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0"/>
  </p:handoutMasterIdLst>
  <p:sldIdLst>
    <p:sldId id="352" r:id="rId3"/>
    <p:sldId id="713" r:id="rId5"/>
    <p:sldId id="725" r:id="rId6"/>
    <p:sldId id="818" r:id="rId7"/>
    <p:sldId id="793" r:id="rId8"/>
    <p:sldId id="844" r:id="rId9"/>
    <p:sldId id="845" r:id="rId10"/>
    <p:sldId id="790" r:id="rId11"/>
    <p:sldId id="792" r:id="rId12"/>
    <p:sldId id="829" r:id="rId13"/>
    <p:sldId id="802" r:id="rId14"/>
    <p:sldId id="831" r:id="rId15"/>
    <p:sldId id="846" r:id="rId16"/>
    <p:sldId id="847" r:id="rId17"/>
    <p:sldId id="833" r:id="rId18"/>
    <p:sldId id="835" r:id="rId19"/>
    <p:sldId id="848" r:id="rId20"/>
    <p:sldId id="849" r:id="rId21"/>
    <p:sldId id="850" r:id="rId22"/>
    <p:sldId id="836" r:id="rId23"/>
    <p:sldId id="852" r:id="rId24"/>
    <p:sldId id="708" r:id="rId25"/>
    <p:sldId id="837" r:id="rId26"/>
    <p:sldId id="839" r:id="rId27"/>
    <p:sldId id="840" r:id="rId28"/>
    <p:sldId id="485" r:id="rId29"/>
  </p:sldIdLst>
  <p:sldSz cx="9144000" cy="6858000" type="screen4x3"/>
  <p:notesSz cx="6858000" cy="9144000"/>
  <p:custDataLst>
    <p:tags r:id="rId34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  <p:guideLst/>
    </p:cSldViewPr>
  </p:slideViewPr>
  <p:notesViewPr>
    <p:cSldViewPr>
      <p:cViewPr varScale="1"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gs" Target="tags/tag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>
              <a:buClrTx/>
              <a:buFontTx/>
            </a:pPr>
            <a:fld id="{530A2A7B-F849-4D9F-9B2A-D24D1BCE8966}" type="datetime1">
              <a:rPr lang="zh-CN" altLang="en-US" sz="1200"/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/>
            <a:fld id="{35A82163-D739-4DED-9954-E87EE5D5F6FA}" type="slidenum">
              <a:rPr lang="zh-CN" altLang="en-US" sz="1200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/>
            <a:fld id="{8D74D628-9D57-4913-AA36-59B600024F1A}" type="slidenum">
              <a:rPr lang="zh-TW" altLang="en-US" sz="1200" b="0">
                <a:latin typeface="Arial" panose="020B0604020202020204" pitchFamily="34" charset="0"/>
              </a:rPr>
            </a:fld>
            <a:endParaRPr lang="zh-TW" altLang="en-US" sz="1200" b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/>
            <a:fld id="{2BAF0052-3A4A-45D8-9DC1-1F3AD99CFCF7}" type="slidenum">
              <a:rPr lang="zh-TW" altLang="en-US" sz="1200" b="0">
                <a:latin typeface="Arial" panose="020B0604020202020204" pitchFamily="34" charset="0"/>
              </a:rPr>
            </a:fld>
            <a:endParaRPr lang="zh-TW" altLang="en-US" sz="1200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29698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3584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37890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39938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4403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0178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2226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427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21506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emf"/><Relationship Id="rId1" Type="http://schemas.openxmlformats.org/officeDocument/2006/relationships/package" Target="../embeddings/Document1.doc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emf"/><Relationship Id="rId1" Type="http://schemas.openxmlformats.org/officeDocument/2006/relationships/package" Target="../embeddings/Document2.docx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emf"/><Relationship Id="rId1" Type="http://schemas.openxmlformats.org/officeDocument/2006/relationships/package" Target="../embeddings/Document3.doc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7.xml"/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8.xml"/><Relationship Id="rId5" Type="http://schemas.openxmlformats.org/officeDocument/2006/relationships/vmlDrawing" Target="../drawings/vmlDrawing8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0.xml"/><Relationship Id="rId7" Type="http://schemas.openxmlformats.org/officeDocument/2006/relationships/vmlDrawing" Target="../drawings/vmlDrawing9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Relationship Id="rId3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wmf"/><Relationship Id="rId1" Type="http://schemas.openxmlformats.org/officeDocument/2006/relationships/package" Target="../embeddings/Document4.doc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3.xml"/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8.wmf"/><Relationship Id="rId3" Type="http://schemas.openxmlformats.org/officeDocument/2006/relationships/package" Target="../embeddings/Document6.docx"/><Relationship Id="rId2" Type="http://schemas.openxmlformats.org/officeDocument/2006/relationships/image" Target="../media/image17.wmf"/><Relationship Id="rId1" Type="http://schemas.openxmlformats.org/officeDocument/2006/relationships/package" Target="../embeddings/Document5.docx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4.xml"/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3.wmf"/><Relationship Id="rId1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5.xml"/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emf"/><Relationship Id="rId1" Type="http://schemas.openxmlformats.org/officeDocument/2006/relationships/package" Target="../embeddings/Document7.docx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2.png"/><Relationship Id="rId2" Type="http://schemas.openxmlformats.org/officeDocument/2006/relationships/image" Target="../media/image21.GIF"/><Relationship Id="rId1" Type="http://schemas.openxmlformats.org/officeDocument/2006/relationships/image" Target="../media/image20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712788" y="1376363"/>
            <a:ext cx="7861300" cy="1674812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 panose="02010609060101010101" charset="-122"/>
              </a:rPr>
              <a:t>随机事件的概率(1)</a:t>
            </a:r>
            <a:endParaRPr sz="3600" b="1" kern="10">
              <a:ln>
                <a:solidFill>
                  <a:prstClr val="black"/>
                </a:solidFill>
                <a:round/>
              </a:ln>
              <a:solidFill>
                <a:srgbClr val="FF0000"/>
              </a:solidFill>
              <a:effectLst>
                <a:outerShdw dist="35921" dir="2700000" algn="ctr">
                  <a:srgbClr val="808080">
                    <a:alpha val="79999"/>
                  </a:srgbClr>
                </a:outerShdw>
              </a:effectLst>
              <a:latin typeface="楷体" panose="02010609060101010101" charset="-122"/>
            </a:endParaRPr>
          </a:p>
        </p:txBody>
      </p:sp>
      <p:sp>
        <p:nvSpPr>
          <p:cNvPr id="4098" name="WordArt 12"/>
          <p:cNvSpPr>
            <a:spLocks noTextEdit="1"/>
          </p:cNvSpPr>
          <p:nvPr/>
        </p:nvSpPr>
        <p:spPr>
          <a:xfrm>
            <a:off x="4881563" y="3159125"/>
            <a:ext cx="3917950" cy="617538"/>
          </a:xfrm>
          <a:solidFill>
            <a:srgbClr val="FFFF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FF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 panose="02010609060101010101" charset="-122"/>
              </a:rPr>
              <a:t>——古典概型</a:t>
            </a:r>
            <a:endParaRPr sz="3600" b="1" kern="10">
              <a:ln>
                <a:solidFill>
                  <a:prstClr val="black"/>
                </a:solidFill>
                <a:round/>
              </a:ln>
              <a:solidFill>
                <a:srgbClr val="FFFF00"/>
              </a:solidFill>
              <a:effectLst>
                <a:outerShdw dist="35921" dir="2700000" algn="ctr">
                  <a:srgbClr val="808080">
                    <a:alpha val="79999"/>
                  </a:srgbClr>
                </a:outerShdw>
              </a:effectLst>
              <a:latin typeface="楷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2530" name="矩形 4"/>
          <p:cNvSpPr/>
          <p:nvPr/>
        </p:nvSpPr>
        <p:spPr>
          <a:xfrm>
            <a:off x="1982788" y="609600"/>
            <a:ext cx="505936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类型二　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古典概型概率的计算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sp>
        <p:nvSpPr>
          <p:cNvPr id="22531" name="Rectangle 1"/>
          <p:cNvSpPr/>
          <p:nvPr/>
        </p:nvSpPr>
        <p:spPr>
          <a:xfrm>
            <a:off x="944563" y="1077913"/>
            <a:ext cx="7985760" cy="119888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charset="-122"/>
              </a:rPr>
              <a:t>例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zh-CN" altLang="zh-CN" sz="2400">
                <a:ea typeface="楷体" panose="02010609060101010101" charset="-122"/>
              </a:rPr>
              <a:t>一</a:t>
            </a:r>
            <a:r>
              <a:rPr lang="zh-CN" altLang="en-US" sz="2400">
                <a:ea typeface="楷体" panose="02010609060101010101" charset="-122"/>
              </a:rPr>
              <a:t>只不透明的</a:t>
            </a:r>
            <a:r>
              <a:rPr lang="zh-CN" altLang="zh-CN" sz="2400">
                <a:ea typeface="楷体" panose="02010609060101010101" charset="-122"/>
              </a:rPr>
              <a:t>口袋内装有大小相</a:t>
            </a:r>
            <a:r>
              <a:rPr lang="zh-CN" altLang="en-US" sz="2400">
                <a:ea typeface="楷体" panose="02010609060101010101" charset="-122"/>
              </a:rPr>
              <a:t>同</a:t>
            </a:r>
            <a:r>
              <a:rPr lang="zh-CN" altLang="zh-CN" sz="2400">
                <a:ea typeface="楷体" panose="02010609060101010101" charset="-122"/>
              </a:rPr>
              <a:t>的</a:t>
            </a:r>
            <a:r>
              <a:rPr lang="en-US" altLang="zh-CN" sz="2400">
                <a:ea typeface="楷体" panose="02010609060101010101" charset="-122"/>
              </a:rPr>
              <a:t>5</a:t>
            </a:r>
            <a:r>
              <a:rPr lang="zh-CN" altLang="en-US" sz="2400">
                <a:ea typeface="楷体" panose="02010609060101010101" charset="-122"/>
              </a:rPr>
              <a:t>个球，其中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个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zh-CN" sz="2400">
                <a:ea typeface="楷体" panose="02010609060101010101" charset="-122"/>
              </a:rPr>
              <a:t>白球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zh-CN" sz="2400">
                <a:ea typeface="楷体" panose="02010609060101010101" charset="-122"/>
              </a:rPr>
              <a:t>个黑球，</a:t>
            </a:r>
            <a:r>
              <a:rPr lang="zh-CN" altLang="en-US" sz="2400">
                <a:ea typeface="楷体" panose="02010609060101010101" charset="-122"/>
              </a:rPr>
              <a:t>“</a:t>
            </a:r>
            <a:r>
              <a:rPr lang="zh-CN" altLang="zh-CN" sz="2400">
                <a:ea typeface="楷体" panose="02010609060101010101" charset="-122"/>
              </a:rPr>
              <a:t>从中</a:t>
            </a:r>
            <a:r>
              <a:rPr lang="zh-CN" altLang="en-US" sz="2400">
                <a:ea typeface="楷体" panose="02010609060101010101" charset="-122"/>
              </a:rPr>
              <a:t>一次</a:t>
            </a:r>
            <a:r>
              <a:rPr lang="zh-CN" altLang="zh-CN" sz="2400">
                <a:ea typeface="楷体" panose="02010609060101010101" charset="-122"/>
              </a:rPr>
              <a:t>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zh-CN" sz="2400">
                <a:ea typeface="楷体" panose="02010609060101010101" charset="-122"/>
              </a:rPr>
              <a:t>个球</a:t>
            </a:r>
            <a:r>
              <a:rPr lang="zh-CN" altLang="en-US" sz="2400">
                <a:ea typeface="楷体" panose="02010609060101010101" charset="-122"/>
              </a:rPr>
              <a:t>，结果都是白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en-US" sz="2400">
                <a:ea typeface="楷体" panose="02010609060101010101" charset="-122"/>
              </a:rPr>
              <a:t>球”记为事件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en-US" sz="2400">
                <a:ea typeface="楷体" panose="02010609060101010101" charset="-122"/>
              </a:rPr>
              <a:t>，求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en-US" altLang="zh-CN" sz="2400">
              <a:ea typeface="楷体" panose="02010609060101010101" charset="-122"/>
            </a:endParaRPr>
          </a:p>
        </p:txBody>
      </p:sp>
      <p:grpSp>
        <p:nvGrpSpPr>
          <p:cNvPr id="22532" name="组合 10"/>
          <p:cNvGrpSpPr/>
          <p:nvPr/>
        </p:nvGrpSpPr>
        <p:grpSpPr>
          <a:xfrm>
            <a:off x="1685925" y="2228850"/>
            <a:ext cx="7504113" cy="3416300"/>
            <a:chOff x="1686177" y="2228816"/>
            <a:chExt cx="7504044" cy="3416340"/>
          </a:xfrm>
        </p:grpSpPr>
        <p:sp>
          <p:nvSpPr>
            <p:cNvPr id="22533" name="Rectangle 2"/>
            <p:cNvSpPr>
              <a:spLocks noChangeArrowheads="1"/>
            </p:cNvSpPr>
            <p:nvPr/>
          </p:nvSpPr>
          <p:spPr bwMode="auto">
            <a:xfrm>
              <a:off x="1686177" y="2228816"/>
              <a:ext cx="7504044" cy="3416340"/>
            </a:xfrm>
            <a:prstGeom prst="rect">
              <a:avLst/>
            </a:prstGeom>
            <a:noFill/>
            <a:ln w="28575" algn="ctr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zh-CN" altLang="zh-CN" sz="2400" spc="0">
                  <a:solidFill>
                    <a:srgbClr val="FF0000"/>
                  </a:solidFill>
                  <a:ea typeface="楷体" panose="02010609060101010101" charset="-122"/>
                </a:rPr>
                <a:t>解：</a:t>
              </a:r>
              <a:r>
                <a:rPr lang="zh-CN" altLang="en-US" sz="2400" spc="0">
                  <a:ea typeface="楷体" panose="02010609060101010101" charset="-122"/>
                </a:rPr>
                <a:t>分别记白球为</a:t>
              </a:r>
              <a:r>
                <a:rPr lang="en-US" altLang="zh-CN" sz="2400" spc="0">
                  <a:ea typeface="楷体" panose="02010609060101010101" charset="-122"/>
                </a:rPr>
                <a:t>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2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3</a:t>
              </a:r>
              <a:r>
                <a:rPr lang="zh-CN" altLang="en-US" sz="2400" spc="0">
                  <a:ea typeface="楷体" panose="02010609060101010101" charset="-122"/>
                </a:rPr>
                <a:t>号，黑球为</a:t>
              </a:r>
              <a:r>
                <a:rPr lang="en-US" altLang="zh-CN" sz="2400" spc="0">
                  <a:ea typeface="楷体" panose="02010609060101010101" charset="-122"/>
                </a:rPr>
                <a:t>4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5</a:t>
              </a:r>
              <a:r>
                <a:rPr lang="zh-CN" altLang="en-US" sz="2400" spc="0">
                  <a:ea typeface="楷体" panose="02010609060101010101" charset="-122"/>
                </a:rPr>
                <a:t>号，样本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400" spc="0">
                  <a:ea typeface="楷体" panose="02010609060101010101" charset="-122"/>
                </a:rPr>
                <a:t>        </a:t>
              </a:r>
              <a:r>
                <a:rPr lang="zh-CN" altLang="en-US" sz="2400" spc="0">
                  <a:ea typeface="楷体" panose="02010609060101010101" charset="-122"/>
                </a:rPr>
                <a:t>点</a:t>
              </a:r>
              <a:r>
                <a:rPr lang="en-US" altLang="zh-CN" sz="2400" spc="0">
                  <a:ea typeface="楷体" panose="02010609060101010101" charset="-122"/>
                </a:rPr>
                <a:t>(1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2)</a:t>
              </a:r>
              <a:r>
                <a:rPr lang="zh-CN" altLang="en-US" sz="2400" spc="0">
                  <a:ea typeface="楷体" panose="02010609060101010101" charset="-122"/>
                </a:rPr>
                <a:t>表示摸到</a:t>
              </a:r>
              <a:r>
                <a:rPr lang="en-US" altLang="zh-CN" sz="2400" spc="0">
                  <a:ea typeface="楷体" panose="02010609060101010101" charset="-122"/>
                </a:rPr>
                <a:t>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2</a:t>
              </a:r>
              <a:r>
                <a:rPr lang="zh-CN" altLang="en-US" sz="2400" spc="0">
                  <a:ea typeface="楷体" panose="02010609060101010101" charset="-122"/>
                </a:rPr>
                <a:t>球</a:t>
              </a:r>
              <a:r>
                <a:rPr lang="en-US" altLang="zh-CN" sz="2400" spc="0">
                  <a:ea typeface="楷体" panose="02010609060101010101" charset="-122"/>
                </a:rPr>
                <a:t>( </a:t>
              </a:r>
              <a:r>
                <a:rPr lang="zh-CN" altLang="en-US" sz="2400" spc="0">
                  <a:ea typeface="楷体" panose="02010609060101010101" charset="-122"/>
                </a:rPr>
                <a:t>余类推</a:t>
              </a:r>
              <a:r>
                <a:rPr lang="en-US" altLang="zh-CN" sz="2400" spc="0">
                  <a:ea typeface="楷体" panose="02010609060101010101" charset="-122"/>
                </a:rPr>
                <a:t>)</a:t>
              </a:r>
              <a:r>
                <a:rPr lang="zh-CN" altLang="en-US" sz="2400" spc="0">
                  <a:ea typeface="楷体" panose="02010609060101010101" charset="-122"/>
                </a:rPr>
                <a:t>，则样本空间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400" spc="0">
                  <a:ea typeface="楷体" panose="02010609060101010101" charset="-122"/>
                </a:rPr>
                <a:t>         </a:t>
              </a:r>
              <a:r>
                <a:rPr lang="en-US" altLang="zh-CN" sz="2400" i="1" spc="0">
                  <a:ea typeface="楷体" panose="02010609060101010101" charset="-122"/>
                </a:rPr>
                <a:t>Ω</a:t>
              </a:r>
              <a:r>
                <a:rPr lang="zh-CN" altLang="en-US" sz="2400" spc="0">
                  <a:ea typeface="楷体" panose="02010609060101010101" charset="-122"/>
                </a:rPr>
                <a:t>为</a:t>
              </a:r>
              <a:r>
                <a:rPr lang="en-US" altLang="zh-CN" sz="2400" spc="0">
                  <a:ea typeface="楷体" panose="02010609060101010101" charset="-122"/>
                </a:rPr>
                <a:t>         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400" i="1" spc="0">
                  <a:ea typeface="楷体" panose="02010609060101010101" charset="-122"/>
                </a:rPr>
                <a:t>         Ω </a:t>
              </a:r>
              <a:r>
                <a:rPr lang="zh-CN" altLang="en-US" sz="2400" spc="0">
                  <a:ea typeface="楷体" panose="02010609060101010101" charset="-122"/>
                </a:rPr>
                <a:t>＝</a:t>
              </a:r>
              <a:r>
                <a:rPr lang="en-US" altLang="zh-CN" sz="2400" spc="0">
                  <a:ea typeface="楷体" panose="02010609060101010101" charset="-122"/>
                </a:rPr>
                <a:t>{(1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2)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3)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4)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5)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(2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3)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400" spc="0">
                  <a:ea typeface="楷体" panose="02010609060101010101" charset="-122"/>
                </a:rPr>
                <a:t>                   (2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4)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(2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5)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(3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4)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(3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5)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(4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5)</a:t>
              </a:r>
              <a:r>
                <a:rPr lang="zh-CN" altLang="en-US" sz="2400" spc="0">
                  <a:ea typeface="楷体" panose="02010609060101010101" charset="-122"/>
                </a:rPr>
                <a:t> </a:t>
              </a:r>
              <a:r>
                <a:rPr lang="en-US" altLang="zh-CN" sz="2400" spc="0">
                  <a:ea typeface="楷体" panose="02010609060101010101" charset="-122"/>
                </a:rPr>
                <a:t>}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400" i="1" spc="0">
                  <a:ea typeface="楷体" panose="02010609060101010101" charset="-122"/>
                </a:rPr>
                <a:t>         A </a:t>
              </a:r>
              <a:r>
                <a:rPr lang="zh-CN" altLang="en-US" sz="2400" spc="0">
                  <a:ea typeface="楷体" panose="02010609060101010101" charset="-122"/>
                </a:rPr>
                <a:t>＝</a:t>
              </a:r>
              <a:r>
                <a:rPr lang="en-US" altLang="zh-CN" sz="2400" spc="0">
                  <a:ea typeface="楷体" panose="02010609060101010101" charset="-122"/>
                </a:rPr>
                <a:t>{(1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2)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(1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3)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(2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spc="0">
                  <a:ea typeface="楷体" panose="02010609060101010101" charset="-122"/>
                </a:rPr>
                <a:t>3)}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lnSpc>
                  <a:spcPct val="200000"/>
                </a:lnSpc>
                <a:buClrTx/>
                <a:buFontTx/>
                <a:tabLst>
                  <a:tab pos="2251075" algn="l"/>
                </a:tabLst>
              </a:pPr>
              <a:r>
                <a:rPr lang="en-US" altLang="zh-CN" sz="2400" spc="0">
                  <a:ea typeface="楷体" panose="02010609060101010101" charset="-122"/>
                </a:rPr>
                <a:t>        </a:t>
              </a:r>
              <a:r>
                <a:rPr lang="zh-CN" altLang="en-US" sz="2400" spc="0">
                  <a:ea typeface="楷体" panose="02010609060101010101" charset="-122"/>
                </a:rPr>
                <a:t>因此</a:t>
              </a:r>
              <a:endParaRPr lang="zh-CN" altLang="en-US" sz="2400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endParaRPr lang="zh-CN" altLang="en-US" sz="2400">
                <a:ea typeface="楷体" panose="02010609060101010101" charset="-122"/>
              </a:endParaRPr>
            </a:p>
          </p:txBody>
        </p:sp>
        <p:graphicFrame>
          <p:nvGraphicFramePr>
            <p:cNvPr id="22534" name="Object 9"/>
            <p:cNvGraphicFramePr>
              <a:graphicFrameLocks noChangeAspect="1"/>
            </p:cNvGraphicFramePr>
            <p:nvPr/>
          </p:nvGraphicFramePr>
          <p:xfrm>
            <a:off x="3023239" y="4552373"/>
            <a:ext cx="1263752" cy="7384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" r:id="rId1" imgW="673100" imgH="393700" progId="Equation.DSMT4">
                    <p:embed/>
                  </p:oleObj>
                </mc:Choice>
                <mc:Fallback>
                  <p:oleObj name="" r:id="rId1" imgW="6731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023239" y="4552373"/>
                          <a:ext cx="1263752" cy="73846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graphicFrame>
        <p:nvGraphicFramePr>
          <p:cNvPr id="24578" name="Object 6"/>
          <p:cNvGraphicFramePr>
            <a:graphicFrameLocks noChangeAspect="1"/>
          </p:cNvGraphicFramePr>
          <p:nvPr/>
        </p:nvGraphicFramePr>
        <p:xfrm>
          <a:off x="1425575" y="2411413"/>
          <a:ext cx="26003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1" imgW="1151890" imgH="319405" progId="Word.Document.12">
                  <p:embed/>
                </p:oleObj>
              </mc:Choice>
              <mc:Fallback>
                <p:oleObj name="" r:id="rId1" imgW="1151890" imgH="3194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25575" y="2411413"/>
                        <a:ext cx="2600325" cy="676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7"/>
          <p:cNvSpPr/>
          <p:nvPr/>
        </p:nvSpPr>
        <p:spPr>
          <a:xfrm>
            <a:off x="879475" y="1017588"/>
            <a:ext cx="52879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、利用古典概型公式计算概率的步骤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24580" name="Rectangle 7"/>
          <p:cNvSpPr/>
          <p:nvPr/>
        </p:nvSpPr>
        <p:spPr>
          <a:xfrm>
            <a:off x="1350963" y="1419225"/>
            <a:ext cx="5046662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确定样本空间的样本点的总数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4581" name="Rectangle 7"/>
          <p:cNvSpPr/>
          <p:nvPr/>
        </p:nvSpPr>
        <p:spPr>
          <a:xfrm>
            <a:off x="1338263" y="1881188"/>
            <a:ext cx="59372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确定所求事件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en-US" sz="2400">
                <a:ea typeface="楷体" panose="02010609060101010101" charset="-122"/>
              </a:rPr>
              <a:t>包含的样本点的个数</a:t>
            </a:r>
            <a:r>
              <a:rPr lang="en-US" altLang="zh-CN" sz="2400" i="1">
                <a:ea typeface="楷体" panose="02010609060101010101" charset="-122"/>
              </a:rPr>
              <a:t>m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6626" name="Rectangle 7"/>
          <p:cNvSpPr/>
          <p:nvPr/>
        </p:nvSpPr>
        <p:spPr>
          <a:xfrm>
            <a:off x="985838" y="1023938"/>
            <a:ext cx="7762875" cy="19383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一个口袋内装有大小相等的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个白球和已编有不同号码的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个黑球，从中摸出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个球，求：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样本空间的样本点的总数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事件“摸出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个黑球”包含的样本点的个数；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(3)</a:t>
            </a:r>
            <a:r>
              <a:rPr lang="zh-CN" altLang="en-US" sz="2400">
                <a:ea typeface="楷体" panose="02010609060101010101" charset="-122"/>
              </a:rPr>
              <a:t>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个黑球的概率。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6627" name="Rectangle 8"/>
          <p:cNvSpPr/>
          <p:nvPr/>
        </p:nvSpPr>
        <p:spPr>
          <a:xfrm>
            <a:off x="996950" y="2911475"/>
            <a:ext cx="7764463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zh-CN" altLang="en-US" sz="2400">
                <a:ea typeface="楷体" panose="02010609060101010101" charset="-122"/>
              </a:rPr>
              <a:t>由于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个球的大小相等，摸出每个球的可能性是均等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</a:t>
            </a:r>
            <a:r>
              <a:rPr lang="zh-CN" altLang="en-US" sz="2400">
                <a:ea typeface="楷体" panose="02010609060101010101" charset="-122"/>
              </a:rPr>
              <a:t>的，所以是古典概型，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6628" name="Rectangle 8"/>
          <p:cNvSpPr/>
          <p:nvPr/>
        </p:nvSpPr>
        <p:spPr>
          <a:xfrm>
            <a:off x="1604963" y="3681413"/>
            <a:ext cx="7308850" cy="19383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将黑球编号为黑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，从装有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个球的口袋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     内摸出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个球，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样本空间</a:t>
            </a:r>
            <a:r>
              <a:rPr lang="en-US" altLang="zh-CN" sz="2400" i="1">
                <a:ea typeface="楷体" panose="02010609060101010101" charset="-122"/>
              </a:rPr>
              <a:t>Ω</a:t>
            </a:r>
            <a:r>
              <a:rPr lang="zh-CN" altLang="en-US" sz="2400">
                <a:ea typeface="楷体" panose="02010609060101010101" charset="-122"/>
              </a:rPr>
              <a:t>＝</a:t>
            </a:r>
            <a:r>
              <a:rPr lang="en-US" altLang="zh-CN" sz="2400">
                <a:ea typeface="楷体" panose="02010609060101010101" charset="-122"/>
              </a:rPr>
              <a:t>{(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，白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，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，白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，白</a:t>
            </a:r>
            <a:r>
              <a:rPr lang="en-US" altLang="zh-CN" sz="2400">
                <a:ea typeface="楷体" panose="02010609060101010101" charset="-122"/>
              </a:rPr>
              <a:t>)}</a:t>
            </a:r>
            <a:r>
              <a:rPr lang="zh-CN" altLang="en-US" sz="2400">
                <a:ea typeface="楷体" panose="02010609060101010101" charset="-122"/>
              </a:rPr>
              <a:t>，共有</a:t>
            </a:r>
            <a:r>
              <a:rPr lang="en-US" altLang="zh-CN" sz="2400">
                <a:ea typeface="楷体" panose="02010609060101010101" charset="-122"/>
              </a:rPr>
              <a:t>6</a:t>
            </a:r>
            <a:r>
              <a:rPr lang="zh-CN" altLang="en-US" sz="2400">
                <a:ea typeface="楷体" panose="02010609060101010101" charset="-122"/>
              </a:rPr>
              <a:t>个样本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点，即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＝</a:t>
            </a:r>
            <a:r>
              <a:rPr lang="en-US" altLang="zh-CN" sz="2400">
                <a:ea typeface="楷体" panose="02010609060101010101" charset="-122"/>
              </a:rPr>
              <a:t>6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26629" name="Rectangle 8"/>
          <p:cNvSpPr/>
          <p:nvPr/>
        </p:nvSpPr>
        <p:spPr>
          <a:xfrm>
            <a:off x="1555750" y="5567363"/>
            <a:ext cx="7208838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事件“摸出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个黑球”＝</a:t>
            </a:r>
            <a:r>
              <a:rPr lang="en-US" altLang="zh-CN" sz="2400">
                <a:ea typeface="楷体" panose="02010609060101010101" charset="-122"/>
              </a:rPr>
              <a:t>{(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，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(</a:t>
            </a:r>
            <a:r>
              <a:rPr lang="zh-CN" altLang="en-US" sz="2400">
                <a:ea typeface="楷体" panose="02010609060101010101" charset="-122"/>
              </a:rPr>
              <a:t>黑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，黑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en-US" altLang="zh-CN" sz="2400">
                <a:ea typeface="楷体" panose="02010609060101010101" charset="-122"/>
              </a:rPr>
              <a:t>)}</a:t>
            </a:r>
            <a:r>
              <a:rPr lang="zh-CN" altLang="en-US" sz="2400">
                <a:ea typeface="楷体" panose="02010609060101010101" charset="-122"/>
              </a:rPr>
              <a:t>，共有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个样本点；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  <p:bldP spid="266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8674" name="Rectangle 7"/>
          <p:cNvSpPr/>
          <p:nvPr/>
        </p:nvSpPr>
        <p:spPr>
          <a:xfrm>
            <a:off x="985838" y="1023938"/>
            <a:ext cx="7762875" cy="19383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一个口袋内装有大小相等的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个白球和已编有不同号码的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个黑球，从中摸出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个球，求：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样本空间的样本点的总数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事件“摸出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个黑球”包含的样本点的个数；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(3)</a:t>
            </a:r>
            <a:r>
              <a:rPr lang="zh-CN" altLang="en-US" sz="2400">
                <a:ea typeface="楷体" panose="02010609060101010101" charset="-122"/>
              </a:rPr>
              <a:t>摸出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个黑球的概率。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8675" name="Rectangle 8"/>
          <p:cNvSpPr/>
          <p:nvPr/>
        </p:nvSpPr>
        <p:spPr>
          <a:xfrm>
            <a:off x="996950" y="2911475"/>
            <a:ext cx="7764463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zh-CN" altLang="en-US" sz="2400">
                <a:ea typeface="楷体" panose="02010609060101010101" charset="-122"/>
              </a:rPr>
              <a:t>由于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个球的大小相等，摸出每个球的可能性是均等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</a:t>
            </a:r>
            <a:r>
              <a:rPr lang="zh-CN" altLang="en-US" sz="2400">
                <a:ea typeface="楷体" panose="02010609060101010101" charset="-122"/>
              </a:rPr>
              <a:t>的，所以是古典概型，</a:t>
            </a:r>
            <a:endParaRPr lang="zh-CN" altLang="en-US" sz="2400">
              <a:ea typeface="楷体" panose="02010609060101010101" charset="-122"/>
            </a:endParaRPr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1698625" y="3811588"/>
          <a:ext cx="7077075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1" imgW="3199765" imgH="810895" progId="Word.Document.12">
                  <p:embed/>
                </p:oleObj>
              </mc:Choice>
              <mc:Fallback>
                <p:oleObj name="" r:id="rId1" imgW="3199765" imgH="81089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98625" y="3811588"/>
                        <a:ext cx="7077075" cy="1797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0722" name="Rectangle 1"/>
          <p:cNvSpPr/>
          <p:nvPr/>
        </p:nvSpPr>
        <p:spPr>
          <a:xfrm>
            <a:off x="896938" y="1019175"/>
            <a:ext cx="7987030" cy="230695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charset="-122"/>
              </a:rPr>
              <a:t>例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、豌豆的黄绿色性状的遗传由其一对基因决定，其中决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en-US" sz="2400">
                <a:ea typeface="楷体" panose="02010609060101010101" charset="-122"/>
              </a:rPr>
              <a:t>定黄色的基因记为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zh-CN" altLang="en-US" sz="2400">
                <a:ea typeface="楷体" panose="02010609060101010101" charset="-122"/>
              </a:rPr>
              <a:t>，决定绿色的基因记为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zh-CN" altLang="en-US" sz="2400">
                <a:ea typeface="楷体" panose="02010609060101010101" charset="-122"/>
              </a:rPr>
              <a:t>，则杂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en-US" sz="2400">
                <a:ea typeface="楷体" panose="02010609060101010101" charset="-122"/>
              </a:rPr>
              <a:t>交所得第一子代的一对基因为</a:t>
            </a:r>
            <a:r>
              <a:rPr lang="en-US" altLang="zh-CN" sz="2400" i="1">
                <a:ea typeface="楷体" panose="02010609060101010101" charset="-122"/>
              </a:rPr>
              <a:t>Dd</a:t>
            </a:r>
            <a:r>
              <a:rPr lang="zh-CN" altLang="en-US" sz="2400">
                <a:ea typeface="楷体" panose="02010609060101010101" charset="-122"/>
              </a:rPr>
              <a:t>，若第二子代的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zh-CN" altLang="en-US" sz="2400">
                <a:ea typeface="楷体" panose="02010609060101010101" charset="-122"/>
              </a:rPr>
              <a:t>，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zh-CN" altLang="en-US" sz="2400">
                <a:ea typeface="楷体" panose="02010609060101010101" charset="-122"/>
              </a:rPr>
              <a:t>基因的遗传是等可能的，求第二子代为黄色的概率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(</a:t>
            </a:r>
            <a:r>
              <a:rPr lang="zh-CN" altLang="en-US" sz="2400">
                <a:ea typeface="楷体" panose="02010609060101010101" charset="-122"/>
              </a:rPr>
              <a:t>只要有基因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zh-CN" altLang="en-US" sz="2400">
                <a:ea typeface="楷体" panose="02010609060101010101" charset="-122"/>
              </a:rPr>
              <a:t>就是黄色，只有两个基因全是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zh-CN" altLang="en-US" sz="2400">
                <a:ea typeface="楷体" panose="02010609060101010101" charset="-122"/>
              </a:rPr>
              <a:t>时，才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显现绿色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en-US" altLang="zh-CN" sz="2400">
              <a:ea typeface="楷体" panose="02010609060101010101" charset="-122"/>
            </a:endParaRPr>
          </a:p>
        </p:txBody>
      </p:sp>
      <p:grpSp>
        <p:nvGrpSpPr>
          <p:cNvPr id="30723" name="组合 10"/>
          <p:cNvGrpSpPr/>
          <p:nvPr/>
        </p:nvGrpSpPr>
        <p:grpSpPr>
          <a:xfrm>
            <a:off x="1697038" y="3238500"/>
            <a:ext cx="7123112" cy="3784600"/>
            <a:chOff x="1686177" y="2228816"/>
            <a:chExt cx="7122529" cy="3785674"/>
          </a:xfrm>
        </p:grpSpPr>
        <p:sp>
          <p:nvSpPr>
            <p:cNvPr id="30724" name="Rectangle 2"/>
            <p:cNvSpPr>
              <a:spLocks noChangeArrowheads="1"/>
            </p:cNvSpPr>
            <p:nvPr/>
          </p:nvSpPr>
          <p:spPr bwMode="auto">
            <a:xfrm>
              <a:off x="1686177" y="2228816"/>
              <a:ext cx="7122529" cy="3785674"/>
            </a:xfrm>
            <a:prstGeom prst="rect">
              <a:avLst/>
            </a:prstGeom>
            <a:noFill/>
            <a:ln w="28575" algn="ctr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marL="0" marR="0" lvl="0" indent="0" algn="l">
                <a:buClrTx/>
                <a:buFontTx/>
              </a:pPr>
              <a:r>
                <a:rPr lang="zh-CN" altLang="zh-CN" sz="2400" spc="0">
                  <a:solidFill>
                    <a:srgbClr val="FF0000"/>
                  </a:solidFill>
                  <a:ea typeface="楷体" panose="02010609060101010101" charset="-122"/>
                </a:rPr>
                <a:t>解：</a:t>
              </a:r>
              <a:r>
                <a:rPr lang="zh-CN" altLang="en-US" sz="2400" spc="0">
                  <a:ea typeface="楷体" panose="02010609060101010101" charset="-122"/>
                </a:rPr>
                <a:t>由于第二子代的</a:t>
              </a:r>
              <a:r>
                <a:rPr lang="en-US" altLang="zh-CN" sz="2400" i="1" spc="0">
                  <a:ea typeface="楷体" panose="02010609060101010101" charset="-122"/>
                </a:rPr>
                <a:t>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i="1" spc="0">
                  <a:ea typeface="楷体" panose="02010609060101010101" charset="-122"/>
                </a:rPr>
                <a:t>d</a:t>
              </a:r>
              <a:r>
                <a:rPr lang="zh-CN" altLang="en-US" sz="2400" spc="0">
                  <a:ea typeface="楷体" panose="02010609060101010101" charset="-122"/>
                </a:rPr>
                <a:t>基因的遗传是等可能的，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>
                <a:buClrTx/>
                <a:buFontTx/>
              </a:pPr>
              <a:r>
                <a:rPr lang="en-US" altLang="zh-CN" sz="2400" spc="0">
                  <a:ea typeface="楷体" panose="02010609060101010101" charset="-122"/>
                </a:rPr>
                <a:t>         </a:t>
              </a:r>
              <a:r>
                <a:rPr lang="zh-CN" altLang="en-US" sz="2400" spc="0">
                  <a:ea typeface="楷体" panose="02010609060101010101" charset="-122"/>
                </a:rPr>
                <a:t>故来自父方的配子</a:t>
              </a:r>
              <a:r>
                <a:rPr lang="en-US" altLang="zh-CN" sz="2400" i="1" spc="0">
                  <a:ea typeface="楷体" panose="02010609060101010101" charset="-122"/>
                </a:rPr>
                <a:t>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i="1" spc="0">
                  <a:ea typeface="楷体" panose="02010609060101010101" charset="-122"/>
                </a:rPr>
                <a:t>d </a:t>
              </a:r>
              <a:r>
                <a:rPr lang="zh-CN" altLang="en-US" sz="2400" spc="0">
                  <a:ea typeface="楷体" panose="02010609060101010101" charset="-122"/>
                </a:rPr>
                <a:t>与来自母方的配子</a:t>
              </a:r>
              <a:r>
                <a:rPr lang="en-US" altLang="zh-CN" sz="2400" i="1" spc="0">
                  <a:ea typeface="楷体" panose="02010609060101010101" charset="-122"/>
                </a:rPr>
                <a:t>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>
                <a:buClrTx/>
                <a:buFontTx/>
              </a:pPr>
              <a:r>
                <a:rPr lang="en-US" altLang="zh-CN" sz="2400" i="1" spc="0">
                  <a:ea typeface="楷体" panose="02010609060101010101" charset="-122"/>
                </a:rPr>
                <a:t>          d</a:t>
              </a:r>
              <a:r>
                <a:rPr lang="zh-CN" altLang="en-US" sz="2400" spc="0">
                  <a:ea typeface="楷体" panose="02010609060101010101" charset="-122"/>
                </a:rPr>
                <a:t>随机组合，共有</a:t>
              </a:r>
              <a:r>
                <a:rPr lang="en-US" altLang="zh-CN" sz="2400" spc="0">
                  <a:ea typeface="楷体" panose="02010609060101010101" charset="-122"/>
                </a:rPr>
                <a:t>4</a:t>
              </a:r>
              <a:r>
                <a:rPr lang="zh-CN" altLang="en-US" sz="2400" spc="0">
                  <a:ea typeface="楷体" panose="02010609060101010101" charset="-122"/>
                </a:rPr>
                <a:t>种可能，即</a:t>
              </a:r>
              <a:r>
                <a:rPr lang="en-US" altLang="zh-CN" sz="2400" spc="0">
                  <a:ea typeface="楷体" panose="02010609060101010101" charset="-122"/>
                </a:rPr>
                <a:t>         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eaLnBrk="0" hangingPunct="0">
                <a:buClrTx/>
                <a:buFontTx/>
              </a:pPr>
              <a:r>
                <a:rPr lang="en-US" altLang="zh-CN" sz="2400" i="1" spc="0">
                  <a:ea typeface="楷体" panose="02010609060101010101" charset="-122"/>
                </a:rPr>
                <a:t>          Ω </a:t>
              </a:r>
              <a:r>
                <a:rPr lang="zh-CN" altLang="en-US" sz="2400" spc="0">
                  <a:ea typeface="楷体" panose="02010609060101010101" charset="-122"/>
                </a:rPr>
                <a:t>＝</a:t>
              </a:r>
              <a:r>
                <a:rPr lang="en-US" altLang="zh-CN" sz="2400" spc="0">
                  <a:ea typeface="楷体" panose="02010609060101010101" charset="-122"/>
                </a:rPr>
                <a:t>{</a:t>
              </a:r>
              <a:r>
                <a:rPr lang="en-US" altLang="zh-CN" sz="2400" i="1" spc="0">
                  <a:ea typeface="楷体" panose="02010609060101010101" charset="-122"/>
                </a:rPr>
                <a:t>DD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i="1" spc="0">
                  <a:ea typeface="楷体" panose="02010609060101010101" charset="-122"/>
                </a:rPr>
                <a:t>Dd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i="1" spc="0">
                  <a:ea typeface="楷体" panose="02010609060101010101" charset="-122"/>
                </a:rPr>
                <a:t>dD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i="1" spc="0">
                  <a:ea typeface="楷体" panose="02010609060101010101" charset="-122"/>
                </a:rPr>
                <a:t> dd</a:t>
              </a:r>
              <a:r>
                <a:rPr lang="en-US" altLang="zh-CN" sz="2400" spc="0">
                  <a:ea typeface="楷体" panose="02010609060101010101" charset="-122"/>
                </a:rPr>
                <a:t>}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eaLnBrk="0" hangingPunct="0">
                <a:buClrTx/>
                <a:buFontTx/>
              </a:pPr>
              <a:r>
                <a:rPr lang="en-US" altLang="zh-CN" sz="2400" i="1" spc="0">
                  <a:ea typeface="楷体" panose="02010609060101010101" charset="-122"/>
                </a:rPr>
                <a:t>         </a:t>
              </a:r>
              <a:r>
                <a:rPr lang="zh-CN" altLang="en-US" sz="2400" spc="0">
                  <a:ea typeface="楷体" panose="02010609060101010101" charset="-122"/>
                </a:rPr>
                <a:t>记“第二子代为黄色”为事件</a:t>
              </a:r>
              <a:r>
                <a:rPr lang="en-US" altLang="zh-CN" sz="2400" i="1" spc="0">
                  <a:ea typeface="楷体" panose="02010609060101010101" charset="-122"/>
                </a:rPr>
                <a:t>A</a:t>
              </a:r>
              <a:r>
                <a:rPr lang="zh-CN" altLang="en-US" sz="2400" spc="0">
                  <a:ea typeface="楷体" panose="02010609060101010101" charset="-122"/>
                </a:rPr>
                <a:t>，则</a:t>
              </a:r>
              <a:r>
                <a:rPr lang="en-US" altLang="zh-CN" sz="2400" spc="0">
                  <a:ea typeface="楷体" panose="02010609060101010101" charset="-122"/>
                </a:rPr>
                <a:t> 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eaLnBrk="0" hangingPunct="0">
                <a:buClrTx/>
                <a:buFontTx/>
              </a:pPr>
              <a:r>
                <a:rPr lang="en-US" altLang="zh-CN" sz="2400" i="1" spc="0">
                  <a:ea typeface="楷体" panose="02010609060101010101" charset="-122"/>
                </a:rPr>
                <a:t>          A </a:t>
              </a:r>
              <a:r>
                <a:rPr lang="zh-CN" altLang="en-US" sz="2400" spc="0">
                  <a:ea typeface="楷体" panose="02010609060101010101" charset="-122"/>
                </a:rPr>
                <a:t>＝</a:t>
              </a:r>
              <a:r>
                <a:rPr lang="en-US" altLang="zh-CN" sz="2400" spc="0">
                  <a:ea typeface="楷体" panose="02010609060101010101" charset="-122"/>
                </a:rPr>
                <a:t>{</a:t>
              </a:r>
              <a:r>
                <a:rPr lang="en-US" altLang="zh-CN" sz="2400" i="1" spc="0">
                  <a:ea typeface="楷体" panose="02010609060101010101" charset="-122"/>
                </a:rPr>
                <a:t>DD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i="1" spc="0">
                  <a:ea typeface="楷体" panose="02010609060101010101" charset="-122"/>
                </a:rPr>
                <a:t>Dd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r>
                <a:rPr lang="en-US" altLang="zh-CN" sz="2400" i="1" spc="0">
                  <a:ea typeface="楷体" panose="02010609060101010101" charset="-122"/>
                </a:rPr>
                <a:t>dD</a:t>
              </a:r>
              <a:r>
                <a:rPr lang="en-US" altLang="zh-CN" sz="2400" spc="0">
                  <a:ea typeface="楷体" panose="02010609060101010101" charset="-122"/>
                </a:rPr>
                <a:t>}</a:t>
              </a:r>
              <a:r>
                <a:rPr lang="zh-CN" altLang="en-US" sz="2400" spc="0">
                  <a:ea typeface="楷体" panose="02010609060101010101" charset="-122"/>
                </a:rPr>
                <a:t>，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eaLnBrk="0" hangingPunct="0">
                <a:lnSpc>
                  <a:spcPct val="200000"/>
                </a:lnSpc>
                <a:buClrTx/>
                <a:buFontTx/>
              </a:pPr>
              <a:r>
                <a:rPr lang="en-US" altLang="zh-CN" sz="2400" spc="0">
                  <a:ea typeface="楷体" panose="02010609060101010101" charset="-122"/>
                </a:rPr>
                <a:t>          </a:t>
              </a:r>
              <a:r>
                <a:rPr lang="zh-CN" altLang="en-US" sz="2400" spc="0">
                  <a:ea typeface="楷体" panose="02010609060101010101" charset="-122"/>
                </a:rPr>
                <a:t>因此</a:t>
              </a:r>
              <a:endParaRPr lang="en-US" altLang="zh-CN" sz="2400">
                <a:ea typeface="楷体" panose="02010609060101010101" charset="-122"/>
              </a:endParaRPr>
            </a:p>
            <a:p>
              <a:pPr marL="0" marR="0" lvl="0" indent="0" algn="l" eaLnBrk="0" hangingPunct="0">
                <a:buClrTx/>
                <a:buFontTx/>
              </a:pPr>
              <a:r>
                <a:rPr lang="en-US" altLang="zh-CN" sz="2400" spc="0">
                  <a:ea typeface="楷体" panose="02010609060101010101" charset="-122"/>
                </a:rPr>
                <a:t>           </a:t>
              </a:r>
              <a:r>
                <a:rPr lang="zh-CN" altLang="en-US" sz="2400" spc="0">
                  <a:ea typeface="楷体" panose="02010609060101010101" charset="-122"/>
                </a:rPr>
                <a:t>答：第二子代为黄色的概率为</a:t>
              </a:r>
              <a:r>
                <a:rPr lang="en-US" altLang="zh-CN" sz="2400" spc="0">
                  <a:ea typeface="楷体" panose="02010609060101010101" charset="-122"/>
                </a:rPr>
                <a:t>0.75</a:t>
              </a:r>
              <a:r>
                <a:rPr lang="zh-CN" altLang="en-US" sz="2400" spc="0">
                  <a:ea typeface="楷体" panose="02010609060101010101" charset="-122"/>
                </a:rPr>
                <a:t>。</a:t>
              </a:r>
              <a:endParaRPr lang="zh-CN" altLang="en-US" sz="2400">
                <a:ea typeface="楷体" panose="02010609060101010101" charset="-122"/>
              </a:endParaRPr>
            </a:p>
            <a:p>
              <a:pPr marL="0" marR="0" lvl="0" indent="0" algn="l" eaLnBrk="0" hangingPunct="0">
                <a:buClrTx/>
                <a:buFontTx/>
              </a:pPr>
              <a:endParaRPr lang="zh-CN" altLang="en-US" sz="2400">
                <a:ea typeface="楷体" panose="02010609060101010101" charset="-122"/>
              </a:endParaRPr>
            </a:p>
          </p:txBody>
        </p:sp>
        <p:graphicFrame>
          <p:nvGraphicFramePr>
            <p:cNvPr id="30725" name="Object 2"/>
            <p:cNvGraphicFramePr>
              <a:graphicFrameLocks noChangeAspect="1"/>
            </p:cNvGraphicFramePr>
            <p:nvPr/>
          </p:nvGraphicFramePr>
          <p:xfrm>
            <a:off x="3248149" y="4551988"/>
            <a:ext cx="1930242" cy="7383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" r:id="rId1" imgW="1028065" imgH="393700" progId="Equation.DSMT4">
                    <p:embed/>
                  </p:oleObj>
                </mc:Choice>
                <mc:Fallback>
                  <p:oleObj name="" r:id="rId1" imgW="1028065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48149" y="4551988"/>
                          <a:ext cx="1930242" cy="7383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2770" name="矩形 5"/>
          <p:cNvSpPr/>
          <p:nvPr/>
        </p:nvSpPr>
        <p:spPr>
          <a:xfrm>
            <a:off x="944563" y="1033463"/>
            <a:ext cx="7926387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charset="-122"/>
              </a:rPr>
              <a:t>美化环境，从红、黄、白、紫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种颜色的花中任选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种花种在一个花坛中，余下的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种花种在另一个花坛中，则红色和紫色的花不在同一花坛的概率是</a:t>
            </a:r>
            <a:r>
              <a:rPr lang="en-US" altLang="zh-CN" sz="2400">
                <a:ea typeface="楷体" panose="02010609060101010101" charset="-122"/>
              </a:rPr>
              <a:t>________</a:t>
            </a:r>
            <a:endParaRPr lang="zh-CN" altLang="en-US" sz="2400">
              <a:ea typeface="楷体" panose="02010609060101010101" charset="-122"/>
            </a:endParaRPr>
          </a:p>
        </p:txBody>
      </p:sp>
      <p:grpSp>
        <p:nvGrpSpPr>
          <p:cNvPr id="32771" name="组合 9"/>
          <p:cNvGrpSpPr/>
          <p:nvPr/>
        </p:nvGrpSpPr>
        <p:grpSpPr>
          <a:xfrm>
            <a:off x="992188" y="2235200"/>
            <a:ext cx="8080375" cy="3036888"/>
            <a:chOff x="991592" y="2234856"/>
            <a:chExt cx="8081158" cy="3037790"/>
          </a:xfrm>
        </p:grpSpPr>
        <p:sp>
          <p:nvSpPr>
            <p:cNvPr id="32772" name="矩形 6"/>
            <p:cNvSpPr/>
            <p:nvPr/>
          </p:nvSpPr>
          <p:spPr>
            <a:xfrm>
              <a:off x="991592" y="2234856"/>
              <a:ext cx="8081158" cy="230832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/>
              <a:r>
                <a:rPr lang="zh-CN" altLang="en-US" sz="2400">
                  <a:solidFill>
                    <a:srgbClr val="FF0000"/>
                  </a:solidFill>
                  <a:ea typeface="楷体" panose="02010609060101010101" charset="-122"/>
                </a:rPr>
                <a:t>解：</a:t>
              </a:r>
              <a:r>
                <a:rPr lang="zh-CN" altLang="en-US" sz="2400">
                  <a:ea typeface="楷体" panose="02010609060101010101" charset="-122"/>
                </a:rPr>
                <a:t>从</a:t>
              </a:r>
              <a:r>
                <a:rPr lang="en-US" altLang="zh-CN" sz="2400">
                  <a:ea typeface="楷体" panose="02010609060101010101" charset="-122"/>
                </a:rPr>
                <a:t>4</a:t>
              </a:r>
              <a:r>
                <a:rPr lang="zh-CN" altLang="en-US" sz="2400">
                  <a:ea typeface="楷体" panose="02010609060101010101" charset="-122"/>
                </a:rPr>
                <a:t>种颜色的花中任选</a:t>
              </a:r>
              <a:r>
                <a:rPr lang="en-US" altLang="zh-CN" sz="2400">
                  <a:ea typeface="楷体" panose="02010609060101010101" charset="-122"/>
                </a:rPr>
                <a:t>2</a:t>
              </a:r>
              <a:r>
                <a:rPr lang="zh-CN" altLang="en-US" sz="2400">
                  <a:ea typeface="楷体" panose="02010609060101010101" charset="-122"/>
                </a:rPr>
                <a:t>种颜色的花种在一个花坛中，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/>
              <a:r>
                <a:rPr lang="en-US" altLang="zh-CN" sz="2400">
                  <a:ea typeface="楷体" panose="02010609060101010101" charset="-122"/>
                </a:rPr>
                <a:t>        </a:t>
              </a:r>
              <a:r>
                <a:rPr lang="zh-CN" altLang="en-US" sz="2400">
                  <a:ea typeface="楷体" panose="02010609060101010101" charset="-122"/>
                </a:rPr>
                <a:t>余下</a:t>
              </a:r>
              <a:r>
                <a:rPr lang="en-US" altLang="zh-CN" sz="2400">
                  <a:ea typeface="楷体" panose="02010609060101010101" charset="-122"/>
                </a:rPr>
                <a:t>2</a:t>
              </a:r>
              <a:r>
                <a:rPr lang="zh-CN" altLang="en-US" sz="2400">
                  <a:ea typeface="楷体" panose="02010609060101010101" charset="-122"/>
                </a:rPr>
                <a:t>种颜色的花种在另一花坛的种数有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红黄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—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白紫</a:t>
              </a:r>
              <a:r>
                <a:rPr lang="zh-CN" altLang="en-US" sz="2400">
                  <a:ea typeface="楷体" panose="02010609060101010101" charset="-122"/>
                </a:rPr>
                <a:t>、  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/>
              <a:r>
                <a:rPr lang="en-US" altLang="zh-CN" sz="2400">
                  <a:ea typeface="楷体" panose="02010609060101010101" charset="-122"/>
                </a:rPr>
                <a:t>       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 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红白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—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黄紫</a:t>
              </a:r>
              <a:r>
                <a:rPr lang="zh-CN" altLang="en-US" sz="2400">
                  <a:ea typeface="楷体" panose="02010609060101010101" charset="-122"/>
                </a:rPr>
                <a:t>、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红紫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—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白黄</a:t>
              </a:r>
              <a:r>
                <a:rPr lang="zh-CN" altLang="en-US" sz="2400">
                  <a:ea typeface="楷体" panose="02010609060101010101" charset="-122"/>
                </a:rPr>
                <a:t>、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黄白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—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红紫</a:t>
              </a:r>
              <a:r>
                <a:rPr lang="zh-CN" altLang="en-US" sz="2400">
                  <a:ea typeface="楷体" panose="02010609060101010101" charset="-122"/>
                </a:rPr>
                <a:t>、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黄紫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—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红白</a:t>
              </a:r>
              <a:r>
                <a:rPr lang="zh-CN" altLang="en-US" sz="2400">
                  <a:ea typeface="楷体" panose="02010609060101010101" charset="-122"/>
                </a:rPr>
                <a:t>、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/>
              <a:r>
                <a:rPr lang="en-US" altLang="zh-CN" sz="2400">
                  <a:ea typeface="楷体" panose="02010609060101010101" charset="-122"/>
                </a:rPr>
                <a:t>       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 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白紫</a:t>
              </a:r>
              <a:r>
                <a:rPr lang="en-US" altLang="zh-CN" sz="2400">
                  <a:solidFill>
                    <a:srgbClr val="0000FF"/>
                  </a:solidFill>
                  <a:ea typeface="楷体" panose="02010609060101010101" charset="-122"/>
                </a:rPr>
                <a:t>—</a:t>
              </a:r>
              <a:r>
                <a:rPr lang="zh-CN" altLang="en-US" sz="2400">
                  <a:solidFill>
                    <a:srgbClr val="0000FF"/>
                  </a:solidFill>
                  <a:ea typeface="楷体" panose="02010609060101010101" charset="-122"/>
                </a:rPr>
                <a:t>红黄</a:t>
              </a:r>
              <a:r>
                <a:rPr lang="zh-CN" altLang="en-US" sz="2400">
                  <a:ea typeface="楷体" panose="02010609060101010101" charset="-122"/>
                </a:rPr>
                <a:t>，共</a:t>
              </a:r>
              <a:r>
                <a:rPr lang="en-US" altLang="zh-CN" sz="2400">
                  <a:solidFill>
                    <a:srgbClr val="FF0000"/>
                  </a:solidFill>
                  <a:ea typeface="楷体" panose="02010609060101010101" charset="-122"/>
                </a:rPr>
                <a:t>6</a:t>
              </a:r>
              <a:r>
                <a:rPr lang="zh-CN" altLang="en-US" sz="2400">
                  <a:ea typeface="楷体" panose="02010609060101010101" charset="-122"/>
                </a:rPr>
                <a:t>种，其中红色和紫色的花不在同一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/>
              <a:r>
                <a:rPr lang="en-US" altLang="zh-CN" sz="2400">
                  <a:ea typeface="楷体" panose="02010609060101010101" charset="-122"/>
                </a:rPr>
                <a:t>        </a:t>
              </a:r>
              <a:r>
                <a:rPr lang="zh-CN" altLang="en-US" sz="2400">
                  <a:ea typeface="楷体" panose="02010609060101010101" charset="-122"/>
                </a:rPr>
                <a:t>花坛的种数有红黄</a:t>
              </a:r>
              <a:r>
                <a:rPr lang="en-US" altLang="zh-CN" sz="2400">
                  <a:ea typeface="楷体" panose="02010609060101010101" charset="-122"/>
                </a:rPr>
                <a:t>—</a:t>
              </a:r>
              <a:r>
                <a:rPr lang="zh-CN" altLang="en-US" sz="2400">
                  <a:ea typeface="楷体" panose="02010609060101010101" charset="-122"/>
                </a:rPr>
                <a:t>白紫、红白</a:t>
              </a:r>
              <a:r>
                <a:rPr lang="en-US" altLang="zh-CN" sz="2400">
                  <a:ea typeface="楷体" panose="02010609060101010101" charset="-122"/>
                </a:rPr>
                <a:t>—</a:t>
              </a:r>
              <a:r>
                <a:rPr lang="zh-CN" altLang="en-US" sz="2400">
                  <a:ea typeface="楷体" panose="02010609060101010101" charset="-122"/>
                </a:rPr>
                <a:t>黄紫、黄紫</a:t>
              </a:r>
              <a:r>
                <a:rPr lang="en-US" altLang="zh-CN" sz="2400">
                  <a:ea typeface="楷体" panose="02010609060101010101" charset="-122"/>
                </a:rPr>
                <a:t>—</a:t>
              </a:r>
              <a:r>
                <a:rPr lang="zh-CN" altLang="en-US" sz="2400">
                  <a:ea typeface="楷体" panose="02010609060101010101" charset="-122"/>
                </a:rPr>
                <a:t>红白、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/>
              <a:r>
                <a:rPr lang="en-US" altLang="zh-CN" sz="2400">
                  <a:ea typeface="楷体" panose="02010609060101010101" charset="-122"/>
                </a:rPr>
                <a:t>        </a:t>
              </a:r>
              <a:r>
                <a:rPr lang="zh-CN" altLang="en-US" sz="2400">
                  <a:ea typeface="楷体" panose="02010609060101010101" charset="-122"/>
                </a:rPr>
                <a:t>白紫</a:t>
              </a:r>
              <a:r>
                <a:rPr lang="en-US" altLang="zh-CN" sz="2400">
                  <a:ea typeface="楷体" panose="02010609060101010101" charset="-122"/>
                </a:rPr>
                <a:t>—</a:t>
              </a:r>
              <a:r>
                <a:rPr lang="zh-CN" altLang="en-US" sz="2400">
                  <a:ea typeface="楷体" panose="02010609060101010101" charset="-122"/>
                </a:rPr>
                <a:t>红黄，共</a:t>
              </a:r>
              <a:r>
                <a:rPr lang="en-US" altLang="zh-CN" sz="2400">
                  <a:solidFill>
                    <a:srgbClr val="FF0000"/>
                  </a:solidFill>
                  <a:ea typeface="楷体" panose="02010609060101010101" charset="-122"/>
                </a:rPr>
                <a:t>4</a:t>
              </a:r>
              <a:r>
                <a:rPr lang="zh-CN" altLang="en-US" sz="2400">
                  <a:ea typeface="楷体" panose="02010609060101010101" charset="-122"/>
                </a:rPr>
                <a:t>种，故所求概率为</a:t>
              </a:r>
              <a:endParaRPr lang="zh-CN" altLang="en-US" sz="2400">
                <a:ea typeface="楷体" panose="02010609060101010101" charset="-122"/>
              </a:endParaRPr>
            </a:p>
          </p:txBody>
        </p:sp>
        <p:graphicFrame>
          <p:nvGraphicFramePr>
            <p:cNvPr id="32773" name="Object 6"/>
            <p:cNvGraphicFramePr>
              <a:graphicFrameLocks noChangeAspect="1"/>
            </p:cNvGraphicFramePr>
            <p:nvPr/>
          </p:nvGraphicFramePr>
          <p:xfrm>
            <a:off x="1746023" y="4536479"/>
            <a:ext cx="1159390" cy="736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" r:id="rId1" imgW="625475" imgH="396875" progId="Word.Document.12">
                    <p:embed/>
                  </p:oleObj>
                </mc:Choice>
                <mc:Fallback>
                  <p:oleObj name="" r:id="rId1" imgW="625475" imgH="396875" progId="Word.Document.12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746023" y="4536479"/>
                          <a:ext cx="1159390" cy="73616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4818" name="矩形 5"/>
          <p:cNvSpPr/>
          <p:nvPr/>
        </p:nvSpPr>
        <p:spPr>
          <a:xfrm>
            <a:off x="1744663" y="592138"/>
            <a:ext cx="5446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类型三  较复杂的古典概型的概率计算</a:t>
            </a:r>
            <a:endParaRPr lang="zh-CN" altLang="en-US" sz="24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890588" y="1033463"/>
            <a:ext cx="7680960" cy="1938020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marR="0" lvl="0" indent="0" algn="l" eaLnBrk="0" hangingPunct="0">
              <a:buClrTx/>
              <a:buFontTx/>
            </a:pPr>
            <a:r>
              <a:rPr lang="zh-CN" altLang="zh-CN" sz="2400" spc="0">
                <a:ea typeface="楷体" panose="02010609060101010101" charset="-122"/>
              </a:rPr>
              <a:t>例</a:t>
            </a:r>
            <a:r>
              <a:rPr lang="en-US" altLang="zh-CN" sz="2400" spc="0">
                <a:ea typeface="楷体" panose="02010609060101010101" charset="-122"/>
              </a:rPr>
              <a:t>3</a:t>
            </a:r>
            <a:r>
              <a:rPr lang="zh-CN" altLang="en-US" sz="2400" spc="0">
                <a:ea typeface="楷体" panose="02010609060101010101" charset="-122"/>
              </a:rPr>
              <a:t>、同时抛掷两颗质地均匀的骰子，观察向上的点数；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(1)</a:t>
            </a:r>
            <a:r>
              <a:rPr lang="zh-CN" altLang="en-US" sz="2400" spc="0">
                <a:ea typeface="楷体" panose="02010609060101010101" charset="-122"/>
              </a:rPr>
              <a:t>写出样本空间</a:t>
            </a:r>
            <a:r>
              <a:rPr lang="en-US" altLang="zh-CN" sz="2400" i="1" spc="0">
                <a:ea typeface="楷体" panose="02010609060101010101" charset="-122"/>
              </a:rPr>
              <a:t>Ω</a:t>
            </a:r>
            <a:r>
              <a:rPr lang="zh-CN" altLang="en-US" sz="2400" spc="0">
                <a:ea typeface="楷体" panose="02010609060101010101" charset="-122"/>
              </a:rPr>
              <a:t>所包含的样本点；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(2)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2</a:t>
            </a:r>
            <a:r>
              <a:rPr lang="zh-CN" altLang="en-US" sz="2400" spc="0">
                <a:ea typeface="楷体" panose="02010609060101010101" charset="-122"/>
              </a:rPr>
              <a:t>的概率是多少？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(3)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6</a:t>
            </a:r>
            <a:r>
              <a:rPr lang="zh-CN" altLang="en-US" sz="2400" spc="0">
                <a:ea typeface="楷体" panose="02010609060101010101" charset="-122"/>
              </a:rPr>
              <a:t>的概率是多少？</a:t>
            </a:r>
            <a:endParaRPr lang="en-US" altLang="zh-CN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(4)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3</a:t>
            </a:r>
            <a:r>
              <a:rPr lang="zh-CN" altLang="en-US" sz="2400" spc="0">
                <a:ea typeface="楷体" panose="02010609060101010101" charset="-122"/>
              </a:rPr>
              <a:t>的倍数的概率是多少？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1687513" y="2952750"/>
            <a:ext cx="7480300" cy="3478213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solidFill>
                  <a:srgbClr val="FF0000"/>
                </a:solidFill>
                <a:ea typeface="楷体" panose="02010609060101010101" charset="-122"/>
              </a:rPr>
              <a:t>解</a:t>
            </a:r>
            <a:r>
              <a:rPr lang="zh-CN" altLang="en-US" sz="2000" spc="0">
                <a:solidFill>
                  <a:srgbClr val="FF0000"/>
                </a:solidFill>
                <a:ea typeface="楷体" panose="02010609060101010101" charset="-122"/>
                <a:sym typeface="Wingdings" panose="05000000000000000000" pitchFamily="2" charset="2"/>
              </a:rPr>
              <a:t>：</a:t>
            </a:r>
            <a:r>
              <a:rPr lang="en-US" altLang="zh-CN" sz="2000" spc="0">
                <a:ea typeface="楷体" panose="02010609060101010101" charset="-122"/>
                <a:sym typeface="Wingdings" panose="05000000000000000000" pitchFamily="2" charset="2"/>
              </a:rPr>
              <a:t>(1)</a:t>
            </a:r>
            <a:r>
              <a:rPr lang="zh-CN" altLang="en-US" sz="2000" spc="0">
                <a:ea typeface="楷体" panose="02010609060101010101" charset="-122"/>
                <a:sym typeface="Wingdings" panose="05000000000000000000" pitchFamily="2" charset="2"/>
              </a:rPr>
              <a:t>第一颗骰子向上的点数有</a:t>
            </a:r>
            <a:r>
              <a:rPr lang="en-US" altLang="zh-CN" sz="2000" spc="0">
                <a:ea typeface="楷体" panose="02010609060101010101" charset="-122"/>
                <a:sym typeface="Wingdings" panose="05000000000000000000" pitchFamily="2" charset="2"/>
              </a:rPr>
              <a:t>6</a:t>
            </a:r>
            <a:r>
              <a:rPr lang="zh-CN" altLang="en-US" sz="2000" spc="0">
                <a:ea typeface="楷体" panose="02010609060101010101" charset="-122"/>
                <a:sym typeface="Wingdings" panose="05000000000000000000" pitchFamily="2" charset="2"/>
              </a:rPr>
              <a:t>种可能的结果，对</a:t>
            </a:r>
            <a:r>
              <a:rPr lang="en-US" altLang="zh-CN" sz="2000" spc="0">
                <a:ea typeface="楷体" panose="02010609060101010101" charset="-122"/>
                <a:sym typeface="Wingdings" panose="05000000000000000000" pitchFamily="2" charset="2"/>
              </a:rPr>
              <a:t> </a:t>
            </a:r>
            <a:r>
              <a:rPr lang="zh-CN" altLang="en-US" sz="2000" spc="0">
                <a:ea typeface="楷体" panose="02010609060101010101" charset="-122"/>
                <a:sym typeface="Wingdings" panose="05000000000000000000" pitchFamily="2" charset="2"/>
              </a:rPr>
              <a:t>每一种结</a:t>
            </a:r>
            <a:endParaRPr lang="en-US" altLang="zh-CN">
              <a:ea typeface="楷体" panose="02010609060101010101" charset="-122"/>
              <a:sym typeface="Wingdings" panose="05000000000000000000" pitchFamily="2" charset="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  <a:sym typeface="Wingdings" panose="05000000000000000000" pitchFamily="2" charset="2"/>
              </a:rPr>
              <a:t>             </a:t>
            </a:r>
            <a:r>
              <a:rPr lang="zh-CN" altLang="en-US" sz="2000" spc="0">
                <a:ea typeface="楷体" panose="02010609060101010101" charset="-122"/>
                <a:sym typeface="Wingdings" panose="05000000000000000000" pitchFamily="2" charset="2"/>
              </a:rPr>
              <a:t>果，第二颗又都有</a:t>
            </a:r>
            <a:r>
              <a:rPr lang="en-US" altLang="zh-CN" sz="2000" spc="0">
                <a:ea typeface="楷体" panose="02010609060101010101" charset="-122"/>
                <a:sym typeface="Wingdings" panose="05000000000000000000" pitchFamily="2" charset="2"/>
              </a:rPr>
              <a:t>6</a:t>
            </a:r>
            <a:r>
              <a:rPr lang="zh-CN" altLang="en-US" sz="2000" spc="0">
                <a:ea typeface="楷体" panose="02010609060101010101" charset="-122"/>
                <a:sym typeface="Wingdings" panose="05000000000000000000" pitchFamily="2" charset="2"/>
              </a:rPr>
              <a:t>种可能的结果，于是一共有</a:t>
            </a:r>
            <a:r>
              <a:rPr lang="en-US" altLang="zh-CN" sz="2000" spc="0">
                <a:ea typeface="楷体" panose="02010609060101010101" charset="-122"/>
                <a:sym typeface="Wingdings" panose="05000000000000000000" pitchFamily="2" charset="2"/>
              </a:rPr>
              <a:t>6×6</a:t>
            </a:r>
            <a:r>
              <a:rPr lang="zh-CN" altLang="en-US" sz="2000" spc="0">
                <a:ea typeface="楷体" panose="02010609060101010101" charset="-122"/>
                <a:sym typeface="Wingdings" panose="05000000000000000000" pitchFamily="2" charset="2"/>
              </a:rPr>
              <a:t>＝</a:t>
            </a:r>
            <a:endParaRPr lang="en-US" altLang="zh-CN">
              <a:ea typeface="楷体" panose="02010609060101010101" charset="-122"/>
              <a:sym typeface="Wingdings" panose="05000000000000000000" pitchFamily="2" charset="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  <a:sym typeface="Wingdings" panose="05000000000000000000" pitchFamily="2" charset="2"/>
              </a:rPr>
              <a:t>              36</a:t>
            </a:r>
            <a:r>
              <a:rPr lang="zh-CN" altLang="en-US" sz="2000" spc="0">
                <a:ea typeface="楷体" panose="02010609060101010101" charset="-122"/>
                <a:sym typeface="Wingdings" panose="05000000000000000000" pitchFamily="2" charset="2"/>
              </a:rPr>
              <a:t>种不同的可能结果，</a:t>
            </a:r>
            <a:r>
              <a:rPr lang="zh-CN" altLang="en-US" sz="2000" spc="0">
                <a:ea typeface="楷体" panose="02010609060101010101" charset="-122"/>
              </a:rPr>
              <a:t>样本点</a:t>
            </a:r>
            <a:r>
              <a:rPr lang="en-US" altLang="zh-CN" sz="2000" spc="0">
                <a:ea typeface="楷体" panose="02010609060101010101" charset="-122"/>
              </a:rPr>
              <a:t>(2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3)</a:t>
            </a:r>
            <a:r>
              <a:rPr lang="zh-CN" altLang="en-US" sz="2000" spc="0">
                <a:ea typeface="楷体" panose="02010609060101010101" charset="-122"/>
              </a:rPr>
              <a:t>表示“第一颗骰子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    </a:t>
            </a:r>
            <a:r>
              <a:rPr lang="zh-CN" altLang="en-US" sz="2000" spc="0">
                <a:ea typeface="楷体" panose="02010609060101010101" charset="-122"/>
              </a:rPr>
              <a:t>向上的点数为</a:t>
            </a:r>
            <a:r>
              <a:rPr lang="en-US" altLang="zh-CN" sz="2000" spc="0">
                <a:ea typeface="楷体" panose="02010609060101010101" charset="-122"/>
              </a:rPr>
              <a:t>2</a:t>
            </a:r>
            <a:r>
              <a:rPr lang="zh-CN" altLang="en-US" sz="2000" spc="0">
                <a:ea typeface="楷体" panose="02010609060101010101" charset="-122"/>
              </a:rPr>
              <a:t>，第二颗骰子向上的点数为</a:t>
            </a:r>
            <a:r>
              <a:rPr lang="en-US" altLang="zh-CN" sz="2000" spc="0">
                <a:ea typeface="楷体" panose="02010609060101010101" charset="-122"/>
              </a:rPr>
              <a:t>3</a:t>
            </a:r>
            <a:r>
              <a:rPr lang="zh-CN" altLang="en-US" sz="2000" spc="0">
                <a:ea typeface="楷体" panose="02010609060101010101" charset="-122"/>
              </a:rPr>
              <a:t>“ </a:t>
            </a:r>
            <a:r>
              <a:rPr lang="en-US" altLang="zh-CN" sz="2000" spc="0">
                <a:ea typeface="楷体" panose="02010609060101010101" charset="-122"/>
              </a:rPr>
              <a:t>( </a:t>
            </a:r>
            <a:r>
              <a:rPr lang="zh-CN" altLang="en-US" sz="2000" spc="0">
                <a:ea typeface="楷体" panose="02010609060101010101" charset="-122"/>
              </a:rPr>
              <a:t>余类推</a:t>
            </a:r>
            <a:r>
              <a:rPr lang="en-US" altLang="zh-CN" sz="2000" spc="0">
                <a:ea typeface="楷体" panose="02010609060101010101" charset="-122"/>
              </a:rPr>
              <a:t>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    </a:t>
            </a:r>
            <a:r>
              <a:rPr lang="zh-CN" altLang="en-US" sz="2000" spc="0">
                <a:ea typeface="楷体" panose="02010609060101010101" charset="-122"/>
              </a:rPr>
              <a:t>则样本空间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</a:t>
            </a:r>
            <a:r>
              <a:rPr lang="en-US" altLang="zh-CN" sz="2000" i="1" spc="0">
                <a:ea typeface="楷体" panose="02010609060101010101" charset="-122"/>
              </a:rPr>
              <a:t>    Ω </a:t>
            </a:r>
            <a:r>
              <a:rPr lang="zh-CN" altLang="en-US" sz="2000" spc="0">
                <a:ea typeface="楷体" panose="02010609060101010101" charset="-122"/>
              </a:rPr>
              <a:t>＝</a:t>
            </a:r>
            <a:r>
              <a:rPr lang="en-US" altLang="zh-CN" sz="2000" spc="0">
                <a:ea typeface="楷体" panose="02010609060101010101" charset="-122"/>
              </a:rPr>
              <a:t>{(1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1)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(1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2)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(1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3)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(1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4)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(1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5)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(1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6)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              (2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1)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(2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2)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(2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3)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(2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4)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(2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5)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(2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6)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              (3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1)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(3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2)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(3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3)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(3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4)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(3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5)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(3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6)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              (4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1)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(4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2)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(4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3)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(4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4)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(4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5)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(4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6)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                   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              (5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1)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(5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2)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(5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3)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(5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4)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(5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5)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(5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6)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 </a:t>
            </a:r>
            <a:endParaRPr lang="en-US" altLang="zh-CN">
              <a:ea typeface="楷体" panose="02010609060101010101" charset="-122"/>
            </a:endParaRPr>
          </a:p>
          <a:p>
            <a:pPr marL="0" marR="0" lvl="0" indent="0" algn="l" defTabSz="914400" eaLnBrk="0" hangingPunct="0">
              <a:buClrTx/>
              <a:buFontTx/>
              <a:tabLst>
                <a:tab pos="2251075" algn="l"/>
              </a:tabLst>
            </a:pPr>
            <a:r>
              <a:rPr lang="en-US" altLang="zh-CN" sz="2000" spc="0">
                <a:ea typeface="楷体" panose="02010609060101010101" charset="-122"/>
              </a:rPr>
              <a:t>                       (6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1)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(6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2)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(6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3)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(6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4)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(6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5)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(6</a:t>
            </a:r>
            <a:r>
              <a:rPr lang="zh-CN" altLang="en-US" sz="2000" spc="0">
                <a:ea typeface="楷体" panose="02010609060101010101" charset="-122"/>
              </a:rPr>
              <a:t>，</a:t>
            </a:r>
            <a:r>
              <a:rPr lang="en-US" altLang="zh-CN" sz="2000" spc="0">
                <a:ea typeface="楷体" panose="02010609060101010101" charset="-122"/>
              </a:rPr>
              <a:t>6)}</a:t>
            </a:r>
            <a:endParaRPr lang="en-US" altLang="zh-CN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6866" name="矩形 5"/>
          <p:cNvSpPr/>
          <p:nvPr/>
        </p:nvSpPr>
        <p:spPr>
          <a:xfrm>
            <a:off x="1744663" y="592138"/>
            <a:ext cx="5446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类型三  较复杂的古典概型的概率计算</a:t>
            </a:r>
            <a:endParaRPr lang="zh-CN" altLang="en-US" sz="24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6867" name="Rectangle 6"/>
          <p:cNvSpPr>
            <a:spLocks noChangeArrowheads="1"/>
          </p:cNvSpPr>
          <p:nvPr/>
        </p:nvSpPr>
        <p:spPr bwMode="auto">
          <a:xfrm>
            <a:off x="890588" y="1033463"/>
            <a:ext cx="7680960" cy="1938020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marR="0" lvl="0" indent="0" algn="l" eaLnBrk="0" hangingPunct="0">
              <a:buClrTx/>
              <a:buFontTx/>
            </a:pPr>
            <a:r>
              <a:rPr lang="zh-CN" altLang="zh-CN" sz="2400" spc="0">
                <a:ea typeface="楷体" panose="02010609060101010101" charset="-122"/>
              </a:rPr>
              <a:t>例</a:t>
            </a:r>
            <a:r>
              <a:rPr lang="en-US" altLang="zh-CN" sz="2400" spc="0">
                <a:ea typeface="楷体" panose="02010609060101010101" charset="-122"/>
              </a:rPr>
              <a:t>3</a:t>
            </a:r>
            <a:r>
              <a:rPr lang="zh-CN" altLang="en-US" sz="2400" spc="0">
                <a:ea typeface="楷体" panose="02010609060101010101" charset="-122"/>
              </a:rPr>
              <a:t>、同时抛掷两颗质地均匀的骰子，观察向上的点数；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(1)</a:t>
            </a:r>
            <a:r>
              <a:rPr lang="zh-CN" altLang="en-US" sz="2400" spc="0">
                <a:ea typeface="楷体" panose="02010609060101010101" charset="-122"/>
              </a:rPr>
              <a:t>写出样本空间</a:t>
            </a:r>
            <a:r>
              <a:rPr lang="en-US" altLang="zh-CN" sz="2400" i="1" spc="0">
                <a:ea typeface="楷体" panose="02010609060101010101" charset="-122"/>
              </a:rPr>
              <a:t>Ω</a:t>
            </a:r>
            <a:r>
              <a:rPr lang="zh-CN" altLang="en-US" sz="2400" spc="0">
                <a:ea typeface="楷体" panose="02010609060101010101" charset="-122"/>
              </a:rPr>
              <a:t>所包含的样本点；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(2)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2</a:t>
            </a:r>
            <a:r>
              <a:rPr lang="zh-CN" altLang="en-US" sz="2400" spc="0">
                <a:ea typeface="楷体" panose="02010609060101010101" charset="-122"/>
              </a:rPr>
              <a:t>的概率是多少？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(3)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6</a:t>
            </a:r>
            <a:r>
              <a:rPr lang="zh-CN" altLang="en-US" sz="2400" spc="0">
                <a:ea typeface="楷体" panose="02010609060101010101" charset="-122"/>
              </a:rPr>
              <a:t>的概率是多少？</a:t>
            </a:r>
            <a:endParaRPr lang="en-US" altLang="zh-CN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(4)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3</a:t>
            </a:r>
            <a:r>
              <a:rPr lang="zh-CN" altLang="en-US" sz="2400" spc="0">
                <a:ea typeface="楷体" panose="02010609060101010101" charset="-122"/>
              </a:rPr>
              <a:t>的倍数的概率是多少？</a:t>
            </a:r>
            <a:endParaRPr lang="zh-CN" altLang="en-US" sz="2400">
              <a:ea typeface="楷体" panose="02010609060101010101" charset="-122"/>
            </a:endParaRPr>
          </a:p>
        </p:txBody>
      </p:sp>
      <p:grpSp>
        <p:nvGrpSpPr>
          <p:cNvPr id="36868" name="组合 7"/>
          <p:cNvGrpSpPr/>
          <p:nvPr/>
        </p:nvGrpSpPr>
        <p:grpSpPr>
          <a:xfrm>
            <a:off x="1652588" y="2952750"/>
            <a:ext cx="7159625" cy="1355725"/>
            <a:chOff x="1651824" y="2952750"/>
            <a:chExt cx="7159667" cy="1356159"/>
          </a:xfrm>
        </p:grpSpPr>
        <p:sp>
          <p:nvSpPr>
            <p:cNvPr id="36869" name="Rectangle 2"/>
            <p:cNvSpPr>
              <a:spLocks noChangeArrowheads="1"/>
            </p:cNvSpPr>
            <p:nvPr/>
          </p:nvSpPr>
          <p:spPr bwMode="auto">
            <a:xfrm>
              <a:off x="1651824" y="2952750"/>
              <a:ext cx="7159667" cy="708252"/>
            </a:xfrm>
            <a:prstGeom prst="rect">
              <a:avLst/>
            </a:prstGeom>
            <a:noFill/>
            <a:ln w="28575" algn="ctr"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zh-CN" altLang="zh-CN" sz="2000" spc="0">
                  <a:solidFill>
                    <a:srgbClr val="FF0000"/>
                  </a:solidFill>
                  <a:ea typeface="楷体" panose="02010609060101010101" charset="-122"/>
                </a:rPr>
                <a:t>解</a:t>
              </a:r>
              <a:r>
                <a:rPr lang="zh-CN" altLang="en-US" sz="2000" spc="0">
                  <a:solidFill>
                    <a:srgbClr val="FF0000"/>
                  </a:solidFill>
                  <a:ea typeface="楷体" panose="02010609060101010101" charset="-122"/>
                  <a:sym typeface="Wingdings" panose="05000000000000000000" pitchFamily="2" charset="2"/>
                </a:rPr>
                <a:t>：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(2)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记“同时抛掷两颗骰子，结果向上的点数之和是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2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”为</a:t>
              </a:r>
              <a:endParaRPr lang="en-US" altLang="zh-CN">
                <a:ea typeface="楷体" panose="02010609060101010101" charset="-122"/>
                <a:sym typeface="Wingdings" panose="05000000000000000000" pitchFamily="2" charset="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             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事件</a:t>
              </a:r>
              <a:r>
                <a:rPr lang="en-US" altLang="zh-CN" sz="2000" i="1" spc="0">
                  <a:ea typeface="楷体" panose="02010609060101010101" charset="-122"/>
                  <a:sym typeface="Wingdings" panose="05000000000000000000" pitchFamily="2" charset="2"/>
                </a:rPr>
                <a:t>A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，则</a:t>
              </a:r>
              <a:r>
                <a:rPr lang="en-US" altLang="zh-CN" sz="2000" i="1" spc="0">
                  <a:ea typeface="楷体" panose="02010609060101010101" charset="-122"/>
                </a:rPr>
                <a:t> </a:t>
              </a:r>
              <a:r>
                <a:rPr lang="en-US" altLang="zh-CN" sz="2000" i="1" spc="0">
                  <a:ea typeface="楷体" panose="02010609060101010101" charset="-122"/>
                  <a:sym typeface="Wingdings" panose="05000000000000000000" pitchFamily="2" charset="2"/>
                </a:rPr>
                <a:t>A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 </a:t>
              </a:r>
              <a:r>
                <a:rPr lang="zh-CN" altLang="en-US" sz="2000" spc="0">
                  <a:ea typeface="楷体" panose="02010609060101010101" charset="-122"/>
                </a:rPr>
                <a:t>＝</a:t>
              </a:r>
              <a:r>
                <a:rPr lang="en-US" altLang="zh-CN" sz="2000" spc="0">
                  <a:ea typeface="楷体" panose="02010609060101010101" charset="-122"/>
                </a:rPr>
                <a:t>{(1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1)}</a:t>
              </a:r>
              <a:r>
                <a:rPr lang="zh-CN" altLang="en-US" sz="2000" spc="0">
                  <a:ea typeface="楷体" panose="02010609060101010101" charset="-122"/>
                </a:rPr>
                <a:t>，由古典概型可知</a:t>
              </a:r>
              <a:endParaRPr lang="en-US" altLang="zh-CN">
                <a:ea typeface="楷体" panose="02010609060101010101" charset="-122"/>
              </a:endParaRPr>
            </a:p>
          </p:txBody>
        </p:sp>
        <p:graphicFrame>
          <p:nvGraphicFramePr>
            <p:cNvPr id="36870" name="Object 2"/>
            <p:cNvGraphicFramePr>
              <a:graphicFrameLocks noChangeAspect="1"/>
            </p:cNvGraphicFramePr>
            <p:nvPr/>
          </p:nvGraphicFramePr>
          <p:xfrm>
            <a:off x="2609541" y="3661209"/>
            <a:ext cx="1128712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" r:id="rId1" imgW="685800" imgH="393700" progId="Equation.DSMT4">
                    <p:embed/>
                  </p:oleObj>
                </mc:Choice>
                <mc:Fallback>
                  <p:oleObj name="" r:id="rId1" imgW="6858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609541" y="3661209"/>
                          <a:ext cx="1128712" cy="6477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871" name="组合 9"/>
          <p:cNvGrpSpPr/>
          <p:nvPr/>
        </p:nvGrpSpPr>
        <p:grpSpPr>
          <a:xfrm>
            <a:off x="2160588" y="4281488"/>
            <a:ext cx="6591300" cy="1663700"/>
            <a:chOff x="1651825" y="2952750"/>
            <a:chExt cx="6591644" cy="1664916"/>
          </a:xfrm>
        </p:grpSpPr>
        <p:sp>
          <p:nvSpPr>
            <p:cNvPr id="36872" name="Rectangle 2"/>
            <p:cNvSpPr>
              <a:spLocks noChangeArrowheads="1"/>
            </p:cNvSpPr>
            <p:nvPr/>
          </p:nvSpPr>
          <p:spPr bwMode="auto">
            <a:xfrm>
              <a:off x="1651825" y="2952750"/>
              <a:ext cx="6591644" cy="1015153"/>
            </a:xfrm>
            <a:prstGeom prst="rect">
              <a:avLst/>
            </a:prstGeom>
            <a:noFill/>
            <a:ln w="28575" algn="ctr"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(3)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记“同时抛掷两颗骰子，结果向上的点数之和是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6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”为</a:t>
              </a:r>
              <a:endParaRPr lang="en-US" altLang="zh-CN">
                <a:ea typeface="楷体" panose="02010609060101010101" charset="-122"/>
                <a:sym typeface="Wingdings" panose="05000000000000000000" pitchFamily="2" charset="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     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事件</a:t>
              </a:r>
              <a:r>
                <a:rPr lang="en-US" altLang="zh-CN" sz="2000" i="1" spc="0">
                  <a:ea typeface="楷体" panose="02010609060101010101" charset="-122"/>
                  <a:sym typeface="Wingdings" panose="05000000000000000000" pitchFamily="2" charset="2"/>
                </a:rPr>
                <a:t>B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，则</a:t>
              </a:r>
              <a:r>
                <a:rPr lang="en-US" altLang="zh-CN" sz="2000" i="1" spc="0">
                  <a:ea typeface="楷体" panose="02010609060101010101" charset="-122"/>
                </a:rPr>
                <a:t> </a:t>
              </a:r>
              <a:r>
                <a:rPr lang="en-US" altLang="zh-CN" sz="2000" i="1" spc="0">
                  <a:ea typeface="楷体" panose="02010609060101010101" charset="-122"/>
                  <a:sym typeface="Wingdings" panose="05000000000000000000" pitchFamily="2" charset="2"/>
                </a:rPr>
                <a:t>B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 </a:t>
              </a:r>
              <a:r>
                <a:rPr lang="zh-CN" altLang="en-US" sz="2000" spc="0">
                  <a:ea typeface="楷体" panose="02010609060101010101" charset="-122"/>
                </a:rPr>
                <a:t>＝</a:t>
              </a:r>
              <a:r>
                <a:rPr lang="en-US" altLang="zh-CN" sz="2000" spc="0">
                  <a:ea typeface="楷体" panose="02010609060101010101" charset="-122"/>
                </a:rPr>
                <a:t>{(1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5)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 (2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4)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 (3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3)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 (4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2)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endParaRPr lang="en-US" altLang="zh-CN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000" spc="0">
                  <a:ea typeface="楷体" panose="02010609060101010101" charset="-122"/>
                </a:rPr>
                <a:t>     (5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1)}</a:t>
              </a:r>
              <a:r>
                <a:rPr lang="zh-CN" altLang="en-US" sz="2000" spc="0">
                  <a:ea typeface="楷体" panose="02010609060101010101" charset="-122"/>
                </a:rPr>
                <a:t>，由古典概型可知</a:t>
              </a:r>
              <a:endParaRPr lang="en-US" altLang="zh-CN">
                <a:ea typeface="楷体" panose="02010609060101010101" charset="-122"/>
              </a:endParaRPr>
            </a:p>
          </p:txBody>
        </p:sp>
        <p:graphicFrame>
          <p:nvGraphicFramePr>
            <p:cNvPr id="36873" name="Object 3"/>
            <p:cNvGraphicFramePr>
              <a:graphicFrameLocks noChangeAspect="1"/>
            </p:cNvGraphicFramePr>
            <p:nvPr/>
          </p:nvGraphicFramePr>
          <p:xfrm>
            <a:off x="2003902" y="3969966"/>
            <a:ext cx="1128712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" r:id="rId3" imgW="685800" imgH="393700" progId="Equation.DSMT4">
                    <p:embed/>
                  </p:oleObj>
                </mc:Choice>
                <mc:Fallback>
                  <p:oleObj name="" r:id="rId3" imgW="6858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003902" y="3969966"/>
                          <a:ext cx="1128712" cy="6477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14" name="矩形 5"/>
          <p:cNvSpPr/>
          <p:nvPr/>
        </p:nvSpPr>
        <p:spPr>
          <a:xfrm>
            <a:off x="1744663" y="592138"/>
            <a:ext cx="5446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类型三  较复杂的古典概型的概率计算</a:t>
            </a:r>
            <a:endParaRPr lang="zh-CN" altLang="en-US" sz="24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15" name="Rectangle 6"/>
          <p:cNvSpPr>
            <a:spLocks noChangeArrowheads="1"/>
          </p:cNvSpPr>
          <p:nvPr/>
        </p:nvSpPr>
        <p:spPr bwMode="auto">
          <a:xfrm>
            <a:off x="890588" y="1033463"/>
            <a:ext cx="7680960" cy="1938020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marR="0" lvl="0" indent="0" algn="l" eaLnBrk="0" hangingPunct="0">
              <a:buClrTx/>
              <a:buFontTx/>
            </a:pPr>
            <a:r>
              <a:rPr lang="zh-CN" altLang="zh-CN" sz="2400" spc="0">
                <a:ea typeface="楷体" panose="02010609060101010101" charset="-122"/>
              </a:rPr>
              <a:t>例</a:t>
            </a:r>
            <a:r>
              <a:rPr lang="en-US" altLang="zh-CN" sz="2400" spc="0">
                <a:ea typeface="楷体" panose="02010609060101010101" charset="-122"/>
              </a:rPr>
              <a:t>3</a:t>
            </a:r>
            <a:r>
              <a:rPr lang="zh-CN" altLang="en-US" sz="2400" spc="0">
                <a:ea typeface="楷体" panose="02010609060101010101" charset="-122"/>
              </a:rPr>
              <a:t>、同时抛掷两颗质地均匀的骰子，观察向上的点数；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(1)</a:t>
            </a:r>
            <a:r>
              <a:rPr lang="zh-CN" altLang="en-US" sz="2400" spc="0">
                <a:ea typeface="楷体" panose="02010609060101010101" charset="-122"/>
              </a:rPr>
              <a:t>写出样本空间</a:t>
            </a:r>
            <a:r>
              <a:rPr lang="en-US" altLang="zh-CN" sz="2400" i="1" spc="0">
                <a:ea typeface="楷体" panose="02010609060101010101" charset="-122"/>
              </a:rPr>
              <a:t>Ω</a:t>
            </a:r>
            <a:r>
              <a:rPr lang="zh-CN" altLang="en-US" sz="2400" spc="0">
                <a:ea typeface="楷体" panose="02010609060101010101" charset="-122"/>
              </a:rPr>
              <a:t>所包含的样本点；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(2)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2</a:t>
            </a:r>
            <a:r>
              <a:rPr lang="zh-CN" altLang="en-US" sz="2400" spc="0">
                <a:ea typeface="楷体" panose="02010609060101010101" charset="-122"/>
              </a:rPr>
              <a:t>的概率是多少？</a:t>
            </a:r>
            <a:endParaRPr lang="zh-CN" altLang="en-US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(3)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6</a:t>
            </a:r>
            <a:r>
              <a:rPr lang="zh-CN" altLang="en-US" sz="2400" spc="0">
                <a:ea typeface="楷体" panose="02010609060101010101" charset="-122"/>
              </a:rPr>
              <a:t>的概率是多少？</a:t>
            </a:r>
            <a:endParaRPr lang="en-US" altLang="zh-CN" sz="2400">
              <a:ea typeface="楷体" panose="02010609060101010101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anose="02010609060101010101" charset="-122"/>
              </a:rPr>
              <a:t>           (4)</a:t>
            </a:r>
            <a:r>
              <a:rPr lang="zh-CN" altLang="en-US" sz="2400" spc="0">
                <a:ea typeface="楷体" panose="02010609060101010101" charset="-122"/>
              </a:rPr>
              <a:t>点数之和是</a:t>
            </a:r>
            <a:r>
              <a:rPr lang="en-US" altLang="zh-CN" sz="2400" spc="0">
                <a:ea typeface="楷体" panose="02010609060101010101" charset="-122"/>
              </a:rPr>
              <a:t>3</a:t>
            </a:r>
            <a:r>
              <a:rPr lang="zh-CN" altLang="en-US" sz="2400" spc="0">
                <a:ea typeface="楷体" panose="02010609060101010101" charset="-122"/>
              </a:rPr>
              <a:t>的倍数的概率是多少？</a:t>
            </a:r>
            <a:endParaRPr lang="zh-CN" altLang="en-US" sz="2400">
              <a:ea typeface="楷体" panose="02010609060101010101" charset="-122"/>
            </a:endParaRPr>
          </a:p>
        </p:txBody>
      </p:sp>
      <p:grpSp>
        <p:nvGrpSpPr>
          <p:cNvPr id="38916" name="组合 7"/>
          <p:cNvGrpSpPr/>
          <p:nvPr/>
        </p:nvGrpSpPr>
        <p:grpSpPr>
          <a:xfrm>
            <a:off x="1652588" y="2952750"/>
            <a:ext cx="7491412" cy="1973263"/>
            <a:chOff x="1651824" y="2952750"/>
            <a:chExt cx="7492176" cy="1973242"/>
          </a:xfrm>
        </p:grpSpPr>
        <p:sp>
          <p:nvSpPr>
            <p:cNvPr id="38917" name="Rectangle 2"/>
            <p:cNvSpPr>
              <a:spLocks noChangeArrowheads="1"/>
            </p:cNvSpPr>
            <p:nvPr/>
          </p:nvSpPr>
          <p:spPr bwMode="auto">
            <a:xfrm>
              <a:off x="1651824" y="2952750"/>
              <a:ext cx="7492176" cy="1323961"/>
            </a:xfrm>
            <a:prstGeom prst="rect">
              <a:avLst/>
            </a:prstGeom>
            <a:noFill/>
            <a:ln w="28575" algn="ctr"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zh-CN" altLang="zh-CN" sz="2000" spc="0">
                  <a:solidFill>
                    <a:srgbClr val="FF0000"/>
                  </a:solidFill>
                  <a:ea typeface="楷体" panose="02010609060101010101" charset="-122"/>
                </a:rPr>
                <a:t>解</a:t>
              </a:r>
              <a:r>
                <a:rPr lang="zh-CN" altLang="en-US" sz="2000" spc="0">
                  <a:solidFill>
                    <a:srgbClr val="FF0000"/>
                  </a:solidFill>
                  <a:ea typeface="楷体" panose="02010609060101010101" charset="-122"/>
                  <a:sym typeface="Wingdings" panose="05000000000000000000" pitchFamily="2" charset="2"/>
                </a:rPr>
                <a:t>：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(4)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记“同时抛掷两颗骰子，结果向上的点数之和是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3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的倍</a:t>
              </a:r>
              <a:endParaRPr lang="en-US" altLang="zh-CN">
                <a:ea typeface="楷体" panose="02010609060101010101" charset="-122"/>
                <a:sym typeface="Wingdings" panose="05000000000000000000" pitchFamily="2" charset="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             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数”为事件</a:t>
              </a:r>
              <a:r>
                <a:rPr lang="en-US" altLang="zh-CN" sz="2000" i="1" spc="0">
                  <a:ea typeface="楷体" panose="02010609060101010101" charset="-122"/>
                  <a:sym typeface="Wingdings" panose="05000000000000000000" pitchFamily="2" charset="2"/>
                </a:rPr>
                <a:t>C</a:t>
              </a:r>
              <a:r>
                <a:rPr lang="zh-CN" altLang="en-US" sz="2000" spc="0">
                  <a:ea typeface="楷体" panose="02010609060101010101" charset="-122"/>
                  <a:sym typeface="Wingdings" panose="05000000000000000000" pitchFamily="2" charset="2"/>
                </a:rPr>
                <a:t>，则</a:t>
              </a:r>
              <a:r>
                <a:rPr lang="en-US" altLang="zh-CN" sz="2000" i="1" spc="0">
                  <a:ea typeface="楷体" panose="02010609060101010101" charset="-122"/>
                </a:rPr>
                <a:t> </a:t>
              </a:r>
              <a:r>
                <a:rPr lang="en-US" altLang="zh-CN" sz="2000" i="1" spc="0">
                  <a:ea typeface="楷体" panose="02010609060101010101" charset="-122"/>
                  <a:sym typeface="Wingdings" panose="05000000000000000000" pitchFamily="2" charset="2"/>
                </a:rPr>
                <a:t>C</a:t>
              </a:r>
              <a:r>
                <a:rPr lang="en-US" altLang="zh-CN" sz="2000" spc="0">
                  <a:ea typeface="楷体" panose="02010609060101010101" charset="-122"/>
                  <a:sym typeface="Wingdings" panose="05000000000000000000" pitchFamily="2" charset="2"/>
                </a:rPr>
                <a:t> </a:t>
              </a:r>
              <a:r>
                <a:rPr lang="zh-CN" altLang="en-US" sz="2000" spc="0">
                  <a:ea typeface="楷体" panose="02010609060101010101" charset="-122"/>
                </a:rPr>
                <a:t>＝</a:t>
              </a:r>
              <a:r>
                <a:rPr lang="en-US" altLang="zh-CN" sz="2000" spc="0">
                  <a:ea typeface="楷体" panose="02010609060101010101" charset="-122"/>
                </a:rPr>
                <a:t>{(1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2)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(1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5)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(2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1)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(2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4)</a:t>
              </a:r>
              <a:r>
                <a:rPr lang="zh-CN" altLang="en-US" sz="2000" spc="0">
                  <a:ea typeface="楷体" panose="02010609060101010101" charset="-122"/>
                </a:rPr>
                <a:t>，              </a:t>
              </a:r>
              <a:endParaRPr lang="en-US" altLang="zh-CN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000" spc="0">
                  <a:ea typeface="楷体" panose="02010609060101010101" charset="-122"/>
                </a:rPr>
                <a:t>             (3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3)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(3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6)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(4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2)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(4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5)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(5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1)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(5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4)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endParaRPr lang="en-US" altLang="zh-CN">
                <a:ea typeface="楷体" panose="02010609060101010101" charset="-122"/>
              </a:endParaRPr>
            </a:p>
            <a:p>
              <a:pPr marL="0" marR="0" lvl="0" indent="0" algn="l" defTabSz="914400" eaLnBrk="0" hangingPunct="0">
                <a:buClrTx/>
                <a:buFontTx/>
                <a:tabLst>
                  <a:tab pos="2251075" algn="l"/>
                </a:tabLst>
              </a:pPr>
              <a:r>
                <a:rPr lang="en-US" altLang="zh-CN" sz="2000" spc="0">
                  <a:ea typeface="楷体" panose="02010609060101010101" charset="-122"/>
                </a:rPr>
                <a:t>             (6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3)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(6</a:t>
              </a:r>
              <a:r>
                <a:rPr lang="zh-CN" altLang="en-US" sz="2000" spc="0">
                  <a:ea typeface="楷体" panose="02010609060101010101" charset="-122"/>
                </a:rPr>
                <a:t>，</a:t>
              </a:r>
              <a:r>
                <a:rPr lang="en-US" altLang="zh-CN" sz="2000" spc="0">
                  <a:ea typeface="楷体" panose="02010609060101010101" charset="-122"/>
                </a:rPr>
                <a:t>6)}</a:t>
              </a:r>
              <a:r>
                <a:rPr lang="zh-CN" altLang="en-US" sz="2000" spc="0">
                  <a:ea typeface="楷体" panose="02010609060101010101" charset="-122"/>
                </a:rPr>
                <a:t>，由古典概型可知</a:t>
              </a:r>
              <a:endParaRPr lang="en-US" altLang="zh-CN">
                <a:ea typeface="楷体" panose="02010609060101010101" charset="-122"/>
              </a:endParaRPr>
            </a:p>
          </p:txBody>
        </p:sp>
        <p:graphicFrame>
          <p:nvGraphicFramePr>
            <p:cNvPr id="38918" name="Object 2"/>
            <p:cNvGraphicFramePr>
              <a:graphicFrameLocks noChangeAspect="1"/>
            </p:cNvGraphicFramePr>
            <p:nvPr/>
          </p:nvGraphicFramePr>
          <p:xfrm>
            <a:off x="2542041" y="4278292"/>
            <a:ext cx="1527175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" r:id="rId1" imgW="926465" imgH="393700" progId="Equation.DSMT4">
                    <p:embed/>
                  </p:oleObj>
                </mc:Choice>
                <mc:Fallback>
                  <p:oleObj name="" r:id="rId1" imgW="926465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542041" y="4278292"/>
                          <a:ext cx="1527175" cy="6477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8919" name="Picture 4" descr="SY4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138" y="4203700"/>
            <a:ext cx="2754312" cy="23907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0962" name="矩形 7"/>
          <p:cNvSpPr/>
          <p:nvPr/>
        </p:nvSpPr>
        <p:spPr>
          <a:xfrm>
            <a:off x="849313" y="1035050"/>
            <a:ext cx="8069262" cy="1568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在求概率时，若事件可以表示成有序数对的形式，则可以把全体样本点用平面直角坐标系中的点表示，即采用图表的形式可以准确地找出样本点的个数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zh-CN" altLang="zh-CN" sz="2400">
                <a:ea typeface="楷体" panose="02010609060101010101" charset="-122"/>
              </a:rPr>
              <a:t>故采用数形结合法求概率可以使解决问题的过程变得形象、直观，更方便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146" name="矩形 14"/>
          <p:cNvSpPr/>
          <p:nvPr/>
        </p:nvSpPr>
        <p:spPr>
          <a:xfrm>
            <a:off x="977900" y="1079500"/>
            <a:ext cx="7918450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情境：</a:t>
            </a:r>
            <a:r>
              <a:rPr lang="zh-CN" altLang="zh-CN" sz="2400">
                <a:ea typeface="楷体" panose="02010609060101010101" charset="-122"/>
              </a:rPr>
              <a:t>我们一次向上抛掷红、黄、蓝三颗骰子，可能出现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zh-CN" sz="2400">
                <a:ea typeface="楷体" panose="02010609060101010101" charset="-122"/>
              </a:rPr>
              <a:t>多少种不同的结果呢？</a:t>
            </a:r>
            <a:endParaRPr lang="zh-CN" altLang="zh-CN" sz="2400">
              <a:ea typeface="楷体" panose="02010609060101010101" charset="-122"/>
            </a:endParaRPr>
          </a:p>
        </p:txBody>
      </p:sp>
      <p:pic>
        <p:nvPicPr>
          <p:cNvPr id="6147" name="图片 9" descr="D:\资料\山东金榜苑\创新设计新教材\必修 第二册 人教A版（新教材）\教师Word文档\第十章 概率\J117.T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53200" y="1543050"/>
            <a:ext cx="2139950" cy="17938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sp>
        <p:nvSpPr>
          <p:cNvPr id="6148" name="矩形 14"/>
          <p:cNvSpPr/>
          <p:nvPr/>
        </p:nvSpPr>
        <p:spPr>
          <a:xfrm>
            <a:off x="1011238" y="2111375"/>
            <a:ext cx="51339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问题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：</a:t>
            </a:r>
            <a:r>
              <a:rPr lang="zh-CN" altLang="zh-CN" sz="2400">
                <a:ea typeface="楷体" panose="02010609060101010101" charset="-122"/>
              </a:rPr>
              <a:t>上述试验中所有不同的样本点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zh-CN" sz="2400">
                <a:ea typeface="楷体" panose="02010609060101010101" charset="-122"/>
              </a:rPr>
              <a:t>有何特点？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6149" name="矩形 11"/>
          <p:cNvSpPr/>
          <p:nvPr/>
        </p:nvSpPr>
        <p:spPr>
          <a:xfrm>
            <a:off x="2000250" y="2968625"/>
            <a:ext cx="5100638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(1)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任何两个样本点之间是互斥的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；</a:t>
            </a:r>
            <a:endParaRPr lang="en-US" altLang="zh-CN" sz="2400">
              <a:solidFill>
                <a:srgbClr val="0000FF"/>
              </a:solidFill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(2)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所有样本点出现可能性相等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。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3010" name="Rectangle 6"/>
          <p:cNvSpPr/>
          <p:nvPr/>
        </p:nvSpPr>
        <p:spPr>
          <a:xfrm>
            <a:off x="879475" y="1006475"/>
            <a:ext cx="4514850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先后抛掷两枚质地均匀的骰子，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求点数之和为</a:t>
            </a:r>
            <a:r>
              <a:rPr lang="en-US" altLang="zh-CN" sz="2400">
                <a:ea typeface="楷体" panose="02010609060101010101" charset="-122"/>
              </a:rPr>
              <a:t>7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求掷出两个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点的概率。 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43011" name="Rectangle 7"/>
          <p:cNvSpPr/>
          <p:nvPr/>
        </p:nvSpPr>
        <p:spPr>
          <a:xfrm>
            <a:off x="930275" y="2201863"/>
            <a:ext cx="7924800" cy="7080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zh-CN" altLang="en-US">
                <a:ea typeface="楷体" panose="02010609060101010101" charset="-122"/>
              </a:rPr>
              <a:t>如图所示，从图中容易看出样本点与所描点一一对应，共</a:t>
            </a:r>
            <a:r>
              <a:rPr lang="en-US" altLang="zh-CN">
                <a:ea typeface="楷体" panose="02010609060101010101" charset="-122"/>
              </a:rPr>
              <a:t>36</a:t>
            </a:r>
            <a:r>
              <a:rPr lang="zh-CN" altLang="en-US">
                <a:ea typeface="楷体" panose="02010609060101010101" charset="-122"/>
              </a:rPr>
              <a:t>个，</a:t>
            </a:r>
            <a:endParaRPr lang="en-US" altLang="zh-CN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>
                <a:ea typeface="楷体" panose="02010609060101010101" charset="-122"/>
              </a:rPr>
              <a:t>        </a:t>
            </a:r>
            <a:r>
              <a:rPr lang="zh-CN" altLang="en-US">
                <a:ea typeface="楷体" panose="02010609060101010101" charset="-122"/>
              </a:rPr>
              <a:t>且每个样本点出现的可能性相等，</a:t>
            </a:r>
            <a:endParaRPr lang="zh-CN" altLang="en-US">
              <a:ea typeface="楷体" panose="02010609060101010101" charset="-122"/>
            </a:endParaRPr>
          </a:p>
        </p:txBody>
      </p:sp>
      <p:pic>
        <p:nvPicPr>
          <p:cNvPr id="43012" name="Picture 8" descr="SY4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34113" y="2624138"/>
            <a:ext cx="2578100" cy="2235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grpSp>
        <p:nvGrpSpPr>
          <p:cNvPr id="43013" name="组合 13"/>
          <p:cNvGrpSpPr/>
          <p:nvPr/>
        </p:nvGrpSpPr>
        <p:grpSpPr>
          <a:xfrm>
            <a:off x="1436688" y="2867025"/>
            <a:ext cx="4856162" cy="2024063"/>
            <a:chOff x="1436916" y="2867237"/>
            <a:chExt cx="4855816" cy="2023129"/>
          </a:xfrm>
        </p:grpSpPr>
        <p:sp>
          <p:nvSpPr>
            <p:cNvPr id="43014" name="Rectangle 9"/>
            <p:cNvSpPr/>
            <p:nvPr/>
          </p:nvSpPr>
          <p:spPr>
            <a:xfrm>
              <a:off x="1436916" y="2867237"/>
              <a:ext cx="4855816" cy="1323439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(1)</a:t>
              </a:r>
              <a:r>
                <a:rPr lang="zh-CN" altLang="en-US">
                  <a:ea typeface="楷体" panose="02010609060101010101" charset="-122"/>
                </a:rPr>
                <a:t>记“点数之和为</a:t>
              </a:r>
              <a:r>
                <a:rPr lang="en-US" altLang="zh-CN">
                  <a:ea typeface="楷体" panose="02010609060101010101" charset="-122"/>
                </a:rPr>
                <a:t>7”</a:t>
              </a:r>
              <a:r>
                <a:rPr lang="zh-CN" altLang="en-US">
                  <a:ea typeface="楷体" panose="02010609060101010101" charset="-122"/>
                </a:rPr>
                <a:t>为事件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zh-CN" altLang="en-US">
                  <a:ea typeface="楷体" panose="02010609060101010101" charset="-122"/>
                </a:rPr>
                <a:t>，从图中</a:t>
              </a:r>
              <a:endParaRPr lang="en-US" altLang="zh-CN">
                <a:ea typeface="楷体" panose="02010609060101010101" charset="-122"/>
              </a:endParaRPr>
            </a:p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    </a:t>
              </a:r>
              <a:r>
                <a:rPr lang="zh-CN" altLang="en-US">
                  <a:ea typeface="楷体" panose="02010609060101010101" charset="-122"/>
                </a:rPr>
                <a:t>可以看出，事件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zh-CN" altLang="en-US">
                  <a:ea typeface="楷体" panose="02010609060101010101" charset="-122"/>
                </a:rPr>
                <a:t>包含的样本点共有</a:t>
              </a:r>
              <a:endParaRPr lang="en-US" altLang="zh-CN">
                <a:ea typeface="楷体" panose="02010609060101010101" charset="-122"/>
              </a:endParaRPr>
            </a:p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    6</a:t>
              </a:r>
              <a:r>
                <a:rPr lang="zh-CN" altLang="en-US">
                  <a:ea typeface="楷体" panose="02010609060101010101" charset="-122"/>
                </a:rPr>
                <a:t>个：</a:t>
              </a:r>
              <a:r>
                <a:rPr lang="en-US" altLang="zh-CN">
                  <a:ea typeface="楷体" panose="02010609060101010101" charset="-122"/>
                </a:rPr>
                <a:t>(6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1)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(5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2)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(4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3)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(3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4)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endParaRPr lang="en-US" altLang="zh-CN">
                <a:ea typeface="楷体" panose="02010609060101010101" charset="-122"/>
              </a:endParaRPr>
            </a:p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   (2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5)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(1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6)</a:t>
              </a:r>
              <a:r>
                <a:rPr lang="zh-CN" altLang="en-US">
                  <a:ea typeface="楷体" panose="02010609060101010101" charset="-122"/>
                </a:rPr>
                <a:t>，故 </a:t>
              </a:r>
              <a:endParaRPr lang="zh-CN" altLang="en-US">
                <a:ea typeface="楷体" panose="02010609060101010101" charset="-122"/>
              </a:endParaRPr>
            </a:p>
          </p:txBody>
        </p:sp>
        <p:graphicFrame>
          <p:nvGraphicFramePr>
            <p:cNvPr id="43015" name="Object 2"/>
            <p:cNvGraphicFramePr>
              <a:graphicFrameLocks noChangeAspect="1"/>
            </p:cNvGraphicFramePr>
            <p:nvPr/>
          </p:nvGraphicFramePr>
          <p:xfrm>
            <a:off x="1770144" y="4242666"/>
            <a:ext cx="1527175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" r:id="rId2" imgW="926465" imgH="393700" progId="Equation.DSMT4">
                    <p:embed/>
                  </p:oleObj>
                </mc:Choice>
                <mc:Fallback>
                  <p:oleObj name="" r:id="rId2" imgW="926465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770144" y="4242666"/>
                          <a:ext cx="1527175" cy="6477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016" name="组合 12"/>
          <p:cNvGrpSpPr/>
          <p:nvPr/>
        </p:nvGrpSpPr>
        <p:grpSpPr>
          <a:xfrm>
            <a:off x="1377950" y="4897438"/>
            <a:ext cx="7405688" cy="1347787"/>
            <a:chOff x="1377537" y="4897919"/>
            <a:chExt cx="7406195" cy="1346668"/>
          </a:xfrm>
        </p:grpSpPr>
        <p:sp>
          <p:nvSpPr>
            <p:cNvPr id="43017" name="Rectangle 11"/>
            <p:cNvSpPr/>
            <p:nvPr/>
          </p:nvSpPr>
          <p:spPr>
            <a:xfrm>
              <a:off x="1377537" y="4897919"/>
              <a:ext cx="7406195" cy="707886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(2)</a:t>
              </a:r>
              <a:r>
                <a:rPr lang="zh-CN" altLang="en-US">
                  <a:ea typeface="楷体" panose="02010609060101010101" charset="-122"/>
                </a:rPr>
                <a:t>记“掷出两个</a:t>
              </a:r>
              <a:r>
                <a:rPr lang="en-US" altLang="zh-CN">
                  <a:ea typeface="楷体" panose="02010609060101010101" charset="-122"/>
                </a:rPr>
                <a:t>4</a:t>
              </a:r>
              <a:r>
                <a:rPr lang="zh-CN" altLang="en-US">
                  <a:ea typeface="楷体" panose="02010609060101010101" charset="-122"/>
                </a:rPr>
                <a:t>点”为事件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zh-CN" altLang="en-US">
                  <a:ea typeface="楷体" panose="02010609060101010101" charset="-122"/>
                </a:rPr>
                <a:t>，从图中可以看出，事件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zh-CN" altLang="en-US">
                  <a:ea typeface="楷体" panose="02010609060101010101" charset="-122"/>
                </a:rPr>
                <a:t>包含的</a:t>
              </a:r>
              <a:endParaRPr lang="en-US" altLang="zh-CN">
                <a:ea typeface="楷体" panose="02010609060101010101" charset="-122"/>
              </a:endParaRPr>
            </a:p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     </a:t>
              </a:r>
              <a:r>
                <a:rPr lang="zh-CN" altLang="en-US">
                  <a:ea typeface="楷体" panose="02010609060101010101" charset="-122"/>
                </a:rPr>
                <a:t>样本点只有</a:t>
              </a:r>
              <a:r>
                <a:rPr lang="en-US" altLang="zh-CN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个，即</a:t>
              </a:r>
              <a:r>
                <a:rPr lang="en-US" altLang="zh-CN">
                  <a:ea typeface="楷体" panose="02010609060101010101" charset="-122"/>
                </a:rPr>
                <a:t>(4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4)</a:t>
              </a:r>
              <a:r>
                <a:rPr lang="zh-CN" altLang="en-US">
                  <a:ea typeface="楷体" panose="02010609060101010101" charset="-122"/>
                </a:rPr>
                <a:t>，故 </a:t>
              </a:r>
              <a:endParaRPr lang="zh-CN" altLang="en-US">
                <a:ea typeface="楷体" panose="02010609060101010101" charset="-122"/>
              </a:endParaRPr>
            </a:p>
          </p:txBody>
        </p:sp>
        <p:graphicFrame>
          <p:nvGraphicFramePr>
            <p:cNvPr id="43018" name="Object 12"/>
            <p:cNvGraphicFramePr>
              <a:graphicFrameLocks noChangeAspect="1"/>
            </p:cNvGraphicFramePr>
            <p:nvPr/>
          </p:nvGraphicFramePr>
          <p:xfrm>
            <a:off x="1790143" y="5596887"/>
            <a:ext cx="1128712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" r:id="rId4" imgW="685800" imgH="393700" progId="Equation.DSMT4">
                    <p:embed/>
                  </p:oleObj>
                </mc:Choice>
                <mc:Fallback>
                  <p:oleObj name="" r:id="rId4" imgW="6858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790143" y="5596887"/>
                          <a:ext cx="1128712" cy="6477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9154" name="Rectangle 1"/>
          <p:cNvSpPr/>
          <p:nvPr/>
        </p:nvSpPr>
        <p:spPr>
          <a:xfrm>
            <a:off x="949325" y="1057275"/>
            <a:ext cx="7967663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某旅游爱好者计划从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个亚洲国家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和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个欧洲国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家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 baseline="-300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 baseline="-300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中选择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个国家去旅游，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若从这</a:t>
            </a:r>
            <a:r>
              <a:rPr lang="en-US" altLang="zh-CN" sz="2400">
                <a:ea typeface="楷体" panose="02010609060101010101" charset="-122"/>
              </a:rPr>
              <a:t>6</a:t>
            </a:r>
            <a:r>
              <a:rPr lang="zh-CN" altLang="en-US" sz="2400">
                <a:ea typeface="楷体" panose="02010609060101010101" charset="-122"/>
              </a:rPr>
              <a:t>个国家中任选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个，求这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个国家都是亚洲国家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若从亚洲国家和欧洲国家中各任选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个，求这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个国家包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括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但不包括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 baseline="-300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的概率。</a:t>
            </a:r>
            <a:endParaRPr lang="zh-CN" altLang="en-US" sz="2400">
              <a:ea typeface="楷体" panose="02010609060101010101" charset="-122"/>
            </a:endParaRPr>
          </a:p>
        </p:txBody>
      </p:sp>
      <p:grpSp>
        <p:nvGrpSpPr>
          <p:cNvPr id="49155" name="组合 9"/>
          <p:cNvGrpSpPr/>
          <p:nvPr/>
        </p:nvGrpSpPr>
        <p:grpSpPr>
          <a:xfrm>
            <a:off x="996950" y="3408363"/>
            <a:ext cx="8253413" cy="2316162"/>
            <a:chOff x="997527" y="3408218"/>
            <a:chExt cx="8252580" cy="2315689"/>
          </a:xfrm>
        </p:grpSpPr>
        <p:sp>
          <p:nvSpPr>
            <p:cNvPr id="49156" name="Rectangle 3"/>
            <p:cNvSpPr/>
            <p:nvPr/>
          </p:nvSpPr>
          <p:spPr>
            <a:xfrm>
              <a:off x="997527" y="3408218"/>
              <a:ext cx="8252580" cy="1631216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 eaLnBrk="0" hangingPunct="0"/>
              <a:r>
                <a:rPr lang="zh-CN" altLang="en-US">
                  <a:solidFill>
                    <a:srgbClr val="FF0000"/>
                  </a:solidFill>
                  <a:ea typeface="楷体" panose="02010609060101010101" charset="-122"/>
                </a:rPr>
                <a:t>解：</a:t>
              </a:r>
              <a:r>
                <a:rPr lang="en-US" altLang="zh-CN">
                  <a:ea typeface="楷体" panose="02010609060101010101" charset="-122"/>
                </a:rPr>
                <a:t>(2)</a:t>
              </a:r>
              <a:r>
                <a:rPr lang="zh-CN" altLang="en-US">
                  <a:ea typeface="楷体" panose="02010609060101010101" charset="-122"/>
                </a:rPr>
                <a:t>从亚洲国家和欧洲国家中各任选</a:t>
              </a:r>
              <a:r>
                <a:rPr lang="en-US" altLang="zh-CN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个，其一切可能的结果有</a:t>
              </a:r>
              <a:endParaRPr lang="en-US" altLang="zh-CN">
                <a:ea typeface="楷体" panose="02010609060101010101" charset="-122"/>
              </a:endParaRPr>
            </a:p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             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2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3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2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2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2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2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3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endParaRPr lang="en-US" altLang="zh-CN">
                <a:ea typeface="楷体" panose="02010609060101010101" charset="-122"/>
              </a:endParaRPr>
            </a:p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             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3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3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2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3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3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，共</a:t>
              </a:r>
              <a:r>
                <a:rPr lang="en-US" altLang="zh-CN">
                  <a:ea typeface="楷体" panose="02010609060101010101" charset="-122"/>
                </a:rPr>
                <a:t>9</a:t>
              </a:r>
              <a:r>
                <a:rPr lang="zh-CN" altLang="en-US">
                  <a:ea typeface="楷体" panose="02010609060101010101" charset="-122"/>
                </a:rPr>
                <a:t>个，</a:t>
              </a:r>
              <a:endParaRPr lang="zh-CN" altLang="en-US">
                <a:ea typeface="楷体" panose="02010609060101010101" charset="-122"/>
              </a:endParaRPr>
            </a:p>
            <a:p>
              <a:pPr lvl="0" algn="l" eaLnBrk="0" hangingPunct="0"/>
              <a:r>
                <a:rPr lang="zh-CN" altLang="en-US">
                  <a:ea typeface="楷体" panose="02010609060101010101" charset="-122"/>
                </a:rPr>
                <a:t>            包括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但不包括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的事件所包含的样本点有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2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>
                  <a:ea typeface="楷体" panose="02010609060101010101" charset="-122"/>
                </a:rPr>
                <a:t>(</a:t>
              </a:r>
              <a:r>
                <a:rPr lang="en-US" altLang="zh-CN" i="1">
                  <a:ea typeface="楷体" panose="02010609060101010101" charset="-122"/>
                </a:rPr>
                <a:t>A</a:t>
              </a:r>
              <a:r>
                <a:rPr lang="en-US" altLang="zh-CN" baseline="-30000">
                  <a:ea typeface="楷体" panose="02010609060101010101" charset="-122"/>
                </a:rPr>
                <a:t>1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r>
                <a:rPr lang="en-US" altLang="zh-CN" i="1">
                  <a:ea typeface="楷体" panose="02010609060101010101" charset="-122"/>
                </a:rPr>
                <a:t>B</a:t>
              </a:r>
              <a:r>
                <a:rPr lang="en-US" altLang="zh-CN" baseline="-30000">
                  <a:ea typeface="楷体" panose="02010609060101010101" charset="-122"/>
                </a:rPr>
                <a:t>3</a:t>
              </a:r>
              <a:r>
                <a:rPr lang="en-US" altLang="zh-CN">
                  <a:ea typeface="楷体" panose="02010609060101010101" charset="-122"/>
                </a:rPr>
                <a:t>)</a:t>
              </a:r>
              <a:r>
                <a:rPr lang="zh-CN" altLang="en-US">
                  <a:ea typeface="楷体" panose="02010609060101010101" charset="-122"/>
                </a:rPr>
                <a:t>，</a:t>
              </a:r>
              <a:endParaRPr lang="en-US" altLang="zh-CN">
                <a:ea typeface="楷体" panose="02010609060101010101" charset="-122"/>
              </a:endParaRPr>
            </a:p>
            <a:p>
              <a:pPr lvl="0" algn="l" eaLnBrk="0" hangingPunct="0"/>
              <a:r>
                <a:rPr lang="en-US" altLang="zh-CN">
                  <a:ea typeface="楷体" panose="02010609060101010101" charset="-122"/>
                </a:rPr>
                <a:t>            </a:t>
              </a:r>
              <a:r>
                <a:rPr lang="zh-CN" altLang="en-US">
                  <a:ea typeface="楷体" panose="02010609060101010101" charset="-122"/>
                </a:rPr>
                <a:t>共</a:t>
              </a:r>
              <a:r>
                <a:rPr lang="en-US" altLang="zh-CN">
                  <a:ea typeface="楷体" panose="02010609060101010101" charset="-122"/>
                </a:rPr>
                <a:t>2</a:t>
              </a:r>
              <a:r>
                <a:rPr lang="zh-CN" altLang="en-US">
                  <a:ea typeface="楷体" panose="02010609060101010101" charset="-122"/>
                </a:rPr>
                <a:t>个，则所求事件的概率为 </a:t>
              </a:r>
              <a:endParaRPr lang="zh-CN" altLang="en-US">
                <a:ea typeface="楷体" panose="02010609060101010101" charset="-122"/>
              </a:endParaRPr>
            </a:p>
          </p:txBody>
        </p:sp>
        <p:graphicFrame>
          <p:nvGraphicFramePr>
            <p:cNvPr id="49157" name="Object 4"/>
            <p:cNvGraphicFramePr>
              <a:graphicFrameLocks noChangeAspect="1"/>
            </p:cNvGraphicFramePr>
            <p:nvPr/>
          </p:nvGraphicFramePr>
          <p:xfrm>
            <a:off x="1946915" y="5046725"/>
            <a:ext cx="718305" cy="677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" r:id="rId1" imgW="251460" imgH="236220" progId="Word.Document.12">
                    <p:embed/>
                  </p:oleObj>
                </mc:Choice>
                <mc:Fallback>
                  <p:oleObj name="" r:id="rId1" imgW="251460" imgH="236220" progId="Word.Document.12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946915" y="5046725"/>
                          <a:ext cx="718305" cy="67718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120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03" name="矩形 8"/>
          <p:cNvSpPr/>
          <p:nvPr/>
        </p:nvSpPr>
        <p:spPr>
          <a:xfrm>
            <a:off x="974725" y="1114425"/>
            <a:ext cx="77533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zh-CN" altLang="zh-CN" sz="2400">
                <a:ea typeface="楷体" panose="02010609060101010101" charset="-122"/>
              </a:rPr>
              <a:t>课本第</a:t>
            </a:r>
            <a:r>
              <a:rPr lang="en-US" altLang="zh-CN" sz="2400">
                <a:ea typeface="楷体" panose="02010609060101010101" charset="-122"/>
              </a:rPr>
              <a:t>265</a:t>
            </a:r>
            <a:r>
              <a:rPr lang="zh-CN" altLang="zh-CN" sz="2400">
                <a:ea typeface="楷体" panose="02010609060101010101" charset="-122"/>
              </a:rPr>
              <a:t>页</a:t>
            </a:r>
            <a:r>
              <a:rPr lang="zh-CN" altLang="en-US" sz="2400">
                <a:ea typeface="楷体" panose="02010609060101010101" charset="-122"/>
              </a:rPr>
              <a:t>至第</a:t>
            </a:r>
            <a:r>
              <a:rPr lang="en-US" altLang="zh-CN" sz="2400">
                <a:ea typeface="楷体" panose="02010609060101010101" charset="-122"/>
              </a:rPr>
              <a:t>266</a:t>
            </a:r>
            <a:r>
              <a:rPr lang="zh-CN" altLang="en-US" sz="2400">
                <a:ea typeface="楷体" panose="02010609060101010101" charset="-122"/>
              </a:rPr>
              <a:t>页</a:t>
            </a:r>
            <a:r>
              <a:rPr lang="zh-CN" altLang="zh-CN" sz="2400">
                <a:ea typeface="楷体" panose="02010609060101010101" charset="-122"/>
              </a:rPr>
              <a:t>练习第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zh-CN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5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6</a:t>
            </a:r>
            <a:r>
              <a:rPr lang="zh-CN" altLang="zh-CN" sz="2400">
                <a:ea typeface="楷体" panose="02010609060101010101" charset="-122"/>
              </a:rPr>
              <a:t>题。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1204" name="矩形 6"/>
          <p:cNvSpPr/>
          <p:nvPr/>
        </p:nvSpPr>
        <p:spPr>
          <a:xfrm>
            <a:off x="5832475" y="1981200"/>
            <a:ext cx="6127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BD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sp>
        <p:nvSpPr>
          <p:cNvPr id="51205" name="Rectangle 10"/>
          <p:cNvSpPr/>
          <p:nvPr/>
        </p:nvSpPr>
        <p:spPr>
          <a:xfrm>
            <a:off x="962025" y="1982788"/>
            <a:ext cx="8189913" cy="30480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多选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下列试验是古典概型的是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　　</a:t>
            </a:r>
            <a:r>
              <a:rPr lang="en-US" altLang="zh-CN" sz="2400">
                <a:ea typeface="楷体" panose="02010609060101010101" charset="-122"/>
              </a:rPr>
              <a:t>)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在适宜的条件下种一粒种子，发芽的概率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(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口袋里有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个白球和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个黑球，这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个球除颜色外完全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相同，从中任取一球为白球的概率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(</a:t>
            </a:r>
            <a:r>
              <a:rPr lang="en-US" altLang="zh-CN" sz="2400" i="1">
                <a:ea typeface="楷体" panose="02010609060101010101" charset="-122"/>
              </a:rPr>
              <a:t>C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向一个圆面内部随机地投一个点，该点落在圆心的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概率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(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老师从甲、乙、丙三名学生中任选两人作典型发言，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甲被选中的概率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  <p:bldP spid="51204" grpId="0"/>
      <p:bldP spid="5120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325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3251" name="Rectangle 12"/>
          <p:cNvSpPr/>
          <p:nvPr/>
        </p:nvSpPr>
        <p:spPr>
          <a:xfrm>
            <a:off x="1009650" y="1044575"/>
            <a:ext cx="8224838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、在</a:t>
            </a:r>
            <a:r>
              <a:rPr lang="en-US" altLang="zh-CN" sz="2400">
                <a:ea typeface="楷体" panose="02010609060101010101" charset="-122"/>
              </a:rPr>
              <a:t>50</a:t>
            </a:r>
            <a:r>
              <a:rPr lang="zh-CN" altLang="en-US" sz="2400">
                <a:ea typeface="楷体" panose="02010609060101010101" charset="-122"/>
              </a:rPr>
              <a:t>瓶牛奶中，有</a:t>
            </a:r>
            <a:r>
              <a:rPr lang="en-US" altLang="zh-CN" sz="2400">
                <a:ea typeface="楷体" panose="02010609060101010101" charset="-122"/>
              </a:rPr>
              <a:t>5</a:t>
            </a:r>
            <a:r>
              <a:rPr lang="zh-CN" altLang="en-US" sz="2400">
                <a:ea typeface="楷体" panose="02010609060101010101" charset="-122"/>
              </a:rPr>
              <a:t>瓶已经过了保质期，从中任取一瓶，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</a:t>
            </a:r>
            <a:r>
              <a:rPr lang="zh-CN" altLang="en-US" sz="2400">
                <a:ea typeface="楷体" panose="02010609060101010101" charset="-122"/>
              </a:rPr>
              <a:t>取到已经过保质期的牛奶的概率是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　　</a:t>
            </a:r>
            <a:r>
              <a:rPr lang="en-US" altLang="zh-CN" sz="2400">
                <a:ea typeface="楷体" panose="02010609060101010101" charset="-122"/>
              </a:rPr>
              <a:t>)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)0.02  	  (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>
                <a:ea typeface="楷体" panose="02010609060101010101" charset="-122"/>
              </a:rPr>
              <a:t>)0.05       (</a:t>
            </a:r>
            <a:r>
              <a:rPr lang="en-US" altLang="zh-CN" sz="2400" i="1">
                <a:ea typeface="楷体" panose="02010609060101010101" charset="-122"/>
              </a:rPr>
              <a:t>C</a:t>
            </a:r>
            <a:r>
              <a:rPr lang="en-US" altLang="zh-CN" sz="2400">
                <a:ea typeface="楷体" panose="02010609060101010101" charset="-122"/>
              </a:rPr>
              <a:t>)0.1  	   (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en-US" altLang="zh-CN" sz="2400">
                <a:ea typeface="楷体" panose="02010609060101010101" charset="-122"/>
              </a:rPr>
              <a:t>)0.9 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53252" name="矩形 16"/>
          <p:cNvSpPr/>
          <p:nvPr/>
        </p:nvSpPr>
        <p:spPr>
          <a:xfrm>
            <a:off x="6419850" y="1411288"/>
            <a:ext cx="3889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C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graphicFrame>
        <p:nvGraphicFramePr>
          <p:cNvPr id="53253" name="Object 13"/>
          <p:cNvGraphicFramePr>
            <a:graphicFrameLocks noChangeAspect="1"/>
          </p:cNvGraphicFramePr>
          <p:nvPr/>
        </p:nvGraphicFramePr>
        <p:xfrm>
          <a:off x="1139825" y="2505075"/>
          <a:ext cx="777875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1" imgW="2232660" imgH="388620" progId="Word.Document.12">
                  <p:embed/>
                </p:oleObj>
              </mc:Choice>
              <mc:Fallback>
                <p:oleObj name="" r:id="rId1" imgW="2232660" imgH="38862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39825" y="2505075"/>
                        <a:ext cx="7778750" cy="1354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矩形 17"/>
          <p:cNvSpPr/>
          <p:nvPr/>
        </p:nvSpPr>
        <p:spPr>
          <a:xfrm>
            <a:off x="8151813" y="2478088"/>
            <a:ext cx="3889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C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sp>
        <p:nvSpPr>
          <p:cNvPr id="53255" name="矩形 18"/>
          <p:cNvSpPr/>
          <p:nvPr/>
        </p:nvSpPr>
        <p:spPr>
          <a:xfrm>
            <a:off x="1063625" y="3763963"/>
            <a:ext cx="811530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5</a:t>
            </a:r>
            <a:r>
              <a:rPr lang="zh-CN" altLang="zh-CN" sz="2400">
                <a:ea typeface="楷体" panose="02010609060101010101" charset="-122"/>
              </a:rPr>
              <a:t>、将一枚骰子先后投掷两次，两次向上点数之和为</a:t>
            </a:r>
            <a:r>
              <a:rPr lang="en-US" altLang="zh-CN" sz="2400">
                <a:ea typeface="楷体" panose="02010609060101010101" charset="-122"/>
              </a:rPr>
              <a:t>5</a:t>
            </a:r>
            <a:r>
              <a:rPr lang="zh-CN" altLang="zh-CN" sz="2400">
                <a:ea typeface="楷体" panose="02010609060101010101" charset="-122"/>
              </a:rPr>
              <a:t>的倍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</a:t>
            </a:r>
            <a:r>
              <a:rPr lang="zh-CN" altLang="zh-CN" sz="2400">
                <a:ea typeface="楷体" panose="02010609060101010101" charset="-122"/>
              </a:rPr>
              <a:t>数的概率为</a:t>
            </a:r>
            <a:r>
              <a:rPr lang="en-US" altLang="zh-CN" sz="2400">
                <a:ea typeface="楷体" panose="02010609060101010101" charset="-122"/>
              </a:rPr>
              <a:t>________</a:t>
            </a:r>
            <a:endParaRPr lang="zh-CN" altLang="en-US" sz="2400">
              <a:ea typeface="楷体" panose="02010609060101010101" charset="-122"/>
            </a:endParaRPr>
          </a:p>
        </p:txBody>
      </p:sp>
      <p:graphicFrame>
        <p:nvGraphicFramePr>
          <p:cNvPr id="53256" name="Object 14"/>
          <p:cNvGraphicFramePr>
            <a:graphicFrameLocks noChangeAspect="1"/>
          </p:cNvGraphicFramePr>
          <p:nvPr/>
        </p:nvGraphicFramePr>
        <p:xfrm>
          <a:off x="3621088" y="4049713"/>
          <a:ext cx="52387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3" imgW="167640" imgH="236220" progId="Word.Document.12">
                  <p:embed/>
                </p:oleObj>
              </mc:Choice>
              <mc:Fallback>
                <p:oleObj name="" r:id="rId3" imgW="167640" imgH="23622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1088" y="4049713"/>
                        <a:ext cx="523875" cy="747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7" name="矩形 19"/>
          <p:cNvSpPr/>
          <p:nvPr/>
        </p:nvSpPr>
        <p:spPr>
          <a:xfrm>
            <a:off x="1050925" y="4927600"/>
            <a:ext cx="79025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6</a:t>
            </a:r>
            <a:r>
              <a:rPr lang="zh-CN" altLang="zh-CN" sz="2400">
                <a:ea typeface="楷体" panose="02010609060101010101" charset="-122"/>
              </a:rPr>
              <a:t>、从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5</a:t>
            </a:r>
            <a:r>
              <a:rPr lang="zh-CN" altLang="zh-CN" sz="2400">
                <a:ea typeface="楷体" panose="02010609060101010101" charset="-122"/>
              </a:rPr>
              <a:t>中任意取出两个不同的数，则其和为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5</a:t>
            </a:r>
            <a:r>
              <a:rPr lang="zh-CN" altLang="zh-CN" sz="2400">
                <a:ea typeface="楷体" panose="02010609060101010101" charset="-122"/>
              </a:rPr>
              <a:t>的概率是</a:t>
            </a:r>
            <a:r>
              <a:rPr lang="en-US" altLang="zh-CN" sz="2400">
                <a:ea typeface="楷体" panose="02010609060101010101" charset="-122"/>
              </a:rPr>
              <a:t>________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3258" name="矩形 20"/>
          <p:cNvSpPr/>
          <p:nvPr/>
        </p:nvSpPr>
        <p:spPr>
          <a:xfrm>
            <a:off x="3238500" y="5291138"/>
            <a:ext cx="5683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0.2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4" grpId="0"/>
      <p:bldP spid="53255" grpId="0"/>
      <p:bldP spid="53257" grpId="0"/>
      <p:bldP spid="5325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5298" name="Rectangle 16"/>
          <p:cNvSpPr/>
          <p:nvPr/>
        </p:nvSpPr>
        <p:spPr>
          <a:xfrm>
            <a:off x="890588" y="955675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古典概型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的定义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55299" name="Rectangle 8"/>
          <p:cNvSpPr/>
          <p:nvPr/>
        </p:nvSpPr>
        <p:spPr>
          <a:xfrm>
            <a:off x="1354138" y="1314450"/>
            <a:ext cx="7300912" cy="193833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如果某概率模型具有以下两个特点：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样本空间</a:t>
            </a:r>
            <a:r>
              <a:rPr lang="en-US" altLang="zh-CN" sz="2400" i="1">
                <a:ea typeface="楷体" panose="02010609060101010101" charset="-122"/>
              </a:rPr>
              <a:t>Ω</a:t>
            </a:r>
            <a:r>
              <a:rPr lang="zh-CN" altLang="en-US" sz="2400">
                <a:ea typeface="楷体" panose="02010609060101010101" charset="-122"/>
              </a:rPr>
              <a:t>只含有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有限个</a:t>
            </a:r>
            <a:r>
              <a:rPr lang="zh-CN" altLang="en-US" sz="2400">
                <a:ea typeface="楷体" panose="02010609060101010101" charset="-122"/>
              </a:rPr>
              <a:t>样本点；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每个基本事件的发生都是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等可能</a:t>
            </a:r>
            <a:r>
              <a:rPr lang="zh-CN" altLang="en-US" sz="2400">
                <a:ea typeface="楷体" panose="02010609060101010101" charset="-122"/>
              </a:rPr>
              <a:t>的，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那么我们将满足上述条件的随机试验的概率模型称为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古典概型</a:t>
            </a:r>
            <a:r>
              <a:rPr lang="zh-CN" altLang="en-US" sz="2400">
                <a:ea typeface="楷体" panose="02010609060101010101" charset="-122"/>
              </a:rPr>
              <a:t>。 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5300" name="Rectangle 16"/>
          <p:cNvSpPr/>
          <p:nvPr/>
        </p:nvSpPr>
        <p:spPr>
          <a:xfrm>
            <a:off x="890588" y="328295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古典概型的概率公式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grpSp>
        <p:nvGrpSpPr>
          <p:cNvPr id="55301" name="组合 11"/>
          <p:cNvGrpSpPr/>
          <p:nvPr/>
        </p:nvGrpSpPr>
        <p:grpSpPr>
          <a:xfrm>
            <a:off x="1406525" y="3575050"/>
            <a:ext cx="7689850" cy="2862263"/>
            <a:chOff x="1454729" y="1438717"/>
            <a:chExt cx="7689271" cy="2862322"/>
          </a:xfrm>
        </p:grpSpPr>
        <p:sp>
          <p:nvSpPr>
            <p:cNvPr id="55302" name="矩形 8"/>
            <p:cNvSpPr/>
            <p:nvPr/>
          </p:nvSpPr>
          <p:spPr>
            <a:xfrm>
              <a:off x="1454729" y="1438717"/>
              <a:ext cx="7689271" cy="286232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>
                <a:lnSpc>
                  <a:spcPct val="150000"/>
                </a:lnSpc>
              </a:pPr>
              <a:r>
                <a:rPr lang="zh-CN" altLang="zh-CN" sz="2400">
                  <a:ea typeface="楷体" panose="02010609060101010101" charset="-122"/>
                </a:rPr>
                <a:t>在古典概型中，如果样本空间</a:t>
              </a:r>
              <a:r>
                <a:rPr lang="en-US" altLang="zh-CN" sz="2400" i="1">
                  <a:ea typeface="楷体" panose="02010609060101010101" charset="-122"/>
                </a:rPr>
                <a:t>Ω</a:t>
              </a:r>
              <a:r>
                <a:rPr lang="zh-CN" altLang="zh-CN" sz="2400">
                  <a:ea typeface="楷体" panose="02010609060101010101" charset="-122"/>
                </a:rPr>
                <a:t>＝</a:t>
              </a:r>
              <a:r>
                <a:rPr lang="en-US" altLang="zh-CN" sz="2400">
                  <a:ea typeface="楷体" panose="02010609060101010101" charset="-122"/>
                </a:rPr>
                <a:t>{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baseline="-25000">
                  <a:ea typeface="楷体" panose="02010609060101010101" charset="-122"/>
                </a:rPr>
                <a:t>1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baseline="-25000">
                  <a:ea typeface="楷体" panose="02010609060101010101" charset="-122"/>
                </a:rPr>
                <a:t>2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…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i="1" baseline="-25000">
                  <a:ea typeface="楷体" panose="02010609060101010101" charset="-122"/>
                </a:rPr>
                <a:t>n</a:t>
              </a:r>
              <a:r>
                <a:rPr lang="en-US" altLang="zh-CN" sz="2400">
                  <a:ea typeface="楷体" panose="02010609060101010101" charset="-122"/>
                </a:rPr>
                <a:t>}(</a:t>
              </a:r>
              <a:r>
                <a:rPr lang="zh-CN" altLang="zh-CN" sz="2400">
                  <a:ea typeface="楷体" panose="02010609060101010101" charset="-122"/>
                </a:rPr>
                <a:t>其中，</a:t>
              </a:r>
              <a:r>
                <a:rPr lang="en-US" altLang="zh-CN" sz="2400" i="1">
                  <a:ea typeface="楷体" panose="02010609060101010101" charset="-122"/>
                </a:rPr>
                <a:t>n</a:t>
              </a:r>
              <a:r>
                <a:rPr lang="zh-CN" altLang="zh-CN" sz="2400">
                  <a:ea typeface="楷体" panose="02010609060101010101" charset="-122"/>
                </a:rPr>
                <a:t>为样本点的个数</a:t>
              </a:r>
              <a:r>
                <a:rPr lang="en-US" altLang="zh-CN" sz="2400">
                  <a:ea typeface="楷体" panose="02010609060101010101" charset="-122"/>
                </a:rPr>
                <a:t>)</a:t>
              </a:r>
              <a:r>
                <a:rPr lang="zh-CN" altLang="zh-CN" sz="2400">
                  <a:ea typeface="楷体" panose="02010609060101010101" charset="-122"/>
                </a:rPr>
                <a:t>，那么每一个基本事件</a:t>
              </a:r>
              <a:r>
                <a:rPr lang="en-US" altLang="zh-CN" sz="2400">
                  <a:ea typeface="楷体" panose="02010609060101010101" charset="-122"/>
                </a:rPr>
                <a:t>{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i="1" baseline="-25000">
                  <a:ea typeface="楷体" panose="02010609060101010101" charset="-122"/>
                </a:rPr>
                <a:t>k</a:t>
              </a:r>
              <a:r>
                <a:rPr lang="en-US" altLang="zh-CN" sz="2400">
                  <a:ea typeface="楷体" panose="02010609060101010101" charset="-122"/>
                </a:rPr>
                <a:t>}(</a:t>
              </a:r>
              <a:r>
                <a:rPr lang="en-US" altLang="zh-CN" sz="2400" i="1">
                  <a:ea typeface="楷体" panose="02010609060101010101" charset="-122"/>
                </a:rPr>
                <a:t>k</a:t>
              </a:r>
              <a:r>
                <a:rPr lang="zh-CN" altLang="zh-CN" sz="2400">
                  <a:ea typeface="楷体" panose="02010609060101010101" charset="-122"/>
                </a:rPr>
                <a:t>＝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en-US" altLang="zh-CN" sz="2400">
                  <a:ea typeface="楷体" panose="02010609060101010101" charset="-122"/>
                </a:rPr>
                <a:t>1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2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…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n</a:t>
              </a:r>
              <a:r>
                <a:rPr lang="en-US" altLang="zh-CN" sz="2400">
                  <a:ea typeface="楷体" panose="02010609060101010101" charset="-122"/>
                </a:rPr>
                <a:t>)</a:t>
              </a:r>
              <a:r>
                <a:rPr lang="zh-CN" altLang="zh-CN" sz="2400">
                  <a:ea typeface="楷体" panose="02010609060101010101" charset="-122"/>
                </a:rPr>
                <a:t>发生的概率都是</a:t>
              </a:r>
              <a:r>
                <a:rPr lang="en-US" altLang="zh-CN" sz="2400">
                  <a:ea typeface="楷体" panose="02010609060101010101" charset="-122"/>
                </a:rPr>
                <a:t>     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zh-CN" altLang="zh-CN" sz="2400">
                  <a:ea typeface="楷体" panose="02010609060101010101" charset="-122"/>
                </a:rPr>
                <a:t>如果事件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由其中</a:t>
              </a:r>
              <a:r>
                <a:rPr lang="en-US" altLang="zh-CN" sz="2400" i="1">
                  <a:ea typeface="楷体" panose="02010609060101010101" charset="-122"/>
                </a:rPr>
                <a:t>m</a:t>
              </a:r>
              <a:r>
                <a:rPr lang="zh-CN" altLang="zh-CN" sz="2400">
                  <a:ea typeface="楷体" panose="02010609060101010101" charset="-122"/>
                </a:rPr>
                <a:t>个等可能基本事件组合而成，即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中包含</a:t>
              </a:r>
              <a:r>
                <a:rPr lang="en-US" altLang="zh-CN" sz="2400" i="1">
                  <a:ea typeface="楷体" panose="02010609060101010101" charset="-122"/>
                </a:rPr>
                <a:t>m</a:t>
              </a:r>
              <a:r>
                <a:rPr lang="zh-CN" altLang="zh-CN" sz="2400">
                  <a:ea typeface="楷体" panose="02010609060101010101" charset="-122"/>
                </a:rPr>
                <a:t>个样本点，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zh-CN" altLang="zh-CN" sz="2400">
                  <a:ea typeface="楷体" panose="02010609060101010101" charset="-122"/>
                </a:rPr>
                <a:t>那么事件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发生的概率为</a:t>
              </a:r>
              <a:endParaRPr lang="zh-CN" altLang="en-US" sz="2400">
                <a:ea typeface="楷体" panose="02010609060101010101" charset="-122"/>
              </a:endParaRPr>
            </a:p>
          </p:txBody>
        </p:sp>
        <p:graphicFrame>
          <p:nvGraphicFramePr>
            <p:cNvPr id="55303" name="Object 5"/>
            <p:cNvGraphicFramePr>
              <a:graphicFrameLocks noChangeAspect="1"/>
            </p:cNvGraphicFramePr>
            <p:nvPr/>
          </p:nvGraphicFramePr>
          <p:xfrm>
            <a:off x="5464586" y="2458191"/>
            <a:ext cx="425575" cy="812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464586" y="2458191"/>
                          <a:ext cx="425575" cy="81286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5304" name="Object 10"/>
          <p:cNvGraphicFramePr>
            <a:graphicFrameLocks noChangeAspect="1"/>
          </p:cNvGraphicFramePr>
          <p:nvPr/>
        </p:nvGraphicFramePr>
        <p:xfrm>
          <a:off x="4819650" y="5738813"/>
          <a:ext cx="13843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3" imgW="647700" imgH="393700" progId="Equation.DSMT4">
                  <p:embed/>
                </p:oleObj>
              </mc:Choice>
              <mc:Fallback>
                <p:oleObj name="" r:id="rId3" imgW="647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9650" y="5738813"/>
                        <a:ext cx="1384300" cy="8413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graphicFrame>
        <p:nvGraphicFramePr>
          <p:cNvPr id="57346" name="Object 6"/>
          <p:cNvGraphicFramePr>
            <a:graphicFrameLocks noChangeAspect="1"/>
          </p:cNvGraphicFramePr>
          <p:nvPr/>
        </p:nvGraphicFramePr>
        <p:xfrm>
          <a:off x="1401763" y="2411413"/>
          <a:ext cx="26003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1" imgW="1151890" imgH="319405" progId="Word.Document.12">
                  <p:embed/>
                </p:oleObj>
              </mc:Choice>
              <mc:Fallback>
                <p:oleObj name="" r:id="rId1" imgW="1151890" imgH="3194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01763" y="2411413"/>
                        <a:ext cx="2600325" cy="676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7" name="Rectangle 7"/>
          <p:cNvSpPr/>
          <p:nvPr/>
        </p:nvSpPr>
        <p:spPr>
          <a:xfrm>
            <a:off x="879475" y="1017588"/>
            <a:ext cx="52879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、利用古典概型公式计算概率的步骤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57348" name="Rectangle 7"/>
          <p:cNvSpPr/>
          <p:nvPr/>
        </p:nvSpPr>
        <p:spPr>
          <a:xfrm>
            <a:off x="1350963" y="1419225"/>
            <a:ext cx="5046662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确定样本空间的样本点的总数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7349" name="Rectangle 7"/>
          <p:cNvSpPr/>
          <p:nvPr/>
        </p:nvSpPr>
        <p:spPr>
          <a:xfrm>
            <a:off x="1338263" y="1881188"/>
            <a:ext cx="59372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确定所求事件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en-US" sz="2400">
                <a:ea typeface="楷体" panose="02010609060101010101" charset="-122"/>
              </a:rPr>
              <a:t>包含的样本点的个数</a:t>
            </a:r>
            <a:r>
              <a:rPr lang="en-US" altLang="zh-CN" sz="2400" i="1">
                <a:ea typeface="楷体" panose="02010609060101010101" charset="-122"/>
              </a:rPr>
              <a:t>m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3" descr="帆船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9975" y="4365625"/>
            <a:ext cx="1600200" cy="12350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59394" name="Picture 4" descr="1q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990600"/>
            <a:ext cx="762000" cy="6096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59395" name="Picture 5" descr="1q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286000"/>
            <a:ext cx="1447800" cy="838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59396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0490200" y="114935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06 7.77778E-06 C -0.00087 0.01899 -0.00157 0.03936 -0.00469 0.05834 C -0.00764 0.07732 -0.01303 0.09607 -0.01737 0.11459 C -0.01771 0.11667 -0.0224 0.14005 -0.02344 0.14167 C -0.02657 0.147 -0.0375 0.15001 -0.0375 0.15001 C -0.06407 0.14931 -0.09063 0.14978 -0.11719 0.14792 C -0.12466 0.14746 -0.13195 0.13936 -0.13924 0.13751 C -0.14237 0.13473 -0.1448 0.13079 -0.14844 0.12917 C -0.15591 0.12593 -0.16112 0.12431 -0.16719 0.11876 C -0.20157 0.12084 -0.2382 0.12223 -0.27188 0.13334 C -0.29497 0.14098 -0.31511 0.15325 -0.33907 0.15626 C -0.34115 0.15695 -0.34323 0.15741 -0.34532 0.15834 C -0.34844 0.1595 -0.35469 0.16251 -0.35469 0.16251 C -0.37084 0.16112 -0.38473 0.15996 -0.4 0.15417 C -0.40764 0.1514 -0.4125 0.14422 -0.42032 0.14167 C -0.42327 0.13913 -0.42674 0.13797 -0.42969 0.13542 C -0.43941 0.12663 -0.4349 0.12593 -0.44844 0.12292 C -0.46615 0.12385 -0.48681 0.12315 -0.50469 0.12917 C -0.5125 0.13172 -0.51685 0.13519 -0.52344 0.13959 C -0.5349 0.14723 -0.55 0.14978 -0.5625 0.15209 C -0.56563 0.1507 -0.56875 0.14931 -0.57188 0.14792 C -0.57431 0.14677 -0.57605 0.14376 -0.57813 0.14167 C -0.58785 0.13265 -0.58438 0.13473 -0.59219 0.13126 C -0.59497 0.12015 -0.60035 0.11112 -0.60313 0.10001 C -0.60261 0.09653 -0.60261 0.09283 -0.60157 0.08959 C -0.6 0.08496 -0.59653 0.08195 -0.59532 0.07709 C -0.59219 0.06436 -0.58994 0.04978 -0.58594 0.03751 C -0.58334 0.02964 -0.56719 0.00765 -0.56094 0.00209 C -0.55747 -0.01203 -0.56233 0.00325 -0.55469 -0.00833 C -0.5507 -0.01435 -0.54757 -0.02106 -0.54375 -0.02708 C -0.53872 -0.03495 -0.54132 -0.03749 -0.53438 -0.04374 C -0.52639 -0.06481 -0.53664 -0.03888 -0.52657 -0.06041 C -0.51928 -0.07615 -0.51303 -0.09305 -0.50313 -0.10624 C -0.5007 -0.11597 -0.49705 -0.12546 -0.49063 -0.13124 C -0.48803 -0.14189 -0.48178 -0.14814 -0.475 -0.15416 C -0.47136 -0.16134 -0.47032 -0.16527 -0.4625 -0.16874 C -0.45938 -0.17013 -0.45625 -0.17152 -0.45313 -0.17291 C -0.45157 -0.1736 -0.44844 -0.17499 -0.44844 -0.17499 C -0.44011 -0.17268 -0.43178 -0.17152 -0.42344 -0.16874 C -0.42188 -0.16735 -0.42049 -0.1655 -0.41875 -0.16458 C -0.4158 -0.16272 -0.40938 -0.16041 -0.40938 -0.16041 C -0.40539 -0.14467 -0.41129 -0.16342 -0.40313 -0.14999 C -0.40209 -0.14837 -0.40244 -0.1456 -0.40157 -0.14374 C -0.39966 -0.13935 -0.39653 -0.1361 -0.39532 -0.13124 C -0.39341 -0.1236 -0.38664 -0.10763 -0.38282 -0.09999 C -0.38091 -0.09004 -0.38056 -0.08634 -0.375 -0.07916 C -0.37362 -0.0706 -0.37136 -0.06597 -0.36875 -0.05833 C -0.3632 -0.0412 -0.36112 -0.02152 -0.34844 -0.01041 C -0.34011 0.00626 -0.35122 -0.01388 -0.3408 7.77778E-06 C -0.33039 0.0139 -0.34532 -0.00069 -0.33282 0.01042 C -0.33195 0.01251 -0.33108 0.01482 -0.32969 0.01667 C -0.32848 0.01853 -0.32622 0.01899 -0.32518 0.02084 C -0.31928 0.02964 -0.31928 0.03103 -0.31719 0.03959 C -0.31771 0.04515 -0.31806 0.0507 -0.31875 0.05626 C -0.31945 0.06065 -0.32188 0.06876 -0.32188 0.06876 C -0.32153 0.07778 -0.32153 0.08681 -0.32032 0.09584 C -0.31754 0.11945 -0.30382 0.13728 -0.29688 0.15834 C -0.29046 0.17778 -0.28872 0.19885 -0.27969 0.21667 C -0.27848 0.22315 -0.27761 0.23265 -0.27344 0.23751 C -0.26546 0.247 -0.24966 0.26112 -0.23907 0.26459 C -0.22223 0.27964 -0.20261 0.28635 -0.18282 0.29167 C -0.17761 0.29306 -0.1724 0.29445 -0.16719 0.29584 C -0.16303 0.297 -0.15469 0.30001 -0.15469 0.30001 C -0.13542 0.2963 -0.13629 0.29607 -0.11112 0.29792 C -0.06164 0.3088 0.00156 0.29885 0.0467 0.29792 C 0.05989 0.29445 0.07291 0.29306 0.08593 0.28959 C 0.0934 0.28751 0.10052 0.2838 0.10781 0.28126 C 0.12361 0.27593 0.13923 0.27153 0.15468 0.26459 C 0.16024 0.26204 0.16631 0.26251 0.17187 0.26042 C 0.18072 0.25718 0.18819 0.2507 0.19687 0.24792 C 0.2019 0.24329 0.20711 0.24167 0.2125 0.23751 C 0.21996 0.23195 0.21475 0.23496 0.22187 0.22709 C 0.2276 0.22084 0.23159 0.222 0.23593 0.21042 C 0.23784 0.20533 0.2394 0.20024 0.24218 0.19584 C 0.24652 0.1889 0.24704 0.19121 0.25 0.18334 C 0.25416 0.17223 0.25607 0.15927 0.26406 0.15209 C 0.26649 0.14237 0.26892 0.13589 0.27187 0.12709 C 0.27517 0.11714 0.27517 0.10695 0.27968 0.09792 C 0.28194 0.08311 0.28038 0.09098 0.28437 0.07501 C 0.28541 0.07084 0.2875 0.06251 0.2875 0.06251 C 0.28697 0.05556 0.2875 0.04839 0.28593 0.04167 C 0.28489 0.03681 0.2809 0.03403 0.27968 0.02917 C 0.2769 0.01783 0.27604 0.02686 0.27187 0.01042 C 0.27135 0.00834 0.27135 0.00579 0.27031 0.00417 C 0.2677 7.77778E-06 0.26354 -0.00208 0.26093 -0.00624 C 0.25468 -0.0162 0.24739 -0.02592 0.23906 -0.03333 C 0.23142 -0.0486 0.21093 -0.05948 0.19843 -0.06666 C 0.18315 -0.07546 0.16718 -0.07847 0.15156 -0.08541 C 0.13715 -0.09189 0.12256 -0.09675 0.10781 -0.10208 C 0.09618 -0.10624 0.08506 -0.11272 0.07343 -0.11666 C 0.06979 -0.11782 0.06631 -0.1206 0.0625 -0.12083 C 0.05555 -0.12129 0.04895 -0.12083 0.04218 -0.12083" ptsTypes="">
                                      <p:cBhvr>
                                        <p:cTn id="6" dur="12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6 -4.44444E-06 C 0.00469 0.01898 -0.0059 0.04005 -0.00937 0.05834 C -0.01302 0.07801 -0.01822 0.09699 -0.02187 0.11667 C -0.02447 0.1301 -0.02447 0.1419 -0.02656 0.15625 C -0.02795 0.16551 -0.02986 0.17408 -0.03124 0.18334 C -0.03003 0.2088 -0.02777 0.23033 -0.02187 0.25417 C -0.02135 0.27361 -0.02118 0.29306 -0.02031 0.3125 C -0.01996 0.31852 -0.01753 0.31991 -0.01562 0.325 C -0.01145 0.33588 -0.00677 0.34607 -0.00156 0.35625 C 0.00556 0.37061 -0.00104 0.37477 0.01094 0.38542 C 0.01407 0.39769 0.01007 0.38635 0.01719 0.39584 C 0.02431 0.40533 0.0158 0.4 0.02501 0.40417 C 0.02987 0.41389 0.03785 0.42662 0.04532 0.43334 C 0.04896 0.44051 0.05001 0.44584 0.05469 0.45209 C 0.05834 0.4669 0.05591 0.46088 0.06094 0.47084 C 0.05955 0.48542 0.05764 0.49398 0.05313 0.50602 C 0.05244 0.50811 0.05261 0.51088 0.05157 0.5125 C 0.04879 0.5169 0.04046 0.51945 0.03751 0.52084 C 0.02882 0.52477 0.01997 0.52824 0.01094 0.53125 C -0.02499 0.52338 0.02969 0.53473 -0.06874 0.52709 C -0.07673 0.52639 -0.0842 0.52176 -0.09218 0.52084 C -0.09531 0.51945 -0.09878 0.51922 -0.10156 0.51667 C -0.10312 0.51528 -0.10451 0.51343 -0.10624 0.5125 C -0.11319 0.50903 -0.121 0.50741 -0.12812 0.50417 C -0.13506 0.50116 -0.14166 0.49352 -0.14843 0.48959 C -0.15347 0.48681 -0.15885 0.48565 -0.16406 0.48311 C -0.16579 0.48264 -0.16701 0.4801 -0.16874 0.47894 C -0.17569 0.475 -0.17361 0.47894 -0.17968 0.475 C -0.18663 0.47037 -0.18246 0.47037 -0.19062 0.46667 C -0.20243 0.46135 -0.2144 0.45602 -0.22656 0.45209 C -0.2309 0.44838 -0.23628 0.44746 -0.24062 0.44375 C -0.24635 0.43866 -0.25312 0.43542 -0.25937 0.43125 C -0.26249 0.42917 -0.26562 0.42686 -0.26874 0.425 C -0.2717 0.42315 -0.27812 0.42084 -0.27812 0.42084 C -0.28697 0.42385 -0.2927 0.42477 -0.29999 0.43125 C -0.3085 0.44838 -0.29739 0.42871 -0.30781 0.43959 C -0.31128 0.44329 -0.31354 0.44885 -0.31718 0.45209 C -0.31874 0.45348 -0.32031 0.45486 -0.32187 0.45625 C -0.32951 0.4713 -0.3401 0.48357 -0.35156 0.49375 C -0.3592 0.50903 -0.37152 0.51922 -0.38281 0.52917 C -0.38611 0.53218 -0.38871 0.53704 -0.39218 0.53959 C -0.39791 0.54375 -0.40624 0.54491 -0.41249 0.54792 C -0.41753 0.56111 -0.42031 0.55811 -0.43124 0.56042 C -0.46093 0.55602 -0.45034 0.56019 -0.46406 0.55417 C -0.46979 0.54653 -0.47534 0.54491 -0.48281 0.54167 C -0.48454 0.54098 -0.48576 0.53843 -0.48749 0.53727 C -0.49201 0.53473 -0.49739 0.53496 -0.50156 0.53125 C -0.51475 0.51968 -0.50624 0.52454 -0.52031 0.52084 C -0.52795 0.51875 -0.53385 0.51412 -0.54062 0.51019 C -0.54357 0.50857 -0.54999 0.50602 -0.54999 0.50602 C -0.54843 0.50556 -0.54687 0.50348 -0.54531 0.50417 C -0.54322 0.5051 -0.53906 0.50834 -0.54062 0.51019 C -0.54253 0.51297 -0.54583 0.50926 -0.54843 0.50834 C -0.55885 0.50486 -0.56805 0.49607 -0.57812 0.49167 L -0.59687 0.47709 C -0.59687 0.47709 -0.59218 0.475 -0.59218 0.475 C -0.58159 0.47963 -0.58454 0.47014 -0.58593 0.46042 C -0.58541 0.45209 -0.58506 0.44375 -0.58437 0.43542 C -0.5835 0.42662 -0.58055 0.42199 -0.57812 0.41459 C -0.57482 0.40486 -0.57291 0.39352 -0.57031 0.38334 C -0.56961 0.38033 -0.56614 0.38033 -0.56406 0.37917 C -0.55694 0.375 -0.55156 0.37176 -0.54374 0.36875 C -0.53072 0.35718 -0.51701 0.35232 -0.50156 0.35 C -0.4842 0.35232 -0.48211 0.35371 -0.46249 0.35 C -0.4592 0.34931 -0.45312 0.34584 -0.45312 0.34584 C -0.44999 0.33959 -0.44548 0.33426 -0.44374 0.32709 C -0.44149 0.31829 -0.43958 0.30093 -0.43593 0.29375 C -0.43229 0.28658 -0.4302 0.27917 -0.42812 0.27084 C -0.42569 0.18172 -0.42482 0.17431 -0.42812 0.05417 C -0.42829 0.04607 -0.43767 0.04561 -0.44062 0.04375 C -0.45225 0.03588 -0.46423 0.03357 -0.47656 0.02917 C -0.48124 0.02755 -0.48593 0.025 -0.49062 0.02292 C -0.49218 0.02223 -0.49531 0.02084 -0.49531 0.02084 C -0.50138 0.0088 -0.51284 0.00186 -0.52187 -0.00625 C -0.53263 -0.01597 -0.49583 -0.00486 -0.48281 -0.00416 C -0.47013 -0.00254 -0.4592 0.00162 -0.44687 0.00417 C -0.43923 0.00579 -0.40364 0.00811 -0.39999 0.00834 C -0.39791 0.00903 -0.39583 0.00949 -0.39374 0.01042 C -0.39062 0.01158 -0.38437 0.01459 -0.38437 0.01459 C -0.38333 0.01875 -0.38229 0.02292 -0.38124 0.02709 C -0.37986 0.03241 -0.37812 0.04375 -0.37812 0.04375 C -0.37725 0.06829 -0.37638 0.09074 -0.37343 0.11459 C -0.37135 0.14931 -0.3684 0.18449 -0.36406 0.21875 C -0.36197 0.25463 -0.36388 0.28936 -0.36718 0.325 C -0.36684 0.32778 -0.36562 0.33797 -0.36406 0.34167 C -0.36215 0.34607 -0.35902 0.34931 -0.35781 0.35417 C -0.3552 0.36436 -0.35659 0.35834 -0.35468 0.37292 C -0.35104 0.43542 -0.35538 0.35811 -0.35156 0.44167 C -0.35069 0.4625 -0.35017 0.47269 -0.34374 0.48959 C -0.34305 0.49144 -0.3434 0.49422 -0.34218 0.49584 C -0.32743 0.51551 -0.30399 0.52153 -0.28437 0.525 C -0.27864 0.52315 -0.27291 0.52061 -0.26718 0.51875 C -0.26562 0.51736 -0.26388 0.51621 -0.26249 0.51459 C -0.26076 0.51273 -0.25954 0.50996 -0.25781 0.50834 C -0.2559 0.50625 -0.25329 0.50602 -0.25156 0.50417 C -0.24166 0.49352 -0.23506 0.47871 -0.22499 0.46875 C -0.2118 0.43936 -0.2302 0.47755 -0.21249 0.45 C -0.21163 0.44861 -0.20954 0.43611 -0.20937 0.43542 C -0.20538 0.42477 -0.19878 0.41412 -0.19374 0.40417 C -0.1894 0.39537 -0.19149 0.39028 -0.18906 0.38125 C -0.18836 0.37894 -0.1868 0.37732 -0.18593 0.375 C -0.18246 0.36598 -0.18246 0.35672 -0.17812 0.34792 C -0.17586 0.33611 -0.17274 0.32431 -0.16718 0.31459 C -0.16458 0.30116 -0.16059 0.28704 -0.15312 0.27709 C -0.15017 0.26551 -0.14374 0.25463 -0.13906 0.24375 C -0.13784 0.24098 -0.1368 0.2382 -0.13593 0.23542 C -0.13524 0.23334 -0.13506 0.23102 -0.13437 0.22917 C -0.13003 0.2176 -0.12309 0.20741 -0.11874 0.19584 C -0.11163 0.17686 -0.1151 0.18426 -0.10937 0.17292 C -0.10798 0.16343 -0.10711 0.15787 -0.10312 0.15 C -0.09878 0.12709 -0.09461 0.10371 -0.08906 0.08125 C -0.09079 0.01181 -0.09062 0.04098 -0.09062 -0.00625" ptsTypes="">
                                      <p:cBhvr>
                                        <p:cTn id="8" dur="1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194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古典概型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的定义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8195" name="Rectangle 8"/>
          <p:cNvSpPr/>
          <p:nvPr/>
        </p:nvSpPr>
        <p:spPr>
          <a:xfrm>
            <a:off x="1436688" y="1420813"/>
            <a:ext cx="7300912" cy="19383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如果某概率模型具有以下两个特点：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样本空间</a:t>
            </a:r>
            <a:r>
              <a:rPr lang="en-US" altLang="zh-CN" sz="2400" i="1">
                <a:ea typeface="楷体" panose="02010609060101010101" charset="-122"/>
              </a:rPr>
              <a:t>Ω</a:t>
            </a:r>
            <a:r>
              <a:rPr lang="zh-CN" altLang="en-US" sz="2400">
                <a:ea typeface="楷体" panose="02010609060101010101" charset="-122"/>
              </a:rPr>
              <a:t>只含有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有限个</a:t>
            </a:r>
            <a:r>
              <a:rPr lang="zh-CN" altLang="en-US" sz="2400">
                <a:ea typeface="楷体" panose="02010609060101010101" charset="-122"/>
              </a:rPr>
              <a:t>样本点；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每个基本事件的发生都是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等可能</a:t>
            </a:r>
            <a:r>
              <a:rPr lang="zh-CN" altLang="en-US" sz="2400">
                <a:ea typeface="楷体" panose="02010609060101010101" charset="-122"/>
              </a:rPr>
              <a:t>的，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那么我们将满足上述条件的随机试验的概率模型称为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古典概型</a:t>
            </a:r>
            <a:r>
              <a:rPr lang="zh-CN" altLang="en-US" sz="2400">
                <a:ea typeface="楷体" panose="02010609060101010101" charset="-122"/>
              </a:rPr>
              <a:t>。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42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古典概型的概率公式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grpSp>
        <p:nvGrpSpPr>
          <p:cNvPr id="10243" name="组合 11"/>
          <p:cNvGrpSpPr/>
          <p:nvPr/>
        </p:nvGrpSpPr>
        <p:grpSpPr>
          <a:xfrm>
            <a:off x="1454150" y="1438275"/>
            <a:ext cx="7689850" cy="2862263"/>
            <a:chOff x="1454729" y="1438717"/>
            <a:chExt cx="7689271" cy="2862322"/>
          </a:xfrm>
        </p:grpSpPr>
        <p:sp>
          <p:nvSpPr>
            <p:cNvPr id="10244" name="矩形 8"/>
            <p:cNvSpPr/>
            <p:nvPr/>
          </p:nvSpPr>
          <p:spPr>
            <a:xfrm>
              <a:off x="1454729" y="1438717"/>
              <a:ext cx="7689271" cy="286232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>
                <a:lnSpc>
                  <a:spcPct val="150000"/>
                </a:lnSpc>
              </a:pPr>
              <a:r>
                <a:rPr lang="zh-CN" altLang="zh-CN" sz="2400">
                  <a:ea typeface="楷体" panose="02010609060101010101" charset="-122"/>
                </a:rPr>
                <a:t>在古典概型中，如果样本空间</a:t>
              </a:r>
              <a:r>
                <a:rPr lang="en-US" altLang="zh-CN" sz="2400" i="1">
                  <a:ea typeface="楷体" panose="02010609060101010101" charset="-122"/>
                </a:rPr>
                <a:t>Ω</a:t>
              </a:r>
              <a:r>
                <a:rPr lang="zh-CN" altLang="zh-CN" sz="2400">
                  <a:ea typeface="楷体" panose="02010609060101010101" charset="-122"/>
                </a:rPr>
                <a:t>＝</a:t>
              </a:r>
              <a:r>
                <a:rPr lang="en-US" altLang="zh-CN" sz="2400">
                  <a:ea typeface="楷体" panose="02010609060101010101" charset="-122"/>
                </a:rPr>
                <a:t>{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baseline="-25000">
                  <a:ea typeface="楷体" panose="02010609060101010101" charset="-122"/>
                </a:rPr>
                <a:t>1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baseline="-25000">
                  <a:ea typeface="楷体" panose="02010609060101010101" charset="-122"/>
                </a:rPr>
                <a:t>2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…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i="1" baseline="-25000">
                  <a:ea typeface="楷体" panose="02010609060101010101" charset="-122"/>
                </a:rPr>
                <a:t>n</a:t>
              </a:r>
              <a:r>
                <a:rPr lang="en-US" altLang="zh-CN" sz="2400">
                  <a:ea typeface="楷体" panose="02010609060101010101" charset="-122"/>
                </a:rPr>
                <a:t>}(</a:t>
              </a:r>
              <a:r>
                <a:rPr lang="zh-CN" altLang="zh-CN" sz="2400">
                  <a:ea typeface="楷体" panose="02010609060101010101" charset="-122"/>
                </a:rPr>
                <a:t>其中，</a:t>
              </a:r>
              <a:r>
                <a:rPr lang="en-US" altLang="zh-CN" sz="2400" i="1">
                  <a:ea typeface="楷体" panose="02010609060101010101" charset="-122"/>
                </a:rPr>
                <a:t>n</a:t>
              </a:r>
              <a:r>
                <a:rPr lang="zh-CN" altLang="zh-CN" sz="2400">
                  <a:ea typeface="楷体" panose="02010609060101010101" charset="-122"/>
                </a:rPr>
                <a:t>为样本点的个数</a:t>
              </a:r>
              <a:r>
                <a:rPr lang="en-US" altLang="zh-CN" sz="2400">
                  <a:ea typeface="楷体" panose="02010609060101010101" charset="-122"/>
                </a:rPr>
                <a:t>)</a:t>
              </a:r>
              <a:r>
                <a:rPr lang="zh-CN" altLang="zh-CN" sz="2400">
                  <a:ea typeface="楷体" panose="02010609060101010101" charset="-122"/>
                </a:rPr>
                <a:t>，那么每一个基本事件</a:t>
              </a:r>
              <a:r>
                <a:rPr lang="en-US" altLang="zh-CN" sz="2400">
                  <a:ea typeface="楷体" panose="02010609060101010101" charset="-122"/>
                </a:rPr>
                <a:t>{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i="1" baseline="-25000">
                  <a:ea typeface="楷体" panose="02010609060101010101" charset="-122"/>
                </a:rPr>
                <a:t>k</a:t>
              </a:r>
              <a:r>
                <a:rPr lang="en-US" altLang="zh-CN" sz="2400">
                  <a:ea typeface="楷体" panose="02010609060101010101" charset="-122"/>
                </a:rPr>
                <a:t>}(</a:t>
              </a:r>
              <a:r>
                <a:rPr lang="en-US" altLang="zh-CN" sz="2400" i="1">
                  <a:ea typeface="楷体" panose="02010609060101010101" charset="-122"/>
                </a:rPr>
                <a:t>k</a:t>
              </a:r>
              <a:r>
                <a:rPr lang="zh-CN" altLang="zh-CN" sz="2400">
                  <a:ea typeface="楷体" panose="02010609060101010101" charset="-122"/>
                </a:rPr>
                <a:t>＝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en-US" altLang="zh-CN" sz="2400">
                  <a:ea typeface="楷体" panose="02010609060101010101" charset="-122"/>
                </a:rPr>
                <a:t>1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2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…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n</a:t>
              </a:r>
              <a:r>
                <a:rPr lang="en-US" altLang="zh-CN" sz="2400">
                  <a:ea typeface="楷体" panose="02010609060101010101" charset="-122"/>
                </a:rPr>
                <a:t>)</a:t>
              </a:r>
              <a:r>
                <a:rPr lang="zh-CN" altLang="zh-CN" sz="2400">
                  <a:ea typeface="楷体" panose="02010609060101010101" charset="-122"/>
                </a:rPr>
                <a:t>发生的概率都是</a:t>
              </a:r>
              <a:r>
                <a:rPr lang="en-US" altLang="zh-CN" sz="2400">
                  <a:ea typeface="楷体" panose="02010609060101010101" charset="-122"/>
                </a:rPr>
                <a:t>     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zh-CN" altLang="zh-CN" sz="2400">
                  <a:ea typeface="楷体" panose="02010609060101010101" charset="-122"/>
                </a:rPr>
                <a:t>如果事件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由其中</a:t>
              </a:r>
              <a:r>
                <a:rPr lang="en-US" altLang="zh-CN" sz="2400" i="1">
                  <a:ea typeface="楷体" panose="02010609060101010101" charset="-122"/>
                </a:rPr>
                <a:t>m</a:t>
              </a:r>
              <a:r>
                <a:rPr lang="zh-CN" altLang="zh-CN" sz="2400">
                  <a:ea typeface="楷体" panose="02010609060101010101" charset="-122"/>
                </a:rPr>
                <a:t>个等可能基本事件组合而成，即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中包含</a:t>
              </a:r>
              <a:r>
                <a:rPr lang="en-US" altLang="zh-CN" sz="2400" i="1">
                  <a:ea typeface="楷体" panose="02010609060101010101" charset="-122"/>
                </a:rPr>
                <a:t>m</a:t>
              </a:r>
              <a:r>
                <a:rPr lang="zh-CN" altLang="zh-CN" sz="2400">
                  <a:ea typeface="楷体" panose="02010609060101010101" charset="-122"/>
                </a:rPr>
                <a:t>个样本点，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zh-CN" altLang="zh-CN" sz="2400">
                  <a:ea typeface="楷体" panose="02010609060101010101" charset="-122"/>
                </a:rPr>
                <a:t>那么事件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发生的概率为</a:t>
              </a:r>
              <a:endParaRPr lang="zh-CN" altLang="en-US" sz="2400">
                <a:ea typeface="楷体" panose="02010609060101010101" charset="-122"/>
              </a:endParaRPr>
            </a:p>
          </p:txBody>
        </p:sp>
        <p:graphicFrame>
          <p:nvGraphicFramePr>
            <p:cNvPr id="10245" name="Object 5"/>
            <p:cNvGraphicFramePr>
              <a:graphicFrameLocks noChangeAspect="1"/>
            </p:cNvGraphicFramePr>
            <p:nvPr/>
          </p:nvGraphicFramePr>
          <p:xfrm>
            <a:off x="5464586" y="2458191"/>
            <a:ext cx="425575" cy="812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464586" y="2458191"/>
                          <a:ext cx="425575" cy="81286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46" name="Object 10"/>
          <p:cNvGraphicFramePr>
            <a:graphicFrameLocks noChangeAspect="1"/>
          </p:cNvGraphicFramePr>
          <p:nvPr/>
        </p:nvGraphicFramePr>
        <p:xfrm>
          <a:off x="4867275" y="3602038"/>
          <a:ext cx="13843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647700" imgH="393700" progId="Equation.DSMT4">
                  <p:embed/>
                </p:oleObj>
              </mc:Choice>
              <mc:Fallback>
                <p:oleObj name="" r:id="rId3" imgW="647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7275" y="3602038"/>
                        <a:ext cx="1384300" cy="8413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290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类型一　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古典概型的判断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sp>
        <p:nvSpPr>
          <p:cNvPr id="12291" name="Rectangle 18"/>
          <p:cNvSpPr/>
          <p:nvPr/>
        </p:nvSpPr>
        <p:spPr>
          <a:xfrm>
            <a:off x="1685925" y="3692525"/>
            <a:ext cx="7089775" cy="157003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不是古典概型，因为区间</a:t>
            </a:r>
            <a:r>
              <a:rPr lang="en-US" altLang="zh-CN" sz="2400">
                <a:ea typeface="楷体" panose="02010609060101010101" charset="-122"/>
              </a:rPr>
              <a:t>[1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10]</a:t>
            </a:r>
            <a:r>
              <a:rPr lang="zh-CN" altLang="en-US" sz="2400">
                <a:ea typeface="楷体" panose="02010609060101010101" charset="-122"/>
              </a:rPr>
              <a:t>中有无限多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个实数，取出的实数有无限多种结果，与古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典概型定义中“样本空间只含有有限个样本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点”矛盾；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2292" name="Rectangle 17"/>
          <p:cNvSpPr/>
          <p:nvPr/>
        </p:nvSpPr>
        <p:spPr>
          <a:xfrm>
            <a:off x="879475" y="1028700"/>
            <a:ext cx="8032750" cy="26781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例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、下列概率模型是古典概型吗？为什么？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(1)</a:t>
            </a:r>
            <a:r>
              <a:rPr lang="zh-CN" altLang="en-US" sz="2400">
                <a:ea typeface="楷体" panose="02010609060101010101" charset="-122"/>
              </a:rPr>
              <a:t>从区间</a:t>
            </a:r>
            <a:r>
              <a:rPr lang="en-US" altLang="zh-CN" sz="2400">
                <a:ea typeface="楷体" panose="02010609060101010101" charset="-122"/>
              </a:rPr>
              <a:t>[1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10]</a:t>
            </a:r>
            <a:r>
              <a:rPr lang="zh-CN" altLang="en-US" sz="2400">
                <a:ea typeface="楷体" panose="02010609060101010101" charset="-122"/>
              </a:rPr>
              <a:t>内任意取出一个实数，求取到实数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2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(2)</a:t>
            </a:r>
            <a:r>
              <a:rPr lang="zh-CN" altLang="en-US" sz="2400">
                <a:ea typeface="楷体" panose="02010609060101010101" charset="-122"/>
              </a:rPr>
              <a:t>向上抛掷一枚质地不均匀的旧硬币，求正面朝上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(3)</a:t>
            </a:r>
            <a:r>
              <a:rPr lang="zh-CN" altLang="en-US" sz="2400">
                <a:ea typeface="楷体" panose="02010609060101010101" charset="-122"/>
              </a:rPr>
              <a:t>从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…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en-US" sz="2400">
                <a:ea typeface="楷体" panose="02010609060101010101" charset="-122"/>
              </a:rPr>
              <a:t>这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en-US" sz="2400">
                <a:ea typeface="楷体" panose="02010609060101010101" charset="-122"/>
              </a:rPr>
              <a:t>个整数中任意取出一个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</a:t>
            </a:r>
            <a:r>
              <a:rPr lang="zh-CN" altLang="en-US" sz="2400">
                <a:ea typeface="楷体" panose="02010609060101010101" charset="-122"/>
              </a:rPr>
              <a:t>整数，求取到偶数的概率。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4338" name="Rectangle 18"/>
          <p:cNvSpPr/>
          <p:nvPr/>
        </p:nvSpPr>
        <p:spPr>
          <a:xfrm>
            <a:off x="1733550" y="3763963"/>
            <a:ext cx="7372350" cy="15700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不是古典概型，因为硬币不均匀导致“正面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朝上”与“反面朝上”发生的可能性不相等，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与古典概型定义中“每个基本事件的发生都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是等可能的”矛盾；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4339" name="Rectangle 17"/>
          <p:cNvSpPr/>
          <p:nvPr/>
        </p:nvSpPr>
        <p:spPr>
          <a:xfrm>
            <a:off x="879475" y="1028700"/>
            <a:ext cx="8032750" cy="26781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例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、下列概率模型是古典概型吗？为什么？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(1)</a:t>
            </a:r>
            <a:r>
              <a:rPr lang="zh-CN" altLang="en-US" sz="2400">
                <a:ea typeface="楷体" panose="02010609060101010101" charset="-122"/>
              </a:rPr>
              <a:t>从区间</a:t>
            </a:r>
            <a:r>
              <a:rPr lang="en-US" altLang="zh-CN" sz="2400">
                <a:ea typeface="楷体" panose="02010609060101010101" charset="-122"/>
              </a:rPr>
              <a:t>[1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10]</a:t>
            </a:r>
            <a:r>
              <a:rPr lang="zh-CN" altLang="en-US" sz="2400">
                <a:ea typeface="楷体" panose="02010609060101010101" charset="-122"/>
              </a:rPr>
              <a:t>内任意取出一个实数，求取到实数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2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(2)</a:t>
            </a:r>
            <a:r>
              <a:rPr lang="zh-CN" altLang="en-US" sz="2400">
                <a:ea typeface="楷体" panose="02010609060101010101" charset="-122"/>
              </a:rPr>
              <a:t>向上抛掷一枚质地不均匀的旧硬币，求正面朝上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(3)</a:t>
            </a:r>
            <a:r>
              <a:rPr lang="zh-CN" altLang="en-US" sz="2400">
                <a:ea typeface="楷体" panose="02010609060101010101" charset="-122"/>
              </a:rPr>
              <a:t>从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…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en-US" sz="2400">
                <a:ea typeface="楷体" panose="02010609060101010101" charset="-122"/>
              </a:rPr>
              <a:t>这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en-US" sz="2400">
                <a:ea typeface="楷体" panose="02010609060101010101" charset="-122"/>
              </a:rPr>
              <a:t>个整数中任意取出一个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</a:t>
            </a:r>
            <a:r>
              <a:rPr lang="zh-CN" altLang="en-US" sz="2400">
                <a:ea typeface="楷体" panose="02010609060101010101" charset="-122"/>
              </a:rPr>
              <a:t>整数，求取到偶数的概率。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6386" name="Rectangle 17"/>
          <p:cNvSpPr/>
          <p:nvPr/>
        </p:nvSpPr>
        <p:spPr>
          <a:xfrm>
            <a:off x="879475" y="1028700"/>
            <a:ext cx="7950200" cy="26765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sz="2400">
                <a:ea typeface="楷体" panose="02010609060101010101" charset="-122"/>
              </a:rPr>
              <a:t>练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、下列概率模型是古典概型吗？为什么？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(1)</a:t>
            </a:r>
            <a:r>
              <a:rPr lang="zh-CN" altLang="en-US" sz="2400">
                <a:ea typeface="楷体" panose="02010609060101010101" charset="-122"/>
              </a:rPr>
              <a:t>从区间</a:t>
            </a:r>
            <a:r>
              <a:rPr lang="en-US" altLang="zh-CN" sz="2400">
                <a:ea typeface="楷体" panose="02010609060101010101" charset="-122"/>
              </a:rPr>
              <a:t>[1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10]</a:t>
            </a:r>
            <a:r>
              <a:rPr lang="zh-CN" altLang="en-US" sz="2400">
                <a:ea typeface="楷体" panose="02010609060101010101" charset="-122"/>
              </a:rPr>
              <a:t>内任意取出一个实数，求取到实数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2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(2)</a:t>
            </a:r>
            <a:r>
              <a:rPr lang="zh-CN" altLang="en-US" sz="2400">
                <a:ea typeface="楷体" panose="02010609060101010101" charset="-122"/>
              </a:rPr>
              <a:t>向上抛掷一枚质地不均匀的旧硬币，求正面朝上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(3)</a:t>
            </a:r>
            <a:r>
              <a:rPr lang="zh-CN" altLang="en-US" sz="2400">
                <a:ea typeface="楷体" panose="02010609060101010101" charset="-122"/>
              </a:rPr>
              <a:t>从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…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en-US" sz="2400">
                <a:ea typeface="楷体" panose="02010609060101010101" charset="-122"/>
              </a:rPr>
              <a:t>这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en-US" sz="2400">
                <a:ea typeface="楷体" panose="02010609060101010101" charset="-122"/>
              </a:rPr>
              <a:t>个整数中任意取出一个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   </a:t>
            </a:r>
            <a:r>
              <a:rPr lang="zh-CN" altLang="en-US" sz="2400">
                <a:ea typeface="楷体" panose="02010609060101010101" charset="-122"/>
              </a:rPr>
              <a:t>整数，求取到偶数的概率。 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6387" name="Rectangle 18"/>
          <p:cNvSpPr/>
          <p:nvPr/>
        </p:nvSpPr>
        <p:spPr>
          <a:xfrm>
            <a:off x="1685925" y="3657600"/>
            <a:ext cx="7062788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en-US" altLang="zh-CN" sz="2400">
                <a:ea typeface="楷体" panose="02010609060101010101" charset="-122"/>
              </a:rPr>
              <a:t>(3)</a:t>
            </a:r>
            <a:r>
              <a:rPr lang="zh-CN" altLang="en-US" sz="2400">
                <a:ea typeface="楷体" panose="02010609060101010101" charset="-122"/>
              </a:rPr>
              <a:t>是古典概型，因为在试验中所有可能出现的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结果是有限的，而且每个整数被抽到的可能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 </a:t>
            </a:r>
            <a:r>
              <a:rPr lang="zh-CN" altLang="en-US" sz="2400">
                <a:ea typeface="楷体" panose="02010609060101010101" charset="-122"/>
              </a:rPr>
              <a:t>性相等。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8434" name="Rectangle 8"/>
          <p:cNvSpPr/>
          <p:nvPr/>
        </p:nvSpPr>
        <p:spPr>
          <a:xfrm>
            <a:off x="866775" y="1057275"/>
            <a:ext cx="3897313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古典概型需满足两个条件：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8435" name="Rectangle 8"/>
          <p:cNvSpPr/>
          <p:nvPr/>
        </p:nvSpPr>
        <p:spPr>
          <a:xfrm>
            <a:off x="912813" y="1493838"/>
            <a:ext cx="3017837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样本点总数有限；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8436" name="Rectangle 8"/>
          <p:cNvSpPr/>
          <p:nvPr/>
        </p:nvSpPr>
        <p:spPr>
          <a:xfrm>
            <a:off x="887413" y="1966913"/>
            <a:ext cx="4951412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各个样本点出现的可能性相等。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0482" name="Rectangle 7"/>
          <p:cNvSpPr/>
          <p:nvPr/>
        </p:nvSpPr>
        <p:spPr>
          <a:xfrm>
            <a:off x="903288" y="1057275"/>
            <a:ext cx="7958137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下列问题中是古典概型的是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　　</a:t>
            </a:r>
            <a:r>
              <a:rPr lang="en-US" altLang="zh-CN" sz="2400">
                <a:ea typeface="楷体" panose="02010609060101010101" charset="-122"/>
              </a:rPr>
              <a:t>)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 </a:t>
            </a:r>
            <a:r>
              <a:rPr lang="zh-CN" altLang="en-US" sz="2400">
                <a:ea typeface="楷体" panose="02010609060101010101" charset="-122"/>
              </a:rPr>
              <a:t>种下一棵杨树苗，求其能长成大树的概率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>
                <a:ea typeface="楷体" panose="02010609060101010101" charset="-122"/>
              </a:rPr>
              <a:t>) </a:t>
            </a:r>
            <a:r>
              <a:rPr lang="zh-CN" altLang="en-US" sz="2400">
                <a:ea typeface="楷体" panose="02010609060101010101" charset="-122"/>
              </a:rPr>
              <a:t>掷一枚质地不均匀的骰子，求掷出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点的概率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C</a:t>
            </a:r>
            <a:r>
              <a:rPr lang="en-US" altLang="zh-CN" sz="2400">
                <a:ea typeface="楷体" panose="02010609060101010101" charset="-122"/>
              </a:rPr>
              <a:t>) </a:t>
            </a:r>
            <a:r>
              <a:rPr lang="zh-CN" altLang="en-US" sz="2400">
                <a:ea typeface="楷体" panose="02010609060101010101" charset="-122"/>
              </a:rPr>
              <a:t>在区间</a:t>
            </a:r>
            <a:r>
              <a:rPr lang="en-US" altLang="zh-CN" sz="2400">
                <a:ea typeface="楷体" panose="02010609060101010101" charset="-122"/>
              </a:rPr>
              <a:t>[1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>
                <a:ea typeface="楷体" panose="02010609060101010101" charset="-122"/>
              </a:rPr>
              <a:t>4]</a:t>
            </a:r>
            <a:r>
              <a:rPr lang="zh-CN" altLang="en-US" sz="2400">
                <a:ea typeface="楷体" panose="02010609060101010101" charset="-122"/>
              </a:rPr>
              <a:t>上任取一数，求这个数大于</a:t>
            </a:r>
            <a:r>
              <a:rPr lang="en-US" altLang="zh-CN" sz="2400">
                <a:ea typeface="楷体" panose="02010609060101010101" charset="-122"/>
              </a:rPr>
              <a:t>1.5</a:t>
            </a:r>
            <a:r>
              <a:rPr lang="zh-CN" altLang="en-US" sz="2400">
                <a:ea typeface="楷体" panose="02010609060101010101" charset="-122"/>
              </a:rPr>
              <a:t>的概率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en-US" altLang="zh-CN" sz="2400">
                <a:ea typeface="楷体" panose="02010609060101010101" charset="-122"/>
              </a:rPr>
              <a:t>) </a:t>
            </a:r>
            <a:r>
              <a:rPr lang="zh-CN" altLang="en-US" sz="2400">
                <a:ea typeface="楷体" panose="02010609060101010101" charset="-122"/>
              </a:rPr>
              <a:t>同时掷两枚质地均匀的骰子，求向上的点数之和是</a:t>
            </a:r>
            <a:r>
              <a:rPr lang="en-US" altLang="zh-CN" sz="2400">
                <a:ea typeface="楷体" panose="02010609060101010101" charset="-122"/>
              </a:rPr>
              <a:t>5</a:t>
            </a:r>
            <a:r>
              <a:rPr lang="zh-CN" altLang="en-US" sz="2400">
                <a:ea typeface="楷体" panose="02010609060101010101" charset="-122"/>
              </a:rPr>
              <a:t>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</a:t>
            </a:r>
            <a:r>
              <a:rPr lang="zh-CN" altLang="en-US" sz="2400">
                <a:ea typeface="楷体" panose="02010609060101010101" charset="-122"/>
              </a:rPr>
              <a:t>概率 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0483" name="矩形 7"/>
          <p:cNvSpPr/>
          <p:nvPr/>
        </p:nvSpPr>
        <p:spPr>
          <a:xfrm>
            <a:off x="4914900" y="1055688"/>
            <a:ext cx="406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D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20484" name="矩形 8"/>
          <p:cNvSpPr/>
          <p:nvPr/>
        </p:nvSpPr>
        <p:spPr>
          <a:xfrm>
            <a:off x="1016000" y="3479800"/>
            <a:ext cx="7866063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，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zh-CN" altLang="zh-CN" sz="2400">
                <a:ea typeface="楷体" panose="02010609060101010101" charset="-122"/>
              </a:rPr>
              <a:t>两项中的样本点的出现不是等可能的；</a:t>
            </a:r>
            <a:r>
              <a:rPr lang="en-US" altLang="zh-CN" sz="2400" i="1">
                <a:ea typeface="楷体" panose="02010609060101010101" charset="-122"/>
              </a:rPr>
              <a:t>C</a:t>
            </a:r>
            <a:r>
              <a:rPr lang="zh-CN" altLang="zh-CN" sz="2400">
                <a:ea typeface="楷体" panose="02010609060101010101" charset="-122"/>
              </a:rPr>
              <a:t>项中样</a:t>
            </a:r>
            <a:r>
              <a:rPr lang="en-US" altLang="zh-CN" sz="2400">
                <a:ea typeface="楷体" panose="02010609060101010101" charset="-122"/>
              </a:rPr>
              <a:t>   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</a:t>
            </a:r>
            <a:r>
              <a:rPr lang="zh-CN" altLang="zh-CN" sz="2400">
                <a:ea typeface="楷体" panose="02010609060101010101" charset="-122"/>
              </a:rPr>
              <a:t>本点的个数是无限多个；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zh-CN" altLang="zh-CN" sz="2400">
                <a:ea typeface="楷体" panose="02010609060101010101" charset="-122"/>
              </a:rPr>
              <a:t>项中样本点的出现是等可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</a:t>
            </a:r>
            <a:r>
              <a:rPr lang="zh-CN" altLang="zh-CN" sz="2400">
                <a:ea typeface="楷体" panose="02010609060101010101" charset="-122"/>
              </a:rPr>
              <a:t>能的，且是有限个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DJhZjlmYzQ0NTQzMjM4YmFiYjkyZDFlYmU0OGIwY2I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5794</Words>
  <Application>WPS 演示</Application>
  <PresentationFormat>On-screen Show (4:3)</PresentationFormat>
  <Paragraphs>335</Paragraphs>
  <Slides>26</Slides>
  <Notes>27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18</vt:i4>
      </vt:variant>
      <vt:variant>
        <vt:lpstr>幻灯片标题</vt:lpstr>
      </vt:variant>
      <vt:variant>
        <vt:i4>26</vt:i4>
      </vt:variant>
    </vt:vector>
  </HeadingPairs>
  <TitlesOfParts>
    <vt:vector size="55" baseType="lpstr">
      <vt:lpstr>Arial</vt:lpstr>
      <vt:lpstr>宋体</vt:lpstr>
      <vt:lpstr>Wingdings</vt:lpstr>
      <vt:lpstr>Times New Roman</vt:lpstr>
      <vt:lpstr>楷体</vt:lpstr>
      <vt:lpstr>微软雅黑</vt:lpstr>
      <vt:lpstr>Arial Unicode MS</vt:lpstr>
      <vt:lpstr>PMingLiU</vt:lpstr>
      <vt:lpstr>Segoe Print</vt:lpstr>
      <vt:lpstr>Calibri</vt:lpstr>
      <vt:lpstr>默认设计模板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看啥看呢</cp:lastModifiedBy>
  <cp:revision>2</cp:revision>
  <cp:lastPrinted>2022-05-30T19:26:00Z</cp:lastPrinted>
  <dcterms:created xsi:type="dcterms:W3CDTF">2022-05-30T19:26:00Z</dcterms:created>
  <dcterms:modified xsi:type="dcterms:W3CDTF">2024-06-10T13:49:18Z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EEBDCE9D51EE4BF9B5EF49010DEDEF43_12</vt:lpwstr>
  </property>
  <property fmtid="{D5CDD505-2E9C-101B-9397-08002B2CF9AE}" pid="7" name="KSOProductBuildVer">
    <vt:lpwstr>2052-12.1.0.16929</vt:lpwstr>
  </property>
</Properties>
</file>