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3" r:id="rId3"/>
    <p:sldId id="277" r:id="rId4"/>
    <p:sldId id="262" r:id="rId6"/>
    <p:sldId id="257" r:id="rId7"/>
    <p:sldId id="267" r:id="rId8"/>
    <p:sldId id="258" r:id="rId9"/>
    <p:sldId id="268" r:id="rId10"/>
    <p:sldId id="276" r:id="rId11"/>
    <p:sldId id="269" r:id="rId12"/>
    <p:sldId id="270" r:id="rId13"/>
    <p:sldId id="272" r:id="rId14"/>
    <p:sldId id="273" r:id="rId15"/>
    <p:sldId id="274" r:id="rId16"/>
    <p:sldId id="292" r:id="rId17"/>
    <p:sldId id="293" r:id="rId18"/>
    <p:sldId id="264" r:id="rId19"/>
  </p:sldIdLst>
  <p:sldSz cx="9144000" cy="6858000" type="screen4x3"/>
  <p:notesSz cx="6858000" cy="9144000"/>
  <p:custDataLst>
    <p:tags r:id="rId23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1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4"/>
    <p:restoredTop sz="94609"/>
  </p:normalViewPr>
  <p:slideViewPr>
    <p:cSldViewPr showGuides="1"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gs" Target="tags/tag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5" Type="http://schemas.openxmlformats.org/officeDocument/2006/relationships/image" Target="../media/image12.wmf"/><Relationship Id="rId4" Type="http://schemas.openxmlformats.org/officeDocument/2006/relationships/image" Target="../media/image10.wmf"/><Relationship Id="rId3" Type="http://schemas.openxmlformats.org/officeDocument/2006/relationships/image" Target="../media/image8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2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en-US" altLang="zh-CN" sz="1200" b="0" dirty="0"/>
            </a:fld>
            <a:endParaRPr lang="en-US" altLang="zh-CN" sz="12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2050" y="596900"/>
            <a:ext cx="4572000" cy="3429000"/>
          </a:xfrm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5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3.png"/><Relationship Id="rId3" Type="http://schemas.openxmlformats.org/officeDocument/2006/relationships/image" Target="../media/image22.png"/><Relationship Id="rId2" Type="http://schemas.openxmlformats.org/officeDocument/2006/relationships/image" Target="../media/image21.wmf"/><Relationship Id="rId1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4.png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6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7.png"/><Relationship Id="rId3" Type="http://schemas.openxmlformats.org/officeDocument/2006/relationships/image" Target="../media/image26.png"/><Relationship Id="rId2" Type="http://schemas.openxmlformats.org/officeDocument/2006/relationships/image" Target="../media/image25.wmf"/><Relationship Id="rId1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7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9.wmf"/><Relationship Id="rId2" Type="http://schemas.openxmlformats.org/officeDocument/2006/relationships/oleObject" Target="../embeddings/oleObject11.bin"/><Relationship Id="rId1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1.png"/><Relationship Id="rId1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3.png"/><Relationship Id="rId1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8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6.png"/><Relationship Id="rId3" Type="http://schemas.openxmlformats.org/officeDocument/2006/relationships/image" Target="../media/image35.png"/><Relationship Id="rId2" Type="http://schemas.openxmlformats.org/officeDocument/2006/relationships/image" Target="../media/image34.wmf"/><Relationship Id="rId1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4.bin"/><Relationship Id="rId8" Type="http://schemas.openxmlformats.org/officeDocument/2006/relationships/image" Target="../media/image9.emf"/><Relationship Id="rId7" Type="http://schemas.openxmlformats.org/officeDocument/2006/relationships/image" Target="../media/image8.wmf"/><Relationship Id="rId6" Type="http://schemas.openxmlformats.org/officeDocument/2006/relationships/oleObject" Target="../embeddings/oleObject3.bin"/><Relationship Id="rId5" Type="http://schemas.openxmlformats.org/officeDocument/2006/relationships/image" Target="../media/image7.emf"/><Relationship Id="rId4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5.wmf"/><Relationship Id="rId16" Type="http://schemas.openxmlformats.org/officeDocument/2006/relationships/vmlDrawing" Target="../drawings/vmlDrawing1.vml"/><Relationship Id="rId15" Type="http://schemas.openxmlformats.org/officeDocument/2006/relationships/slideLayout" Target="../slideLayouts/slideLayout7.xml"/><Relationship Id="rId14" Type="http://schemas.openxmlformats.org/officeDocument/2006/relationships/image" Target="../media/image13.emf"/><Relationship Id="rId13" Type="http://schemas.openxmlformats.org/officeDocument/2006/relationships/image" Target="../media/image12.wmf"/><Relationship Id="rId12" Type="http://schemas.openxmlformats.org/officeDocument/2006/relationships/oleObject" Target="../embeddings/oleObject5.bin"/><Relationship Id="rId11" Type="http://schemas.openxmlformats.org/officeDocument/2006/relationships/image" Target="../media/image11.emf"/><Relationship Id="rId10" Type="http://schemas.openxmlformats.org/officeDocument/2006/relationships/image" Target="../media/image10.wmf"/><Relationship Id="rId1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2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5.png"/><Relationship Id="rId2" Type="http://schemas.openxmlformats.org/officeDocument/2006/relationships/image" Target="../media/image14.wmf"/><Relationship Id="rId1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3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7.png"/><Relationship Id="rId2" Type="http://schemas.openxmlformats.org/officeDocument/2006/relationships/image" Target="../media/image16.wmf"/><Relationship Id="rId1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20.png"/><Relationship Id="rId3" Type="http://schemas.openxmlformats.org/officeDocument/2006/relationships/image" Target="../media/image19.png"/><Relationship Id="rId2" Type="http://schemas.openxmlformats.org/officeDocument/2006/relationships/image" Target="../media/image18.wmf"/><Relationship Id="rId1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3"/>
          <p:cNvSpPr>
            <a:spLocks noGrp="1"/>
          </p:cNvSpPr>
          <p:nvPr>
            <p:ph type="subTitle" idx="1"/>
          </p:nvPr>
        </p:nvSpPr>
        <p:spPr>
          <a:xfrm>
            <a:off x="1371600" y="4413250"/>
            <a:ext cx="7088188" cy="1752600"/>
          </a:xfrm>
          <a:ln/>
        </p:spPr>
        <p:txBody>
          <a:bodyPr vert="horz" wrap="square" lIns="91440" tIns="45720" rIns="91440" bIns="45720" anchor="t" anchorCtr="0"/>
          <a:p>
            <a:pPr eaLnBrk="1" hangingPunct="1">
              <a:buClrTx/>
              <a:buSzTx/>
              <a:buFontTx/>
            </a:pPr>
            <a:r>
              <a:rPr lang="en-US" altLang="zh-CN" sz="3600" dirty="0">
                <a:latin typeface="+mn-lt"/>
                <a:ea typeface="华文行楷" panose="02010800040101010101" pitchFamily="2" charset="-122"/>
                <a:cs typeface="+mn-cs"/>
              </a:rPr>
              <a:t>                             </a:t>
            </a:r>
            <a:r>
              <a:rPr lang="zh-CN" altLang="en-US" sz="4000" dirty="0">
                <a:solidFill>
                  <a:schemeClr val="accent2"/>
                </a:solidFill>
                <a:latin typeface="+mn-lt"/>
                <a:ea typeface="华文行楷" panose="02010800040101010101" pitchFamily="2" charset="-122"/>
                <a:cs typeface="+mn-cs"/>
              </a:rPr>
              <a:t> </a:t>
            </a:r>
            <a:endParaRPr lang="zh-CN" altLang="en-US" sz="4000" dirty="0">
              <a:solidFill>
                <a:schemeClr val="accent2"/>
              </a:solidFill>
              <a:latin typeface="+mn-lt"/>
              <a:ea typeface="华文行楷" panose="02010800040101010101" pitchFamily="2" charset="-122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71550" y="1700213"/>
            <a:ext cx="7056438" cy="14478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8800" b="1" i="0" u="none" strike="noStrike" kern="1200" cap="none" spc="0" normalizeH="0" baseline="0" noProof="0" dirty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二面角的求法</a:t>
            </a:r>
            <a:endParaRPr kumimoji="1" lang="zh-CN" altLang="en-US" sz="8800" b="1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127" name="Object 31"/>
          <p:cNvGraphicFramePr>
            <a:graphicFrameLocks noChangeAspect="1"/>
          </p:cNvGraphicFramePr>
          <p:nvPr/>
        </p:nvGraphicFramePr>
        <p:xfrm>
          <a:off x="30480" y="356870"/>
          <a:ext cx="9043670" cy="14166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" imgW="2946400" imgH="482600" progId="Equation.DSMT4">
                  <p:embed/>
                </p:oleObj>
              </mc:Choice>
              <mc:Fallback>
                <p:oleObj name="" r:id="rId1" imgW="2946400" imgH="482600" progId="Equation.DSMT4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0480" y="356870"/>
                        <a:ext cx="9043670" cy="141668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750" y="1989138"/>
            <a:ext cx="3384550" cy="31686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0563" y="2133600"/>
            <a:ext cx="3671887" cy="30241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25"/>
          <p:cNvSpPr txBox="1"/>
          <p:nvPr/>
        </p:nvSpPr>
        <p:spPr>
          <a:xfrm>
            <a:off x="317500" y="334963"/>
            <a:ext cx="8826500" cy="584200"/>
          </a:xfrm>
          <a:prstGeom prst="rect">
            <a:avLst/>
          </a:prstGeom>
          <a:solidFill>
            <a:schemeClr val="accent2"/>
          </a:solidFill>
          <a:ln w="2857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zh-CN" altLang="en-US" b="1" dirty="0">
                <a:solidFill>
                  <a:schemeClr val="bg1"/>
                </a:solidFill>
                <a:latin typeface="Times New Roman" panose="02020603050405020304" pitchFamily="18" charset="0"/>
              </a:rPr>
              <a:t>　二面角的平面角的作法：</a:t>
            </a:r>
            <a:r>
              <a:rPr lang="en-US" altLang="zh-CN" b="1" dirty="0">
                <a:solidFill>
                  <a:schemeClr val="bg1"/>
                </a:solidFill>
                <a:latin typeface="Times New Roman" panose="02020603050405020304" pitchFamily="18" charset="0"/>
              </a:rPr>
              <a:t>——</a:t>
            </a:r>
            <a:r>
              <a:rPr lang="en-US" altLang="zh-CN" b="1" dirty="0">
                <a:solidFill>
                  <a:schemeClr val="bg1"/>
                </a:solidFill>
              </a:rPr>
              <a:t>2</a:t>
            </a:r>
            <a:r>
              <a:rPr lang="zh-CN" altLang="en-US" b="1" dirty="0">
                <a:solidFill>
                  <a:schemeClr val="bg1"/>
                </a:solidFill>
              </a:rPr>
              <a:t>、三垂线法</a:t>
            </a:r>
            <a:endParaRPr lang="zh-CN" altLang="en-US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Text Box 25"/>
          <p:cNvSpPr txBox="1"/>
          <p:nvPr/>
        </p:nvSpPr>
        <p:spPr>
          <a:xfrm>
            <a:off x="250825" y="1268413"/>
            <a:ext cx="7956550" cy="15700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b="1" dirty="0">
                <a:solidFill>
                  <a:srgbClr val="CC0000"/>
                </a:solidFill>
                <a:ea typeface="楷体_GB2312" pitchFamily="49" charset="-122"/>
              </a:rPr>
              <a:t>三垂线法：</a:t>
            </a:r>
            <a:r>
              <a:rPr lang="zh-CN" altLang="zh-CN" b="1" dirty="0"/>
              <a:t>已知二面角其中一个面内一点到</a:t>
            </a:r>
            <a:r>
              <a:rPr lang="zh-CN" altLang="en-US" b="1" dirty="0"/>
              <a:t>另</a:t>
            </a:r>
            <a:r>
              <a:rPr lang="zh-CN" altLang="zh-CN" b="1" dirty="0"/>
              <a:t>一个面的垂线，用三垂线定理或逆定理</a:t>
            </a:r>
            <a:endParaRPr lang="zh-CN" altLang="zh-CN" b="1" dirty="0"/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zh-CN" b="1" dirty="0"/>
              <a:t>作出二面角的平面角。</a:t>
            </a:r>
            <a:endParaRPr lang="zh-CN" altLang="en-US" b="1" dirty="0">
              <a:solidFill>
                <a:srgbClr val="CC0000"/>
              </a:solidFill>
              <a:ea typeface="楷体_GB2312" pitchFamily="49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3068638"/>
            <a:ext cx="2843213" cy="28082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文本框 4"/>
          <p:cNvSpPr txBox="1"/>
          <p:nvPr/>
        </p:nvSpPr>
        <p:spPr>
          <a:xfrm>
            <a:off x="3347720" y="4149090"/>
            <a:ext cx="4919345" cy="23348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3200"/>
              <a:t>1.</a:t>
            </a:r>
            <a:r>
              <a:rPr lang="zh-CN" altLang="en-US" sz="3200"/>
              <a:t>过一个面的点做</a:t>
            </a:r>
            <a:r>
              <a:rPr lang="zh-CN" altLang="en-US" sz="3200">
                <a:solidFill>
                  <a:srgbClr val="FF0000"/>
                </a:solidFill>
              </a:rPr>
              <a:t>垂线</a:t>
            </a:r>
            <a:r>
              <a:rPr lang="zh-CN" altLang="en-US" sz="3200"/>
              <a:t>垂直另一个面（最好是已经知道的）</a:t>
            </a:r>
            <a:endParaRPr lang="zh-CN" altLang="en-US" sz="3200"/>
          </a:p>
          <a:p>
            <a:r>
              <a:rPr lang="en-US" altLang="zh-CN" sz="3200"/>
              <a:t>2.</a:t>
            </a:r>
            <a:r>
              <a:rPr lang="zh-CN" altLang="en-US" sz="3200"/>
              <a:t>过垂足做交线的</a:t>
            </a:r>
            <a:r>
              <a:rPr lang="zh-CN" altLang="en-US" sz="3200">
                <a:solidFill>
                  <a:srgbClr val="FF0000"/>
                </a:solidFill>
              </a:rPr>
              <a:t>垂线</a:t>
            </a:r>
            <a:endParaRPr lang="zh-CN" altLang="en-US" sz="3200"/>
          </a:p>
          <a:p>
            <a:r>
              <a:rPr lang="en-US" altLang="zh-CN" sz="3200"/>
              <a:t>3.</a:t>
            </a:r>
            <a:r>
              <a:rPr lang="zh-CN" altLang="en-US" sz="3200">
                <a:solidFill>
                  <a:srgbClr val="FF0000"/>
                </a:solidFill>
              </a:rPr>
              <a:t>连线</a:t>
            </a:r>
            <a:endParaRPr lang="zh-CN" altLang="en-US" sz="320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563620" y="3141345"/>
            <a:ext cx="41268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  <a:latin typeface="华文楷体" panose="02010600040101010101" charset="-122"/>
                <a:ea typeface="华文楷体" panose="02010600040101010101" charset="-122"/>
              </a:rPr>
              <a:t>口诀：二垂线一连线</a:t>
            </a:r>
            <a:endParaRPr lang="zh-CN" altLang="en-US" sz="3200">
              <a:solidFill>
                <a:srgbClr val="FF0000"/>
              </a:solidFill>
              <a:latin typeface="华文楷体" panose="02010600040101010101" charset="-122"/>
              <a:ea typeface="华文楷体" panose="0201060004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6" grpId="0"/>
      <p:bldP spid="6" grpId="1"/>
      <p:bldP spid="5" grpId="0"/>
      <p:bldP spid="5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127" name="Object 31"/>
          <p:cNvGraphicFramePr>
            <a:graphicFrameLocks noChangeAspect="1"/>
          </p:cNvGraphicFramePr>
          <p:nvPr/>
        </p:nvGraphicFramePr>
        <p:xfrm>
          <a:off x="58738" y="260350"/>
          <a:ext cx="7210425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1" imgW="2311400" imgH="482600" progId="Equation.DSMT4">
                  <p:embed/>
                </p:oleObj>
              </mc:Choice>
              <mc:Fallback>
                <p:oleObj name="" r:id="rId1" imgW="2311400" imgH="482600" progId="Equation.DSMT4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8738" y="260350"/>
                        <a:ext cx="7210425" cy="1508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989138"/>
            <a:ext cx="3779838" cy="32400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5738" y="2205038"/>
            <a:ext cx="3600450" cy="27368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ext Box 25"/>
          <p:cNvSpPr txBox="1"/>
          <p:nvPr/>
        </p:nvSpPr>
        <p:spPr>
          <a:xfrm>
            <a:off x="317500" y="334963"/>
            <a:ext cx="8826500" cy="584200"/>
          </a:xfrm>
          <a:prstGeom prst="rect">
            <a:avLst/>
          </a:prstGeom>
          <a:solidFill>
            <a:schemeClr val="accent2"/>
          </a:solidFill>
          <a:ln w="2857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zh-CN" altLang="en-US" b="1" dirty="0">
                <a:solidFill>
                  <a:schemeClr val="bg1"/>
                </a:solidFill>
                <a:latin typeface="Times New Roman" panose="02020603050405020304" pitchFamily="18" charset="0"/>
              </a:rPr>
              <a:t>　二面角的平面角的作法：</a:t>
            </a:r>
            <a:r>
              <a:rPr lang="en-US" altLang="zh-CN" b="1" dirty="0">
                <a:solidFill>
                  <a:schemeClr val="bg1"/>
                </a:solidFill>
                <a:latin typeface="Times New Roman" panose="02020603050405020304" pitchFamily="18" charset="0"/>
              </a:rPr>
              <a:t>——</a:t>
            </a:r>
            <a:r>
              <a:rPr lang="en-US" altLang="zh-CN" b="1" dirty="0">
                <a:solidFill>
                  <a:schemeClr val="bg1"/>
                </a:solidFill>
              </a:rPr>
              <a:t>3</a:t>
            </a:r>
            <a:r>
              <a:rPr lang="zh-CN" altLang="en-US" b="1" dirty="0">
                <a:solidFill>
                  <a:schemeClr val="bg1"/>
                </a:solidFill>
              </a:rPr>
              <a:t>、垂面法</a:t>
            </a:r>
            <a:endParaRPr lang="zh-CN" altLang="en-US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Text Box 25"/>
          <p:cNvSpPr txBox="1"/>
          <p:nvPr/>
        </p:nvSpPr>
        <p:spPr>
          <a:xfrm>
            <a:off x="323850" y="1125538"/>
            <a:ext cx="7956550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b="1" dirty="0">
                <a:solidFill>
                  <a:srgbClr val="CC0000"/>
                </a:solidFill>
                <a:ea typeface="楷体_GB2312" pitchFamily="49" charset="-122"/>
              </a:rPr>
              <a:t>垂面法：</a:t>
            </a:r>
            <a:r>
              <a:rPr lang="zh-CN" altLang="en-US" b="1" dirty="0">
                <a:solidFill>
                  <a:schemeClr val="tx1"/>
                </a:solidFill>
                <a:ea typeface="楷体_GB2312" pitchFamily="49" charset="-122"/>
              </a:rPr>
              <a:t>作一与棱垂直的平面，该垂面与二面角两半平面相交，得到交线，交线</a:t>
            </a:r>
            <a:r>
              <a:rPr lang="zh-CN" altLang="zh-CN" b="1" dirty="0"/>
              <a:t>所成的角为二面角的平面角.</a:t>
            </a:r>
            <a:endParaRPr lang="zh-CN" altLang="en-US" b="1" dirty="0">
              <a:solidFill>
                <a:srgbClr val="CC0000"/>
              </a:solidFill>
              <a:ea typeface="楷体_GB2312" pitchFamily="49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3357563"/>
            <a:ext cx="3203575" cy="2663825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4127" name="Object 31"/>
          <p:cNvGraphicFramePr>
            <a:graphicFrameLocks noChangeAspect="1"/>
          </p:cNvGraphicFramePr>
          <p:nvPr/>
        </p:nvGraphicFramePr>
        <p:xfrm>
          <a:off x="2728913" y="3573463"/>
          <a:ext cx="6307137" cy="203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2" imgW="1435100" imgH="431800" progId="Equation.DSMT4">
                  <p:embed/>
                </p:oleObj>
              </mc:Choice>
              <mc:Fallback>
                <p:oleObj name="" r:id="rId2" imgW="1435100" imgH="431800" progId="Equation.DSMT4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728913" y="3573463"/>
                        <a:ext cx="6307137" cy="20399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6830" y="188595"/>
            <a:ext cx="9226550" cy="106807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9430" y="1628775"/>
            <a:ext cx="4972050" cy="40341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560" y="116840"/>
            <a:ext cx="9174480" cy="109664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9610" y="621030"/>
            <a:ext cx="3921760" cy="332359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539115" y="1557020"/>
            <a:ext cx="33902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</a:t>
            </a:r>
            <a:r>
              <a:rPr lang="zh-CN" altLang="en-US" sz="2000"/>
              <a:t>、求二面角</a:t>
            </a:r>
            <a:r>
              <a:rPr lang="en-US" altLang="zh-CN" sz="2000"/>
              <a:t>P-BD-A</a:t>
            </a:r>
            <a:r>
              <a:rPr lang="zh-CN" altLang="en-US" sz="2000"/>
              <a:t>的大小</a:t>
            </a:r>
            <a:endParaRPr lang="zh-CN" altLang="en-US" sz="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2290" name="Object 17"/>
          <p:cNvGraphicFramePr>
            <a:graphicFrameLocks noChangeAspect="1"/>
          </p:cNvGraphicFramePr>
          <p:nvPr/>
        </p:nvGraphicFramePr>
        <p:xfrm>
          <a:off x="12700" y="514350"/>
          <a:ext cx="9183688" cy="1347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1" imgW="3289300" imgH="482600" progId="Equation.DSMT4">
                  <p:embed/>
                </p:oleObj>
              </mc:Choice>
              <mc:Fallback>
                <p:oleObj name="" r:id="rId1" imgW="3289300" imgH="482600" progId="Equation.DSMT4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2700" y="514350"/>
                        <a:ext cx="9183688" cy="13477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6" name="图片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313" y="2060575"/>
            <a:ext cx="3240087" cy="35290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6100" y="2205038"/>
            <a:ext cx="3311525" cy="3311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en-US" sz="2000" b="1" dirty="0">
              <a:latin typeface="Times New Roman" panose="02020603050405020304" pitchFamily="18" charset="0"/>
            </a:endParaRPr>
          </a:p>
        </p:txBody>
      </p:sp>
      <p:sp>
        <p:nvSpPr>
          <p:cNvPr id="4099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2800" b="1" dirty="0">
                <a:solidFill>
                  <a:srgbClr val="0000FF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问题情境</a:t>
            </a:r>
            <a:endParaRPr lang="zh-CN" altLang="en-US" sz="2800" b="1" dirty="0">
              <a:solidFill>
                <a:srgbClr val="0000FF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100" name="矩形 13"/>
          <p:cNvSpPr/>
          <p:nvPr/>
        </p:nvSpPr>
        <p:spPr>
          <a:xfrm>
            <a:off x="885825" y="998538"/>
            <a:ext cx="8247063" cy="19383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问题：</a:t>
            </a:r>
            <a:r>
              <a:rPr lang="zh-CN" altLang="en-US" sz="24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两平面相交是生产和生活中常见的现象，如发射人</a:t>
            </a:r>
            <a:endParaRPr lang="en-US" altLang="zh-CN" sz="2400" b="1" dirty="0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            </a:t>
            </a:r>
            <a:r>
              <a:rPr lang="zh-CN" altLang="en-US" sz="24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造地球卫星时，要使卫星的轨道平面与地球的赤道</a:t>
            </a:r>
            <a:endParaRPr lang="en-US" altLang="zh-CN" sz="2400" b="1" dirty="0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            </a:t>
            </a:r>
            <a:r>
              <a:rPr lang="zh-CN" altLang="en-US" sz="24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平面成一定的角度；使用笔记本电脑时，为便于操</a:t>
            </a:r>
            <a:endParaRPr lang="en-US" altLang="zh-CN" sz="2400" b="1" dirty="0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            </a:t>
            </a:r>
            <a:r>
              <a:rPr lang="zh-CN" altLang="en-US" sz="24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作，需将显示屏打开一定的角度，那么，如何刻画</a:t>
            </a:r>
            <a:endParaRPr lang="en-US" altLang="zh-CN" sz="2400" b="1" dirty="0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            </a:t>
            </a:r>
            <a:r>
              <a:rPr lang="zh-CN" altLang="en-US" sz="24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两个平面所形成的的这种“角”呢？</a:t>
            </a:r>
            <a:endParaRPr lang="en-US" altLang="zh-CN" sz="2400" b="1" dirty="0"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  <p:pic>
        <p:nvPicPr>
          <p:cNvPr id="6149" name="Picture 4" descr="笔记本电脑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35425" y="2981325"/>
            <a:ext cx="2224088" cy="1714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0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0550" y="2847975"/>
            <a:ext cx="2176463" cy="2208213"/>
          </a:xfrm>
          <a:prstGeom prst="rect">
            <a:avLst/>
          </a:prstGeom>
          <a:noFill/>
          <a:ln w="28575">
            <a:noFill/>
          </a:ln>
        </p:spPr>
      </p:pic>
      <p:pic>
        <p:nvPicPr>
          <p:cNvPr id="6151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8725" y="2960688"/>
            <a:ext cx="2498725" cy="1682750"/>
          </a:xfrm>
          <a:prstGeom prst="rect">
            <a:avLst/>
          </a:prstGeom>
          <a:noFill/>
          <a:ln w="28575">
            <a:noFill/>
          </a:ln>
        </p:spPr>
      </p:pic>
      <p:sp>
        <p:nvSpPr>
          <p:cNvPr id="6152" name="矩形 13"/>
          <p:cNvSpPr/>
          <p:nvPr/>
        </p:nvSpPr>
        <p:spPr>
          <a:xfrm>
            <a:off x="1798638" y="5064125"/>
            <a:ext cx="7048500" cy="1570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说明：</a:t>
            </a:r>
            <a:r>
              <a:rPr lang="zh-CN" altLang="en-US" sz="24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平面内一条直线把这个平面分成两部分，其</a:t>
            </a:r>
            <a:endParaRPr lang="en-US" altLang="zh-CN" sz="2400" b="1" dirty="0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             </a:t>
            </a:r>
            <a:r>
              <a:rPr lang="zh-CN" altLang="en-US" sz="24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中的每一部分都叫作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</a:rPr>
              <a:t>半平面</a:t>
            </a:r>
            <a:r>
              <a:rPr lang="zh-CN" altLang="en-US" sz="24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，当其中一个半</a:t>
            </a:r>
            <a:endParaRPr lang="en-US" altLang="zh-CN" sz="2400" b="1" dirty="0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             </a:t>
            </a:r>
            <a:r>
              <a:rPr lang="zh-CN" altLang="en-US" sz="24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平面绕着这条直线旋转时，两个半平面就形</a:t>
            </a:r>
            <a:endParaRPr lang="en-US" altLang="zh-CN" sz="2400" b="1" dirty="0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24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             </a:t>
            </a:r>
            <a:r>
              <a:rPr lang="zh-CN" altLang="en-US" sz="2400" b="1" dirty="0">
                <a:latin typeface="Times New Roman" panose="02020603050405020304" pitchFamily="18" charset="0"/>
                <a:ea typeface="楷体" panose="02010609060101010101" pitchFamily="49" charset="-122"/>
              </a:rPr>
              <a:t>成了一定的“角度”。</a:t>
            </a:r>
            <a:endParaRPr lang="en-US" altLang="zh-CN" sz="2400" b="1" dirty="0">
              <a:latin typeface="Times New Roman" panose="02020603050405020304" pitchFamily="18" charset="0"/>
              <a:ea typeface="楷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Text Box 4"/>
          <p:cNvSpPr txBox="1"/>
          <p:nvPr/>
        </p:nvSpPr>
        <p:spPr>
          <a:xfrm>
            <a:off x="0" y="476250"/>
            <a:ext cx="8893175" cy="1035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lnSpc>
                <a:spcPct val="170000"/>
              </a:lnSpc>
              <a:spcBef>
                <a:spcPct val="0"/>
              </a:spcBef>
              <a:buNone/>
            </a:pPr>
            <a:r>
              <a:rPr lang="zh-CN" altLang="en-US" sz="3600" b="1" dirty="0">
                <a:solidFill>
                  <a:srgbClr val="CC0000"/>
                </a:solidFill>
                <a:ea typeface="楷体_GB2312" pitchFamily="49" charset="-122"/>
              </a:rPr>
              <a:t>什么是二面角（二面角的定义）？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                          </a:t>
            </a:r>
            <a:endParaRPr lang="zh-CN" altLang="en-US" sz="4000" b="1" dirty="0">
              <a:solidFill>
                <a:srgbClr val="FF33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0245" name="AutoShape 5"/>
          <p:cNvSpPr/>
          <p:nvPr/>
        </p:nvSpPr>
        <p:spPr>
          <a:xfrm>
            <a:off x="0" y="2636838"/>
            <a:ext cx="4752975" cy="1008062"/>
          </a:xfrm>
          <a:prstGeom prst="cloudCallout">
            <a:avLst>
              <a:gd name="adj1" fmla="val -45824"/>
              <a:gd name="adj2" fmla="val 61495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b="1" dirty="0">
                <a:ea typeface="楷体_GB2312" pitchFamily="49" charset="-122"/>
              </a:rPr>
              <a:t>如何度量二面角？</a:t>
            </a:r>
            <a:endParaRPr lang="zh-CN" altLang="en-US" b="1" dirty="0">
              <a:ea typeface="楷体_GB2312" pitchFamily="49" charset="-122"/>
            </a:endParaRPr>
          </a:p>
        </p:txBody>
      </p:sp>
      <p:sp>
        <p:nvSpPr>
          <p:cNvPr id="10246" name="Text Box 6"/>
          <p:cNvSpPr txBox="1"/>
          <p:nvPr/>
        </p:nvSpPr>
        <p:spPr>
          <a:xfrm>
            <a:off x="250825" y="4508500"/>
            <a:ext cx="8640763" cy="2139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lnSpc>
                <a:spcPct val="140000"/>
              </a:lnSpc>
              <a:spcBef>
                <a:spcPct val="0"/>
              </a:spcBef>
              <a:buNone/>
            </a:pP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以二面角的</a:t>
            </a:r>
            <a:r>
              <a:rPr lang="zh-CN" altLang="en-US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棱上任意一点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为端点，</a:t>
            </a:r>
            <a:r>
              <a:rPr lang="zh-CN" altLang="en-US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在两个面内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分别作</a:t>
            </a:r>
            <a:r>
              <a:rPr lang="zh-CN" altLang="en-US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垂直于棱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的两条射线，这两条射线所成的</a:t>
            </a:r>
            <a:r>
              <a:rPr lang="zh-CN" altLang="en-US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角</a:t>
            </a: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叫做</a:t>
            </a:r>
            <a:r>
              <a:rPr lang="zh-CN" altLang="en-US" b="1" dirty="0">
                <a:solidFill>
                  <a:schemeClr val="accent2"/>
                </a:solidFill>
                <a:latin typeface="楷体_GB2312" pitchFamily="49" charset="-122"/>
                <a:ea typeface="楷体_GB2312" pitchFamily="49" charset="-122"/>
              </a:rPr>
              <a:t>二面角的平面角。</a:t>
            </a:r>
            <a:endParaRPr lang="zh-CN" altLang="en-US" b="1" dirty="0">
              <a:solidFill>
                <a:schemeClr val="accent2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0247" name="Text Box 7"/>
          <p:cNvSpPr txBox="1"/>
          <p:nvPr/>
        </p:nvSpPr>
        <p:spPr>
          <a:xfrm>
            <a:off x="0" y="3860800"/>
            <a:ext cx="3960813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zh-CN" altLang="en-US" sz="3600" b="1" dirty="0">
                <a:solidFill>
                  <a:srgbClr val="CC0000"/>
                </a:solidFill>
                <a:ea typeface="楷体_GB2312" pitchFamily="49" charset="-122"/>
              </a:rPr>
              <a:t>二面角的平面角：</a:t>
            </a:r>
            <a:endParaRPr lang="zh-CN" altLang="en-US" sz="3600" b="1" dirty="0">
              <a:solidFill>
                <a:srgbClr val="CC0000"/>
              </a:solidFill>
              <a:ea typeface="楷体_GB2312" pitchFamily="49" charset="-122"/>
            </a:endParaRPr>
          </a:p>
        </p:txBody>
      </p:sp>
      <p:sp>
        <p:nvSpPr>
          <p:cNvPr id="23" name="AutoShape 15"/>
          <p:cNvSpPr>
            <a:spLocks noChangeArrowheads="1"/>
          </p:cNvSpPr>
          <p:nvPr/>
        </p:nvSpPr>
        <p:spPr bwMode="auto">
          <a:xfrm>
            <a:off x="0" y="-152400"/>
            <a:ext cx="2268538" cy="836613"/>
          </a:xfrm>
          <a:prstGeom prst="horizontalScroll">
            <a:avLst>
              <a:gd name="adj" fmla="val 12500"/>
            </a:avLst>
          </a:prstGeom>
          <a:solidFill>
            <a:srgbClr val="00B0F0">
              <a:alpha val="53725"/>
            </a:srgbClr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ea"/>
                <a:ea typeface="+mn-ea"/>
                <a:cs typeface="+mn-cs"/>
              </a:rPr>
              <a:t>问题情境</a:t>
            </a:r>
            <a:endParaRPr kumimoji="0" lang="zh-CN" altLang="zh-CN" sz="3600" b="1" i="0" u="none" strike="noStrike" kern="1200" cap="none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3095" name="Text Box 4"/>
          <p:cNvSpPr txBox="1"/>
          <p:nvPr/>
        </p:nvSpPr>
        <p:spPr>
          <a:xfrm>
            <a:off x="179388" y="1301750"/>
            <a:ext cx="8893175" cy="10779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b="1" dirty="0">
                <a:latin typeface="楷体_GB2312" pitchFamily="49" charset="-122"/>
                <a:ea typeface="楷体_GB2312" pitchFamily="49" charset="-122"/>
              </a:rPr>
              <a:t>   一条直线和由这条直线出发的两个半平面所组成的图形。 </a:t>
            </a:r>
            <a:r>
              <a:rPr lang="zh-CN" altLang="en-US" sz="2800" b="1" dirty="0">
                <a:latin typeface="楷体_GB2312" pitchFamily="49" charset="-122"/>
                <a:ea typeface="楷体_GB2312" pitchFamily="49" charset="-122"/>
              </a:rPr>
              <a:t>                                 </a:t>
            </a:r>
            <a:endParaRPr lang="zh-CN" altLang="en-US" sz="4000" b="1" dirty="0">
              <a:solidFill>
                <a:srgbClr val="FF3300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3096" name="Picture 2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48263" y="2492375"/>
            <a:ext cx="3467100" cy="1905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10246" grpId="0"/>
      <p:bldP spid="10247" grpId="0"/>
      <p:bldP spid="309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3"/>
          <p:cNvSpPr/>
          <p:nvPr/>
        </p:nvSpPr>
        <p:spPr>
          <a:xfrm>
            <a:off x="2268538" y="688975"/>
            <a:ext cx="5424487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b="1" dirty="0">
                <a:latin typeface="Times New Roman" panose="02020603050405020304" pitchFamily="18" charset="0"/>
                <a:ea typeface="楷体_GB2312" pitchFamily="49" charset="-122"/>
              </a:rPr>
              <a:t>二面角的平面角必须满足</a:t>
            </a:r>
            <a:r>
              <a:rPr lang="zh-CN" altLang="en-US" b="1" dirty="0">
                <a:latin typeface="Times New Roman" panose="02020603050405020304" pitchFamily="18" charset="0"/>
              </a:rPr>
              <a:t>：</a:t>
            </a:r>
            <a:endParaRPr lang="zh-CN" altLang="en-US" b="1" dirty="0">
              <a:latin typeface="Times New Roman" panose="02020603050405020304" pitchFamily="18" charset="0"/>
            </a:endParaRPr>
          </a:p>
        </p:txBody>
      </p:sp>
      <p:grpSp>
        <p:nvGrpSpPr>
          <p:cNvPr id="2" name="Group 4"/>
          <p:cNvGrpSpPr/>
          <p:nvPr/>
        </p:nvGrpSpPr>
        <p:grpSpPr>
          <a:xfrm>
            <a:off x="900113" y="1700213"/>
            <a:ext cx="5327650" cy="1568450"/>
            <a:chOff x="2225" y="1957"/>
            <a:chExt cx="2914" cy="988"/>
          </a:xfrm>
        </p:grpSpPr>
        <p:sp>
          <p:nvSpPr>
            <p:cNvPr id="7199" name="Text Box 5"/>
            <p:cNvSpPr txBox="1"/>
            <p:nvPr/>
          </p:nvSpPr>
          <p:spPr>
            <a:xfrm>
              <a:off x="2225" y="2657"/>
              <a:ext cx="291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b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zh-CN" sz="2400" b="1" dirty="0">
                  <a:solidFill>
                    <a:srgbClr val="FF3300"/>
                  </a:solidFill>
                  <a:latin typeface="Times New Roman" panose="02020603050405020304" pitchFamily="18" charset="0"/>
                </a:rPr>
                <a:t>3</a:t>
              </a:r>
              <a:r>
                <a:rPr lang="zh-CN" altLang="en-US" sz="2400" b="1" dirty="0">
                  <a:solidFill>
                    <a:srgbClr val="FF3300"/>
                  </a:solidFill>
                  <a:latin typeface="Times New Roman" panose="02020603050405020304" pitchFamily="18" charset="0"/>
                </a:rPr>
                <a:t>）</a:t>
              </a:r>
              <a:r>
                <a:rPr lang="zh-CN" altLang="en-US" sz="2400" b="1" dirty="0">
                  <a:solidFill>
                    <a:srgbClr val="FF3300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角的边都要垂直于二面角的棱。</a:t>
              </a:r>
              <a:endParaRPr lang="zh-CN" altLang="en-US" sz="2400" b="1" dirty="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200" name="Rectangle 6"/>
            <p:cNvSpPr/>
            <p:nvPr/>
          </p:nvSpPr>
          <p:spPr>
            <a:xfrm>
              <a:off x="2257" y="1957"/>
              <a:ext cx="1708" cy="29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b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zh-CN" sz="2400" b="1" dirty="0">
                  <a:solidFill>
                    <a:srgbClr val="FF3300"/>
                  </a:solidFill>
                  <a:latin typeface="Times New Roman" panose="02020603050405020304" pitchFamily="18" charset="0"/>
                </a:rPr>
                <a:t>1</a:t>
              </a:r>
              <a:r>
                <a:rPr lang="zh-CN" altLang="en-US" sz="2400" b="1" dirty="0">
                  <a:solidFill>
                    <a:srgbClr val="FF3300"/>
                  </a:solidFill>
                  <a:latin typeface="Times New Roman" panose="02020603050405020304" pitchFamily="18" charset="0"/>
                </a:rPr>
                <a:t>）</a:t>
              </a:r>
              <a:r>
                <a:rPr lang="zh-CN" altLang="en-US" sz="2400" b="1" dirty="0">
                  <a:solidFill>
                    <a:srgbClr val="FF3300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角的顶点在棱上；</a:t>
              </a:r>
              <a:endParaRPr lang="zh-CN" altLang="en-US" sz="2400" b="1" dirty="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201" name="Rectangle 7"/>
            <p:cNvSpPr/>
            <p:nvPr/>
          </p:nvSpPr>
          <p:spPr>
            <a:xfrm>
              <a:off x="2241" y="2300"/>
              <a:ext cx="2385" cy="29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b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zh-CN" sz="2400" b="1" dirty="0">
                  <a:solidFill>
                    <a:srgbClr val="FF3300"/>
                  </a:solidFill>
                  <a:latin typeface="Times New Roman" panose="02020603050405020304" pitchFamily="18" charset="0"/>
                </a:rPr>
                <a:t>2</a:t>
              </a:r>
              <a:r>
                <a:rPr lang="zh-CN" altLang="en-US" sz="2400" b="1" dirty="0">
                  <a:solidFill>
                    <a:srgbClr val="FF3300"/>
                  </a:solidFill>
                  <a:latin typeface="Times New Roman" panose="02020603050405020304" pitchFamily="18" charset="0"/>
                </a:rPr>
                <a:t>）</a:t>
              </a:r>
              <a:r>
                <a:rPr lang="zh-CN" altLang="en-US" sz="2400" b="1" dirty="0">
                  <a:solidFill>
                    <a:srgbClr val="FF3300"/>
                  </a:solidFill>
                  <a:latin typeface="Times New Roman" panose="02020603050405020304" pitchFamily="18" charset="0"/>
                  <a:ea typeface="楷体_GB2312" pitchFamily="49" charset="-122"/>
                </a:rPr>
                <a:t>角的两边分别在两个面内；</a:t>
              </a:r>
              <a:endParaRPr lang="zh-CN" altLang="en-US" sz="2400" b="1" dirty="0">
                <a:solidFill>
                  <a:srgbClr val="FF33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7172" name="Text Box 9"/>
          <p:cNvSpPr txBox="1"/>
          <p:nvPr/>
        </p:nvSpPr>
        <p:spPr>
          <a:xfrm>
            <a:off x="0" y="6605588"/>
            <a:ext cx="311150" cy="244475"/>
          </a:xfrm>
          <a:prstGeom prst="rect">
            <a:avLst/>
          </a:prstGeom>
          <a:noFill/>
          <a:ln w="28575">
            <a:noFill/>
          </a:ln>
        </p:spPr>
        <p:txBody>
          <a:bodyPr wrap="non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1000" dirty="0">
                <a:latin typeface="Times New Roman" panose="02020603050405020304" pitchFamily="18" charset="0"/>
              </a:rPr>
              <a:t>10</a:t>
            </a:r>
            <a:endParaRPr lang="en-US" altLang="zh-CN" sz="1000" dirty="0">
              <a:latin typeface="Times New Roman" panose="02020603050405020304" pitchFamily="18" charset="0"/>
            </a:endParaRPr>
          </a:p>
        </p:txBody>
      </p:sp>
      <p:grpSp>
        <p:nvGrpSpPr>
          <p:cNvPr id="7173" name="Group 10"/>
          <p:cNvGrpSpPr/>
          <p:nvPr/>
        </p:nvGrpSpPr>
        <p:grpSpPr>
          <a:xfrm>
            <a:off x="611188" y="3429000"/>
            <a:ext cx="4043362" cy="2420938"/>
            <a:chOff x="0" y="2313"/>
            <a:chExt cx="3406" cy="1706"/>
          </a:xfrm>
        </p:grpSpPr>
        <p:sp>
          <p:nvSpPr>
            <p:cNvPr id="7175" name="Arc 11"/>
            <p:cNvSpPr/>
            <p:nvPr/>
          </p:nvSpPr>
          <p:spPr>
            <a:xfrm>
              <a:off x="1183" y="3383"/>
              <a:ext cx="406" cy="259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21600 h 21600"/>
              </a:gdLst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21600" h="21600" fill="none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 cap="flat" cmpd="sng">
              <a:solidFill>
                <a:schemeClr val="tx1">
                  <a:alpha val="100000"/>
                </a:schemeClr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7176" name="Group 12"/>
            <p:cNvGrpSpPr/>
            <p:nvPr/>
          </p:nvGrpSpPr>
          <p:grpSpPr>
            <a:xfrm>
              <a:off x="1233" y="3641"/>
              <a:ext cx="1233" cy="49"/>
              <a:chOff x="1865" y="3422"/>
              <a:chExt cx="1233" cy="49"/>
            </a:xfrm>
          </p:grpSpPr>
          <p:sp>
            <p:nvSpPr>
              <p:cNvPr id="7195" name="Line 13"/>
              <p:cNvSpPr/>
              <p:nvPr/>
            </p:nvSpPr>
            <p:spPr>
              <a:xfrm>
                <a:off x="1962" y="3422"/>
                <a:ext cx="1136" cy="0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grpSp>
            <p:nvGrpSpPr>
              <p:cNvPr id="7196" name="Group 14"/>
              <p:cNvGrpSpPr/>
              <p:nvPr/>
            </p:nvGrpSpPr>
            <p:grpSpPr>
              <a:xfrm>
                <a:off x="1865" y="3422"/>
                <a:ext cx="243" cy="49"/>
                <a:chOff x="1865" y="3422"/>
                <a:chExt cx="243" cy="49"/>
              </a:xfrm>
            </p:grpSpPr>
            <p:sp>
              <p:nvSpPr>
                <p:cNvPr id="7197" name="Line 15"/>
                <p:cNvSpPr/>
                <p:nvPr/>
              </p:nvSpPr>
              <p:spPr>
                <a:xfrm>
                  <a:off x="1865" y="3471"/>
                  <a:ext cx="146" cy="0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7198" name="Line 16"/>
                <p:cNvSpPr/>
                <p:nvPr/>
              </p:nvSpPr>
              <p:spPr>
                <a:xfrm flipV="1">
                  <a:off x="1995" y="3422"/>
                  <a:ext cx="113" cy="49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</p:grpSp>
        <p:grpSp>
          <p:nvGrpSpPr>
            <p:cNvPr id="7177" name="Group 17"/>
            <p:cNvGrpSpPr/>
            <p:nvPr/>
          </p:nvGrpSpPr>
          <p:grpSpPr>
            <a:xfrm>
              <a:off x="778" y="2744"/>
              <a:ext cx="551" cy="941"/>
              <a:chOff x="1411" y="2530"/>
              <a:chExt cx="551" cy="941"/>
            </a:xfrm>
          </p:grpSpPr>
          <p:sp>
            <p:nvSpPr>
              <p:cNvPr id="7192" name="Line 18"/>
              <p:cNvSpPr/>
              <p:nvPr/>
            </p:nvSpPr>
            <p:spPr>
              <a:xfrm flipH="1" flipV="1">
                <a:off x="1411" y="2530"/>
                <a:ext cx="551" cy="892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193" name="Line 19"/>
              <p:cNvSpPr/>
              <p:nvPr/>
            </p:nvSpPr>
            <p:spPr>
              <a:xfrm flipH="1">
                <a:off x="1801" y="3341"/>
                <a:ext cx="113" cy="65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7194" name="Line 20"/>
              <p:cNvSpPr/>
              <p:nvPr/>
            </p:nvSpPr>
            <p:spPr>
              <a:xfrm>
                <a:off x="1816" y="3390"/>
                <a:ext cx="49" cy="81"/>
              </a:xfrm>
              <a:prstGeom prst="line">
                <a:avLst/>
              </a:prstGeom>
              <a:ln w="2857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7178" name="Group 21"/>
            <p:cNvGrpSpPr/>
            <p:nvPr/>
          </p:nvGrpSpPr>
          <p:grpSpPr>
            <a:xfrm>
              <a:off x="0" y="2313"/>
              <a:ext cx="3406" cy="1680"/>
              <a:chOff x="455" y="1937"/>
              <a:chExt cx="3406" cy="1680"/>
            </a:xfrm>
          </p:grpSpPr>
          <p:grpSp>
            <p:nvGrpSpPr>
              <p:cNvPr id="7184" name="Group 22"/>
              <p:cNvGrpSpPr/>
              <p:nvPr/>
            </p:nvGrpSpPr>
            <p:grpSpPr>
              <a:xfrm>
                <a:off x="455" y="1944"/>
                <a:ext cx="3406" cy="1673"/>
                <a:chOff x="843" y="1847"/>
                <a:chExt cx="3195" cy="2192"/>
              </a:xfrm>
            </p:grpSpPr>
            <p:sp>
              <p:nvSpPr>
                <p:cNvPr id="7188" name="AutoShape 23"/>
                <p:cNvSpPr/>
                <p:nvPr/>
              </p:nvSpPr>
              <p:spPr>
                <a:xfrm>
                  <a:off x="1443" y="3260"/>
                  <a:ext cx="2595" cy="779"/>
                </a:xfrm>
                <a:prstGeom prst="parallelogram">
                  <a:avLst>
                    <a:gd name="adj" fmla="val 142548"/>
                  </a:avLst>
                </a:prstGeom>
                <a:noFill/>
                <a:ln w="28575" cap="flat" cmpd="sng">
                  <a:solidFill>
                    <a:schemeClr val="tx1"/>
                  </a:solidFill>
                  <a:prstDash val="solid"/>
                  <a:miter/>
                  <a:headEnd type="none" w="med" len="med"/>
                  <a:tailEnd type="none" w="med" len="med"/>
                </a:ln>
              </p:spPr>
              <p:txBody>
                <a:bodyPr wrap="none" anchor="ctr" anchorCtr="0"/>
                <a:lstStyle>
                  <a:lvl1pPr marL="342900" indent="-3429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3200" b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8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2pPr>
                  <a:lvl3pPr marL="11430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24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3pPr>
                  <a:lvl4pPr marL="16002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–"/>
                    <a:defRPr sz="20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4pPr>
                  <a:lvl5pPr marL="2057400" indent="-228600" algn="l" rtl="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+mn-lt"/>
                      <a:ea typeface="+mn-ea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None/>
                  </a:pPr>
                  <a:endParaRPr lang="zh-CN" altLang="en-US" sz="1800" b="1" dirty="0"/>
                </a:p>
              </p:txBody>
            </p:sp>
            <p:sp>
              <p:nvSpPr>
                <p:cNvPr id="7189" name="Line 24"/>
                <p:cNvSpPr/>
                <p:nvPr/>
              </p:nvSpPr>
              <p:spPr>
                <a:xfrm flipH="1" flipV="1">
                  <a:off x="843" y="2611"/>
                  <a:ext cx="617" cy="1428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7190" name="Line 25"/>
                <p:cNvSpPr/>
                <p:nvPr/>
              </p:nvSpPr>
              <p:spPr>
                <a:xfrm flipH="1" flipV="1">
                  <a:off x="1928" y="1847"/>
                  <a:ext cx="617" cy="1428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7191" name="Line 26"/>
                <p:cNvSpPr/>
                <p:nvPr/>
              </p:nvSpPr>
              <p:spPr>
                <a:xfrm flipV="1">
                  <a:off x="860" y="1849"/>
                  <a:ext cx="1086" cy="779"/>
                </a:xfrm>
                <a:prstGeom prst="line">
                  <a:avLst/>
                </a:prstGeom>
                <a:ln w="2857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7185" name="Rectangle 27"/>
              <p:cNvSpPr/>
              <p:nvPr/>
            </p:nvSpPr>
            <p:spPr>
              <a:xfrm>
                <a:off x="1447" y="1937"/>
                <a:ext cx="317" cy="32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b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r>
                  <a:rPr lang="en-US" altLang="en-US" sz="24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</a:t>
                </a:r>
                <a:endParaRPr lang="en-US" altLang="zh-CN" sz="2400" b="1" i="1" dirty="0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7186" name="Rectangle 28"/>
              <p:cNvSpPr/>
              <p:nvPr/>
            </p:nvSpPr>
            <p:spPr>
              <a:xfrm>
                <a:off x="3216" y="2992"/>
                <a:ext cx="297" cy="322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b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r>
                  <a:rPr lang="en-US" altLang="en-US" sz="2400" b="1" dirty="0">
                    <a:latin typeface="Times New Roman" panose="02020603050405020304" pitchFamily="18" charset="0"/>
                    <a:sym typeface="Symbol" panose="05050102010706020507" pitchFamily="18" charset="2"/>
                  </a:rPr>
                  <a:t></a:t>
                </a:r>
                <a:endParaRPr lang="en-US" altLang="zh-CN" sz="2400" b="1" i="1" dirty="0">
                  <a:latin typeface="Times New Roman" panose="02020603050405020304" pitchFamily="18" charset="0"/>
                  <a:sym typeface="Symbol" panose="05050102010706020507" pitchFamily="18" charset="2"/>
                </a:endParaRPr>
              </a:p>
            </p:txBody>
          </p:sp>
          <p:sp>
            <p:nvSpPr>
              <p:cNvPr id="7187" name="Rectangle 29"/>
              <p:cNvSpPr/>
              <p:nvPr/>
            </p:nvSpPr>
            <p:spPr>
              <a:xfrm>
                <a:off x="2275" y="2690"/>
                <a:ext cx="250" cy="408"/>
              </a:xfrm>
              <a:prstGeom prst="rect">
                <a:avLst/>
              </a:prstGeom>
              <a:noFill/>
              <a:ln w="2857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b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r>
                  <a:rPr lang="en-US" altLang="zh-CN" b="1" i="1" dirty="0">
                    <a:latin typeface="Times New Roman" panose="02020603050405020304" pitchFamily="18" charset="0"/>
                  </a:rPr>
                  <a:t>l</a:t>
                </a:r>
                <a:endParaRPr lang="en-US" altLang="zh-CN" b="1" i="1" dirty="0">
                  <a:latin typeface="Times New Roman" panose="02020603050405020304" pitchFamily="18" charset="0"/>
                </a:endParaRPr>
              </a:p>
            </p:txBody>
          </p:sp>
        </p:grpSp>
        <p:grpSp>
          <p:nvGrpSpPr>
            <p:cNvPr id="7179" name="Group 30"/>
            <p:cNvGrpSpPr/>
            <p:nvPr/>
          </p:nvGrpSpPr>
          <p:grpSpPr>
            <a:xfrm>
              <a:off x="1158" y="3604"/>
              <a:ext cx="341" cy="415"/>
              <a:chOff x="1613" y="3228"/>
              <a:chExt cx="341" cy="415"/>
            </a:xfrm>
          </p:grpSpPr>
          <p:sp>
            <p:nvSpPr>
              <p:cNvPr id="7182" name="Text Box 31"/>
              <p:cNvSpPr txBox="1"/>
              <p:nvPr/>
            </p:nvSpPr>
            <p:spPr>
              <a:xfrm>
                <a:off x="1613" y="3321"/>
                <a:ext cx="341" cy="32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none">
                <a:spAutoFit/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 b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  <a:ea typeface="+mn-ea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  <a:ea typeface="+mn-ea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ea typeface="+mn-ea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None/>
                </a:pPr>
                <a:r>
                  <a:rPr lang="en-US" altLang="zh-CN" sz="2400" dirty="0">
                    <a:latin typeface="Times New Roman" panose="02020603050405020304" pitchFamily="18" charset="0"/>
                  </a:rPr>
                  <a:t>O</a:t>
                </a:r>
                <a:endParaRPr lang="en-US" altLang="zh-CN" sz="2400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7183" name="Line 32"/>
              <p:cNvSpPr/>
              <p:nvPr/>
            </p:nvSpPr>
            <p:spPr>
              <a:xfrm>
                <a:off x="1768" y="3228"/>
                <a:ext cx="0" cy="48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7180" name="Text Box 33"/>
            <p:cNvSpPr txBox="1"/>
            <p:nvPr/>
          </p:nvSpPr>
          <p:spPr>
            <a:xfrm>
              <a:off x="591" y="2771"/>
              <a:ext cx="326" cy="322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b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zh-CN" sz="2400" b="1" i="1" dirty="0">
                  <a:latin typeface="Times New Roman" panose="02020603050405020304" pitchFamily="18" charset="0"/>
                </a:rPr>
                <a:t>A</a:t>
              </a:r>
              <a:endParaRPr lang="en-US" altLang="zh-CN" sz="2400" b="1" i="1" dirty="0">
                <a:latin typeface="Times New Roman" panose="02020603050405020304" pitchFamily="18" charset="0"/>
              </a:endParaRPr>
            </a:p>
          </p:txBody>
        </p:sp>
        <p:sp>
          <p:nvSpPr>
            <p:cNvPr id="7181" name="Text Box 34"/>
            <p:cNvSpPr txBox="1"/>
            <p:nvPr/>
          </p:nvSpPr>
          <p:spPr>
            <a:xfrm>
              <a:off x="2244" y="3598"/>
              <a:ext cx="326" cy="323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none">
              <a:spAutoFit/>
            </a:bodyPr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3200" b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800">
                  <a:solidFill>
                    <a:schemeClr val="tx1"/>
                  </a:solidFill>
                  <a:latin typeface="+mn-lt"/>
                  <a:ea typeface="+mn-ea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2400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–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+mn-lt"/>
                  <a:ea typeface="+mn-ea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None/>
              </a:pPr>
              <a:r>
                <a:rPr lang="en-US" altLang="zh-CN" sz="2400" b="1" i="1" dirty="0">
                  <a:latin typeface="Times New Roman" panose="02020603050405020304" pitchFamily="18" charset="0"/>
                </a:rPr>
                <a:t>B</a:t>
              </a:r>
              <a:endParaRPr lang="en-US" altLang="zh-CN" sz="2400" b="1" i="1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7174" name="Text Box 50"/>
          <p:cNvSpPr txBox="1"/>
          <p:nvPr/>
        </p:nvSpPr>
        <p:spPr>
          <a:xfrm>
            <a:off x="179388" y="588963"/>
            <a:ext cx="2089150" cy="823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None/>
            </a:pPr>
            <a:r>
              <a:rPr lang="zh-CN" altLang="en-US" sz="4800" b="1" dirty="0">
                <a:solidFill>
                  <a:srgbClr val="CC0000"/>
                </a:solidFill>
                <a:ea typeface="华文行楷" panose="02010800040101010101" pitchFamily="2" charset="-122"/>
              </a:rPr>
              <a:t>注意：</a:t>
            </a:r>
            <a:endParaRPr lang="zh-CN" altLang="en-US" sz="4800" b="1" dirty="0">
              <a:solidFill>
                <a:srgbClr val="CC0000"/>
              </a:solidFill>
              <a:ea typeface="华文行楷" panose="020108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-153987" y="0"/>
          <a:ext cx="9455150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1" imgW="3467100" imgH="215900" progId="Equation.DSMT4">
                  <p:embed/>
                </p:oleObj>
              </mc:Choice>
              <mc:Fallback>
                <p:oleObj name="" r:id="rId1" imgW="3467100" imgH="215900" progId="Equation.DSMT4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-153987" y="0"/>
                        <a:ext cx="9455150" cy="6302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4"/>
          <p:cNvGraphicFramePr>
            <a:graphicFrameLocks noChangeAspect="1"/>
          </p:cNvGraphicFramePr>
          <p:nvPr/>
        </p:nvGraphicFramePr>
        <p:xfrm>
          <a:off x="0" y="620713"/>
          <a:ext cx="392430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3" imgW="1651000" imgH="215900" progId="Equation.DSMT4">
                  <p:embed/>
                </p:oleObj>
              </mc:Choice>
              <mc:Fallback>
                <p:oleObj name="" r:id="rId3" imgW="1651000" imgH="215900" progId="Equation.DSMT4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620713"/>
                        <a:ext cx="3924300" cy="5492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6" name="图片 3" descr="学科网(www.zxxk.com)--教育资源门户，提供试卷、教案、课件、论文、素材及各类教学资源下载，还有大量而丰富的教学相关资讯！"/>
          <p:cNvPicPr>
            <a:picLocks noChangeAspect="1"/>
          </p:cNvPicPr>
          <p:nvPr/>
        </p:nvPicPr>
        <p:blipFill>
          <a:blip r:embed="rId5"/>
          <a:srcRect l="1923"/>
          <a:stretch>
            <a:fillRect/>
          </a:stretch>
        </p:blipFill>
        <p:spPr>
          <a:xfrm>
            <a:off x="468313" y="1268413"/>
            <a:ext cx="2951162" cy="2016125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8197" name="Object 4"/>
          <p:cNvGraphicFramePr>
            <a:graphicFrameLocks noChangeAspect="1"/>
          </p:cNvGraphicFramePr>
          <p:nvPr/>
        </p:nvGraphicFramePr>
        <p:xfrm>
          <a:off x="4673600" y="692150"/>
          <a:ext cx="4470400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6" imgW="2005965" imgH="215900" progId="Equation.DSMT4">
                  <p:embed/>
                </p:oleObj>
              </mc:Choice>
              <mc:Fallback>
                <p:oleObj name="" r:id="rId6" imgW="2005965" imgH="215900" progId="Equation.DSMT4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673600" y="692150"/>
                        <a:ext cx="4470400" cy="5143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8" name="图片 5" descr="学科网(www.zxxk.com)--教育资源门户，提供试卷、教案、课件、论文、素材及各类教学资源下载，还有大量而丰富的教学相关资讯！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19700" y="1125538"/>
            <a:ext cx="2592388" cy="215900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8199" name="Object 4"/>
          <p:cNvGraphicFramePr>
            <a:graphicFrameLocks noChangeAspect="1"/>
          </p:cNvGraphicFramePr>
          <p:nvPr/>
        </p:nvGraphicFramePr>
        <p:xfrm>
          <a:off x="80963" y="3500438"/>
          <a:ext cx="4275137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9" imgW="2159000" imgH="215900" progId="Equation.DSMT4">
                  <p:embed/>
                </p:oleObj>
              </mc:Choice>
              <mc:Fallback>
                <p:oleObj name="" r:id="rId9" imgW="2159000" imgH="215900" progId="Equation.DSMT4">
                  <p:embed/>
                  <p:pic>
                    <p:nvPicPr>
                      <p:cNvPr id="0" name="图片 308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0963" y="3500438"/>
                        <a:ext cx="4275137" cy="473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200" name="图片 7" descr="学科网(www.zxxk.com)--教育资源门户，提供试卷、教案、课件、论文、素材及各类教学资源下载，还有大量而丰富的教学相关资讯！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71550" y="3933825"/>
            <a:ext cx="2879725" cy="259080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8201" name="Object 4"/>
          <p:cNvGraphicFramePr>
            <a:graphicFrameLocks noChangeAspect="1"/>
          </p:cNvGraphicFramePr>
          <p:nvPr/>
        </p:nvGraphicFramePr>
        <p:xfrm>
          <a:off x="4716463" y="3429000"/>
          <a:ext cx="399732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12" imgW="2019300" imgH="215900" progId="Equation.DSMT4">
                  <p:embed/>
                </p:oleObj>
              </mc:Choice>
              <mc:Fallback>
                <p:oleObj name="" r:id="rId12" imgW="2019300" imgH="215900" progId="Equation.DSMT4">
                  <p:embed/>
                  <p:pic>
                    <p:nvPicPr>
                      <p:cNvPr id="0" name="图片 3087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716463" y="3429000"/>
                        <a:ext cx="3997325" cy="473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202" name="图片 9" descr="学科网(www.zxxk.com)--教育资源门户，提供试卷、教案、课件、论文、素材及各类教学资源下载，还有大量而丰富的教学相关资讯！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148263" y="4221163"/>
            <a:ext cx="2736850" cy="23764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03" name="Text Box 7"/>
          <p:cNvSpPr txBox="1"/>
          <p:nvPr/>
        </p:nvSpPr>
        <p:spPr>
          <a:xfrm>
            <a:off x="250825" y="333375"/>
            <a:ext cx="8137525" cy="584200"/>
          </a:xfrm>
          <a:prstGeom prst="rect">
            <a:avLst/>
          </a:prstGeom>
          <a:solidFill>
            <a:schemeClr val="accent2"/>
          </a:solidFill>
          <a:ln w="2857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zh-CN" altLang="en-US" b="1" dirty="0">
                <a:solidFill>
                  <a:schemeClr val="bg1"/>
                </a:solidFill>
                <a:latin typeface="Times New Roman" panose="02020603050405020304" pitchFamily="18" charset="0"/>
              </a:rPr>
              <a:t>二面角的平面角的作法：</a:t>
            </a:r>
            <a:r>
              <a:rPr lang="en-US" altLang="zh-CN" b="1" dirty="0">
                <a:solidFill>
                  <a:schemeClr val="bg1"/>
                </a:solidFill>
                <a:latin typeface="Times New Roman" panose="02020603050405020304" pitchFamily="18" charset="0"/>
              </a:rPr>
              <a:t>——1</a:t>
            </a:r>
            <a:r>
              <a:rPr lang="zh-CN" altLang="en-US" b="1" dirty="0">
                <a:solidFill>
                  <a:schemeClr val="bg1"/>
                </a:solidFill>
                <a:latin typeface="Times New Roman" panose="02020603050405020304" pitchFamily="18" charset="0"/>
              </a:rPr>
              <a:t>、</a:t>
            </a:r>
            <a:r>
              <a:rPr lang="zh-CN" altLang="en-US" b="1" dirty="0">
                <a:solidFill>
                  <a:schemeClr val="bg1"/>
                </a:solidFill>
              </a:rPr>
              <a:t>定义法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4127" name="Object 31"/>
          <p:cNvGraphicFramePr>
            <a:graphicFrameLocks noChangeAspect="1"/>
          </p:cNvGraphicFramePr>
          <p:nvPr/>
        </p:nvGraphicFramePr>
        <p:xfrm>
          <a:off x="2771775" y="3517900"/>
          <a:ext cx="6523038" cy="203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1422400" imgH="431800" progId="Equation.DSMT4">
                  <p:embed/>
                </p:oleObj>
              </mc:Choice>
              <mc:Fallback>
                <p:oleObj name="" r:id="rId1" imgW="1422400" imgH="431800" progId="Equation.DSMT4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771775" y="3517900"/>
                        <a:ext cx="6523038" cy="20399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ext Box 25"/>
          <p:cNvSpPr txBox="1"/>
          <p:nvPr/>
        </p:nvSpPr>
        <p:spPr>
          <a:xfrm>
            <a:off x="250825" y="1125538"/>
            <a:ext cx="7956550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zh-CN" altLang="en-US" b="1" dirty="0">
                <a:solidFill>
                  <a:srgbClr val="CC0000"/>
                </a:solidFill>
                <a:ea typeface="楷体_GB2312" pitchFamily="49" charset="-122"/>
              </a:rPr>
              <a:t>定义法：</a:t>
            </a:r>
            <a:r>
              <a:rPr lang="zh-CN" altLang="zh-CN" b="1" dirty="0"/>
              <a:t>在二面角的棱上取一点（特殊点），过该点在两个半平面内作垂直于棱的射线，两射线所成的角就是二面角的平面角。</a:t>
            </a:r>
            <a:endParaRPr lang="zh-CN" altLang="en-US" b="1" dirty="0">
              <a:solidFill>
                <a:srgbClr val="CC0000"/>
              </a:solidFill>
              <a:ea typeface="楷体_GB2312" pitchFamily="49" charset="-122"/>
            </a:endParaRPr>
          </a:p>
        </p:txBody>
      </p:sp>
      <p:pic>
        <p:nvPicPr>
          <p:cNvPr id="57" name="图片 5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00438"/>
            <a:ext cx="2722563" cy="2016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/>
      </p:par>
    </p:tnLst>
    <p:bldLst>
      <p:bldP spid="4103" grpId="0" animBg="1"/>
      <p:bldP spid="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AutoShape 15"/>
          <p:cNvSpPr>
            <a:spLocks noChangeArrowheads="1"/>
          </p:cNvSpPr>
          <p:nvPr/>
        </p:nvSpPr>
        <p:spPr bwMode="auto">
          <a:xfrm>
            <a:off x="0" y="-152400"/>
            <a:ext cx="2268538" cy="836613"/>
          </a:xfrm>
          <a:prstGeom prst="horizontalScroll">
            <a:avLst>
              <a:gd name="adj" fmla="val 12500"/>
            </a:avLst>
          </a:prstGeom>
          <a:solidFill>
            <a:srgbClr val="00B0F0">
              <a:alpha val="53725"/>
            </a:srgbClr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+mn-ea"/>
                <a:ea typeface="+mn-ea"/>
                <a:cs typeface="+mn-cs"/>
              </a:rPr>
              <a:t>方法探究</a:t>
            </a:r>
            <a:endParaRPr kumimoji="0" lang="zh-CN" altLang="zh-CN" sz="3600" b="1" i="0" u="none" strike="noStrike" kern="1200" cap="none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n-ea"/>
              <a:ea typeface="+mn-ea"/>
              <a:cs typeface="+mn-cs"/>
            </a:endParaRPr>
          </a:p>
        </p:txBody>
      </p:sp>
      <p:graphicFrame>
        <p:nvGraphicFramePr>
          <p:cNvPr id="4127" name="Object 31"/>
          <p:cNvGraphicFramePr>
            <a:graphicFrameLocks noChangeAspect="1"/>
          </p:cNvGraphicFramePr>
          <p:nvPr/>
        </p:nvGraphicFramePr>
        <p:xfrm>
          <a:off x="404813" y="692150"/>
          <a:ext cx="7259637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1" imgW="2273300" imgH="711200" progId="Equation.DSMT4">
                  <p:embed/>
                </p:oleObj>
              </mc:Choice>
              <mc:Fallback>
                <p:oleObj name="" r:id="rId1" imgW="2273300" imgH="711200" progId="Equation.DSMT4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04813" y="692150"/>
                        <a:ext cx="7259637" cy="2222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988" y="2924175"/>
            <a:ext cx="3457575" cy="28813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Text Box 2"/>
          <p:cNvSpPr txBox="1"/>
          <p:nvPr/>
        </p:nvSpPr>
        <p:spPr>
          <a:xfrm>
            <a:off x="260350" y="206375"/>
            <a:ext cx="4743450" cy="641350"/>
          </a:xfrm>
          <a:prstGeom prst="rect">
            <a:avLst/>
          </a:prstGeom>
          <a:solidFill>
            <a:schemeClr val="accent2"/>
          </a:solidFill>
          <a:ln w="2857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None/>
            </a:pPr>
            <a:r>
              <a:rPr lang="zh-CN" altLang="en-US" sz="3600" b="1" dirty="0">
                <a:solidFill>
                  <a:schemeClr val="bg1"/>
                </a:solidFill>
                <a:latin typeface="Times New Roman" panose="02020603050405020304" pitchFamily="18" charset="0"/>
              </a:rPr>
              <a:t>二面角的计算步骤：</a:t>
            </a:r>
            <a:endParaRPr lang="zh-CN" altLang="en-US" sz="3600" b="1" dirty="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5" name="Text Box 3"/>
          <p:cNvSpPr txBox="1"/>
          <p:nvPr/>
        </p:nvSpPr>
        <p:spPr>
          <a:xfrm>
            <a:off x="1331913" y="1125538"/>
            <a:ext cx="5465762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、找出或作出二面角的平面角；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8196" name="Text Box 4"/>
          <p:cNvSpPr txBox="1"/>
          <p:nvPr/>
        </p:nvSpPr>
        <p:spPr>
          <a:xfrm>
            <a:off x="1331913" y="1924050"/>
            <a:ext cx="7167562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、证明 两次线线垂直；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8197" name="Text Box 5"/>
          <p:cNvSpPr txBox="1"/>
          <p:nvPr/>
        </p:nvSpPr>
        <p:spPr>
          <a:xfrm>
            <a:off x="1331913" y="2636838"/>
            <a:ext cx="4125912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3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、指明二面角的平面角；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8199" name="Text Box 5"/>
          <p:cNvSpPr txBox="1"/>
          <p:nvPr/>
        </p:nvSpPr>
        <p:spPr>
          <a:xfrm>
            <a:off x="1313180" y="3308350"/>
            <a:ext cx="513778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0" lvl="0" indent="0" eaLnBrk="1" hangingPunct="1">
              <a:spcBef>
                <a:spcPct val="0"/>
              </a:spcBef>
              <a:buNone/>
            </a:pPr>
            <a:r>
              <a:rPr lang="en-US" altLang="zh-CN" sz="2800" b="1" dirty="0">
                <a:latin typeface="Times New Roman" panose="02020603050405020304" pitchFamily="18" charset="0"/>
                <a:ea typeface="楷体_GB2312" pitchFamily="49" charset="-122"/>
              </a:rPr>
              <a:t>4</a:t>
            </a:r>
            <a:r>
              <a:rPr lang="zh-CN" altLang="en-US" sz="2800" b="1" dirty="0">
                <a:latin typeface="Times New Roman" panose="02020603050405020304" pitchFamily="18" charset="0"/>
                <a:ea typeface="楷体_GB2312" pitchFamily="49" charset="-122"/>
              </a:rPr>
              <a:t>、将平面角放在三角形中求解。</a:t>
            </a:r>
            <a:endParaRPr lang="zh-CN" altLang="en-US" sz="2800" b="1" dirty="0">
              <a:latin typeface="Times New Roman" panose="02020603050405020304" pitchFamily="18" charset="0"/>
              <a:ea typeface="楷体_GB2312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nimBg="1"/>
      <p:bldP spid="8195" grpId="0"/>
      <p:bldP spid="8196" grpId="0"/>
      <p:bldP spid="8197" grpId="0"/>
      <p:bldP spid="819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4127" name="Object 31"/>
          <p:cNvGraphicFramePr>
            <a:graphicFrameLocks noChangeAspect="1"/>
          </p:cNvGraphicFramePr>
          <p:nvPr/>
        </p:nvGraphicFramePr>
        <p:xfrm>
          <a:off x="0" y="260350"/>
          <a:ext cx="7329488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2349500" imgH="482600" progId="Equation.DSMT4">
                  <p:embed/>
                </p:oleObj>
              </mc:Choice>
              <mc:Fallback>
                <p:oleObj name="" r:id="rId1" imgW="2349500" imgH="482600" progId="Equation.DSMT4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0" y="260350"/>
                        <a:ext cx="7329488" cy="1508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6" name="图片 5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288" y="1916113"/>
            <a:ext cx="4105275" cy="33845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7" name="图片 5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6100" y="2133600"/>
            <a:ext cx="4032250" cy="32400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commondata" val="eyJoZGlkIjoiODJhZjlmYzQ0NTQzMjM4YmFiYjkyZDFlYmU0OGIwY2IifQ==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887</Words>
  <Application>WPS 演示</Application>
  <PresentationFormat>全屏显示(4:3)</PresentationFormat>
  <Paragraphs>86</Paragraphs>
  <Slides>16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12</vt:i4>
      </vt:variant>
      <vt:variant>
        <vt:lpstr>幻灯片标题</vt:lpstr>
      </vt:variant>
      <vt:variant>
        <vt:i4>16</vt:i4>
      </vt:variant>
    </vt:vector>
  </HeadingPairs>
  <TitlesOfParts>
    <vt:vector size="43" baseType="lpstr">
      <vt:lpstr>Arial</vt:lpstr>
      <vt:lpstr>宋体</vt:lpstr>
      <vt:lpstr>Wingdings</vt:lpstr>
      <vt:lpstr>华文行楷</vt:lpstr>
      <vt:lpstr>Times New Roman</vt:lpstr>
      <vt:lpstr>楷体_GB2312</vt:lpstr>
      <vt:lpstr>新宋体</vt:lpstr>
      <vt:lpstr>楷体</vt:lpstr>
      <vt:lpstr>Symbol</vt:lpstr>
      <vt:lpstr>隶书</vt:lpstr>
      <vt:lpstr>微软雅黑</vt:lpstr>
      <vt:lpstr>Arial Unicode MS</vt:lpstr>
      <vt:lpstr>华文隶书</vt:lpstr>
      <vt:lpstr>华文楷体</vt:lpstr>
      <vt:lpstr>默认设计模板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sdz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</dc:creator>
  <cp:lastModifiedBy>看啥看呢</cp:lastModifiedBy>
  <cp:revision>39</cp:revision>
  <dcterms:created xsi:type="dcterms:W3CDTF">2007-06-12T10:30:25Z</dcterms:created>
  <dcterms:modified xsi:type="dcterms:W3CDTF">2024-05-15T17:13:36Z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65DB9B52F2ED4D25BBC9D3BC1E69DC07_12</vt:lpwstr>
  </property>
  <property fmtid="{D5CDD505-2E9C-101B-9397-08002B2CF9AE}" pid="3" name="KSOProductBuildVer">
    <vt:lpwstr>2052-12.1.0.16729</vt:lpwstr>
  </property>
</Properties>
</file>