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0" r:id="rId3"/>
    <p:sldId id="371" r:id="rId4"/>
    <p:sldId id="369" r:id="rId5"/>
    <p:sldId id="367" r:id="rId6"/>
    <p:sldId id="356" r:id="rId7"/>
    <p:sldId id="327" r:id="rId8"/>
    <p:sldId id="290" r:id="rId9"/>
    <p:sldId id="321" r:id="rId10"/>
    <p:sldId id="374" r:id="rId11"/>
    <p:sldId id="343" r:id="rId12"/>
    <p:sldId id="379" r:id="rId13"/>
    <p:sldId id="375" r:id="rId14"/>
    <p:sldId id="308" r:id="rId15"/>
    <p:sldId id="361" r:id="rId16"/>
    <p:sldId id="299" r:id="rId17"/>
    <p:sldId id="376" r:id="rId18"/>
    <p:sldId id="377" r:id="rId19"/>
    <p:sldId id="372" r:id="rId20"/>
    <p:sldId id="329" r:id="rId21"/>
    <p:sldId id="378" r:id="rId22"/>
  </p:sldIdLst>
  <p:sldSz cx="9144000" cy="6858000" type="screen4x3"/>
  <p:notesSz cx="6370955" cy="9083675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2800" b="1" i="0" u="none" kern="1200" baseline="0">
        <a:solidFill>
          <a:srgbClr val="001817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/>
    <p:restoredTop sz="86370"/>
  </p:normalViewPr>
  <p:slideViewPr>
    <p:cSldViewPr showGuides="1">
      <p:cViewPr>
        <p:scale>
          <a:sx n="98" d="100"/>
          <a:sy n="98" d="100"/>
        </p:scale>
        <p:origin x="-56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9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57.emf"/><Relationship Id="rId8" Type="http://schemas.openxmlformats.org/officeDocument/2006/relationships/image" Target="../media/image56.emf"/><Relationship Id="rId7" Type="http://schemas.openxmlformats.org/officeDocument/2006/relationships/image" Target="../media/image55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0" Type="http://schemas.openxmlformats.org/officeDocument/2006/relationships/image" Target="../media/image58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608388" y="0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51289850-4840-47AA-8DAC-4CCC96B87DB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608388" y="8628063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608388" y="0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0285515A-02AB-4834-97A7-F5EF02E5BBB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1038"/>
            <a:ext cx="4541838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04" tIns="44152" rIns="88304" bIns="44152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36588" y="4314825"/>
            <a:ext cx="5097463" cy="4087813"/>
          </a:xfrm>
          <a:prstGeom prst="rect">
            <a:avLst/>
          </a:prstGeom>
        </p:spPr>
        <p:txBody>
          <a:bodyPr vert="horz" lIns="88304" tIns="44152" rIns="88304" bIns="44152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608388" y="8628063"/>
            <a:ext cx="2760663" cy="454025"/>
          </a:xfrm>
          <a:prstGeom prst="rect">
            <a:avLst/>
          </a:prstGeom>
        </p:spPr>
        <p:txBody>
          <a:bodyPr vert="horz" lIns="88304" tIns="44152" rIns="88304" bIns="44152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608388" y="8628063"/>
            <a:ext cx="2760662" cy="454025"/>
          </a:xfrm>
          <a:prstGeom prst="rect">
            <a:avLst/>
          </a:prstGeom>
          <a:noFill/>
          <a:ln w="9525">
            <a:noFill/>
          </a:ln>
        </p:spPr>
        <p:txBody>
          <a:bodyPr lIns="88304" tIns="44152" rIns="88304" bIns="44152" anchor="b" anchorCtr="0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defPPr/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/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>
            <a:defPPr/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01625" y="1905000"/>
            <a:ext cx="8540750" cy="419417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>
            <a:defPPr/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301625" y="609600"/>
            <a:ext cx="8540750" cy="5489575"/>
          </a:xfrm>
        </p:spPr>
        <p:txBody>
          <a:bodyPr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>
            <a:defPPr/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01625" y="1905000"/>
            <a:ext cx="8540750" cy="4194175"/>
          </a:xfrm>
        </p:spPr>
        <p:txBody>
          <a:bodyPr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defPPr/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>
            <a:defPPr/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defPPr/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defPPr/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>
            <a:defPPr/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/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3" Type="http://schemas.openxmlformats.org/officeDocument/2006/relationships/image" Target="../media/image20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25.png"/><Relationship Id="rId2" Type="http://schemas.openxmlformats.org/officeDocument/2006/relationships/tags" Target="../tags/tag32.xml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4.xml"/><Relationship Id="rId13" Type="http://schemas.openxmlformats.org/officeDocument/2006/relationships/oleObject" Target="../embeddings/oleObject12.bin"/><Relationship Id="rId12" Type="http://schemas.openxmlformats.org/officeDocument/2006/relationships/tags" Target="../tags/tag39.xml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4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tags" Target="../tags/tag41.xml"/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5.bin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7.xml"/><Relationship Id="rId13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11" Type="http://schemas.openxmlformats.org/officeDocument/2006/relationships/oleObject" Target="../embeddings/oleObject20.bin"/><Relationship Id="rId10" Type="http://schemas.openxmlformats.org/officeDocument/2006/relationships/oleObject" Target="../embeddings/oleObject19.bin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1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4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tags" Target="../tags/tag53.xml"/><Relationship Id="rId3" Type="http://schemas.openxmlformats.org/officeDocument/2006/relationships/image" Target="../media/image35.wmf"/><Relationship Id="rId2" Type="http://schemas.openxmlformats.org/officeDocument/2006/relationships/oleObject" Target="../embeddings/oleObject22.bin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wmf"/><Relationship Id="rId2" Type="http://schemas.openxmlformats.org/officeDocument/2006/relationships/oleObject" Target="../embeddings/oleObject24.bin"/><Relationship Id="rId1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1.e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9.e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8.emf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3.e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42.emf"/><Relationship Id="rId1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2" Type="http://schemas.openxmlformats.org/officeDocument/2006/relationships/vmlDrawing" Target="../drawings/vmlDrawing14.vml"/><Relationship Id="rId61" Type="http://schemas.openxmlformats.org/officeDocument/2006/relationships/slideLayout" Target="../slideLayouts/slideLayout7.xml"/><Relationship Id="rId60" Type="http://schemas.openxmlformats.org/officeDocument/2006/relationships/image" Target="../media/image58.emf"/><Relationship Id="rId6" Type="http://schemas.openxmlformats.org/officeDocument/2006/relationships/image" Target="../media/image45.png"/><Relationship Id="rId59" Type="http://schemas.openxmlformats.org/officeDocument/2006/relationships/oleObject" Target="../embeddings/oleObject40.bin"/><Relationship Id="rId58" Type="http://schemas.openxmlformats.org/officeDocument/2006/relationships/tags" Target="../tags/tag90.xml"/><Relationship Id="rId57" Type="http://schemas.openxmlformats.org/officeDocument/2006/relationships/image" Target="../media/image57.emf"/><Relationship Id="rId56" Type="http://schemas.openxmlformats.org/officeDocument/2006/relationships/oleObject" Target="../embeddings/oleObject39.bin"/><Relationship Id="rId55" Type="http://schemas.openxmlformats.org/officeDocument/2006/relationships/tags" Target="../tags/tag89.xml"/><Relationship Id="rId54" Type="http://schemas.openxmlformats.org/officeDocument/2006/relationships/image" Target="../media/image56.emf"/><Relationship Id="rId53" Type="http://schemas.openxmlformats.org/officeDocument/2006/relationships/oleObject" Target="../embeddings/oleObject38.bin"/><Relationship Id="rId52" Type="http://schemas.openxmlformats.org/officeDocument/2006/relationships/tags" Target="../tags/tag88.xml"/><Relationship Id="rId51" Type="http://schemas.openxmlformats.org/officeDocument/2006/relationships/image" Target="../media/image55.emf"/><Relationship Id="rId50" Type="http://schemas.openxmlformats.org/officeDocument/2006/relationships/oleObject" Target="../embeddings/oleObject37.bin"/><Relationship Id="rId5" Type="http://schemas.openxmlformats.org/officeDocument/2006/relationships/tags" Target="../tags/tag59.xml"/><Relationship Id="rId49" Type="http://schemas.openxmlformats.org/officeDocument/2006/relationships/tags" Target="../tags/tag87.xml"/><Relationship Id="rId48" Type="http://schemas.openxmlformats.org/officeDocument/2006/relationships/image" Target="../media/image54.emf"/><Relationship Id="rId47" Type="http://schemas.openxmlformats.org/officeDocument/2006/relationships/oleObject" Target="../embeddings/oleObject36.bin"/><Relationship Id="rId46" Type="http://schemas.openxmlformats.org/officeDocument/2006/relationships/tags" Target="../tags/tag86.xml"/><Relationship Id="rId45" Type="http://schemas.openxmlformats.org/officeDocument/2006/relationships/image" Target="../media/image53.emf"/><Relationship Id="rId44" Type="http://schemas.openxmlformats.org/officeDocument/2006/relationships/oleObject" Target="../embeddings/oleObject35.bin"/><Relationship Id="rId43" Type="http://schemas.openxmlformats.org/officeDocument/2006/relationships/tags" Target="../tags/tag85.xml"/><Relationship Id="rId42" Type="http://schemas.openxmlformats.org/officeDocument/2006/relationships/image" Target="../media/image52.emf"/><Relationship Id="rId41" Type="http://schemas.openxmlformats.org/officeDocument/2006/relationships/oleObject" Target="../embeddings/oleObject34.bin"/><Relationship Id="rId40" Type="http://schemas.openxmlformats.org/officeDocument/2006/relationships/tags" Target="../tags/tag84.xml"/><Relationship Id="rId4" Type="http://schemas.openxmlformats.org/officeDocument/2006/relationships/tags" Target="../tags/tag58.xml"/><Relationship Id="rId39" Type="http://schemas.openxmlformats.org/officeDocument/2006/relationships/image" Target="../media/image51.emf"/><Relationship Id="rId38" Type="http://schemas.openxmlformats.org/officeDocument/2006/relationships/oleObject" Target="../embeddings/oleObject33.bin"/><Relationship Id="rId37" Type="http://schemas.openxmlformats.org/officeDocument/2006/relationships/tags" Target="../tags/tag83.xml"/><Relationship Id="rId36" Type="http://schemas.openxmlformats.org/officeDocument/2006/relationships/image" Target="../media/image50.emf"/><Relationship Id="rId35" Type="http://schemas.openxmlformats.org/officeDocument/2006/relationships/oleObject" Target="../embeddings/oleObject32.bin"/><Relationship Id="rId34" Type="http://schemas.openxmlformats.org/officeDocument/2006/relationships/tags" Target="../tags/tag82.xml"/><Relationship Id="rId33" Type="http://schemas.openxmlformats.org/officeDocument/2006/relationships/image" Target="../media/image49.emf"/><Relationship Id="rId32" Type="http://schemas.openxmlformats.org/officeDocument/2006/relationships/oleObject" Target="../embeddings/oleObject31.bin"/><Relationship Id="rId31" Type="http://schemas.openxmlformats.org/officeDocument/2006/relationships/tags" Target="../tags/tag81.xml"/><Relationship Id="rId30" Type="http://schemas.openxmlformats.org/officeDocument/2006/relationships/tags" Target="../tags/tag80.xml"/><Relationship Id="rId3" Type="http://schemas.openxmlformats.org/officeDocument/2006/relationships/image" Target="../media/image44.png"/><Relationship Id="rId29" Type="http://schemas.openxmlformats.org/officeDocument/2006/relationships/tags" Target="../tags/tag79.xml"/><Relationship Id="rId28" Type="http://schemas.openxmlformats.org/officeDocument/2006/relationships/image" Target="../media/image48.png"/><Relationship Id="rId27" Type="http://schemas.openxmlformats.org/officeDocument/2006/relationships/tags" Target="../tags/tag78.xml"/><Relationship Id="rId26" Type="http://schemas.openxmlformats.org/officeDocument/2006/relationships/tags" Target="../tags/tag77.xml"/><Relationship Id="rId25" Type="http://schemas.openxmlformats.org/officeDocument/2006/relationships/image" Target="../media/image47.png"/><Relationship Id="rId24" Type="http://schemas.openxmlformats.org/officeDocument/2006/relationships/tags" Target="../tags/tag76.xml"/><Relationship Id="rId23" Type="http://schemas.openxmlformats.org/officeDocument/2006/relationships/tags" Target="../tags/tag75.xml"/><Relationship Id="rId22" Type="http://schemas.openxmlformats.org/officeDocument/2006/relationships/tags" Target="../tags/tag74.xml"/><Relationship Id="rId21" Type="http://schemas.openxmlformats.org/officeDocument/2006/relationships/image" Target="../media/image46.png"/><Relationship Id="rId20" Type="http://schemas.openxmlformats.org/officeDocument/2006/relationships/tags" Target="../tags/tag73.xml"/><Relationship Id="rId2" Type="http://schemas.openxmlformats.org/officeDocument/2006/relationships/tags" Target="../tags/tag57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11.wmf"/><Relationship Id="rId7" Type="http://schemas.openxmlformats.org/officeDocument/2006/relationships/oleObject" Target="../embeddings/oleObject3.bin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0.jpeg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wmf"/><Relationship Id="rId6" Type="http://schemas.openxmlformats.org/officeDocument/2006/relationships/oleObject" Target="../embeddings/oleObject5.bin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0" Type="http://schemas.openxmlformats.org/officeDocument/2006/relationships/vmlDrawing" Target="../drawings/vmlDrawing4.v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8.bin"/><Relationship Id="rId7" Type="http://schemas.openxmlformats.org/officeDocument/2006/relationships/tags" Target="../tags/tag23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tags" Target="../tags/tag22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5.xml"/><Relationship Id="rId12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10" Type="http://schemas.openxmlformats.org/officeDocument/2006/relationships/tags" Target="../tags/tag24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2" Type="http://schemas.openxmlformats.org/officeDocument/2006/relationships/tags" Target="../tags/tag26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1700213"/>
            <a:ext cx="80645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空间图形的体积</a:t>
            </a:r>
            <a:endParaRPr kumimoji="1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Text Box 6"/>
          <p:cNvSpPr/>
          <p:nvPr>
            <p:custDataLst>
              <p:tags r:id="rId1"/>
            </p:custDataLst>
          </p:nvPr>
        </p:nvSpPr>
        <p:spPr>
          <a:xfrm>
            <a:off x="79375" y="742950"/>
            <a:ext cx="820896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5】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我们解决了柱体的体积问题，下面该研究什么几何体的体积了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二、数学探究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628" name="Text Box 6"/>
          <p:cNvSpPr/>
          <p:nvPr>
            <p:custDataLst>
              <p:tags r:id="rId2"/>
            </p:custDataLst>
          </p:nvPr>
        </p:nvSpPr>
        <p:spPr>
          <a:xfrm>
            <a:off x="122238" y="2276475"/>
            <a:ext cx="820896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6】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关于锥体，你们是否已经掌握了某一类锥体的体积公式了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怎么得来的？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662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162300"/>
            <a:ext cx="6048375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/>
          <p:nvPr>
            <p:custDataLst>
              <p:tags r:id="rId4"/>
            </p:custDataLst>
          </p:nvPr>
        </p:nvSpPr>
        <p:spPr>
          <a:xfrm>
            <a:off x="274638" y="5251450"/>
            <a:ext cx="83296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7】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实验很直观，但不可避免有误差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如何证明你的实验结果正确与否呢？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6"/>
          <p:cNvSpPr/>
          <p:nvPr>
            <p:custDataLst>
              <p:tags r:id="rId1"/>
            </p:custDataLst>
          </p:nvPr>
        </p:nvSpPr>
        <p:spPr>
          <a:xfrm>
            <a:off x="79375" y="742950"/>
            <a:ext cx="820896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8】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将一个三棱柱按如图所示分解成三个三棱锥，那么这三个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三棱锥的体积有什么关系？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二、数学探究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2609850" y="3001963"/>
            <a:ext cx="895350" cy="4572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2800" b="1" i="0" u="none" strike="noStrike" kern="1200" cap="none" spc="50" normalizeH="0" baseline="0" noProof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4613" y="2747963"/>
            <a:ext cx="7096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分割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388" y="4724400"/>
            <a:ext cx="9007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9】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每个小三棱锥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与三棱柱的体积有什么关系？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55233" y="5517232"/>
            <a:ext cx="4826118" cy="729880"/>
          </a:xfrm>
          <a:prstGeom prst="rect">
            <a:avLst/>
          </a:prstGeom>
          <a:blipFill rotWithShape="1">
            <a:blip r:embed="rId2"/>
            <a:stretch>
              <a:fillRect b="-4918"/>
            </a:stretch>
          </a:blip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713" y="6335713"/>
            <a:ext cx="47005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一般的锥体的体积如何求？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56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1989138"/>
            <a:ext cx="21463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008188"/>
            <a:ext cx="3656013" cy="249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213" y="2182813"/>
            <a:ext cx="1728787" cy="2147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7" grpId="0" animBg="1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Text Box 6"/>
          <p:cNvSpPr/>
          <p:nvPr>
            <p:custDataLst>
              <p:tags r:id="rId1"/>
            </p:custDataLst>
          </p:nvPr>
        </p:nvSpPr>
        <p:spPr>
          <a:xfrm>
            <a:off x="79375" y="742950"/>
            <a:ext cx="86693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10】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等底面积，等高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的锥体的体积有何关系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5606" name="组合 1"/>
          <p:cNvGrpSpPr/>
          <p:nvPr/>
        </p:nvGrpSpPr>
        <p:grpSpPr>
          <a:xfrm>
            <a:off x="488950" y="1557338"/>
            <a:ext cx="7388225" cy="2716212"/>
            <a:chOff x="684213" y="771525"/>
            <a:chExt cx="6983412" cy="2252663"/>
          </a:xfrm>
        </p:grpSpPr>
        <p:pic>
          <p:nvPicPr>
            <p:cNvPr id="2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33463" y="773113"/>
              <a:ext cx="6276975" cy="22510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7" name="Line 21"/>
            <p:cNvSpPr/>
            <p:nvPr>
              <p:custDataLst>
                <p:tags r:id="rId4"/>
              </p:custDataLst>
            </p:nvPr>
          </p:nvSpPr>
          <p:spPr>
            <a:xfrm>
              <a:off x="684213" y="771525"/>
              <a:ext cx="698341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8" name="Line 27"/>
            <p:cNvSpPr/>
            <p:nvPr>
              <p:custDataLst>
                <p:tags r:id="rId5"/>
              </p:custDataLst>
            </p:nvPr>
          </p:nvSpPr>
          <p:spPr>
            <a:xfrm>
              <a:off x="1409700" y="2716213"/>
              <a:ext cx="93503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09" name="Line 39"/>
            <p:cNvSpPr/>
            <p:nvPr>
              <p:custDataLst>
                <p:tags r:id="rId6"/>
              </p:custDataLst>
            </p:nvPr>
          </p:nvSpPr>
          <p:spPr>
            <a:xfrm>
              <a:off x="1697038" y="2139950"/>
              <a:ext cx="0" cy="5762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10" name="Line 40"/>
            <p:cNvSpPr/>
            <p:nvPr>
              <p:custDataLst>
                <p:tags r:id="rId7"/>
              </p:custDataLst>
            </p:nvPr>
          </p:nvSpPr>
          <p:spPr>
            <a:xfrm flipV="1">
              <a:off x="1697038" y="771525"/>
              <a:ext cx="0" cy="5762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5611" name="Text Box 41"/>
            <p:cNvSpPr/>
            <p:nvPr>
              <p:custDataLst>
                <p:tags r:id="rId8"/>
              </p:custDataLst>
            </p:nvPr>
          </p:nvSpPr>
          <p:spPr>
            <a:xfrm>
              <a:off x="1539875" y="1357313"/>
              <a:ext cx="439738" cy="5191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en-US" altLang="zh-CN" i="1" dirty="0">
                  <a:latin typeface="Times New Roman" panose="02020603050405020304" pitchFamily="18" charset="0"/>
                </a:rPr>
                <a:t>h</a:t>
              </a:r>
              <a:endParaRPr lang="en-US" altLang="zh-CN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5612" name="对象 1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3195638" y="2425700"/>
            <a:ext cx="37623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0" imgW="152400" imgH="177800" progId="Equation.DSMT4">
                    <p:embed/>
                  </p:oleObj>
                </mc:Choice>
                <mc:Fallback>
                  <p:oleObj name="" r:id="rId10" imgW="152400" imgH="177800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95638" y="2425700"/>
                          <a:ext cx="376237" cy="4381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对象 25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5075238" y="2419350"/>
            <a:ext cx="37623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13" imgW="152400" imgH="177800" progId="Equation.DSMT4">
                    <p:embed/>
                  </p:oleObj>
                </mc:Choice>
                <mc:Fallback>
                  <p:oleObj name="" r:id="rId13" imgW="152400" imgH="177800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75238" y="2419350"/>
                          <a:ext cx="376237" cy="4381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二、数学探究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9913" y="4508500"/>
            <a:ext cx="7026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由祖暅原理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知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等底面积等高的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锥体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体积相等</a:t>
            </a:r>
            <a:endParaRPr lang="zh-CN" altLang="zh-CN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6626" name="Object 18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00113" y="1773238"/>
          <a:ext cx="23193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2" imgW="774065" imgH="406400" progId="Equation.DSMT4">
                  <p:embed/>
                </p:oleObj>
              </mc:Choice>
              <mc:Fallback>
                <p:oleObj name="" r:id="rId2" imgW="774065" imgH="4064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13" y="1773238"/>
                        <a:ext cx="2319337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779838" y="2133600"/>
          <a:ext cx="3911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1562100" imgH="215900" progId="Equation.DSMT4">
                  <p:embed/>
                </p:oleObj>
              </mc:Choice>
              <mc:Fallback>
                <p:oleObj name="" r:id="rId5" imgW="1562100" imgH="2159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838" y="2133600"/>
                        <a:ext cx="39116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21"/>
          <p:cNvSpPr/>
          <p:nvPr>
            <p:custDataLst>
              <p:tags r:id="rId7"/>
            </p:custDataLst>
          </p:nvPr>
        </p:nvSpPr>
        <p:spPr>
          <a:xfrm>
            <a:off x="522288" y="1023938"/>
            <a:ext cx="43211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、锥体的体积公式：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三、数学构建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7650" name="对象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1150" y="663575"/>
          <a:ext cx="853757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3213100" imgH="444500" progId="Equation.DSMT4">
                  <p:embed/>
                </p:oleObj>
              </mc:Choice>
              <mc:Fallback>
                <p:oleObj name="" r:id="rId2" imgW="3213100" imgH="4445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1150" y="663575"/>
                        <a:ext cx="8537575" cy="117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1" name="Group 4"/>
          <p:cNvGrpSpPr/>
          <p:nvPr/>
        </p:nvGrpSpPr>
        <p:grpSpPr>
          <a:xfrm>
            <a:off x="6024563" y="2747963"/>
            <a:ext cx="2736850" cy="2452687"/>
            <a:chOff x="0" y="0"/>
            <a:chExt cx="873" cy="1046"/>
          </a:xfrm>
        </p:grpSpPr>
        <p:grpSp>
          <p:nvGrpSpPr>
            <p:cNvPr id="27654" name="Group 5"/>
            <p:cNvGrpSpPr/>
            <p:nvPr/>
          </p:nvGrpSpPr>
          <p:grpSpPr>
            <a:xfrm>
              <a:off x="0" y="771"/>
              <a:ext cx="873" cy="275"/>
              <a:chOff x="0" y="0"/>
              <a:chExt cx="1633" cy="318"/>
            </a:xfrm>
          </p:grpSpPr>
          <p:sp>
            <p:nvSpPr>
              <p:cNvPr id="27660" name="未知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1633" cy="318"/>
              </a:xfrm>
              <a:custGeom>
                <a:avLst/>
                <a:gdLst/>
                <a:ahLst/>
                <a:cxnLst>
                  <a:cxn ang="0">
                    <a:pos x="590" y="0"/>
                  </a:cxn>
                  <a:cxn ang="0">
                    <a:pos x="1633" y="0"/>
                  </a:cxn>
                  <a:cxn ang="0">
                    <a:pos x="1043" y="30"/>
                  </a:cxn>
                  <a:cxn ang="0">
                    <a:pos x="0" y="30"/>
                  </a:cxn>
                  <a:cxn ang="0">
                    <a:pos x="590" y="0"/>
                  </a:cxn>
                </a:cxnLst>
                <a:pathLst>
                  <a:path w="1633" h="363">
                    <a:moveTo>
                      <a:pt x="590" y="0"/>
                    </a:moveTo>
                    <a:lnTo>
                      <a:pt x="1633" y="0"/>
                    </a:lnTo>
                    <a:lnTo>
                      <a:pt x="1043" y="363"/>
                    </a:lnTo>
                    <a:lnTo>
                      <a:pt x="0" y="363"/>
                    </a:lnTo>
                    <a:lnTo>
                      <a:pt x="59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2">
                    <a:alpha val="10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661" name="未知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0"/>
                <a:ext cx="1633" cy="317"/>
              </a:xfrm>
              <a:custGeom>
                <a:avLst/>
                <a:gdLst/>
                <a:ahLst/>
                <a:cxnLst>
                  <a:cxn ang="0">
                    <a:pos x="0" y="317"/>
                  </a:cxn>
                  <a:cxn ang="0">
                    <a:pos x="998" y="317"/>
                  </a:cxn>
                  <a:cxn ang="0">
                    <a:pos x="1633" y="0"/>
                  </a:cxn>
                </a:cxnLst>
                <a:pathLst>
                  <a:path w="1633" h="317">
                    <a:moveTo>
                      <a:pt x="0" y="317"/>
                    </a:moveTo>
                    <a:lnTo>
                      <a:pt x="998" y="317"/>
                    </a:lnTo>
                    <a:lnTo>
                      <a:pt x="1633" y="0"/>
                    </a:lnTo>
                  </a:path>
                </a:pathLst>
              </a:custGeom>
              <a:noFill/>
              <a:ln w="38100" cap="flat" cmpd="sng">
                <a:solidFill>
                  <a:schemeClr val="tx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27655" name="Group 8"/>
            <p:cNvGrpSpPr/>
            <p:nvPr/>
          </p:nvGrpSpPr>
          <p:grpSpPr>
            <a:xfrm>
              <a:off x="0" y="0"/>
              <a:ext cx="862" cy="1043"/>
              <a:chOff x="0" y="0"/>
              <a:chExt cx="862" cy="1043"/>
            </a:xfrm>
          </p:grpSpPr>
          <p:sp>
            <p:nvSpPr>
              <p:cNvPr id="27656" name="Line 9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317" y="0"/>
                <a:ext cx="182" cy="771"/>
              </a:xfrm>
              <a:prstGeom prst="line">
                <a:avLst/>
              </a:prstGeom>
              <a:ln w="38100" cap="rnd" cmpd="sng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7657" name="Line 10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0" y="0"/>
                <a:ext cx="499" cy="1043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58" name="Line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499" y="0"/>
                <a:ext cx="45" cy="1043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659" name="Line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499" y="0"/>
                <a:ext cx="363" cy="771"/>
              </a:xfrm>
              <a:prstGeom prst="line">
                <a:avLst/>
              </a:prstGeom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pic>
        <p:nvPicPr>
          <p:cNvPr id="27652" name="图片 13" descr="屏幕剪辑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538" y="2122488"/>
            <a:ext cx="5426075" cy="3379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四、数学应用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4048" name="Text Box 6"/>
          <p:cNvSpPr/>
          <p:nvPr>
            <p:custDataLst>
              <p:tags r:id="rId1"/>
            </p:custDataLst>
          </p:nvPr>
        </p:nvSpPr>
        <p:spPr>
          <a:xfrm>
            <a:off x="79375" y="620713"/>
            <a:ext cx="85963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11】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台体与锥体有什么关系？你能否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利用锥体的体积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公式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推导出台体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的体积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公式呢？</a:t>
            </a:r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0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二、数学探究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2" name="流程图: 过程 6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908" y="4365104"/>
            <a:ext cx="2700245" cy="2083043"/>
          </a:xfrm>
          <a:prstGeom prst="flowChartProcess">
            <a:avLst/>
          </a:prstGeom>
          <a:blipFill rotWithShape="1">
            <a:blip r:embed="rId2"/>
            <a:stretch>
              <a:fillRect l="-2022" t="-3488" b="-1744"/>
            </a:stretch>
          </a:blip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4051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4379913"/>
            <a:ext cx="4959350" cy="200183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1" name="组合 56"/>
          <p:cNvGrpSpPr/>
          <p:nvPr/>
        </p:nvGrpSpPr>
        <p:grpSpPr>
          <a:xfrm>
            <a:off x="1211263" y="1760538"/>
            <a:ext cx="6789737" cy="2232025"/>
            <a:chOff x="2133600" y="1905000"/>
            <a:chExt cx="6789738" cy="2232025"/>
          </a:xfrm>
        </p:grpSpPr>
        <p:grpSp>
          <p:nvGrpSpPr>
            <p:cNvPr id="28691" name="组合 55"/>
            <p:cNvGrpSpPr/>
            <p:nvPr/>
          </p:nvGrpSpPr>
          <p:grpSpPr>
            <a:xfrm>
              <a:off x="6324600" y="3429000"/>
              <a:ext cx="1993900" cy="546100"/>
              <a:chOff x="6324600" y="3429000"/>
              <a:chExt cx="1993900" cy="546100"/>
            </a:xfrm>
          </p:grpSpPr>
          <p:sp>
            <p:nvSpPr>
              <p:cNvPr id="41" name="任意多边形 38"/>
              <p:cNvSpPr/>
              <p:nvPr/>
            </p:nvSpPr>
            <p:spPr>
              <a:xfrm>
                <a:off x="6337301" y="3429000"/>
                <a:ext cx="1981200" cy="546100"/>
              </a:xfrm>
              <a:custGeom>
                <a:avLst/>
                <a:gdLst>
                  <a:gd name="connsiteX0" fmla="*/ 0 w 1981200"/>
                  <a:gd name="connsiteY0" fmla="*/ 228600 h 546100"/>
                  <a:gd name="connsiteX1" fmla="*/ 977900 w 1981200"/>
                  <a:gd name="connsiteY1" fmla="*/ 0 h 546100"/>
                  <a:gd name="connsiteX2" fmla="*/ 1981200 w 1981200"/>
                  <a:gd name="connsiteY2" fmla="*/ 165100 h 546100"/>
                  <a:gd name="connsiteX3" fmla="*/ 1498600 w 1981200"/>
                  <a:gd name="connsiteY3" fmla="*/ 533400 h 546100"/>
                  <a:gd name="connsiteX4" fmla="*/ 393700 w 1981200"/>
                  <a:gd name="connsiteY4" fmla="*/ 546100 h 546100"/>
                  <a:gd name="connsiteX5" fmla="*/ 0 w 1981200"/>
                  <a:gd name="connsiteY5" fmla="*/ 22860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200" h="546100">
                    <a:moveTo>
                      <a:pt x="0" y="228600"/>
                    </a:moveTo>
                    <a:lnTo>
                      <a:pt x="977900" y="0"/>
                    </a:lnTo>
                    <a:lnTo>
                      <a:pt x="1981200" y="165100"/>
                    </a:lnTo>
                    <a:lnTo>
                      <a:pt x="1498600" y="533400"/>
                    </a:lnTo>
                    <a:lnTo>
                      <a:pt x="393700" y="5461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4572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9144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3716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18288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8721" name="组合 53"/>
              <p:cNvGrpSpPr/>
              <p:nvPr/>
            </p:nvGrpSpPr>
            <p:grpSpPr>
              <a:xfrm>
                <a:off x="6324600" y="3429000"/>
                <a:ext cx="1981200" cy="228600"/>
                <a:chOff x="6324600" y="3429000"/>
                <a:chExt cx="1981200" cy="228600"/>
              </a:xfrm>
            </p:grpSpPr>
            <p:cxnSp>
              <p:nvCxnSpPr>
                <p:cNvPr id="28722" name="Line 55"/>
                <p:cNvCxnSpPr/>
                <p:nvPr/>
              </p:nvCxnSpPr>
              <p:spPr>
                <a:xfrm flipV="1">
                  <a:off x="6324600" y="3429000"/>
                  <a:ext cx="990600" cy="22860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cxnSp>
            <p:cxnSp>
              <p:nvCxnSpPr>
                <p:cNvPr id="28723" name="Line 55"/>
                <p:cNvCxnSpPr/>
                <p:nvPr/>
              </p:nvCxnSpPr>
              <p:spPr>
                <a:xfrm>
                  <a:off x="7315200" y="3429000"/>
                  <a:ext cx="990600" cy="152400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8692" name="Oval 27"/>
            <p:cNvSpPr/>
            <p:nvPr/>
          </p:nvSpPr>
          <p:spPr>
            <a:xfrm>
              <a:off x="4078288" y="2524125"/>
              <a:ext cx="719137" cy="215900"/>
            </a:xfrm>
            <a:prstGeom prst="ellipse">
              <a:avLst/>
            </a:prstGeom>
            <a:solidFill>
              <a:schemeClr val="folHlink"/>
            </a:solidFill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SzTx/>
              </a:pP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8693" name="Group 65"/>
            <p:cNvGrpSpPr/>
            <p:nvPr/>
          </p:nvGrpSpPr>
          <p:grpSpPr>
            <a:xfrm>
              <a:off x="2133600" y="1905000"/>
              <a:ext cx="6789738" cy="2232025"/>
              <a:chOff x="475" y="2242"/>
              <a:chExt cx="4277" cy="1406"/>
            </a:xfrm>
          </p:grpSpPr>
          <p:sp>
            <p:nvSpPr>
              <p:cNvPr id="28694" name="AutoShape 6"/>
              <p:cNvSpPr/>
              <p:nvPr/>
            </p:nvSpPr>
            <p:spPr>
              <a:xfrm>
                <a:off x="475" y="3013"/>
                <a:ext cx="4277" cy="635"/>
              </a:xfrm>
              <a:prstGeom prst="parallelogram">
                <a:avLst>
                  <a:gd name="adj" fmla="val 88934"/>
                </a:avLst>
              </a:prstGeom>
              <a:noFill/>
              <a:ln w="28575" cap="flat" cmpd="sng">
                <a:solidFill>
                  <a:srgbClr val="1C1C1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SzTx/>
                </a:pP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5" name="AutoShape 7"/>
              <p:cNvSpPr/>
              <p:nvPr/>
            </p:nvSpPr>
            <p:spPr>
              <a:xfrm>
                <a:off x="3332" y="2595"/>
                <a:ext cx="499" cy="145"/>
              </a:xfrm>
              <a:prstGeom prst="pentagon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SzTx/>
                </a:pP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8696" name="Line 8"/>
              <p:cNvCxnSpPr/>
              <p:nvPr/>
            </p:nvCxnSpPr>
            <p:spPr>
              <a:xfrm>
                <a:off x="1427" y="3348"/>
                <a:ext cx="1044" cy="0"/>
              </a:xfrm>
              <a:prstGeom prst="line">
                <a:avLst/>
              </a:prstGeom>
              <a:ln w="9525" cap="flat" cmpd="sng">
                <a:solidFill>
                  <a:srgbClr val="1C1C1C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697" name="Line 9"/>
              <p:cNvCxnSpPr/>
              <p:nvPr/>
            </p:nvCxnSpPr>
            <p:spPr>
              <a:xfrm>
                <a:off x="928" y="2242"/>
                <a:ext cx="3776" cy="0"/>
              </a:xfrm>
              <a:prstGeom prst="line">
                <a:avLst/>
              </a:prstGeom>
              <a:ln w="28575" cap="flat" cmpd="sng">
                <a:solidFill>
                  <a:srgbClr val="1C1C1C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698" name="Line 21"/>
              <p:cNvCxnSpPr/>
              <p:nvPr/>
            </p:nvCxnSpPr>
            <p:spPr>
              <a:xfrm flipH="1">
                <a:off x="1926" y="2831"/>
                <a:ext cx="0" cy="136"/>
              </a:xfrm>
              <a:prstGeom prst="line">
                <a:avLst/>
              </a:prstGeom>
              <a:ln w="9525" cap="flat" cmpd="sng">
                <a:solidFill>
                  <a:srgbClr val="1C1C1C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699" name="Line 37"/>
              <p:cNvCxnSpPr/>
              <p:nvPr/>
            </p:nvCxnSpPr>
            <p:spPr>
              <a:xfrm flipH="1">
                <a:off x="3115" y="2650"/>
                <a:ext cx="217" cy="69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0" name="Line 38"/>
              <p:cNvCxnSpPr/>
              <p:nvPr/>
            </p:nvCxnSpPr>
            <p:spPr>
              <a:xfrm flipH="1">
                <a:off x="3378" y="2741"/>
                <a:ext cx="45" cy="81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1" name="Line 39"/>
              <p:cNvCxnSpPr/>
              <p:nvPr/>
            </p:nvCxnSpPr>
            <p:spPr>
              <a:xfrm>
                <a:off x="3741" y="2741"/>
                <a:ext cx="334" cy="797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2" name="Line 40"/>
              <p:cNvCxnSpPr/>
              <p:nvPr/>
            </p:nvCxnSpPr>
            <p:spPr>
              <a:xfrm>
                <a:off x="3792" y="2640"/>
                <a:ext cx="576" cy="672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3" name="Line 41"/>
              <p:cNvCxnSpPr/>
              <p:nvPr/>
            </p:nvCxnSpPr>
            <p:spPr>
              <a:xfrm>
                <a:off x="3559" y="2604"/>
                <a:ext cx="180" cy="598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sp>
            <p:nvSpPr>
              <p:cNvPr id="28704" name="Oval 44"/>
              <p:cNvSpPr/>
              <p:nvPr/>
            </p:nvSpPr>
            <p:spPr>
              <a:xfrm>
                <a:off x="1427" y="3194"/>
                <a:ext cx="1044" cy="318"/>
              </a:xfrm>
              <a:prstGeom prst="ellipse">
                <a:avLst/>
              </a:prstGeom>
              <a:solidFill>
                <a:srgbClr val="FFFF00"/>
              </a:solidFill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>
                  <a:buSzTx/>
                </a:pP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8705" name="Line 46"/>
              <p:cNvCxnSpPr/>
              <p:nvPr/>
            </p:nvCxnSpPr>
            <p:spPr>
              <a:xfrm flipH="1">
                <a:off x="1427" y="2695"/>
                <a:ext cx="273" cy="63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6" name="Line 47"/>
              <p:cNvCxnSpPr/>
              <p:nvPr/>
            </p:nvCxnSpPr>
            <p:spPr>
              <a:xfrm>
                <a:off x="2153" y="2695"/>
                <a:ext cx="318" cy="68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7" name="Line 49"/>
              <p:cNvCxnSpPr/>
              <p:nvPr/>
            </p:nvCxnSpPr>
            <p:spPr>
              <a:xfrm>
                <a:off x="1248" y="2674"/>
                <a:ext cx="2" cy="651"/>
              </a:xfrm>
              <a:prstGeom prst="line">
                <a:avLst/>
              </a:prstGeom>
              <a:ln w="28575" cap="flat" cmpd="sng">
                <a:solidFill>
                  <a:srgbClr val="1C1C1C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08" name="Line 50"/>
              <p:cNvCxnSpPr/>
              <p:nvPr/>
            </p:nvCxnSpPr>
            <p:spPr>
              <a:xfrm flipH="1">
                <a:off x="1246" y="2242"/>
                <a:ext cx="0" cy="453"/>
              </a:xfrm>
              <a:prstGeom prst="line">
                <a:avLst/>
              </a:prstGeom>
              <a:ln w="28575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</p:cxnSp>
          <p:graphicFrame>
            <p:nvGraphicFramePr>
              <p:cNvPr id="28709" name="Object 2"/>
              <p:cNvGraphicFramePr>
                <a:graphicFrameLocks noChangeAspect="1"/>
              </p:cNvGraphicFramePr>
              <p:nvPr/>
            </p:nvGraphicFramePr>
            <p:xfrm>
              <a:off x="1019" y="2378"/>
              <a:ext cx="205" cy="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4" imgW="127000" imgH="139700" progId="Equation.3">
                      <p:embed/>
                    </p:oleObj>
                  </mc:Choice>
                  <mc:Fallback>
                    <p:oleObj name="" r:id="rId4" imgW="127000" imgH="139700" progId="Equation.3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19" y="2378"/>
                            <a:ext cx="205" cy="2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10" name="Object 3"/>
              <p:cNvGraphicFramePr>
                <a:graphicFrameLocks noChangeAspect="1"/>
              </p:cNvGraphicFramePr>
              <p:nvPr/>
            </p:nvGraphicFramePr>
            <p:xfrm>
              <a:off x="1056" y="2880"/>
              <a:ext cx="205" cy="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" r:id="rId6" imgW="127000" imgH="177165" progId="Equation.3">
                      <p:embed/>
                    </p:oleObj>
                  </mc:Choice>
                  <mc:Fallback>
                    <p:oleObj name="" r:id="rId6" imgW="127000" imgH="177165" progId="Equation.3">
                      <p:embed/>
                      <p:pic>
                        <p:nvPicPr>
                          <p:cNvPr id="0" name="图片 307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056" y="2880"/>
                            <a:ext cx="205" cy="28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8711" name="Line 54"/>
              <p:cNvCxnSpPr/>
              <p:nvPr/>
            </p:nvCxnSpPr>
            <p:spPr>
              <a:xfrm flipV="1">
                <a:off x="3379" y="3538"/>
                <a:ext cx="696" cy="14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12" name="Line 55"/>
              <p:cNvCxnSpPr/>
              <p:nvPr/>
            </p:nvCxnSpPr>
            <p:spPr>
              <a:xfrm>
                <a:off x="3115" y="3346"/>
                <a:ext cx="245" cy="20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713" name="Line 56"/>
              <p:cNvCxnSpPr/>
              <p:nvPr/>
            </p:nvCxnSpPr>
            <p:spPr>
              <a:xfrm flipH="1">
                <a:off x="4075" y="3312"/>
                <a:ext cx="293" cy="226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graphicFrame>
            <p:nvGraphicFramePr>
              <p:cNvPr id="28714" name="Object 4"/>
              <p:cNvGraphicFramePr>
                <a:graphicFrameLocks noChangeAspect="1"/>
              </p:cNvGraphicFramePr>
              <p:nvPr/>
            </p:nvGraphicFramePr>
            <p:xfrm>
              <a:off x="1920" y="3216"/>
              <a:ext cx="18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8" imgW="139700" imgH="177800" progId="Equation.3">
                      <p:embed/>
                    </p:oleObj>
                  </mc:Choice>
                  <mc:Fallback>
                    <p:oleObj name="" r:id="rId8" imgW="139700" imgH="177800" progId="Equation.3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920" y="3216"/>
                            <a:ext cx="188" cy="24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8715" name="Line 31"/>
              <p:cNvCxnSpPr/>
              <p:nvPr/>
            </p:nvCxnSpPr>
            <p:spPr>
              <a:xfrm flipH="1">
                <a:off x="1926" y="2786"/>
                <a:ext cx="0" cy="544"/>
              </a:xfrm>
              <a:prstGeom prst="line">
                <a:avLst/>
              </a:prstGeom>
              <a:ln w="28575" cap="flat" cmpd="sng">
                <a:solidFill>
                  <a:srgbClr val="1C1C1C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8716" name="Line 32"/>
              <p:cNvCxnSpPr/>
              <p:nvPr/>
            </p:nvCxnSpPr>
            <p:spPr>
              <a:xfrm flipH="1">
                <a:off x="3595" y="2786"/>
                <a:ext cx="0" cy="622"/>
              </a:xfrm>
              <a:prstGeom prst="line">
                <a:avLst/>
              </a:prstGeom>
              <a:ln w="28575" cap="flat" cmpd="sng">
                <a:solidFill>
                  <a:srgbClr val="1C1C1C"/>
                </a:solidFill>
                <a:prstDash val="dash"/>
                <a:headEnd type="none" w="med" len="med"/>
                <a:tailEnd type="none" w="med" len="med"/>
              </a:ln>
            </p:spPr>
          </p:cxnSp>
          <p:graphicFrame>
            <p:nvGraphicFramePr>
              <p:cNvPr id="28717" name="Object 5"/>
              <p:cNvGraphicFramePr>
                <a:graphicFrameLocks noChangeAspect="1"/>
              </p:cNvGraphicFramePr>
              <p:nvPr/>
            </p:nvGraphicFramePr>
            <p:xfrm>
              <a:off x="3647" y="3264"/>
              <a:ext cx="18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" r:id="rId10" imgW="139700" imgH="177800" progId="Equation.3">
                      <p:embed/>
                    </p:oleObj>
                  </mc:Choice>
                  <mc:Fallback>
                    <p:oleObj name="" r:id="rId10" imgW="139700" imgH="177800" progId="Equation.3">
                      <p:embed/>
                      <p:pic>
                        <p:nvPicPr>
                          <p:cNvPr id="0" name="图片 3084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647" y="3264"/>
                            <a:ext cx="188" cy="24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18" name="Object 6"/>
              <p:cNvGraphicFramePr>
                <a:graphicFrameLocks noChangeAspect="1"/>
              </p:cNvGraphicFramePr>
              <p:nvPr/>
            </p:nvGraphicFramePr>
            <p:xfrm>
              <a:off x="1945" y="2759"/>
              <a:ext cx="239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" r:id="rId11" imgW="177800" imgH="177800" progId="Equation.3">
                      <p:embed/>
                    </p:oleObj>
                  </mc:Choice>
                  <mc:Fallback>
                    <p:oleObj name="" r:id="rId11" imgW="177800" imgH="177800" progId="Equation.3">
                      <p:embed/>
                      <p:pic>
                        <p:nvPicPr>
                          <p:cNvPr id="0" name="图片 3085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945" y="2759"/>
                            <a:ext cx="239" cy="24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19" name="Object 7"/>
              <p:cNvGraphicFramePr>
                <a:graphicFrameLocks noChangeAspect="1"/>
              </p:cNvGraphicFramePr>
              <p:nvPr/>
            </p:nvGraphicFramePr>
            <p:xfrm>
              <a:off x="3649" y="2702"/>
              <a:ext cx="239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" r:id="rId13" imgW="177800" imgH="177800" progId="Equation.3">
                      <p:embed/>
                    </p:oleObj>
                  </mc:Choice>
                  <mc:Fallback>
                    <p:oleObj name="" r:id="rId13" imgW="177800" imgH="177800" progId="Equation.3">
                      <p:embed/>
                      <p:pic>
                        <p:nvPicPr>
                          <p:cNvPr id="0" name="图片 3080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649" y="2702"/>
                            <a:ext cx="239" cy="24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45" name="Line 33"/>
          <p:cNvCxnSpPr/>
          <p:nvPr/>
        </p:nvCxnSpPr>
        <p:spPr>
          <a:xfrm flipV="1">
            <a:off x="2451100" y="2379663"/>
            <a:ext cx="5984875" cy="96837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49" name="Group 22"/>
          <p:cNvGrpSpPr/>
          <p:nvPr/>
        </p:nvGrpSpPr>
        <p:grpSpPr>
          <a:xfrm>
            <a:off x="4154488" y="1789113"/>
            <a:ext cx="719137" cy="806450"/>
            <a:chOff x="1429" y="2614"/>
            <a:chExt cx="462" cy="526"/>
          </a:xfrm>
        </p:grpSpPr>
        <p:cxnSp>
          <p:nvCxnSpPr>
            <p:cNvPr id="28688" name="Line 23"/>
            <p:cNvCxnSpPr/>
            <p:nvPr/>
          </p:nvCxnSpPr>
          <p:spPr>
            <a:xfrm>
              <a:off x="1655" y="2614"/>
              <a:ext cx="227" cy="45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89" name="Line 24"/>
            <p:cNvCxnSpPr/>
            <p:nvPr/>
          </p:nvCxnSpPr>
          <p:spPr>
            <a:xfrm flipH="1">
              <a:off x="1429" y="2614"/>
              <a:ext cx="226" cy="45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8690" name="Oval 25"/>
            <p:cNvSpPr/>
            <p:nvPr/>
          </p:nvSpPr>
          <p:spPr>
            <a:xfrm>
              <a:off x="1438" y="3004"/>
              <a:ext cx="453" cy="136"/>
            </a:xfrm>
            <a:prstGeom prst="ellipse">
              <a:avLst/>
            </a:prstGeom>
            <a:solidFill>
              <a:schemeClr val="folHlink"/>
            </a:solidFill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SzTx/>
              </a:pP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3" name="Group 13"/>
          <p:cNvGrpSpPr/>
          <p:nvPr/>
        </p:nvGrpSpPr>
        <p:grpSpPr>
          <a:xfrm>
            <a:off x="6762750" y="1725613"/>
            <a:ext cx="792163" cy="804862"/>
            <a:chOff x="3061" y="2614"/>
            <a:chExt cx="499" cy="507"/>
          </a:xfrm>
        </p:grpSpPr>
        <p:sp>
          <p:nvSpPr>
            <p:cNvPr id="28682" name="AutoShape 14"/>
            <p:cNvSpPr/>
            <p:nvPr/>
          </p:nvSpPr>
          <p:spPr>
            <a:xfrm>
              <a:off x="3061" y="2976"/>
              <a:ext cx="499" cy="145"/>
            </a:xfrm>
            <a:prstGeom prst="pentagon">
              <a:avLst/>
            </a:prstGeom>
            <a:solidFill>
              <a:schemeClr val="folHlink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SzTx/>
              </a:pP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8683" name="Line 15"/>
            <p:cNvCxnSpPr/>
            <p:nvPr/>
          </p:nvCxnSpPr>
          <p:spPr>
            <a:xfrm flipH="1">
              <a:off x="3061" y="2614"/>
              <a:ext cx="137" cy="45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84" name="Line 16"/>
            <p:cNvCxnSpPr/>
            <p:nvPr/>
          </p:nvCxnSpPr>
          <p:spPr>
            <a:xfrm flipH="1">
              <a:off x="3152" y="2614"/>
              <a:ext cx="46" cy="49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85" name="Line 17"/>
            <p:cNvCxnSpPr/>
            <p:nvPr/>
          </p:nvCxnSpPr>
          <p:spPr>
            <a:xfrm>
              <a:off x="3198" y="2614"/>
              <a:ext cx="272" cy="499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86" name="Line 18"/>
            <p:cNvCxnSpPr/>
            <p:nvPr/>
          </p:nvCxnSpPr>
          <p:spPr>
            <a:xfrm>
              <a:off x="3198" y="2614"/>
              <a:ext cx="362" cy="40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687" name="Line 19"/>
            <p:cNvCxnSpPr/>
            <p:nvPr/>
          </p:nvCxnSpPr>
          <p:spPr>
            <a:xfrm>
              <a:off x="3198" y="2614"/>
              <a:ext cx="90" cy="36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-0.0037 L -0.11059 -0.00162" ptsTypes="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0104 L -0.11059 -0.00162" ptsTypes="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26" name="Object 18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550" y="1317625"/>
          <a:ext cx="49434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1651000" imgH="406400" progId="Equation.DSMT4">
                  <p:embed/>
                </p:oleObj>
              </mc:Choice>
              <mc:Fallback>
                <p:oleObj name="" r:id="rId2" imgW="1651000" imgH="4064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50" y="1317625"/>
                        <a:ext cx="4943475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339975" y="2636838"/>
          <a:ext cx="6359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2536825" imgH="215900" progId="Equation.DSMT4">
                  <p:embed/>
                </p:oleObj>
              </mc:Choice>
              <mc:Fallback>
                <p:oleObj name="" r:id="rId5" imgW="2536825" imgH="2159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975" y="2636838"/>
                        <a:ext cx="6359525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21"/>
          <p:cNvSpPr/>
          <p:nvPr>
            <p:custDataLst>
              <p:tags r:id="rId7"/>
            </p:custDataLst>
          </p:nvPr>
        </p:nvSpPr>
        <p:spPr>
          <a:xfrm>
            <a:off x="522288" y="765175"/>
            <a:ext cx="4321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、台体的体积公式：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三、数学构建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四、数学应用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4925" y="765175"/>
          <a:ext cx="8753475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2" imgW="3327400" imgH="1028700" progId="Equation.DSMT4">
                  <p:embed/>
                </p:oleObj>
              </mc:Choice>
              <mc:Fallback>
                <p:oleObj name="" r:id="rId2" imgW="3327400" imgH="1028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" y="765175"/>
                        <a:ext cx="8753475" cy="310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0" y="0"/>
            <a:ext cx="2171701" cy="728248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归纳总结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31747" name="对象 1"/>
          <p:cNvGraphicFramePr>
            <a:graphicFrameLocks noChangeAspect="1"/>
          </p:cNvGraphicFramePr>
          <p:nvPr/>
        </p:nvGraphicFramePr>
        <p:xfrm>
          <a:off x="0" y="765175"/>
          <a:ext cx="9131300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11018520" imgH="6092825" progId="Word.Document.8">
                  <p:embed/>
                </p:oleObj>
              </mc:Choice>
              <mc:Fallback>
                <p:oleObj name="" r:id="rId1" imgW="11018520" imgH="6092825" progId="Word.Document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765175"/>
                        <a:ext cx="9131300" cy="5040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65"/>
          <p:cNvSpPr/>
          <p:nvPr/>
        </p:nvSpPr>
        <p:spPr>
          <a:xfrm>
            <a:off x="3635375" y="1781175"/>
            <a:ext cx="528638" cy="46037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</a:t>
            </a:r>
            <a:endParaRPr lang="en-US" altLang="zh-CN" sz="2400" i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284663" y="2349500"/>
          <a:ext cx="11191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1205865" imgH="874395" progId="Word.Document.8">
                  <p:embed/>
                </p:oleObj>
              </mc:Choice>
              <mc:Fallback>
                <p:oleObj name="" r:id="rId3" imgW="1205865" imgH="874395" progId="Word.Document.8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4663" y="2349500"/>
                        <a:ext cx="1119187" cy="796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624263" y="2655888"/>
          <a:ext cx="1092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1205865" imgH="874395" progId="Word.Document.8">
                  <p:embed/>
                </p:oleObj>
              </mc:Choice>
              <mc:Fallback>
                <p:oleObj name="" r:id="rId5" imgW="1205865" imgH="874395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4263" y="2655888"/>
                        <a:ext cx="1092200" cy="77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284663" y="3284538"/>
          <a:ext cx="9747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7" imgW="1205865" imgH="874395" progId="Word.Document.8">
                  <p:embed/>
                </p:oleObj>
              </mc:Choice>
              <mc:Fallback>
                <p:oleObj name="" r:id="rId7" imgW="1205865" imgH="874395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4663" y="3284538"/>
                        <a:ext cx="974725" cy="71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08175" y="3860800"/>
          <a:ext cx="34559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9" imgW="4059555" imgH="974725" progId="Word.Document.8">
                  <p:embed/>
                </p:oleObj>
              </mc:Choice>
              <mc:Fallback>
                <p:oleObj name="" r:id="rId9" imgW="4059555" imgH="974725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8175" y="3860800"/>
                        <a:ext cx="3455988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627313" y="4508500"/>
          <a:ext cx="23764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1" imgW="2882265" imgH="909955" progId="Word.Document.8">
                  <p:embed/>
                </p:oleObj>
              </mc:Choice>
              <mc:Fallback>
                <p:oleObj name="" r:id="rId11" imgW="2882265" imgH="909955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27313" y="4508500"/>
                        <a:ext cx="2376487" cy="755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2" name="Oval 2"/>
          <p:cNvSpPr/>
          <p:nvPr>
            <p:custDataLst>
              <p:tags r:id="rId1"/>
            </p:custDataLst>
          </p:nvPr>
        </p:nvSpPr>
        <p:spPr>
          <a:xfrm>
            <a:off x="6529388" y="1319213"/>
            <a:ext cx="1657350" cy="504825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just" eaLnBrk="0" hangingPunct="0"/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36867" name="AutoShape 10"/>
          <p:cNvGrpSpPr/>
          <p:nvPr/>
        </p:nvGrpSpPr>
        <p:grpSpPr>
          <a:xfrm>
            <a:off x="2073275" y="2279650"/>
            <a:ext cx="614363" cy="927100"/>
            <a:chOff x="1306" y="1436"/>
            <a:chExt cx="387" cy="584"/>
          </a:xfrm>
        </p:grpSpPr>
        <p:pic>
          <p:nvPicPr>
            <p:cNvPr id="32810" name="AutoShape 10"/>
            <p:cNvPicPr/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306" y="1436"/>
              <a:ext cx="387" cy="5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811" name="Rectangle 5"/>
            <p:cNvSpPr/>
            <p:nvPr>
              <p:custDataLst>
                <p:tags r:id="rId4"/>
              </p:custDataLst>
            </p:nvPr>
          </p:nvSpPr>
          <p:spPr>
            <a:xfrm>
              <a:off x="1422" y="1520"/>
              <a:ext cx="156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 anchorCtr="0"/>
            <a:p>
              <a:pPr algn="just" eaLnBrk="0" hangingPunct="0"/>
              <a:endPara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6870" name="AutoShape 11"/>
          <p:cNvGrpSpPr/>
          <p:nvPr/>
        </p:nvGrpSpPr>
        <p:grpSpPr>
          <a:xfrm>
            <a:off x="2073275" y="4548188"/>
            <a:ext cx="620713" cy="773112"/>
            <a:chOff x="1306" y="2865"/>
            <a:chExt cx="391" cy="487"/>
          </a:xfrm>
        </p:grpSpPr>
        <p:pic>
          <p:nvPicPr>
            <p:cNvPr id="32808" name="AutoShape 11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06" y="2865"/>
              <a:ext cx="391" cy="4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809" name="Rectangle 8"/>
            <p:cNvSpPr/>
            <p:nvPr>
              <p:custDataLst>
                <p:tags r:id="rId7"/>
              </p:custDataLst>
            </p:nvPr>
          </p:nvSpPr>
          <p:spPr>
            <a:xfrm>
              <a:off x="1423" y="2886"/>
              <a:ext cx="15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 anchorCtr="0"/>
            <a:p>
              <a:pPr algn="just" eaLnBrk="0" hangingPunct="0"/>
              <a:endPara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6873" name="Group 12"/>
          <p:cNvGrpSpPr/>
          <p:nvPr/>
        </p:nvGrpSpPr>
        <p:grpSpPr>
          <a:xfrm>
            <a:off x="6508750" y="3263900"/>
            <a:ext cx="1657350" cy="1657350"/>
            <a:chOff x="4104" y="1434"/>
            <a:chExt cx="1044" cy="1044"/>
          </a:xfrm>
        </p:grpSpPr>
        <p:sp>
          <p:nvSpPr>
            <p:cNvPr id="32801" name="Oval 13"/>
            <p:cNvSpPr/>
            <p:nvPr>
              <p:custDataLst>
                <p:tags r:id="rId8"/>
              </p:custDataLst>
            </p:nvPr>
          </p:nvSpPr>
          <p:spPr>
            <a:xfrm>
              <a:off x="4377" y="1525"/>
              <a:ext cx="453" cy="181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just" eaLnBrk="0" hangingPunct="0"/>
              <a:endPara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grpSp>
          <p:nvGrpSpPr>
            <p:cNvPr id="32802" name="Group 14"/>
            <p:cNvGrpSpPr/>
            <p:nvPr/>
          </p:nvGrpSpPr>
          <p:grpSpPr>
            <a:xfrm>
              <a:off x="4104" y="1434"/>
              <a:ext cx="1044" cy="1044"/>
              <a:chOff x="1247" y="2475"/>
              <a:chExt cx="1044" cy="1044"/>
            </a:xfrm>
          </p:grpSpPr>
          <p:sp>
            <p:nvSpPr>
              <p:cNvPr id="32803" name="Oval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1247" y="3157"/>
                <a:ext cx="1044" cy="318"/>
              </a:xfrm>
              <a:prstGeom prst="ellipse">
                <a:avLst/>
              </a:prstGeom>
              <a:solidFill>
                <a:srgbClr val="FFFF00"/>
              </a:solidFill>
              <a:ln w="3810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just" eaLnBrk="0" hangingPunct="0"/>
                <a:endParaRPr lang="zh-CN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2804" name="Text Box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688" y="3151"/>
                <a:ext cx="11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/>
                <a:endParaRPr lang="en-US" altLang="zh-CN" sz="3200" dirty="0">
                  <a:solidFill>
                    <a:srgbClr val="1C1C1C"/>
                  </a:solidFill>
                  <a:latin typeface="Arial" panose="020B0604020202020204" pitchFamily="34" charset="0"/>
                  <a:ea typeface="新宋体-18030" pitchFamily="49" charset="-122"/>
                </a:endParaRPr>
              </a:p>
            </p:txBody>
          </p:sp>
          <p:sp>
            <p:nvSpPr>
              <p:cNvPr id="32805" name="Line 17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1247" y="2658"/>
                <a:ext cx="273" cy="635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06" name="Line 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1973" y="2658"/>
                <a:ext cx="318" cy="681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07" name="Text Box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77" y="2475"/>
                <a:ext cx="116" cy="2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eaLnBrk="0" hangingPunct="0"/>
                <a:endParaRPr lang="en-US" altLang="zh-CN" sz="3200" baseline="30000" dirty="0">
                  <a:solidFill>
                    <a:srgbClr val="1C1C1C"/>
                  </a:solidFill>
                  <a:latin typeface="Arial" panose="020B0604020202020204" pitchFamily="34" charset="0"/>
                  <a:ea typeface="新宋体-18030" pitchFamily="49" charset="-122"/>
                </a:endParaRPr>
              </a:p>
            </p:txBody>
          </p:sp>
        </p:grpSp>
      </p:grpSp>
      <p:sp>
        <p:nvSpPr>
          <p:cNvPr id="35846" name="Oval 20"/>
          <p:cNvSpPr/>
          <p:nvPr>
            <p:custDataLst>
              <p:tags r:id="rId14"/>
            </p:custDataLst>
          </p:nvPr>
        </p:nvSpPr>
        <p:spPr>
          <a:xfrm>
            <a:off x="6521450" y="2338388"/>
            <a:ext cx="1657350" cy="504825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just" eaLnBrk="0" hangingPunct="0"/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5847" name="Oval 23"/>
          <p:cNvSpPr/>
          <p:nvPr>
            <p:custDataLst>
              <p:tags r:id="rId15"/>
            </p:custDataLst>
          </p:nvPr>
        </p:nvSpPr>
        <p:spPr>
          <a:xfrm>
            <a:off x="6508750" y="5889625"/>
            <a:ext cx="1657350" cy="504825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just" eaLnBrk="0" hangingPunct="0"/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cxnSp>
        <p:nvCxnSpPr>
          <p:cNvPr id="35848" name="Line 25"/>
          <p:cNvCxnSpPr/>
          <p:nvPr>
            <p:custDataLst>
              <p:tags r:id="rId16"/>
            </p:custDataLst>
          </p:nvPr>
        </p:nvCxnSpPr>
        <p:spPr>
          <a:xfrm flipH="1">
            <a:off x="6499225" y="5106988"/>
            <a:ext cx="792163" cy="10144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849" name="Line 26"/>
          <p:cNvCxnSpPr/>
          <p:nvPr>
            <p:custDataLst>
              <p:tags r:id="rId17"/>
            </p:custDataLst>
          </p:nvPr>
        </p:nvCxnSpPr>
        <p:spPr>
          <a:xfrm>
            <a:off x="7300913" y="5091113"/>
            <a:ext cx="863600" cy="10080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850" name="Line 27"/>
          <p:cNvCxnSpPr/>
          <p:nvPr>
            <p:custDataLst>
              <p:tags r:id="rId18"/>
            </p:custDataLst>
          </p:nvPr>
        </p:nvCxnSpPr>
        <p:spPr>
          <a:xfrm>
            <a:off x="6521450" y="1539875"/>
            <a:ext cx="0" cy="10810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851" name="Line 28"/>
          <p:cNvCxnSpPr/>
          <p:nvPr>
            <p:custDataLst>
              <p:tags r:id="rId19"/>
            </p:custDataLst>
          </p:nvPr>
        </p:nvCxnSpPr>
        <p:spPr>
          <a:xfrm>
            <a:off x="8177213" y="1539875"/>
            <a:ext cx="0" cy="10080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35852" name="Picture 3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 t="41086" r="9282" b="29587"/>
          <a:stretch>
            <a:fillRect/>
          </a:stretch>
        </p:blipFill>
        <p:spPr>
          <a:xfrm>
            <a:off x="6219825" y="4586288"/>
            <a:ext cx="1944688" cy="39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Picture 3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 t="41086" r="9282" b="29587"/>
          <a:stretch>
            <a:fillRect/>
          </a:stretch>
        </p:blipFill>
        <p:spPr>
          <a:xfrm>
            <a:off x="6259513" y="2601913"/>
            <a:ext cx="1944687" cy="39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3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 t="41086" r="9282" b="29587"/>
          <a:stretch>
            <a:fillRect/>
          </a:stretch>
        </p:blipFill>
        <p:spPr>
          <a:xfrm>
            <a:off x="6232525" y="6148388"/>
            <a:ext cx="1944688" cy="392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90" name="AutoShape 33"/>
          <p:cNvGrpSpPr/>
          <p:nvPr/>
        </p:nvGrpSpPr>
        <p:grpSpPr>
          <a:xfrm>
            <a:off x="6089650" y="2944813"/>
            <a:ext cx="476250" cy="1120775"/>
            <a:chOff x="3836" y="1855"/>
            <a:chExt cx="300" cy="706"/>
          </a:xfrm>
        </p:grpSpPr>
        <p:pic>
          <p:nvPicPr>
            <p:cNvPr id="32799" name="AutoShape 33"/>
            <p:cNvPicPr/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3836" y="1855"/>
              <a:ext cx="300" cy="7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800" name="Rectangle 28"/>
            <p:cNvSpPr/>
            <p:nvPr>
              <p:custDataLst>
                <p:tags r:id="rId26"/>
              </p:custDataLst>
            </p:nvPr>
          </p:nvSpPr>
          <p:spPr>
            <a:xfrm>
              <a:off x="3929" y="1953"/>
              <a:ext cx="113" cy="55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 anchorCtr="0"/>
            <a:p>
              <a:pPr algn="just" eaLnBrk="0" hangingPunct="0"/>
              <a:endPara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6893" name="AutoShape 39"/>
          <p:cNvGrpSpPr/>
          <p:nvPr/>
        </p:nvGrpSpPr>
        <p:grpSpPr>
          <a:xfrm>
            <a:off x="6126163" y="4651375"/>
            <a:ext cx="476250" cy="1096963"/>
            <a:chOff x="3859" y="2930"/>
            <a:chExt cx="300" cy="691"/>
          </a:xfrm>
        </p:grpSpPr>
        <p:pic>
          <p:nvPicPr>
            <p:cNvPr id="32797" name="AutoShape 39"/>
            <p:cNvPicPr/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3859" y="2930"/>
              <a:ext cx="300" cy="6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98" name="Rectangle 31"/>
            <p:cNvSpPr/>
            <p:nvPr>
              <p:custDataLst>
                <p:tags r:id="rId29"/>
              </p:custDataLst>
            </p:nvPr>
          </p:nvSpPr>
          <p:spPr>
            <a:xfrm>
              <a:off x="3952" y="2951"/>
              <a:ext cx="113" cy="53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ctr" anchorCtr="0"/>
            <a:p>
              <a:pPr algn="just" eaLnBrk="0" hangingPunct="0"/>
              <a:endPara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32785" name="Text Box 2"/>
          <p:cNvSpPr/>
          <p:nvPr>
            <p:custDataLst>
              <p:tags r:id="rId30"/>
            </p:custDataLst>
          </p:nvPr>
        </p:nvSpPr>
        <p:spPr>
          <a:xfrm>
            <a:off x="193675" y="593725"/>
            <a:ext cx="78343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12】</a:t>
            </a:r>
            <a:r>
              <a:rPr lang="zh-CN" altLang="en-US" dirty="0">
                <a:latin typeface="黑体" panose="02010609060101010101" pitchFamily="49" charset="-122"/>
              </a:rPr>
              <a:t>柱、锥、台体积的公式有何关系？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5858" name="Object 8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460375" y="3322638"/>
          <a:ext cx="44878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2" imgW="1648460" imgH="373380" progId="Equation.DSMT4">
                  <p:embed/>
                </p:oleObj>
              </mc:Choice>
              <mc:Fallback>
                <p:oleObj name="" r:id="rId32" imgW="1648460" imgH="37338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60375" y="3322638"/>
                        <a:ext cx="4487863" cy="1092200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00CC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6"/>
          <p:cNvGraphicFramePr>
            <a:graphicFrameLocks noChangeAspect="1"/>
          </p:cNvGraphicFramePr>
          <p:nvPr>
            <p:custDataLst>
              <p:tags r:id="rId34"/>
            </p:custDataLst>
          </p:nvPr>
        </p:nvGraphicFramePr>
        <p:xfrm>
          <a:off x="1468438" y="1477963"/>
          <a:ext cx="17811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35" imgW="631190" imgH="206375" progId="Equation.DSMT4">
                  <p:embed/>
                </p:oleObj>
              </mc:Choice>
              <mc:Fallback>
                <p:oleObj name="" r:id="rId35" imgW="631190" imgH="20637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468438" y="1477963"/>
                        <a:ext cx="1781175" cy="649287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00CC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7"/>
          <p:cNvGraphicFramePr>
            <a:graphicFrameLocks noChangeAspect="1"/>
          </p:cNvGraphicFramePr>
          <p:nvPr>
            <p:custDataLst>
              <p:tags r:id="rId37"/>
            </p:custDataLst>
          </p:nvPr>
        </p:nvGraphicFramePr>
        <p:xfrm>
          <a:off x="1336675" y="5468938"/>
          <a:ext cx="20542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38" imgW="734060" imgH="373380" progId="Equation.DSMT4">
                  <p:embed/>
                </p:oleObj>
              </mc:Choice>
              <mc:Fallback>
                <p:oleObj name="" r:id="rId38" imgW="734060" imgH="37338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336675" y="5468938"/>
                        <a:ext cx="2054225" cy="1093787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00CC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1" name="Object 5"/>
          <p:cNvGraphicFramePr>
            <a:graphicFrameLocks noChangeAspect="1"/>
          </p:cNvGraphicFramePr>
          <p:nvPr>
            <p:custDataLst>
              <p:tags r:id="rId40"/>
            </p:custDataLst>
          </p:nvPr>
        </p:nvGraphicFramePr>
        <p:xfrm>
          <a:off x="5068888" y="3405188"/>
          <a:ext cx="10620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41" imgW="360680" imgH="141605" progId="Equation.DSMT4">
                  <p:embed/>
                </p:oleObj>
              </mc:Choice>
              <mc:Fallback>
                <p:oleObj name="" r:id="rId41" imgW="360680" imgH="141605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068888" y="3405188"/>
                        <a:ext cx="1062037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9"/>
          <p:cNvGraphicFramePr>
            <a:graphicFrameLocks noChangeAspect="1"/>
          </p:cNvGraphicFramePr>
          <p:nvPr>
            <p:custDataLst>
              <p:tags r:id="rId43"/>
            </p:custDataLst>
          </p:nvPr>
        </p:nvGraphicFramePr>
        <p:xfrm>
          <a:off x="5086350" y="4835525"/>
          <a:ext cx="10620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44" imgW="360680" imgH="141605" progId="Equation.DSMT4">
                  <p:embed/>
                </p:oleObj>
              </mc:Choice>
              <mc:Fallback>
                <p:oleObj name="" r:id="rId44" imgW="360680" imgH="141605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086350" y="4835525"/>
                        <a:ext cx="1062038" cy="477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3" name="Object 10"/>
          <p:cNvGraphicFramePr>
            <a:graphicFrameLocks noChangeAspect="1"/>
          </p:cNvGraphicFramePr>
          <p:nvPr>
            <p:custDataLst>
              <p:tags r:id="rId46"/>
            </p:custDataLst>
          </p:nvPr>
        </p:nvGraphicFramePr>
        <p:xfrm>
          <a:off x="7126288" y="1333500"/>
          <a:ext cx="5476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47" imgW="167640" imgH="141605" progId="Equation.DSMT4">
                  <p:embed/>
                </p:oleObj>
              </mc:Choice>
              <mc:Fallback>
                <p:oleObj name="" r:id="rId47" imgW="167640" imgH="141605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126288" y="1333500"/>
                        <a:ext cx="547687" cy="477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11"/>
          <p:cNvGraphicFramePr>
            <a:graphicFrameLocks noChangeAspect="1"/>
          </p:cNvGraphicFramePr>
          <p:nvPr>
            <p:custDataLst>
              <p:tags r:id="rId49"/>
            </p:custDataLst>
          </p:nvPr>
        </p:nvGraphicFramePr>
        <p:xfrm>
          <a:off x="7099300" y="3030538"/>
          <a:ext cx="5476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0" imgW="167640" imgH="141605" progId="Equation.DSMT4">
                  <p:embed/>
                </p:oleObj>
              </mc:Choice>
              <mc:Fallback>
                <p:oleObj name="" r:id="rId50" imgW="167640" imgH="141605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099300" y="3030538"/>
                        <a:ext cx="547688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12"/>
          <p:cNvGraphicFramePr>
            <a:graphicFrameLocks noChangeAspect="1"/>
          </p:cNvGraphicFramePr>
          <p:nvPr>
            <p:custDataLst>
              <p:tags r:id="rId52"/>
            </p:custDataLst>
          </p:nvPr>
        </p:nvGraphicFramePr>
        <p:xfrm>
          <a:off x="7232650" y="2379663"/>
          <a:ext cx="4111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53" imgW="116205" imgH="141605" progId="Equation.DSMT4">
                  <p:embed/>
                </p:oleObj>
              </mc:Choice>
              <mc:Fallback>
                <p:oleObj name="" r:id="rId53" imgW="116205" imgH="141605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232650" y="2379663"/>
                        <a:ext cx="411163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6" name="Object 13"/>
          <p:cNvGraphicFramePr>
            <a:graphicFrameLocks noChangeAspect="1"/>
          </p:cNvGraphicFramePr>
          <p:nvPr>
            <p:custDataLst>
              <p:tags r:id="rId55"/>
            </p:custDataLst>
          </p:nvPr>
        </p:nvGraphicFramePr>
        <p:xfrm>
          <a:off x="7235825" y="4292600"/>
          <a:ext cx="4111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56" imgW="116205" imgH="141605" progId="Equation.DSMT4">
                  <p:embed/>
                </p:oleObj>
              </mc:Choice>
              <mc:Fallback>
                <p:oleObj name="" r:id="rId56" imgW="116205" imgH="141605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235825" y="4292600"/>
                        <a:ext cx="411163" cy="477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7" name="Object 14"/>
          <p:cNvGraphicFramePr>
            <a:graphicFrameLocks noChangeAspect="1"/>
          </p:cNvGraphicFramePr>
          <p:nvPr>
            <p:custDataLst>
              <p:tags r:id="rId58"/>
            </p:custDataLst>
          </p:nvPr>
        </p:nvGraphicFramePr>
        <p:xfrm>
          <a:off x="7132638" y="5910263"/>
          <a:ext cx="4111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59" imgW="116205" imgH="141605" progId="Equation.DSMT4">
                  <p:embed/>
                </p:oleObj>
              </mc:Choice>
              <mc:Fallback>
                <p:oleObj name="" r:id="rId59" imgW="116205" imgH="14160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7132638" y="5910263"/>
                        <a:ext cx="411162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三、数学构建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6" grpId="0" animBg="1"/>
      <p:bldP spid="358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620713"/>
            <a:ext cx="9144000" cy="189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上节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我们学习了几何体的表面积，一般地，面积是相对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平面图形来说的，对于空间图形需要研究它们的体积，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如下图为生活中常见的几何体或容器</a:t>
            </a:r>
            <a:r>
              <a:rPr lang="zh-CN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9" descr="pic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2906713"/>
            <a:ext cx="2952750" cy="2166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2749550"/>
            <a:ext cx="2447925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728913"/>
            <a:ext cx="2349500" cy="2462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一、问题情境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3"/>
          <p:cNvSpPr txBox="1"/>
          <p:nvPr/>
        </p:nvSpPr>
        <p:spPr>
          <a:xfrm>
            <a:off x="0" y="2286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solidFill>
                  <a:srgbClr val="550DF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en-US" altLang="zh-CN" sz="2400" dirty="0">
              <a:solidFill>
                <a:srgbClr val="550DF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5" name="Rectangle 4"/>
          <p:cNvSpPr/>
          <p:nvPr/>
        </p:nvSpPr>
        <p:spPr>
          <a:xfrm>
            <a:off x="1905000" y="914400"/>
            <a:ext cx="4887913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endParaRPr lang="zh-CN" altLang="zh-CN" sz="8000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539750" y="1274763"/>
            <a:ext cx="4406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1.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一</a:t>
            </a:r>
            <a:r>
              <a:rPr lang="zh-CN" altLang="en-US" sz="36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个原理</a:t>
            </a:r>
            <a:r>
              <a:rPr lang="zh-CN" altLang="en-US" sz="2400" i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36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336550" y="5472113"/>
            <a:ext cx="37179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3.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三种思想方法：</a:t>
            </a:r>
            <a:endParaRPr lang="zh-CN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309563" y="2706688"/>
            <a:ext cx="3948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u="sng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 </a:t>
            </a:r>
            <a:r>
              <a:rPr lang="en-US" altLang="zh-CN" sz="3600" u="sng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2.</a:t>
            </a:r>
            <a:r>
              <a:rPr lang="zh-CN" altLang="en-US" sz="3600" u="sng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三个公式：</a:t>
            </a:r>
            <a:endParaRPr lang="zh-CN" altLang="en-US" sz="3600" u="sng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778375" y="2555875"/>
            <a:ext cx="3609975" cy="1665288"/>
          </a:xfrm>
          <a:prstGeom prst="wedgeRectCallout">
            <a:avLst>
              <a:gd name="adj1" fmla="val -88463"/>
              <a:gd name="adj2" fmla="val -16935"/>
            </a:avLst>
          </a:prstGeom>
          <a:gradFill rotWithShape="0">
            <a:gsLst>
              <a:gs pos="0">
                <a:srgbClr val="66FF99"/>
              </a:gs>
              <a:gs pos="50000">
                <a:schemeClr val="bg1"/>
              </a:gs>
              <a:gs pos="100000">
                <a:srgbClr val="66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1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、柱体体积公式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2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、锥体体积公式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3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、台体体积公式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048250" y="1217613"/>
            <a:ext cx="3052763" cy="987425"/>
          </a:xfrm>
          <a:prstGeom prst="wedgeRectCallout">
            <a:avLst>
              <a:gd name="adj1" fmla="val -98963"/>
              <a:gd name="adj2" fmla="val -11352"/>
            </a:avLst>
          </a:prstGeom>
          <a:gradFill rotWithShape="0">
            <a:gsLst>
              <a:gs pos="0">
                <a:srgbClr val="39ABF1"/>
              </a:gs>
              <a:gs pos="50000">
                <a:schemeClr val="bg1"/>
              </a:gs>
              <a:gs pos="100000">
                <a:srgbClr val="39ABF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祖暅原理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946650" y="4508500"/>
            <a:ext cx="3657600" cy="1604963"/>
          </a:xfrm>
          <a:prstGeom prst="wedgeRectCallout">
            <a:avLst>
              <a:gd name="adj1" fmla="val -80250"/>
              <a:gd name="adj2" fmla="val 41778"/>
            </a:avLst>
          </a:prstGeom>
          <a:gradFill rotWithShape="0">
            <a:gsLst>
              <a:gs pos="0">
                <a:schemeClr val="bg1"/>
              </a:gs>
              <a:gs pos="50000">
                <a:srgbClr val="EA9EDD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、数形结合思想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、转化与化归思想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1817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817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体积割补思想 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D18D8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18D8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  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18D8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五、课堂小结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7177" grpId="0" animBg="1"/>
      <p:bldP spid="7178" grpId="0" animBg="1"/>
      <p:bldP spid="7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4" name="对象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26987" y="608013"/>
          <a:ext cx="9120187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3467100" imgH="635000" progId="Equation.DSMT4">
                  <p:embed/>
                </p:oleObj>
              </mc:Choice>
              <mc:Fallback>
                <p:oleObj name="" r:id="rId2" imgW="3467100" imgH="635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6987" y="608013"/>
                        <a:ext cx="9120187" cy="1916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5" descr="C:\Users\Administrator\Desktop\三峡大坝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5400"/>
            <a:ext cx="9144000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一、问题情境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7410" name="图片 3" descr="屏幕剪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950" y="1758950"/>
            <a:ext cx="8928100" cy="50990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4" name="对象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11163" y="619125"/>
          <a:ext cx="832167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3162300" imgH="431800" progId="Equation.DSMT4">
                  <p:embed/>
                </p:oleObj>
              </mc:Choice>
              <mc:Fallback>
                <p:oleObj name="" r:id="rId4" imgW="3162300" imgH="4318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63" y="619125"/>
                        <a:ext cx="8321675" cy="1136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一、问题情境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6" name="Text Box 3"/>
          <p:cNvSpPr/>
          <p:nvPr>
            <p:custDataLst>
              <p:tags r:id="rId1"/>
            </p:custDataLst>
          </p:nvPr>
        </p:nvSpPr>
        <p:spPr>
          <a:xfrm>
            <a:off x="269875" y="557213"/>
            <a:ext cx="84963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1】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取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本放在桌面上，每本厚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1cm,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封面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20cm</a:t>
            </a:r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则书所占的体积大约为？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1747" name="Text Box 3"/>
          <p:cNvSpPr/>
          <p:nvPr>
            <p:custDataLst>
              <p:tags r:id="rId2"/>
            </p:custDataLst>
          </p:nvPr>
        </p:nvSpPr>
        <p:spPr>
          <a:xfrm>
            <a:off x="269875" y="4926013"/>
            <a:ext cx="84963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2】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改变这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本书的位置，观察改变前后的体积是否发生变化？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1748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63" y="1511300"/>
            <a:ext cx="5773737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二、数学探究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8" name="图片 2" descr="a438dab379484389d85a5b9f23f0f09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75463" y="-39687"/>
            <a:ext cx="2284412" cy="3119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15365"/>
          <p:cNvSpPr/>
          <p:nvPr>
            <p:custDataLst>
              <p:tags r:id="rId3"/>
            </p:custDataLst>
          </p:nvPr>
        </p:nvSpPr>
        <p:spPr>
          <a:xfrm>
            <a:off x="141288" y="519113"/>
            <a:ext cx="6735762" cy="200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</a:rPr>
              <a:t>祖暅</a:t>
            </a:r>
            <a:r>
              <a:rPr lang="en-US" altLang="zh-CN" sz="2400" dirty="0">
                <a:latin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</a:rPr>
              <a:t> 祖冲之之子，我国齐梁时代的数学家，他不仅首次提出这一原理，还成功地将其应用于球体积的推算</a:t>
            </a:r>
            <a:r>
              <a:rPr lang="en-US" altLang="zh-CN" sz="2400" dirty="0">
                <a:latin typeface="黑体" panose="02010609060101010101" pitchFamily="49" charset="-122"/>
              </a:rPr>
              <a:t>.</a:t>
            </a:r>
            <a:r>
              <a:rPr lang="zh-CN" altLang="en-US" sz="2400" dirty="0">
                <a:latin typeface="黑体" panose="02010609060101010101" pitchFamily="49" charset="-122"/>
              </a:rPr>
              <a:t>祖暅原理在西方文献中称为“卡瓦列利原理”，它在</a:t>
            </a:r>
            <a:r>
              <a:rPr lang="en-US" altLang="zh-CN" sz="2400" dirty="0">
                <a:latin typeface="黑体" panose="02010609060101010101" pitchFamily="49" charset="-122"/>
              </a:rPr>
              <a:t>1635</a:t>
            </a:r>
            <a:r>
              <a:rPr lang="zh-CN" altLang="en-US" sz="2400" dirty="0">
                <a:latin typeface="黑体" panose="02010609060101010101" pitchFamily="49" charset="-122"/>
              </a:rPr>
              <a:t>年由意大利数学家卡瓦列利提出，对微积分的建立有重要影响</a:t>
            </a:r>
            <a:r>
              <a:rPr lang="en-US" altLang="zh-CN" sz="2400" dirty="0">
                <a:latin typeface="黑体" panose="02010609060101010101" pitchFamily="49" charset="-122"/>
              </a:rPr>
              <a:t>.</a:t>
            </a:r>
            <a:endParaRPr lang="zh-CN" altLang="en-US" sz="2400" dirty="0">
              <a:latin typeface="黑体" panose="02010609060101010101" pitchFamily="49" charset="-122"/>
            </a:endParaRPr>
          </a:p>
        </p:txBody>
      </p:sp>
      <p:sp>
        <p:nvSpPr>
          <p:cNvPr id="21508" name="矩形 1"/>
          <p:cNvSpPr/>
          <p:nvPr>
            <p:custDataLst>
              <p:tags r:id="rId4"/>
            </p:custDataLst>
          </p:nvPr>
        </p:nvSpPr>
        <p:spPr>
          <a:xfrm>
            <a:off x="296863" y="2495550"/>
            <a:ext cx="7773987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祖暅原理：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9900"/>
                </a:solidFill>
                <a:latin typeface="宋体" panose="0201060003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sz="4000" dirty="0">
                <a:solidFill>
                  <a:srgbClr val="0099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“幂势既同，则积不容异”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21509" name="Text Box 5"/>
          <p:cNvSpPr/>
          <p:nvPr>
            <p:custDataLst>
              <p:tags r:id="rId5"/>
            </p:custDataLst>
          </p:nvPr>
        </p:nvSpPr>
        <p:spPr>
          <a:xfrm>
            <a:off x="141288" y="4956175"/>
            <a:ext cx="85486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</a:rPr>
              <a:t>两</a:t>
            </a: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等高</a:t>
            </a:r>
            <a:r>
              <a:rPr lang="zh-CN" altLang="en-US" dirty="0">
                <a:latin typeface="Times New Roman" panose="02020603050405020304" pitchFamily="18" charset="0"/>
              </a:rPr>
              <a:t>的几何体若在所有</a:t>
            </a: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等高处的水平截面的面积相等</a:t>
            </a:r>
            <a:r>
              <a:rPr lang="zh-CN" altLang="en-US" dirty="0">
                <a:latin typeface="Times New Roman" panose="02020603050405020304" pitchFamily="18" charset="0"/>
              </a:rPr>
              <a:t>，则这两个几何体的</a:t>
            </a: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体积相等．</a:t>
            </a:r>
            <a:endParaRPr lang="zh-CN" altLang="en-US" sz="36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2" name="对象 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114300" imgH="177800" progId="Equation.DSMT4">
                  <p:embed/>
                </p:oleObj>
              </mc:Choice>
              <mc:Fallback>
                <p:oleObj name="" r:id="rId7" imgW="114300" imgH="1778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9" name="组合 6"/>
          <p:cNvGrpSpPr/>
          <p:nvPr/>
        </p:nvGrpSpPr>
        <p:grpSpPr>
          <a:xfrm>
            <a:off x="479425" y="3838575"/>
            <a:ext cx="1670050" cy="1104900"/>
            <a:chOff x="102911" y="3804815"/>
            <a:chExt cx="1669774" cy="1104839"/>
          </a:xfrm>
        </p:grpSpPr>
        <p:sp>
          <p:nvSpPr>
            <p:cNvPr id="19472" name="文本框 2"/>
            <p:cNvSpPr/>
            <p:nvPr>
              <p:custDataLst>
                <p:tags r:id="rId9"/>
              </p:custDataLst>
            </p:nvPr>
          </p:nvSpPr>
          <p:spPr>
            <a:xfrm>
              <a:off x="102911" y="4386434"/>
              <a:ext cx="166977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水平截面</a:t>
              </a:r>
              <a:endParaRPr lang="zh-CN" altLang="en-US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3" name="直接箭头连接符 4"/>
            <p:cNvSpPr/>
            <p:nvPr>
              <p:custDataLst>
                <p:tags r:id="rId10"/>
              </p:custDataLst>
            </p:nvPr>
          </p:nvSpPr>
          <p:spPr>
            <a:xfrm flipV="1">
              <a:off x="783741" y="3804815"/>
              <a:ext cx="487017" cy="596348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0492" name="组合 12"/>
          <p:cNvGrpSpPr/>
          <p:nvPr/>
        </p:nvGrpSpPr>
        <p:grpSpPr>
          <a:xfrm>
            <a:off x="2339975" y="3851275"/>
            <a:ext cx="1866900" cy="1077913"/>
            <a:chOff x="-94956" y="3832109"/>
            <a:chExt cx="1867641" cy="1077545"/>
          </a:xfrm>
        </p:grpSpPr>
        <p:sp>
          <p:nvSpPr>
            <p:cNvPr id="19470" name="文本框 13"/>
            <p:cNvSpPr/>
            <p:nvPr>
              <p:custDataLst>
                <p:tags r:id="rId11"/>
              </p:custDataLst>
            </p:nvPr>
          </p:nvSpPr>
          <p:spPr>
            <a:xfrm>
              <a:off x="102911" y="4386434"/>
              <a:ext cx="166977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高</a:t>
              </a:r>
              <a:endParaRPr lang="zh-CN" altLang="en-US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71" name="直接箭头连接符 14"/>
            <p:cNvSpPr/>
            <p:nvPr>
              <p:custDataLst>
                <p:tags r:id="rId12"/>
              </p:custDataLst>
            </p:nvPr>
          </p:nvSpPr>
          <p:spPr>
            <a:xfrm flipH="1" flipV="1">
              <a:off x="-94956" y="3832109"/>
              <a:ext cx="453144" cy="554325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0495" name="组合 16"/>
          <p:cNvGrpSpPr/>
          <p:nvPr/>
        </p:nvGrpSpPr>
        <p:grpSpPr>
          <a:xfrm>
            <a:off x="4108450" y="3838575"/>
            <a:ext cx="1670050" cy="1117600"/>
            <a:chOff x="102911" y="3793265"/>
            <a:chExt cx="1669774" cy="1116389"/>
          </a:xfrm>
        </p:grpSpPr>
        <p:sp>
          <p:nvSpPr>
            <p:cNvPr id="19468" name="文本框 17"/>
            <p:cNvSpPr/>
            <p:nvPr>
              <p:custDataLst>
                <p:tags r:id="rId13"/>
              </p:custDataLst>
            </p:nvPr>
          </p:nvSpPr>
          <p:spPr>
            <a:xfrm>
              <a:off x="102911" y="4386434"/>
              <a:ext cx="166977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dirty="0">
                  <a:solidFill>
                    <a:srgbClr val="7030A0"/>
                  </a:solidFill>
                  <a:latin typeface="Times New Roman" panose="02020603050405020304" pitchFamily="18" charset="0"/>
                </a:rPr>
                <a:t>     体积</a:t>
              </a:r>
              <a:endParaRPr lang="zh-CN" altLang="en-US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9" name="直接箭头连接符 18"/>
            <p:cNvSpPr/>
            <p:nvPr>
              <p:custDataLst>
                <p:tags r:id="rId14"/>
              </p:custDataLst>
            </p:nvPr>
          </p:nvSpPr>
          <p:spPr>
            <a:xfrm flipV="1">
              <a:off x="1011655" y="3793265"/>
              <a:ext cx="0" cy="576980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0" y="-39688"/>
            <a:ext cx="4283967" cy="742511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数学文化</a:t>
            </a:r>
            <a:r>
              <a:rPr kumimoji="0" lang="en-US" altLang="zh-CN" sz="32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祖暅原理</a:t>
            </a:r>
            <a:endParaRPr kumimoji="0" lang="zh-CN" altLang="zh-CN" sz="32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7" name="Text Box 12"/>
          <p:cNvSpPr/>
          <p:nvPr>
            <p:custDataLst>
              <p:tags r:id="rId15"/>
            </p:custDataLst>
          </p:nvPr>
        </p:nvSpPr>
        <p:spPr>
          <a:xfrm>
            <a:off x="136525" y="6315075"/>
            <a:ext cx="9023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3】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想一想，祖暅原理能帮我们解决什么问题？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4818" name="Object 10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900488" y="5054600"/>
          <a:ext cx="39370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838200" imgH="241300" progId="Equation.DSMT4">
                  <p:embed/>
                </p:oleObj>
              </mc:Choice>
              <mc:Fallback>
                <p:oleObj name="" r:id="rId2" imgW="838200" imgH="2413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0488" y="5054600"/>
                        <a:ext cx="3937000" cy="132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12"/>
          <p:cNvSpPr/>
          <p:nvPr>
            <p:custDataLst>
              <p:tags r:id="rId4"/>
            </p:custDataLst>
          </p:nvPr>
        </p:nvSpPr>
        <p:spPr>
          <a:xfrm>
            <a:off x="250825" y="682625"/>
            <a:ext cx="95488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问题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4】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等底面积，等高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的柱体的体积有何关系？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34820" name="Object 10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084263" y="4887913"/>
          <a:ext cx="2046287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6" imgW="977265" imgH="673100" progId="Equation.DSMT4">
                  <p:embed/>
                </p:oleObj>
              </mc:Choice>
              <mc:Fallback>
                <p:oleObj name="" r:id="rId6" imgW="977265" imgH="6731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4263" y="4887913"/>
                        <a:ext cx="2046287" cy="1646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1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8888" y="1460500"/>
            <a:ext cx="6265862" cy="283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二、数学探究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1506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114300" imgH="431800" progId="Equation.3">
                  <p:embed/>
                </p:oleObj>
              </mc:Choice>
              <mc:Fallback>
                <p:oleObj name="" r:id="rId2" imgW="114300" imgH="4318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263650" y="1773238"/>
          <a:ext cx="19764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660400" imgH="241300" progId="Equation.DSMT4">
                  <p:embed/>
                </p:oleObj>
              </mc:Choice>
              <mc:Fallback>
                <p:oleObj name="" r:id="rId5" imgW="660400" imgH="2413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3650" y="1773238"/>
                        <a:ext cx="197643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8" imgW="114300" imgH="215900" progId="Equation.3">
                  <p:embed/>
                </p:oleObj>
              </mc:Choice>
              <mc:Fallback>
                <p:oleObj name="" r:id="rId8" imgW="114300" imgH="2159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708400" y="1844675"/>
          <a:ext cx="3911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1" imgW="1562100" imgH="215900" progId="Equation.DSMT4">
                  <p:embed/>
                </p:oleObj>
              </mc:Choice>
              <mc:Fallback>
                <p:oleObj name="" r:id="rId11" imgW="1562100" imgH="2159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08400" y="1844675"/>
                        <a:ext cx="39116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7388" y="887413"/>
            <a:ext cx="432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kern="12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、柱体的体积公式</a:t>
            </a:r>
            <a:r>
              <a:rPr kumimoji="0" lang="zh-CN" altLang="en-US" kern="1200" cap="none" spc="0" normalizeH="0" baseline="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：</a:t>
            </a:r>
            <a:endParaRPr kumimoji="0" lang="zh-CN" altLang="en-US" kern="1200" cap="none" spc="0" normalizeH="0" baseline="0" noProof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三、数学构建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5" descr="C:\Users\Administrator\Desktop\三峡大坝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65400"/>
            <a:ext cx="9144000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-26988" y="-121823"/>
            <a:ext cx="2582764" cy="742510"/>
          </a:xfrm>
          <a:prstGeom prst="horizontalScroll">
            <a:avLst>
              <a:gd name="adj" fmla="val 12500"/>
            </a:avLst>
          </a:prstGeom>
          <a:solidFill>
            <a:srgbClr val="00B0F0">
              <a:alpha val="5372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四、数学应用</a:t>
            </a:r>
            <a:endParaRPr kumimoji="0" lang="zh-CN" altLang="zh-CN" sz="30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49212" y="649288"/>
          <a:ext cx="9120187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3467100" imgH="647700" progId="Equation.DSMT4">
                  <p:embed/>
                </p:oleObj>
              </mc:Choice>
              <mc:Fallback>
                <p:oleObj name="" r:id="rId3" imgW="3467100" imgH="647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9212" y="649288"/>
                        <a:ext cx="9120187" cy="195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18"/>
</p:tagLst>
</file>

<file path=ppt/tags/tag10.xml><?xml version="1.0" encoding="utf-8"?>
<p:tagLst xmlns:p="http://schemas.openxmlformats.org/presentationml/2006/main">
  <p:tag name="AS_UNIQUEID" val="196"/>
</p:tagLst>
</file>

<file path=ppt/tags/tag11.xml><?xml version="1.0" encoding="utf-8"?>
<p:tagLst xmlns:p="http://schemas.openxmlformats.org/presentationml/2006/main">
  <p:tag name="AS_UNIQUEID" val="198"/>
</p:tagLst>
</file>

<file path=ppt/tags/tag12.xml><?xml version="1.0" encoding="utf-8"?>
<p:tagLst xmlns:p="http://schemas.openxmlformats.org/presentationml/2006/main">
  <p:tag name="AS_UNIQUEID" val="199"/>
</p:tagLst>
</file>

<file path=ppt/tags/tag13.xml><?xml version="1.0" encoding="utf-8"?>
<p:tagLst xmlns:p="http://schemas.openxmlformats.org/presentationml/2006/main">
  <p:tag name="AS_UNIQUEID" val="200"/>
</p:tagLst>
</file>

<file path=ppt/tags/tag14.xml><?xml version="1.0" encoding="utf-8"?>
<p:tagLst xmlns:p="http://schemas.openxmlformats.org/presentationml/2006/main">
  <p:tag name="AS_UNIQUEID" val="201"/>
</p:tagLst>
</file>

<file path=ppt/tags/tag15.xml><?xml version="1.0" encoding="utf-8"?>
<p:tagLst xmlns:p="http://schemas.openxmlformats.org/presentationml/2006/main">
  <p:tag name="AS_UNIQUEID" val="202"/>
</p:tagLst>
</file>

<file path=ppt/tags/tag16.xml><?xml version="1.0" encoding="utf-8"?>
<p:tagLst xmlns:p="http://schemas.openxmlformats.org/presentationml/2006/main">
  <p:tag name="AS_UNIQUEID" val="203"/>
</p:tagLst>
</file>

<file path=ppt/tags/tag17.xml><?xml version="1.0" encoding="utf-8"?>
<p:tagLst xmlns:p="http://schemas.openxmlformats.org/presentationml/2006/main">
  <p:tag name="AS_UNIQUEID" val="212"/>
</p:tagLst>
</file>

<file path=ppt/tags/tag18.xml><?xml version="1.0" encoding="utf-8"?>
<p:tagLst xmlns:p="http://schemas.openxmlformats.org/presentationml/2006/main">
  <p:tag name="AS_UNIQUEID" val="211"/>
</p:tagLst>
</file>

<file path=ppt/tags/tag19.xml><?xml version="1.0" encoding="utf-8"?>
<p:tagLst xmlns:p="http://schemas.openxmlformats.org/presentationml/2006/main">
  <p:tag name="AS_UNIQUEID" val="212"/>
</p:tagLst>
</file>

<file path=ppt/tags/tag2.xml><?xml version="1.0" encoding="utf-8"?>
<p:tagLst xmlns:p="http://schemas.openxmlformats.org/presentationml/2006/main">
  <p:tag name="AS_UNIQUEID" val="116"/>
</p:tagLst>
</file>

<file path=ppt/tags/tag20.xml><?xml version="1.0" encoding="utf-8"?>
<p:tagLst xmlns:p="http://schemas.openxmlformats.org/presentationml/2006/main">
  <p:tag name="AS_UNIQUEID" val="215"/>
</p:tagLst>
</file>

<file path=ppt/tags/tag21.xml><?xml version="1.0" encoding="utf-8"?>
<p:tagLst xmlns:p="http://schemas.openxmlformats.org/presentationml/2006/main">
  <p:tag name="AS_UNIQUEID" val="216"/>
</p:tagLst>
</file>

<file path=ppt/tags/tag22.xml><?xml version="1.0" encoding="utf-8"?>
<p:tagLst xmlns:p="http://schemas.openxmlformats.org/presentationml/2006/main">
  <p:tag name="AS_UNIQUEID" val="217"/>
</p:tagLst>
</file>

<file path=ppt/tags/tag23.xml><?xml version="1.0" encoding="utf-8"?>
<p:tagLst xmlns:p="http://schemas.openxmlformats.org/presentationml/2006/main">
  <p:tag name="AS_UNIQUEID" val="218"/>
</p:tagLst>
</file>

<file path=ppt/tags/tag24.xml><?xml version="1.0" encoding="utf-8"?>
<p:tagLst xmlns:p="http://schemas.openxmlformats.org/presentationml/2006/main">
  <p:tag name="AS_UNIQUEID" val="219"/>
</p:tagLst>
</file>

<file path=ppt/tags/tag25.xml><?xml version="1.0" encoding="utf-8"?>
<p:tagLst xmlns:p="http://schemas.openxmlformats.org/presentationml/2006/main">
  <p:tag name="AS_UNIQUEID" val="221"/>
</p:tagLst>
</file>

<file path=ppt/tags/tag26.xml><?xml version="1.0" encoding="utf-8"?>
<p:tagLst xmlns:p="http://schemas.openxmlformats.org/presentationml/2006/main">
  <p:tag name="AS_UNIQUEID" val="118"/>
</p:tagLst>
</file>

<file path=ppt/tags/tag27.xml><?xml version="1.0" encoding="utf-8"?>
<p:tagLst xmlns:p="http://schemas.openxmlformats.org/presentationml/2006/main">
  <p:tag name="AS_UNIQUEID" val="253"/>
</p:tagLst>
</file>

<file path=ppt/tags/tag28.xml><?xml version="1.0" encoding="utf-8"?>
<p:tagLst xmlns:p="http://schemas.openxmlformats.org/presentationml/2006/main">
  <p:tag name="AS_UNIQUEID" val="253"/>
</p:tagLst>
</file>

<file path=ppt/tags/tag29.xml><?xml version="1.0" encoding="utf-8"?>
<p:tagLst xmlns:p="http://schemas.openxmlformats.org/presentationml/2006/main">
  <p:tag name="AS_UNIQUEID" val="253"/>
</p:tagLst>
</file>

<file path=ppt/tags/tag3.xml><?xml version="1.0" encoding="utf-8"?>
<p:tagLst xmlns:p="http://schemas.openxmlformats.org/presentationml/2006/main">
  <p:tag name="AS_UNIQUEID" val="118"/>
</p:tagLst>
</file>

<file path=ppt/tags/tag30.xml><?xml version="1.0" encoding="utf-8"?>
<p:tagLst xmlns:p="http://schemas.openxmlformats.org/presentationml/2006/main">
  <p:tag name="AS_UNIQUEID" val="253"/>
</p:tagLst>
</file>

<file path=ppt/tags/tag31.xml><?xml version="1.0" encoding="utf-8"?>
<p:tagLst xmlns:p="http://schemas.openxmlformats.org/presentationml/2006/main">
  <p:tag name="AS_UNIQUEID" val="253"/>
</p:tagLst>
</file>

<file path=ppt/tags/tag32.xml><?xml version="1.0" encoding="utf-8"?>
<p:tagLst xmlns:p="http://schemas.openxmlformats.org/presentationml/2006/main">
  <p:tag name="AS_UNIQUEID" val="257"/>
</p:tagLst>
</file>

<file path=ppt/tags/tag33.xml><?xml version="1.0" encoding="utf-8"?>
<p:tagLst xmlns:p="http://schemas.openxmlformats.org/presentationml/2006/main">
  <p:tag name="AS_UNIQUEID" val="258"/>
</p:tagLst>
</file>

<file path=ppt/tags/tag34.xml><?xml version="1.0" encoding="utf-8"?>
<p:tagLst xmlns:p="http://schemas.openxmlformats.org/presentationml/2006/main">
  <p:tag name="AS_UNIQUEID" val="259"/>
</p:tagLst>
</file>

<file path=ppt/tags/tag35.xml><?xml version="1.0" encoding="utf-8"?>
<p:tagLst xmlns:p="http://schemas.openxmlformats.org/presentationml/2006/main">
  <p:tag name="AS_UNIQUEID" val="260"/>
</p:tagLst>
</file>

<file path=ppt/tags/tag36.xml><?xml version="1.0" encoding="utf-8"?>
<p:tagLst xmlns:p="http://schemas.openxmlformats.org/presentationml/2006/main">
  <p:tag name="AS_UNIQUEID" val="261"/>
</p:tagLst>
</file>

<file path=ppt/tags/tag37.xml><?xml version="1.0" encoding="utf-8"?>
<p:tagLst xmlns:p="http://schemas.openxmlformats.org/presentationml/2006/main">
  <p:tag name="AS_UNIQUEID" val="262"/>
</p:tagLst>
</file>

<file path=ppt/tags/tag38.xml><?xml version="1.0" encoding="utf-8"?>
<p:tagLst xmlns:p="http://schemas.openxmlformats.org/presentationml/2006/main">
  <p:tag name="AS_UNIQUEID" val="263"/>
</p:tagLst>
</file>

<file path=ppt/tags/tag39.xml><?xml version="1.0" encoding="utf-8"?>
<p:tagLst xmlns:p="http://schemas.openxmlformats.org/presentationml/2006/main">
  <p:tag name="AS_UNIQUEID" val="264"/>
</p:tagLst>
</file>

<file path=ppt/tags/tag4.xml><?xml version="1.0" encoding="utf-8"?>
<p:tagLst xmlns:p="http://schemas.openxmlformats.org/presentationml/2006/main">
  <p:tag name="AS_UNIQUEID" val="160"/>
</p:tagLst>
</file>

<file path=ppt/tags/tag40.xml><?xml version="1.0" encoding="utf-8"?>
<p:tagLst xmlns:p="http://schemas.openxmlformats.org/presentationml/2006/main">
  <p:tag name="AS_UNIQUEID" val="265"/>
</p:tagLst>
</file>

<file path=ppt/tags/tag41.xml><?xml version="1.0" encoding="utf-8"?>
<p:tagLst xmlns:p="http://schemas.openxmlformats.org/presentationml/2006/main">
  <p:tag name="AS_UNIQUEID" val="266"/>
</p:tagLst>
</file>

<file path=ppt/tags/tag42.xml><?xml version="1.0" encoding="utf-8"?>
<p:tagLst xmlns:p="http://schemas.openxmlformats.org/presentationml/2006/main">
  <p:tag name="AS_UNIQUEID" val="268"/>
</p:tagLst>
</file>

<file path=ppt/tags/tag43.xml><?xml version="1.0" encoding="utf-8"?>
<p:tagLst xmlns:p="http://schemas.openxmlformats.org/presentationml/2006/main">
  <p:tag name="AS_UNIQUEID" val="272"/>
</p:tagLst>
</file>

<file path=ppt/tags/tag44.xml><?xml version="1.0" encoding="utf-8"?>
<p:tagLst xmlns:p="http://schemas.openxmlformats.org/presentationml/2006/main">
  <p:tag name="AS_UNIQUEID" val="273"/>
</p:tagLst>
</file>

<file path=ppt/tags/tag45.xml><?xml version="1.0" encoding="utf-8"?>
<p:tagLst xmlns:p="http://schemas.openxmlformats.org/presentationml/2006/main">
  <p:tag name="AS_UNIQUEID" val="274"/>
</p:tagLst>
</file>

<file path=ppt/tags/tag46.xml><?xml version="1.0" encoding="utf-8"?>
<p:tagLst xmlns:p="http://schemas.openxmlformats.org/presentationml/2006/main">
  <p:tag name="AS_UNIQUEID" val="275"/>
</p:tagLst>
</file>

<file path=ppt/tags/tag47.xml><?xml version="1.0" encoding="utf-8"?>
<p:tagLst xmlns:p="http://schemas.openxmlformats.org/presentationml/2006/main">
  <p:tag name="AS_UNIQUEID" val="276"/>
</p:tagLst>
</file>

<file path=ppt/tags/tag48.xml><?xml version="1.0" encoding="utf-8"?>
<p:tagLst xmlns:p="http://schemas.openxmlformats.org/presentationml/2006/main">
  <p:tag name="AS_UNIQUEID" val="277"/>
</p:tagLst>
</file>

<file path=ppt/tags/tag49.xml><?xml version="1.0" encoding="utf-8"?>
<p:tagLst xmlns:p="http://schemas.openxmlformats.org/presentationml/2006/main">
  <p:tag name="AS_UNIQUEID" val="278"/>
</p:tagLst>
</file>

<file path=ppt/tags/tag5.xml><?xml version="1.0" encoding="utf-8"?>
<p:tagLst xmlns:p="http://schemas.openxmlformats.org/presentationml/2006/main">
  <p:tag name="AS_UNIQUEID" val="187"/>
</p:tagLst>
</file>

<file path=ppt/tags/tag50.xml><?xml version="1.0" encoding="utf-8"?>
<p:tagLst xmlns:p="http://schemas.openxmlformats.org/presentationml/2006/main">
  <p:tag name="AS_UNIQUEID" val="280"/>
</p:tagLst>
</file>

<file path=ppt/tags/tag51.xml><?xml version="1.0" encoding="utf-8"?>
<p:tagLst xmlns:p="http://schemas.openxmlformats.org/presentationml/2006/main">
  <p:tag name="AS_UNIQUEID" val="253"/>
</p:tagLst>
</file>

<file path=ppt/tags/tag52.xml><?xml version="1.0" encoding="utf-8"?>
<p:tagLst xmlns:p="http://schemas.openxmlformats.org/presentationml/2006/main">
  <p:tag name="AS_UNIQUEID" val="265"/>
</p:tagLst>
</file>

<file path=ppt/tags/tag53.xml><?xml version="1.0" encoding="utf-8"?>
<p:tagLst xmlns:p="http://schemas.openxmlformats.org/presentationml/2006/main">
  <p:tag name="AS_UNIQUEID" val="266"/>
</p:tagLst>
</file>

<file path=ppt/tags/tag54.xml><?xml version="1.0" encoding="utf-8"?>
<p:tagLst xmlns:p="http://schemas.openxmlformats.org/presentationml/2006/main">
  <p:tag name="AS_UNIQUEID" val="268"/>
</p:tagLst>
</file>

<file path=ppt/tags/tag55.xml><?xml version="1.0" encoding="utf-8"?>
<p:tagLst xmlns:p="http://schemas.openxmlformats.org/presentationml/2006/main">
  <p:tag name="AS_UNIQUEID" val="118"/>
</p:tagLst>
</file>

<file path=ppt/tags/tag56.xml><?xml version="1.0" encoding="utf-8"?>
<p:tagLst xmlns:p="http://schemas.openxmlformats.org/presentationml/2006/main">
  <p:tag name="AS_UNIQUEID" val="460"/>
</p:tagLst>
</file>

<file path=ppt/tags/tag57.xml><?xml version="1.0" encoding="utf-8"?>
<p:tagLst xmlns:p="http://schemas.openxmlformats.org/presentationml/2006/main">
  <p:tag name="AS_UNIQUEID" val="461"/>
</p:tagLst>
</file>

<file path=ppt/tags/tag58.xml><?xml version="1.0" encoding="utf-8"?>
<p:tagLst xmlns:p="http://schemas.openxmlformats.org/presentationml/2006/main">
  <p:tag name="AS_UNIQUEID" val="462"/>
</p:tagLst>
</file>

<file path=ppt/tags/tag59.xml><?xml version="1.0" encoding="utf-8"?>
<p:tagLst xmlns:p="http://schemas.openxmlformats.org/presentationml/2006/main">
  <p:tag name="AS_UNIQUEID" val="463"/>
</p:tagLst>
</file>

<file path=ppt/tags/tag6.xml><?xml version="1.0" encoding="utf-8"?>
<p:tagLst xmlns:p="http://schemas.openxmlformats.org/presentationml/2006/main">
  <p:tag name="AS_UNIQUEID" val="191"/>
</p:tagLst>
</file>

<file path=ppt/tags/tag60.xml><?xml version="1.0" encoding="utf-8"?>
<p:tagLst xmlns:p="http://schemas.openxmlformats.org/presentationml/2006/main">
  <p:tag name="AS_UNIQUEID" val="464"/>
</p:tagLst>
</file>

<file path=ppt/tags/tag61.xml><?xml version="1.0" encoding="utf-8"?>
<p:tagLst xmlns:p="http://schemas.openxmlformats.org/presentationml/2006/main">
  <p:tag name="AS_UNIQUEID" val="465"/>
</p:tagLst>
</file>

<file path=ppt/tags/tag62.xml><?xml version="1.0" encoding="utf-8"?>
<p:tagLst xmlns:p="http://schemas.openxmlformats.org/presentationml/2006/main">
  <p:tag name="AS_UNIQUEID" val="466"/>
</p:tagLst>
</file>

<file path=ppt/tags/tag63.xml><?xml version="1.0" encoding="utf-8"?>
<p:tagLst xmlns:p="http://schemas.openxmlformats.org/presentationml/2006/main">
  <p:tag name="AS_UNIQUEID" val="467"/>
</p:tagLst>
</file>

<file path=ppt/tags/tag64.xml><?xml version="1.0" encoding="utf-8"?>
<p:tagLst xmlns:p="http://schemas.openxmlformats.org/presentationml/2006/main">
  <p:tag name="AS_UNIQUEID" val="468"/>
</p:tagLst>
</file>

<file path=ppt/tags/tag65.xml><?xml version="1.0" encoding="utf-8"?>
<p:tagLst xmlns:p="http://schemas.openxmlformats.org/presentationml/2006/main">
  <p:tag name="AS_UNIQUEID" val="469"/>
</p:tagLst>
</file>

<file path=ppt/tags/tag66.xml><?xml version="1.0" encoding="utf-8"?>
<p:tagLst xmlns:p="http://schemas.openxmlformats.org/presentationml/2006/main">
  <p:tag name="AS_UNIQUEID" val="470"/>
</p:tagLst>
</file>

<file path=ppt/tags/tag67.xml><?xml version="1.0" encoding="utf-8"?>
<p:tagLst xmlns:p="http://schemas.openxmlformats.org/presentationml/2006/main">
  <p:tag name="AS_UNIQUEID" val="471"/>
</p:tagLst>
</file>

<file path=ppt/tags/tag68.xml><?xml version="1.0" encoding="utf-8"?>
<p:tagLst xmlns:p="http://schemas.openxmlformats.org/presentationml/2006/main">
  <p:tag name="AS_UNIQUEID" val="472"/>
</p:tagLst>
</file>

<file path=ppt/tags/tag69.xml><?xml version="1.0" encoding="utf-8"?>
<p:tagLst xmlns:p="http://schemas.openxmlformats.org/presentationml/2006/main">
  <p:tag name="AS_UNIQUEID" val="473"/>
</p:tagLst>
</file>

<file path=ppt/tags/tag7.xml><?xml version="1.0" encoding="utf-8"?>
<p:tagLst xmlns:p="http://schemas.openxmlformats.org/presentationml/2006/main">
  <p:tag name="AS_UNIQUEID" val="192"/>
</p:tagLst>
</file>

<file path=ppt/tags/tag70.xml><?xml version="1.0" encoding="utf-8"?>
<p:tagLst xmlns:p="http://schemas.openxmlformats.org/presentationml/2006/main">
  <p:tag name="AS_UNIQUEID" val="474"/>
</p:tagLst>
</file>

<file path=ppt/tags/tag71.xml><?xml version="1.0" encoding="utf-8"?>
<p:tagLst xmlns:p="http://schemas.openxmlformats.org/presentationml/2006/main">
  <p:tag name="AS_UNIQUEID" val="475"/>
</p:tagLst>
</file>

<file path=ppt/tags/tag72.xml><?xml version="1.0" encoding="utf-8"?>
<p:tagLst xmlns:p="http://schemas.openxmlformats.org/presentationml/2006/main">
  <p:tag name="AS_UNIQUEID" val="476"/>
</p:tagLst>
</file>

<file path=ppt/tags/tag73.xml><?xml version="1.0" encoding="utf-8"?>
<p:tagLst xmlns:p="http://schemas.openxmlformats.org/presentationml/2006/main">
  <p:tag name="AS_UNIQUEID" val="477"/>
</p:tagLst>
</file>

<file path=ppt/tags/tag74.xml><?xml version="1.0" encoding="utf-8"?>
<p:tagLst xmlns:p="http://schemas.openxmlformats.org/presentationml/2006/main">
  <p:tag name="AS_UNIQUEID" val="478"/>
</p:tagLst>
</file>

<file path=ppt/tags/tag75.xml><?xml version="1.0" encoding="utf-8"?>
<p:tagLst xmlns:p="http://schemas.openxmlformats.org/presentationml/2006/main">
  <p:tag name="AS_UNIQUEID" val="479"/>
</p:tagLst>
</file>

<file path=ppt/tags/tag76.xml><?xml version="1.0" encoding="utf-8"?>
<p:tagLst xmlns:p="http://schemas.openxmlformats.org/presentationml/2006/main">
  <p:tag name="AS_UNIQUEID" val="480"/>
</p:tagLst>
</file>

<file path=ppt/tags/tag77.xml><?xml version="1.0" encoding="utf-8"?>
<p:tagLst xmlns:p="http://schemas.openxmlformats.org/presentationml/2006/main">
  <p:tag name="AS_UNIQUEID" val="481"/>
</p:tagLst>
</file>

<file path=ppt/tags/tag78.xml><?xml version="1.0" encoding="utf-8"?>
<p:tagLst xmlns:p="http://schemas.openxmlformats.org/presentationml/2006/main">
  <p:tag name="AS_UNIQUEID" val="482"/>
</p:tagLst>
</file>

<file path=ppt/tags/tag79.xml><?xml version="1.0" encoding="utf-8"?>
<p:tagLst xmlns:p="http://schemas.openxmlformats.org/presentationml/2006/main">
  <p:tag name="AS_UNIQUEID" val="483"/>
</p:tagLst>
</file>

<file path=ppt/tags/tag8.xml><?xml version="1.0" encoding="utf-8"?>
<p:tagLst xmlns:p="http://schemas.openxmlformats.org/presentationml/2006/main">
  <p:tag name="AS_UNIQUEID" val="193"/>
</p:tagLst>
</file>

<file path=ppt/tags/tag80.xml><?xml version="1.0" encoding="utf-8"?>
<p:tagLst xmlns:p="http://schemas.openxmlformats.org/presentationml/2006/main">
  <p:tag name="AS_UNIQUEID" val="484"/>
</p:tagLst>
</file>

<file path=ppt/tags/tag81.xml><?xml version="1.0" encoding="utf-8"?>
<p:tagLst xmlns:p="http://schemas.openxmlformats.org/presentationml/2006/main">
  <p:tag name="AS_UNIQUEID" val="485"/>
</p:tagLst>
</file>

<file path=ppt/tags/tag82.xml><?xml version="1.0" encoding="utf-8"?>
<p:tagLst xmlns:p="http://schemas.openxmlformats.org/presentationml/2006/main">
  <p:tag name="AS_UNIQUEID" val="486"/>
</p:tagLst>
</file>

<file path=ppt/tags/tag83.xml><?xml version="1.0" encoding="utf-8"?>
<p:tagLst xmlns:p="http://schemas.openxmlformats.org/presentationml/2006/main">
  <p:tag name="AS_UNIQUEID" val="487"/>
</p:tagLst>
</file>

<file path=ppt/tags/tag84.xml><?xml version="1.0" encoding="utf-8"?>
<p:tagLst xmlns:p="http://schemas.openxmlformats.org/presentationml/2006/main">
  <p:tag name="AS_UNIQUEID" val="488"/>
</p:tagLst>
</file>

<file path=ppt/tags/tag85.xml><?xml version="1.0" encoding="utf-8"?>
<p:tagLst xmlns:p="http://schemas.openxmlformats.org/presentationml/2006/main">
  <p:tag name="AS_UNIQUEID" val="489"/>
</p:tagLst>
</file>

<file path=ppt/tags/tag86.xml><?xml version="1.0" encoding="utf-8"?>
<p:tagLst xmlns:p="http://schemas.openxmlformats.org/presentationml/2006/main">
  <p:tag name="AS_UNIQUEID" val="490"/>
</p:tagLst>
</file>

<file path=ppt/tags/tag87.xml><?xml version="1.0" encoding="utf-8"?>
<p:tagLst xmlns:p="http://schemas.openxmlformats.org/presentationml/2006/main">
  <p:tag name="AS_UNIQUEID" val="491"/>
</p:tagLst>
</file>

<file path=ppt/tags/tag88.xml><?xml version="1.0" encoding="utf-8"?>
<p:tagLst xmlns:p="http://schemas.openxmlformats.org/presentationml/2006/main">
  <p:tag name="AS_UNIQUEID" val="492"/>
</p:tagLst>
</file>

<file path=ppt/tags/tag89.xml><?xml version="1.0" encoding="utf-8"?>
<p:tagLst xmlns:p="http://schemas.openxmlformats.org/presentationml/2006/main">
  <p:tag name="AS_UNIQUEID" val="493"/>
</p:tagLst>
</file>

<file path=ppt/tags/tag9.xml><?xml version="1.0" encoding="utf-8"?>
<p:tagLst xmlns:p="http://schemas.openxmlformats.org/presentationml/2006/main">
  <p:tag name="AS_UNIQUEID" val="194"/>
</p:tagLst>
</file>

<file path=ppt/tags/tag90.xml><?xml version="1.0" encoding="utf-8"?>
<p:tagLst xmlns:p="http://schemas.openxmlformats.org/presentationml/2006/main">
  <p:tag name="AS_UNIQUEID" val="494"/>
</p:tagLst>
</file>

<file path=ppt/tags/tag91.xml><?xml version="1.0" encoding="utf-8"?>
<p:tagLst xmlns:p="http://schemas.openxmlformats.org/presentationml/2006/main">
  <p:tag name="commondata" val="eyJoZGlkIjoiODJhZjlmYzQ0NTQzMjM4YmFiYjkyZDFlYmU0OGIwY2IifQ=="/>
</p:tagLst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001817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rgbClr val="001817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921</Words>
  <Application>WPS 演示</Application>
  <PresentationFormat>全屏显示(4:3)</PresentationFormat>
  <Paragraphs>122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20</vt:i4>
      </vt:variant>
    </vt:vector>
  </HeadingPairs>
  <TitlesOfParts>
    <vt:vector size="75" baseType="lpstr">
      <vt:lpstr>Arial</vt:lpstr>
      <vt:lpstr>宋体</vt:lpstr>
      <vt:lpstr>Wingdings</vt:lpstr>
      <vt:lpstr>Times New Roman</vt:lpstr>
      <vt:lpstr>黑体</vt:lpstr>
      <vt:lpstr>Calibri</vt:lpstr>
      <vt:lpstr>华文行楷</vt:lpstr>
      <vt:lpstr>微软雅黑</vt:lpstr>
      <vt:lpstr>楷体</vt:lpstr>
      <vt:lpstr>隶书</vt:lpstr>
      <vt:lpstr>新宋体-18030</vt:lpstr>
      <vt:lpstr>楷体_GB2312</vt:lpstr>
      <vt:lpstr>新宋体</vt:lpstr>
      <vt:lpstr>Arial Unicode MS</vt:lpstr>
      <vt:lpstr>诗情画意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Equation.DSMT4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澄海中学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看啥看呢</cp:lastModifiedBy>
  <cp:revision>242</cp:revision>
  <cp:lastPrinted>2023-05-09T07:44:01Z</cp:lastPrinted>
  <dcterms:created xsi:type="dcterms:W3CDTF">2006-11-24T12:52:31Z</dcterms:created>
  <dcterms:modified xsi:type="dcterms:W3CDTF">2024-05-19T13:28:32Z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6258A5A778624352A4C717D9E696EBC9_12</vt:lpwstr>
  </property>
  <property fmtid="{D5CDD505-2E9C-101B-9397-08002B2CF9AE}" pid="3" name="KSOProductBuildVer">
    <vt:lpwstr>2052-12.1.0.16729</vt:lpwstr>
  </property>
</Properties>
</file>