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image" Target="../media/image83.wmf"/><Relationship Id="rId18" Type="http://schemas.openxmlformats.org/officeDocument/2006/relationships/image" Target="../media/image88.wmf"/><Relationship Id="rId3" Type="http://schemas.openxmlformats.org/officeDocument/2006/relationships/image" Target="../media/image73.wmf"/><Relationship Id="rId21" Type="http://schemas.openxmlformats.org/officeDocument/2006/relationships/image" Target="../media/image91.wmf"/><Relationship Id="rId7" Type="http://schemas.openxmlformats.org/officeDocument/2006/relationships/image" Target="../media/image77.wmf"/><Relationship Id="rId12" Type="http://schemas.openxmlformats.org/officeDocument/2006/relationships/image" Target="../media/image82.wmf"/><Relationship Id="rId17" Type="http://schemas.openxmlformats.org/officeDocument/2006/relationships/image" Target="../media/image87.wmf"/><Relationship Id="rId2" Type="http://schemas.openxmlformats.org/officeDocument/2006/relationships/image" Target="../media/image72.wmf"/><Relationship Id="rId16" Type="http://schemas.openxmlformats.org/officeDocument/2006/relationships/image" Target="../media/image86.wmf"/><Relationship Id="rId20" Type="http://schemas.openxmlformats.org/officeDocument/2006/relationships/image" Target="../media/image90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11" Type="http://schemas.openxmlformats.org/officeDocument/2006/relationships/image" Target="../media/image81.wmf"/><Relationship Id="rId5" Type="http://schemas.openxmlformats.org/officeDocument/2006/relationships/image" Target="../media/image75.wmf"/><Relationship Id="rId15" Type="http://schemas.openxmlformats.org/officeDocument/2006/relationships/image" Target="../media/image85.wmf"/><Relationship Id="rId23" Type="http://schemas.openxmlformats.org/officeDocument/2006/relationships/image" Target="../media/image93.wmf"/><Relationship Id="rId10" Type="http://schemas.openxmlformats.org/officeDocument/2006/relationships/image" Target="../media/image80.wmf"/><Relationship Id="rId19" Type="http://schemas.openxmlformats.org/officeDocument/2006/relationships/image" Target="../media/image89.wmf"/><Relationship Id="rId4" Type="http://schemas.openxmlformats.org/officeDocument/2006/relationships/image" Target="../media/image74.wmf"/><Relationship Id="rId9" Type="http://schemas.openxmlformats.org/officeDocument/2006/relationships/image" Target="../media/image79.wmf"/><Relationship Id="rId14" Type="http://schemas.openxmlformats.org/officeDocument/2006/relationships/image" Target="../media/image84.wmf"/><Relationship Id="rId22" Type="http://schemas.openxmlformats.org/officeDocument/2006/relationships/image" Target="../media/image9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4.wmf"/><Relationship Id="rId1" Type="http://schemas.openxmlformats.org/officeDocument/2006/relationships/image" Target="../media/image21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2.wmf"/><Relationship Id="rId7" Type="http://schemas.openxmlformats.org/officeDocument/2006/relationships/image" Target="../media/image45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34.wmf"/><Relationship Id="rId9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34.wmf"/><Relationship Id="rId1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6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1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222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879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11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488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79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688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67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8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F157-D862-4ECD-B64A-08D039B228D5}" type="datetimeFigureOut">
              <a:rPr lang="zh-CN" altLang="en-US" smtClean="0"/>
              <a:t>2021/2/27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3BD0-D066-45ED-9BCE-A1659C78F9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05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35.wmf"/><Relationship Id="rId26" Type="http://schemas.openxmlformats.org/officeDocument/2006/relationships/oleObject" Target="../embeddings/oleObject49.bin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6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8.bin"/><Relationship Id="rId17" Type="http://schemas.openxmlformats.org/officeDocument/2006/relationships/oleObject" Target="../embeddings/oleObject43.bin"/><Relationship Id="rId25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5.bin"/><Relationship Id="rId29" Type="http://schemas.openxmlformats.org/officeDocument/2006/relationships/image" Target="../media/image3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24" Type="http://schemas.openxmlformats.org/officeDocument/2006/relationships/oleObject" Target="../embeddings/oleObject48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7.bin"/><Relationship Id="rId28" Type="http://schemas.openxmlformats.org/officeDocument/2006/relationships/oleObject" Target="../embeddings/oleObject50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6.bin"/><Relationship Id="rId14" Type="http://schemas.openxmlformats.org/officeDocument/2006/relationships/oleObject" Target="../embeddings/oleObject40.bin"/><Relationship Id="rId22" Type="http://schemas.openxmlformats.org/officeDocument/2006/relationships/image" Target="../media/image36.wmf"/><Relationship Id="rId27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44.wmf"/><Relationship Id="rId22" Type="http://schemas.openxmlformats.org/officeDocument/2006/relationships/image" Target="../media/image4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49.wmf"/><Relationship Id="rId9" Type="http://schemas.openxmlformats.org/officeDocument/2006/relationships/image" Target="../media/image5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5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7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68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86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6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78.wmf"/><Relationship Id="rId26" Type="http://schemas.openxmlformats.org/officeDocument/2006/relationships/image" Target="../media/image82.wmf"/><Relationship Id="rId39" Type="http://schemas.openxmlformats.org/officeDocument/2006/relationships/oleObject" Target="../embeddings/oleObject106.bin"/><Relationship Id="rId3" Type="http://schemas.openxmlformats.org/officeDocument/2006/relationships/oleObject" Target="../embeddings/oleObject88.bin"/><Relationship Id="rId21" Type="http://schemas.openxmlformats.org/officeDocument/2006/relationships/oleObject" Target="../embeddings/oleObject97.bin"/><Relationship Id="rId34" Type="http://schemas.openxmlformats.org/officeDocument/2006/relationships/image" Target="../media/image86.wmf"/><Relationship Id="rId42" Type="http://schemas.openxmlformats.org/officeDocument/2006/relationships/image" Target="../media/image90.wmf"/><Relationship Id="rId47" Type="http://schemas.openxmlformats.org/officeDocument/2006/relationships/oleObject" Target="../embeddings/oleObject110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75.wmf"/><Relationship Id="rId17" Type="http://schemas.openxmlformats.org/officeDocument/2006/relationships/oleObject" Target="../embeddings/oleObject95.bin"/><Relationship Id="rId25" Type="http://schemas.openxmlformats.org/officeDocument/2006/relationships/oleObject" Target="../embeddings/oleObject99.bin"/><Relationship Id="rId33" Type="http://schemas.openxmlformats.org/officeDocument/2006/relationships/oleObject" Target="../embeddings/oleObject103.bin"/><Relationship Id="rId38" Type="http://schemas.openxmlformats.org/officeDocument/2006/relationships/image" Target="../media/image88.wmf"/><Relationship Id="rId46" Type="http://schemas.openxmlformats.org/officeDocument/2006/relationships/image" Target="../media/image9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7.wmf"/><Relationship Id="rId20" Type="http://schemas.openxmlformats.org/officeDocument/2006/relationships/image" Target="../media/image79.wmf"/><Relationship Id="rId29" Type="http://schemas.openxmlformats.org/officeDocument/2006/relationships/oleObject" Target="../embeddings/oleObject101.bin"/><Relationship Id="rId41" Type="http://schemas.openxmlformats.org/officeDocument/2006/relationships/oleObject" Target="../embeddings/oleObject107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92.bin"/><Relationship Id="rId24" Type="http://schemas.openxmlformats.org/officeDocument/2006/relationships/image" Target="../media/image81.wmf"/><Relationship Id="rId32" Type="http://schemas.openxmlformats.org/officeDocument/2006/relationships/image" Target="../media/image85.wmf"/><Relationship Id="rId37" Type="http://schemas.openxmlformats.org/officeDocument/2006/relationships/oleObject" Target="../embeddings/oleObject105.bin"/><Relationship Id="rId40" Type="http://schemas.openxmlformats.org/officeDocument/2006/relationships/image" Target="../media/image89.wmf"/><Relationship Id="rId45" Type="http://schemas.openxmlformats.org/officeDocument/2006/relationships/oleObject" Target="../embeddings/oleObject109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23" Type="http://schemas.openxmlformats.org/officeDocument/2006/relationships/oleObject" Target="../embeddings/oleObject98.bin"/><Relationship Id="rId28" Type="http://schemas.openxmlformats.org/officeDocument/2006/relationships/image" Target="../media/image83.wmf"/><Relationship Id="rId36" Type="http://schemas.openxmlformats.org/officeDocument/2006/relationships/image" Target="../media/image87.wmf"/><Relationship Id="rId10" Type="http://schemas.openxmlformats.org/officeDocument/2006/relationships/image" Target="../media/image74.wmf"/><Relationship Id="rId19" Type="http://schemas.openxmlformats.org/officeDocument/2006/relationships/oleObject" Target="../embeddings/oleObject96.bin"/><Relationship Id="rId31" Type="http://schemas.openxmlformats.org/officeDocument/2006/relationships/oleObject" Target="../embeddings/oleObject102.bin"/><Relationship Id="rId44" Type="http://schemas.openxmlformats.org/officeDocument/2006/relationships/image" Target="../media/image91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76.wmf"/><Relationship Id="rId22" Type="http://schemas.openxmlformats.org/officeDocument/2006/relationships/image" Target="../media/image80.wmf"/><Relationship Id="rId27" Type="http://schemas.openxmlformats.org/officeDocument/2006/relationships/oleObject" Target="../embeddings/oleObject100.bin"/><Relationship Id="rId30" Type="http://schemas.openxmlformats.org/officeDocument/2006/relationships/image" Target="../media/image84.wmf"/><Relationship Id="rId35" Type="http://schemas.openxmlformats.org/officeDocument/2006/relationships/oleObject" Target="../embeddings/oleObject104.bin"/><Relationship Id="rId43" Type="http://schemas.openxmlformats.org/officeDocument/2006/relationships/oleObject" Target="../embeddings/oleObject108.bin"/><Relationship Id="rId48" Type="http://schemas.openxmlformats.org/officeDocument/2006/relationships/image" Target="../media/image9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4.emf"/><Relationship Id="rId5" Type="http://schemas.openxmlformats.org/officeDocument/2006/relationships/package" Target="../embeddings/Microsoft_Word___1.docx"/><Relationship Id="rId4" Type="http://schemas.openxmlformats.org/officeDocument/2006/relationships/oleObject" Target="../embeddings/oleObject11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5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24.bin"/><Relationship Id="rId24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0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标题 3"/>
          <p:cNvSpPr txBox="1">
            <a:spLocks/>
          </p:cNvSpPr>
          <p:nvPr/>
        </p:nvSpPr>
        <p:spPr>
          <a:xfrm>
            <a:off x="1908175" y="188913"/>
            <a:ext cx="5400675" cy="503237"/>
          </a:xfrm>
          <a:prstGeom prst="rect">
            <a:avLst/>
          </a:prstGeom>
        </p:spPr>
        <p:txBody>
          <a:bodyPr anchor="ctr"/>
          <a:lstStyle>
            <a:lvl1pPr defTabSz="1217613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defTabSz="1217613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defTabSz="1217613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defTabSz="1217613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defTabSz="1217613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defTabSz="1217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9.3.2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　平面向量的坐标运算（</a:t>
            </a:r>
            <a:r>
              <a:rPr lang="en-US" altLang="zh-CN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</a:t>
            </a:r>
          </a:p>
        </p:txBody>
      </p:sp>
      <p:sp>
        <p:nvSpPr>
          <p:cNvPr id="2053" name="矩形 2"/>
          <p:cNvSpPr>
            <a:spLocks noChangeArrowheads="1"/>
          </p:cNvSpPr>
          <p:nvPr/>
        </p:nvSpPr>
        <p:spPr bwMode="auto">
          <a:xfrm>
            <a:off x="250825" y="836613"/>
            <a:ext cx="8713788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898" tIns="60948" rIns="121898" bIns="60948">
            <a:spAutoFit/>
          </a:bodyPr>
          <a:lstStyle/>
          <a:p>
            <a:pPr algn="just" defTabSz="1217613"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学习目标：</a:t>
            </a:r>
          </a:p>
          <a:p>
            <a:pPr algn="just" defTabSz="1217613">
              <a:lnSpc>
                <a:spcPct val="150000"/>
              </a:lnSpc>
            </a:pPr>
            <a:r>
              <a:rPr lang="en-US" altLang="zh-CN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1.</a:t>
            </a:r>
            <a:r>
              <a:rPr lang="zh-CN" altLang="zh-CN" sz="2400" b="1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了解平面向量的正交分解，掌握向量的坐标表示</a:t>
            </a:r>
            <a:r>
              <a:rPr lang="zh-CN" altLang="en-US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；</a:t>
            </a:r>
          </a:p>
          <a:p>
            <a:pPr algn="just" defTabSz="1217613">
              <a:lnSpc>
                <a:spcPct val="150000"/>
              </a:lnSpc>
            </a:pPr>
            <a:r>
              <a:rPr lang="en-US" altLang="zh-CN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2.</a:t>
            </a:r>
            <a:r>
              <a:rPr lang="zh-CN" altLang="zh-CN" sz="2400" b="1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掌握两个向量和、差及数乘向量的坐标运算法则</a:t>
            </a:r>
            <a:r>
              <a:rPr lang="zh-CN" altLang="en-US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；</a:t>
            </a:r>
          </a:p>
          <a:p>
            <a:pPr algn="just" defTabSz="1217613">
              <a:lnSpc>
                <a:spcPct val="150000"/>
              </a:lnSpc>
            </a:pPr>
            <a:r>
              <a:rPr lang="en-US" altLang="zh-CN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3.</a:t>
            </a:r>
            <a:r>
              <a:rPr lang="zh-CN" altLang="zh-CN" sz="2400" b="1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正确理解向量坐标的概念，要把点的坐标与向量的坐标区分开来</a:t>
            </a:r>
            <a:r>
              <a:rPr lang="zh-CN" altLang="en-US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。</a:t>
            </a:r>
          </a:p>
          <a:p>
            <a:pPr algn="just" defTabSz="1217613"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教学重点：</a:t>
            </a:r>
            <a:r>
              <a:rPr lang="zh-CN" altLang="en-US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平面向量的坐标运算。</a:t>
            </a:r>
          </a:p>
          <a:p>
            <a:pPr algn="just" defTabSz="1217613"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教学难点：</a:t>
            </a:r>
            <a:r>
              <a:rPr lang="zh-CN" altLang="en-US" sz="2400" b="1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平面向量坐标表示的理解。</a:t>
            </a:r>
            <a:endParaRPr lang="zh-CN" altLang="zh-CN" sz="2400" b="1">
              <a:latin typeface="宋体" pitchFamily="2" charset="-122"/>
              <a:ea typeface="黑体" pitchFamily="49" charset="-122"/>
              <a:cs typeface="Courier New" pitchFamily="49" charset="0"/>
            </a:endParaRPr>
          </a:p>
        </p:txBody>
      </p:sp>
      <p:pic>
        <p:nvPicPr>
          <p:cNvPr id="2054" name="Picture 6" descr="BD0551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2076450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3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组合 3"/>
          <p:cNvGrpSpPr>
            <a:grpSpLocks/>
          </p:cNvGrpSpPr>
          <p:nvPr/>
        </p:nvGrpSpPr>
        <p:grpSpPr bwMode="auto">
          <a:xfrm>
            <a:off x="3348038" y="188913"/>
            <a:ext cx="2381250" cy="881062"/>
            <a:chOff x="11613" y="920823"/>
            <a:chExt cx="1443037" cy="733424"/>
          </a:xfrm>
        </p:grpSpPr>
        <p:pic>
          <p:nvPicPr>
            <p:cNvPr id="20483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13" y="920823"/>
              <a:ext cx="1443037" cy="733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84" name="TextBox 5"/>
            <p:cNvSpPr txBox="1">
              <a:spLocks noChangeArrowheads="1"/>
            </p:cNvSpPr>
            <p:nvPr/>
          </p:nvSpPr>
          <p:spPr bwMode="auto">
            <a:xfrm>
              <a:off x="94347" y="1059579"/>
              <a:ext cx="1202531" cy="380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6810" tIns="38405" rIns="76810" bIns="38405">
              <a:spAutoFit/>
            </a:bodyPr>
            <a:lstStyle>
              <a:lvl1pPr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623888" indent="-239713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60438" indent="-192088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44613" indent="-192088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728788" indent="-192088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1859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6431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1003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5575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sz="250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反思与感悟</a:t>
              </a:r>
            </a:p>
          </p:txBody>
        </p:sp>
      </p:grp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92100" y="1125538"/>
            <a:ext cx="8559800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4" tIns="51196" rIns="102394" bIns="51196">
            <a:spAutoFit/>
          </a:bodyPr>
          <a:lstStyle/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向量坐标运算的方法</a:t>
            </a:r>
            <a:endParaRPr lang="zh-CN" altLang="zh-CN" sz="2400">
              <a:latin typeface="宋体" pitchFamily="2" charset="-122"/>
              <a:ea typeface="华文细黑" pitchFamily="2" charset="-122"/>
              <a:cs typeface="Courier New" pitchFamily="49" charset="0"/>
            </a:endParaRPr>
          </a:p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en-US" altLang="zh-CN" sz="2400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(1)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若已知向量的坐标，则直接应用两个向量和、差及向量数乘的运算法则进行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.</a:t>
            </a:r>
            <a:endParaRPr lang="zh-CN" altLang="zh-CN" sz="2400">
              <a:latin typeface="宋体" pitchFamily="2" charset="-122"/>
              <a:ea typeface="黑体" pitchFamily="49" charset="-122"/>
              <a:cs typeface="Courier New" pitchFamily="49" charset="0"/>
            </a:endParaRPr>
          </a:p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(2)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若已知有向线段两端点的坐标，则可先求出向量的坐标，然后再进行向量的坐标运算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.</a:t>
            </a:r>
            <a:endParaRPr lang="zh-CN" altLang="zh-CN" sz="2400">
              <a:latin typeface="宋体" pitchFamily="2" charset="-122"/>
              <a:ea typeface="黑体" pitchFamily="49" charset="-122"/>
            </a:endParaRPr>
          </a:p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(3)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向量的线性坐标运算可完全类比数的运算进行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.</a:t>
            </a:r>
            <a:endParaRPr lang="zh-CN" altLang="zh-CN" sz="2400">
              <a:latin typeface="宋体" pitchFamily="2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3134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95288" y="1484313"/>
            <a:ext cx="8534400" cy="952500"/>
            <a:chOff x="258" y="1008"/>
            <a:chExt cx="5376" cy="600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258" y="1008"/>
              <a:ext cx="5376" cy="595"/>
              <a:chOff x="240" y="1104"/>
              <a:chExt cx="5376" cy="595"/>
            </a:xfrm>
          </p:grpSpPr>
          <p:sp>
            <p:nvSpPr>
              <p:cNvPr id="9220" name="Rectangle 4"/>
              <p:cNvSpPr>
                <a:spLocks noChangeArrowheads="1"/>
              </p:cNvSpPr>
              <p:nvPr/>
            </p:nvSpPr>
            <p:spPr bwMode="auto">
              <a:xfrm>
                <a:off x="240" y="1104"/>
                <a:ext cx="5376" cy="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kumimoji="1" lang="en-US" altLang="zh-CN" sz="2400" b="1">
                    <a:latin typeface="宋体" pitchFamily="2" charset="-122"/>
                  </a:rPr>
                  <a:t>    </a:t>
                </a:r>
                <a:r>
                  <a:rPr kumimoji="1" lang="zh-CN" altLang="en-US" sz="2400" b="1">
                    <a:latin typeface="宋体" pitchFamily="2" charset="-122"/>
                  </a:rPr>
                  <a:t>直线</a:t>
                </a:r>
                <a:r>
                  <a:rPr kumimoji="1" lang="en-US" altLang="zh-CN" sz="2400" b="1" i="1">
                    <a:latin typeface="Times New Roman" pitchFamily="18" charset="0"/>
                  </a:rPr>
                  <a:t>l</a:t>
                </a:r>
                <a:r>
                  <a:rPr kumimoji="1" lang="zh-CN" altLang="en-US" sz="2400" b="1">
                    <a:latin typeface="宋体" pitchFamily="2" charset="-122"/>
                  </a:rPr>
                  <a:t>上两点   、  ，在</a:t>
                </a:r>
                <a:r>
                  <a:rPr kumimoji="1" lang="en-US" altLang="zh-CN" sz="2400" b="1" i="1">
                    <a:latin typeface="Times New Roman" pitchFamily="18" charset="0"/>
                  </a:rPr>
                  <a:t>l</a:t>
                </a:r>
                <a:r>
                  <a:rPr kumimoji="1" lang="zh-CN" altLang="en-US" sz="2400" b="1">
                    <a:latin typeface="宋体" pitchFamily="2" charset="-122"/>
                  </a:rPr>
                  <a:t>上取不同于  、 的任一点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P</a:t>
                </a:r>
                <a:r>
                  <a:rPr kumimoji="1" lang="zh-CN" altLang="en-US" sz="2400" b="1">
                    <a:latin typeface="宋体" pitchFamily="2" charset="-122"/>
                  </a:rPr>
                  <a:t>，则</a:t>
                </a:r>
              </a:p>
              <a:p>
                <a:endParaRPr kumimoji="1" lang="zh-CN" altLang="en-US" sz="800" b="1">
                  <a:latin typeface="宋体" pitchFamily="2" charset="-122"/>
                </a:endParaRPr>
              </a:p>
              <a:p>
                <a:r>
                  <a:rPr kumimoji="1" lang="en-US" altLang="zh-CN" sz="2400" b="1" i="1">
                    <a:latin typeface="Times New Roman" pitchFamily="18" charset="0"/>
                  </a:rPr>
                  <a:t>P</a:t>
                </a:r>
                <a:r>
                  <a:rPr kumimoji="1" lang="zh-CN" altLang="en-US" sz="2400" b="1">
                    <a:latin typeface="宋体" pitchFamily="2" charset="-122"/>
                  </a:rPr>
                  <a:t>点与    的位置有哪几种情形？</a:t>
                </a:r>
                <a:r>
                  <a:rPr kumimoji="1" lang="zh-CN" altLang="en-US" sz="2400" b="1">
                    <a:latin typeface="Times New Roman" pitchFamily="18" charset="0"/>
                  </a:rPr>
                  <a:t> </a:t>
                </a:r>
              </a:p>
            </p:txBody>
          </p:sp>
          <p:graphicFrame>
            <p:nvGraphicFramePr>
              <p:cNvPr id="9221" name="Object 5"/>
              <p:cNvGraphicFramePr>
                <a:graphicFrameLocks noChangeAspect="1"/>
              </p:cNvGraphicFramePr>
              <p:nvPr/>
            </p:nvGraphicFramePr>
            <p:xfrm>
              <a:off x="1762" y="1152"/>
              <a:ext cx="184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46" name="Equation" r:id="rId3" imgW="291960" imgH="368280" progId="Equation.3">
                      <p:embed/>
                    </p:oleObj>
                  </mc:Choice>
                  <mc:Fallback>
                    <p:oleObj name="Equation" r:id="rId3" imgW="2919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62" y="1152"/>
                            <a:ext cx="184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2" name="Object 6"/>
              <p:cNvGraphicFramePr>
                <a:graphicFrameLocks noChangeAspect="1"/>
              </p:cNvGraphicFramePr>
              <p:nvPr/>
            </p:nvGraphicFramePr>
            <p:xfrm>
              <a:off x="2152" y="1146"/>
              <a:ext cx="188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47" name="Equation" r:id="rId5" imgW="304560" imgH="368280" progId="Equation.3">
                      <p:embed/>
                    </p:oleObj>
                  </mc:Choice>
                  <mc:Fallback>
                    <p:oleObj name="Equation" r:id="rId5" imgW="3045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52" y="1146"/>
                            <a:ext cx="188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3" name="Object 7"/>
              <p:cNvGraphicFramePr>
                <a:graphicFrameLocks noChangeAspect="1"/>
              </p:cNvGraphicFramePr>
              <p:nvPr/>
            </p:nvGraphicFramePr>
            <p:xfrm>
              <a:off x="3786" y="1138"/>
              <a:ext cx="184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48" name="Equation" r:id="rId7" imgW="291960" imgH="368280" progId="Equation.3">
                      <p:embed/>
                    </p:oleObj>
                  </mc:Choice>
                  <mc:Fallback>
                    <p:oleObj name="Equation" r:id="rId7" imgW="2919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86" y="1138"/>
                            <a:ext cx="184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24" name="Object 8"/>
              <p:cNvGraphicFramePr>
                <a:graphicFrameLocks noChangeAspect="1"/>
              </p:cNvGraphicFramePr>
              <p:nvPr/>
            </p:nvGraphicFramePr>
            <p:xfrm>
              <a:off x="4080" y="1152"/>
              <a:ext cx="188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49" name="Equation" r:id="rId8" imgW="304560" imgH="368280" progId="Equation.3">
                      <p:embed/>
                    </p:oleObj>
                  </mc:Choice>
                  <mc:Fallback>
                    <p:oleObj name="Equation" r:id="rId8" imgW="3045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80" y="1152"/>
                            <a:ext cx="188" cy="23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225" name="Object 9"/>
            <p:cNvGraphicFramePr>
              <a:graphicFrameLocks noChangeAspect="1"/>
            </p:cNvGraphicFramePr>
            <p:nvPr/>
          </p:nvGraphicFramePr>
          <p:xfrm>
            <a:off x="816" y="1344"/>
            <a:ext cx="37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0" name="Equation" r:id="rId9" imgW="596880" imgH="419040" progId="Equation.3">
                    <p:embed/>
                  </p:oleObj>
                </mc:Choice>
                <mc:Fallback>
                  <p:oleObj name="Equation" r:id="rId9" imgW="5968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1344"/>
                          <a:ext cx="376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72" name="Group 56"/>
          <p:cNvGrpSpPr>
            <a:grpSpLocks/>
          </p:cNvGrpSpPr>
          <p:nvPr/>
        </p:nvGrpSpPr>
        <p:grpSpPr bwMode="auto">
          <a:xfrm>
            <a:off x="468313" y="2492375"/>
            <a:ext cx="2735262" cy="1250950"/>
            <a:chOff x="295" y="1570"/>
            <a:chExt cx="1723" cy="788"/>
          </a:xfrm>
        </p:grpSpPr>
        <p:grpSp>
          <p:nvGrpSpPr>
            <p:cNvPr id="9271" name="Group 55"/>
            <p:cNvGrpSpPr>
              <a:grpSpLocks/>
            </p:cNvGrpSpPr>
            <p:nvPr/>
          </p:nvGrpSpPr>
          <p:grpSpPr bwMode="auto">
            <a:xfrm>
              <a:off x="521" y="1570"/>
              <a:ext cx="1497" cy="288"/>
              <a:chOff x="521" y="1570"/>
              <a:chExt cx="1497" cy="288"/>
            </a:xfrm>
          </p:grpSpPr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521" y="1570"/>
                <a:ext cx="149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kumimoji="1" lang="en-US" altLang="zh-CN" sz="2400" b="1" i="1">
                    <a:solidFill>
                      <a:schemeClr val="tx2"/>
                    </a:solidFill>
                    <a:latin typeface="Times New Roman" pitchFamily="18" charset="0"/>
                  </a:rPr>
                  <a:t>P</a:t>
                </a:r>
                <a:r>
                  <a:rPr kumimoji="1" lang="zh-CN" altLang="en-US" sz="2400" b="1">
                    <a:solidFill>
                      <a:schemeClr val="tx2"/>
                    </a:solidFill>
                    <a:latin typeface="宋体" pitchFamily="2" charset="-122"/>
                  </a:rPr>
                  <a:t>在    之间 ，</a:t>
                </a:r>
                <a:endParaRPr kumimoji="1" lang="zh-CN" altLang="en-US" sz="2400" b="1">
                  <a:solidFill>
                    <a:schemeClr val="tx2"/>
                  </a:solidFill>
                  <a:latin typeface="Times New Roman" pitchFamily="18" charset="0"/>
                </a:endParaRPr>
              </a:p>
            </p:txBody>
          </p:sp>
          <p:graphicFrame>
            <p:nvGraphicFramePr>
              <p:cNvPr id="9228" name="Object 12"/>
              <p:cNvGraphicFramePr>
                <a:graphicFrameLocks noChangeAspect="1"/>
              </p:cNvGraphicFramePr>
              <p:nvPr/>
            </p:nvGraphicFramePr>
            <p:xfrm>
              <a:off x="884" y="1570"/>
              <a:ext cx="402" cy="26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1" name="Equation" r:id="rId11" imgW="596880" imgH="419040" progId="Equation.3">
                      <p:embed/>
                    </p:oleObj>
                  </mc:Choice>
                  <mc:Fallback>
                    <p:oleObj name="Equation" r:id="rId11" imgW="59688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84" y="1570"/>
                            <a:ext cx="402" cy="26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29" name="Group 13"/>
            <p:cNvGrpSpPr>
              <a:grpSpLocks/>
            </p:cNvGrpSpPr>
            <p:nvPr/>
          </p:nvGrpSpPr>
          <p:grpSpPr bwMode="auto">
            <a:xfrm>
              <a:off x="295" y="2036"/>
              <a:ext cx="1622" cy="322"/>
              <a:chOff x="384" y="2132"/>
              <a:chExt cx="1536" cy="322"/>
            </a:xfrm>
          </p:grpSpPr>
          <p:grpSp>
            <p:nvGrpSpPr>
              <p:cNvPr id="9230" name="Group 14"/>
              <p:cNvGrpSpPr>
                <a:grpSpLocks/>
              </p:cNvGrpSpPr>
              <p:nvPr/>
            </p:nvGrpSpPr>
            <p:grpSpPr bwMode="auto">
              <a:xfrm>
                <a:off x="384" y="2138"/>
                <a:ext cx="1536" cy="316"/>
                <a:chOff x="432" y="2208"/>
                <a:chExt cx="1536" cy="316"/>
              </a:xfrm>
            </p:grpSpPr>
            <p:graphicFrame>
              <p:nvGraphicFramePr>
                <p:cNvPr id="9231" name="Object 15"/>
                <p:cNvGraphicFramePr>
                  <a:graphicFrameLocks noChangeAspect="1"/>
                </p:cNvGraphicFramePr>
                <p:nvPr/>
              </p:nvGraphicFramePr>
              <p:xfrm>
                <a:off x="618" y="2256"/>
                <a:ext cx="184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52" name="Equation" r:id="rId12" imgW="291960" imgH="368280" progId="Equation.3">
                        <p:embed/>
                      </p:oleObj>
                    </mc:Choice>
                    <mc:Fallback>
                      <p:oleObj name="Equation" r:id="rId12" imgW="291960" imgH="368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618" y="2256"/>
                              <a:ext cx="184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232" name="Object 16"/>
                <p:cNvGraphicFramePr>
                  <a:graphicFrameLocks noChangeAspect="1"/>
                </p:cNvGraphicFramePr>
                <p:nvPr/>
              </p:nvGraphicFramePr>
              <p:xfrm>
                <a:off x="1680" y="2292"/>
                <a:ext cx="192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53" name="Equation" r:id="rId13" imgW="304560" imgH="368280" progId="Equation.3">
                        <p:embed/>
                      </p:oleObj>
                    </mc:Choice>
                    <mc:Fallback>
                      <p:oleObj name="Equation" r:id="rId13" imgW="304560" imgH="368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680" y="2292"/>
                              <a:ext cx="192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9233" name="Line 17"/>
                <p:cNvSpPr>
                  <a:spLocks noChangeShapeType="1"/>
                </p:cNvSpPr>
                <p:nvPr/>
              </p:nvSpPr>
              <p:spPr bwMode="auto">
                <a:xfrm>
                  <a:off x="432" y="2208"/>
                  <a:ext cx="15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34" name="Line 18"/>
                <p:cNvSpPr>
                  <a:spLocks noChangeShapeType="1"/>
                </p:cNvSpPr>
                <p:nvPr/>
              </p:nvSpPr>
              <p:spPr bwMode="auto">
                <a:xfrm>
                  <a:off x="672" y="2208"/>
                  <a:ext cx="1200" cy="0"/>
                </a:xfrm>
                <a:prstGeom prst="line">
                  <a:avLst/>
                </a:prstGeom>
                <a:noFill/>
                <a:ln w="38100">
                  <a:solidFill>
                    <a:srgbClr val="1102CE"/>
                  </a:solidFill>
                  <a:round/>
                  <a:headEnd/>
                  <a:tailEnd type="triangl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235" name="Group 19"/>
              <p:cNvGrpSpPr>
                <a:grpSpLocks/>
              </p:cNvGrpSpPr>
              <p:nvPr/>
            </p:nvGrpSpPr>
            <p:grpSpPr bwMode="auto">
              <a:xfrm>
                <a:off x="1110" y="2132"/>
                <a:ext cx="220" cy="322"/>
                <a:chOff x="1110" y="2202"/>
                <a:chExt cx="220" cy="322"/>
              </a:xfrm>
            </p:grpSpPr>
            <p:sp>
              <p:nvSpPr>
                <p:cNvPr id="923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10" y="2236"/>
                  <a:ext cx="22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>
                      <a:solidFill>
                        <a:srgbClr val="F40824"/>
                      </a:solidFill>
                      <a:latin typeface="Times New Roman" pitchFamily="18" charset="0"/>
                    </a:rPr>
                    <a:t>P</a:t>
                  </a:r>
                </a:p>
              </p:txBody>
            </p:sp>
            <p:sp>
              <p:nvSpPr>
                <p:cNvPr id="9237" name="Line 21"/>
                <p:cNvSpPr>
                  <a:spLocks noChangeShapeType="1"/>
                </p:cNvSpPr>
                <p:nvPr/>
              </p:nvSpPr>
              <p:spPr bwMode="auto">
                <a:xfrm>
                  <a:off x="1200" y="2202"/>
                  <a:ext cx="48" cy="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 type="triangl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9238" name="Group 22"/>
          <p:cNvGrpSpPr>
            <a:grpSpLocks/>
          </p:cNvGrpSpPr>
          <p:nvPr/>
        </p:nvGrpSpPr>
        <p:grpSpPr bwMode="auto">
          <a:xfrm>
            <a:off x="2949575" y="2492375"/>
            <a:ext cx="3130550" cy="1317625"/>
            <a:chOff x="1858" y="1666"/>
            <a:chExt cx="1972" cy="830"/>
          </a:xfrm>
        </p:grpSpPr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858" y="1666"/>
              <a:ext cx="19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solidFill>
                    <a:schemeClr val="tx2"/>
                  </a:solidFill>
                  <a:latin typeface="Times New Roman" pitchFamily="18" charset="0"/>
                </a:rPr>
                <a:t>P</a:t>
              </a:r>
              <a:r>
                <a:rPr kumimoji="1" lang="zh-CN" altLang="en-US" sz="2400" b="1">
                  <a:solidFill>
                    <a:schemeClr val="tx2"/>
                  </a:solidFill>
                  <a:latin typeface="宋体" pitchFamily="2" charset="-122"/>
                </a:rPr>
                <a:t>在    的延长线上，</a:t>
              </a:r>
            </a:p>
          </p:txBody>
        </p:sp>
        <p:graphicFrame>
          <p:nvGraphicFramePr>
            <p:cNvPr id="9240" name="Object 24"/>
            <p:cNvGraphicFramePr>
              <a:graphicFrameLocks noChangeAspect="1"/>
            </p:cNvGraphicFramePr>
            <p:nvPr/>
          </p:nvGraphicFramePr>
          <p:xfrm>
            <a:off x="2236" y="1680"/>
            <a:ext cx="381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4" name="Equation" r:id="rId14" imgW="596880" imgH="419040" progId="Equation.3">
                    <p:embed/>
                  </p:oleObj>
                </mc:Choice>
                <mc:Fallback>
                  <p:oleObj name="Equation" r:id="rId14" imgW="5968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6" y="1680"/>
                          <a:ext cx="381" cy="2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41" name="Group 25"/>
            <p:cNvGrpSpPr>
              <a:grpSpLocks/>
            </p:cNvGrpSpPr>
            <p:nvPr/>
          </p:nvGrpSpPr>
          <p:grpSpPr bwMode="auto">
            <a:xfrm>
              <a:off x="2160" y="2174"/>
              <a:ext cx="1440" cy="322"/>
              <a:chOff x="2160" y="2174"/>
              <a:chExt cx="1440" cy="322"/>
            </a:xfrm>
          </p:grpSpPr>
          <p:sp>
            <p:nvSpPr>
              <p:cNvPr id="9242" name="Line 26"/>
              <p:cNvSpPr>
                <a:spLocks noChangeShapeType="1"/>
              </p:cNvSpPr>
              <p:nvPr/>
            </p:nvSpPr>
            <p:spPr bwMode="auto">
              <a:xfrm>
                <a:off x="2256" y="2186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9243" name="Group 27"/>
              <p:cNvGrpSpPr>
                <a:grpSpLocks/>
              </p:cNvGrpSpPr>
              <p:nvPr/>
            </p:nvGrpSpPr>
            <p:grpSpPr bwMode="auto">
              <a:xfrm>
                <a:off x="2160" y="2174"/>
                <a:ext cx="1440" cy="322"/>
                <a:chOff x="2160" y="2174"/>
                <a:chExt cx="1440" cy="322"/>
              </a:xfrm>
            </p:grpSpPr>
            <p:sp>
              <p:nvSpPr>
                <p:cNvPr id="9244" name="Line 28"/>
                <p:cNvSpPr>
                  <a:spLocks noChangeShapeType="1"/>
                </p:cNvSpPr>
                <p:nvPr/>
              </p:nvSpPr>
              <p:spPr bwMode="auto">
                <a:xfrm>
                  <a:off x="2160" y="2186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9245" name="Object 29"/>
                <p:cNvGraphicFramePr>
                  <a:graphicFrameLocks noChangeAspect="1"/>
                </p:cNvGraphicFramePr>
                <p:nvPr/>
              </p:nvGraphicFramePr>
              <p:xfrm>
                <a:off x="2208" y="2234"/>
                <a:ext cx="184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55" name="Equation" r:id="rId15" imgW="291960" imgH="368280" progId="Equation.3">
                        <p:embed/>
                      </p:oleObj>
                    </mc:Choice>
                    <mc:Fallback>
                      <p:oleObj name="Equation" r:id="rId15" imgW="291960" imgH="368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208" y="2234"/>
                              <a:ext cx="184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9246" name="Object 30"/>
                <p:cNvGraphicFramePr>
                  <a:graphicFrameLocks noChangeAspect="1"/>
                </p:cNvGraphicFramePr>
                <p:nvPr/>
              </p:nvGraphicFramePr>
              <p:xfrm>
                <a:off x="2640" y="2234"/>
                <a:ext cx="192" cy="2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156" name="Equation" r:id="rId16" imgW="304560" imgH="368280" progId="Equation.3">
                        <p:embed/>
                      </p:oleObj>
                    </mc:Choice>
                    <mc:Fallback>
                      <p:oleObj name="Equation" r:id="rId16" imgW="304560" imgH="368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40" y="2234"/>
                              <a:ext cx="192" cy="23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9247" name="Line 31"/>
                <p:cNvSpPr>
                  <a:spLocks noChangeShapeType="1"/>
                </p:cNvSpPr>
                <p:nvPr/>
              </p:nvSpPr>
              <p:spPr bwMode="auto">
                <a:xfrm>
                  <a:off x="2256" y="2186"/>
                  <a:ext cx="960" cy="0"/>
                </a:xfrm>
                <a:prstGeom prst="line">
                  <a:avLst/>
                </a:prstGeom>
                <a:noFill/>
                <a:ln w="38100">
                  <a:solidFill>
                    <a:srgbClr val="0000CC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9248" name="Group 32"/>
                <p:cNvGrpSpPr>
                  <a:grpSpLocks/>
                </p:cNvGrpSpPr>
                <p:nvPr/>
              </p:nvGrpSpPr>
              <p:grpSpPr bwMode="auto">
                <a:xfrm>
                  <a:off x="3128" y="2174"/>
                  <a:ext cx="233" cy="322"/>
                  <a:chOff x="1104" y="2202"/>
                  <a:chExt cx="233" cy="322"/>
                </a:xfrm>
              </p:grpSpPr>
              <p:sp>
                <p:nvSpPr>
                  <p:cNvPr id="924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" y="2236"/>
                    <a:ext cx="23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kumimoji="1" lang="en-US" altLang="zh-CN" sz="2400" b="1">
                        <a:solidFill>
                          <a:srgbClr val="F40824"/>
                        </a:solidFill>
                        <a:latin typeface="Times New Roman" pitchFamily="18" charset="0"/>
                      </a:rPr>
                      <a:t>P</a:t>
                    </a:r>
                  </a:p>
                </p:txBody>
              </p:sp>
              <p:sp>
                <p:nvSpPr>
                  <p:cNvPr id="925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202"/>
                    <a:ext cx="4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 type="triangle" w="sm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grpSp>
        <p:nvGrpSpPr>
          <p:cNvPr id="9251" name="Group 35"/>
          <p:cNvGrpSpPr>
            <a:grpSpLocks/>
          </p:cNvGrpSpPr>
          <p:nvPr/>
        </p:nvGrpSpPr>
        <p:grpSpPr bwMode="auto">
          <a:xfrm>
            <a:off x="5943600" y="2460625"/>
            <a:ext cx="2900363" cy="1346200"/>
            <a:chOff x="3744" y="1646"/>
            <a:chExt cx="1827" cy="848"/>
          </a:xfrm>
        </p:grpSpPr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3744" y="1646"/>
              <a:ext cx="18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solidFill>
                    <a:schemeClr val="tx2"/>
                  </a:solidFill>
                  <a:latin typeface="Times New Roman" pitchFamily="18" charset="0"/>
                </a:rPr>
                <a:t>P</a:t>
              </a:r>
              <a:r>
                <a:rPr kumimoji="1" lang="zh-CN" altLang="en-US" sz="2400" b="1">
                  <a:solidFill>
                    <a:schemeClr val="tx2"/>
                  </a:solidFill>
                  <a:latin typeface="宋体" pitchFamily="2" charset="-122"/>
                </a:rPr>
                <a:t>在   的延长线上</a:t>
              </a:r>
              <a:r>
                <a:rPr kumimoji="1" lang="en-US" altLang="zh-CN" sz="2400" b="1">
                  <a:solidFill>
                    <a:schemeClr val="tx2"/>
                  </a:solidFill>
                  <a:latin typeface="宋体" pitchFamily="2" charset="-122"/>
                </a:rPr>
                <a:t>.</a:t>
              </a:r>
              <a:r>
                <a:rPr kumimoji="1" lang="en-US" altLang="zh-CN" sz="2400" b="1">
                  <a:solidFill>
                    <a:schemeClr val="tx2"/>
                  </a:solidFill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9253" name="Object 37"/>
            <p:cNvGraphicFramePr>
              <a:graphicFrameLocks noChangeAspect="1"/>
            </p:cNvGraphicFramePr>
            <p:nvPr/>
          </p:nvGraphicFramePr>
          <p:xfrm>
            <a:off x="4054" y="1666"/>
            <a:ext cx="380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7" name="Equation" r:id="rId17" imgW="596880" imgH="419040" progId="Equation.3">
                    <p:embed/>
                  </p:oleObj>
                </mc:Choice>
                <mc:Fallback>
                  <p:oleObj name="Equation" r:id="rId17" imgW="5968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4" y="1666"/>
                          <a:ext cx="380" cy="2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54" name="Group 38"/>
            <p:cNvGrpSpPr>
              <a:grpSpLocks/>
            </p:cNvGrpSpPr>
            <p:nvPr/>
          </p:nvGrpSpPr>
          <p:grpSpPr bwMode="auto">
            <a:xfrm>
              <a:off x="4032" y="2172"/>
              <a:ext cx="1440" cy="322"/>
              <a:chOff x="4032" y="2172"/>
              <a:chExt cx="1440" cy="322"/>
            </a:xfrm>
          </p:grpSpPr>
          <p:sp>
            <p:nvSpPr>
              <p:cNvPr id="9255" name="Line 39"/>
              <p:cNvSpPr>
                <a:spLocks noChangeShapeType="1"/>
              </p:cNvSpPr>
              <p:nvPr/>
            </p:nvSpPr>
            <p:spPr bwMode="auto">
              <a:xfrm>
                <a:off x="4032" y="2186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aphicFrame>
            <p:nvGraphicFramePr>
              <p:cNvPr id="9256" name="Object 40"/>
              <p:cNvGraphicFramePr>
                <a:graphicFrameLocks noChangeAspect="1"/>
              </p:cNvGraphicFramePr>
              <p:nvPr/>
            </p:nvGraphicFramePr>
            <p:xfrm>
              <a:off x="4800" y="2234"/>
              <a:ext cx="184" cy="2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8" name="Equation" r:id="rId19" imgW="291960" imgH="368280" progId="Equation.3">
                      <p:embed/>
                    </p:oleObj>
                  </mc:Choice>
                  <mc:Fallback>
                    <p:oleObj name="Equation" r:id="rId19" imgW="2919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0" y="2234"/>
                            <a:ext cx="184" cy="2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57" name="Object 41"/>
              <p:cNvGraphicFramePr>
                <a:graphicFrameLocks noChangeAspect="1"/>
              </p:cNvGraphicFramePr>
              <p:nvPr/>
            </p:nvGraphicFramePr>
            <p:xfrm>
              <a:off x="5184" y="2234"/>
              <a:ext cx="192" cy="2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9" name="Equation" r:id="rId20" imgW="304560" imgH="368280" progId="Equation.3">
                      <p:embed/>
                    </p:oleObj>
                  </mc:Choice>
                  <mc:Fallback>
                    <p:oleObj name="Equation" r:id="rId20" imgW="3045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84" y="2234"/>
                            <a:ext cx="192" cy="2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258" name="Line 42"/>
              <p:cNvSpPr>
                <a:spLocks noChangeShapeType="1"/>
              </p:cNvSpPr>
              <p:nvPr/>
            </p:nvSpPr>
            <p:spPr bwMode="auto">
              <a:xfrm>
                <a:off x="4896" y="2186"/>
                <a:ext cx="480" cy="0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59" name="Line 43"/>
              <p:cNvSpPr>
                <a:spLocks noChangeShapeType="1"/>
              </p:cNvSpPr>
              <p:nvPr/>
            </p:nvSpPr>
            <p:spPr bwMode="auto">
              <a:xfrm flipH="1">
                <a:off x="4272" y="2186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9260" name="Group 44"/>
              <p:cNvGrpSpPr>
                <a:grpSpLocks/>
              </p:cNvGrpSpPr>
              <p:nvPr/>
            </p:nvGrpSpPr>
            <p:grpSpPr bwMode="auto">
              <a:xfrm>
                <a:off x="4114" y="2172"/>
                <a:ext cx="233" cy="322"/>
                <a:chOff x="1104" y="2202"/>
                <a:chExt cx="233" cy="322"/>
              </a:xfrm>
            </p:grpSpPr>
            <p:sp>
              <p:nvSpPr>
                <p:cNvPr id="926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1104" y="2236"/>
                  <a:ext cx="23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>
                      <a:solidFill>
                        <a:srgbClr val="F40824"/>
                      </a:solidFill>
                      <a:latin typeface="Times New Roman" pitchFamily="18" charset="0"/>
                    </a:rPr>
                    <a:t>P</a:t>
                  </a:r>
                </a:p>
              </p:txBody>
            </p:sp>
            <p:sp>
              <p:nvSpPr>
                <p:cNvPr id="9262" name="Line 46"/>
                <p:cNvSpPr>
                  <a:spLocks noChangeShapeType="1"/>
                </p:cNvSpPr>
                <p:nvPr/>
              </p:nvSpPr>
              <p:spPr bwMode="auto">
                <a:xfrm>
                  <a:off x="1200" y="2202"/>
                  <a:ext cx="48" cy="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 type="triangle" w="sm" len="med"/>
                  <a:tailEnd type="non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9263" name="Group 47"/>
          <p:cNvGrpSpPr>
            <a:grpSpLocks/>
          </p:cNvGrpSpPr>
          <p:nvPr/>
        </p:nvGrpSpPr>
        <p:grpSpPr bwMode="auto">
          <a:xfrm>
            <a:off x="533400" y="4419600"/>
            <a:ext cx="8077200" cy="944563"/>
            <a:chOff x="336" y="2509"/>
            <a:chExt cx="5088" cy="595"/>
          </a:xfrm>
        </p:grpSpPr>
        <p:sp>
          <p:nvSpPr>
            <p:cNvPr id="9264" name="Text Box 48"/>
            <p:cNvSpPr txBox="1">
              <a:spLocks noChangeArrowheads="1"/>
            </p:cNvSpPr>
            <p:nvPr/>
          </p:nvSpPr>
          <p:spPr bwMode="auto">
            <a:xfrm>
              <a:off x="336" y="2509"/>
              <a:ext cx="5088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       </a:t>
              </a:r>
              <a:r>
                <a:rPr kumimoji="1" lang="zh-CN" altLang="en-US" sz="2400" b="1">
                  <a:latin typeface="Times New Roman" pitchFamily="18" charset="0"/>
                </a:rPr>
                <a:t>存在一个实数</a:t>
              </a:r>
              <a:r>
                <a:rPr kumimoji="1" lang="en-US" altLang="zh-CN" sz="2400" b="1">
                  <a:latin typeface="Times New Roman" pitchFamily="18" charset="0"/>
                </a:rPr>
                <a:t>λ</a:t>
              </a:r>
              <a:r>
                <a:rPr kumimoji="1" lang="zh-CN" altLang="en-US" sz="2400" b="1">
                  <a:latin typeface="Times New Roman" pitchFamily="18" charset="0"/>
                </a:rPr>
                <a:t>，使                     ，</a:t>
              </a:r>
              <a:r>
                <a:rPr kumimoji="1" lang="en-US" altLang="zh-CN" sz="2400" b="1">
                  <a:latin typeface="Times New Roman" pitchFamily="18" charset="0"/>
                </a:rPr>
                <a:t>λ</a:t>
              </a:r>
              <a:r>
                <a:rPr kumimoji="1" lang="zh-CN" altLang="en-US" sz="2400" b="1">
                  <a:latin typeface="Times New Roman" pitchFamily="18" charset="0"/>
                </a:rPr>
                <a:t>叫做点</a:t>
              </a:r>
              <a:r>
                <a:rPr kumimoji="1" lang="en-US" altLang="zh-CN" sz="2400" b="1" i="1">
                  <a:latin typeface="Times New Roman" pitchFamily="18" charset="0"/>
                </a:rPr>
                <a:t>P</a:t>
              </a:r>
              <a:r>
                <a:rPr kumimoji="1" lang="zh-CN" altLang="en-US" sz="2400" b="1">
                  <a:latin typeface="Times New Roman" pitchFamily="18" charset="0"/>
                </a:rPr>
                <a:t>分有向线</a:t>
              </a:r>
            </a:p>
            <a:p>
              <a:endParaRPr kumimoji="1" lang="zh-CN" altLang="en-US" sz="800" b="1">
                <a:latin typeface="Times New Roman" pitchFamily="18" charset="0"/>
              </a:endParaRPr>
            </a:p>
            <a:p>
              <a:r>
                <a:rPr kumimoji="1" lang="zh-CN" altLang="en-US" sz="2400" b="1">
                  <a:latin typeface="Times New Roman" pitchFamily="18" charset="0"/>
                </a:rPr>
                <a:t>段        所成的比．</a:t>
              </a:r>
              <a:r>
                <a:rPr kumimoji="1" lang="en-US" altLang="zh-CN" sz="2400" b="1">
                  <a:latin typeface="Times New Roman" pitchFamily="18" charset="0"/>
                </a:rPr>
                <a:t>P</a:t>
              </a:r>
              <a:r>
                <a:rPr kumimoji="1" lang="zh-CN" altLang="en-US" sz="2400" b="1">
                  <a:latin typeface="Times New Roman" pitchFamily="18" charset="0"/>
                </a:rPr>
                <a:t>叫有向线段的定比分点。</a:t>
              </a:r>
            </a:p>
          </p:txBody>
        </p:sp>
        <p:graphicFrame>
          <p:nvGraphicFramePr>
            <p:cNvPr id="9265" name="Object 49"/>
            <p:cNvGraphicFramePr>
              <a:graphicFrameLocks noChangeAspect="1"/>
            </p:cNvGraphicFramePr>
            <p:nvPr/>
          </p:nvGraphicFramePr>
          <p:xfrm>
            <a:off x="2496" y="2544"/>
            <a:ext cx="95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0" name="Equation" r:id="rId21" imgW="1511280" imgH="419040" progId="Equation.3">
                    <p:embed/>
                  </p:oleObj>
                </mc:Choice>
                <mc:Fallback>
                  <p:oleObj name="Equation" r:id="rId21" imgW="15112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2544"/>
                          <a:ext cx="952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66" name="Object 50"/>
            <p:cNvGraphicFramePr>
              <a:graphicFrameLocks noChangeAspect="1"/>
            </p:cNvGraphicFramePr>
            <p:nvPr/>
          </p:nvGraphicFramePr>
          <p:xfrm>
            <a:off x="576" y="2832"/>
            <a:ext cx="37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1" name="Equation" r:id="rId23" imgW="596880" imgH="419040" progId="Equation.3">
                    <p:embed/>
                  </p:oleObj>
                </mc:Choice>
                <mc:Fallback>
                  <p:oleObj name="Equation" r:id="rId23" imgW="5968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2832"/>
                          <a:ext cx="376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457200" y="5486400"/>
            <a:ext cx="80772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>
                <a:latin typeface="宋体" pitchFamily="2" charset="-122"/>
              </a:rPr>
              <a:t>    </a:t>
            </a:r>
            <a:r>
              <a:rPr kumimoji="1" lang="zh-CN" altLang="en-US" sz="2400" b="1">
                <a:latin typeface="宋体" pitchFamily="2" charset="-122"/>
              </a:rPr>
              <a:t>能根据</a:t>
            </a:r>
            <a:r>
              <a:rPr kumimoji="1" lang="en-US" altLang="zh-CN" sz="2400" b="1" i="1">
                <a:latin typeface="Times New Roman" pitchFamily="18" charset="0"/>
              </a:rPr>
              <a:t>P</a:t>
            </a:r>
            <a:r>
              <a:rPr kumimoji="1" lang="zh-CN" altLang="en-US" sz="2400" b="1">
                <a:latin typeface="宋体" pitchFamily="2" charset="-122"/>
              </a:rPr>
              <a:t>点的三种不同的位置和实数与向量的积的向量</a:t>
            </a:r>
          </a:p>
          <a:p>
            <a:endParaRPr kumimoji="1" lang="zh-CN" altLang="en-US" sz="800" b="1">
              <a:latin typeface="宋体" pitchFamily="2" charset="-122"/>
            </a:endParaRPr>
          </a:p>
          <a:p>
            <a:r>
              <a:rPr kumimoji="1" lang="zh-CN" altLang="en-US" sz="2400" b="1">
                <a:latin typeface="宋体" pitchFamily="2" charset="-122"/>
              </a:rPr>
              <a:t>方向确定</a:t>
            </a:r>
            <a:r>
              <a:rPr kumimoji="1" lang="en-US" altLang="zh-CN" sz="2400" b="1">
                <a:latin typeface="宋体" pitchFamily="2" charset="-122"/>
              </a:rPr>
              <a:t>λ</a:t>
            </a:r>
            <a:r>
              <a:rPr kumimoji="1" lang="zh-CN" altLang="en-US" sz="2400" b="1">
                <a:latin typeface="宋体" pitchFamily="2" charset="-122"/>
              </a:rPr>
              <a:t>的取值范围吗？</a:t>
            </a:r>
            <a:r>
              <a:rPr kumimoji="1" lang="zh-CN" altLang="en-US" sz="2400" b="1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9268" name="Object 52"/>
          <p:cNvGraphicFramePr>
            <a:graphicFrameLocks noChangeAspect="1"/>
          </p:cNvGraphicFramePr>
          <p:nvPr/>
        </p:nvGraphicFramePr>
        <p:xfrm>
          <a:off x="1219200" y="3886200"/>
          <a:ext cx="6921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24" imgW="685800" imgH="279360" progId="Equation.3">
                  <p:embed/>
                </p:oleObj>
              </mc:Choice>
              <mc:Fallback>
                <p:oleObj name="Equation" r:id="rId24" imgW="685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886200"/>
                        <a:ext cx="692150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9" name="Object 53"/>
          <p:cNvGraphicFramePr>
            <a:graphicFrameLocks noChangeAspect="1"/>
          </p:cNvGraphicFramePr>
          <p:nvPr/>
        </p:nvGraphicFramePr>
        <p:xfrm>
          <a:off x="3657600" y="3962400"/>
          <a:ext cx="8445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26" imgW="850680" imgH="279360" progId="Equation.3">
                  <p:embed/>
                </p:oleObj>
              </mc:Choice>
              <mc:Fallback>
                <p:oleObj name="Equation" r:id="rId26" imgW="8506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962400"/>
                        <a:ext cx="844550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0" name="Object 54"/>
          <p:cNvGraphicFramePr>
            <a:graphicFrameLocks noChangeAspect="1"/>
          </p:cNvGraphicFramePr>
          <p:nvPr/>
        </p:nvGraphicFramePr>
        <p:xfrm>
          <a:off x="6934200" y="3962400"/>
          <a:ext cx="13398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28" imgW="1333440" imgH="279360" progId="Equation.3">
                  <p:embed/>
                </p:oleObj>
              </mc:Choice>
              <mc:Fallback>
                <p:oleObj name="Equation" r:id="rId28" imgW="13334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962400"/>
                        <a:ext cx="1339850" cy="284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214565" y="548680"/>
            <a:ext cx="4968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/>
              <a:t>例</a:t>
            </a:r>
            <a:r>
              <a:rPr lang="en-US" altLang="zh-CN" sz="2400" b="1" dirty="0" smtClean="0"/>
              <a:t>4  </a:t>
            </a:r>
            <a:r>
              <a:rPr lang="zh-CN" altLang="en-US" sz="2400" b="1" dirty="0" smtClean="0"/>
              <a:t>教材</a:t>
            </a:r>
            <a:r>
              <a:rPr lang="en-US" altLang="zh-CN" sz="2400" b="1" dirty="0" smtClean="0"/>
              <a:t>30</a:t>
            </a:r>
            <a:r>
              <a:rPr lang="zh-CN" altLang="en-US" sz="2400" b="1" dirty="0" smtClean="0"/>
              <a:t>页例</a:t>
            </a:r>
            <a:r>
              <a:rPr lang="en-US" altLang="zh-CN" sz="2400" b="1" dirty="0" smtClean="0"/>
              <a:t>4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31219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7" grpId="0" autoUpdateAnimBg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09800" y="304800"/>
            <a:ext cx="5181600" cy="617538"/>
          </a:xfrm>
          <a:prstGeom prst="rect">
            <a:avLst/>
          </a:prstGeom>
          <a:solidFill>
            <a:srgbClr val="FFFF66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CN" altLang="en-US" sz="3200" b="1">
                <a:solidFill>
                  <a:srgbClr val="993300"/>
                </a:solidFill>
                <a:latin typeface="Times New Roman" pitchFamily="18" charset="0"/>
              </a:rPr>
              <a:t>线段的定比分点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609600" y="1524000"/>
            <a:ext cx="8153400" cy="974725"/>
            <a:chOff x="384" y="960"/>
            <a:chExt cx="5136" cy="614"/>
          </a:xfrm>
        </p:grpSpPr>
        <p:grpSp>
          <p:nvGrpSpPr>
            <p:cNvPr id="10244" name="Group 4"/>
            <p:cNvGrpSpPr>
              <a:grpSpLocks/>
            </p:cNvGrpSpPr>
            <p:nvPr/>
          </p:nvGrpSpPr>
          <p:grpSpPr bwMode="auto">
            <a:xfrm>
              <a:off x="384" y="960"/>
              <a:ext cx="5136" cy="614"/>
              <a:chOff x="384" y="1008"/>
              <a:chExt cx="5136" cy="614"/>
            </a:xfrm>
          </p:grpSpPr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384" y="1008"/>
                <a:ext cx="5136" cy="6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kumimoji="1" lang="en-US" altLang="zh-CN" sz="2400" b="1">
                    <a:latin typeface="宋体" pitchFamily="2" charset="-122"/>
                  </a:rPr>
                  <a:t>    </a:t>
                </a:r>
                <a:r>
                  <a:rPr kumimoji="1" lang="zh-CN" altLang="en-US" sz="2400" b="1">
                    <a:latin typeface="宋体" pitchFamily="2" charset="-122"/>
                  </a:rPr>
                  <a:t>设        ，        ，</a:t>
                </a:r>
                <a:r>
                  <a:rPr kumimoji="1" lang="en-US" altLang="zh-CN" sz="2400" b="1" i="1">
                    <a:latin typeface="Times New Roman" pitchFamily="18" charset="0"/>
                  </a:rPr>
                  <a:t>P</a:t>
                </a:r>
                <a:r>
                  <a:rPr kumimoji="1" lang="zh-CN" altLang="en-US" sz="2400" b="1">
                    <a:latin typeface="宋体" pitchFamily="2" charset="-122"/>
                  </a:rPr>
                  <a:t>分    所成的比为  ，如何</a:t>
                </a:r>
              </a:p>
              <a:p>
                <a:endParaRPr kumimoji="1" lang="zh-CN" altLang="en-US" sz="1000" b="1">
                  <a:latin typeface="宋体" pitchFamily="2" charset="-122"/>
                </a:endParaRPr>
              </a:p>
              <a:p>
                <a:r>
                  <a:rPr kumimoji="1" lang="zh-CN" altLang="en-US" sz="2400" b="1">
                    <a:latin typeface="宋体" pitchFamily="2" charset="-122"/>
                  </a:rPr>
                  <a:t>求</a:t>
                </a:r>
                <a:r>
                  <a:rPr kumimoji="1" lang="en-US" altLang="zh-CN" sz="2400" b="1" i="1">
                    <a:latin typeface="Times New Roman" pitchFamily="18" charset="0"/>
                  </a:rPr>
                  <a:t>P</a:t>
                </a:r>
                <a:r>
                  <a:rPr kumimoji="1" lang="zh-CN" altLang="en-US" sz="2400" b="1">
                    <a:latin typeface="宋体" pitchFamily="2" charset="-122"/>
                  </a:rPr>
                  <a:t>点的坐标</a:t>
                </a:r>
                <a:r>
                  <a:rPr kumimoji="1" lang="en-US" altLang="zh-CN" sz="2400" b="1">
                    <a:latin typeface="宋体" pitchFamily="2" charset="-122"/>
                  </a:rPr>
                  <a:t>(x,y)</a:t>
                </a:r>
                <a:r>
                  <a:rPr kumimoji="1" lang="zh-CN" altLang="en-US" sz="2400" b="1">
                    <a:latin typeface="宋体" pitchFamily="2" charset="-122"/>
                  </a:rPr>
                  <a:t>呢？</a:t>
                </a:r>
                <a:r>
                  <a:rPr kumimoji="1" lang="zh-CN" altLang="en-US" sz="2400" b="1">
                    <a:latin typeface="Times New Roman" pitchFamily="18" charset="0"/>
                  </a:rPr>
                  <a:t> </a:t>
                </a:r>
              </a:p>
            </p:txBody>
          </p:sp>
          <p:graphicFrame>
            <p:nvGraphicFramePr>
              <p:cNvPr id="10246" name="Object 6"/>
              <p:cNvGraphicFramePr>
                <a:graphicFrameLocks noChangeAspect="1"/>
              </p:cNvGraphicFramePr>
              <p:nvPr/>
            </p:nvGraphicFramePr>
            <p:xfrm>
              <a:off x="1056" y="1042"/>
              <a:ext cx="764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70" name="Equation" r:id="rId3" imgW="1218960" imgH="368280" progId="Equation.3">
                      <p:embed/>
                    </p:oleObj>
                  </mc:Choice>
                  <mc:Fallback>
                    <p:oleObj name="Equation" r:id="rId3" imgW="12189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56" y="1042"/>
                            <a:ext cx="764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47" name="Object 7"/>
              <p:cNvGraphicFramePr>
                <a:graphicFrameLocks noChangeAspect="1"/>
              </p:cNvGraphicFramePr>
              <p:nvPr/>
            </p:nvGraphicFramePr>
            <p:xfrm>
              <a:off x="1920" y="1056"/>
              <a:ext cx="804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71" name="Equation" r:id="rId5" imgW="1269720" imgH="368280" progId="Equation.3">
                      <p:embed/>
                    </p:oleObj>
                  </mc:Choice>
                  <mc:Fallback>
                    <p:oleObj name="Equation" r:id="rId5" imgW="126972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0" y="1056"/>
                            <a:ext cx="804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48" name="Object 8"/>
              <p:cNvGraphicFramePr>
                <a:graphicFrameLocks noChangeAspect="1"/>
              </p:cNvGraphicFramePr>
              <p:nvPr/>
            </p:nvGraphicFramePr>
            <p:xfrm>
              <a:off x="4656" y="1056"/>
              <a:ext cx="147" cy="1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72" name="Equation" r:id="rId7" imgW="228600" imgH="279360" progId="Equation.3">
                      <p:embed/>
                    </p:oleObj>
                  </mc:Choice>
                  <mc:Fallback>
                    <p:oleObj name="Equation" r:id="rId7" imgW="22860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56" y="1056"/>
                            <a:ext cx="147" cy="18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249" name="Object 9"/>
            <p:cNvGraphicFramePr>
              <a:graphicFrameLocks noChangeAspect="1"/>
            </p:cNvGraphicFramePr>
            <p:nvPr/>
          </p:nvGraphicFramePr>
          <p:xfrm>
            <a:off x="3264" y="1008"/>
            <a:ext cx="380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" name="Equation" r:id="rId9" imgW="596880" imgH="419040" progId="Equation.3">
                    <p:embed/>
                  </p:oleObj>
                </mc:Choice>
                <mc:Fallback>
                  <p:oleObj name="Equation" r:id="rId9" imgW="59688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1008"/>
                          <a:ext cx="380" cy="2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1125538" y="2743200"/>
          <a:ext cx="32305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3238200" imgH="419040" progId="Equation.3">
                  <p:embed/>
                </p:oleObj>
              </mc:Choice>
              <mc:Fallback>
                <p:oleObj name="Equation" r:id="rId11" imgW="3238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2743200"/>
                        <a:ext cx="323056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1143000" y="4343400"/>
          <a:ext cx="48006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4800600" imgH="368280" progId="Equation.3">
                  <p:embed/>
                </p:oleObj>
              </mc:Choice>
              <mc:Fallback>
                <p:oleObj name="Equation" r:id="rId13" imgW="48006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4800600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676400" y="3276600"/>
          <a:ext cx="2679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2679480" imgH="419040" progId="Equation.3">
                  <p:embed/>
                </p:oleObj>
              </mc:Choice>
              <mc:Fallback>
                <p:oleObj name="Equation" r:id="rId15" imgW="267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76600"/>
                        <a:ext cx="2679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1676400" y="3733800"/>
          <a:ext cx="151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1511280" imgH="419040" progId="Equation.3">
                  <p:embed/>
                </p:oleObj>
              </mc:Choice>
              <mc:Fallback>
                <p:oleObj name="Equation" r:id="rId17" imgW="1511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733800"/>
                        <a:ext cx="15113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1143000" y="5181600"/>
          <a:ext cx="30257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3022560" imgH="863280" progId="Equation.3">
                  <p:embed/>
                </p:oleObj>
              </mc:Choice>
              <mc:Fallback>
                <p:oleObj name="Equation" r:id="rId19" imgW="302256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81600"/>
                        <a:ext cx="302577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4343400" y="4876800"/>
          <a:ext cx="21082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2108160" imgH="1574640" progId="Equation.3">
                  <p:embed/>
                </p:oleObj>
              </mc:Choice>
              <mc:Fallback>
                <p:oleObj name="Equation" r:id="rId21" imgW="210816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76800"/>
                        <a:ext cx="2108200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561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0" y="304800"/>
            <a:ext cx="5105400" cy="617538"/>
          </a:xfrm>
          <a:prstGeom prst="rect">
            <a:avLst/>
          </a:prstGeom>
          <a:solidFill>
            <a:srgbClr val="2F2FFF"/>
          </a:solidFill>
          <a:ln w="38100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CN" altLang="en-US" sz="3200" b="1">
                <a:solidFill>
                  <a:srgbClr val="FFCC00"/>
                </a:solidFill>
                <a:latin typeface="Times New Roman" pitchFamily="18" charset="0"/>
              </a:rPr>
              <a:t>线段的定比分点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914400" y="1544638"/>
            <a:ext cx="5257800" cy="2493962"/>
            <a:chOff x="576" y="973"/>
            <a:chExt cx="3312" cy="1571"/>
          </a:xfrm>
        </p:grpSpPr>
        <p:grpSp>
          <p:nvGrpSpPr>
            <p:cNvPr id="11268" name="Group 4"/>
            <p:cNvGrpSpPr>
              <a:grpSpLocks/>
            </p:cNvGrpSpPr>
            <p:nvPr/>
          </p:nvGrpSpPr>
          <p:grpSpPr bwMode="auto">
            <a:xfrm>
              <a:off x="1152" y="1392"/>
              <a:ext cx="2736" cy="1152"/>
              <a:chOff x="1008" y="1392"/>
              <a:chExt cx="2736" cy="1152"/>
            </a:xfrm>
          </p:grpSpPr>
          <p:graphicFrame>
            <p:nvGraphicFramePr>
              <p:cNvPr id="11269" name="Object 5"/>
              <p:cNvGraphicFramePr>
                <a:graphicFrameLocks noChangeAspect="1"/>
              </p:cNvGraphicFramePr>
              <p:nvPr/>
            </p:nvGraphicFramePr>
            <p:xfrm>
              <a:off x="1632" y="1488"/>
              <a:ext cx="1488" cy="9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4" name="Equation" r:id="rId3" imgW="1739880" imgH="1574640" progId="Equation.3">
                      <p:embed/>
                    </p:oleObj>
                  </mc:Choice>
                  <mc:Fallback>
                    <p:oleObj name="Equation" r:id="rId3" imgW="1739880" imgH="1574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32" y="1488"/>
                            <a:ext cx="1488" cy="9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FF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1008" y="1392"/>
                <a:ext cx="2736" cy="115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271" name="Group 7"/>
            <p:cNvGrpSpPr>
              <a:grpSpLocks/>
            </p:cNvGrpSpPr>
            <p:nvPr/>
          </p:nvGrpSpPr>
          <p:grpSpPr bwMode="auto">
            <a:xfrm>
              <a:off x="576" y="973"/>
              <a:ext cx="2961" cy="299"/>
              <a:chOff x="576" y="973"/>
              <a:chExt cx="2961" cy="299"/>
            </a:xfrm>
          </p:grpSpPr>
          <p:sp>
            <p:nvSpPr>
              <p:cNvPr id="11272" name="Text Box 8"/>
              <p:cNvSpPr txBox="1">
                <a:spLocks noChangeArrowheads="1"/>
              </p:cNvSpPr>
              <p:nvPr/>
            </p:nvSpPr>
            <p:spPr bwMode="auto">
              <a:xfrm>
                <a:off x="576" y="973"/>
                <a:ext cx="296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b="1">
                    <a:latin typeface="Times New Roman" pitchFamily="18" charset="0"/>
                  </a:rPr>
                  <a:t>有向线段       的</a:t>
                </a:r>
                <a:r>
                  <a:rPr kumimoji="1" lang="zh-CN" altLang="en-US" sz="2400" b="1">
                    <a:solidFill>
                      <a:srgbClr val="0C00F4"/>
                    </a:solidFill>
                    <a:latin typeface="Times New Roman" pitchFamily="18" charset="0"/>
                  </a:rPr>
                  <a:t>定比分点坐标公式</a:t>
                </a:r>
              </a:p>
            </p:txBody>
          </p:sp>
          <p:graphicFrame>
            <p:nvGraphicFramePr>
              <p:cNvPr id="11273" name="Object 9"/>
              <p:cNvGraphicFramePr>
                <a:graphicFrameLocks noChangeAspect="1"/>
              </p:cNvGraphicFramePr>
              <p:nvPr/>
            </p:nvGraphicFramePr>
            <p:xfrm>
              <a:off x="1392" y="1008"/>
              <a:ext cx="376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5" name="Equation" r:id="rId5" imgW="596880" imgH="419040" progId="Equation.3">
                      <p:embed/>
                    </p:oleObj>
                  </mc:Choice>
                  <mc:Fallback>
                    <p:oleObj name="Equation" r:id="rId5" imgW="59688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1008"/>
                            <a:ext cx="376" cy="2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914400" y="4267200"/>
            <a:ext cx="5334000" cy="2435225"/>
            <a:chOff x="576" y="2688"/>
            <a:chExt cx="3360" cy="1534"/>
          </a:xfrm>
        </p:grpSpPr>
        <p:grpSp>
          <p:nvGrpSpPr>
            <p:cNvPr id="11275" name="Group 11"/>
            <p:cNvGrpSpPr>
              <a:grpSpLocks/>
            </p:cNvGrpSpPr>
            <p:nvPr/>
          </p:nvGrpSpPr>
          <p:grpSpPr bwMode="auto">
            <a:xfrm>
              <a:off x="576" y="2688"/>
              <a:ext cx="2575" cy="299"/>
              <a:chOff x="576" y="973"/>
              <a:chExt cx="2575" cy="299"/>
            </a:xfrm>
          </p:grpSpPr>
          <p:sp>
            <p:nvSpPr>
              <p:cNvPr id="11276" name="Text Box 12"/>
              <p:cNvSpPr txBox="1">
                <a:spLocks noChangeArrowheads="1"/>
              </p:cNvSpPr>
              <p:nvPr/>
            </p:nvSpPr>
            <p:spPr bwMode="auto">
              <a:xfrm>
                <a:off x="576" y="973"/>
                <a:ext cx="257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b="1">
                    <a:latin typeface="Times New Roman" pitchFamily="18" charset="0"/>
                  </a:rPr>
                  <a:t>有向线段       的</a:t>
                </a:r>
                <a:r>
                  <a:rPr kumimoji="1" lang="zh-CN" altLang="en-US" sz="2400" b="1">
                    <a:solidFill>
                      <a:srgbClr val="0C00F4"/>
                    </a:solidFill>
                    <a:latin typeface="Times New Roman" pitchFamily="18" charset="0"/>
                  </a:rPr>
                  <a:t>中点坐标公式</a:t>
                </a:r>
              </a:p>
            </p:txBody>
          </p:sp>
          <p:graphicFrame>
            <p:nvGraphicFramePr>
              <p:cNvPr id="11277" name="Object 13"/>
              <p:cNvGraphicFramePr>
                <a:graphicFrameLocks noChangeAspect="1"/>
              </p:cNvGraphicFramePr>
              <p:nvPr/>
            </p:nvGraphicFramePr>
            <p:xfrm>
              <a:off x="1392" y="1008"/>
              <a:ext cx="376" cy="2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6" name="Equation" r:id="rId7" imgW="596880" imgH="419040" progId="Equation.3">
                      <p:embed/>
                    </p:oleObj>
                  </mc:Choice>
                  <mc:Fallback>
                    <p:oleObj name="Equation" r:id="rId7" imgW="596880" imgH="419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1008"/>
                            <a:ext cx="376" cy="2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1278" name="Group 14"/>
            <p:cNvGrpSpPr>
              <a:grpSpLocks/>
            </p:cNvGrpSpPr>
            <p:nvPr/>
          </p:nvGrpSpPr>
          <p:grpSpPr bwMode="auto">
            <a:xfrm>
              <a:off x="1200" y="3070"/>
              <a:ext cx="2736" cy="1152"/>
              <a:chOff x="1200" y="2976"/>
              <a:chExt cx="2736" cy="1152"/>
            </a:xfrm>
          </p:grpSpPr>
          <p:graphicFrame>
            <p:nvGraphicFramePr>
              <p:cNvPr id="11279" name="Object 15"/>
              <p:cNvGraphicFramePr>
                <a:graphicFrameLocks noChangeAspect="1"/>
              </p:cNvGraphicFramePr>
              <p:nvPr/>
            </p:nvGraphicFramePr>
            <p:xfrm>
              <a:off x="1884" y="3080"/>
              <a:ext cx="1368" cy="9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7" name="Equation" r:id="rId8" imgW="1600200" imgH="1549080" progId="Equation.3">
                      <p:embed/>
                    </p:oleObj>
                  </mc:Choice>
                  <mc:Fallback>
                    <p:oleObj name="Equation" r:id="rId8" imgW="1600200" imgH="15490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84" y="3080"/>
                            <a:ext cx="1368" cy="9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FF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1200" y="2976"/>
                <a:ext cx="2736" cy="1152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18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209800" y="319088"/>
            <a:ext cx="5029200" cy="617537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CN" altLang="en-US" sz="3200" b="1">
                <a:solidFill>
                  <a:srgbClr val="44852D"/>
                </a:solidFill>
                <a:latin typeface="Times New Roman" pitchFamily="18" charset="0"/>
              </a:rPr>
              <a:t>线段的定比分点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838200" y="1490663"/>
            <a:ext cx="8077200" cy="3344862"/>
            <a:chOff x="528" y="939"/>
            <a:chExt cx="5088" cy="2107"/>
          </a:xfrm>
        </p:grpSpPr>
        <p:grpSp>
          <p:nvGrpSpPr>
            <p:cNvPr id="12292" name="Group 4"/>
            <p:cNvGrpSpPr>
              <a:grpSpLocks/>
            </p:cNvGrpSpPr>
            <p:nvPr/>
          </p:nvGrpSpPr>
          <p:grpSpPr bwMode="auto">
            <a:xfrm>
              <a:off x="528" y="939"/>
              <a:ext cx="5088" cy="1029"/>
              <a:chOff x="384" y="1008"/>
              <a:chExt cx="5088" cy="1029"/>
            </a:xfrm>
          </p:grpSpPr>
          <p:grpSp>
            <p:nvGrpSpPr>
              <p:cNvPr id="12293" name="Group 5"/>
              <p:cNvGrpSpPr>
                <a:grpSpLocks/>
              </p:cNvGrpSpPr>
              <p:nvPr/>
            </p:nvGrpSpPr>
            <p:grpSpPr bwMode="auto">
              <a:xfrm>
                <a:off x="384" y="1008"/>
                <a:ext cx="5088" cy="1029"/>
                <a:chOff x="384" y="1056"/>
                <a:chExt cx="5088" cy="1029"/>
              </a:xfrm>
            </p:grpSpPr>
            <p:sp>
              <p:nvSpPr>
                <p:cNvPr id="12294" name="Rectangle 6"/>
                <p:cNvSpPr>
                  <a:spLocks noChangeArrowheads="1"/>
                </p:cNvSpPr>
                <p:nvPr/>
              </p:nvSpPr>
              <p:spPr bwMode="auto">
                <a:xfrm>
                  <a:off x="384" y="1056"/>
                  <a:ext cx="5088" cy="9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kumimoji="1" lang="zh-CN" altLang="en-US" sz="2400" b="1">
                      <a:latin typeface="宋体" pitchFamily="2" charset="-122"/>
                    </a:rPr>
                    <a:t>例 ．如图，    的三个顶点的坐标分别为        ，</a:t>
                  </a:r>
                </a:p>
                <a:p>
                  <a:endParaRPr kumimoji="1" lang="zh-CN" altLang="en-US" sz="800" b="1">
                    <a:latin typeface="宋体" pitchFamily="2" charset="-122"/>
                  </a:endParaRPr>
                </a:p>
                <a:p>
                  <a:r>
                    <a:rPr kumimoji="1" lang="zh-CN" altLang="en-US" sz="2400" b="1">
                      <a:latin typeface="宋体" pitchFamily="2" charset="-122"/>
                    </a:rPr>
                    <a:t>        ，       ，</a:t>
                  </a:r>
                  <a:r>
                    <a:rPr kumimoji="1" lang="en-US" altLang="zh-CN" sz="2400" b="1" i="1">
                      <a:latin typeface="Times New Roman" pitchFamily="18" charset="0"/>
                    </a:rPr>
                    <a:t>D</a:t>
                  </a:r>
                  <a:r>
                    <a:rPr kumimoji="1" lang="zh-CN" altLang="en-US" sz="2400" b="1">
                      <a:latin typeface="宋体" pitchFamily="2" charset="-122"/>
                    </a:rPr>
                    <a:t>是边</a:t>
                  </a:r>
                  <a:r>
                    <a:rPr kumimoji="1" lang="en-US" altLang="zh-CN" sz="2400" b="1" i="1">
                      <a:latin typeface="Times New Roman" pitchFamily="18" charset="0"/>
                    </a:rPr>
                    <a:t>AB</a:t>
                  </a:r>
                  <a:r>
                    <a:rPr kumimoji="1" lang="zh-CN" altLang="en-US" sz="2400" b="1">
                      <a:latin typeface="宋体" pitchFamily="2" charset="-122"/>
                    </a:rPr>
                    <a:t>的中点，</a:t>
                  </a:r>
                  <a:r>
                    <a:rPr kumimoji="1" lang="en-US" altLang="zh-CN" sz="2400" b="1" i="1">
                      <a:latin typeface="Times New Roman" pitchFamily="18" charset="0"/>
                    </a:rPr>
                    <a:t>G</a:t>
                  </a:r>
                  <a:r>
                    <a:rPr kumimoji="1" lang="zh-CN" altLang="en-US" sz="2400" b="1">
                      <a:latin typeface="宋体" pitchFamily="2" charset="-122"/>
                    </a:rPr>
                    <a:t>是</a:t>
                  </a:r>
                  <a:r>
                    <a:rPr kumimoji="1" lang="en-US" altLang="zh-CN" sz="2400" b="1" i="1">
                      <a:latin typeface="Times New Roman" pitchFamily="18" charset="0"/>
                    </a:rPr>
                    <a:t>CD</a:t>
                  </a:r>
                  <a:r>
                    <a:rPr kumimoji="1" lang="zh-CN" altLang="en-US" sz="2400" b="1">
                      <a:latin typeface="宋体" pitchFamily="2" charset="-122"/>
                    </a:rPr>
                    <a:t>上的一点，</a:t>
                  </a:r>
                </a:p>
                <a:p>
                  <a:endParaRPr kumimoji="1" lang="zh-CN" altLang="en-US" sz="1200" b="1">
                    <a:latin typeface="宋体" pitchFamily="2" charset="-122"/>
                  </a:endParaRPr>
                </a:p>
                <a:p>
                  <a:r>
                    <a:rPr kumimoji="1" lang="zh-CN" altLang="en-US" sz="2400" b="1">
                      <a:latin typeface="宋体" pitchFamily="2" charset="-122"/>
                    </a:rPr>
                    <a:t>且      ，求点</a:t>
                  </a:r>
                  <a:r>
                    <a:rPr kumimoji="1" lang="en-US" altLang="zh-CN" sz="2400" b="1" i="1">
                      <a:latin typeface="Times New Roman" pitchFamily="18" charset="0"/>
                    </a:rPr>
                    <a:t>G</a:t>
                  </a:r>
                  <a:r>
                    <a:rPr kumimoji="1" lang="zh-CN" altLang="en-US" sz="2400" b="1">
                      <a:latin typeface="宋体" pitchFamily="2" charset="-122"/>
                    </a:rPr>
                    <a:t>的坐标．</a:t>
                  </a:r>
                  <a:r>
                    <a:rPr kumimoji="1" lang="zh-CN" altLang="en-US" sz="2400" b="1">
                      <a:latin typeface="Times New Roman" pitchFamily="18" charset="0"/>
                    </a:rPr>
                    <a:t> </a:t>
                  </a:r>
                </a:p>
              </p:txBody>
            </p:sp>
            <p:graphicFrame>
              <p:nvGraphicFramePr>
                <p:cNvPr id="12295" name="Object 7"/>
                <p:cNvGraphicFramePr>
                  <a:graphicFrameLocks noChangeAspect="1"/>
                </p:cNvGraphicFramePr>
                <p:nvPr/>
              </p:nvGraphicFramePr>
              <p:xfrm>
                <a:off x="4020" y="1104"/>
                <a:ext cx="732" cy="23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218" name="Equation" r:id="rId3" imgW="1168200" imgH="368280" progId="Equation.3">
                        <p:embed/>
                      </p:oleObj>
                    </mc:Choice>
                    <mc:Fallback>
                      <p:oleObj name="Equation" r:id="rId3" imgW="1168200" imgH="368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20" y="1104"/>
                              <a:ext cx="732" cy="23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2296" name="Object 8"/>
                <p:cNvGraphicFramePr>
                  <a:graphicFrameLocks noChangeAspect="1"/>
                </p:cNvGraphicFramePr>
                <p:nvPr/>
              </p:nvGraphicFramePr>
              <p:xfrm>
                <a:off x="432" y="1392"/>
                <a:ext cx="760" cy="23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219" name="Equation" r:id="rId5" imgW="1206360" imgH="368280" progId="Equation.3">
                        <p:embed/>
                      </p:oleObj>
                    </mc:Choice>
                    <mc:Fallback>
                      <p:oleObj name="Equation" r:id="rId5" imgW="1206360" imgH="3682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2" y="1392"/>
                              <a:ext cx="760" cy="23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2297" name="Object 9"/>
                <p:cNvGraphicFramePr>
                  <a:graphicFrameLocks noChangeAspect="1"/>
                </p:cNvGraphicFramePr>
                <p:nvPr/>
              </p:nvGraphicFramePr>
              <p:xfrm>
                <a:off x="1344" y="1392"/>
                <a:ext cx="760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220" name="Equation" r:id="rId7" imgW="1206360" imgH="380880" progId="Equation.3">
                        <p:embed/>
                      </p:oleObj>
                    </mc:Choice>
                    <mc:Fallback>
                      <p:oleObj name="Equation" r:id="rId7" imgW="1206360" imgH="3808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344" y="1392"/>
                              <a:ext cx="760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2298" name="Object 10"/>
                <p:cNvGraphicFramePr>
                  <a:graphicFrameLocks noChangeAspect="1"/>
                </p:cNvGraphicFramePr>
                <p:nvPr/>
              </p:nvGraphicFramePr>
              <p:xfrm>
                <a:off x="624" y="1632"/>
                <a:ext cx="604" cy="45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221" name="Equation" r:id="rId9" imgW="952200" imgH="723600" progId="Equation.3">
                        <p:embed/>
                      </p:oleObj>
                    </mc:Choice>
                    <mc:Fallback>
                      <p:oleObj name="Equation" r:id="rId9" imgW="952200" imgH="723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624" y="1632"/>
                              <a:ext cx="604" cy="453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2299" name="Object 11"/>
              <p:cNvGraphicFramePr>
                <a:graphicFrameLocks noChangeAspect="1"/>
              </p:cNvGraphicFramePr>
              <p:nvPr/>
            </p:nvGraphicFramePr>
            <p:xfrm>
              <a:off x="1358" y="1056"/>
              <a:ext cx="548" cy="1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22" name="Equation" r:id="rId11" imgW="876240" imgH="279360" progId="Equation.3">
                      <p:embed/>
                    </p:oleObj>
                  </mc:Choice>
                  <mc:Fallback>
                    <p:oleObj name="Equation" r:id="rId11" imgW="87624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58" y="1056"/>
                            <a:ext cx="548" cy="17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>
              <a:off x="3456" y="1536"/>
              <a:ext cx="1972" cy="1510"/>
              <a:chOff x="3312" y="1802"/>
              <a:chExt cx="1972" cy="1510"/>
            </a:xfrm>
          </p:grpSpPr>
          <p:grpSp>
            <p:nvGrpSpPr>
              <p:cNvPr id="12301" name="Group 13"/>
              <p:cNvGrpSpPr>
                <a:grpSpLocks/>
              </p:cNvGrpSpPr>
              <p:nvPr/>
            </p:nvGrpSpPr>
            <p:grpSpPr bwMode="auto">
              <a:xfrm>
                <a:off x="3696" y="1802"/>
                <a:ext cx="1588" cy="1510"/>
                <a:chOff x="3696" y="1802"/>
                <a:chExt cx="1588" cy="1510"/>
              </a:xfrm>
            </p:grpSpPr>
            <p:sp>
              <p:nvSpPr>
                <p:cNvPr id="12302" name="Line 14"/>
                <p:cNvSpPr>
                  <a:spLocks noChangeShapeType="1"/>
                </p:cNvSpPr>
                <p:nvPr/>
              </p:nvSpPr>
              <p:spPr bwMode="auto">
                <a:xfrm>
                  <a:off x="3696" y="2976"/>
                  <a:ext cx="153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stealth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032" y="1824"/>
                  <a:ext cx="0" cy="14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stealth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707" y="2954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1230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083" y="2954"/>
                  <a:ext cx="2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i="1">
                      <a:latin typeface="Times New Roman" pitchFamily="18" charset="0"/>
                    </a:rPr>
                    <a:t>x</a:t>
                  </a:r>
                </a:p>
              </p:txBody>
            </p:sp>
            <p:sp>
              <p:nvSpPr>
                <p:cNvPr id="1230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027" y="1802"/>
                  <a:ext cx="2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i="1">
                      <a:latin typeface="Times New Roman" pitchFamily="18" charset="0"/>
                    </a:rPr>
                    <a:t>y</a:t>
                  </a:r>
                </a:p>
              </p:txBody>
            </p:sp>
          </p:grpSp>
          <p:sp>
            <p:nvSpPr>
              <p:cNvPr id="12307" name="Line 19"/>
              <p:cNvSpPr>
                <a:spLocks noChangeShapeType="1"/>
              </p:cNvSpPr>
              <p:nvPr/>
            </p:nvSpPr>
            <p:spPr bwMode="auto">
              <a:xfrm flipH="1" flipV="1">
                <a:off x="3552" y="2400"/>
                <a:ext cx="1056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8" name="Line 20"/>
              <p:cNvSpPr>
                <a:spLocks noChangeShapeType="1"/>
              </p:cNvSpPr>
              <p:nvPr/>
            </p:nvSpPr>
            <p:spPr bwMode="auto">
              <a:xfrm flipV="1">
                <a:off x="4608" y="1982"/>
                <a:ext cx="240" cy="91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9" name="Line 21"/>
              <p:cNvSpPr>
                <a:spLocks noChangeShapeType="1"/>
              </p:cNvSpPr>
              <p:nvPr/>
            </p:nvSpPr>
            <p:spPr bwMode="auto">
              <a:xfrm flipV="1">
                <a:off x="3586" y="1982"/>
                <a:ext cx="1248" cy="40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0" name="Line 22"/>
              <p:cNvSpPr>
                <a:spLocks noChangeShapeType="1"/>
              </p:cNvSpPr>
              <p:nvPr/>
            </p:nvSpPr>
            <p:spPr bwMode="auto">
              <a:xfrm flipH="1" flipV="1">
                <a:off x="4224" y="2208"/>
                <a:ext cx="384" cy="672"/>
              </a:xfrm>
              <a:prstGeom prst="line">
                <a:avLst/>
              </a:prstGeom>
              <a:noFill/>
              <a:ln w="38100">
                <a:solidFill>
                  <a:srgbClr val="F4082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1" name="Text Box 23"/>
              <p:cNvSpPr txBox="1">
                <a:spLocks noChangeArrowheads="1"/>
              </p:cNvSpPr>
              <p:nvPr/>
            </p:nvSpPr>
            <p:spPr bwMode="auto">
              <a:xfrm>
                <a:off x="4613" y="2736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i="1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2312" name="Text Box 24"/>
              <p:cNvSpPr txBox="1">
                <a:spLocks noChangeArrowheads="1"/>
              </p:cNvSpPr>
              <p:nvPr/>
            </p:nvSpPr>
            <p:spPr bwMode="auto">
              <a:xfrm>
                <a:off x="3312" y="2352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i="1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12313" name="Text Box 25"/>
              <p:cNvSpPr txBox="1">
                <a:spLocks noChangeArrowheads="1"/>
              </p:cNvSpPr>
              <p:nvPr/>
            </p:nvSpPr>
            <p:spPr bwMode="auto">
              <a:xfrm>
                <a:off x="4800" y="192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i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2314" name="Text Box 26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i="1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12315" name="Text Box 27"/>
              <p:cNvSpPr txBox="1">
                <a:spLocks noChangeArrowheads="1"/>
              </p:cNvSpPr>
              <p:nvPr/>
            </p:nvSpPr>
            <p:spPr bwMode="auto">
              <a:xfrm>
                <a:off x="4145" y="2330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i="1">
                    <a:latin typeface="Times New Roman" pitchFamily="18" charset="0"/>
                  </a:rPr>
                  <a:t>G</a:t>
                </a:r>
              </a:p>
            </p:txBody>
          </p:sp>
          <p:sp>
            <p:nvSpPr>
              <p:cNvPr id="12316" name="Oval 28"/>
              <p:cNvSpPr>
                <a:spLocks noChangeArrowheads="1"/>
              </p:cNvSpPr>
              <p:nvPr/>
            </p:nvSpPr>
            <p:spPr bwMode="auto">
              <a:xfrm>
                <a:off x="4334" y="2400"/>
                <a:ext cx="48" cy="4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2317" name="Group 29"/>
          <p:cNvGrpSpPr>
            <a:grpSpLocks/>
          </p:cNvGrpSpPr>
          <p:nvPr/>
        </p:nvGrpSpPr>
        <p:grpSpPr bwMode="auto">
          <a:xfrm>
            <a:off x="457200" y="3276600"/>
            <a:ext cx="5302250" cy="1098550"/>
            <a:chOff x="288" y="2064"/>
            <a:chExt cx="3340" cy="692"/>
          </a:xfrm>
        </p:grpSpPr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288" y="2064"/>
              <a:ext cx="24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1" lang="en-US" altLang="zh-CN" sz="2400" b="1">
                  <a:latin typeface="Times New Roman" pitchFamily="18" charset="0"/>
                </a:rPr>
                <a:t> </a:t>
              </a:r>
              <a:r>
                <a:rPr kumimoji="1" lang="zh-CN" altLang="en-US" sz="2400" b="1">
                  <a:latin typeface="Times New Roman" pitchFamily="18" charset="0"/>
                </a:rPr>
                <a:t>解：∵</a:t>
              </a:r>
              <a:r>
                <a:rPr kumimoji="1" lang="en-US" altLang="zh-CN" sz="2400" b="1" i="1">
                  <a:latin typeface="Times New Roman" pitchFamily="18" charset="0"/>
                </a:rPr>
                <a:t>D</a:t>
              </a:r>
              <a:r>
                <a:rPr kumimoji="1" lang="zh-CN" altLang="en-US" sz="2400" b="1">
                  <a:latin typeface="Times New Roman" pitchFamily="18" charset="0"/>
                </a:rPr>
                <a:t>是</a:t>
              </a:r>
              <a:r>
                <a:rPr kumimoji="1" lang="en-US" altLang="zh-CN" sz="2400" b="1" i="1">
                  <a:latin typeface="Times New Roman" pitchFamily="18" charset="0"/>
                </a:rPr>
                <a:t>AB</a:t>
              </a:r>
              <a:r>
                <a:rPr kumimoji="1" lang="zh-CN" altLang="en-US" sz="2400" b="1">
                  <a:latin typeface="Times New Roman" pitchFamily="18" charset="0"/>
                </a:rPr>
                <a:t>的中点</a:t>
              </a:r>
            </a:p>
          </p:txBody>
        </p:sp>
        <p:grpSp>
          <p:nvGrpSpPr>
            <p:cNvPr id="12319" name="Group 31"/>
            <p:cNvGrpSpPr>
              <a:grpSpLocks/>
            </p:cNvGrpSpPr>
            <p:nvPr/>
          </p:nvGrpSpPr>
          <p:grpSpPr bwMode="auto">
            <a:xfrm>
              <a:off x="864" y="2304"/>
              <a:ext cx="2764" cy="452"/>
              <a:chOff x="816" y="2352"/>
              <a:chExt cx="2764" cy="452"/>
            </a:xfrm>
          </p:grpSpPr>
          <p:sp>
            <p:nvSpPr>
              <p:cNvPr id="12320" name="Rectangle 32"/>
              <p:cNvSpPr>
                <a:spLocks noChangeArrowheads="1"/>
              </p:cNvSpPr>
              <p:nvPr/>
            </p:nvSpPr>
            <p:spPr bwMode="auto">
              <a:xfrm>
                <a:off x="816" y="2448"/>
                <a:ext cx="18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kumimoji="1" lang="en-US" altLang="zh-CN" sz="2400" b="1">
                    <a:latin typeface="宋体" pitchFamily="2" charset="-122"/>
                  </a:rPr>
                  <a:t>∴</a:t>
                </a:r>
                <a:r>
                  <a:rPr kumimoji="1" lang="zh-CN" altLang="en-US" sz="2400" b="1">
                    <a:latin typeface="宋体" pitchFamily="2" charset="-122"/>
                  </a:rPr>
                  <a:t>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D</a:t>
                </a:r>
                <a:r>
                  <a:rPr kumimoji="1" lang="zh-CN" altLang="en-US" sz="2400" b="1">
                    <a:latin typeface="宋体" pitchFamily="2" charset="-122"/>
                  </a:rPr>
                  <a:t>的坐标为</a:t>
                </a:r>
                <a:r>
                  <a:rPr kumimoji="1" lang="zh-CN" altLang="en-US" sz="2400" b="1">
                    <a:latin typeface="Times New Roman" pitchFamily="18" charset="0"/>
                  </a:rPr>
                  <a:t> </a:t>
                </a:r>
              </a:p>
            </p:txBody>
          </p:sp>
          <p:graphicFrame>
            <p:nvGraphicFramePr>
              <p:cNvPr id="12321" name="Object 33"/>
              <p:cNvGraphicFramePr>
                <a:graphicFrameLocks noChangeAspect="1"/>
              </p:cNvGraphicFramePr>
              <p:nvPr/>
            </p:nvGraphicFramePr>
            <p:xfrm>
              <a:off x="2208" y="2352"/>
              <a:ext cx="1372" cy="4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23" name="Equation" r:id="rId13" imgW="2184120" imgH="723600" progId="Equation.3">
                      <p:embed/>
                    </p:oleObj>
                  </mc:Choice>
                  <mc:Fallback>
                    <p:oleObj name="Equation" r:id="rId13" imgW="2184120" imgH="723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8" y="2352"/>
                            <a:ext cx="1372" cy="45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1447800" y="4343400"/>
            <a:ext cx="3168650" cy="717550"/>
            <a:chOff x="912" y="2736"/>
            <a:chExt cx="1996" cy="452"/>
          </a:xfrm>
        </p:grpSpPr>
        <p:graphicFrame>
          <p:nvGraphicFramePr>
            <p:cNvPr id="12323" name="Object 35"/>
            <p:cNvGraphicFramePr>
              <a:graphicFrameLocks noChangeAspect="1"/>
            </p:cNvGraphicFramePr>
            <p:nvPr/>
          </p:nvGraphicFramePr>
          <p:xfrm>
            <a:off x="912" y="2736"/>
            <a:ext cx="797" cy="4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" name="Equation" r:id="rId15" imgW="1257120" imgH="723600" progId="Equation.3">
                    <p:embed/>
                  </p:oleObj>
                </mc:Choice>
                <mc:Fallback>
                  <p:oleObj name="Equation" r:id="rId15" imgW="1257120" imgH="723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2736"/>
                          <a:ext cx="797" cy="4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4" name="Object 36"/>
            <p:cNvGraphicFramePr>
              <a:graphicFrameLocks noChangeAspect="1"/>
            </p:cNvGraphicFramePr>
            <p:nvPr/>
          </p:nvGraphicFramePr>
          <p:xfrm>
            <a:off x="1920" y="2832"/>
            <a:ext cx="98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Equation" r:id="rId17" imgW="1562040" imgH="419040" progId="Equation.3">
                    <p:embed/>
                  </p:oleObj>
                </mc:Choice>
                <mc:Fallback>
                  <p:oleObj name="Equation" r:id="rId17" imgW="156204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832"/>
                          <a:ext cx="988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609600" y="51054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zh-CN" altLang="en-US" sz="2400" b="1">
                <a:latin typeface="Times New Roman" pitchFamily="18" charset="0"/>
              </a:rPr>
              <a:t>由定比分点坐标公式可得</a:t>
            </a:r>
            <a:r>
              <a:rPr kumimoji="1" lang="en-US" altLang="zh-CN" sz="2400" b="1" i="1">
                <a:latin typeface="Times New Roman" pitchFamily="18" charset="0"/>
              </a:rPr>
              <a:t>G</a:t>
            </a:r>
            <a:r>
              <a:rPr kumimoji="1" lang="zh-CN" altLang="en-US" sz="2400" b="1">
                <a:latin typeface="Times New Roman" pitchFamily="18" charset="0"/>
              </a:rPr>
              <a:t>点坐标为：</a:t>
            </a:r>
          </a:p>
        </p:txBody>
      </p:sp>
    </p:spTree>
    <p:extLst>
      <p:ext uri="{BB962C8B-B14F-4D97-AF65-F5344CB8AC3E}">
        <p14:creationId xmlns:p14="http://schemas.microsoft.com/office/powerpoint/2010/main" val="358797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32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209800" y="319088"/>
            <a:ext cx="5029200" cy="617537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CN" altLang="en-US" sz="3200" b="1">
                <a:solidFill>
                  <a:srgbClr val="44852D"/>
                </a:solidFill>
                <a:latin typeface="Times New Roman" pitchFamily="18" charset="0"/>
              </a:rPr>
              <a:t>线段的定比分点</a:t>
            </a: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6013450" y="1600200"/>
            <a:ext cx="3130550" cy="2397125"/>
            <a:chOff x="3312" y="1802"/>
            <a:chExt cx="1972" cy="1510"/>
          </a:xfrm>
        </p:grpSpPr>
        <p:grpSp>
          <p:nvGrpSpPr>
            <p:cNvPr id="13316" name="Group 4"/>
            <p:cNvGrpSpPr>
              <a:grpSpLocks/>
            </p:cNvGrpSpPr>
            <p:nvPr/>
          </p:nvGrpSpPr>
          <p:grpSpPr bwMode="auto">
            <a:xfrm>
              <a:off x="3696" y="1802"/>
              <a:ext cx="1588" cy="1510"/>
              <a:chOff x="3696" y="1802"/>
              <a:chExt cx="1588" cy="1510"/>
            </a:xfrm>
          </p:grpSpPr>
          <p:sp>
            <p:nvSpPr>
              <p:cNvPr id="13317" name="Line 5"/>
              <p:cNvSpPr>
                <a:spLocks noChangeShapeType="1"/>
              </p:cNvSpPr>
              <p:nvPr/>
            </p:nvSpPr>
            <p:spPr bwMode="auto">
              <a:xfrm>
                <a:off x="3696" y="2976"/>
                <a:ext cx="15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18" name="Line 6"/>
              <p:cNvSpPr>
                <a:spLocks noChangeShapeType="1"/>
              </p:cNvSpPr>
              <p:nvPr/>
            </p:nvSpPr>
            <p:spPr bwMode="auto">
              <a:xfrm flipV="1">
                <a:off x="4032" y="1824"/>
                <a:ext cx="0" cy="14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19" name="Text Box 7"/>
              <p:cNvSpPr txBox="1">
                <a:spLocks noChangeArrowheads="1"/>
              </p:cNvSpPr>
              <p:nvPr/>
            </p:nvSpPr>
            <p:spPr bwMode="auto">
              <a:xfrm>
                <a:off x="3707" y="2954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b="1" i="1"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13320" name="Text Box 8"/>
              <p:cNvSpPr txBox="1">
                <a:spLocks noChangeArrowheads="1"/>
              </p:cNvSpPr>
              <p:nvPr/>
            </p:nvSpPr>
            <p:spPr bwMode="auto">
              <a:xfrm>
                <a:off x="5083" y="2954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i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13321" name="Text Box 9"/>
              <p:cNvSpPr txBox="1">
                <a:spLocks noChangeArrowheads="1"/>
              </p:cNvSpPr>
              <p:nvPr/>
            </p:nvSpPr>
            <p:spPr bwMode="auto">
              <a:xfrm>
                <a:off x="4027" y="1802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zh-CN" sz="2400" i="1">
                    <a:latin typeface="Times New Roman" pitchFamily="18" charset="0"/>
                  </a:rPr>
                  <a:t>y</a:t>
                </a:r>
              </a:p>
            </p:txBody>
          </p:sp>
        </p:grp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 flipH="1" flipV="1">
              <a:off x="3552" y="2400"/>
              <a:ext cx="1056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V="1">
              <a:off x="4608" y="1982"/>
              <a:ext cx="2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 flipV="1">
              <a:off x="3586" y="1982"/>
              <a:ext cx="1248" cy="4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 flipH="1" flipV="1">
              <a:off x="4224" y="2208"/>
              <a:ext cx="384" cy="672"/>
            </a:xfrm>
            <a:prstGeom prst="line">
              <a:avLst/>
            </a:prstGeom>
            <a:noFill/>
            <a:ln w="38100">
              <a:solidFill>
                <a:srgbClr val="F4082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4613" y="2736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3312" y="235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4800" y="192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4080" y="192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4145" y="233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400" b="1" i="1">
                  <a:latin typeface="Times New Roman" pitchFamily="18" charset="0"/>
                </a:rPr>
                <a:t>G</a:t>
              </a:r>
            </a:p>
          </p:txBody>
        </p:sp>
        <p:sp>
          <p:nvSpPr>
            <p:cNvPr id="13331" name="Oval 19"/>
            <p:cNvSpPr>
              <a:spLocks noChangeArrowheads="1"/>
            </p:cNvSpPr>
            <p:nvPr/>
          </p:nvSpPr>
          <p:spPr bwMode="auto">
            <a:xfrm>
              <a:off x="4334" y="2400"/>
              <a:ext cx="48" cy="4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457200" y="13335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en-US" altLang="zh-CN" sz="2400" b="1">
                <a:latin typeface="Times New Roman" pitchFamily="18" charset="0"/>
              </a:rPr>
              <a:t> </a:t>
            </a:r>
            <a:r>
              <a:rPr kumimoji="1" lang="zh-CN" altLang="en-US" sz="2400" b="1">
                <a:latin typeface="Times New Roman" pitchFamily="18" charset="0"/>
              </a:rPr>
              <a:t>解：∵</a:t>
            </a:r>
            <a:r>
              <a:rPr kumimoji="1" lang="en-US" altLang="zh-CN" sz="2400" b="1" i="1">
                <a:latin typeface="Times New Roman" pitchFamily="18" charset="0"/>
              </a:rPr>
              <a:t>D</a:t>
            </a:r>
            <a:r>
              <a:rPr kumimoji="1" lang="zh-CN" altLang="en-US" sz="2400" b="1">
                <a:latin typeface="Times New Roman" pitchFamily="18" charset="0"/>
              </a:rPr>
              <a:t>是</a:t>
            </a:r>
            <a:r>
              <a:rPr kumimoji="1" lang="en-US" altLang="zh-CN" sz="2400" b="1" i="1">
                <a:latin typeface="Times New Roman" pitchFamily="18" charset="0"/>
              </a:rPr>
              <a:t>AB</a:t>
            </a:r>
            <a:r>
              <a:rPr kumimoji="1" lang="zh-CN" altLang="en-US" sz="2400" b="1">
                <a:latin typeface="Times New Roman" pitchFamily="18" charset="0"/>
              </a:rPr>
              <a:t>的中点</a:t>
            </a:r>
          </a:p>
        </p:txBody>
      </p:sp>
      <p:grpSp>
        <p:nvGrpSpPr>
          <p:cNvPr id="13333" name="Group 21"/>
          <p:cNvGrpSpPr>
            <a:grpSpLocks/>
          </p:cNvGrpSpPr>
          <p:nvPr/>
        </p:nvGrpSpPr>
        <p:grpSpPr bwMode="auto">
          <a:xfrm>
            <a:off x="1371600" y="1676400"/>
            <a:ext cx="4387850" cy="717550"/>
            <a:chOff x="816" y="2352"/>
            <a:chExt cx="2764" cy="452"/>
          </a:xfrm>
        </p:grpSpPr>
        <p:sp>
          <p:nvSpPr>
            <p:cNvPr id="13334" name="Rectangle 22"/>
            <p:cNvSpPr>
              <a:spLocks noChangeArrowheads="1"/>
            </p:cNvSpPr>
            <p:nvPr/>
          </p:nvSpPr>
          <p:spPr bwMode="auto">
            <a:xfrm>
              <a:off x="816" y="2448"/>
              <a:ext cx="18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>
                  <a:latin typeface="宋体" pitchFamily="2" charset="-122"/>
                </a:rPr>
                <a:t>∴</a:t>
              </a:r>
              <a:r>
                <a:rPr kumimoji="1" lang="zh-CN" altLang="en-US" sz="2400" b="1">
                  <a:latin typeface="宋体" pitchFamily="2" charset="-122"/>
                </a:rPr>
                <a:t>点</a:t>
              </a:r>
              <a:r>
                <a:rPr kumimoji="1" lang="en-US" altLang="zh-CN" sz="2400" b="1" i="1">
                  <a:latin typeface="Times New Roman" pitchFamily="18" charset="0"/>
                </a:rPr>
                <a:t>D</a:t>
              </a:r>
              <a:r>
                <a:rPr kumimoji="1" lang="zh-CN" altLang="en-US" sz="2400" b="1">
                  <a:latin typeface="宋体" pitchFamily="2" charset="-122"/>
                </a:rPr>
                <a:t>的坐标为</a:t>
              </a:r>
              <a:r>
                <a:rPr kumimoji="1" lang="zh-CN" altLang="en-US" sz="2400" b="1"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13335" name="Object 23"/>
            <p:cNvGraphicFramePr>
              <a:graphicFrameLocks noChangeAspect="1"/>
            </p:cNvGraphicFramePr>
            <p:nvPr/>
          </p:nvGraphicFramePr>
          <p:xfrm>
            <a:off x="2208" y="2352"/>
            <a:ext cx="1372" cy="4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name="Equation" r:id="rId3" imgW="2184120" imgH="723600" progId="Equation.3">
                    <p:embed/>
                  </p:oleObj>
                </mc:Choice>
                <mc:Fallback>
                  <p:oleObj name="Equation" r:id="rId3" imgW="2184120" imgH="723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2352"/>
                          <a:ext cx="1372" cy="4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36" name="Group 24"/>
          <p:cNvGrpSpPr>
            <a:grpSpLocks/>
          </p:cNvGrpSpPr>
          <p:nvPr/>
        </p:nvGrpSpPr>
        <p:grpSpPr bwMode="auto">
          <a:xfrm>
            <a:off x="1447800" y="2400300"/>
            <a:ext cx="3168650" cy="717550"/>
            <a:chOff x="912" y="2736"/>
            <a:chExt cx="1996" cy="452"/>
          </a:xfrm>
        </p:grpSpPr>
        <p:graphicFrame>
          <p:nvGraphicFramePr>
            <p:cNvPr id="13337" name="Object 25"/>
            <p:cNvGraphicFramePr>
              <a:graphicFrameLocks noChangeAspect="1"/>
            </p:cNvGraphicFramePr>
            <p:nvPr/>
          </p:nvGraphicFramePr>
          <p:xfrm>
            <a:off x="912" y="2736"/>
            <a:ext cx="797" cy="4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5" imgW="1257120" imgH="723600" progId="Equation.3">
                    <p:embed/>
                  </p:oleObj>
                </mc:Choice>
                <mc:Fallback>
                  <p:oleObj name="Equation" r:id="rId5" imgW="1257120" imgH="723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2736"/>
                          <a:ext cx="797" cy="4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8" name="Object 26"/>
            <p:cNvGraphicFramePr>
              <a:graphicFrameLocks noChangeAspect="1"/>
            </p:cNvGraphicFramePr>
            <p:nvPr/>
          </p:nvGraphicFramePr>
          <p:xfrm>
            <a:off x="1920" y="2832"/>
            <a:ext cx="98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4" name="Equation" r:id="rId7" imgW="1562040" imgH="419040" progId="Equation.3">
                    <p:embed/>
                  </p:oleObj>
                </mc:Choice>
                <mc:Fallback>
                  <p:oleObj name="Equation" r:id="rId7" imgW="156204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832"/>
                          <a:ext cx="988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609600" y="31623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zh-CN" altLang="en-US" sz="2400" b="1">
                <a:latin typeface="Times New Roman" pitchFamily="18" charset="0"/>
              </a:rPr>
              <a:t>由定比分点坐标公式可得</a:t>
            </a:r>
            <a:r>
              <a:rPr kumimoji="1" lang="en-US" altLang="zh-CN" sz="2400" b="1" i="1">
                <a:latin typeface="Times New Roman" pitchFamily="18" charset="0"/>
              </a:rPr>
              <a:t>G</a:t>
            </a:r>
            <a:r>
              <a:rPr kumimoji="1" lang="zh-CN" altLang="en-US" sz="2400" b="1">
                <a:latin typeface="Times New Roman" pitchFamily="18" charset="0"/>
              </a:rPr>
              <a:t>点坐标为：</a:t>
            </a:r>
          </a:p>
        </p:txBody>
      </p:sp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1295400" y="3581400"/>
          <a:ext cx="4241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4241520" imgH="2209680" progId="Equation.3">
                  <p:embed/>
                </p:oleObj>
              </mc:Choice>
              <mc:Fallback>
                <p:oleObj name="Equation" r:id="rId9" imgW="4241520" imgH="220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4241800" cy="220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41" name="Group 29"/>
          <p:cNvGrpSpPr>
            <a:grpSpLocks/>
          </p:cNvGrpSpPr>
          <p:nvPr/>
        </p:nvGrpSpPr>
        <p:grpSpPr bwMode="auto">
          <a:xfrm>
            <a:off x="1143000" y="5962650"/>
            <a:ext cx="5568950" cy="717550"/>
            <a:chOff x="432" y="3742"/>
            <a:chExt cx="3508" cy="452"/>
          </a:xfrm>
        </p:grpSpPr>
        <p:sp>
          <p:nvSpPr>
            <p:cNvPr id="13342" name="Rectangle 30"/>
            <p:cNvSpPr>
              <a:spLocks noChangeArrowheads="1"/>
            </p:cNvSpPr>
            <p:nvPr/>
          </p:nvSpPr>
          <p:spPr bwMode="auto">
            <a:xfrm>
              <a:off x="432" y="3840"/>
              <a:ext cx="2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宋体" pitchFamily="2" charset="-122"/>
                </a:rPr>
                <a:t>即点</a:t>
              </a:r>
              <a:r>
                <a:rPr kumimoji="1" lang="en-US" altLang="zh-CN" sz="2400" b="1" i="1">
                  <a:latin typeface="Times New Roman" pitchFamily="18" charset="0"/>
                </a:rPr>
                <a:t>G</a:t>
              </a:r>
              <a:r>
                <a:rPr kumimoji="1" lang="zh-CN" altLang="en-US" sz="2400" b="1">
                  <a:latin typeface="宋体" pitchFamily="2" charset="-122"/>
                </a:rPr>
                <a:t>的坐标为</a:t>
              </a:r>
              <a:r>
                <a:rPr kumimoji="1" lang="zh-CN" altLang="en-US" sz="2400" b="1"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13343" name="Object 31"/>
            <p:cNvGraphicFramePr>
              <a:graphicFrameLocks noChangeAspect="1"/>
            </p:cNvGraphicFramePr>
            <p:nvPr/>
          </p:nvGraphicFramePr>
          <p:xfrm>
            <a:off x="1824" y="3742"/>
            <a:ext cx="2116" cy="4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6" name="Equation" r:id="rId11" imgW="3352680" imgH="723600" progId="Equation.3">
                    <p:embed/>
                  </p:oleObj>
                </mc:Choice>
                <mc:Fallback>
                  <p:oleObj name="Equation" r:id="rId11" imgW="3352680" imgH="723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3742"/>
                          <a:ext cx="2116" cy="4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5873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09800" y="319088"/>
            <a:ext cx="5029200" cy="617537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CN" altLang="en-US" sz="3200" b="1">
                <a:solidFill>
                  <a:srgbClr val="44852D"/>
                </a:solidFill>
                <a:latin typeface="Times New Roman" pitchFamily="18" charset="0"/>
              </a:rPr>
              <a:t>线段的定比分点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1265238" cy="5286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zh-CN" altLang="en-US" sz="2800" b="1">
                <a:solidFill>
                  <a:srgbClr val="0C00F4"/>
                </a:solidFill>
                <a:latin typeface="Times New Roman" pitchFamily="18" charset="0"/>
              </a:rPr>
              <a:t>练习：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609600" y="1905000"/>
            <a:ext cx="8229600" cy="1901825"/>
            <a:chOff x="384" y="1200"/>
            <a:chExt cx="5184" cy="1198"/>
          </a:xfrm>
        </p:grpSpPr>
        <p:grpSp>
          <p:nvGrpSpPr>
            <p:cNvPr id="14341" name="Group 5"/>
            <p:cNvGrpSpPr>
              <a:grpSpLocks/>
            </p:cNvGrpSpPr>
            <p:nvPr/>
          </p:nvGrpSpPr>
          <p:grpSpPr bwMode="auto">
            <a:xfrm>
              <a:off x="384" y="1200"/>
              <a:ext cx="5184" cy="1132"/>
              <a:chOff x="384" y="1296"/>
              <a:chExt cx="5184" cy="1132"/>
            </a:xfrm>
          </p:grpSpPr>
          <p:sp>
            <p:nvSpPr>
              <p:cNvPr id="14342" name="Rectangle 6"/>
              <p:cNvSpPr>
                <a:spLocks noChangeArrowheads="1"/>
              </p:cNvSpPr>
              <p:nvPr/>
            </p:nvSpPr>
            <p:spPr bwMode="auto">
              <a:xfrm>
                <a:off x="384" y="1296"/>
                <a:ext cx="5184" cy="11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kumimoji="1" lang="en-US" altLang="zh-CN" sz="2400" b="1">
                    <a:latin typeface="宋体" pitchFamily="2" charset="-122"/>
                  </a:rPr>
                  <a:t>   </a:t>
                </a:r>
                <a:r>
                  <a:rPr kumimoji="1" lang="zh-CN" altLang="en-US" sz="2400" b="1">
                    <a:latin typeface="宋体" pitchFamily="2" charset="-122"/>
                  </a:rPr>
                  <a:t>（</a:t>
                </a:r>
                <a:r>
                  <a:rPr kumimoji="1" lang="en-US" altLang="zh-CN" sz="2400" b="1">
                    <a:latin typeface="Times New Roman" pitchFamily="18" charset="0"/>
                  </a:rPr>
                  <a:t>1</a:t>
                </a:r>
                <a:r>
                  <a:rPr kumimoji="1" lang="zh-CN" altLang="en-US" sz="2400" b="1">
                    <a:latin typeface="宋体" pitchFamily="2" charset="-122"/>
                  </a:rPr>
                  <a:t>）如图，点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B </a:t>
                </a:r>
                <a:r>
                  <a:rPr kumimoji="1" lang="zh-CN" altLang="en-US" sz="2400" b="1">
                    <a:latin typeface="宋体" pitchFamily="2" charset="-122"/>
                  </a:rPr>
                  <a:t>分有向线段   的比为         ，点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C</a:t>
                </a:r>
              </a:p>
              <a:p>
                <a:endParaRPr kumimoji="1" lang="en-US" altLang="zh-CN" sz="2000" b="1" i="1">
                  <a:latin typeface="Times New Roman" pitchFamily="18" charset="0"/>
                </a:endParaRPr>
              </a:p>
              <a:p>
                <a:r>
                  <a:rPr kumimoji="1" lang="zh-CN" altLang="en-US" sz="2400" b="1">
                    <a:latin typeface="宋体" pitchFamily="2" charset="-122"/>
                  </a:rPr>
                  <a:t>分有向线段   的比为          ，点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A</a:t>
                </a:r>
                <a:r>
                  <a:rPr kumimoji="1" lang="zh-CN" altLang="en-US" sz="2400" b="1">
                    <a:latin typeface="宋体" pitchFamily="2" charset="-122"/>
                  </a:rPr>
                  <a:t>分有向线段   的比</a:t>
                </a:r>
              </a:p>
              <a:p>
                <a:endParaRPr kumimoji="1" lang="zh-CN" altLang="en-US" sz="2000" b="1">
                  <a:latin typeface="宋体" pitchFamily="2" charset="-122"/>
                </a:endParaRPr>
              </a:p>
              <a:p>
                <a:r>
                  <a:rPr kumimoji="1" lang="zh-CN" altLang="en-US" sz="2400" b="1">
                    <a:latin typeface="宋体" pitchFamily="2" charset="-122"/>
                  </a:rPr>
                  <a:t>为          ．        </a:t>
                </a:r>
                <a:r>
                  <a:rPr kumimoji="1" lang="zh-CN" altLang="en-US" sz="2400" b="1">
                    <a:latin typeface="Times New Roman" pitchFamily="18" charset="0"/>
                  </a:rPr>
                  <a:t> </a:t>
                </a:r>
              </a:p>
            </p:txBody>
          </p:sp>
          <p:graphicFrame>
            <p:nvGraphicFramePr>
              <p:cNvPr id="14343" name="Object 7"/>
              <p:cNvGraphicFramePr>
                <a:graphicFrameLocks noChangeAspect="1"/>
              </p:cNvGraphicFramePr>
              <p:nvPr/>
            </p:nvGraphicFramePr>
            <p:xfrm>
              <a:off x="3120" y="1296"/>
              <a:ext cx="312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6" name="Equation" r:id="rId3" imgW="495000" imgH="355320" progId="Equation.3">
                      <p:embed/>
                    </p:oleObj>
                  </mc:Choice>
                  <mc:Fallback>
                    <p:oleObj name="Equation" r:id="rId3" imgW="495000" imgH="3553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296"/>
                            <a:ext cx="312" cy="22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44" name="Object 8"/>
              <p:cNvGraphicFramePr>
                <a:graphicFrameLocks noChangeAspect="1"/>
              </p:cNvGraphicFramePr>
              <p:nvPr/>
            </p:nvGraphicFramePr>
            <p:xfrm>
              <a:off x="3984" y="1344"/>
              <a:ext cx="888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7" name="Equation" r:id="rId5" imgW="1409400" imgH="368280" progId="Equation.3">
                      <p:embed/>
                    </p:oleObj>
                  </mc:Choice>
                  <mc:Fallback>
                    <p:oleObj name="Equation" r:id="rId5" imgW="140940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4" y="1344"/>
                            <a:ext cx="888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45" name="Object 9"/>
              <p:cNvGraphicFramePr>
                <a:graphicFrameLocks noChangeAspect="1"/>
              </p:cNvGraphicFramePr>
              <p:nvPr/>
            </p:nvGraphicFramePr>
            <p:xfrm>
              <a:off x="1392" y="1728"/>
              <a:ext cx="284" cy="2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8" name="Equation" r:id="rId7" imgW="457200" imgH="342720" progId="Equation.3">
                      <p:embed/>
                    </p:oleObj>
                  </mc:Choice>
                  <mc:Fallback>
                    <p:oleObj name="Equation" r:id="rId7" imgW="457200" imgH="3427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1728"/>
                            <a:ext cx="284" cy="21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46" name="Object 10"/>
              <p:cNvGraphicFramePr>
                <a:graphicFrameLocks noChangeAspect="1"/>
              </p:cNvGraphicFramePr>
              <p:nvPr/>
            </p:nvGraphicFramePr>
            <p:xfrm>
              <a:off x="2304" y="1776"/>
              <a:ext cx="892" cy="2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9" name="Equation" r:id="rId9" imgW="1422360" imgH="368280" progId="Equation.3">
                      <p:embed/>
                    </p:oleObj>
                  </mc:Choice>
                  <mc:Fallback>
                    <p:oleObj name="Equation" r:id="rId9" imgW="1422360" imgH="368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04" y="1776"/>
                            <a:ext cx="892" cy="2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47" name="Object 11"/>
              <p:cNvGraphicFramePr>
                <a:graphicFrameLocks noChangeAspect="1"/>
              </p:cNvGraphicFramePr>
              <p:nvPr/>
            </p:nvGraphicFramePr>
            <p:xfrm>
              <a:off x="4704" y="1728"/>
              <a:ext cx="308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0" name="Equation" r:id="rId11" imgW="482400" imgH="355320" progId="Equation.3">
                      <p:embed/>
                    </p:oleObj>
                  </mc:Choice>
                  <mc:Fallback>
                    <p:oleObj name="Equation" r:id="rId11" imgW="482400" imgH="3553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04" y="1728"/>
                            <a:ext cx="308" cy="22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348" name="Object 12"/>
              <p:cNvGraphicFramePr>
                <a:graphicFrameLocks noChangeAspect="1"/>
              </p:cNvGraphicFramePr>
              <p:nvPr/>
            </p:nvGraphicFramePr>
            <p:xfrm>
              <a:off x="624" y="2160"/>
              <a:ext cx="892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1" name="Equation" r:id="rId13" imgW="1422360" imgH="380880" progId="Equation.3">
                      <p:embed/>
                    </p:oleObj>
                  </mc:Choice>
                  <mc:Fallback>
                    <p:oleObj name="Equation" r:id="rId13" imgW="1422360" imgH="380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4" y="2160"/>
                            <a:ext cx="892" cy="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349" name="Group 13"/>
            <p:cNvGrpSpPr>
              <a:grpSpLocks/>
            </p:cNvGrpSpPr>
            <p:nvPr/>
          </p:nvGrpSpPr>
          <p:grpSpPr bwMode="auto">
            <a:xfrm>
              <a:off x="3168" y="2016"/>
              <a:ext cx="2112" cy="382"/>
              <a:chOff x="2400" y="2352"/>
              <a:chExt cx="2112" cy="382"/>
            </a:xfrm>
          </p:grpSpPr>
          <p:grpSp>
            <p:nvGrpSpPr>
              <p:cNvPr id="14350" name="Group 14"/>
              <p:cNvGrpSpPr>
                <a:grpSpLocks/>
              </p:cNvGrpSpPr>
              <p:nvPr/>
            </p:nvGrpSpPr>
            <p:grpSpPr bwMode="auto">
              <a:xfrm>
                <a:off x="2400" y="2352"/>
                <a:ext cx="2112" cy="48"/>
                <a:chOff x="2400" y="2352"/>
                <a:chExt cx="2112" cy="48"/>
              </a:xfrm>
            </p:grpSpPr>
            <p:sp>
              <p:nvSpPr>
                <p:cNvPr id="14351" name="Line 15"/>
                <p:cNvSpPr>
                  <a:spLocks noChangeShapeType="1"/>
                </p:cNvSpPr>
                <p:nvPr/>
              </p:nvSpPr>
              <p:spPr bwMode="auto">
                <a:xfrm>
                  <a:off x="2400" y="2400"/>
                  <a:ext cx="21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35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592" y="235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35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928" y="235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35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264" y="235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35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600" y="235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35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936" y="235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357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4272" y="235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4358" name="Group 22"/>
              <p:cNvGrpSpPr>
                <a:grpSpLocks/>
              </p:cNvGrpSpPr>
              <p:nvPr/>
            </p:nvGrpSpPr>
            <p:grpSpPr bwMode="auto">
              <a:xfrm>
                <a:off x="2459" y="2398"/>
                <a:ext cx="1972" cy="336"/>
                <a:chOff x="2459" y="2398"/>
                <a:chExt cx="1972" cy="336"/>
              </a:xfrm>
            </p:grpSpPr>
            <p:sp>
              <p:nvSpPr>
                <p:cNvPr id="1435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459" y="2398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1436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478" y="2426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>
                      <a:latin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1436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176" y="2446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>
                      <a:latin typeface="Times New Roman" pitchFamily="18" charset="0"/>
                    </a:rPr>
                    <a:t>C</a:t>
                  </a:r>
                </a:p>
              </p:txBody>
            </p:sp>
          </p:grpSp>
        </p:grpSp>
      </p:grpSp>
      <p:graphicFrame>
        <p:nvGraphicFramePr>
          <p:cNvPr id="14362" name="Object 26"/>
          <p:cNvGraphicFramePr>
            <a:graphicFrameLocks noChangeAspect="1"/>
          </p:cNvGraphicFramePr>
          <p:nvPr/>
        </p:nvGraphicFramePr>
        <p:xfrm>
          <a:off x="7162800" y="1600200"/>
          <a:ext cx="228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5" imgW="215640" imgH="723600" progId="Equation.3">
                  <p:embed/>
                </p:oleObj>
              </mc:Choice>
              <mc:Fallback>
                <p:oleObj name="Equation" r:id="rId15" imgW="21564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00200"/>
                        <a:ext cx="2286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3" name="Object 27"/>
          <p:cNvGraphicFramePr>
            <a:graphicFrameLocks noChangeAspect="1"/>
          </p:cNvGraphicFramePr>
          <p:nvPr/>
        </p:nvGraphicFramePr>
        <p:xfrm>
          <a:off x="4419600" y="2286000"/>
          <a:ext cx="444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7" imgW="444240" imgH="723600" progId="Equation.3">
                  <p:embed/>
                </p:oleObj>
              </mc:Choice>
              <mc:Fallback>
                <p:oleObj name="Equation" r:id="rId17" imgW="44424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0"/>
                        <a:ext cx="4445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4" name="Object 28"/>
          <p:cNvGraphicFramePr>
            <a:graphicFrameLocks noChangeAspect="1"/>
          </p:cNvGraphicFramePr>
          <p:nvPr/>
        </p:nvGraphicFramePr>
        <p:xfrm>
          <a:off x="1828800" y="2917825"/>
          <a:ext cx="444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19" imgW="444240" imgH="723600" progId="Equation.3">
                  <p:embed/>
                </p:oleObj>
              </mc:Choice>
              <mc:Fallback>
                <p:oleObj name="Equation" r:id="rId19" imgW="44424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17825"/>
                        <a:ext cx="4445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0" y="3886200"/>
            <a:ext cx="876300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t"/>
            <a:r>
              <a:rPr kumimoji="1" lang="en-US" altLang="zh-CN" sz="2400" b="1">
                <a:latin typeface="Times New Roman" pitchFamily="18" charset="0"/>
              </a:rPr>
              <a:t>         </a:t>
            </a:r>
            <a:r>
              <a:rPr kumimoji="1" lang="zh-CN" altLang="en-US" sz="2400" b="1">
                <a:latin typeface="Times New Roman" pitchFamily="18" charset="0"/>
              </a:rPr>
              <a:t>（</a:t>
            </a:r>
            <a:r>
              <a:rPr kumimoji="1" lang="en-US" altLang="zh-CN" sz="2400" b="1">
                <a:latin typeface="Times New Roman" pitchFamily="18" charset="0"/>
              </a:rPr>
              <a:t>2</a:t>
            </a:r>
            <a:r>
              <a:rPr kumimoji="1" lang="zh-CN" altLang="en-US" sz="2400" b="1">
                <a:latin typeface="Times New Roman" pitchFamily="18" charset="0"/>
              </a:rPr>
              <a:t>）连结</a:t>
            </a:r>
            <a:r>
              <a:rPr kumimoji="1" lang="en-US" altLang="zh-CN" sz="2400" b="1" i="1">
                <a:latin typeface="Times New Roman" pitchFamily="18" charset="0"/>
              </a:rPr>
              <a:t>A</a:t>
            </a:r>
            <a:r>
              <a:rPr kumimoji="1" lang="zh-CN" altLang="en-US" sz="2400" b="1">
                <a:latin typeface="Times New Roman" pitchFamily="18" charset="0"/>
              </a:rPr>
              <a:t>（</a:t>
            </a:r>
            <a:r>
              <a:rPr kumimoji="1" lang="en-US" altLang="zh-CN" sz="2400" b="1">
                <a:latin typeface="Times New Roman" pitchFamily="18" charset="0"/>
              </a:rPr>
              <a:t>4</a:t>
            </a:r>
            <a:r>
              <a:rPr kumimoji="1" lang="zh-CN" altLang="en-US" sz="2400" b="1">
                <a:latin typeface="Times New Roman" pitchFamily="18" charset="0"/>
              </a:rPr>
              <a:t>，</a:t>
            </a:r>
            <a:r>
              <a:rPr kumimoji="1" lang="en-US" altLang="zh-CN" sz="2400" b="1">
                <a:latin typeface="Times New Roman" pitchFamily="18" charset="0"/>
              </a:rPr>
              <a:t>1</a:t>
            </a:r>
            <a:r>
              <a:rPr kumimoji="1" lang="zh-CN" altLang="en-US" sz="2400" b="1">
                <a:latin typeface="Times New Roman" pitchFamily="18" charset="0"/>
              </a:rPr>
              <a:t>）和</a:t>
            </a:r>
            <a:r>
              <a:rPr kumimoji="1" lang="en-US" altLang="zh-CN" sz="2400" b="1" i="1">
                <a:latin typeface="Times New Roman" pitchFamily="18" charset="0"/>
              </a:rPr>
              <a:t>B</a:t>
            </a:r>
            <a:r>
              <a:rPr kumimoji="1" lang="zh-CN" altLang="en-US" sz="2400" b="1">
                <a:latin typeface="Times New Roman" pitchFamily="18" charset="0"/>
              </a:rPr>
              <a:t>（－</a:t>
            </a:r>
            <a:r>
              <a:rPr kumimoji="1" lang="en-US" altLang="zh-CN" sz="2400" b="1">
                <a:latin typeface="Times New Roman" pitchFamily="18" charset="0"/>
              </a:rPr>
              <a:t>2</a:t>
            </a:r>
            <a:r>
              <a:rPr kumimoji="1" lang="zh-CN" altLang="en-US" sz="2400" b="1">
                <a:latin typeface="Times New Roman" pitchFamily="18" charset="0"/>
              </a:rPr>
              <a:t>，</a:t>
            </a:r>
            <a:r>
              <a:rPr kumimoji="1" lang="en-US" altLang="zh-CN" sz="2400" b="1">
                <a:latin typeface="Times New Roman" pitchFamily="18" charset="0"/>
              </a:rPr>
              <a:t>4</a:t>
            </a:r>
            <a:r>
              <a:rPr kumimoji="1" lang="zh-CN" altLang="en-US" sz="2400" b="1">
                <a:latin typeface="Times New Roman" pitchFamily="18" charset="0"/>
              </a:rPr>
              <a:t>）两点的直线，和</a:t>
            </a:r>
            <a:r>
              <a:rPr kumimoji="1" lang="en-US" altLang="zh-CN" sz="2400" b="1" i="1">
                <a:latin typeface="Times New Roman" pitchFamily="18" charset="0"/>
              </a:rPr>
              <a:t>x</a:t>
            </a:r>
            <a:r>
              <a:rPr kumimoji="1" lang="zh-CN" altLang="en-US" sz="2400" b="1">
                <a:latin typeface="Times New Roman" pitchFamily="18" charset="0"/>
              </a:rPr>
              <a:t>轴</a:t>
            </a:r>
          </a:p>
          <a:p>
            <a:pPr fontAlgn="t"/>
            <a:endParaRPr kumimoji="1" lang="zh-CN" altLang="en-US" sz="900" b="1">
              <a:latin typeface="Times New Roman" pitchFamily="18" charset="0"/>
            </a:endParaRPr>
          </a:p>
          <a:p>
            <a:pPr fontAlgn="t"/>
            <a:r>
              <a:rPr kumimoji="1" lang="zh-CN" altLang="en-US" sz="2400" b="1">
                <a:latin typeface="Times New Roman" pitchFamily="18" charset="0"/>
              </a:rPr>
              <a:t>   交点的坐标是</a:t>
            </a:r>
            <a:r>
              <a:rPr kumimoji="1" lang="zh-CN" altLang="en-US" sz="2400" b="1" u="sng">
                <a:latin typeface="Times New Roman" pitchFamily="18" charset="0"/>
              </a:rPr>
              <a:t>             </a:t>
            </a:r>
            <a:r>
              <a:rPr kumimoji="1" lang="zh-CN" altLang="en-US" sz="2400" b="1">
                <a:latin typeface="Times New Roman" pitchFamily="18" charset="0"/>
              </a:rPr>
              <a:t> ，和</a:t>
            </a:r>
            <a:r>
              <a:rPr kumimoji="1" lang="en-US" altLang="zh-CN" sz="2400" b="1" i="1">
                <a:latin typeface="Times New Roman" pitchFamily="18" charset="0"/>
              </a:rPr>
              <a:t>y</a:t>
            </a:r>
            <a:r>
              <a:rPr kumimoji="1" lang="zh-CN" altLang="en-US" sz="2400" b="1">
                <a:latin typeface="Times New Roman" pitchFamily="18" charset="0"/>
              </a:rPr>
              <a:t>轴交点的坐标是</a:t>
            </a:r>
            <a:r>
              <a:rPr kumimoji="1" lang="zh-CN" altLang="en-US" sz="2400" b="1" u="sng">
                <a:latin typeface="Times New Roman" pitchFamily="18" charset="0"/>
              </a:rPr>
              <a:t>            </a:t>
            </a:r>
            <a:r>
              <a:rPr kumimoji="1" lang="zh-CN" altLang="en-US" sz="2400" b="1">
                <a:latin typeface="Times New Roman" pitchFamily="18" charset="0"/>
              </a:rPr>
              <a:t>．</a:t>
            </a: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6248400" y="4343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（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0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，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3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）</a:t>
            </a:r>
            <a:r>
              <a:rPr kumimoji="1" lang="zh-CN" altLang="en-US" sz="2400" b="1">
                <a:solidFill>
                  <a:srgbClr val="0C00F4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2286000" y="4343400"/>
            <a:ext cx="1408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（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6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，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0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0292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 autoUpdateAnimBg="0"/>
      <p:bldP spid="14339" grpId="0" animBg="1" autoUpdateAnimBg="0"/>
      <p:bldP spid="14365" grpId="0" autoUpdateAnimBg="0"/>
      <p:bldP spid="14366" grpId="0" autoUpdateAnimBg="0"/>
      <p:bldP spid="1436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438400" y="304800"/>
            <a:ext cx="4953000" cy="617538"/>
          </a:xfrm>
          <a:prstGeom prst="rect">
            <a:avLst/>
          </a:prstGeom>
          <a:solidFill>
            <a:srgbClr val="F0828F"/>
          </a:solidFill>
          <a:ln w="381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CN" altLang="en-US" sz="3200" b="1">
                <a:solidFill>
                  <a:srgbClr val="08050F"/>
                </a:solidFill>
                <a:latin typeface="Times New Roman" pitchFamily="18" charset="0"/>
              </a:rPr>
              <a:t>线段的定比分点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6553200" y="3962400"/>
            <a:ext cx="990600" cy="76200"/>
          </a:xfrm>
          <a:prstGeom prst="line">
            <a:avLst/>
          </a:prstGeom>
          <a:noFill/>
          <a:ln w="38100">
            <a:solidFill>
              <a:srgbClr val="F40824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0" y="1981200"/>
            <a:ext cx="8763000" cy="3241675"/>
            <a:chOff x="0" y="1248"/>
            <a:chExt cx="5520" cy="2042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0" y="1248"/>
              <a:ext cx="5520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1" lang="en-US" altLang="zh-CN" sz="2400" b="1">
                  <a:latin typeface="Times New Roman" pitchFamily="18" charset="0"/>
                </a:rPr>
                <a:t>         </a:t>
              </a:r>
              <a:r>
                <a:rPr kumimoji="1" lang="zh-CN" altLang="en-US" sz="2400" b="1">
                  <a:latin typeface="Times New Roman" pitchFamily="18" charset="0"/>
                </a:rPr>
                <a:t>（</a:t>
              </a:r>
              <a:r>
                <a:rPr kumimoji="1" lang="en-US" altLang="zh-CN" sz="2400" b="1">
                  <a:latin typeface="Times New Roman" pitchFamily="18" charset="0"/>
                </a:rPr>
                <a:t>3</a:t>
              </a:r>
              <a:r>
                <a:rPr kumimoji="1" lang="zh-CN" altLang="en-US" sz="2400" b="1">
                  <a:latin typeface="Times New Roman" pitchFamily="18" charset="0"/>
                </a:rPr>
                <a:t>）如图，         中，</a:t>
              </a:r>
              <a:r>
                <a:rPr kumimoji="1" lang="en-US" altLang="zh-CN" sz="2400" b="1" i="1">
                  <a:latin typeface="Times New Roman" pitchFamily="18" charset="0"/>
                </a:rPr>
                <a:t>AB</a:t>
              </a:r>
              <a:r>
                <a:rPr kumimoji="1" lang="zh-CN" altLang="en-US" sz="2400" b="1">
                  <a:latin typeface="Times New Roman" pitchFamily="18" charset="0"/>
                </a:rPr>
                <a:t>的中点是</a:t>
              </a:r>
              <a:r>
                <a:rPr kumimoji="1" lang="en-US" altLang="zh-CN" sz="2400" b="1" i="1">
                  <a:latin typeface="Times New Roman" pitchFamily="18" charset="0"/>
                </a:rPr>
                <a:t>D</a:t>
              </a:r>
              <a:r>
                <a:rPr kumimoji="1" lang="zh-CN" altLang="en-US" sz="2400" b="1">
                  <a:latin typeface="Times New Roman" pitchFamily="18" charset="0"/>
                </a:rPr>
                <a:t>（－</a:t>
              </a:r>
              <a:r>
                <a:rPr kumimoji="1" lang="en-US" altLang="zh-CN" sz="2400" b="1">
                  <a:latin typeface="Times New Roman" pitchFamily="18" charset="0"/>
                </a:rPr>
                <a:t>2</a:t>
              </a:r>
              <a:r>
                <a:rPr kumimoji="1" lang="zh-CN" altLang="en-US" sz="2400" b="1">
                  <a:latin typeface="Times New Roman" pitchFamily="18" charset="0"/>
                </a:rPr>
                <a:t>，</a:t>
              </a:r>
              <a:r>
                <a:rPr kumimoji="1" lang="en-US" altLang="zh-CN" sz="2400" b="1">
                  <a:latin typeface="Times New Roman" pitchFamily="18" charset="0"/>
                </a:rPr>
                <a:t>1</a:t>
              </a:r>
              <a:r>
                <a:rPr kumimoji="1" lang="zh-CN" altLang="en-US" sz="2400" b="1">
                  <a:latin typeface="Times New Roman" pitchFamily="18" charset="0"/>
                </a:rPr>
                <a:t>）</a:t>
              </a:r>
              <a:r>
                <a:rPr kumimoji="1" lang="en-US" altLang="zh-CN" sz="2400" b="1">
                  <a:latin typeface="Times New Roman" pitchFamily="18" charset="0"/>
                </a:rPr>
                <a:t>,</a:t>
              </a:r>
              <a:r>
                <a:rPr kumimoji="1" lang="en-US" altLang="zh-CN" sz="2400" b="1" i="1">
                  <a:latin typeface="Times New Roman" pitchFamily="18" charset="0"/>
                </a:rPr>
                <a:t>AC</a:t>
              </a:r>
              <a:r>
                <a:rPr kumimoji="1" lang="zh-CN" altLang="en-US" sz="2400" b="1">
                  <a:latin typeface="Times New Roman" pitchFamily="18" charset="0"/>
                </a:rPr>
                <a:t>的中</a:t>
              </a:r>
            </a:p>
            <a:p>
              <a:pPr algn="just"/>
              <a:endParaRPr kumimoji="1" lang="zh-CN" altLang="en-US" sz="1000" b="1">
                <a:latin typeface="Times New Roman" pitchFamily="18" charset="0"/>
              </a:endParaRPr>
            </a:p>
            <a:p>
              <a:pPr fontAlgn="t"/>
              <a:r>
                <a:rPr kumimoji="1" lang="zh-CN" altLang="en-US" sz="2400" b="1">
                  <a:latin typeface="Times New Roman" pitchFamily="18" charset="0"/>
                </a:rPr>
                <a:t>   点是</a:t>
              </a:r>
              <a:r>
                <a:rPr kumimoji="1" lang="en-US" altLang="zh-CN" sz="2400" b="1" i="1">
                  <a:latin typeface="Times New Roman" pitchFamily="18" charset="0"/>
                </a:rPr>
                <a:t>E</a:t>
              </a:r>
              <a:r>
                <a:rPr kumimoji="1" lang="zh-CN" altLang="en-US" sz="2400" b="1">
                  <a:latin typeface="Times New Roman" pitchFamily="18" charset="0"/>
                </a:rPr>
                <a:t>（</a:t>
              </a:r>
              <a:r>
                <a:rPr kumimoji="1" lang="en-US" altLang="zh-CN" sz="2400" b="1">
                  <a:latin typeface="Times New Roman" pitchFamily="18" charset="0"/>
                </a:rPr>
                <a:t>2</a:t>
              </a:r>
              <a:r>
                <a:rPr kumimoji="1" lang="zh-CN" altLang="en-US" sz="2400" b="1">
                  <a:latin typeface="Times New Roman" pitchFamily="18" charset="0"/>
                </a:rPr>
                <a:t>，</a:t>
              </a:r>
              <a:r>
                <a:rPr kumimoji="1" lang="en-US" altLang="zh-CN" sz="2400" b="1">
                  <a:latin typeface="Times New Roman" pitchFamily="18" charset="0"/>
                </a:rPr>
                <a:t>3</a:t>
              </a:r>
              <a:r>
                <a:rPr kumimoji="1" lang="zh-CN" altLang="en-US" sz="2400" b="1">
                  <a:latin typeface="Times New Roman" pitchFamily="18" charset="0"/>
                </a:rPr>
                <a:t>），重心是</a:t>
              </a:r>
              <a:r>
                <a:rPr kumimoji="1" lang="en-US" altLang="zh-CN" sz="2400" b="1" i="1">
                  <a:latin typeface="Times New Roman" pitchFamily="18" charset="0"/>
                </a:rPr>
                <a:t>G</a:t>
              </a:r>
              <a:r>
                <a:rPr kumimoji="1" lang="zh-CN" altLang="en-US" sz="2400" b="1">
                  <a:latin typeface="Times New Roman" pitchFamily="18" charset="0"/>
                </a:rPr>
                <a:t>（</a:t>
              </a:r>
              <a:r>
                <a:rPr kumimoji="1" lang="en-US" altLang="zh-CN" sz="2400" b="1">
                  <a:latin typeface="Times New Roman" pitchFamily="18" charset="0"/>
                </a:rPr>
                <a:t>0</a:t>
              </a:r>
              <a:r>
                <a:rPr kumimoji="1" lang="zh-CN" altLang="en-US" sz="2400" b="1">
                  <a:latin typeface="Times New Roman" pitchFamily="18" charset="0"/>
                </a:rPr>
                <a:t>，</a:t>
              </a:r>
              <a:r>
                <a:rPr kumimoji="1" lang="en-US" altLang="zh-CN" sz="2400" b="1">
                  <a:latin typeface="Times New Roman" pitchFamily="18" charset="0"/>
                </a:rPr>
                <a:t>1</a:t>
              </a:r>
              <a:r>
                <a:rPr kumimoji="1" lang="zh-CN" altLang="en-US" sz="2400" b="1">
                  <a:latin typeface="Times New Roman" pitchFamily="18" charset="0"/>
                </a:rPr>
                <a:t>），求</a:t>
              </a:r>
              <a:r>
                <a:rPr kumimoji="1" lang="en-US" altLang="zh-CN" sz="2400" b="1" i="1">
                  <a:latin typeface="Times New Roman" pitchFamily="18" charset="0"/>
                </a:rPr>
                <a:t>A</a:t>
              </a:r>
              <a:r>
                <a:rPr kumimoji="1" lang="zh-CN" altLang="en-US" sz="2400" b="1" i="1">
                  <a:latin typeface="Times New Roman" pitchFamily="18" charset="0"/>
                </a:rPr>
                <a:t>、</a:t>
              </a:r>
              <a:r>
                <a:rPr kumimoji="1" lang="en-US" altLang="zh-CN" sz="2400" b="1" i="1">
                  <a:latin typeface="Times New Roman" pitchFamily="18" charset="0"/>
                </a:rPr>
                <a:t>B</a:t>
              </a:r>
              <a:r>
                <a:rPr kumimoji="1" lang="zh-CN" altLang="en-US" sz="2400" b="1" i="1">
                  <a:latin typeface="Times New Roman" pitchFamily="18" charset="0"/>
                </a:rPr>
                <a:t>、</a:t>
              </a:r>
              <a:r>
                <a:rPr kumimoji="1" lang="en-US" altLang="zh-CN" sz="2400" b="1" i="1">
                  <a:latin typeface="Times New Roman" pitchFamily="18" charset="0"/>
                </a:rPr>
                <a:t>C</a:t>
              </a:r>
              <a:r>
                <a:rPr kumimoji="1" lang="zh-CN" altLang="en-US" sz="2400" b="1">
                  <a:latin typeface="Times New Roman" pitchFamily="18" charset="0"/>
                </a:rPr>
                <a:t>的坐标．</a:t>
              </a:r>
            </a:p>
          </p:txBody>
        </p:sp>
        <p:graphicFrame>
          <p:nvGraphicFramePr>
            <p:cNvPr id="15366" name="Object 6"/>
            <p:cNvGraphicFramePr>
              <a:graphicFrameLocks noChangeAspect="1"/>
            </p:cNvGraphicFramePr>
            <p:nvPr/>
          </p:nvGraphicFramePr>
          <p:xfrm>
            <a:off x="1446" y="1296"/>
            <a:ext cx="548" cy="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0" name="Equation" r:id="rId3" imgW="876240" imgH="279360" progId="Equation.3">
                    <p:embed/>
                  </p:oleObj>
                </mc:Choice>
                <mc:Fallback>
                  <p:oleObj name="Equation" r:id="rId3" imgW="8762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6" y="1296"/>
                          <a:ext cx="548" cy="1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3478" y="1850"/>
              <a:ext cx="1588" cy="1440"/>
              <a:chOff x="3478" y="1850"/>
              <a:chExt cx="1588" cy="1440"/>
            </a:xfrm>
          </p:grpSpPr>
          <p:grpSp>
            <p:nvGrpSpPr>
              <p:cNvPr id="15368" name="Group 8"/>
              <p:cNvGrpSpPr>
                <a:grpSpLocks/>
              </p:cNvGrpSpPr>
              <p:nvPr/>
            </p:nvGrpSpPr>
            <p:grpSpPr bwMode="auto">
              <a:xfrm>
                <a:off x="3648" y="2016"/>
                <a:ext cx="1234" cy="960"/>
                <a:chOff x="3648" y="2016"/>
                <a:chExt cx="1234" cy="960"/>
              </a:xfrm>
            </p:grpSpPr>
            <p:sp>
              <p:nvSpPr>
                <p:cNvPr id="1536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3648" y="2016"/>
                  <a:ext cx="960" cy="9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70" name="Line 10"/>
                <p:cNvSpPr>
                  <a:spLocks noChangeShapeType="1"/>
                </p:cNvSpPr>
                <p:nvPr/>
              </p:nvSpPr>
              <p:spPr bwMode="auto">
                <a:xfrm>
                  <a:off x="3654" y="2976"/>
                  <a:ext cx="122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71" name="Line 11"/>
                <p:cNvSpPr>
                  <a:spLocks noChangeShapeType="1"/>
                </p:cNvSpPr>
                <p:nvPr/>
              </p:nvSpPr>
              <p:spPr bwMode="auto">
                <a:xfrm>
                  <a:off x="4608" y="2016"/>
                  <a:ext cx="257" cy="9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72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2482"/>
                  <a:ext cx="720" cy="4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7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3696" y="2544"/>
                  <a:ext cx="1056" cy="43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5374" name="Group 14"/>
              <p:cNvGrpSpPr>
                <a:grpSpLocks/>
              </p:cNvGrpSpPr>
              <p:nvPr/>
            </p:nvGrpSpPr>
            <p:grpSpPr bwMode="auto">
              <a:xfrm>
                <a:off x="3478" y="1850"/>
                <a:ext cx="1588" cy="1440"/>
                <a:chOff x="3478" y="1850"/>
                <a:chExt cx="1588" cy="1440"/>
              </a:xfrm>
            </p:grpSpPr>
            <p:sp>
              <p:nvSpPr>
                <p:cNvPr id="1537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678" y="1850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1537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88" y="2304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D</a:t>
                  </a:r>
                </a:p>
              </p:txBody>
            </p:sp>
            <p:sp>
              <p:nvSpPr>
                <p:cNvPr id="1537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78" y="2906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1537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822" y="3002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1537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277" y="2688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G</a:t>
                  </a:r>
                </a:p>
              </p:txBody>
            </p:sp>
            <p:sp>
              <p:nvSpPr>
                <p:cNvPr id="1538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726" y="2378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kumimoji="1" lang="en-US" altLang="zh-CN" sz="2400" b="1" i="1">
                      <a:latin typeface="Times New Roman" pitchFamily="18" charset="0"/>
                    </a:rPr>
                    <a:t>E</a:t>
                  </a:r>
                </a:p>
              </p:txBody>
            </p:sp>
          </p:grpSp>
        </p:grpSp>
      </p:grp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609600" y="31242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 i="1">
                <a:solidFill>
                  <a:srgbClr val="0C00F4"/>
                </a:solidFill>
                <a:latin typeface="Times New Roman" pitchFamily="18" charset="0"/>
              </a:rPr>
              <a:t>A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（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0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，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5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），</a:t>
            </a:r>
            <a:r>
              <a:rPr kumimoji="1" lang="en-US" altLang="zh-CN" sz="2400" b="1" i="1">
                <a:solidFill>
                  <a:srgbClr val="0C00F4"/>
                </a:solidFill>
                <a:latin typeface="Times New Roman" pitchFamily="18" charset="0"/>
              </a:rPr>
              <a:t>B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（－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4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，－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3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），</a:t>
            </a:r>
            <a:r>
              <a:rPr kumimoji="1" lang="en-US" altLang="zh-CN" sz="2400" b="1" i="1">
                <a:solidFill>
                  <a:srgbClr val="0C00F4"/>
                </a:solidFill>
                <a:latin typeface="Times New Roman" pitchFamily="18" charset="0"/>
              </a:rPr>
              <a:t>C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（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4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，</a:t>
            </a:r>
            <a:r>
              <a:rPr kumimoji="1" lang="en-US" altLang="zh-CN" sz="2400" b="1">
                <a:solidFill>
                  <a:srgbClr val="0C00F4"/>
                </a:solidFill>
                <a:latin typeface="Times New Roman" pitchFamily="18" charset="0"/>
              </a:rPr>
              <a:t>1</a:t>
            </a:r>
            <a:r>
              <a:rPr kumimoji="1" lang="zh-CN" altLang="en-US" sz="2400" b="1">
                <a:solidFill>
                  <a:srgbClr val="0C00F4"/>
                </a:solidFill>
                <a:latin typeface="宋体" pitchFamily="2" charset="-122"/>
              </a:rPr>
              <a:t>）</a:t>
            </a:r>
            <a:r>
              <a:rPr kumimoji="1" lang="zh-CN" altLang="en-US" sz="2400" b="1">
                <a:solidFill>
                  <a:srgbClr val="0C00F4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1143000" y="1295400"/>
            <a:ext cx="1265238" cy="5286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1" lang="zh-CN" altLang="en-US" sz="2800" b="1">
                <a:solidFill>
                  <a:srgbClr val="0C00F4"/>
                </a:solidFill>
                <a:latin typeface="Times New Roman" pitchFamily="18" charset="0"/>
              </a:rPr>
              <a:t>练习：</a:t>
            </a:r>
          </a:p>
        </p:txBody>
      </p:sp>
    </p:spTree>
    <p:extLst>
      <p:ext uri="{BB962C8B-B14F-4D97-AF65-F5344CB8AC3E}">
        <p14:creationId xmlns:p14="http://schemas.microsoft.com/office/powerpoint/2010/main" val="37243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animBg="1"/>
      <p:bldP spid="15381" grpId="0" autoUpdateAnimBg="0"/>
      <p:bldP spid="1538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z="41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巩固深化，反馈矫正</a:t>
            </a:r>
          </a:p>
        </p:txBody>
      </p:sp>
      <p:grpSp>
        <p:nvGrpSpPr>
          <p:cNvPr id="16387" name="Group 23"/>
          <p:cNvGrpSpPr>
            <a:grpSpLocks/>
          </p:cNvGrpSpPr>
          <p:nvPr/>
        </p:nvGrpSpPr>
        <p:grpSpPr bwMode="auto">
          <a:xfrm>
            <a:off x="398463" y="1550988"/>
            <a:ext cx="8077200" cy="496887"/>
            <a:chOff x="443" y="801"/>
            <a:chExt cx="5088" cy="313"/>
          </a:xfrm>
        </p:grpSpPr>
        <p:sp>
          <p:nvSpPr>
            <p:cNvPr id="16388" name="Rectangle 9"/>
            <p:cNvSpPr>
              <a:spLocks noChangeArrowheads="1"/>
            </p:cNvSpPr>
            <p:nvPr/>
          </p:nvSpPr>
          <p:spPr bwMode="auto">
            <a:xfrm>
              <a:off x="443" y="847"/>
              <a:ext cx="49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/>
              <a:r>
                <a:rPr lang="en-US" altLang="zh-CN" sz="2000" b="1">
                  <a:latin typeface="宋体" pitchFamily="2" charset="-122"/>
                  <a:cs typeface="Courier New" pitchFamily="49" charset="0"/>
                </a:rPr>
                <a:t>1</a:t>
              </a:r>
              <a:r>
                <a:rPr lang="zh-CN" altLang="en-US" sz="2000" b="1">
                  <a:latin typeface="宋体" pitchFamily="2" charset="-122"/>
                  <a:cs typeface="Courier New" pitchFamily="49" charset="0"/>
                </a:rPr>
                <a:t>．已知向量                  与   相等，其中     ，     ，求　</a:t>
              </a:r>
            </a:p>
          </p:txBody>
        </p:sp>
        <p:graphicFrame>
          <p:nvGraphicFramePr>
            <p:cNvPr id="16389" name="Object 8"/>
            <p:cNvGraphicFramePr>
              <a:graphicFrameLocks noChangeAspect="1"/>
            </p:cNvGraphicFramePr>
            <p:nvPr/>
          </p:nvGraphicFramePr>
          <p:xfrm>
            <a:off x="1387" y="849"/>
            <a:ext cx="1467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4" r:id="rId3" imgW="1358310" imgH="241195" progId="Equation.DSMT4">
                    <p:embed/>
                  </p:oleObj>
                </mc:Choice>
                <mc:Fallback>
                  <p:oleObj r:id="rId3" imgW="1358310" imgH="24119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7" y="849"/>
                          <a:ext cx="1467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0" name="Object 7"/>
            <p:cNvGraphicFramePr>
              <a:graphicFrameLocks noChangeAspect="1"/>
            </p:cNvGraphicFramePr>
            <p:nvPr/>
          </p:nvGraphicFramePr>
          <p:xfrm>
            <a:off x="2995" y="801"/>
            <a:ext cx="262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5" name="公式" r:id="rId5" imgW="279279" imgH="291973" progId="Equation.3">
                    <p:embed/>
                  </p:oleObj>
                </mc:Choice>
                <mc:Fallback>
                  <p:oleObj name="公式" r:id="rId5" imgW="279279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5" y="801"/>
                          <a:ext cx="262" cy="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1" name="Object 6"/>
            <p:cNvGraphicFramePr>
              <a:graphicFrameLocks noChangeAspect="1"/>
            </p:cNvGraphicFramePr>
            <p:nvPr/>
          </p:nvGraphicFramePr>
          <p:xfrm>
            <a:off x="4027" y="885"/>
            <a:ext cx="459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6" r:id="rId7" imgW="431613" imgH="203112" progId="Equation.DSMT4">
                    <p:embed/>
                  </p:oleObj>
                </mc:Choice>
                <mc:Fallback>
                  <p:oleObj r:id="rId7" imgW="431613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7" y="885"/>
                          <a:ext cx="459" cy="2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2" name="Object 5"/>
            <p:cNvGraphicFramePr>
              <a:graphicFrameLocks noChangeAspect="1"/>
            </p:cNvGraphicFramePr>
            <p:nvPr/>
          </p:nvGraphicFramePr>
          <p:xfrm>
            <a:off x="4523" y="893"/>
            <a:ext cx="504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7" r:id="rId9" imgW="457002" imgH="203112" progId="Equation.DSMT4">
                    <p:embed/>
                  </p:oleObj>
                </mc:Choice>
                <mc:Fallback>
                  <p:oleObj r:id="rId9" imgW="457002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3" y="893"/>
                          <a:ext cx="504" cy="2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3" name="Object 4"/>
            <p:cNvGraphicFramePr>
              <a:graphicFrameLocks noChangeAspect="1"/>
            </p:cNvGraphicFramePr>
            <p:nvPr/>
          </p:nvGraphicFramePr>
          <p:xfrm>
            <a:off x="5363" y="885"/>
            <a:ext cx="168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8" r:id="rId11" imgW="126835" imgH="139518" progId="Equation.DSMT4">
                    <p:embed/>
                  </p:oleObj>
                </mc:Choice>
                <mc:Fallback>
                  <p:oleObj r:id="rId11" imgW="126835" imgH="13951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3" y="885"/>
                          <a:ext cx="168" cy="1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394" name="Group 24"/>
          <p:cNvGrpSpPr>
            <a:grpSpLocks/>
          </p:cNvGrpSpPr>
          <p:nvPr/>
        </p:nvGrpSpPr>
        <p:grpSpPr bwMode="auto">
          <a:xfrm>
            <a:off x="469900" y="2401888"/>
            <a:ext cx="8674100" cy="473075"/>
            <a:chOff x="296" y="1185"/>
            <a:chExt cx="5464" cy="298"/>
          </a:xfrm>
        </p:grpSpPr>
        <p:sp>
          <p:nvSpPr>
            <p:cNvPr id="16395" name="Rectangle 19"/>
            <p:cNvSpPr>
              <a:spLocks noChangeArrowheads="1"/>
            </p:cNvSpPr>
            <p:nvPr/>
          </p:nvSpPr>
          <p:spPr bwMode="auto">
            <a:xfrm>
              <a:off x="296" y="1213"/>
              <a:ext cx="54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/>
              <a:r>
                <a:rPr lang="en-US" altLang="zh-CN" sz="2000" b="1">
                  <a:latin typeface="宋体" pitchFamily="2" charset="-122"/>
                  <a:cs typeface="Courier New" pitchFamily="49" charset="0"/>
                </a:rPr>
                <a:t>2</a:t>
              </a:r>
              <a:r>
                <a:rPr lang="zh-CN" altLang="en-US" sz="2000" b="1">
                  <a:latin typeface="宋体" pitchFamily="2" charset="-122"/>
                  <a:cs typeface="Courier New" pitchFamily="49" charset="0"/>
                </a:rPr>
                <a:t>．已知                          ，且         ，则</a:t>
              </a:r>
            </a:p>
          </p:txBody>
        </p:sp>
        <p:graphicFrame>
          <p:nvGraphicFramePr>
            <p:cNvPr id="16396" name="Object 18"/>
            <p:cNvGraphicFramePr>
              <a:graphicFrameLocks noChangeAspect="1"/>
            </p:cNvGraphicFramePr>
            <p:nvPr/>
          </p:nvGraphicFramePr>
          <p:xfrm>
            <a:off x="936" y="1263"/>
            <a:ext cx="2111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9" name="公式" r:id="rId13" imgW="1930400" imgH="190500" progId="Equation.3">
                    <p:embed/>
                  </p:oleObj>
                </mc:Choice>
                <mc:Fallback>
                  <p:oleObj name="公式" r:id="rId13" imgW="19304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" y="1263"/>
                          <a:ext cx="2111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7" name="Object 17"/>
            <p:cNvGraphicFramePr>
              <a:graphicFrameLocks noChangeAspect="1"/>
            </p:cNvGraphicFramePr>
            <p:nvPr/>
          </p:nvGraphicFramePr>
          <p:xfrm>
            <a:off x="3352" y="1193"/>
            <a:ext cx="35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0" name="公式" r:id="rId15" imgW="380835" imgH="304668" progId="Equation.3">
                    <p:embed/>
                  </p:oleObj>
                </mc:Choice>
                <mc:Fallback>
                  <p:oleObj name="公式" r:id="rId15" imgW="380835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" y="1193"/>
                          <a:ext cx="350" cy="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8" name="Object 16"/>
            <p:cNvGraphicFramePr>
              <a:graphicFrameLocks noChangeAspect="1"/>
            </p:cNvGraphicFramePr>
            <p:nvPr/>
          </p:nvGraphicFramePr>
          <p:xfrm>
            <a:off x="3696" y="1185"/>
            <a:ext cx="355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1" name="公式" r:id="rId17" imgW="368140" imgH="291973" progId="Equation.3">
                    <p:embed/>
                  </p:oleObj>
                </mc:Choice>
                <mc:Fallback>
                  <p:oleObj name="公式" r:id="rId17" imgW="368140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185"/>
                          <a:ext cx="355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9" name="Object 15"/>
            <p:cNvGraphicFramePr>
              <a:graphicFrameLocks noChangeAspect="1"/>
            </p:cNvGraphicFramePr>
            <p:nvPr/>
          </p:nvGraphicFramePr>
          <p:xfrm>
            <a:off x="4416" y="1269"/>
            <a:ext cx="1020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2" name="公式" r:id="rId19" imgW="774364" imgH="165028" progId="Equation.3">
                    <p:embed/>
                  </p:oleObj>
                </mc:Choice>
                <mc:Fallback>
                  <p:oleObj name="公式" r:id="rId19" imgW="774364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1269"/>
                          <a:ext cx="1020" cy="2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0" name="Group 42"/>
          <p:cNvGrpSpPr>
            <a:grpSpLocks/>
          </p:cNvGrpSpPr>
          <p:nvPr/>
        </p:nvGrpSpPr>
        <p:grpSpPr bwMode="auto">
          <a:xfrm>
            <a:off x="368300" y="3143250"/>
            <a:ext cx="8201025" cy="974725"/>
            <a:chOff x="264" y="1668"/>
            <a:chExt cx="5166" cy="614"/>
          </a:xfrm>
        </p:grpSpPr>
        <p:sp>
          <p:nvSpPr>
            <p:cNvPr id="16401" name="Rectangle 33"/>
            <p:cNvSpPr>
              <a:spLocks noChangeArrowheads="1"/>
            </p:cNvSpPr>
            <p:nvPr/>
          </p:nvSpPr>
          <p:spPr bwMode="auto">
            <a:xfrm>
              <a:off x="264" y="1688"/>
              <a:ext cx="5166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>
                <a:lnSpc>
                  <a:spcPct val="150000"/>
                </a:lnSpc>
              </a:pPr>
              <a:r>
                <a:rPr lang="en-US" altLang="zh-CN" sz="2000" b="1">
                  <a:latin typeface="宋体" pitchFamily="2" charset="-122"/>
                  <a:cs typeface="Courier New" pitchFamily="49" charset="0"/>
                </a:rPr>
                <a:t>3.</a:t>
              </a:r>
              <a:r>
                <a:rPr lang="zh-CN" altLang="en-US" sz="2000" b="1">
                  <a:latin typeface="宋体" pitchFamily="2" charset="-122"/>
                  <a:cs typeface="Courier New" pitchFamily="49" charset="0"/>
                </a:rPr>
                <a:t>已知                   ，且         ，        ，</a:t>
              </a:r>
            </a:p>
            <a:p>
              <a:pPr algn="just" eaLnBrk="0" hangingPunct="0">
                <a:lnSpc>
                  <a:spcPct val="150000"/>
                </a:lnSpc>
              </a:pPr>
              <a:r>
                <a:rPr lang="zh-CN" altLang="en-US" sz="2000" b="1">
                  <a:latin typeface="宋体" pitchFamily="2" charset="-122"/>
                  <a:cs typeface="Courier New" pitchFamily="49" charset="0"/>
                </a:rPr>
                <a:t>求点  ， 和    的坐标；</a:t>
              </a:r>
            </a:p>
          </p:txBody>
        </p:sp>
        <p:graphicFrame>
          <p:nvGraphicFramePr>
            <p:cNvPr id="16402" name="Object 32"/>
            <p:cNvGraphicFramePr>
              <a:graphicFrameLocks noChangeAspect="1"/>
            </p:cNvGraphicFramePr>
            <p:nvPr/>
          </p:nvGraphicFramePr>
          <p:xfrm>
            <a:off x="824" y="1784"/>
            <a:ext cx="1546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3" name="公式" r:id="rId21" imgW="1536700" imgH="190500" progId="Equation.3">
                    <p:embed/>
                  </p:oleObj>
                </mc:Choice>
                <mc:Fallback>
                  <p:oleObj name="公式" r:id="rId21" imgW="15367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4" y="1784"/>
                          <a:ext cx="1546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3" name="Object 31"/>
            <p:cNvGraphicFramePr>
              <a:graphicFrameLocks noChangeAspect="1"/>
            </p:cNvGraphicFramePr>
            <p:nvPr/>
          </p:nvGraphicFramePr>
          <p:xfrm>
            <a:off x="2680" y="1682"/>
            <a:ext cx="454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4" name="公式" r:id="rId23" imgW="469696" imgH="304668" progId="Equation.3">
                    <p:embed/>
                  </p:oleObj>
                </mc:Choice>
                <mc:Fallback>
                  <p:oleObj name="公式" r:id="rId23" imgW="469696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0" y="1682"/>
                          <a:ext cx="454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4" name="Object 30"/>
            <p:cNvGraphicFramePr>
              <a:graphicFrameLocks noChangeAspect="1"/>
            </p:cNvGraphicFramePr>
            <p:nvPr/>
          </p:nvGraphicFramePr>
          <p:xfrm>
            <a:off x="3128" y="1690"/>
            <a:ext cx="262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5" name="公式" r:id="rId25" imgW="279279" imgH="304668" progId="Equation.3">
                    <p:embed/>
                  </p:oleObj>
                </mc:Choice>
                <mc:Fallback>
                  <p:oleObj name="公式" r:id="rId25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8" y="1690"/>
                          <a:ext cx="262" cy="2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5" name="Object 29"/>
            <p:cNvGraphicFramePr>
              <a:graphicFrameLocks noChangeAspect="1"/>
            </p:cNvGraphicFramePr>
            <p:nvPr/>
          </p:nvGraphicFramePr>
          <p:xfrm>
            <a:off x="3472" y="1684"/>
            <a:ext cx="370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6" name="公式" r:id="rId27" imgW="380835" imgH="304668" progId="Equation.3">
                    <p:embed/>
                  </p:oleObj>
                </mc:Choice>
                <mc:Fallback>
                  <p:oleObj name="公式" r:id="rId27" imgW="380835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2" y="1684"/>
                          <a:ext cx="370" cy="2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6" name="Object 28"/>
            <p:cNvGraphicFramePr>
              <a:graphicFrameLocks noChangeAspect="1"/>
            </p:cNvGraphicFramePr>
            <p:nvPr/>
          </p:nvGraphicFramePr>
          <p:xfrm>
            <a:off x="3832" y="1668"/>
            <a:ext cx="378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7" name="公式" r:id="rId29" imgW="368140" imgH="304668" progId="Equation.3">
                    <p:embed/>
                  </p:oleObj>
                </mc:Choice>
                <mc:Fallback>
                  <p:oleObj name="公式" r:id="rId29" imgW="368140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2" y="1668"/>
                          <a:ext cx="378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7" name="Object 27"/>
            <p:cNvGraphicFramePr>
              <a:graphicFrameLocks noChangeAspect="1"/>
            </p:cNvGraphicFramePr>
            <p:nvPr/>
          </p:nvGraphicFramePr>
          <p:xfrm>
            <a:off x="616" y="2046"/>
            <a:ext cx="23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8" name="公式" r:id="rId31" imgW="190417" imgH="152334" progId="Equation.3">
                    <p:embed/>
                  </p:oleObj>
                </mc:Choice>
                <mc:Fallback>
                  <p:oleObj name="公式" r:id="rId31" imgW="190417" imgH="1523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" y="2046"/>
                          <a:ext cx="230" cy="1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8" name="Object 26"/>
            <p:cNvGraphicFramePr>
              <a:graphicFrameLocks noChangeAspect="1"/>
            </p:cNvGraphicFramePr>
            <p:nvPr/>
          </p:nvGraphicFramePr>
          <p:xfrm>
            <a:off x="856" y="2040"/>
            <a:ext cx="206" cy="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9" name="公式" r:id="rId33" imgW="164885" imgH="164885" progId="Equation.3">
                    <p:embed/>
                  </p:oleObj>
                </mc:Choice>
                <mc:Fallback>
                  <p:oleObj name="公式" r:id="rId33" imgW="164885" imgH="164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6" y="2040"/>
                          <a:ext cx="206" cy="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09" name="Object 25"/>
            <p:cNvGraphicFramePr>
              <a:graphicFrameLocks noChangeAspect="1"/>
            </p:cNvGraphicFramePr>
            <p:nvPr/>
          </p:nvGraphicFramePr>
          <p:xfrm>
            <a:off x="1208" y="1856"/>
            <a:ext cx="346" cy="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0" name="公式" r:id="rId35" imgW="279279" imgH="304668" progId="Equation.3">
                    <p:embed/>
                  </p:oleObj>
                </mc:Choice>
                <mc:Fallback>
                  <p:oleObj name="公式" r:id="rId35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8" y="1856"/>
                          <a:ext cx="346" cy="3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10" name="Group 55"/>
          <p:cNvGrpSpPr>
            <a:grpSpLocks/>
          </p:cNvGrpSpPr>
          <p:nvPr/>
        </p:nvGrpSpPr>
        <p:grpSpPr bwMode="auto">
          <a:xfrm>
            <a:off x="404813" y="4278313"/>
            <a:ext cx="8521700" cy="1203325"/>
            <a:chOff x="287" y="1775"/>
            <a:chExt cx="5368" cy="758"/>
          </a:xfrm>
        </p:grpSpPr>
        <p:sp>
          <p:nvSpPr>
            <p:cNvPr id="16411" name="Rectangle 49"/>
            <p:cNvSpPr>
              <a:spLocks noChangeArrowheads="1"/>
            </p:cNvSpPr>
            <p:nvPr/>
          </p:nvSpPr>
          <p:spPr bwMode="auto">
            <a:xfrm>
              <a:off x="287" y="1868"/>
              <a:ext cx="53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>
                <a:lnSpc>
                  <a:spcPct val="120000"/>
                </a:lnSpc>
              </a:pPr>
              <a:r>
                <a:rPr lang="en-US" altLang="zh-CN" sz="2000" b="1">
                  <a:latin typeface="宋体" pitchFamily="2" charset="-122"/>
                  <a:cs typeface="Courier New" pitchFamily="49" charset="0"/>
                </a:rPr>
                <a:t>4</a:t>
              </a:r>
              <a:r>
                <a:rPr lang="zh-CN" altLang="en-US" sz="2000" b="1">
                  <a:latin typeface="宋体" pitchFamily="2" charset="-122"/>
                  <a:cs typeface="Courier New" pitchFamily="49" charset="0"/>
                </a:rPr>
                <a:t>．已知点                       ，请以   ，  为一组基底来表示</a:t>
              </a:r>
            </a:p>
          </p:txBody>
        </p:sp>
        <p:graphicFrame>
          <p:nvGraphicFramePr>
            <p:cNvPr id="16412" name="Object 48"/>
            <p:cNvGraphicFramePr>
              <a:graphicFrameLocks noChangeAspect="1"/>
            </p:cNvGraphicFramePr>
            <p:nvPr/>
          </p:nvGraphicFramePr>
          <p:xfrm>
            <a:off x="1055" y="1945"/>
            <a:ext cx="1945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1" name="公式" r:id="rId37" imgW="1778000" imgH="190500" progId="Equation.3">
                    <p:embed/>
                  </p:oleObj>
                </mc:Choice>
                <mc:Fallback>
                  <p:oleObj name="公式" r:id="rId37" imgW="17780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5" y="1945"/>
                          <a:ext cx="1945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3" name="Object 47"/>
            <p:cNvGraphicFramePr>
              <a:graphicFrameLocks noChangeAspect="1"/>
            </p:cNvGraphicFramePr>
            <p:nvPr/>
          </p:nvGraphicFramePr>
          <p:xfrm>
            <a:off x="3367" y="1779"/>
            <a:ext cx="302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2" name="公式" r:id="rId39" imgW="279279" imgH="291973" progId="Equation.3">
                    <p:embed/>
                  </p:oleObj>
                </mc:Choice>
                <mc:Fallback>
                  <p:oleObj name="公式" r:id="rId39" imgW="279279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7" y="1779"/>
                          <a:ext cx="302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4" name="Object 46"/>
            <p:cNvGraphicFramePr>
              <a:graphicFrameLocks noChangeAspect="1"/>
            </p:cNvGraphicFramePr>
            <p:nvPr/>
          </p:nvGraphicFramePr>
          <p:xfrm>
            <a:off x="3711" y="1775"/>
            <a:ext cx="300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3" name="公式" r:id="rId41" imgW="279279" imgH="304668" progId="Equation.3">
                    <p:embed/>
                  </p:oleObj>
                </mc:Choice>
                <mc:Fallback>
                  <p:oleObj name="公式" r:id="rId41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1" y="1775"/>
                          <a:ext cx="300" cy="3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5" name="Object 45"/>
            <p:cNvGraphicFramePr>
              <a:graphicFrameLocks noChangeAspect="1"/>
            </p:cNvGraphicFramePr>
            <p:nvPr/>
          </p:nvGraphicFramePr>
          <p:xfrm>
            <a:off x="511" y="2209"/>
            <a:ext cx="279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4" name="公式" r:id="rId43" imgW="279279" imgH="291973" progId="Equation.3">
                    <p:embed/>
                  </p:oleObj>
                </mc:Choice>
                <mc:Fallback>
                  <p:oleObj name="公式" r:id="rId43" imgW="279279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" y="2209"/>
                          <a:ext cx="279" cy="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6" name="Object 44"/>
            <p:cNvGraphicFramePr>
              <a:graphicFrameLocks noChangeAspect="1"/>
            </p:cNvGraphicFramePr>
            <p:nvPr/>
          </p:nvGraphicFramePr>
          <p:xfrm>
            <a:off x="903" y="2189"/>
            <a:ext cx="302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5" name="公式" r:id="rId45" imgW="279279" imgH="291973" progId="Equation.3">
                    <p:embed/>
                  </p:oleObj>
                </mc:Choice>
                <mc:Fallback>
                  <p:oleObj name="公式" r:id="rId45" imgW="279279" imgH="29197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3" y="2189"/>
                          <a:ext cx="302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417" name="Object 43"/>
            <p:cNvGraphicFramePr>
              <a:graphicFrameLocks noChangeAspect="1"/>
            </p:cNvGraphicFramePr>
            <p:nvPr/>
          </p:nvGraphicFramePr>
          <p:xfrm>
            <a:off x="1335" y="2209"/>
            <a:ext cx="278" cy="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6" name="公式" r:id="rId47" imgW="279279" imgH="304668" progId="Equation.3">
                    <p:embed/>
                  </p:oleObj>
                </mc:Choice>
                <mc:Fallback>
                  <p:oleObj name="公式" r:id="rId47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5" y="2209"/>
                          <a:ext cx="278" cy="3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18" name="Rectangle 53"/>
            <p:cNvSpPr>
              <a:spLocks noChangeArrowheads="1"/>
            </p:cNvSpPr>
            <p:nvPr/>
          </p:nvSpPr>
          <p:spPr bwMode="auto">
            <a:xfrm>
              <a:off x="1159" y="2283"/>
              <a:ext cx="1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just" eaLnBrk="0" hangingPunct="0"/>
              <a:r>
                <a:rPr lang="en-US" altLang="zh-CN" sz="2000" b="1">
                  <a:latin typeface="宋体" pitchFamily="2" charset="-122"/>
                  <a:cs typeface="Courier New" pitchFamily="49" charset="0"/>
                </a:rPr>
                <a:t>+</a:t>
              </a:r>
              <a:endParaRPr lang="en-US" altLang="zh-CN" sz="2000" b="1">
                <a:latin typeface="宋体" pitchFamily="2" charset="-122"/>
              </a:endParaRPr>
            </a:p>
          </p:txBody>
        </p:sp>
        <p:sp>
          <p:nvSpPr>
            <p:cNvPr id="16419" name="Rectangle 54"/>
            <p:cNvSpPr>
              <a:spLocks noChangeArrowheads="1"/>
            </p:cNvSpPr>
            <p:nvPr/>
          </p:nvSpPr>
          <p:spPr bwMode="auto">
            <a:xfrm>
              <a:off x="759" y="2279"/>
              <a:ext cx="19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pPr algn="just" eaLnBrk="0" hangingPunct="0"/>
              <a:r>
                <a:rPr lang="en-US" altLang="zh-CN" sz="2000" b="1">
                  <a:latin typeface="宋体" pitchFamily="2" charset="-122"/>
                  <a:cs typeface="Courier New" pitchFamily="49" charset="0"/>
                </a:rPr>
                <a:t>+</a:t>
              </a:r>
              <a:endParaRPr lang="en-US" altLang="zh-CN" sz="2000" b="1">
                <a:latin typeface="宋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13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32138" y="908050"/>
            <a:ext cx="3095625" cy="792163"/>
          </a:xfrm>
        </p:spPr>
        <p:txBody>
          <a:bodyPr/>
          <a:lstStyle/>
          <a:p>
            <a:r>
              <a:rPr lang="zh-CN" altLang="en-US" sz="41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回顾反思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4650" y="2133600"/>
            <a:ext cx="8229600" cy="4826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sz="2400" b="1">
                <a:latin typeface="黑体" pitchFamily="49" charset="-122"/>
                <a:ea typeface="黑体" pitchFamily="49" charset="-122"/>
                <a:sym typeface="Wingdings" pitchFamily="2" charset="2"/>
              </a:rPr>
              <a:t>1</a:t>
            </a:r>
            <a:r>
              <a:rPr lang="zh-CN" altLang="en-US" sz="2400" b="1">
                <a:latin typeface="黑体" pitchFamily="49" charset="-122"/>
                <a:ea typeface="黑体" pitchFamily="49" charset="-122"/>
                <a:sym typeface="Wingdings" pitchFamily="2" charset="2"/>
              </a:rPr>
              <a:t>．正确理解平面向量的坐标意义；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altLang="zh-CN" sz="2400" b="1">
              <a:latin typeface="黑体" pitchFamily="49" charset="-122"/>
              <a:ea typeface="黑体" pitchFamily="49" charset="-122"/>
              <a:sym typeface="Wingdings" pitchFamily="2" charset="2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95288" y="3068638"/>
            <a:ext cx="8208962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2400" b="1">
                <a:latin typeface="黑体" pitchFamily="49" charset="-122"/>
                <a:ea typeface="黑体" pitchFamily="49" charset="-122"/>
                <a:sym typeface="Wingdings" pitchFamily="2" charset="2"/>
              </a:rPr>
              <a:t>2</a:t>
            </a:r>
            <a:r>
              <a:rPr lang="zh-CN" altLang="en-US" sz="2400" b="1">
                <a:latin typeface="黑体" pitchFamily="49" charset="-122"/>
                <a:ea typeface="黑体" pitchFamily="49" charset="-122"/>
                <a:sym typeface="Wingdings" pitchFamily="2" charset="2"/>
              </a:rPr>
              <a:t>．掌握平面向量的坐标运算；（向量加法运算、减法运算、实数与向量的积的坐标表示）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95288" y="4365625"/>
            <a:ext cx="73850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altLang="zh-CN" sz="2400" b="1">
                <a:latin typeface="黑体" pitchFamily="49" charset="-122"/>
                <a:ea typeface="黑体" pitchFamily="49" charset="-122"/>
                <a:sym typeface="Wingdings" pitchFamily="2" charset="2"/>
              </a:rPr>
              <a:t>3</a:t>
            </a:r>
            <a:r>
              <a:rPr lang="zh-CN" altLang="en-US" sz="2400" b="1">
                <a:latin typeface="黑体" pitchFamily="49" charset="-122"/>
                <a:ea typeface="黑体" pitchFamily="49" charset="-122"/>
                <a:sym typeface="Wingdings" pitchFamily="2" charset="2"/>
              </a:rPr>
              <a:t>．能用平面向量的坐标及其运算解决一些实际问题．</a:t>
            </a:r>
          </a:p>
        </p:txBody>
      </p:sp>
    </p:spTree>
    <p:extLst>
      <p:ext uri="{BB962C8B-B14F-4D97-AF65-F5344CB8AC3E}">
        <p14:creationId xmlns:p14="http://schemas.microsoft.com/office/powerpoint/2010/main" val="302622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/>
      <p:bldP spid="256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667000" y="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kumimoji="1" lang="zh-CN" altLang="zh-CN" sz="4400">
              <a:solidFill>
                <a:srgbClr val="FF3300"/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9750" y="1052513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latin typeface="Times New Roman" pitchFamily="18" charset="0"/>
              </a:rPr>
              <a:t>1</a:t>
            </a:r>
            <a:r>
              <a:rPr kumimoji="1" lang="zh-CN" altLang="en-US" sz="2400" b="1">
                <a:latin typeface="Times New Roman" pitchFamily="18" charset="0"/>
              </a:rPr>
              <a:t>、什么叫向量？一般用什么表示？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49263" y="2525713"/>
            <a:ext cx="470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 </a:t>
            </a:r>
            <a:r>
              <a:rPr kumimoji="1" lang="en-US" altLang="zh-CN" sz="2400" b="1">
                <a:latin typeface="Times New Roman" pitchFamily="18" charset="0"/>
              </a:rPr>
              <a:t>2</a:t>
            </a:r>
            <a:r>
              <a:rPr kumimoji="1" lang="zh-CN" altLang="en-US" sz="2400" b="1">
                <a:latin typeface="Times New Roman" pitchFamily="18" charset="0"/>
              </a:rPr>
              <a:t>、有向线段的三个要素是什么？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68313" y="3284538"/>
            <a:ext cx="317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 </a:t>
            </a:r>
            <a:r>
              <a:rPr kumimoji="1" lang="en-US" altLang="zh-CN" sz="2400" b="1">
                <a:latin typeface="Times New Roman" pitchFamily="18" charset="0"/>
              </a:rPr>
              <a:t>3</a:t>
            </a:r>
            <a:r>
              <a:rPr kumimoji="1" lang="zh-CN" altLang="en-US" sz="2400" b="1">
                <a:latin typeface="Times New Roman" pitchFamily="18" charset="0"/>
              </a:rPr>
              <a:t>、什么叫相等向量？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61975" y="1546225"/>
            <a:ext cx="7688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   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既有大小又有方向的量叫向量，</a:t>
            </a:r>
          </a:p>
          <a:p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   一般</a:t>
            </a:r>
            <a:r>
              <a:rPr kumimoji="1" lang="en-US" altLang="zh-CN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几何表示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，用有向线段表示；</a:t>
            </a:r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代数表示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82663" y="2852738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三要素是：</a:t>
            </a:r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起点、方向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和</a:t>
            </a:r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长度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982663" y="3756025"/>
            <a:ext cx="6613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长度相等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且</a:t>
            </a:r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方向相同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的向量叫</a:t>
            </a:r>
            <a:r>
              <a:rPr kumimoji="1" lang="zh-CN" altLang="en-US" sz="28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相等向量</a:t>
            </a:r>
            <a:r>
              <a:rPr kumimoji="1"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。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79388" y="188913"/>
            <a:ext cx="2447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3300"/>
                </a:solidFill>
                <a:ea typeface="黑体" pitchFamily="49" charset="-122"/>
              </a:rPr>
              <a:t>复习回顾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39750" y="4221163"/>
            <a:ext cx="340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4</a:t>
            </a:r>
            <a:r>
              <a:rPr kumimoji="1" lang="zh-CN" altLang="en-US" sz="2400" b="1">
                <a:latin typeface="Times New Roman" pitchFamily="18" charset="0"/>
              </a:rPr>
              <a:t>、平面向量的基本定理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68313" y="4581525"/>
            <a:ext cx="7696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        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如果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e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,e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是同一平面内的两个不共线向量，那么对</a:t>
            </a:r>
          </a:p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于这一平面内的任一向量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，</a:t>
            </a:r>
            <a:r>
              <a:rPr kumimoji="1" lang="zh-CN" altLang="en-US" sz="2400" b="1">
                <a:solidFill>
                  <a:srgbClr val="FF3300"/>
                </a:solidFill>
                <a:latin typeface="Times New Roman" pitchFamily="18" charset="0"/>
              </a:rPr>
              <a:t>有且只有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一对实数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λ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，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λ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使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a= λ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1 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e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+ λ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 e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2.    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我们把</a:t>
            </a:r>
            <a:r>
              <a:rPr kumimoji="1" lang="zh-CN" altLang="en-US" sz="2400" b="1">
                <a:solidFill>
                  <a:srgbClr val="FF3300"/>
                </a:solidFill>
                <a:latin typeface="Times New Roman" pitchFamily="18" charset="0"/>
              </a:rPr>
              <a:t>不共线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的向量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e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1</a:t>
            </a:r>
            <a:r>
              <a:rPr kumimoji="1" lang="en-US" altLang="zh-CN" sz="2400" b="1">
                <a:solidFill>
                  <a:srgbClr val="0000FF"/>
                </a:solidFill>
                <a:latin typeface="Times New Roman" pitchFamily="18" charset="0"/>
              </a:rPr>
              <a:t>,e</a:t>
            </a:r>
            <a:r>
              <a:rPr kumimoji="1" lang="en-US" altLang="zh-CN" sz="24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叫做表示这一平面内所有向量的</a:t>
            </a:r>
            <a:r>
              <a:rPr kumimoji="1" lang="zh-CN" altLang="en-US" sz="2400" b="1">
                <a:solidFill>
                  <a:srgbClr val="FF3300"/>
                </a:solidFill>
                <a:latin typeface="Times New Roman" pitchFamily="18" charset="0"/>
              </a:rPr>
              <a:t>一组基底</a:t>
            </a:r>
            <a:r>
              <a:rPr kumimoji="1" lang="zh-CN" altLang="en-US" sz="2400" b="1">
                <a:solidFill>
                  <a:srgbClr val="0000FF"/>
                </a:solidFill>
                <a:latin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802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2" grpId="0" autoUpdateAnimBg="0"/>
      <p:bldP spid="308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92100" y="765175"/>
            <a:ext cx="8559800" cy="593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4" tIns="51196" rIns="102394" bIns="51196">
            <a:spAutoFit/>
          </a:bodyPr>
          <a:lstStyle/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en-US" altLang="zh-CN" sz="2400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1.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向量的正交分解是把一个向量分解为两个互相垂直的向量，是向量坐标表示的理论依据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.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向量的坐标表示，沟通了向量</a:t>
            </a:r>
            <a:r>
              <a:rPr lang="zh-CN" altLang="en-US" sz="2400">
                <a:latin typeface="宋体" pitchFamily="2" charset="-122"/>
                <a:ea typeface="华文细黑" pitchFamily="2" charset="-122"/>
                <a:cs typeface="Times New Roman" pitchFamily="18" charset="0"/>
              </a:rPr>
              <a:t>“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数</a:t>
            </a:r>
            <a:r>
              <a:rPr lang="zh-CN" altLang="en-US" sz="2400">
                <a:latin typeface="宋体" pitchFamily="2" charset="-122"/>
                <a:ea typeface="华文细黑" pitchFamily="2" charset="-122"/>
                <a:cs typeface="Times New Roman" pitchFamily="18" charset="0"/>
              </a:rPr>
              <a:t>”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与</a:t>
            </a:r>
            <a:r>
              <a:rPr lang="zh-CN" altLang="en-US" sz="2400">
                <a:latin typeface="宋体" pitchFamily="2" charset="-122"/>
                <a:ea typeface="华文细黑" pitchFamily="2" charset="-122"/>
                <a:cs typeface="Times New Roman" pitchFamily="18" charset="0"/>
              </a:rPr>
              <a:t>“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形</a:t>
            </a:r>
            <a:r>
              <a:rPr lang="zh-CN" altLang="en-US" sz="2400">
                <a:latin typeface="宋体" pitchFamily="2" charset="-122"/>
                <a:ea typeface="华文细黑" pitchFamily="2" charset="-122"/>
                <a:cs typeface="Times New Roman" pitchFamily="18" charset="0"/>
              </a:rPr>
              <a:t>”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的特征，使向量运算完全代数化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  <a:cs typeface="Courier New" pitchFamily="49" charset="0"/>
              </a:rPr>
              <a:t>.</a:t>
            </a:r>
            <a:endParaRPr lang="zh-CN" altLang="zh-CN" sz="2400">
              <a:latin typeface="宋体" pitchFamily="2" charset="-122"/>
              <a:ea typeface="华文细黑" pitchFamily="2" charset="-122"/>
              <a:cs typeface="Courier New" pitchFamily="49" charset="0"/>
            </a:endParaRPr>
          </a:p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2.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要区分向量终点的坐标与向量的坐标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.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由于向量的起点可以任意选取，如果一个向量的起点是坐标原点，这个向量终点的坐标就是这个向量的坐标；若向量的起点不是原点，则向量的终点坐标不是向量的坐标，此时</a:t>
            </a:r>
            <a:r>
              <a:rPr lang="zh-CN" altLang="en-US" sz="2400">
                <a:latin typeface="Times New Roman" pitchFamily="18" charset="0"/>
                <a:ea typeface="华文细黑" pitchFamily="2" charset="-122"/>
              </a:rPr>
              <a:t>     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＝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(</a:t>
            </a:r>
            <a:r>
              <a:rPr lang="en-US" altLang="zh-CN" sz="2400" i="1">
                <a:latin typeface="Times New Roman" pitchFamily="18" charset="0"/>
                <a:ea typeface="华文细黑" pitchFamily="2" charset="-122"/>
              </a:rPr>
              <a:t>x</a:t>
            </a:r>
            <a:r>
              <a:rPr lang="en-US" altLang="zh-CN" sz="2400" i="1" baseline="-25000">
                <a:latin typeface="Times New Roman" pitchFamily="18" charset="0"/>
                <a:ea typeface="华文细黑" pitchFamily="2" charset="-122"/>
              </a:rPr>
              <a:t>B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－</a:t>
            </a:r>
            <a:r>
              <a:rPr lang="en-US" altLang="zh-CN" sz="2400" i="1">
                <a:latin typeface="Times New Roman" pitchFamily="18" charset="0"/>
                <a:ea typeface="华文细黑" pitchFamily="2" charset="-122"/>
              </a:rPr>
              <a:t>x</a:t>
            </a:r>
            <a:r>
              <a:rPr lang="en-US" altLang="zh-CN" sz="2400" i="1" baseline="-25000">
                <a:latin typeface="Times New Roman" pitchFamily="18" charset="0"/>
                <a:ea typeface="华文细黑" pitchFamily="2" charset="-122"/>
              </a:rPr>
              <a:t>A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，</a:t>
            </a:r>
            <a:r>
              <a:rPr lang="en-US" altLang="zh-CN" sz="2400" i="1">
                <a:latin typeface="Times New Roman" pitchFamily="18" charset="0"/>
                <a:ea typeface="华文细黑" pitchFamily="2" charset="-122"/>
              </a:rPr>
              <a:t>y</a:t>
            </a:r>
            <a:r>
              <a:rPr lang="en-US" altLang="zh-CN" sz="2400" i="1" baseline="-25000">
                <a:latin typeface="Times New Roman" pitchFamily="18" charset="0"/>
                <a:ea typeface="华文细黑" pitchFamily="2" charset="-122"/>
              </a:rPr>
              <a:t>B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－</a:t>
            </a:r>
            <a:r>
              <a:rPr lang="en-US" altLang="zh-CN" sz="2400" i="1">
                <a:latin typeface="Times New Roman" pitchFamily="18" charset="0"/>
                <a:ea typeface="华文细黑" pitchFamily="2" charset="-122"/>
              </a:rPr>
              <a:t>y</a:t>
            </a:r>
            <a:r>
              <a:rPr lang="en-US" altLang="zh-CN" sz="2400" i="1" baseline="-25000">
                <a:latin typeface="Times New Roman" pitchFamily="18" charset="0"/>
                <a:ea typeface="华文细黑" pitchFamily="2" charset="-122"/>
              </a:rPr>
              <a:t>A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).</a:t>
            </a:r>
            <a:endParaRPr lang="zh-CN" altLang="zh-CN" sz="2400">
              <a:latin typeface="宋体" pitchFamily="2" charset="-122"/>
              <a:ea typeface="黑体" pitchFamily="49" charset="-122"/>
            </a:endParaRPr>
          </a:p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3.</a:t>
            </a:r>
            <a:r>
              <a:rPr lang="zh-CN" altLang="zh-CN" sz="2400">
                <a:latin typeface="Times New Roman" pitchFamily="18" charset="0"/>
                <a:ea typeface="华文细黑" pitchFamily="2" charset="-122"/>
              </a:rPr>
              <a:t>向量和、差的坐标就是它们对应向量坐标的和、差，数乘向量的坐标等于这个实数与原来向量坐标的积</a:t>
            </a:r>
            <a:r>
              <a:rPr lang="en-US" altLang="zh-CN" sz="2400">
                <a:latin typeface="Times New Roman" pitchFamily="18" charset="0"/>
                <a:ea typeface="华文细黑" pitchFamily="2" charset="-122"/>
              </a:rPr>
              <a:t>.</a:t>
            </a:r>
            <a:endParaRPr lang="zh-CN" altLang="zh-CN" sz="2400">
              <a:latin typeface="宋体" pitchFamily="2" charset="-122"/>
              <a:ea typeface="黑体" pitchFamily="49" charset="-122"/>
            </a:endParaRPr>
          </a:p>
        </p:txBody>
      </p:sp>
      <p:grpSp>
        <p:nvGrpSpPr>
          <p:cNvPr id="21507" name="组合 8"/>
          <p:cNvGrpSpPr>
            <a:grpSpLocks/>
          </p:cNvGrpSpPr>
          <p:nvPr/>
        </p:nvGrpSpPr>
        <p:grpSpPr bwMode="auto">
          <a:xfrm>
            <a:off x="3348038" y="0"/>
            <a:ext cx="2232025" cy="881063"/>
            <a:chOff x="11613" y="920823"/>
            <a:chExt cx="1443037" cy="733424"/>
          </a:xfrm>
        </p:grpSpPr>
        <p:pic>
          <p:nvPicPr>
            <p:cNvPr id="21508" name="图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13" y="920823"/>
              <a:ext cx="1443037" cy="733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09" name="TextBox 11"/>
            <p:cNvSpPr txBox="1">
              <a:spLocks noChangeArrowheads="1"/>
            </p:cNvSpPr>
            <p:nvPr/>
          </p:nvSpPr>
          <p:spPr bwMode="auto">
            <a:xfrm>
              <a:off x="93720" y="1059579"/>
              <a:ext cx="1203900" cy="380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6810" tIns="38405" rIns="76810" bIns="38405">
              <a:spAutoFit/>
            </a:bodyPr>
            <a:lstStyle>
              <a:lvl1pPr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623888" indent="-239713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960438" indent="-192088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344613" indent="-192088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1728788" indent="-192088" defTabSz="10223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1859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6431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1003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557588" indent="-192088" defTabSz="10223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r>
                <a:rPr lang="zh-CN" altLang="en-US" sz="2500">
                  <a:solidFill>
                    <a:schemeClr val="bg1"/>
                  </a:solidFill>
                  <a:latin typeface="黑体" pitchFamily="49" charset="-122"/>
                  <a:ea typeface="黑体" pitchFamily="49" charset="-122"/>
                </a:rPr>
                <a:t>规律与方法</a:t>
              </a:r>
            </a:p>
          </p:txBody>
        </p:sp>
      </p:grp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4356100" y="4005263"/>
          <a:ext cx="47625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文档" r:id="rId5" imgW="749751" imgH="847249" progId="">
                  <p:embed/>
                </p:oleObj>
              </mc:Choice>
              <mc:Fallback>
                <p:oleObj name="文档" r:id="rId5" imgW="749751" imgH="84724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005263"/>
                        <a:ext cx="47625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076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84150" y="1028700"/>
            <a:ext cx="8029575" cy="1031875"/>
            <a:chOff x="288" y="2243"/>
            <a:chExt cx="5058" cy="650"/>
          </a:xfrm>
        </p:grpSpPr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1488" y="2592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 i="1">
                  <a:latin typeface="Times New Roman" pitchFamily="18" charset="0"/>
                </a:rPr>
                <a:t>a </a:t>
              </a:r>
              <a:r>
                <a:rPr kumimoji="1" lang="en-US" altLang="zh-CN" sz="2400" b="1">
                  <a:latin typeface="Times New Roman" pitchFamily="18" charset="0"/>
                </a:rPr>
                <a:t>=</a:t>
              </a:r>
              <a:r>
                <a:rPr kumimoji="1" lang="en-US" altLang="zh-CN" sz="2400" i="1">
                  <a:latin typeface="Times New Roman" pitchFamily="18" charset="0"/>
                </a:rPr>
                <a:t>x</a:t>
              </a:r>
              <a:r>
                <a:rPr kumimoji="1" lang="en-US" altLang="zh-CN" sz="2400" b="1" i="1">
                  <a:latin typeface="Times New Roman" pitchFamily="18" charset="0"/>
                </a:rPr>
                <a:t>i </a:t>
              </a:r>
              <a:r>
                <a:rPr kumimoji="1" lang="en-US" altLang="zh-CN" sz="2400" b="1">
                  <a:latin typeface="Times New Roman" pitchFamily="18" charset="0"/>
                </a:rPr>
                <a:t>+ </a:t>
              </a:r>
              <a:r>
                <a:rPr kumimoji="1" lang="en-US" altLang="zh-CN" sz="2400" i="1">
                  <a:latin typeface="Times New Roman" pitchFamily="18" charset="0"/>
                </a:rPr>
                <a:t>y</a:t>
              </a:r>
              <a:r>
                <a:rPr kumimoji="1" lang="en-US" altLang="zh-CN" sz="2400" b="1" i="1">
                  <a:latin typeface="Times New Roman" pitchFamily="18" charset="0"/>
                </a:rPr>
                <a:t>j</a:t>
              </a:r>
              <a:r>
                <a:rPr kumimoji="1" lang="zh-CN" altLang="en-US" sz="2400" b="1" i="1">
                  <a:latin typeface="Times New Roman" pitchFamily="18" charset="0"/>
                </a:rPr>
                <a:t>．</a:t>
              </a:r>
            </a:p>
          </p:txBody>
        </p: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3879" y="2243"/>
              <a:ext cx="146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solidFill>
                    <a:srgbClr val="FF3300"/>
                  </a:solidFill>
                  <a:latin typeface="Times New Roman" pitchFamily="18" charset="0"/>
                </a:rPr>
                <a:t>有且只有</a:t>
              </a:r>
              <a:r>
                <a:rPr kumimoji="1" lang="zh-CN" altLang="en-US" sz="2400" b="1">
                  <a:latin typeface="Times New Roman" pitchFamily="18" charset="0"/>
                </a:rPr>
                <a:t>一对实</a:t>
              </a: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288" y="2605"/>
              <a:ext cx="12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数</a:t>
              </a:r>
              <a:r>
                <a:rPr kumimoji="1" lang="en-US" altLang="zh-CN" sz="2400" i="1">
                  <a:latin typeface="Times New Roman" pitchFamily="18" charset="0"/>
                </a:rPr>
                <a:t>x</a:t>
              </a:r>
              <a:r>
                <a:rPr kumimoji="1" lang="zh-CN" altLang="en-US" sz="2400" b="1">
                  <a:latin typeface="Times New Roman" pitchFamily="18" charset="0"/>
                </a:rPr>
                <a:t>、</a:t>
              </a:r>
              <a:r>
                <a:rPr kumimoji="1" lang="en-US" altLang="zh-CN" sz="2400" i="1">
                  <a:latin typeface="Times New Roman" pitchFamily="18" charset="0"/>
                </a:rPr>
                <a:t>y</a:t>
              </a:r>
              <a:r>
                <a:rPr kumimoji="1" lang="zh-CN" altLang="en-US" sz="2400" b="1">
                  <a:latin typeface="Times New Roman" pitchFamily="18" charset="0"/>
                </a:rPr>
                <a:t>，使得</a:t>
              </a:r>
            </a:p>
          </p:txBody>
        </p:sp>
      </p:grp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07950" y="549275"/>
            <a:ext cx="8305800" cy="2930525"/>
            <a:chOff x="240" y="1920"/>
            <a:chExt cx="5232" cy="1846"/>
          </a:xfrm>
        </p:grpSpPr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240" y="1920"/>
              <a:ext cx="5165" cy="624"/>
              <a:chOff x="240" y="1920"/>
              <a:chExt cx="5165" cy="624"/>
            </a:xfrm>
          </p:grpSpPr>
          <p:sp>
            <p:nvSpPr>
              <p:cNvPr id="4104" name="Text Box 8"/>
              <p:cNvSpPr txBox="1">
                <a:spLocks noChangeArrowheads="1"/>
              </p:cNvSpPr>
              <p:nvPr/>
            </p:nvSpPr>
            <p:spPr bwMode="auto">
              <a:xfrm>
                <a:off x="672" y="1920"/>
                <a:ext cx="47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1</a:t>
                </a:r>
                <a:r>
                  <a:rPr kumimoji="1" lang="zh-CN" altLang="en-US" sz="2400" b="1">
                    <a:latin typeface="Times New Roman" pitchFamily="18" charset="0"/>
                  </a:rPr>
                  <a:t>．分别与</a:t>
                </a:r>
                <a:r>
                  <a:rPr kumimoji="1" lang="en-US" altLang="zh-CN" sz="2400" i="1">
                    <a:latin typeface="Times New Roman" pitchFamily="18" charset="0"/>
                  </a:rPr>
                  <a:t>x</a:t>
                </a:r>
                <a:r>
                  <a:rPr kumimoji="1" lang="en-US" altLang="zh-CN" sz="2400" b="1" i="1">
                    <a:latin typeface="Times New Roman" pitchFamily="18" charset="0"/>
                  </a:rPr>
                  <a:t> </a:t>
                </a:r>
                <a:r>
                  <a:rPr kumimoji="1" lang="zh-CN" altLang="en-US" sz="2400" b="1">
                    <a:latin typeface="Times New Roman" pitchFamily="18" charset="0"/>
                  </a:rPr>
                  <a:t>轴</a:t>
                </a:r>
                <a:r>
                  <a:rPr kumimoji="1" lang="zh-CN" altLang="en-US" sz="2400">
                    <a:latin typeface="Times New Roman" pitchFamily="18" charset="0"/>
                  </a:rPr>
                  <a:t>、</a:t>
                </a:r>
                <a:r>
                  <a:rPr kumimoji="1" lang="en-US" altLang="zh-CN" sz="2400" i="1">
                    <a:latin typeface="Times New Roman" pitchFamily="18" charset="0"/>
                  </a:rPr>
                  <a:t>y</a:t>
                </a:r>
                <a:r>
                  <a:rPr kumimoji="1" lang="en-US" altLang="zh-CN" sz="2400" b="1" i="1">
                    <a:latin typeface="Times New Roman" pitchFamily="18" charset="0"/>
                  </a:rPr>
                  <a:t> </a:t>
                </a:r>
                <a:r>
                  <a:rPr kumimoji="1" lang="zh-CN" altLang="en-US" sz="2400" b="1">
                    <a:latin typeface="Times New Roman" pitchFamily="18" charset="0"/>
                  </a:rPr>
                  <a:t>轴方向相同的两单位向量</a:t>
                </a:r>
                <a:r>
                  <a:rPr kumimoji="1" lang="en-US" altLang="zh-CN" sz="2400" b="1" i="1">
                    <a:latin typeface="Times New Roman" pitchFamily="18" charset="0"/>
                  </a:rPr>
                  <a:t>i </a:t>
                </a:r>
                <a:r>
                  <a:rPr kumimoji="1" lang="zh-CN" altLang="en-US" sz="2400" b="1">
                    <a:latin typeface="Times New Roman" pitchFamily="18" charset="0"/>
                  </a:rPr>
                  <a:t>、</a:t>
                </a:r>
                <a:r>
                  <a:rPr kumimoji="1" lang="en-US" altLang="zh-CN" sz="2400" b="1" i="1">
                    <a:latin typeface="Times New Roman" pitchFamily="18" charset="0"/>
                  </a:rPr>
                  <a:t>j </a:t>
                </a:r>
                <a:r>
                  <a:rPr kumimoji="1" lang="zh-CN" altLang="en-US" sz="2400" b="1">
                    <a:latin typeface="Times New Roman" pitchFamily="18" charset="0"/>
                  </a:rPr>
                  <a:t>能否作</a:t>
                </a:r>
              </a:p>
            </p:txBody>
          </p:sp>
          <p:sp>
            <p:nvSpPr>
              <p:cNvPr id="4105" name="Rectangle 9"/>
              <p:cNvSpPr>
                <a:spLocks noChangeArrowheads="1"/>
              </p:cNvSpPr>
              <p:nvPr/>
            </p:nvSpPr>
            <p:spPr bwMode="auto">
              <a:xfrm>
                <a:off x="240" y="2256"/>
                <a:ext cx="8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zh-CN" altLang="en-US" sz="2400" b="1">
                    <a:latin typeface="Times New Roman" pitchFamily="18" charset="0"/>
                  </a:rPr>
                  <a:t>为基底？</a:t>
                </a:r>
              </a:p>
            </p:txBody>
          </p:sp>
        </p:grpSp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3985" y="2496"/>
              <a:ext cx="1487" cy="1270"/>
              <a:chOff x="3840" y="2714"/>
              <a:chExt cx="1487" cy="1270"/>
            </a:xfrm>
          </p:grpSpPr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>
                <a:off x="3840" y="3648"/>
                <a:ext cx="13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/>
            </p:nvSpPr>
            <p:spPr bwMode="auto">
              <a:xfrm flipV="1">
                <a:off x="4320" y="2784"/>
                <a:ext cx="0" cy="1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09" name="Text Box 13"/>
              <p:cNvSpPr txBox="1">
                <a:spLocks noChangeArrowheads="1"/>
              </p:cNvSpPr>
              <p:nvPr/>
            </p:nvSpPr>
            <p:spPr bwMode="auto">
              <a:xfrm>
                <a:off x="4080" y="3648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 i="1"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4110" name="Text Box 14"/>
              <p:cNvSpPr txBox="1">
                <a:spLocks noChangeArrowheads="1"/>
              </p:cNvSpPr>
              <p:nvPr/>
            </p:nvSpPr>
            <p:spPr bwMode="auto">
              <a:xfrm>
                <a:off x="5126" y="3626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i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4111" name="Text Box 15"/>
              <p:cNvSpPr txBox="1">
                <a:spLocks noChangeArrowheads="1"/>
              </p:cNvSpPr>
              <p:nvPr/>
            </p:nvSpPr>
            <p:spPr bwMode="auto">
              <a:xfrm>
                <a:off x="4310" y="2714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i="1">
                    <a:latin typeface="Times New Roman" pitchFamily="18" charset="0"/>
                  </a:rPr>
                  <a:t>y</a:t>
                </a:r>
              </a:p>
            </p:txBody>
          </p:sp>
        </p:grpSp>
        <p:grpSp>
          <p:nvGrpSpPr>
            <p:cNvPr id="4112" name="Group 16"/>
            <p:cNvGrpSpPr>
              <a:grpSpLocks/>
            </p:cNvGrpSpPr>
            <p:nvPr/>
          </p:nvGrpSpPr>
          <p:grpSpPr bwMode="auto">
            <a:xfrm>
              <a:off x="4263" y="3120"/>
              <a:ext cx="442" cy="598"/>
              <a:chOff x="4118" y="3338"/>
              <a:chExt cx="442" cy="598"/>
            </a:xfrm>
          </p:grpSpPr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>
                <a:off x="4320" y="3648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 flipH="1" flipV="1">
                <a:off x="4320" y="3408"/>
                <a:ext cx="0" cy="24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15" name="Text Box 19"/>
              <p:cNvSpPr txBox="1">
                <a:spLocks noChangeArrowheads="1"/>
              </p:cNvSpPr>
              <p:nvPr/>
            </p:nvSpPr>
            <p:spPr bwMode="auto">
              <a:xfrm>
                <a:off x="4368" y="3648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 i="1">
                    <a:solidFill>
                      <a:srgbClr val="0000CC"/>
                    </a:solidFill>
                    <a:latin typeface="Times New Roman" pitchFamily="18" charset="0"/>
                  </a:rPr>
                  <a:t>i</a:t>
                </a:r>
              </a:p>
            </p:txBody>
          </p:sp>
          <p:sp>
            <p:nvSpPr>
              <p:cNvPr id="4116" name="Text Box 20"/>
              <p:cNvSpPr txBox="1">
                <a:spLocks noChangeArrowheads="1"/>
              </p:cNvSpPr>
              <p:nvPr/>
            </p:nvSpPr>
            <p:spPr bwMode="auto">
              <a:xfrm>
                <a:off x="4118" y="3338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 i="1">
                    <a:solidFill>
                      <a:srgbClr val="0000CC"/>
                    </a:solidFill>
                    <a:latin typeface="Times New Roman" pitchFamily="18" charset="0"/>
                  </a:rPr>
                  <a:t>j</a:t>
                </a:r>
              </a:p>
            </p:txBody>
          </p:sp>
        </p:grpSp>
      </p:grp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1258888" y="1052513"/>
            <a:ext cx="6707187" cy="1863725"/>
            <a:chOff x="1008" y="2256"/>
            <a:chExt cx="4225" cy="1174"/>
          </a:xfrm>
        </p:grpSpPr>
        <p:sp>
          <p:nvSpPr>
            <p:cNvPr id="4118" name="Text Box 22"/>
            <p:cNvSpPr txBox="1">
              <a:spLocks noChangeArrowheads="1"/>
            </p:cNvSpPr>
            <p:nvPr/>
          </p:nvSpPr>
          <p:spPr bwMode="auto">
            <a:xfrm>
              <a:off x="1008" y="2256"/>
              <a:ext cx="30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任一向量</a:t>
              </a:r>
              <a:r>
                <a:rPr kumimoji="1" lang="en-US" altLang="zh-CN" sz="2400" b="1" i="1">
                  <a:latin typeface="Times New Roman" pitchFamily="18" charset="0"/>
                </a:rPr>
                <a:t>a </a:t>
              </a:r>
              <a:r>
                <a:rPr kumimoji="1" lang="zh-CN" altLang="en-US" sz="2400" b="1">
                  <a:latin typeface="Times New Roman" pitchFamily="18" charset="0"/>
                </a:rPr>
                <a:t>，可用这组基底表示为</a:t>
              </a:r>
              <a:r>
                <a:rPr kumimoji="1" lang="en-US" altLang="zh-CN" sz="2400" b="1">
                  <a:latin typeface="Times New Roman" pitchFamily="18" charset="0"/>
                </a:rPr>
                <a:t>:</a:t>
              </a:r>
            </a:p>
          </p:txBody>
        </p:sp>
        <p:grpSp>
          <p:nvGrpSpPr>
            <p:cNvPr id="4119" name="Group 23"/>
            <p:cNvGrpSpPr>
              <a:grpSpLocks/>
            </p:cNvGrpSpPr>
            <p:nvPr/>
          </p:nvGrpSpPr>
          <p:grpSpPr bwMode="auto">
            <a:xfrm>
              <a:off x="4465" y="2710"/>
              <a:ext cx="768" cy="720"/>
              <a:chOff x="4320" y="2928"/>
              <a:chExt cx="768" cy="720"/>
            </a:xfrm>
          </p:grpSpPr>
          <p:grpSp>
            <p:nvGrpSpPr>
              <p:cNvPr id="4120" name="Group 24"/>
              <p:cNvGrpSpPr>
                <a:grpSpLocks/>
              </p:cNvGrpSpPr>
              <p:nvPr/>
            </p:nvGrpSpPr>
            <p:grpSpPr bwMode="auto">
              <a:xfrm>
                <a:off x="4320" y="2937"/>
                <a:ext cx="768" cy="711"/>
                <a:chOff x="4320" y="2937"/>
                <a:chExt cx="768" cy="711"/>
              </a:xfrm>
            </p:grpSpPr>
            <p:sp>
              <p:nvSpPr>
                <p:cNvPr id="4121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4320" y="3264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2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4320" y="2937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3" name="Line 27"/>
                <p:cNvSpPr>
                  <a:spLocks noChangeShapeType="1"/>
                </p:cNvSpPr>
                <p:nvPr/>
              </p:nvSpPr>
              <p:spPr bwMode="auto">
                <a:xfrm>
                  <a:off x="4704" y="3264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4" name="Line 28"/>
                <p:cNvSpPr>
                  <a:spLocks noChangeShapeType="1"/>
                </p:cNvSpPr>
                <p:nvPr/>
              </p:nvSpPr>
              <p:spPr bwMode="auto">
                <a:xfrm>
                  <a:off x="5088" y="2976"/>
                  <a:ext cx="0" cy="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125" name="Group 29"/>
              <p:cNvGrpSpPr>
                <a:grpSpLocks/>
              </p:cNvGrpSpPr>
              <p:nvPr/>
            </p:nvGrpSpPr>
            <p:grpSpPr bwMode="auto">
              <a:xfrm>
                <a:off x="4704" y="2928"/>
                <a:ext cx="384" cy="336"/>
                <a:chOff x="4704" y="2928"/>
                <a:chExt cx="384" cy="336"/>
              </a:xfrm>
            </p:grpSpPr>
            <p:sp>
              <p:nvSpPr>
                <p:cNvPr id="4126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4704" y="2928"/>
                  <a:ext cx="384" cy="336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 type="triangl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12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704" y="2928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 i="1">
                      <a:latin typeface="Times New Roman" pitchFamily="18" charset="0"/>
                    </a:rPr>
                    <a:t>a</a:t>
                  </a:r>
                </a:p>
              </p:txBody>
            </p:sp>
          </p:grpSp>
        </p:grpSp>
      </p:grpSp>
      <p:grpSp>
        <p:nvGrpSpPr>
          <p:cNvPr id="4128" name="Group 32"/>
          <p:cNvGrpSpPr>
            <a:grpSpLocks/>
          </p:cNvGrpSpPr>
          <p:nvPr/>
        </p:nvGrpSpPr>
        <p:grpSpPr bwMode="auto">
          <a:xfrm>
            <a:off x="793750" y="2301875"/>
            <a:ext cx="4589463" cy="838200"/>
            <a:chOff x="672" y="3024"/>
            <a:chExt cx="2691" cy="528"/>
          </a:xfrm>
        </p:grpSpPr>
        <p:sp>
          <p:nvSpPr>
            <p:cNvPr id="4129" name="Text Box 33"/>
            <p:cNvSpPr txBox="1">
              <a:spLocks noChangeArrowheads="1"/>
            </p:cNvSpPr>
            <p:nvPr/>
          </p:nvSpPr>
          <p:spPr bwMode="auto">
            <a:xfrm>
              <a:off x="672" y="3024"/>
              <a:ext cx="26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（</a:t>
              </a:r>
              <a:r>
                <a:rPr kumimoji="1" lang="en-US" altLang="zh-CN" sz="2400" i="1">
                  <a:latin typeface="Times New Roman" pitchFamily="18" charset="0"/>
                </a:rPr>
                <a:t>x</a:t>
              </a:r>
              <a:r>
                <a:rPr kumimoji="1" lang="zh-CN" altLang="en-US" sz="2400" b="1">
                  <a:latin typeface="Times New Roman" pitchFamily="18" charset="0"/>
                </a:rPr>
                <a:t>，</a:t>
              </a:r>
              <a:r>
                <a:rPr kumimoji="1" lang="en-US" altLang="zh-CN" sz="2400" i="1">
                  <a:latin typeface="Times New Roman" pitchFamily="18" charset="0"/>
                </a:rPr>
                <a:t>y</a:t>
              </a:r>
              <a:r>
                <a:rPr kumimoji="1" lang="zh-CN" altLang="en-US" sz="2400" b="1">
                  <a:latin typeface="Times New Roman" pitchFamily="18" charset="0"/>
                </a:rPr>
                <a:t>）叫做向量</a:t>
              </a:r>
              <a:r>
                <a:rPr kumimoji="1" lang="en-US" altLang="zh-CN" sz="2400" b="1">
                  <a:latin typeface="Times New Roman" pitchFamily="18" charset="0"/>
                </a:rPr>
                <a:t>a</a:t>
              </a:r>
              <a:r>
                <a:rPr kumimoji="1" lang="zh-CN" altLang="en-US" sz="2400" b="1">
                  <a:latin typeface="Times New Roman" pitchFamily="18" charset="0"/>
                </a:rPr>
                <a:t>的坐标，记作</a:t>
              </a:r>
            </a:p>
          </p:txBody>
        </p:sp>
        <p:sp>
          <p:nvSpPr>
            <p:cNvPr id="4130" name="Text Box 34"/>
            <p:cNvSpPr txBox="1">
              <a:spLocks noChangeArrowheads="1"/>
            </p:cNvSpPr>
            <p:nvPr/>
          </p:nvSpPr>
          <p:spPr bwMode="auto">
            <a:xfrm>
              <a:off x="1776" y="3264"/>
              <a:ext cx="8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 i="1">
                  <a:latin typeface="Times New Roman" pitchFamily="18" charset="0"/>
                </a:rPr>
                <a:t>a</a:t>
              </a:r>
              <a:r>
                <a:rPr kumimoji="1" lang="en-US" altLang="zh-CN" sz="2400" b="1">
                  <a:latin typeface="Times New Roman" pitchFamily="18" charset="0"/>
                </a:rPr>
                <a:t>=</a:t>
              </a:r>
              <a:r>
                <a:rPr kumimoji="1" lang="zh-CN" altLang="en-US" sz="2400">
                  <a:latin typeface="Times New Roman" pitchFamily="18" charset="0"/>
                </a:rPr>
                <a:t>（</a:t>
              </a:r>
              <a:r>
                <a:rPr kumimoji="1" lang="en-US" altLang="zh-CN" sz="2400" i="1">
                  <a:latin typeface="Times New Roman" pitchFamily="18" charset="0"/>
                </a:rPr>
                <a:t>x,y</a:t>
              </a:r>
              <a:r>
                <a:rPr kumimoji="1" lang="zh-CN" altLang="en-US" sz="2400">
                  <a:latin typeface="Times New Roman" pitchFamily="18" charset="0"/>
                </a:rPr>
                <a:t>）</a:t>
              </a:r>
              <a:endParaRPr kumimoji="1" lang="zh-CN" altLang="en-US" sz="2400" b="1">
                <a:latin typeface="Times New Roman" pitchFamily="18" charset="0"/>
              </a:endParaRPr>
            </a:p>
          </p:txBody>
        </p:sp>
      </p:grpSp>
      <p:grpSp>
        <p:nvGrpSpPr>
          <p:cNvPr id="4131" name="Group 35"/>
          <p:cNvGrpSpPr>
            <a:grpSpLocks/>
          </p:cNvGrpSpPr>
          <p:nvPr/>
        </p:nvGrpSpPr>
        <p:grpSpPr bwMode="auto">
          <a:xfrm>
            <a:off x="842963" y="3502025"/>
            <a:ext cx="6624637" cy="492125"/>
            <a:chOff x="770" y="3600"/>
            <a:chExt cx="3562" cy="310"/>
          </a:xfrm>
        </p:grpSpPr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770" y="3600"/>
              <a:ext cx="13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那么</a:t>
              </a:r>
              <a:r>
                <a:rPr kumimoji="1" lang="en-US" altLang="zh-CN" sz="2400" b="1" i="1">
                  <a:latin typeface="Times New Roman" pitchFamily="18" charset="0"/>
                </a:rPr>
                <a:t>i </a:t>
              </a:r>
              <a:r>
                <a:rPr kumimoji="1" lang="en-US" altLang="zh-CN" sz="2400" b="1">
                  <a:latin typeface="Times New Roman" pitchFamily="18" charset="0"/>
                </a:rPr>
                <a:t>=</a:t>
              </a:r>
              <a:r>
                <a:rPr kumimoji="1" lang="zh-CN" altLang="en-US" sz="2400" b="1">
                  <a:latin typeface="Times New Roman" pitchFamily="18" charset="0"/>
                </a:rPr>
                <a:t>（   ， ）</a:t>
              </a:r>
            </a:p>
          </p:txBody>
        </p:sp>
        <p:sp>
          <p:nvSpPr>
            <p:cNvPr id="4133" name="Text Box 37"/>
            <p:cNvSpPr txBox="1">
              <a:spLocks noChangeArrowheads="1"/>
            </p:cNvSpPr>
            <p:nvPr/>
          </p:nvSpPr>
          <p:spPr bwMode="auto">
            <a:xfrm>
              <a:off x="2172" y="3622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 i="1">
                  <a:latin typeface="Times New Roman" pitchFamily="18" charset="0"/>
                </a:rPr>
                <a:t>j</a:t>
              </a:r>
              <a:r>
                <a:rPr kumimoji="1" lang="en-US" altLang="zh-CN" sz="2400" b="1">
                  <a:latin typeface="Times New Roman" pitchFamily="18" charset="0"/>
                </a:rPr>
                <a:t> =</a:t>
              </a:r>
              <a:r>
                <a:rPr kumimoji="1" lang="zh-CN" altLang="en-US" sz="2400" b="1">
                  <a:latin typeface="Times New Roman" pitchFamily="18" charset="0"/>
                </a:rPr>
                <a:t>（    ， ）</a:t>
              </a:r>
            </a:p>
          </p:txBody>
        </p:sp>
        <p:sp>
          <p:nvSpPr>
            <p:cNvPr id="4134" name="Text Box 38"/>
            <p:cNvSpPr txBox="1">
              <a:spLocks noChangeArrowheads="1"/>
            </p:cNvSpPr>
            <p:nvPr/>
          </p:nvSpPr>
          <p:spPr bwMode="auto">
            <a:xfrm>
              <a:off x="3276" y="3622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en-US" altLang="zh-CN" sz="2400" b="1">
                  <a:latin typeface="Times New Roman" pitchFamily="18" charset="0"/>
                </a:rPr>
                <a:t>0 =</a:t>
              </a:r>
              <a:r>
                <a:rPr kumimoji="1" lang="zh-CN" altLang="en-US" sz="2400" b="1">
                  <a:latin typeface="Times New Roman" pitchFamily="18" charset="0"/>
                </a:rPr>
                <a:t>（    ， ）</a:t>
              </a:r>
            </a:p>
          </p:txBody>
        </p:sp>
      </p:grp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138363" y="35226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1   0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227513" y="3522663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0   1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6315075" y="352266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>
                <a:latin typeface="Times New Roman" pitchFamily="18" charset="0"/>
              </a:rPr>
              <a:t>0    0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250825" y="55563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3300"/>
                </a:solidFill>
              </a:rPr>
              <a:t>问题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2195513" y="5013325"/>
            <a:ext cx="43132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36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平面向量的坐标表示</a:t>
            </a:r>
          </a:p>
        </p:txBody>
      </p:sp>
    </p:spTree>
    <p:extLst>
      <p:ext uri="{BB962C8B-B14F-4D97-AF65-F5344CB8AC3E}">
        <p14:creationId xmlns:p14="http://schemas.microsoft.com/office/powerpoint/2010/main" val="403982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5" grpId="0" autoUpdateAnimBg="0"/>
      <p:bldP spid="4136" grpId="0" autoUpdateAnimBg="0"/>
      <p:bldP spid="4137" grpId="0" autoUpdateAnimBg="0"/>
      <p:bldP spid="4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539750" y="549275"/>
            <a:ext cx="8001000" cy="3006725"/>
            <a:chOff x="624" y="912"/>
            <a:chExt cx="5040" cy="1894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3696" y="1296"/>
              <a:ext cx="1968" cy="1510"/>
              <a:chOff x="3696" y="1296"/>
              <a:chExt cx="1968" cy="1510"/>
            </a:xfrm>
          </p:grpSpPr>
          <p:grpSp>
            <p:nvGrpSpPr>
              <p:cNvPr id="5124" name="Group 4"/>
              <p:cNvGrpSpPr>
                <a:grpSpLocks/>
              </p:cNvGrpSpPr>
              <p:nvPr/>
            </p:nvGrpSpPr>
            <p:grpSpPr bwMode="auto">
              <a:xfrm>
                <a:off x="3696" y="1296"/>
                <a:ext cx="1968" cy="1510"/>
                <a:chOff x="3792" y="528"/>
                <a:chExt cx="1968" cy="1510"/>
              </a:xfrm>
            </p:grpSpPr>
            <p:sp>
              <p:nvSpPr>
                <p:cNvPr id="5125" name="Line 5"/>
                <p:cNvSpPr>
                  <a:spLocks noChangeShapeType="1"/>
                </p:cNvSpPr>
                <p:nvPr/>
              </p:nvSpPr>
              <p:spPr bwMode="auto">
                <a:xfrm>
                  <a:off x="3792" y="1702"/>
                  <a:ext cx="196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2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4272" y="528"/>
                  <a:ext cx="0" cy="151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sm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1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032" y="1702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b="1" i="1">
                      <a:latin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51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510" y="1728"/>
                  <a:ext cx="25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kumimoji="1" lang="en-US" altLang="zh-CN" sz="2400" i="1">
                      <a:latin typeface="Times New Roman" pitchFamily="18" charset="0"/>
                    </a:rPr>
                    <a:t>x</a:t>
                  </a:r>
                </a:p>
              </p:txBody>
            </p:sp>
            <p:sp>
              <p:nvSpPr>
                <p:cNvPr id="512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272" y="528"/>
                  <a:ext cx="20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kumimoji="1" lang="en-US" altLang="zh-CN" sz="2400" i="1">
                      <a:latin typeface="Times New Roman" pitchFamily="18" charset="0"/>
                    </a:rPr>
                    <a:t>y</a:t>
                  </a:r>
                </a:p>
              </p:txBody>
            </p:sp>
            <p:grpSp>
              <p:nvGrpSpPr>
                <p:cNvPr id="5130" name="Group 10"/>
                <p:cNvGrpSpPr>
                  <a:grpSpLocks/>
                </p:cNvGrpSpPr>
                <p:nvPr/>
              </p:nvGrpSpPr>
              <p:grpSpPr bwMode="auto">
                <a:xfrm>
                  <a:off x="4070" y="1392"/>
                  <a:ext cx="442" cy="598"/>
                  <a:chOff x="4118" y="3338"/>
                  <a:chExt cx="442" cy="598"/>
                </a:xfrm>
              </p:grpSpPr>
              <p:sp>
                <p:nvSpPr>
                  <p:cNvPr id="513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4320" y="3648"/>
                    <a:ext cx="24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 type="triangle" w="sm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32" name="Line 1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320" y="3408"/>
                    <a:ext cx="0" cy="240"/>
                  </a:xfrm>
                  <a:prstGeom prst="line">
                    <a:avLst/>
                  </a:prstGeom>
                  <a:noFill/>
                  <a:ln w="38100">
                    <a:solidFill>
                      <a:srgbClr val="FF6600"/>
                    </a:solidFill>
                    <a:round/>
                    <a:headEnd/>
                    <a:tailEnd type="triangle" w="sm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33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3648"/>
                    <a:ext cx="169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kumimoji="1" lang="en-US" altLang="zh-CN" sz="2400" b="1" i="1">
                        <a:solidFill>
                          <a:srgbClr val="0000CC"/>
                        </a:solidFill>
                        <a:latin typeface="Times New Roman" pitchFamily="18" charset="0"/>
                      </a:rPr>
                      <a:t>i</a:t>
                    </a:r>
                  </a:p>
                </p:txBody>
              </p:sp>
              <p:sp>
                <p:nvSpPr>
                  <p:cNvPr id="5134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8" y="3338"/>
                    <a:ext cx="169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kumimoji="1" lang="en-US" altLang="zh-CN" sz="2400" b="1" i="1">
                        <a:solidFill>
                          <a:srgbClr val="0000CC"/>
                        </a:solidFill>
                        <a:latin typeface="Times New Roman" pitchFamily="18" charset="0"/>
                      </a:rPr>
                      <a:t>j</a:t>
                    </a:r>
                  </a:p>
                </p:txBody>
              </p:sp>
            </p:grpSp>
          </p:grp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 flipV="1">
                <a:off x="4176" y="1872"/>
                <a:ext cx="384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6" name="Line 16"/>
              <p:cNvSpPr>
                <a:spLocks noChangeShapeType="1"/>
              </p:cNvSpPr>
              <p:nvPr/>
            </p:nvSpPr>
            <p:spPr bwMode="auto">
              <a:xfrm flipH="1">
                <a:off x="4176" y="1907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7" name="Line 17"/>
              <p:cNvSpPr>
                <a:spLocks noChangeShapeType="1"/>
              </p:cNvSpPr>
              <p:nvPr/>
            </p:nvSpPr>
            <p:spPr bwMode="auto">
              <a:xfrm>
                <a:off x="4560" y="192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/>
            </p:nvSpPr>
            <p:spPr bwMode="auto">
              <a:xfrm flipV="1">
                <a:off x="4944" y="1440"/>
                <a:ext cx="384" cy="57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9" name="Text Box 19"/>
              <p:cNvSpPr txBox="1">
                <a:spLocks noChangeArrowheads="1"/>
              </p:cNvSpPr>
              <p:nvPr/>
            </p:nvSpPr>
            <p:spPr bwMode="auto">
              <a:xfrm>
                <a:off x="4176" y="201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 i="1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5140" name="Text Box 20"/>
              <p:cNvSpPr txBox="1">
                <a:spLocks noChangeArrowheads="1"/>
              </p:cNvSpPr>
              <p:nvPr/>
            </p:nvSpPr>
            <p:spPr bwMode="auto">
              <a:xfrm>
                <a:off x="4416" y="1680"/>
                <a:ext cx="55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000" b="1" i="1">
                    <a:latin typeface="Times New Roman" pitchFamily="18" charset="0"/>
                  </a:rPr>
                  <a:t>A</a:t>
                </a:r>
                <a:r>
                  <a:rPr kumimoji="1" lang="en-US" altLang="zh-CN" sz="2000" b="1">
                    <a:latin typeface="Times New Roman" pitchFamily="18" charset="0"/>
                  </a:rPr>
                  <a:t>(</a:t>
                </a:r>
                <a:r>
                  <a:rPr kumimoji="1" lang="en-US" altLang="zh-CN" sz="2000" i="1">
                    <a:latin typeface="Times New Roman" pitchFamily="18" charset="0"/>
                  </a:rPr>
                  <a:t>x, y</a:t>
                </a:r>
                <a:r>
                  <a:rPr kumimoji="1" lang="en-US" altLang="zh-CN" sz="2000" b="1">
                    <a:latin typeface="Times New Roman" pitchFamily="18" charset="0"/>
                  </a:rPr>
                  <a:t>)</a:t>
                </a:r>
              </a:p>
            </p:txBody>
          </p:sp>
          <p:sp>
            <p:nvSpPr>
              <p:cNvPr id="5141" name="Text Box 21"/>
              <p:cNvSpPr txBox="1">
                <a:spLocks noChangeArrowheads="1"/>
              </p:cNvSpPr>
              <p:nvPr/>
            </p:nvSpPr>
            <p:spPr bwMode="auto">
              <a:xfrm>
                <a:off x="4992" y="153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 i="1">
                    <a:latin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5142" name="Group 22"/>
            <p:cNvGrpSpPr>
              <a:grpSpLocks/>
            </p:cNvGrpSpPr>
            <p:nvPr/>
          </p:nvGrpSpPr>
          <p:grpSpPr bwMode="auto">
            <a:xfrm>
              <a:off x="624" y="912"/>
              <a:ext cx="4480" cy="288"/>
              <a:chOff x="624" y="912"/>
              <a:chExt cx="4480" cy="288"/>
            </a:xfrm>
          </p:grpSpPr>
          <p:sp>
            <p:nvSpPr>
              <p:cNvPr id="5143" name="Text Box 23"/>
              <p:cNvSpPr txBox="1">
                <a:spLocks noChangeArrowheads="1"/>
              </p:cNvSpPr>
              <p:nvPr/>
            </p:nvSpPr>
            <p:spPr bwMode="auto">
              <a:xfrm>
                <a:off x="624" y="912"/>
                <a:ext cx="44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kumimoji="1" lang="en-US" altLang="zh-CN" sz="2400" b="1">
                    <a:latin typeface="Times New Roman" pitchFamily="18" charset="0"/>
                  </a:rPr>
                  <a:t>2</a:t>
                </a:r>
                <a:r>
                  <a:rPr kumimoji="1" lang="zh-CN" altLang="en-US" sz="2400" b="1">
                    <a:latin typeface="Times New Roman" pitchFamily="18" charset="0"/>
                  </a:rPr>
                  <a:t>．以原点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O</a:t>
                </a:r>
                <a:r>
                  <a:rPr kumimoji="1" lang="zh-CN" altLang="en-US" sz="2400" b="1">
                    <a:latin typeface="Times New Roman" pitchFamily="18" charset="0"/>
                  </a:rPr>
                  <a:t>为起点作             ，点</a:t>
                </a:r>
                <a:r>
                  <a:rPr kumimoji="1" lang="en-US" altLang="zh-CN" sz="2400" b="1" i="1">
                    <a:latin typeface="Times New Roman" pitchFamily="18" charset="0"/>
                  </a:rPr>
                  <a:t>A</a:t>
                </a:r>
                <a:r>
                  <a:rPr kumimoji="1" lang="zh-CN" altLang="en-US" sz="2400" b="1">
                    <a:latin typeface="Times New Roman" pitchFamily="18" charset="0"/>
                  </a:rPr>
                  <a:t>的位置由谁确定</a:t>
                </a:r>
                <a:r>
                  <a:rPr kumimoji="1" lang="en-US" altLang="zh-CN" sz="2400" b="1">
                    <a:latin typeface="Times New Roman" pitchFamily="18" charset="0"/>
                  </a:rPr>
                  <a:t>?</a:t>
                </a:r>
              </a:p>
            </p:txBody>
          </p:sp>
          <p:graphicFrame>
            <p:nvGraphicFramePr>
              <p:cNvPr id="5144" name="Object 24"/>
              <p:cNvGraphicFramePr>
                <a:graphicFrameLocks noChangeAspect="1"/>
              </p:cNvGraphicFramePr>
              <p:nvPr/>
            </p:nvGraphicFramePr>
            <p:xfrm>
              <a:off x="2496" y="912"/>
              <a:ext cx="576" cy="2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6" name="Equation" r:id="rId3" imgW="914400" imgH="355320" progId="Equation.3">
                      <p:embed/>
                    </p:oleObj>
                  </mc:Choice>
                  <mc:Fallback>
                    <p:oleObj name="Equation" r:id="rId3" imgW="914400" imgH="3553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96" y="912"/>
                            <a:ext cx="576" cy="2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1606550" y="114935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0000CC"/>
                </a:solidFill>
                <a:latin typeface="Times New Roman" pitchFamily="18" charset="0"/>
              </a:rPr>
              <a:t>由</a:t>
            </a:r>
            <a:r>
              <a:rPr kumimoji="1" lang="en-US" altLang="zh-CN" sz="2400" b="1" i="1">
                <a:solidFill>
                  <a:srgbClr val="0000CC"/>
                </a:solidFill>
                <a:latin typeface="Times New Roman" pitchFamily="18" charset="0"/>
              </a:rPr>
              <a:t>a </a:t>
            </a:r>
            <a:r>
              <a:rPr kumimoji="1" lang="zh-CN" altLang="en-US" sz="2400" b="1">
                <a:solidFill>
                  <a:srgbClr val="0000CC"/>
                </a:solidFill>
                <a:latin typeface="Times New Roman" pitchFamily="18" charset="0"/>
              </a:rPr>
              <a:t>唯一确定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539750" y="1758950"/>
            <a:ext cx="6245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>
                <a:latin typeface="Times New Roman" pitchFamily="18" charset="0"/>
              </a:rPr>
              <a:t>3</a:t>
            </a:r>
            <a:r>
              <a:rPr kumimoji="1" lang="zh-CN" altLang="en-US" sz="2400" b="1">
                <a:latin typeface="Times New Roman" pitchFamily="18" charset="0"/>
              </a:rPr>
              <a:t>．点</a:t>
            </a:r>
            <a:r>
              <a:rPr kumimoji="1" lang="en-US" altLang="zh-CN" sz="2400" b="1" i="1">
                <a:latin typeface="Times New Roman" pitchFamily="18" charset="0"/>
              </a:rPr>
              <a:t>A</a:t>
            </a:r>
            <a:r>
              <a:rPr kumimoji="1" lang="zh-CN" altLang="en-US" sz="2400" b="1">
                <a:latin typeface="Times New Roman" pitchFamily="18" charset="0"/>
              </a:rPr>
              <a:t>的坐标与向量</a:t>
            </a:r>
            <a:r>
              <a:rPr kumimoji="1" lang="en-US" altLang="zh-CN" sz="2400" b="1" i="1">
                <a:latin typeface="Times New Roman" pitchFamily="18" charset="0"/>
              </a:rPr>
              <a:t>a </a:t>
            </a:r>
            <a:r>
              <a:rPr kumimoji="1" lang="zh-CN" altLang="en-US" sz="2400" b="1">
                <a:latin typeface="Times New Roman" pitchFamily="18" charset="0"/>
              </a:rPr>
              <a:t>的坐标的关系？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1987550" y="221615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0000CC"/>
                </a:solidFill>
                <a:latin typeface="Times New Roman" pitchFamily="18" charset="0"/>
              </a:rPr>
              <a:t>两者相同</a:t>
            </a:r>
          </a:p>
        </p:txBody>
      </p: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808038" y="2859088"/>
            <a:ext cx="4670425" cy="457200"/>
            <a:chOff x="720" y="2352"/>
            <a:chExt cx="2942" cy="288"/>
          </a:xfrm>
        </p:grpSpPr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720" y="2352"/>
              <a:ext cx="5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向量</a:t>
              </a:r>
              <a:r>
                <a:rPr kumimoji="1" lang="en-US" altLang="zh-CN" sz="2400" b="1" i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2352" y="2352"/>
              <a:ext cx="13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坐标（</a:t>
              </a:r>
              <a:r>
                <a:rPr kumimoji="1" lang="en-US" altLang="zh-CN" sz="2400" b="1" i="1">
                  <a:latin typeface="Times New Roman" pitchFamily="18" charset="0"/>
                </a:rPr>
                <a:t>x</a:t>
              </a:r>
              <a:r>
                <a:rPr kumimoji="1" lang="en-US" altLang="zh-CN" sz="2400" b="1">
                  <a:latin typeface="Times New Roman" pitchFamily="18" charset="0"/>
                </a:rPr>
                <a:t> </a:t>
              </a:r>
              <a:r>
                <a:rPr kumimoji="1" lang="zh-CN" altLang="en-US" sz="2400" b="1">
                  <a:latin typeface="Times New Roman" pitchFamily="18" charset="0"/>
                </a:rPr>
                <a:t>，</a:t>
              </a:r>
              <a:r>
                <a:rPr kumimoji="1" lang="en-US" altLang="zh-CN" sz="2400" b="1" i="1">
                  <a:latin typeface="Times New Roman" pitchFamily="18" charset="0"/>
                </a:rPr>
                <a:t>y</a:t>
              </a:r>
              <a:r>
                <a:rPr kumimoji="1" lang="zh-CN" altLang="en-US" sz="2400" b="1">
                  <a:latin typeface="Times New Roman" pitchFamily="18" charset="0"/>
                </a:rPr>
                <a:t>）</a:t>
              </a:r>
            </a:p>
          </p:txBody>
        </p:sp>
      </p:grpSp>
      <p:grpSp>
        <p:nvGrpSpPr>
          <p:cNvPr id="5151" name="Group 31"/>
          <p:cNvGrpSpPr>
            <a:grpSpLocks/>
          </p:cNvGrpSpPr>
          <p:nvPr/>
        </p:nvGrpSpPr>
        <p:grpSpPr bwMode="auto">
          <a:xfrm>
            <a:off x="1763713" y="2708275"/>
            <a:ext cx="1676400" cy="396875"/>
            <a:chOff x="1296" y="2256"/>
            <a:chExt cx="1056" cy="250"/>
          </a:xfrm>
        </p:grpSpPr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1296" y="2496"/>
              <a:ext cx="1056" cy="0"/>
            </a:xfrm>
            <a:prstGeom prst="line">
              <a:avLst/>
            </a:prstGeom>
            <a:noFill/>
            <a:ln w="76200" cmpd="tri">
              <a:solidFill>
                <a:srgbClr val="FF6600"/>
              </a:solidFill>
              <a:round/>
              <a:headEnd type="triangle" w="sm" len="med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1392" y="2256"/>
              <a:ext cx="8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000" b="1">
                  <a:latin typeface="Times New Roman" pitchFamily="18" charset="0"/>
                </a:rPr>
                <a:t>一 一 对 应</a:t>
              </a:r>
            </a:p>
          </p:txBody>
        </p:sp>
      </p:grp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323850" y="3500438"/>
            <a:ext cx="849788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400" b="1">
                <a:latin typeface="Times New Roman" pitchFamily="18" charset="0"/>
              </a:rPr>
              <a:t>       </a:t>
            </a:r>
            <a:r>
              <a:rPr kumimoji="1" lang="zh-CN" altLang="en-US" sz="2400" b="1">
                <a:latin typeface="Times New Roman" pitchFamily="18" charset="0"/>
              </a:rPr>
              <a:t>直角坐标平面内</a:t>
            </a:r>
            <a:r>
              <a:rPr kumimoji="1" lang="en-US" altLang="zh-CN" sz="2400" b="1">
                <a:latin typeface="Times New Roman" pitchFamily="18" charset="0"/>
              </a:rPr>
              <a:t>,</a:t>
            </a:r>
            <a:r>
              <a:rPr kumimoji="1" lang="zh-CN" altLang="en-US" sz="2400" b="1">
                <a:latin typeface="Times New Roman" pitchFamily="18" charset="0"/>
              </a:rPr>
              <a:t>设</a:t>
            </a:r>
            <a:r>
              <a:rPr kumimoji="1" lang="en-US" altLang="zh-CN" sz="2400" b="1">
                <a:latin typeface="Times New Roman" pitchFamily="18" charset="0"/>
              </a:rPr>
              <a:t>OA=</a:t>
            </a:r>
            <a:r>
              <a:rPr kumimoji="1" lang="en-US" altLang="zh-CN" sz="2400" b="1" i="1">
                <a:latin typeface="Times New Roman" pitchFamily="18" charset="0"/>
              </a:rPr>
              <a:t>xi+yj</a:t>
            </a:r>
            <a:r>
              <a:rPr kumimoji="1" lang="zh-CN" altLang="en-US" sz="2400" b="1">
                <a:latin typeface="Times New Roman" pitchFamily="18" charset="0"/>
              </a:rPr>
              <a:t>，则向量</a:t>
            </a:r>
            <a:r>
              <a:rPr kumimoji="1" lang="en-US" altLang="zh-CN" sz="2400" b="1">
                <a:latin typeface="Times New Roman" pitchFamily="18" charset="0"/>
              </a:rPr>
              <a:t>OA</a:t>
            </a:r>
            <a:r>
              <a:rPr kumimoji="1" lang="zh-CN" altLang="en-US" sz="2400" b="1">
                <a:latin typeface="Times New Roman" pitchFamily="18" charset="0"/>
              </a:rPr>
              <a:t>的坐标（</a:t>
            </a:r>
            <a:r>
              <a:rPr kumimoji="1" lang="en-US" altLang="zh-CN" sz="2400" b="1" i="1">
                <a:latin typeface="Times New Roman" pitchFamily="18" charset="0"/>
              </a:rPr>
              <a:t>x,y</a:t>
            </a:r>
            <a:r>
              <a:rPr kumimoji="1" lang="en-US" altLang="zh-CN" sz="2400" b="1">
                <a:latin typeface="Times New Roman" pitchFamily="18" charset="0"/>
              </a:rPr>
              <a:t>)</a:t>
            </a:r>
            <a:r>
              <a:rPr kumimoji="1" lang="zh-CN" altLang="en-US" sz="2400" b="1">
                <a:latin typeface="Times New Roman" pitchFamily="18" charset="0"/>
              </a:rPr>
              <a:t>就是点</a:t>
            </a:r>
            <a:r>
              <a:rPr kumimoji="1" lang="en-US" altLang="zh-CN" sz="2400" b="1">
                <a:latin typeface="Times New Roman" pitchFamily="18" charset="0"/>
              </a:rPr>
              <a:t>A</a:t>
            </a:r>
            <a:r>
              <a:rPr kumimoji="1" lang="zh-CN" altLang="en-US" sz="2400" b="1">
                <a:latin typeface="Times New Roman" pitchFamily="18" charset="0"/>
              </a:rPr>
              <a:t>的坐标；反过来，点</a:t>
            </a:r>
            <a:r>
              <a:rPr kumimoji="1" lang="en-US" altLang="zh-CN" sz="2400" b="1">
                <a:latin typeface="Times New Roman" pitchFamily="18" charset="0"/>
              </a:rPr>
              <a:t>A</a:t>
            </a:r>
            <a:r>
              <a:rPr kumimoji="1" lang="zh-CN" altLang="en-US" sz="2400" b="1">
                <a:latin typeface="Times New Roman" pitchFamily="18" charset="0"/>
              </a:rPr>
              <a:t>的坐标（</a:t>
            </a:r>
            <a:r>
              <a:rPr kumimoji="1" lang="en-US" altLang="zh-CN" sz="2400" b="1" i="1">
                <a:latin typeface="Times New Roman" pitchFamily="18" charset="0"/>
              </a:rPr>
              <a:t>x,y</a:t>
            </a:r>
            <a:r>
              <a:rPr kumimoji="1" lang="en-US" altLang="zh-CN" sz="2400" b="1">
                <a:latin typeface="Times New Roman" pitchFamily="18" charset="0"/>
              </a:rPr>
              <a:t>)</a:t>
            </a:r>
            <a:r>
              <a:rPr kumimoji="1" lang="zh-CN" altLang="en-US" sz="2400" b="1">
                <a:latin typeface="Times New Roman" pitchFamily="18" charset="0"/>
              </a:rPr>
              <a:t>也就是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向量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OA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（及与向量</a:t>
            </a: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OA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itchFamily="18" charset="0"/>
              </a:rPr>
              <a:t>相等的所有向量）</a:t>
            </a:r>
            <a:r>
              <a:rPr kumimoji="1" lang="zh-CN" altLang="en-US" sz="2400" b="1">
                <a:latin typeface="Times New Roman" pitchFamily="18" charset="0"/>
              </a:rPr>
              <a:t>的坐标。因此，在平面直角坐标系内，每一个平面向量都可以用一对实数</a:t>
            </a:r>
            <a:r>
              <a:rPr kumimoji="1" lang="zh-CN" altLang="en-US" sz="2400" b="1">
                <a:solidFill>
                  <a:srgbClr val="FF3300"/>
                </a:solidFill>
                <a:latin typeface="Times New Roman" pitchFamily="18" charset="0"/>
              </a:rPr>
              <a:t>惟一</a:t>
            </a:r>
            <a:r>
              <a:rPr kumimoji="1" lang="zh-CN" altLang="en-US" sz="2400" b="1">
                <a:latin typeface="Times New Roman" pitchFamily="18" charset="0"/>
              </a:rPr>
              <a:t>表示。</a:t>
            </a:r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>
            <a:off x="5580063" y="5013325"/>
            <a:ext cx="3563937" cy="647700"/>
          </a:xfrm>
          <a:prstGeom prst="cloudCallout">
            <a:avLst>
              <a:gd name="adj1" fmla="val -70713"/>
              <a:gd name="adj2" fmla="val -49019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sz="2400" b="1">
                <a:solidFill>
                  <a:srgbClr val="FF3300"/>
                </a:solidFill>
                <a:ea typeface="黑体" pitchFamily="49" charset="-122"/>
              </a:rPr>
              <a:t>向量的正交分解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23850" y="5013325"/>
            <a:ext cx="45354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宋体" pitchFamily="2" charset="-122"/>
              </a:rPr>
              <a:t>相等向量的坐标也相同 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539750" y="5805488"/>
            <a:ext cx="707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latin typeface="Times New Roman" pitchFamily="18" charset="0"/>
              </a:rPr>
              <a:t>4</a:t>
            </a:r>
            <a:r>
              <a:rPr kumimoji="1" lang="zh-CN" altLang="en-US" sz="2400" b="1">
                <a:latin typeface="Times New Roman" pitchFamily="18" charset="0"/>
              </a:rPr>
              <a:t>．两个向量相等的充要条件，利用坐标如何表示？</a:t>
            </a:r>
          </a:p>
        </p:txBody>
      </p:sp>
      <p:graphicFrame>
        <p:nvGraphicFramePr>
          <p:cNvPr id="5158" name="Object 38"/>
          <p:cNvGraphicFramePr>
            <a:graphicFrameLocks noChangeAspect="1"/>
          </p:cNvGraphicFramePr>
          <p:nvPr/>
        </p:nvGraphicFramePr>
        <p:xfrm>
          <a:off x="2355850" y="6373813"/>
          <a:ext cx="3149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3149280" imgH="368280" progId="Equation.3">
                  <p:embed/>
                </p:oleObj>
              </mc:Choice>
              <mc:Fallback>
                <p:oleObj name="Equation" r:id="rId5" imgW="31492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6373813"/>
                        <a:ext cx="3149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221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5" grpId="0" autoUpdateAnimBg="0"/>
      <p:bldP spid="5146" grpId="0" autoUpdateAnimBg="0"/>
      <p:bldP spid="5147" grpId="0" autoUpdateAnimBg="0"/>
      <p:bldP spid="5154" grpId="0"/>
      <p:bldP spid="5155" grpId="0" animBg="1"/>
      <p:bldP spid="18442" grpId="0"/>
      <p:bldP spid="515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92100" y="147638"/>
            <a:ext cx="855980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394" tIns="51196" rIns="102394" bIns="51196">
            <a:spAutoFit/>
          </a:bodyPr>
          <a:lstStyle/>
          <a:p>
            <a:pPr algn="just" defTabSz="1022350">
              <a:lnSpc>
                <a:spcPct val="150000"/>
              </a:lnSpc>
              <a:tabLst>
                <a:tab pos="1738313" algn="l"/>
              </a:tabLst>
            </a:pPr>
            <a:r>
              <a:rPr lang="zh-CN" altLang="zh-CN" sz="2400" b="1">
                <a:solidFill>
                  <a:srgbClr val="FF0000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点的坐标与向量坐标的区别和联系</a:t>
            </a:r>
            <a:endParaRPr lang="zh-CN" altLang="zh-CN" sz="2400" b="1">
              <a:solidFill>
                <a:srgbClr val="FF0000"/>
              </a:solidFill>
              <a:latin typeface="宋体" pitchFamily="2" charset="-122"/>
              <a:ea typeface="黑体" pitchFamily="49" charset="-122"/>
              <a:cs typeface="Courier New" pitchFamily="49" charset="0"/>
            </a:endParaRPr>
          </a:p>
        </p:txBody>
      </p:sp>
      <p:graphicFrame>
        <p:nvGraphicFramePr>
          <p:cNvPr id="19459" name="表格 2"/>
          <p:cNvGraphicFramePr>
            <a:graphicFrameLocks noGrp="1"/>
          </p:cNvGraphicFramePr>
          <p:nvPr/>
        </p:nvGraphicFramePr>
        <p:xfrm>
          <a:off x="392113" y="1036638"/>
          <a:ext cx="8572500" cy="5118100"/>
        </p:xfrm>
        <a:graphic>
          <a:graphicData uri="http://schemas.openxmlformats.org/drawingml/2006/table">
            <a:tbl>
              <a:tblPr/>
              <a:tblGrid>
                <a:gridCol w="512762"/>
                <a:gridCol w="1060450"/>
                <a:gridCol w="6999288"/>
              </a:tblGrid>
              <a:tr h="12795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区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华文细黑" pitchFamily="2" charset="-122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别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表示形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华文细黑" pitchFamily="2" charset="-122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式不同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向量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a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＝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中间用等号连结，而点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A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中间没有等号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意义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华文细黑" pitchFamily="2" charset="-122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不同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点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A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的坐标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表示点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A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在平面直角坐标系中的位置，</a:t>
                      </a:r>
                    </a:p>
                    <a:p>
                      <a:pPr marL="71438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a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＝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的坐标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既表示向量的大小，也表示向量的方向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.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另外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既可以表示点，也可以表示向量，叙述时应指明点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或向量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(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x</a:t>
                      </a: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，</a:t>
                      </a:r>
                      <a:r>
                        <a:rPr kumimoji="0" lang="en-US" altLang="zh-CN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y</a:t>
                      </a: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Courier New" pitchFamily="49" charset="0"/>
                        </a:rPr>
                        <a:t>)</a:t>
                      </a: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95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联系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华文细黑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438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70100" algn="l"/>
                        </a:tabLst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华文细黑" pitchFamily="2" charset="-122"/>
                          <a:cs typeface="Times New Roman" pitchFamily="18" charset="0"/>
                        </a:rPr>
                        <a:t>当平面向量的起点在原点时，平面向量的坐标与向量终点的坐标相同</a:t>
                      </a:r>
                      <a:endParaRPr kumimoji="0" lang="zh-CN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华文细黑" pitchFamily="2" charset="-122"/>
                        <a:cs typeface="Courier New" pitchFamily="49" charset="0"/>
                      </a:endParaRPr>
                    </a:p>
                  </a:txBody>
                  <a:tcPr marL="57607" marR="576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802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 altLang="zh-CN" sz="41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【</a:t>
            </a:r>
            <a:r>
              <a:rPr lang="zh-CN" altLang="en-US" sz="41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例题讲解</a:t>
            </a:r>
            <a:r>
              <a:rPr lang="en-US" altLang="zh-CN" sz="41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】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28733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endParaRPr lang="zh-CN" altLang="zh-CN" b="1"/>
          </a:p>
        </p:txBody>
      </p:sp>
      <p:pic>
        <p:nvPicPr>
          <p:cNvPr id="6148" name="Picture 4" descr="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7" t="3845" r="7127" b="14659"/>
          <a:stretch>
            <a:fillRect/>
          </a:stretch>
        </p:blipFill>
        <p:spPr bwMode="auto">
          <a:xfrm>
            <a:off x="5791200" y="2647950"/>
            <a:ext cx="2087563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6084888" y="1412875"/>
          <a:ext cx="6508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公式" r:id="rId4" imgW="279279" imgH="304668" progId="Equation.3">
                  <p:embed/>
                </p:oleObj>
              </mc:Choice>
              <mc:Fallback>
                <p:oleObj name="公式" r:id="rId4" imgW="279279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412875"/>
                        <a:ext cx="6508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6" name="Group 12"/>
          <p:cNvGrpSpPr>
            <a:grpSpLocks/>
          </p:cNvGrpSpPr>
          <p:nvPr/>
        </p:nvGrpSpPr>
        <p:grpSpPr bwMode="auto">
          <a:xfrm>
            <a:off x="606425" y="835025"/>
            <a:ext cx="7566025" cy="2016125"/>
            <a:chOff x="382" y="526"/>
            <a:chExt cx="4766" cy="1270"/>
          </a:xfrm>
        </p:grpSpPr>
        <p:sp>
          <p:nvSpPr>
            <p:cNvPr id="6149" name="Rectangle 6"/>
            <p:cNvSpPr>
              <a:spLocks noChangeArrowheads="1"/>
            </p:cNvSpPr>
            <p:nvPr/>
          </p:nvSpPr>
          <p:spPr bwMode="auto">
            <a:xfrm>
              <a:off x="382" y="526"/>
              <a:ext cx="4766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lnSpc>
                  <a:spcPct val="150000"/>
                </a:lnSpc>
              </a:pPr>
              <a:r>
                <a:rPr lang="zh-CN" altLang="en-US" sz="2800" b="1">
                  <a:latin typeface="宋体" pitchFamily="2" charset="-122"/>
                  <a:cs typeface="Times New Roman" pitchFamily="18" charset="0"/>
                </a:rPr>
                <a:t>例</a:t>
              </a:r>
              <a:r>
                <a:rPr lang="en-US" altLang="zh-CN" sz="2800" b="1">
                  <a:latin typeface="宋体" pitchFamily="2" charset="-122"/>
                  <a:cs typeface="Times New Roman" pitchFamily="18" charset="0"/>
                </a:rPr>
                <a:t>1  </a:t>
              </a:r>
              <a:r>
                <a:rPr lang="zh-CN" altLang="en-US" sz="2800" b="1">
                  <a:latin typeface="宋体" pitchFamily="2" charset="-122"/>
                  <a:cs typeface="Times New Roman" pitchFamily="18" charset="0"/>
                </a:rPr>
                <a:t>如图，已知</a:t>
              </a:r>
              <a:r>
                <a:rPr lang="en-US" altLang="zh-CN" sz="2800" b="1" i="1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zh-CN" altLang="en-US" sz="2800" b="1">
                  <a:latin typeface="宋体" pitchFamily="2" charset="-122"/>
                  <a:cs typeface="Times New Roman" pitchFamily="18" charset="0"/>
                </a:rPr>
                <a:t>是坐标原点，点</a:t>
              </a:r>
              <a:r>
                <a:rPr lang="en-US" altLang="zh-CN" sz="2800" b="1" i="1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zh-CN" altLang="en-US" sz="2800" b="1">
                  <a:latin typeface="宋体" pitchFamily="2" charset="-122"/>
                  <a:cs typeface="Times New Roman" pitchFamily="18" charset="0"/>
                </a:rPr>
                <a:t>在第一象限，</a:t>
              </a:r>
              <a:r>
                <a:rPr lang="en-US" altLang="zh-CN" sz="2800" b="1">
                  <a:latin typeface="宋体" pitchFamily="2" charset="-122"/>
                  <a:cs typeface="Times New Roman" pitchFamily="18" charset="0"/>
                </a:rPr>
                <a:t>|  |=   </a:t>
              </a:r>
              <a:r>
                <a:rPr lang="zh-CN" altLang="en-US" sz="2800" b="1">
                  <a:latin typeface="宋体" pitchFamily="2" charset="-122"/>
                  <a:cs typeface="Times New Roman" pitchFamily="18" charset="0"/>
                </a:rPr>
                <a:t>，∠</a:t>
              </a:r>
              <a:r>
                <a:rPr lang="en-US" altLang="zh-CN" sz="2800" b="1" i="1">
                  <a:latin typeface="Times New Roman" pitchFamily="18" charset="0"/>
                  <a:cs typeface="Times New Roman" pitchFamily="18" charset="0"/>
                </a:rPr>
                <a:t>xOA</a:t>
              </a:r>
              <a:r>
                <a:rPr lang="en-US" altLang="zh-CN" sz="2800" b="1">
                  <a:latin typeface="宋体" pitchFamily="2" charset="-122"/>
                  <a:cs typeface="Times New Roman" pitchFamily="18" charset="0"/>
                </a:rPr>
                <a:t>=60</a:t>
              </a:r>
              <a:r>
                <a:rPr lang="en-US" altLang="zh-CN" sz="2800" b="1" baseline="30000">
                  <a:latin typeface="宋体" pitchFamily="2" charset="-122"/>
                  <a:cs typeface="Times New Roman" pitchFamily="18" charset="0"/>
                </a:rPr>
                <a:t>0</a:t>
              </a:r>
              <a:r>
                <a:rPr lang="en-US" altLang="zh-CN" sz="2800" b="1">
                  <a:latin typeface="宋体" pitchFamily="2" charset="-122"/>
                  <a:cs typeface="Times New Roman" pitchFamily="18" charset="0"/>
                </a:rPr>
                <a:t>,</a:t>
              </a:r>
              <a:r>
                <a:rPr lang="zh-CN" altLang="en-US" sz="2800" b="1">
                  <a:latin typeface="宋体" pitchFamily="2" charset="-122"/>
                  <a:cs typeface="Times New Roman" pitchFamily="18" charset="0"/>
                </a:rPr>
                <a:t>求向量   的坐标．</a:t>
              </a:r>
              <a:r>
                <a:rPr lang="zh-CN" altLang="en-US" sz="2800" b="1">
                  <a:latin typeface="宋体" pitchFamily="2" charset="-122"/>
                </a:rPr>
                <a:t> </a:t>
              </a:r>
            </a:p>
          </p:txBody>
        </p:sp>
        <p:graphicFrame>
          <p:nvGraphicFramePr>
            <p:cNvPr id="6152" name="Object 9"/>
            <p:cNvGraphicFramePr>
              <a:graphicFrameLocks noChangeAspect="1"/>
            </p:cNvGraphicFramePr>
            <p:nvPr/>
          </p:nvGraphicFramePr>
          <p:xfrm>
            <a:off x="964" y="981"/>
            <a:ext cx="328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公式" r:id="rId6" imgW="279279" imgH="304668" progId="Equation.3">
                    <p:embed/>
                  </p:oleObj>
                </mc:Choice>
                <mc:Fallback>
                  <p:oleObj name="公式" r:id="rId6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4" y="981"/>
                          <a:ext cx="328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3" name="Object 10"/>
            <p:cNvGraphicFramePr>
              <a:graphicFrameLocks noChangeAspect="1"/>
            </p:cNvGraphicFramePr>
            <p:nvPr/>
          </p:nvGraphicFramePr>
          <p:xfrm>
            <a:off x="1429" y="1071"/>
            <a:ext cx="408" cy="3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公式" r:id="rId7" imgW="304560" imgH="228600" progId="Equation.3">
                    <p:embed/>
                  </p:oleObj>
                </mc:Choice>
                <mc:Fallback>
                  <p:oleObj name="公式" r:id="rId7" imgW="3045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9" y="1071"/>
                          <a:ext cx="408" cy="3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84213" y="5300663"/>
            <a:ext cx="7848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结论：</a:t>
            </a:r>
            <a:r>
              <a:rPr kumimoji="1" lang="zh-CN" altLang="en-US" sz="3200" b="1">
                <a:solidFill>
                  <a:srgbClr val="FF3300"/>
                </a:solidFill>
                <a:latin typeface="Times New Roman" pitchFamily="18" charset="0"/>
              </a:rPr>
              <a:t>起点在原点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的向量的</a:t>
            </a:r>
            <a:r>
              <a:rPr kumimoji="1" lang="zh-CN" altLang="en-US" sz="3200" b="1">
                <a:solidFill>
                  <a:srgbClr val="FF3300"/>
                </a:solidFill>
                <a:latin typeface="Times New Roman" pitchFamily="18" charset="0"/>
              </a:rPr>
              <a:t>坐标等于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表示此向量的有向线段的</a:t>
            </a:r>
            <a:r>
              <a:rPr kumimoji="1" lang="zh-CN" altLang="en-US" sz="3200" b="1">
                <a:solidFill>
                  <a:srgbClr val="FF3300"/>
                </a:solidFill>
                <a:latin typeface="Times New Roman" pitchFamily="18" charset="0"/>
              </a:rPr>
              <a:t>终点的坐标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74637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468313" y="1052513"/>
            <a:ext cx="7991475" cy="1152525"/>
            <a:chOff x="295" y="164"/>
            <a:chExt cx="5034" cy="726"/>
          </a:xfrm>
        </p:grpSpPr>
        <p:sp>
          <p:nvSpPr>
            <p:cNvPr id="7171" name="Text Box 3"/>
            <p:cNvSpPr txBox="1">
              <a:spLocks noChangeArrowheads="1"/>
            </p:cNvSpPr>
            <p:nvPr/>
          </p:nvSpPr>
          <p:spPr bwMode="auto">
            <a:xfrm>
              <a:off x="295" y="164"/>
              <a:ext cx="503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1" lang="zh-CN" altLang="en-US" sz="3200" b="1">
                  <a:latin typeface="Times New Roman" pitchFamily="18" charset="0"/>
                </a:rPr>
                <a:t>问题４：已知　　　　　　　　　，你能得出　　　　　　的坐标吗？</a:t>
              </a:r>
              <a:endParaRPr kumimoji="1" lang="zh-CN" altLang="en-US" sz="2400" b="1" i="1">
                <a:latin typeface="Times New Roman" pitchFamily="18" charset="0"/>
              </a:endParaRPr>
            </a:p>
          </p:txBody>
        </p:sp>
        <p:graphicFrame>
          <p:nvGraphicFramePr>
            <p:cNvPr id="7172" name="Object 4"/>
            <p:cNvGraphicFramePr>
              <a:graphicFrameLocks noChangeAspect="1"/>
            </p:cNvGraphicFramePr>
            <p:nvPr/>
          </p:nvGraphicFramePr>
          <p:xfrm>
            <a:off x="1928" y="164"/>
            <a:ext cx="2222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3" imgW="1409400" imgH="253800" progId="Equation.DSMT4">
                    <p:embed/>
                  </p:oleObj>
                </mc:Choice>
                <mc:Fallback>
                  <p:oleObj name="Equation" r:id="rId3" imgW="140940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8" y="164"/>
                          <a:ext cx="2222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5"/>
            <p:cNvGraphicFramePr>
              <a:graphicFrameLocks noChangeAspect="1"/>
            </p:cNvGraphicFramePr>
            <p:nvPr/>
          </p:nvGraphicFramePr>
          <p:xfrm>
            <a:off x="612" y="483"/>
            <a:ext cx="1542" cy="4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5" imgW="914400" imgH="241200" progId="Equation.DSMT4">
                    <p:embed/>
                  </p:oleObj>
                </mc:Choice>
                <mc:Fallback>
                  <p:oleObj name="Equation" r:id="rId5" imgW="914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483"/>
                          <a:ext cx="1542" cy="4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11188" y="2128838"/>
            <a:ext cx="5400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根据向量运算的运算律可得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9750" y="5410200"/>
            <a:ext cx="8159750" cy="46672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2400" b="1">
                <a:solidFill>
                  <a:srgbClr val="0C00F4"/>
                </a:solidFill>
                <a:latin typeface="Times New Roman" pitchFamily="18" charset="0"/>
              </a:rPr>
              <a:t>两个向量和与差的坐标分别等于这两向量相应坐标的和与差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9750" y="6202363"/>
            <a:ext cx="8497888" cy="466725"/>
          </a:xfrm>
          <a:prstGeom prst="rect">
            <a:avLst/>
          </a:prstGeom>
          <a:noFill/>
          <a:ln w="9525">
            <a:solidFill>
              <a:srgbClr val="0C00F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zh-CN" altLang="en-US" sz="2400" b="1">
                <a:solidFill>
                  <a:srgbClr val="07008C"/>
                </a:solidFill>
                <a:latin typeface="Times New Roman" pitchFamily="18" charset="0"/>
              </a:rPr>
              <a:t>实数与向量的积的坐标</a:t>
            </a:r>
            <a:r>
              <a:rPr kumimoji="1" lang="en-US" altLang="zh-CN" sz="2400" b="1">
                <a:solidFill>
                  <a:srgbClr val="07008C"/>
                </a:solidFill>
                <a:latin typeface="Times New Roman" pitchFamily="18" charset="0"/>
              </a:rPr>
              <a:t>=</a:t>
            </a:r>
            <a:r>
              <a:rPr kumimoji="1" lang="zh-CN" altLang="en-US" sz="2400" b="1">
                <a:solidFill>
                  <a:srgbClr val="07008C"/>
                </a:solidFill>
                <a:latin typeface="Times New Roman" pitchFamily="18" charset="0"/>
              </a:rPr>
              <a:t>这个实数乘原来的向量的相应坐标．</a:t>
            </a: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2124075" y="4691063"/>
            <a:ext cx="2520950" cy="604837"/>
            <a:chOff x="1428" y="2659"/>
            <a:chExt cx="1588" cy="381"/>
          </a:xfrm>
        </p:grpSpPr>
        <p:graphicFrame>
          <p:nvGraphicFramePr>
            <p:cNvPr id="7178" name="Object 10"/>
            <p:cNvGraphicFramePr>
              <a:graphicFrameLocks noChangeAspect="1"/>
            </p:cNvGraphicFramePr>
            <p:nvPr/>
          </p:nvGraphicFramePr>
          <p:xfrm>
            <a:off x="2018" y="2704"/>
            <a:ext cx="998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7" imgW="634680" imgH="228600" progId="Equation.DSMT4">
                    <p:embed/>
                  </p:oleObj>
                </mc:Choice>
                <mc:Fallback>
                  <p:oleObj name="Equation" r:id="rId7" imgW="6346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2704"/>
                          <a:ext cx="998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9" name="Object 11"/>
            <p:cNvGraphicFramePr>
              <a:graphicFrameLocks noChangeAspect="1"/>
            </p:cNvGraphicFramePr>
            <p:nvPr/>
          </p:nvGraphicFramePr>
          <p:xfrm>
            <a:off x="1428" y="2659"/>
            <a:ext cx="635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Equation" r:id="rId9" imgW="342720" imgH="215640" progId="Equation.DSMT4">
                    <p:embed/>
                  </p:oleObj>
                </mc:Choice>
                <mc:Fallback>
                  <p:oleObj name="Equation" r:id="rId9" imgW="34272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" y="2659"/>
                          <a:ext cx="635" cy="3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468313" y="2752725"/>
          <a:ext cx="7848600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3009600" imgH="507960" progId="Equation.DSMT4">
                  <p:embed/>
                </p:oleObj>
              </mc:Choice>
              <mc:Fallback>
                <p:oleObj name="Equation" r:id="rId11" imgW="30096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752725"/>
                        <a:ext cx="7848600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4787900" y="3500438"/>
          <a:ext cx="377507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1447560" imgH="253800" progId="Equation.DSMT4">
                  <p:embed/>
                </p:oleObj>
              </mc:Choice>
              <mc:Fallback>
                <p:oleObj name="Equation" r:id="rId13" imgW="1447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500438"/>
                        <a:ext cx="3775075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284663" y="3429000"/>
            <a:ext cx="647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即</a:t>
            </a: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2195513" y="4114800"/>
          <a:ext cx="3741737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1434960" imgH="253800" progId="Equation.DSMT4">
                  <p:embed/>
                </p:oleObj>
              </mc:Choice>
              <mc:Fallback>
                <p:oleObj name="Equation" r:id="rId15" imgW="1434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114800"/>
                        <a:ext cx="3741737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27088" y="4076700"/>
            <a:ext cx="1152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同理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051050" y="260350"/>
            <a:ext cx="4770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zh-CN" altLang="en-US" sz="40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平面向量的坐标运算</a:t>
            </a:r>
          </a:p>
        </p:txBody>
      </p:sp>
    </p:spTree>
    <p:extLst>
      <p:ext uri="{BB962C8B-B14F-4D97-AF65-F5344CB8AC3E}">
        <p14:creationId xmlns:p14="http://schemas.microsoft.com/office/powerpoint/2010/main" val="92912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 animBg="1" autoUpdateAnimBg="0"/>
      <p:bldP spid="7176" grpId="0" animBg="1" autoUpdateAnimBg="0"/>
      <p:bldP spid="7182" grpId="0"/>
      <p:bldP spid="7184" grpId="0"/>
      <p:bldP spid="71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63" name="Group 31"/>
          <p:cNvGrpSpPr>
            <a:grpSpLocks/>
          </p:cNvGrpSpPr>
          <p:nvPr/>
        </p:nvGrpSpPr>
        <p:grpSpPr bwMode="auto">
          <a:xfrm>
            <a:off x="827088" y="1125538"/>
            <a:ext cx="5329237" cy="457200"/>
            <a:chOff x="521" y="709"/>
            <a:chExt cx="3357" cy="288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521" y="709"/>
              <a:ext cx="30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问题</a:t>
              </a:r>
              <a:r>
                <a:rPr kumimoji="1" lang="en-US" altLang="zh-CN" sz="2400" b="1">
                  <a:latin typeface="Times New Roman" pitchFamily="18" charset="0"/>
                </a:rPr>
                <a:t>5</a:t>
              </a:r>
              <a:r>
                <a:rPr kumimoji="1" lang="zh-CN" altLang="en-US" sz="2400" b="1">
                  <a:latin typeface="Times New Roman" pitchFamily="18" charset="0"/>
                </a:rPr>
                <a:t>．已知                                ．求</a:t>
              </a:r>
            </a:p>
          </p:txBody>
        </p:sp>
        <p:graphicFrame>
          <p:nvGraphicFramePr>
            <p:cNvPr id="18438" name="Object 6"/>
            <p:cNvGraphicFramePr>
              <a:graphicFrameLocks noChangeAspect="1"/>
            </p:cNvGraphicFramePr>
            <p:nvPr/>
          </p:nvGraphicFramePr>
          <p:xfrm>
            <a:off x="1654" y="731"/>
            <a:ext cx="1544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Equation" r:id="rId3" imgW="2450880" imgH="368280" progId="Equation.3">
                    <p:embed/>
                  </p:oleObj>
                </mc:Choice>
                <mc:Fallback>
                  <p:oleObj name="Equation" r:id="rId3" imgW="245088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4" y="731"/>
                          <a:ext cx="1544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9" name="Object 7"/>
            <p:cNvGraphicFramePr>
              <a:graphicFrameLocks noChangeAspect="1"/>
            </p:cNvGraphicFramePr>
            <p:nvPr/>
          </p:nvGraphicFramePr>
          <p:xfrm>
            <a:off x="3598" y="731"/>
            <a:ext cx="280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name="Equation" r:id="rId5" imgW="444240" imgH="342720" progId="Equation.3">
                    <p:embed/>
                  </p:oleObj>
                </mc:Choice>
                <mc:Fallback>
                  <p:oleObj name="Equation" r:id="rId5" imgW="444240" imgH="342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" y="731"/>
                          <a:ext cx="280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5564188" y="1541463"/>
            <a:ext cx="3124200" cy="1966912"/>
            <a:chOff x="3504" y="1161"/>
            <a:chExt cx="1968" cy="1239"/>
          </a:xfrm>
        </p:grpSpPr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>
              <a:off x="3552" y="2016"/>
              <a:ext cx="17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 flipV="1">
              <a:off x="4464" y="1248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 flipV="1">
              <a:off x="4464" y="1714"/>
              <a:ext cx="52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H="1" flipV="1">
              <a:off x="3826" y="1522"/>
              <a:ext cx="624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3888" y="1536"/>
              <a:ext cx="1056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18446" name="Object 14"/>
            <p:cNvGraphicFramePr>
              <a:graphicFrameLocks noChangeAspect="1"/>
            </p:cNvGraphicFramePr>
            <p:nvPr/>
          </p:nvGraphicFramePr>
          <p:xfrm>
            <a:off x="3504" y="1296"/>
            <a:ext cx="588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name="Equation" r:id="rId7" imgW="1104840" imgH="368280" progId="Equation.3">
                    <p:embed/>
                  </p:oleObj>
                </mc:Choice>
                <mc:Fallback>
                  <p:oleObj name="Equation" r:id="rId7" imgW="110484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1296"/>
                          <a:ext cx="588" cy="1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7" name="Object 15"/>
            <p:cNvGraphicFramePr>
              <a:graphicFrameLocks noChangeAspect="1"/>
            </p:cNvGraphicFramePr>
            <p:nvPr/>
          </p:nvGraphicFramePr>
          <p:xfrm>
            <a:off x="4896" y="1536"/>
            <a:ext cx="576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Equation" r:id="rId9" imgW="1130040" imgH="368280" progId="Equation.3">
                    <p:embed/>
                  </p:oleObj>
                </mc:Choice>
                <mc:Fallback>
                  <p:oleObj name="Equation" r:id="rId9" imgW="1130040" imgH="368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1536"/>
                          <a:ext cx="576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5182" y="2025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000" b="1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4466" y="1161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000" b="1" i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4176" y="2064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kumimoji="1" lang="en-US" altLang="zh-CN" sz="2000" b="1" i="1"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18451" name="Group 19"/>
          <p:cNvGrpSpPr>
            <a:grpSpLocks/>
          </p:cNvGrpSpPr>
          <p:nvPr/>
        </p:nvGrpSpPr>
        <p:grpSpPr bwMode="auto">
          <a:xfrm>
            <a:off x="1219200" y="2057400"/>
            <a:ext cx="2425700" cy="457200"/>
            <a:chOff x="768" y="1296"/>
            <a:chExt cx="1528" cy="288"/>
          </a:xfrm>
        </p:grpSpPr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768" y="1296"/>
              <a:ext cx="5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1" lang="zh-CN" altLang="en-US" sz="2400" b="1">
                  <a:latin typeface="Times New Roman" pitchFamily="18" charset="0"/>
                </a:rPr>
                <a:t>解：</a:t>
              </a:r>
            </a:p>
          </p:txBody>
        </p:sp>
        <p:graphicFrame>
          <p:nvGraphicFramePr>
            <p:cNvPr id="18453" name="Object 21"/>
            <p:cNvGraphicFramePr>
              <a:graphicFrameLocks noChangeAspect="1"/>
            </p:cNvGraphicFramePr>
            <p:nvPr/>
          </p:nvGraphicFramePr>
          <p:xfrm>
            <a:off x="1152" y="1344"/>
            <a:ext cx="1144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2" name="Equation" r:id="rId11" imgW="1815840" imgH="355320" progId="Equation.3">
                    <p:embed/>
                  </p:oleObj>
                </mc:Choice>
                <mc:Fallback>
                  <p:oleObj name="Equation" r:id="rId11" imgW="1815840" imgH="355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344"/>
                          <a:ext cx="1144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54" name="Object 22"/>
          <p:cNvGraphicFramePr>
            <a:graphicFrameLocks noChangeAspect="1"/>
          </p:cNvGraphicFramePr>
          <p:nvPr/>
        </p:nvGraphicFramePr>
        <p:xfrm>
          <a:off x="2298700" y="2590800"/>
          <a:ext cx="2298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2298600" imgH="368280" progId="Equation.3">
                  <p:embed/>
                </p:oleObj>
              </mc:Choice>
              <mc:Fallback>
                <p:oleObj name="Equation" r:id="rId13" imgW="22986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2590800"/>
                        <a:ext cx="22987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2298700" y="3048000"/>
          <a:ext cx="2247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5" imgW="2247840" imgH="368280" progId="Equation.3">
                  <p:embed/>
                </p:oleObj>
              </mc:Choice>
              <mc:Fallback>
                <p:oleObj name="Equation" r:id="rId15" imgW="22478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3048000"/>
                        <a:ext cx="22479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609600" y="3886200"/>
            <a:ext cx="8156575" cy="831850"/>
          </a:xfrm>
          <a:prstGeom prst="rect">
            <a:avLst/>
          </a:prstGeom>
          <a:noFill/>
          <a:ln w="9525">
            <a:solidFill>
              <a:srgbClr val="0C00F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07008C"/>
                </a:solidFill>
                <a:latin typeface="Times New Roman" pitchFamily="18" charset="0"/>
              </a:rPr>
              <a:t>        </a:t>
            </a:r>
            <a:r>
              <a:rPr kumimoji="1" lang="zh-CN" altLang="en-US" sz="2400" b="1">
                <a:solidFill>
                  <a:srgbClr val="07008C"/>
                </a:solidFill>
                <a:latin typeface="Times New Roman" pitchFamily="18" charset="0"/>
              </a:rPr>
              <a:t>一个向量的坐标等于表示此向量的有向线段的终点的坐</a:t>
            </a:r>
          </a:p>
          <a:p>
            <a:r>
              <a:rPr kumimoji="1" lang="zh-CN" altLang="en-US" sz="2400" b="1">
                <a:solidFill>
                  <a:srgbClr val="07008C"/>
                </a:solidFill>
                <a:latin typeface="Times New Roman" pitchFamily="18" charset="0"/>
              </a:rPr>
              <a:t>标减去始点的坐标． </a:t>
            </a:r>
          </a:p>
        </p:txBody>
      </p:sp>
    </p:spTree>
    <p:extLst>
      <p:ext uri="{BB962C8B-B14F-4D97-AF65-F5344CB8AC3E}">
        <p14:creationId xmlns:p14="http://schemas.microsoft.com/office/powerpoint/2010/main" val="172632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6"/>
          <p:cNvGrpSpPr>
            <a:grpSpLocks/>
          </p:cNvGrpSpPr>
          <p:nvPr/>
        </p:nvGrpSpPr>
        <p:grpSpPr bwMode="auto">
          <a:xfrm>
            <a:off x="250825" y="333375"/>
            <a:ext cx="8448675" cy="555625"/>
            <a:chOff x="253" y="557"/>
            <a:chExt cx="5322" cy="350"/>
          </a:xfrm>
        </p:grpSpPr>
        <p:sp>
          <p:nvSpPr>
            <p:cNvPr id="8195" name="Rectangle 9"/>
            <p:cNvSpPr>
              <a:spLocks noChangeArrowheads="1"/>
            </p:cNvSpPr>
            <p:nvPr/>
          </p:nvSpPr>
          <p:spPr bwMode="auto">
            <a:xfrm>
              <a:off x="253" y="657"/>
              <a:ext cx="53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/>
              <a:r>
                <a:rPr lang="zh-CN" altLang="en-US" sz="2000" b="1">
                  <a:latin typeface="宋体" pitchFamily="2" charset="-122"/>
                  <a:cs typeface="Times New Roman" pitchFamily="18" charset="0"/>
                </a:rPr>
                <a:t>例</a:t>
              </a:r>
              <a:r>
                <a:rPr lang="en-US" altLang="zh-CN" sz="2000" b="1">
                  <a:latin typeface="宋体" pitchFamily="2" charset="-122"/>
                  <a:cs typeface="Times New Roman" pitchFamily="18" charset="0"/>
                </a:rPr>
                <a:t>2</a:t>
              </a:r>
              <a:r>
                <a:rPr lang="zh-CN" altLang="en-US" sz="2000" b="1">
                  <a:latin typeface="宋体" pitchFamily="2" charset="-122"/>
                  <a:cs typeface="Times New Roman" pitchFamily="18" charset="0"/>
                </a:rPr>
                <a:t>　已知                      ，求向量   ，  ，  ，   的坐标． </a:t>
              </a:r>
            </a:p>
          </p:txBody>
        </p:sp>
        <p:graphicFrame>
          <p:nvGraphicFramePr>
            <p:cNvPr id="8196" name="Object 8"/>
            <p:cNvGraphicFramePr>
              <a:graphicFrameLocks noChangeAspect="1"/>
            </p:cNvGraphicFramePr>
            <p:nvPr/>
          </p:nvGraphicFramePr>
          <p:xfrm>
            <a:off x="1021" y="707"/>
            <a:ext cx="1850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公式" r:id="rId3" imgW="1765300" imgH="190500" progId="Equation.3">
                    <p:embed/>
                  </p:oleObj>
                </mc:Choice>
                <mc:Fallback>
                  <p:oleObj name="公式" r:id="rId3" imgW="17653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1" y="707"/>
                          <a:ext cx="1850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7" name="Object 7"/>
            <p:cNvGraphicFramePr>
              <a:graphicFrameLocks noChangeAspect="1"/>
            </p:cNvGraphicFramePr>
            <p:nvPr/>
          </p:nvGraphicFramePr>
          <p:xfrm>
            <a:off x="3437" y="557"/>
            <a:ext cx="302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公式" r:id="rId5" imgW="279279" imgH="304668" progId="Equation.3">
                    <p:embed/>
                  </p:oleObj>
                </mc:Choice>
                <mc:Fallback>
                  <p:oleObj name="公式" r:id="rId5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7" y="557"/>
                          <a:ext cx="302" cy="3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8" name="Object 6"/>
            <p:cNvGraphicFramePr>
              <a:graphicFrameLocks noChangeAspect="1"/>
            </p:cNvGraphicFramePr>
            <p:nvPr/>
          </p:nvGraphicFramePr>
          <p:xfrm>
            <a:off x="3789" y="583"/>
            <a:ext cx="286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公式" r:id="rId7" imgW="279279" imgH="304668" progId="Equation.3">
                    <p:embed/>
                  </p:oleObj>
                </mc:Choice>
                <mc:Fallback>
                  <p:oleObj name="公式" r:id="rId7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9" y="583"/>
                          <a:ext cx="286" cy="3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199" name="Object 5"/>
            <p:cNvGraphicFramePr>
              <a:graphicFrameLocks noChangeAspect="1"/>
            </p:cNvGraphicFramePr>
            <p:nvPr/>
          </p:nvGraphicFramePr>
          <p:xfrm>
            <a:off x="4101" y="585"/>
            <a:ext cx="262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公式" r:id="rId9" imgW="279279" imgH="304668" progId="Equation.3">
                    <p:embed/>
                  </p:oleObj>
                </mc:Choice>
                <mc:Fallback>
                  <p:oleObj name="公式" r:id="rId9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1" y="585"/>
                          <a:ext cx="262" cy="2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0" name="Object 4"/>
            <p:cNvGraphicFramePr>
              <a:graphicFrameLocks noChangeAspect="1"/>
            </p:cNvGraphicFramePr>
            <p:nvPr/>
          </p:nvGraphicFramePr>
          <p:xfrm>
            <a:off x="4453" y="563"/>
            <a:ext cx="292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公式" r:id="rId11" imgW="279279" imgH="304668" progId="Equation.3">
                    <p:embed/>
                  </p:oleObj>
                </mc:Choice>
                <mc:Fallback>
                  <p:oleObj name="公式" r:id="rId11" imgW="279279" imgH="3046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53" y="563"/>
                          <a:ext cx="292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18" name="Group 26"/>
          <p:cNvGrpSpPr>
            <a:grpSpLocks/>
          </p:cNvGrpSpPr>
          <p:nvPr/>
        </p:nvGrpSpPr>
        <p:grpSpPr bwMode="auto">
          <a:xfrm>
            <a:off x="611188" y="3716338"/>
            <a:ext cx="8096250" cy="428625"/>
            <a:chOff x="385" y="2341"/>
            <a:chExt cx="5100" cy="270"/>
          </a:xfrm>
        </p:grpSpPr>
        <p:sp>
          <p:nvSpPr>
            <p:cNvPr id="8201" name="Rectangle 20"/>
            <p:cNvSpPr>
              <a:spLocks noChangeArrowheads="1"/>
            </p:cNvSpPr>
            <p:nvPr/>
          </p:nvSpPr>
          <p:spPr bwMode="auto">
            <a:xfrm>
              <a:off x="385" y="2341"/>
              <a:ext cx="51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just" eaLnBrk="0" hangingPunct="0"/>
              <a:r>
                <a:rPr lang="zh-CN" altLang="en-US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  <a:cs typeface="Times New Roman" pitchFamily="18" charset="0"/>
                </a:rPr>
                <a:t>练习：</a:t>
              </a:r>
              <a:r>
                <a:rPr lang="zh-CN" altLang="en-US" sz="2000" b="1">
                  <a:latin typeface="宋体" pitchFamily="2" charset="-122"/>
                  <a:ea typeface="黑体" pitchFamily="49" charset="-122"/>
                  <a:cs typeface="Times New Roman" pitchFamily="18" charset="0"/>
                </a:rPr>
                <a:t>已知        </a:t>
              </a:r>
              <a:r>
                <a:rPr lang="en-US" altLang="zh-CN" sz="2000" b="1">
                  <a:latin typeface="宋体" pitchFamily="2" charset="-122"/>
                  <a:ea typeface="黑体" pitchFamily="49" charset="-122"/>
                  <a:cs typeface="Times New Roman" pitchFamily="18" charset="0"/>
                </a:rPr>
                <a:t>,        </a:t>
              </a:r>
              <a:r>
                <a:rPr lang="zh-CN" altLang="en-US" sz="2000" b="1">
                  <a:latin typeface="宋体" pitchFamily="2" charset="-122"/>
                  <a:ea typeface="黑体" pitchFamily="49" charset="-122"/>
                  <a:cs typeface="Times New Roman" pitchFamily="18" charset="0"/>
                </a:rPr>
                <a:t>，求     </a:t>
              </a:r>
              <a:r>
                <a:rPr lang="en-US" altLang="zh-CN" sz="2000" b="1">
                  <a:latin typeface="宋体" pitchFamily="2" charset="-122"/>
                  <a:ea typeface="黑体" pitchFamily="49" charset="-122"/>
                  <a:cs typeface="Times New Roman" pitchFamily="18" charset="0"/>
                </a:rPr>
                <a:t>,     ,       </a:t>
              </a:r>
              <a:r>
                <a:rPr lang="zh-CN" altLang="en-US" sz="2000" b="1">
                  <a:latin typeface="宋体" pitchFamily="2" charset="-122"/>
                  <a:ea typeface="黑体" pitchFamily="49" charset="-122"/>
                  <a:cs typeface="Times New Roman" pitchFamily="18" charset="0"/>
                </a:rPr>
                <a:t>的坐标． </a:t>
              </a:r>
            </a:p>
          </p:txBody>
        </p:sp>
        <p:graphicFrame>
          <p:nvGraphicFramePr>
            <p:cNvPr id="8202" name="Object 19"/>
            <p:cNvGraphicFramePr>
              <a:graphicFrameLocks noChangeAspect="1"/>
            </p:cNvGraphicFramePr>
            <p:nvPr/>
          </p:nvGraphicFramePr>
          <p:xfrm>
            <a:off x="1299" y="2341"/>
            <a:ext cx="618" cy="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r:id="rId13" imgW="558558" imgH="241195" progId="Equation.DSMT4">
                    <p:embed/>
                  </p:oleObj>
                </mc:Choice>
                <mc:Fallback>
                  <p:oleObj r:id="rId13" imgW="558558" imgH="24119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9" y="2341"/>
                          <a:ext cx="618" cy="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3" name="Object 18"/>
            <p:cNvGraphicFramePr>
              <a:graphicFrameLocks noChangeAspect="1"/>
            </p:cNvGraphicFramePr>
            <p:nvPr/>
          </p:nvGraphicFramePr>
          <p:xfrm>
            <a:off x="1978" y="2359"/>
            <a:ext cx="630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8" r:id="rId15" imgW="660113" imgH="241195" progId="Equation.DSMT4">
                    <p:embed/>
                  </p:oleObj>
                </mc:Choice>
                <mc:Fallback>
                  <p:oleObj r:id="rId15" imgW="660113" imgH="241195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8" y="2359"/>
                          <a:ext cx="630" cy="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17"/>
            <p:cNvGraphicFramePr>
              <a:graphicFrameLocks noChangeAspect="1"/>
            </p:cNvGraphicFramePr>
            <p:nvPr/>
          </p:nvGraphicFramePr>
          <p:xfrm>
            <a:off x="2971" y="2341"/>
            <a:ext cx="379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r:id="rId17" imgW="342603" imgH="215713" progId="Equation.DSMT4">
                    <p:embed/>
                  </p:oleObj>
                </mc:Choice>
                <mc:Fallback>
                  <p:oleObj r:id="rId17" imgW="342603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" y="2341"/>
                          <a:ext cx="379" cy="2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5" name="Object 16"/>
            <p:cNvGraphicFramePr>
              <a:graphicFrameLocks noChangeAspect="1"/>
            </p:cNvGraphicFramePr>
            <p:nvPr/>
          </p:nvGraphicFramePr>
          <p:xfrm>
            <a:off x="3411" y="2361"/>
            <a:ext cx="372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0" r:id="rId19" imgW="330057" imgH="215806" progId="Equation.DSMT4">
                    <p:embed/>
                  </p:oleObj>
                </mc:Choice>
                <mc:Fallback>
                  <p:oleObj r:id="rId19" imgW="330057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1" y="2361"/>
                          <a:ext cx="372" cy="2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6" name="Object 15"/>
            <p:cNvGraphicFramePr>
              <a:graphicFrameLocks noChangeAspect="1"/>
            </p:cNvGraphicFramePr>
            <p:nvPr/>
          </p:nvGraphicFramePr>
          <p:xfrm>
            <a:off x="3915" y="2365"/>
            <a:ext cx="54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1" r:id="rId21" imgW="482181" imgH="215713" progId="Equation.DSMT4">
                    <p:embed/>
                  </p:oleObj>
                </mc:Choice>
                <mc:Fallback>
                  <p:oleObj r:id="rId21" imgW="482181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5" y="2365"/>
                          <a:ext cx="546" cy="2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23850" y="4797425"/>
            <a:ext cx="4968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/>
              <a:t>例</a:t>
            </a:r>
            <a:r>
              <a:rPr lang="en-US" altLang="zh-CN" sz="2400" b="1" dirty="0"/>
              <a:t>3  </a:t>
            </a:r>
            <a:r>
              <a:rPr lang="zh-CN" altLang="en-US" sz="2400" b="1" dirty="0" smtClean="0"/>
              <a:t>教材</a:t>
            </a:r>
            <a:r>
              <a:rPr lang="en-US" altLang="zh-CN" sz="2400" b="1" dirty="0" smtClean="0"/>
              <a:t>30</a:t>
            </a:r>
            <a:r>
              <a:rPr lang="zh-CN" altLang="en-US" sz="2400" b="1" dirty="0" smtClean="0"/>
              <a:t>页</a:t>
            </a:r>
            <a:r>
              <a:rPr lang="zh-CN" altLang="en-US" sz="2400" b="1" dirty="0"/>
              <a:t>例</a:t>
            </a:r>
            <a:r>
              <a:rPr lang="en-US" altLang="zh-CN" sz="2400" b="1" dirty="0" smtClean="0"/>
              <a:t>3</a:t>
            </a:r>
            <a:endParaRPr lang="en-US" altLang="zh-CN" sz="2400" b="1" dirty="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39750" y="1052513"/>
            <a:ext cx="604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变式</a:t>
            </a:r>
            <a:r>
              <a:rPr lang="en-US" altLang="zh-CN" sz="20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000" b="1"/>
              <a:t>：证明</a:t>
            </a:r>
            <a:r>
              <a:rPr lang="en-US" altLang="zh-CN" sz="2000" b="1" i="1"/>
              <a:t>OCDA</a:t>
            </a:r>
            <a:r>
              <a:rPr lang="zh-CN" altLang="en-US" sz="2000" b="1"/>
              <a:t>是平行四边形。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539750" y="1773238"/>
            <a:ext cx="8208963" cy="701675"/>
            <a:chOff x="340" y="1117"/>
            <a:chExt cx="5171" cy="442"/>
          </a:xfrm>
        </p:grpSpPr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340" y="1117"/>
              <a:ext cx="517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变式</a:t>
              </a:r>
              <a:r>
                <a:rPr lang="en-US" altLang="zh-CN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2</a:t>
              </a:r>
              <a:r>
                <a:rPr lang="zh-CN" altLang="en-US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：</a:t>
              </a:r>
              <a:r>
                <a:rPr lang="zh-CN" altLang="en-US" sz="2000" b="1"/>
                <a:t>已知平行四边形</a:t>
              </a:r>
              <a:r>
                <a:rPr lang="en-US" altLang="zh-CN" sz="2000" b="1" i="1"/>
                <a:t>ABCD</a:t>
              </a:r>
              <a:r>
                <a:rPr lang="zh-CN" altLang="en-US" sz="2000" b="1"/>
                <a:t>中，                               求</a:t>
              </a:r>
              <a:r>
                <a:rPr lang="en-US" altLang="zh-CN" sz="2000" b="1" i="1"/>
                <a:t>D</a:t>
              </a:r>
              <a:r>
                <a:rPr lang="zh-CN" altLang="en-US" sz="2000" b="1"/>
                <a:t>的坐标及</a:t>
              </a:r>
            </a:p>
            <a:p>
              <a:r>
                <a:rPr lang="zh-CN" altLang="en-US" sz="2000" b="1"/>
                <a:t>中心</a:t>
              </a:r>
              <a:r>
                <a:rPr lang="en-US" altLang="zh-CN" sz="2000" b="1" i="1"/>
                <a:t>O</a:t>
              </a:r>
              <a:r>
                <a:rPr lang="zh-CN" altLang="en-US" sz="2000" b="1"/>
                <a:t>的坐标。 </a:t>
              </a:r>
            </a:p>
          </p:txBody>
        </p:sp>
        <p:graphicFrame>
          <p:nvGraphicFramePr>
            <p:cNvPr id="8211" name="Object 19"/>
            <p:cNvGraphicFramePr>
              <a:graphicFrameLocks noChangeAspect="1"/>
            </p:cNvGraphicFramePr>
            <p:nvPr/>
          </p:nvGraphicFramePr>
          <p:xfrm>
            <a:off x="2744" y="1162"/>
            <a:ext cx="1452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Equation" r:id="rId23" imgW="1447172" imgH="203112" progId="Equation.DSMT4">
                    <p:embed/>
                  </p:oleObj>
                </mc:Choice>
                <mc:Fallback>
                  <p:oleObj name="Equation" r:id="rId23" imgW="1447172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4" y="1162"/>
                          <a:ext cx="1452" cy="2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16" name="Group 24"/>
          <p:cNvGrpSpPr>
            <a:grpSpLocks/>
          </p:cNvGrpSpPr>
          <p:nvPr/>
        </p:nvGrpSpPr>
        <p:grpSpPr bwMode="auto">
          <a:xfrm>
            <a:off x="539750" y="2565400"/>
            <a:ext cx="7489825" cy="701675"/>
            <a:chOff x="340" y="1616"/>
            <a:chExt cx="4718" cy="442"/>
          </a:xfrm>
        </p:grpSpPr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340" y="1616"/>
              <a:ext cx="471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变式</a:t>
              </a:r>
              <a:r>
                <a:rPr lang="en-US" altLang="zh-CN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3</a:t>
              </a:r>
              <a:r>
                <a:rPr lang="zh-CN" altLang="en-US" sz="2000" b="1">
                  <a:solidFill>
                    <a:srgbClr val="FF0000"/>
                  </a:solidFill>
                  <a:latin typeface="黑体" pitchFamily="49" charset="-122"/>
                  <a:ea typeface="黑体" pitchFamily="49" charset="-122"/>
                </a:rPr>
                <a:t>：</a:t>
              </a:r>
              <a:r>
                <a:rPr lang="zh-CN" altLang="en-US" sz="2000" b="1"/>
                <a:t>已知                                  且以</a:t>
              </a:r>
              <a:r>
                <a:rPr lang="en-US" altLang="zh-CN" sz="2000" b="1" i="1"/>
                <a:t>ABCD</a:t>
              </a:r>
              <a:r>
                <a:rPr lang="zh-CN" altLang="en-US" sz="2000" b="1"/>
                <a:t>这四点为顶点能构成平行四边形，求</a:t>
              </a:r>
              <a:r>
                <a:rPr lang="en-US" altLang="zh-CN" sz="2000" b="1" i="1"/>
                <a:t>D</a:t>
              </a:r>
              <a:r>
                <a:rPr lang="zh-CN" altLang="en-US" sz="2000" b="1"/>
                <a:t>的坐标。</a:t>
              </a:r>
            </a:p>
          </p:txBody>
        </p:sp>
        <p:graphicFrame>
          <p:nvGraphicFramePr>
            <p:cNvPr id="8215" name="Object 23"/>
            <p:cNvGraphicFramePr>
              <a:graphicFrameLocks noChangeAspect="1"/>
            </p:cNvGraphicFramePr>
            <p:nvPr/>
          </p:nvGraphicFramePr>
          <p:xfrm>
            <a:off x="1292" y="1641"/>
            <a:ext cx="1452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name="Equation" r:id="rId25" imgW="1447172" imgH="203112" progId="Equation.DSMT4">
                    <p:embed/>
                  </p:oleObj>
                </mc:Choice>
                <mc:Fallback>
                  <p:oleObj name="Equation" r:id="rId25" imgW="1447172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1641"/>
                          <a:ext cx="1452" cy="2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2019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/>
      <p:bldP spid="820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1625</Words>
  <Application>Microsoft Office PowerPoint</Application>
  <PresentationFormat>全屏显示(4:3)</PresentationFormat>
  <Paragraphs>197</Paragraphs>
  <Slides>20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Office 主题​​</vt:lpstr>
      <vt:lpstr>Microsoft 公式 3.0</vt:lpstr>
      <vt:lpstr>MathType 5.0 Equation</vt:lpstr>
      <vt:lpstr>Equation.DSMT4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【例题讲解】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巩固深化，反馈矫正</vt:lpstr>
      <vt:lpstr>回顾反思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1</cp:revision>
  <dcterms:created xsi:type="dcterms:W3CDTF">2021-02-27T02:48:08Z</dcterms:created>
  <dcterms:modified xsi:type="dcterms:W3CDTF">2021-02-27T02:49:02Z</dcterms:modified>
</cp:coreProperties>
</file>