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352" r:id="rId4"/>
    <p:sldId id="713" r:id="rId5"/>
    <p:sldId id="831" r:id="rId6"/>
    <p:sldId id="812" r:id="rId7"/>
    <p:sldId id="814" r:id="rId8"/>
    <p:sldId id="827" r:id="rId9"/>
    <p:sldId id="829" r:id="rId10"/>
    <p:sldId id="828" r:id="rId11"/>
    <p:sldId id="815" r:id="rId12"/>
    <p:sldId id="830" r:id="rId13"/>
    <p:sldId id="809" r:id="rId14"/>
    <p:sldId id="845" r:id="rId15"/>
    <p:sldId id="708" r:id="rId16"/>
    <p:sldId id="756" r:id="rId17"/>
    <p:sldId id="846" r:id="rId18"/>
    <p:sldId id="485" r:id="rId19"/>
  </p:sldIdLst>
  <p:sldSz cx="9144000" cy="6858000" type="screen4x3"/>
  <p:notesSz cx="6858000" cy="9144000"/>
  <p:custDataLst>
    <p:tags r:id="rId20"/>
  </p:custDataLst>
  <p:defaultTextStyle>
    <a:defPPr>
      <a:defRPr lang="zh-CN"/>
    </a:defPPr>
    <a:lvl1pPr marL="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1pPr>
    <a:lvl2pPr marL="4572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2pPr>
    <a:lvl3pPr marL="9144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3pPr>
    <a:lvl4pPr marL="13716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4pPr>
    <a:lvl5pPr marL="18288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5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99" autoAdjust="0"/>
  </p:normalViewPr>
  <p:slideViewPr>
    <p:cSldViewPr>
      <p:cViewPr>
        <p:scale>
          <a:sx n="80" d="100"/>
          <a:sy n="80" d="100"/>
        </p:scale>
        <p:origin x="0" y="0"/>
      </p:cViewPr>
    </p:cSldViewPr>
  </p:slideViewPr>
  <p:notesViewPr>
    <p:cSldViewPr>
      <p:cViewPr varScale="1"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tags" Target="tags/tag1.xml" /><Relationship Id="rId21" Type="http://schemas.openxmlformats.org/officeDocument/2006/relationships/presProps" Target="presProps.xml" /><Relationship Id="rId22" Type="http://schemas.openxmlformats.org/officeDocument/2006/relationships/viewProps" Target="viewProps.xml" /><Relationship Id="rId23" Type="http://schemas.openxmlformats.org/officeDocument/2006/relationships/theme" Target="theme/theme1.xml" /><Relationship Id="rId24" Type="http://schemas.openxmlformats.org/officeDocument/2006/relationships/tableStyles" Target="tableStyles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wmf" /><Relationship Id="rId10" Type="http://schemas.openxmlformats.org/officeDocument/2006/relationships/image" Target="../media/image14.wmf" /><Relationship Id="rId11" Type="http://schemas.openxmlformats.org/officeDocument/2006/relationships/image" Target="../media/image15.wmf" /><Relationship Id="rId12" Type="http://schemas.openxmlformats.org/officeDocument/2006/relationships/image" Target="../media/image16.wmf" /><Relationship Id="rId2" Type="http://schemas.openxmlformats.org/officeDocument/2006/relationships/image" Target="../media/image6.wmf" /><Relationship Id="rId3" Type="http://schemas.openxmlformats.org/officeDocument/2006/relationships/image" Target="../media/image7.wmf" /><Relationship Id="rId4" Type="http://schemas.openxmlformats.org/officeDocument/2006/relationships/image" Target="../media/image8.wmf" /><Relationship Id="rId5" Type="http://schemas.openxmlformats.org/officeDocument/2006/relationships/image" Target="../media/image9.wmf" /><Relationship Id="rId6" Type="http://schemas.openxmlformats.org/officeDocument/2006/relationships/image" Target="../media/image10.wmf" /><Relationship Id="rId7" Type="http://schemas.openxmlformats.org/officeDocument/2006/relationships/image" Target="../media/image11.wmf" /><Relationship Id="rId8" Type="http://schemas.openxmlformats.org/officeDocument/2006/relationships/image" Target="../media/image12.wmf" /><Relationship Id="rId9" Type="http://schemas.openxmlformats.org/officeDocument/2006/relationships/image" Target="../media/image13.w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.wmf" /><Relationship Id="rId2" Type="http://schemas.openxmlformats.org/officeDocument/2006/relationships/image" Target="../media/image9.wmf" /><Relationship Id="rId3" Type="http://schemas.openxmlformats.org/officeDocument/2006/relationships/image" Target="../media/image10.wmf" /><Relationship Id="rId4" Type="http://schemas.openxmlformats.org/officeDocument/2006/relationships/image" Target="../media/image11.wmf" /><Relationship Id="rId5" Type="http://schemas.openxmlformats.org/officeDocument/2006/relationships/image" Target="../media/image12.wmf" /><Relationship Id="rId6" Type="http://schemas.openxmlformats.org/officeDocument/2006/relationships/image" Target="../media/image13.w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.wmf" /><Relationship Id="rId2" Type="http://schemas.openxmlformats.org/officeDocument/2006/relationships/image" Target="../media/image9.wmf" /><Relationship Id="rId3" Type="http://schemas.openxmlformats.org/officeDocument/2006/relationships/image" Target="../media/image10.wmf" /><Relationship Id="rId4" Type="http://schemas.openxmlformats.org/officeDocument/2006/relationships/image" Target="../media/image11.wmf" /><Relationship Id="rId5" Type="http://schemas.openxmlformats.org/officeDocument/2006/relationships/image" Target="../media/image12.wmf" /><Relationship Id="rId6" Type="http://schemas.openxmlformats.org/officeDocument/2006/relationships/image" Target="../media/image13.w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.wmf" /><Relationship Id="rId2" Type="http://schemas.openxmlformats.org/officeDocument/2006/relationships/image" Target="../media/image9.wmf" /><Relationship Id="rId3" Type="http://schemas.openxmlformats.org/officeDocument/2006/relationships/image" Target="../media/image10.wmf" /><Relationship Id="rId4" Type="http://schemas.openxmlformats.org/officeDocument/2006/relationships/image" Target="../media/image11.wmf" /><Relationship Id="rId5" Type="http://schemas.openxmlformats.org/officeDocument/2006/relationships/image" Target="../media/image12.wmf" /><Relationship Id="rId6" Type="http://schemas.openxmlformats.org/officeDocument/2006/relationships/image" Target="../media/image13.w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.wmf" /><Relationship Id="rId2" Type="http://schemas.openxmlformats.org/officeDocument/2006/relationships/image" Target="../media/image9.wmf" /><Relationship Id="rId3" Type="http://schemas.openxmlformats.org/officeDocument/2006/relationships/image" Target="../media/image10.wmf" /><Relationship Id="rId4" Type="http://schemas.openxmlformats.org/officeDocument/2006/relationships/image" Target="../media/image11.wmf" /><Relationship Id="rId5" Type="http://schemas.openxmlformats.org/officeDocument/2006/relationships/image" Target="../media/image12.wmf" /><Relationship Id="rId6" Type="http://schemas.openxmlformats.org/officeDocument/2006/relationships/image" Target="../media/image13.w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.wmf" /><Relationship Id="rId2" Type="http://schemas.openxmlformats.org/officeDocument/2006/relationships/image" Target="../media/image9.wmf" /><Relationship Id="rId3" Type="http://schemas.openxmlformats.org/officeDocument/2006/relationships/image" Target="../media/image10.wmf" /><Relationship Id="rId4" Type="http://schemas.openxmlformats.org/officeDocument/2006/relationships/image" Target="../media/image11.wmf" /><Relationship Id="rId5" Type="http://schemas.openxmlformats.org/officeDocument/2006/relationships/image" Target="../media/image12.wmf" /><Relationship Id="rId6" Type="http://schemas.openxmlformats.org/officeDocument/2006/relationships/image" Target="../media/image13.w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/>
          </p:cNvSpPr>
          <p:nvPr>
            <p:ph type="hdr" sz="quarter" idx="4294967295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Tx/>
              <a:buFontTx/>
            </a:pPr>
            <a:endParaRPr lang="zh-CN" altLang="en-US" sz="1200"/>
          </a:p>
        </p:txBody>
      </p:sp>
      <p:sp>
        <p:nvSpPr>
          <p:cNvPr id="2051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>
              <a:buClrTx/>
              <a:buFontTx/>
            </a:pPr>
            <a:fld id="{3931358F-33E6-426B-A474-3263E258BE0A}" type="datetime1">
              <a:rPr lang="zh-CN" altLang="en-US" sz="1200"/>
              <a:t>*</a:t>
            </a:fld>
            <a:endParaRPr lang="zh-CN" altLang="en-US" sz="1200"/>
          </a:p>
        </p:txBody>
      </p:sp>
      <p:sp>
        <p:nvSpPr>
          <p:cNvPr id="2052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>
              <a:buClrTx/>
              <a:buFontTx/>
            </a:pPr>
            <a:endParaRPr lang="zh-CN" altLang="en-US" sz="1200"/>
          </a:p>
        </p:txBody>
      </p:sp>
      <p:sp>
        <p:nvSpPr>
          <p:cNvPr id="2053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D5D2D778-F710-473D-9658-95EFEDB84189}" type="slidenum">
              <a:rPr lang="zh-CN" altLang="en-US" sz="1200"/>
              <a:t>*</a:t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Tx/>
              <a:buFontTx/>
            </a:pPr>
            <a:endParaRPr lang="zh-TW" altLang="en-US" sz="1200" b="0">
              <a:latin typeface="Arial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>
              <a:buClrTx/>
              <a:buFontTx/>
            </a:pPr>
            <a:endParaRPr lang="en-US" altLang="zh-TW" sz="1200" b="0">
              <a:latin typeface="Arial" pitchFamily="34" charset="0"/>
            </a:endParaRPr>
          </a:p>
        </p:txBody>
      </p:sp>
      <p:sp>
        <p:nvSpPr>
          <p:cNvPr id="3076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0" lvl="0" indent="0" defTabSz="914400"/>
            <a:r>
              <a:t>单击此处编辑母版文本样式</a:t>
            </a:r>
          </a:p>
          <a:p>
            <a:pPr marL="457200" lvl="1" indent="0" defTabSz="914400"/>
            <a:r>
              <a:t>第二级</a:t>
            </a:r>
          </a:p>
          <a:p>
            <a:pPr marL="914400" lvl="2" indent="0" defTabSz="914400"/>
            <a:r>
              <a:t>第三级</a:t>
            </a:r>
          </a:p>
          <a:p>
            <a:pPr marL="1371600" lvl="3" indent="0" defTabSz="914400"/>
            <a:r>
              <a:t>第四级</a:t>
            </a:r>
          </a:p>
          <a:p>
            <a:pPr marL="1828800" lvl="4" indent="0" defTabSz="914400"/>
            <a:r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>
              <a:buClrTx/>
              <a:buFontTx/>
            </a:pPr>
            <a:endParaRPr lang="en-US" altLang="zh-TW" sz="1200" b="0">
              <a:latin typeface="Arial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0C93112F-74F9-48B9-955B-81E2A9218779}" type="slidenum">
              <a:rPr lang="zh-TW" altLang="en-US" sz="1200" b="0">
                <a:latin typeface="Arial" pitchFamily="34" charset="0"/>
              </a:rPr>
              <a:t>*</a:t>
            </a:fld>
            <a:endParaRPr lang="zh-TW" altLang="en-US" sz="1200" b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_rels/notesSlide1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1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1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5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5122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12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C57F79B8-BA82-4382-98D2-1D6188E3032E}" type="slidenum">
              <a:rPr lang="zh-TW" altLang="en-US" sz="1200" b="0">
                <a:latin typeface="Arial" pitchFamily="34" charset="0"/>
              </a:rPr>
              <a:t>1</a:t>
            </a:fld>
            <a:endParaRPr lang="zh-TW" altLang="en-US" sz="1200" b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4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69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74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79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6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0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7572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7572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208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208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3000">
          <a:solidFill>
            <a:schemeClr val="tx2"/>
          </a:solidFill>
          <a:latin typeface="Arial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11.wmf" /><Relationship Id="rId11" Type="http://schemas.openxmlformats.org/officeDocument/2006/relationships/oleObject" Target="../embeddings/oleObject41.bin" TargetMode="Internal" /><Relationship Id="rId12" Type="http://schemas.openxmlformats.org/officeDocument/2006/relationships/image" Target="../media/image12.wmf" /><Relationship Id="rId13" Type="http://schemas.openxmlformats.org/officeDocument/2006/relationships/oleObject" Target="../embeddings/oleObject42.bin" TargetMode="Internal" /><Relationship Id="rId14" Type="http://schemas.openxmlformats.org/officeDocument/2006/relationships/image" Target="../media/image13.wmf" /><Relationship Id="rId15" Type="http://schemas.openxmlformats.org/officeDocument/2006/relationships/image" Target="../media/image20.png" /><Relationship Id="rId16" Type="http://schemas.openxmlformats.org/officeDocument/2006/relationships/vmlDrawing" Target="../drawings/vmlDrawing6.vml" /><Relationship Id="rId2" Type="http://schemas.openxmlformats.org/officeDocument/2006/relationships/notesSlide" Target="../notesSlides/notesSlide10.xml" /><Relationship Id="rId3" Type="http://schemas.openxmlformats.org/officeDocument/2006/relationships/oleObject" Target="../embeddings/oleObject37.bin" TargetMode="Internal" /><Relationship Id="rId4" Type="http://schemas.openxmlformats.org/officeDocument/2006/relationships/image" Target="../media/image8.wmf" /><Relationship Id="rId5" Type="http://schemas.openxmlformats.org/officeDocument/2006/relationships/oleObject" Target="../embeddings/oleObject38.bin" TargetMode="Internal" /><Relationship Id="rId6" Type="http://schemas.openxmlformats.org/officeDocument/2006/relationships/image" Target="../media/image9.wmf" /><Relationship Id="rId7" Type="http://schemas.openxmlformats.org/officeDocument/2006/relationships/oleObject" Target="../embeddings/oleObject39.bin" TargetMode="Internal" /><Relationship Id="rId8" Type="http://schemas.openxmlformats.org/officeDocument/2006/relationships/image" Target="../media/image10.wmf" /><Relationship Id="rId9" Type="http://schemas.openxmlformats.org/officeDocument/2006/relationships/oleObject" Target="../embeddings/oleObject40.bin" TargetMode="Interna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1.xml" /><Relationship Id="rId3" Type="http://schemas.openxmlformats.org/officeDocument/2006/relationships/image" Target="../media/image22.png" /><Relationship Id="rId4" Type="http://schemas.openxmlformats.org/officeDocument/2006/relationships/image" Target="../media/image23.png" /><Relationship Id="rId5" Type="http://schemas.openxmlformats.org/officeDocument/2006/relationships/image" Target="../media/image24.png" /><Relationship Id="rId6" Type="http://schemas.openxmlformats.org/officeDocument/2006/relationships/image" Target="../media/image25.png" /><Relationship Id="rId7" Type="http://schemas.openxmlformats.org/officeDocument/2006/relationships/image" Target="../media/image26.png" /><Relationship Id="rId8" Type="http://schemas.openxmlformats.org/officeDocument/2006/relationships/image" Target="../media/image27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4.xml" /><Relationship Id="rId3" Type="http://schemas.openxmlformats.org/officeDocument/2006/relationships/image" Target="../media/image28.pn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5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29.gif" /><Relationship Id="rId3" Type="http://schemas.openxmlformats.org/officeDocument/2006/relationships/image" Target="../media/image30.gif" /><Relationship Id="rId4" Type="http://schemas.openxmlformats.org/officeDocument/2006/relationships/image" Target="../media/image3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3.png" /><Relationship Id="rId4" Type="http://schemas.openxmlformats.org/officeDocument/2006/relationships/image" Target="../media/image4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8.wmf" /><Relationship Id="rId11" Type="http://schemas.openxmlformats.org/officeDocument/2006/relationships/oleObject" Target="../embeddings/oleObject5.bin" TargetMode="Internal" /><Relationship Id="rId12" Type="http://schemas.openxmlformats.org/officeDocument/2006/relationships/image" Target="../media/image9.wmf" /><Relationship Id="rId13" Type="http://schemas.openxmlformats.org/officeDocument/2006/relationships/oleObject" Target="../embeddings/oleObject6.bin" TargetMode="Internal" /><Relationship Id="rId14" Type="http://schemas.openxmlformats.org/officeDocument/2006/relationships/image" Target="../media/image10.wmf" /><Relationship Id="rId15" Type="http://schemas.openxmlformats.org/officeDocument/2006/relationships/oleObject" Target="../embeddings/oleObject7.bin" TargetMode="Internal" /><Relationship Id="rId16" Type="http://schemas.openxmlformats.org/officeDocument/2006/relationships/image" Target="../media/image11.wmf" /><Relationship Id="rId17" Type="http://schemas.openxmlformats.org/officeDocument/2006/relationships/oleObject" Target="../embeddings/oleObject8.bin" TargetMode="Internal" /><Relationship Id="rId18" Type="http://schemas.openxmlformats.org/officeDocument/2006/relationships/image" Target="../media/image12.wmf" /><Relationship Id="rId19" Type="http://schemas.openxmlformats.org/officeDocument/2006/relationships/oleObject" Target="../embeddings/oleObject9.bin" TargetMode="Internal" /><Relationship Id="rId2" Type="http://schemas.openxmlformats.org/officeDocument/2006/relationships/notesSlide" Target="../notesSlides/notesSlide4.xml" /><Relationship Id="rId20" Type="http://schemas.openxmlformats.org/officeDocument/2006/relationships/image" Target="../media/image13.wmf" /><Relationship Id="rId21" Type="http://schemas.openxmlformats.org/officeDocument/2006/relationships/oleObject" Target="../embeddings/oleObject10.bin" TargetMode="Internal" /><Relationship Id="rId22" Type="http://schemas.openxmlformats.org/officeDocument/2006/relationships/image" Target="../media/image14.wmf" /><Relationship Id="rId23" Type="http://schemas.openxmlformats.org/officeDocument/2006/relationships/oleObject" Target="../embeddings/oleObject11.bin" TargetMode="Internal" /><Relationship Id="rId24" Type="http://schemas.openxmlformats.org/officeDocument/2006/relationships/image" Target="../media/image15.wmf" /><Relationship Id="rId25" Type="http://schemas.openxmlformats.org/officeDocument/2006/relationships/oleObject" Target="../embeddings/oleObject12.bin" TargetMode="Internal" /><Relationship Id="rId26" Type="http://schemas.openxmlformats.org/officeDocument/2006/relationships/image" Target="../media/image16.wmf" /><Relationship Id="rId27" Type="http://schemas.openxmlformats.org/officeDocument/2006/relationships/image" Target="../media/image17.png" /><Relationship Id="rId28" Type="http://schemas.openxmlformats.org/officeDocument/2006/relationships/image" Target="../media/image18.png" /><Relationship Id="rId29" Type="http://schemas.openxmlformats.org/officeDocument/2006/relationships/image" Target="../media/image19.png" /><Relationship Id="rId3" Type="http://schemas.openxmlformats.org/officeDocument/2006/relationships/oleObject" Target="../embeddings/oleObject1.bin" TargetMode="Internal" /><Relationship Id="rId30" Type="http://schemas.openxmlformats.org/officeDocument/2006/relationships/image" Target="../media/image20.png" /><Relationship Id="rId31" Type="http://schemas.openxmlformats.org/officeDocument/2006/relationships/vmlDrawing" Target="../drawings/vmlDrawing1.vml" /><Relationship Id="rId4" Type="http://schemas.openxmlformats.org/officeDocument/2006/relationships/image" Target="../media/image5.wmf" /><Relationship Id="rId5" Type="http://schemas.openxmlformats.org/officeDocument/2006/relationships/oleObject" Target="../embeddings/oleObject2.bin" TargetMode="Internal" /><Relationship Id="rId6" Type="http://schemas.openxmlformats.org/officeDocument/2006/relationships/image" Target="../media/image6.wmf" /><Relationship Id="rId7" Type="http://schemas.openxmlformats.org/officeDocument/2006/relationships/oleObject" Target="../embeddings/oleObject3.bin" TargetMode="Internal" /><Relationship Id="rId8" Type="http://schemas.openxmlformats.org/officeDocument/2006/relationships/image" Target="../media/image7.wmf" /><Relationship Id="rId9" Type="http://schemas.openxmlformats.org/officeDocument/2006/relationships/oleObject" Target="../embeddings/oleObject4.bin" TargetMode="Interna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5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11.wmf" /><Relationship Id="rId11" Type="http://schemas.openxmlformats.org/officeDocument/2006/relationships/oleObject" Target="../embeddings/oleObject17.bin" TargetMode="Internal" /><Relationship Id="rId12" Type="http://schemas.openxmlformats.org/officeDocument/2006/relationships/image" Target="../media/image12.wmf" /><Relationship Id="rId13" Type="http://schemas.openxmlformats.org/officeDocument/2006/relationships/oleObject" Target="../embeddings/oleObject18.bin" TargetMode="Internal" /><Relationship Id="rId14" Type="http://schemas.openxmlformats.org/officeDocument/2006/relationships/image" Target="../media/image13.wmf" /><Relationship Id="rId15" Type="http://schemas.openxmlformats.org/officeDocument/2006/relationships/vmlDrawing" Target="../drawings/vmlDrawing2.vml" /><Relationship Id="rId2" Type="http://schemas.openxmlformats.org/officeDocument/2006/relationships/notesSlide" Target="../notesSlides/notesSlide6.xml" /><Relationship Id="rId3" Type="http://schemas.openxmlformats.org/officeDocument/2006/relationships/oleObject" Target="../embeddings/oleObject13.bin" TargetMode="Internal" /><Relationship Id="rId4" Type="http://schemas.openxmlformats.org/officeDocument/2006/relationships/image" Target="../media/image8.wmf" /><Relationship Id="rId5" Type="http://schemas.openxmlformats.org/officeDocument/2006/relationships/oleObject" Target="../embeddings/oleObject14.bin" TargetMode="Internal" /><Relationship Id="rId6" Type="http://schemas.openxmlformats.org/officeDocument/2006/relationships/image" Target="../media/image9.wmf" /><Relationship Id="rId7" Type="http://schemas.openxmlformats.org/officeDocument/2006/relationships/oleObject" Target="../embeddings/oleObject15.bin" TargetMode="Internal" /><Relationship Id="rId8" Type="http://schemas.openxmlformats.org/officeDocument/2006/relationships/image" Target="../media/image10.wmf" /><Relationship Id="rId9" Type="http://schemas.openxmlformats.org/officeDocument/2006/relationships/oleObject" Target="../embeddings/oleObject16.bin" TargetMode="Interna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11.wmf" /><Relationship Id="rId11" Type="http://schemas.openxmlformats.org/officeDocument/2006/relationships/oleObject" Target="../embeddings/oleObject23.bin" TargetMode="Internal" /><Relationship Id="rId12" Type="http://schemas.openxmlformats.org/officeDocument/2006/relationships/image" Target="../media/image12.wmf" /><Relationship Id="rId13" Type="http://schemas.openxmlformats.org/officeDocument/2006/relationships/oleObject" Target="../embeddings/oleObject24.bin" TargetMode="Internal" /><Relationship Id="rId14" Type="http://schemas.openxmlformats.org/officeDocument/2006/relationships/image" Target="../media/image13.wmf" /><Relationship Id="rId15" Type="http://schemas.openxmlformats.org/officeDocument/2006/relationships/image" Target="../media/image20.png" /><Relationship Id="rId16" Type="http://schemas.openxmlformats.org/officeDocument/2006/relationships/vmlDrawing" Target="../drawings/vmlDrawing3.vml" /><Relationship Id="rId2" Type="http://schemas.openxmlformats.org/officeDocument/2006/relationships/notesSlide" Target="../notesSlides/notesSlide7.xml" /><Relationship Id="rId3" Type="http://schemas.openxmlformats.org/officeDocument/2006/relationships/oleObject" Target="../embeddings/oleObject19.bin" TargetMode="Internal" /><Relationship Id="rId4" Type="http://schemas.openxmlformats.org/officeDocument/2006/relationships/image" Target="../media/image8.wmf" /><Relationship Id="rId5" Type="http://schemas.openxmlformats.org/officeDocument/2006/relationships/oleObject" Target="../embeddings/oleObject20.bin" TargetMode="Internal" /><Relationship Id="rId6" Type="http://schemas.openxmlformats.org/officeDocument/2006/relationships/image" Target="../media/image9.wmf" /><Relationship Id="rId7" Type="http://schemas.openxmlformats.org/officeDocument/2006/relationships/oleObject" Target="../embeddings/oleObject21.bin" TargetMode="Internal" /><Relationship Id="rId8" Type="http://schemas.openxmlformats.org/officeDocument/2006/relationships/image" Target="../media/image10.wmf" /><Relationship Id="rId9" Type="http://schemas.openxmlformats.org/officeDocument/2006/relationships/oleObject" Target="../embeddings/oleObject22.bin" TargetMode="Interna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11.wmf" /><Relationship Id="rId11" Type="http://schemas.openxmlformats.org/officeDocument/2006/relationships/oleObject" Target="../embeddings/oleObject29.bin" TargetMode="Internal" /><Relationship Id="rId12" Type="http://schemas.openxmlformats.org/officeDocument/2006/relationships/image" Target="../media/image12.wmf" /><Relationship Id="rId13" Type="http://schemas.openxmlformats.org/officeDocument/2006/relationships/oleObject" Target="../embeddings/oleObject30.bin" TargetMode="Internal" /><Relationship Id="rId14" Type="http://schemas.openxmlformats.org/officeDocument/2006/relationships/image" Target="../media/image13.wmf" /><Relationship Id="rId15" Type="http://schemas.openxmlformats.org/officeDocument/2006/relationships/vmlDrawing" Target="../drawings/vmlDrawing4.vml" /><Relationship Id="rId2" Type="http://schemas.openxmlformats.org/officeDocument/2006/relationships/notesSlide" Target="../notesSlides/notesSlide8.xml" /><Relationship Id="rId3" Type="http://schemas.openxmlformats.org/officeDocument/2006/relationships/oleObject" Target="../embeddings/oleObject25.bin" TargetMode="Internal" /><Relationship Id="rId4" Type="http://schemas.openxmlformats.org/officeDocument/2006/relationships/image" Target="../media/image8.wmf" /><Relationship Id="rId5" Type="http://schemas.openxmlformats.org/officeDocument/2006/relationships/oleObject" Target="../embeddings/oleObject26.bin" TargetMode="Internal" /><Relationship Id="rId6" Type="http://schemas.openxmlformats.org/officeDocument/2006/relationships/image" Target="../media/image9.wmf" /><Relationship Id="rId7" Type="http://schemas.openxmlformats.org/officeDocument/2006/relationships/oleObject" Target="../embeddings/oleObject27.bin" TargetMode="Internal" /><Relationship Id="rId8" Type="http://schemas.openxmlformats.org/officeDocument/2006/relationships/image" Target="../media/image10.wmf" /><Relationship Id="rId9" Type="http://schemas.openxmlformats.org/officeDocument/2006/relationships/oleObject" Target="../embeddings/oleObject28.bin" TargetMode="Interna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11.wmf" /><Relationship Id="rId11" Type="http://schemas.openxmlformats.org/officeDocument/2006/relationships/oleObject" Target="../embeddings/oleObject35.bin" TargetMode="Internal" /><Relationship Id="rId12" Type="http://schemas.openxmlformats.org/officeDocument/2006/relationships/image" Target="../media/image12.wmf" /><Relationship Id="rId13" Type="http://schemas.openxmlformats.org/officeDocument/2006/relationships/oleObject" Target="../embeddings/oleObject36.bin" TargetMode="Internal" /><Relationship Id="rId14" Type="http://schemas.openxmlformats.org/officeDocument/2006/relationships/image" Target="../media/image13.wmf" /><Relationship Id="rId15" Type="http://schemas.openxmlformats.org/officeDocument/2006/relationships/image" Target="../media/image20.png" /><Relationship Id="rId16" Type="http://schemas.openxmlformats.org/officeDocument/2006/relationships/image" Target="../media/image21.emf" /><Relationship Id="rId17" Type="http://schemas.openxmlformats.org/officeDocument/2006/relationships/vmlDrawing" Target="../drawings/vmlDrawing5.vml" /><Relationship Id="rId2" Type="http://schemas.openxmlformats.org/officeDocument/2006/relationships/notesSlide" Target="../notesSlides/notesSlide9.xml" /><Relationship Id="rId3" Type="http://schemas.openxmlformats.org/officeDocument/2006/relationships/oleObject" Target="../embeddings/oleObject31.bin" TargetMode="Internal" /><Relationship Id="rId4" Type="http://schemas.openxmlformats.org/officeDocument/2006/relationships/image" Target="../media/image8.wmf" /><Relationship Id="rId5" Type="http://schemas.openxmlformats.org/officeDocument/2006/relationships/oleObject" Target="../embeddings/oleObject32.bin" TargetMode="Internal" /><Relationship Id="rId6" Type="http://schemas.openxmlformats.org/officeDocument/2006/relationships/image" Target="../media/image9.wmf" /><Relationship Id="rId7" Type="http://schemas.openxmlformats.org/officeDocument/2006/relationships/oleObject" Target="../embeddings/oleObject33.bin" TargetMode="Internal" /><Relationship Id="rId8" Type="http://schemas.openxmlformats.org/officeDocument/2006/relationships/image" Target="../media/image10.wmf" /><Relationship Id="rId9" Type="http://schemas.openxmlformats.org/officeDocument/2006/relationships/oleObject" Target="../embeddings/oleObject34.bin" TargetMode="In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7" name="WordArt 12"/>
          <p:cNvSpPr>
            <a:spLocks noTextEdit="1"/>
          </p:cNvSpPr>
          <p:nvPr/>
        </p:nvSpPr>
        <p:spPr>
          <a:xfrm>
            <a:off x="628650" y="1682750"/>
            <a:ext cx="8064500" cy="1643063"/>
          </a:xfrm>
          <a:solidFill>
            <a:srgbClr val="FF0000"/>
          </a:solidFill>
          <a:ln>
            <a:solidFill>
              <a:prstClr val="black"/>
            </a:solidFill>
            <a:round/>
          </a:ln>
          <a:effectLst>
            <a:outerShdw dist="35921" dir="2700000" algn="ctr">
              <a:srgbClr val="808080">
                <a:alpha val="79999"/>
              </a:srgbClr>
            </a:outerShdw>
          </a:effectLst>
        </p:spPr>
        <p:txBody>
          <a:bodyPr wrap="none" fromWordArt="1" anchor="t" anchorCtr="0">
            <a:prstTxWarp prst="textPlain">
              <a:avLst/>
            </a:prstTxWarp>
          </a:bodyPr>
          <a:lstStyle/>
          <a:p>
            <a:pPr algn="ctr"/>
            <a:r>
              <a:rPr sz="3600" b="1" kern="10">
                <a:ln>
                  <a:solidFill>
                    <a:prstClr val="black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>
                    <a:srgbClr val="808080">
                      <a:alpha val="79999"/>
                    </a:srgbClr>
                  </a:outerShdw>
                </a:effectLst>
                <a:latin typeface="楷体"/>
              </a:rPr>
              <a:t>直观图的斜二测画法(1)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2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变式拓展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2530" name="矩形 5"/>
          <p:cNvSpPr/>
          <p:nvPr/>
        </p:nvSpPr>
        <p:spPr>
          <a:xfrm>
            <a:off x="896938" y="1103313"/>
            <a:ext cx="5456237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zh-CN" sz="2400">
                <a:ea typeface="楷体" pitchFamily="49" charset="-122"/>
              </a:rPr>
              <a:t>画水平放置</a:t>
            </a:r>
            <a:r>
              <a:rPr lang="zh-CN" altLang="en-US" sz="2400">
                <a:ea typeface="楷体" pitchFamily="49" charset="-122"/>
              </a:rPr>
              <a:t>的圆</a:t>
            </a:r>
            <a:r>
              <a:rPr lang="zh-CN" altLang="zh-CN" sz="2400">
                <a:ea typeface="楷体" pitchFamily="49" charset="-122"/>
              </a:rPr>
              <a:t>的直观图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22531" name="AutoShape 197"/>
          <p:cNvSpPr/>
          <p:nvPr/>
        </p:nvSpPr>
        <p:spPr>
          <a:xfrm>
            <a:off x="4191000" y="2857500"/>
            <a:ext cx="1143000" cy="304800"/>
          </a:xfrm>
          <a:prstGeom prst="rightArrow">
            <a:avLst>
              <a:gd name="adj1" fmla="val 50000"/>
              <a:gd name="adj2" fmla="val 84062"/>
            </a:avLst>
          </a:prstGeom>
          <a:solidFill>
            <a:srgbClr val="00CC00"/>
          </a:solidFill>
          <a:ln w="25400">
            <a:solidFill>
              <a:srgbClr val="0000FF"/>
            </a:solidFill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grpSp>
        <p:nvGrpSpPr>
          <p:cNvPr id="22532" name="组合 38"/>
          <p:cNvGrpSpPr/>
          <p:nvPr/>
        </p:nvGrpSpPr>
        <p:grpSpPr>
          <a:xfrm>
            <a:off x="990600" y="1652588"/>
            <a:ext cx="3276600" cy="3109912"/>
            <a:chOff x="1263650" y="1497013"/>
            <a:chExt cx="3276600" cy="3109912"/>
          </a:xfrm>
        </p:grpSpPr>
        <p:cxnSp>
          <p:nvCxnSpPr>
            <p:cNvPr id="22533" name="Line 16"/>
            <p:cNvCxnSpPr/>
            <p:nvPr/>
          </p:nvCxnSpPr>
          <p:spPr>
            <a:xfrm rot="16200000" flipV="1">
              <a:off x="1211259" y="3106735"/>
              <a:ext cx="2978153" cy="222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cxnSp>
          <p:nvCxnSpPr>
            <p:cNvPr id="22534" name="Line 31"/>
            <p:cNvCxnSpPr/>
            <p:nvPr/>
          </p:nvCxnSpPr>
          <p:spPr>
            <a:xfrm flipV="1">
              <a:off x="1263650" y="3159126"/>
              <a:ext cx="3200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graphicFrame>
          <p:nvGraphicFramePr>
            <p:cNvPr id="22535" name="Object 2"/>
            <p:cNvGraphicFramePr>
              <a:graphicFrameLocks noChangeAspect="1"/>
            </p:cNvGraphicFramePr>
            <p:nvPr/>
          </p:nvGraphicFramePr>
          <p:xfrm>
            <a:off x="4267200" y="3159126"/>
            <a:ext cx="273050" cy="301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4" r:id="rId3" imgW="273050" imgH="301625" progId="Equation.DSMT4">
                    <p:embed/>
                  </p:oleObj>
                </mc:Choice>
                <mc:Fallback>
                  <p:oleObj r:id="rId3" imgW="273050" imgH="3016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267200" y="3159126"/>
                          <a:ext cx="273050" cy="301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36" name="Object 3"/>
            <p:cNvGraphicFramePr>
              <a:graphicFrameLocks noChangeAspect="1"/>
            </p:cNvGraphicFramePr>
            <p:nvPr/>
          </p:nvGraphicFramePr>
          <p:xfrm>
            <a:off x="2443162" y="1497013"/>
            <a:ext cx="300038" cy="3556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5" r:id="rId5" imgW="300038" imgH="355600" progId="Equation.DSMT4">
                    <p:embed/>
                  </p:oleObj>
                </mc:Choice>
                <mc:Fallback>
                  <p:oleObj r:id="rId5" imgW="300038" imgH="355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443162" y="1497013"/>
                          <a:ext cx="300038" cy="3556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37" name="Object 4"/>
            <p:cNvGraphicFramePr>
              <a:graphicFrameLocks noChangeAspect="1"/>
            </p:cNvGraphicFramePr>
            <p:nvPr/>
          </p:nvGraphicFramePr>
          <p:xfrm>
            <a:off x="2406650" y="3119253"/>
            <a:ext cx="381000" cy="42087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6" r:id="rId7" imgW="381000" imgH="420872" progId="Equation.DSMT4">
                    <p:embed/>
                  </p:oleObj>
                </mc:Choice>
                <mc:Fallback>
                  <p:oleObj r:id="rId7" imgW="381000" imgH="420872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406650" y="3119253"/>
                          <a:ext cx="381000" cy="4208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538" name="组合 50"/>
          <p:cNvGrpSpPr/>
          <p:nvPr/>
        </p:nvGrpSpPr>
        <p:grpSpPr>
          <a:xfrm>
            <a:off x="5334000" y="2019300"/>
            <a:ext cx="3505200" cy="2133600"/>
            <a:chOff x="933450" y="2419351"/>
            <a:chExt cx="3505200" cy="2133600"/>
          </a:xfrm>
        </p:grpSpPr>
        <p:cxnSp>
          <p:nvCxnSpPr>
            <p:cNvPr id="22539" name="Line 16"/>
            <p:cNvCxnSpPr/>
            <p:nvPr/>
          </p:nvCxnSpPr>
          <p:spPr>
            <a:xfrm rot="16200000">
              <a:off x="1619250" y="2647951"/>
              <a:ext cx="1905000" cy="1905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cxnSp>
          <p:nvCxnSpPr>
            <p:cNvPr id="22540" name="Line 31"/>
            <p:cNvCxnSpPr/>
            <p:nvPr/>
          </p:nvCxnSpPr>
          <p:spPr>
            <a:xfrm flipV="1">
              <a:off x="933450" y="3714751"/>
              <a:ext cx="3429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graphicFrame>
          <p:nvGraphicFramePr>
            <p:cNvPr id="22541" name="Object 5"/>
            <p:cNvGraphicFramePr>
              <a:graphicFrameLocks noChangeAspect="1"/>
            </p:cNvGraphicFramePr>
            <p:nvPr/>
          </p:nvGraphicFramePr>
          <p:xfrm>
            <a:off x="4083050" y="3703638"/>
            <a:ext cx="355600" cy="38417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7" r:id="rId9" imgW="355600" imgH="384175" progId="Equation.DSMT4">
                    <p:embed/>
                  </p:oleObj>
                </mc:Choice>
                <mc:Fallback>
                  <p:oleObj r:id="rId9" imgW="355600" imgH="38417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083050" y="3703638"/>
                          <a:ext cx="355600" cy="38417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42" name="Object 6"/>
            <p:cNvGraphicFramePr>
              <a:graphicFrameLocks noChangeAspect="1"/>
            </p:cNvGraphicFramePr>
            <p:nvPr/>
          </p:nvGraphicFramePr>
          <p:xfrm>
            <a:off x="3170237" y="2419351"/>
            <a:ext cx="354013" cy="43815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8" r:id="rId11" imgW="354013" imgH="438150" progId="Equation.DSMT4">
                    <p:embed/>
                  </p:oleObj>
                </mc:Choice>
                <mc:Fallback>
                  <p:oleObj r:id="rId11" imgW="354013" imgH="43815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170237" y="2419351"/>
                          <a:ext cx="354013" cy="4381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43" name="Object 7"/>
            <p:cNvGraphicFramePr>
              <a:graphicFrameLocks noChangeAspect="1"/>
            </p:cNvGraphicFramePr>
            <p:nvPr/>
          </p:nvGraphicFramePr>
          <p:xfrm>
            <a:off x="2305050" y="3638551"/>
            <a:ext cx="381000" cy="44758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9" r:id="rId13" imgW="381000" imgH="447583" progId="Equation.DSMT4">
                    <p:embed/>
                  </p:oleObj>
                </mc:Choice>
                <mc:Fallback>
                  <p:oleObj r:id="rId13" imgW="381000" imgH="447583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305050" y="3638551"/>
                          <a:ext cx="381000" cy="44758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2544" name="Picture 2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819400" y="5067300"/>
            <a:ext cx="3581400" cy="4699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2545" name="Oval 41"/>
          <p:cNvSpPr/>
          <p:nvPr/>
        </p:nvSpPr>
        <p:spPr>
          <a:xfrm>
            <a:off x="1524000" y="2400300"/>
            <a:ext cx="1828800" cy="18288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2546" name="Oval 29"/>
          <p:cNvSpPr/>
          <p:nvPr/>
        </p:nvSpPr>
        <p:spPr>
          <a:xfrm>
            <a:off x="5867400" y="3235325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2547" name="Oval 30"/>
          <p:cNvSpPr/>
          <p:nvPr/>
        </p:nvSpPr>
        <p:spPr>
          <a:xfrm>
            <a:off x="7772400" y="3238500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2548" name="Oval 31"/>
          <p:cNvSpPr/>
          <p:nvPr/>
        </p:nvSpPr>
        <p:spPr>
          <a:xfrm>
            <a:off x="7207250" y="2857500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2549" name="Oval 32"/>
          <p:cNvSpPr/>
          <p:nvPr/>
        </p:nvSpPr>
        <p:spPr>
          <a:xfrm>
            <a:off x="6488113" y="3609975"/>
            <a:ext cx="71437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2550" name="Oval 42"/>
          <p:cNvSpPr/>
          <p:nvPr/>
        </p:nvSpPr>
        <p:spPr>
          <a:xfrm>
            <a:off x="5943600" y="2857500"/>
            <a:ext cx="1905000" cy="8382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 fill="hold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 fill="hold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 fill="hold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 fill="hold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 fill="hold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 fill="hold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2545" grpId="0"/>
      <p:bldP spid="22546" grpId="0"/>
      <p:bldP spid="22547" grpId="0"/>
      <p:bldP spid="22548" grpId="0"/>
      <p:bldP spid="22549" grpId="0"/>
      <p:bldP spid="225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24578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6363" y="1817688"/>
            <a:ext cx="7391400" cy="442912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4579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4938" y="2279650"/>
            <a:ext cx="7362825" cy="528638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4580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6363" y="2808288"/>
            <a:ext cx="7467600" cy="13652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4581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6363" y="4265613"/>
            <a:ext cx="5067300" cy="4476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458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9163" y="1055688"/>
            <a:ext cx="6381750" cy="3810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458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72038" y="1427163"/>
            <a:ext cx="3819525" cy="390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5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626" name="Rectangle 1"/>
          <p:cNvSpPr/>
          <p:nvPr/>
        </p:nvSpPr>
        <p:spPr>
          <a:xfrm>
            <a:off x="1354138" y="1516063"/>
            <a:ext cx="7397750" cy="8318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“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斜</a:t>
            </a:r>
            <a:r>
              <a:rPr lang="zh-CN" altLang="en-US" sz="2400">
                <a:ea typeface="楷体" pitchFamily="49" charset="-122"/>
              </a:rPr>
              <a:t>”是指在已知图形的</a:t>
            </a:r>
            <a:r>
              <a:rPr lang="en-US" altLang="zh-CN" sz="2400" i="1">
                <a:ea typeface="楷体" pitchFamily="49" charset="-122"/>
              </a:rPr>
              <a:t>xOy</a:t>
            </a:r>
            <a:r>
              <a:rPr lang="zh-CN" altLang="en-US" sz="2400">
                <a:ea typeface="楷体" pitchFamily="49" charset="-122"/>
              </a:rPr>
              <a:t>平面内与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zh-CN" altLang="en-US" sz="2400">
                <a:ea typeface="楷体" pitchFamily="49" charset="-122"/>
              </a:rPr>
              <a:t>轴垂直的线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段，在直观图中均与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en-US" altLang="zh-CN" sz="2400">
                <a:ea typeface="楷体" pitchFamily="49" charset="-122"/>
              </a:rPr>
              <a:t>′</a:t>
            </a:r>
            <a:r>
              <a:rPr lang="zh-CN" altLang="en-US" sz="2400">
                <a:ea typeface="楷体" pitchFamily="49" charset="-122"/>
              </a:rPr>
              <a:t>轴成</a:t>
            </a:r>
            <a:r>
              <a:rPr lang="en-US" altLang="zh-CN" sz="2400">
                <a:ea typeface="楷体" pitchFamily="49" charset="-122"/>
              </a:rPr>
              <a:t>45</a:t>
            </a:r>
            <a:r>
              <a:rPr lang="en-US" altLang="zh-CN" sz="2400" baseline="30000">
                <a:ea typeface="楷体" pitchFamily="49" charset="-122"/>
              </a:rPr>
              <a:t>o</a:t>
            </a:r>
            <a:r>
              <a:rPr lang="zh-CN" altLang="en-US" sz="2400">
                <a:ea typeface="楷体" pitchFamily="49" charset="-122"/>
              </a:rPr>
              <a:t>或</a:t>
            </a:r>
            <a:r>
              <a:rPr lang="en-US" altLang="zh-CN" sz="2400">
                <a:ea typeface="楷体" pitchFamily="49" charset="-122"/>
              </a:rPr>
              <a:t>135</a:t>
            </a:r>
            <a:r>
              <a:rPr lang="en-US" altLang="zh-CN" sz="2400" baseline="30000">
                <a:ea typeface="楷体" pitchFamily="49" charset="-122"/>
              </a:rPr>
              <a:t>o</a:t>
            </a:r>
            <a:r>
              <a:rPr lang="zh-CN" altLang="en-US" sz="2400">
                <a:ea typeface="楷体" pitchFamily="49" charset="-122"/>
              </a:rPr>
              <a:t>；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26627" name="矩形 14"/>
          <p:cNvSpPr/>
          <p:nvPr/>
        </p:nvSpPr>
        <p:spPr>
          <a:xfrm>
            <a:off x="904875" y="1068388"/>
            <a:ext cx="6216650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</a:t>
            </a:r>
            <a:r>
              <a:rPr lang="zh-CN" altLang="zh-CN" sz="2400">
                <a:solidFill>
                  <a:srgbClr val="0000FF"/>
                </a:solidFill>
                <a:ea typeface="楷体" pitchFamily="49" charset="-122"/>
              </a:rPr>
              <a:t>斜二测画法中的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“斜”和“二测”的理解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26628" name="Rectangle 1"/>
          <p:cNvSpPr/>
          <p:nvPr/>
        </p:nvSpPr>
        <p:spPr>
          <a:xfrm>
            <a:off x="1328738" y="2393950"/>
            <a:ext cx="7502525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“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二测</a:t>
            </a:r>
            <a:r>
              <a:rPr lang="zh-CN" altLang="en-US" sz="2400">
                <a:ea typeface="楷体" pitchFamily="49" charset="-122"/>
              </a:rPr>
              <a:t>”是指两种度量形式，即在直观图中，平行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于</a:t>
            </a:r>
            <a:r>
              <a:rPr lang="en-US" altLang="zh-CN" sz="2400" i="1">
                <a:ea typeface="楷体" pitchFamily="49" charset="-122"/>
              </a:rPr>
              <a:t> x</a:t>
            </a:r>
            <a:r>
              <a:rPr lang="en-US" altLang="zh-CN" sz="2400">
                <a:ea typeface="楷体" pitchFamily="49" charset="-122"/>
              </a:rPr>
              <a:t>′</a:t>
            </a:r>
            <a:r>
              <a:rPr lang="zh-CN" altLang="en-US" sz="2400">
                <a:ea typeface="楷体" pitchFamily="49" charset="-122"/>
              </a:rPr>
              <a:t>轴或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>
                <a:ea typeface="楷体" pitchFamily="49" charset="-122"/>
              </a:rPr>
              <a:t>′</a:t>
            </a:r>
            <a:r>
              <a:rPr lang="zh-CN" altLang="en-US" sz="2400">
                <a:ea typeface="楷体" pitchFamily="49" charset="-122"/>
              </a:rPr>
              <a:t>轴的线段长度不变；平行于</a:t>
            </a:r>
            <a:r>
              <a:rPr lang="en-US" altLang="zh-CN" sz="2400" i="1">
                <a:ea typeface="楷体" pitchFamily="49" charset="-122"/>
              </a:rPr>
              <a:t>y</a:t>
            </a:r>
            <a:r>
              <a:rPr lang="en-US" altLang="zh-CN" sz="2400">
                <a:ea typeface="楷体" pitchFamily="49" charset="-122"/>
              </a:rPr>
              <a:t>′</a:t>
            </a:r>
            <a:r>
              <a:rPr lang="zh-CN" altLang="en-US" sz="2400">
                <a:ea typeface="楷体" pitchFamily="49" charset="-122"/>
              </a:rPr>
              <a:t>轴的线段长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度变为原来的一半。</a:t>
            </a:r>
            <a:endParaRPr lang="en-US" altLang="zh-CN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3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课堂检测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8674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8675" name="TextBox 12"/>
          <p:cNvSpPr/>
          <p:nvPr/>
        </p:nvSpPr>
        <p:spPr>
          <a:xfrm>
            <a:off x="962025" y="1069975"/>
            <a:ext cx="681672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课本第</a:t>
            </a:r>
            <a:r>
              <a:rPr lang="en-US" altLang="zh-CN" sz="2400">
                <a:ea typeface="楷体" pitchFamily="49" charset="-122"/>
              </a:rPr>
              <a:t>150</a:t>
            </a:r>
            <a:r>
              <a:rPr lang="zh-CN" altLang="en-US" sz="2400">
                <a:ea typeface="楷体" pitchFamily="49" charset="-122"/>
              </a:rPr>
              <a:t>页练习第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6</a:t>
            </a:r>
            <a:r>
              <a:rPr lang="zh-CN" altLang="en-US" sz="2400">
                <a:ea typeface="楷体" pitchFamily="49" charset="-122"/>
              </a:rPr>
              <a:t>题。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21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30722" name="Picture 25" descr="D18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4313" y="1579563"/>
            <a:ext cx="5408612" cy="42862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0723" name="矩形 31"/>
          <p:cNvSpPr/>
          <p:nvPr/>
        </p:nvSpPr>
        <p:spPr>
          <a:xfrm>
            <a:off x="904875" y="1068388"/>
            <a:ext cx="7764463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</a:t>
            </a:r>
            <a:r>
              <a:rPr lang="zh-CN" altLang="zh-CN" sz="2400">
                <a:solidFill>
                  <a:srgbClr val="0000FF"/>
                </a:solidFill>
                <a:ea typeface="楷体" pitchFamily="49" charset="-122"/>
              </a:rPr>
              <a:t>用斜二测画法画水平放置的平面图形的直观图的步骤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769" name="Rectangle 1"/>
          <p:cNvSpPr/>
          <p:nvPr/>
        </p:nvSpPr>
        <p:spPr>
          <a:xfrm>
            <a:off x="1354138" y="1516063"/>
            <a:ext cx="7397750" cy="8318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“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斜</a:t>
            </a:r>
            <a:r>
              <a:rPr lang="zh-CN" altLang="en-US" sz="2400">
                <a:ea typeface="楷体" pitchFamily="49" charset="-122"/>
              </a:rPr>
              <a:t>”是指在已知图形的</a:t>
            </a:r>
            <a:r>
              <a:rPr lang="en-US" altLang="zh-CN" sz="2400" i="1">
                <a:ea typeface="楷体" pitchFamily="49" charset="-122"/>
              </a:rPr>
              <a:t>xOy</a:t>
            </a:r>
            <a:r>
              <a:rPr lang="zh-CN" altLang="en-US" sz="2400">
                <a:ea typeface="楷体" pitchFamily="49" charset="-122"/>
              </a:rPr>
              <a:t>平面内与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zh-CN" altLang="en-US" sz="2400">
                <a:ea typeface="楷体" pitchFamily="49" charset="-122"/>
              </a:rPr>
              <a:t>轴垂直的线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段，在直观图中均与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en-US" altLang="zh-CN" sz="2400">
                <a:ea typeface="楷体" pitchFamily="49" charset="-122"/>
              </a:rPr>
              <a:t>′</a:t>
            </a:r>
            <a:r>
              <a:rPr lang="zh-CN" altLang="en-US" sz="2400">
                <a:ea typeface="楷体" pitchFamily="49" charset="-122"/>
              </a:rPr>
              <a:t>轴成</a:t>
            </a:r>
            <a:r>
              <a:rPr lang="en-US" altLang="zh-CN" sz="2400">
                <a:ea typeface="楷体" pitchFamily="49" charset="-122"/>
              </a:rPr>
              <a:t>45</a:t>
            </a:r>
            <a:r>
              <a:rPr lang="en-US" altLang="zh-CN" sz="2400" baseline="30000">
                <a:ea typeface="楷体" pitchFamily="49" charset="-122"/>
              </a:rPr>
              <a:t>o</a:t>
            </a:r>
            <a:r>
              <a:rPr lang="zh-CN" altLang="en-US" sz="2400">
                <a:ea typeface="楷体" pitchFamily="49" charset="-122"/>
              </a:rPr>
              <a:t>或</a:t>
            </a:r>
            <a:r>
              <a:rPr lang="en-US" altLang="zh-CN" sz="2400">
                <a:ea typeface="楷体" pitchFamily="49" charset="-122"/>
              </a:rPr>
              <a:t>135</a:t>
            </a:r>
            <a:r>
              <a:rPr lang="en-US" altLang="zh-CN" sz="2400" baseline="30000">
                <a:ea typeface="楷体" pitchFamily="49" charset="-122"/>
              </a:rPr>
              <a:t>o</a:t>
            </a:r>
            <a:r>
              <a:rPr lang="zh-CN" altLang="en-US" sz="2400">
                <a:ea typeface="楷体" pitchFamily="49" charset="-122"/>
              </a:rPr>
              <a:t>；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32770" name="矩形 14"/>
          <p:cNvSpPr/>
          <p:nvPr/>
        </p:nvSpPr>
        <p:spPr>
          <a:xfrm>
            <a:off x="904875" y="1068388"/>
            <a:ext cx="6216650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</a:t>
            </a:r>
            <a:r>
              <a:rPr lang="zh-CN" altLang="zh-CN" sz="2400">
                <a:solidFill>
                  <a:srgbClr val="0000FF"/>
                </a:solidFill>
                <a:ea typeface="楷体" pitchFamily="49" charset="-122"/>
              </a:rPr>
              <a:t>斜二测画法中的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“斜”和“二测”的理解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32771" name="Rectangle 1"/>
          <p:cNvSpPr/>
          <p:nvPr/>
        </p:nvSpPr>
        <p:spPr>
          <a:xfrm>
            <a:off x="1328738" y="2393950"/>
            <a:ext cx="7502525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“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二测</a:t>
            </a:r>
            <a:r>
              <a:rPr lang="zh-CN" altLang="en-US" sz="2400">
                <a:ea typeface="楷体" pitchFamily="49" charset="-122"/>
              </a:rPr>
              <a:t>”是指两种度量形式，即在直观图中，平行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于</a:t>
            </a:r>
            <a:r>
              <a:rPr lang="en-US" altLang="zh-CN" sz="2400" i="1">
                <a:ea typeface="楷体" pitchFamily="49" charset="-122"/>
              </a:rPr>
              <a:t> x</a:t>
            </a:r>
            <a:r>
              <a:rPr lang="en-US" altLang="zh-CN" sz="2400">
                <a:ea typeface="楷体" pitchFamily="49" charset="-122"/>
              </a:rPr>
              <a:t>′</a:t>
            </a:r>
            <a:r>
              <a:rPr lang="zh-CN" altLang="en-US" sz="2400">
                <a:ea typeface="楷体" pitchFamily="49" charset="-122"/>
              </a:rPr>
              <a:t>轴或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>
                <a:ea typeface="楷体" pitchFamily="49" charset="-122"/>
              </a:rPr>
              <a:t>′</a:t>
            </a:r>
            <a:r>
              <a:rPr lang="zh-CN" altLang="en-US" sz="2400">
                <a:ea typeface="楷体" pitchFamily="49" charset="-122"/>
              </a:rPr>
              <a:t>轴的线段长度不变；平行于</a:t>
            </a:r>
            <a:r>
              <a:rPr lang="en-US" altLang="zh-CN" sz="2400" i="1">
                <a:ea typeface="楷体" pitchFamily="49" charset="-122"/>
              </a:rPr>
              <a:t>y</a:t>
            </a:r>
            <a:r>
              <a:rPr lang="en-US" altLang="zh-CN" sz="2400">
                <a:ea typeface="楷体" pitchFamily="49" charset="-122"/>
              </a:rPr>
              <a:t>′</a:t>
            </a:r>
            <a:r>
              <a:rPr lang="zh-CN" altLang="en-US" sz="2400">
                <a:ea typeface="楷体" pitchFamily="49" charset="-122"/>
              </a:rPr>
              <a:t>轴的线段长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度变为原来的一半。</a:t>
            </a:r>
            <a:endParaRPr lang="en-US" altLang="zh-CN" sz="2400">
              <a:ea typeface="楷体" pitchFamily="49" charset="-122"/>
            </a:endParaRPr>
          </a:p>
        </p:txBody>
      </p:sp>
      <p:sp>
        <p:nvSpPr>
          <p:cNvPr id="32772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9" grpId="0"/>
      <p:bldP spid="3277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4817" name="Picture 3" descr="帆船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975" y="4365625"/>
            <a:ext cx="1600200" cy="12350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4818" name="Picture 4" descr="1q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990600"/>
            <a:ext cx="762000" cy="6096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4819" name="Picture 5" descr="1q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286000"/>
            <a:ext cx="1447800" cy="8382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4820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0248900" y="10414000"/>
            <a:ext cx="330200" cy="2540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06 7.77778E-06 C -0.00087 0.01899 -0.00157 0.03936 -0.00469 0.05834 C -0.00764 0.07732 -0.01303 0.09607 -0.01737 0.11459 C -0.01771 0.11667 -0.0224 0.14005 -0.02344 0.14167 C -0.02657 0.147 -0.0375 0.15001 -0.0375 0.15001 C -0.06407 0.14931 -0.09063 0.14978 -0.11719 0.14792 C -0.12466 0.14746 -0.13195 0.13936 -0.13924 0.13751 C -0.14237 0.13473 -0.1448 0.13079 -0.14844 0.12917 C -0.15591 0.12593 -0.16112 0.12431 -0.16719 0.11876 C -0.20157 0.12084 -0.2382 0.12223 -0.27188 0.13334 C -0.29497 0.14098 -0.31511 0.15325 -0.33907 0.15626 C -0.34115 0.15695 -0.34323 0.15741 -0.34532 0.15834 C -0.34844 0.1595 -0.35469 0.16251 -0.35469 0.16251 C -0.37084 0.16112 -0.38473 0.15996 -0.4 0.15417 C -0.40764 0.1514 -0.4125 0.14422 -0.42032 0.14167 C -0.42327 0.13913 -0.42674 0.13797 -0.42969 0.13542 C -0.43941 0.12663 -0.4349 0.12593 -0.44844 0.12292 C -0.46615 0.12385 -0.48681 0.12315 -0.50469 0.12917 C -0.5125 0.13172 -0.51685 0.13519 -0.52344 0.13959 C -0.5349 0.14723 -0.55 0.14978 -0.5625 0.15209 C -0.56563 0.1507 -0.56875 0.14931 -0.57188 0.14792 C -0.57431 0.14677 -0.57605 0.14376 -0.57813 0.14167 C -0.58785 0.13265 -0.58438 0.13473 -0.59219 0.13126 C -0.59497 0.12015 -0.60035 0.11112 -0.60313 0.10001 C -0.60261 0.09653 -0.60261 0.09283 -0.60157 0.08959 C -0.6 0.08496 -0.59653 0.08195 -0.59532 0.07709 C -0.59219 0.06436 -0.58994 0.04978 -0.58594 0.03751 C -0.58334 0.02964 -0.56719 0.00765 -0.56094 0.00209 C -0.55747 -0.01203 -0.56233 0.00325 -0.55469 -0.00833 C -0.5507 -0.01435 -0.54757 -0.02106 -0.54375 -0.02708 C -0.53872 -0.03495 -0.54132 -0.03749 -0.53438 -0.04374 C -0.52639 -0.06481 -0.53664 -0.03888 -0.52657 -0.06041 C -0.51928 -0.07615 -0.51303 -0.09305 -0.50313 -0.10624 C -0.5007 -0.11597 -0.49705 -0.12546 -0.49063 -0.13124 C -0.48803 -0.14189 -0.48178 -0.14814 -0.475 -0.15416 C -0.47136 -0.16134 -0.47032 -0.16527 -0.4625 -0.16874 C -0.45938 -0.17013 -0.45625 -0.17152 -0.45313 -0.17291 C -0.45157 -0.1736 -0.44844 -0.17499 -0.44844 -0.17499 C -0.44011 -0.17268 -0.43178 -0.17152 -0.42344 -0.16874 C -0.42188 -0.16735 -0.42049 -0.1655 -0.41875 -0.16458 C -0.4158 -0.16272 -0.40938 -0.16041 -0.40938 -0.16041 C -0.40539 -0.14467 -0.41129 -0.16342 -0.40313 -0.14999 C -0.40209 -0.14837 -0.40244 -0.1456 -0.40157 -0.14374 C -0.39966 -0.13935 -0.39653 -0.1361 -0.39532 -0.13124 C -0.39341 -0.1236 -0.38664 -0.10763 -0.38282 -0.09999 C -0.38091 -0.09004 -0.38056 -0.08634 -0.375 -0.07916 C -0.37362 -0.0706 -0.37136 -0.06597 -0.36875 -0.05833 C -0.3632 -0.0412 -0.36112 -0.02152 -0.34844 -0.01041 C -0.34011 0.00626 -0.35122 -0.01388 -0.3408 7.77778E-06 C -0.33039 0.0139 -0.34532 -0.00069 -0.33282 0.01042 C -0.33195 0.01251 -0.33108 0.01482 -0.32969 0.01667 C -0.32848 0.01853 -0.32622 0.01899 -0.32518 0.02084 C -0.31928 0.02964 -0.31928 0.03103 -0.31719 0.03959 C -0.31771 0.04515 -0.31806 0.0507 -0.31875 0.05626 C -0.31945 0.06065 -0.32188 0.06876 -0.32188 0.06876 C -0.32153 0.07778 -0.32153 0.08681 -0.32032 0.09584 C -0.31754 0.11945 -0.30382 0.13728 -0.29688 0.15834 C -0.29046 0.17778 -0.28872 0.19885 -0.27969 0.21667 C -0.27848 0.22315 -0.27761 0.23265 -0.27344 0.23751 C -0.26546 0.247 -0.24966 0.26112 -0.23907 0.26459 C -0.22223 0.27964 -0.20261 0.28635 -0.18282 0.29167 C -0.17761 0.29306 -0.1724 0.29445 -0.16719 0.29584 C -0.16303 0.297 -0.15469 0.30001 -0.15469 0.30001 C -0.13542 0.2963 -0.13629 0.29607 -0.11112 0.29792 C -0.06164 0.3088 0.00156 0.29885 0.0467 0.29792 C 0.05989 0.29445 0.07291 0.29306 0.08593 0.28959 C 0.0934 0.28751 0.10052 0.2838 0.10781 0.28126 C 0.12361 0.27593 0.13923 0.27153 0.15468 0.26459 C 0.16024 0.26204 0.16631 0.26251 0.17187 0.26042 C 0.18072 0.25718 0.18819 0.2507 0.19687 0.24792 C 0.2019 0.24329 0.20711 0.24167 0.2125 0.23751 C 0.21996 0.23195 0.21475 0.23496 0.22187 0.22709 C 0.2276 0.22084 0.23159 0.222 0.23593 0.21042 C 0.23784 0.20533 0.2394 0.20024 0.24218 0.19584 C 0.24652 0.1889 0.24704 0.19121 0.25 0.18334 C 0.25416 0.17223 0.25607 0.15927 0.26406 0.15209 C 0.26649 0.14237 0.26892 0.13589 0.27187 0.12709 C 0.27517 0.11714 0.27517 0.10695 0.27968 0.09792 C 0.28194 0.08311 0.28038 0.09098 0.28437 0.07501 C 0.28541 0.07084 0.2875 0.06251 0.2875 0.06251 C 0.28697 0.05556 0.2875 0.04839 0.28593 0.04167 C 0.28489 0.03681 0.2809 0.03403 0.27968 0.02917 C 0.2769 0.01783 0.27604 0.02686 0.27187 0.01042 C 0.27135 0.00834 0.27135 0.00579 0.27031 0.00417 C 0.2677 7.77778E-06 0.26354 -0.00208 0.26093 -0.00624 C 0.25468 -0.0162 0.24739 -0.02592 0.23906 -0.03333 C 0.23142 -0.0486 0.21093 -0.05948 0.19843 -0.06666 C 0.18315 -0.07546 0.16718 -0.07847 0.15156 -0.08541 C 0.13715 -0.09189 0.12256 -0.09675 0.10781 -0.10208 C 0.09618 -0.10624 0.08506 -0.11272 0.07343 -0.11666 C 0.06979 -0.11782 0.06631 -0.1206 0.0625 -0.12083 C 0.05555 -0.12129 0.04895 -0.12083 0.04218 -0.12083" ptsTypes="">
                                      <p:cBhvr>
                                        <p:cTn id="6" dur="12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06 -4.44444E-06 C 0.00469 0.01898 -0.0059 0.04005 -0.00937 0.05834 C -0.01302 0.07801 -0.01822 0.09699 -0.02187 0.11667 C -0.02447 0.1301 -0.02447 0.1419 -0.02656 0.15625 C -0.02795 0.16551 -0.02986 0.17408 -0.03124 0.18334 C -0.03003 0.2088 -0.02777 0.23033 -0.02187 0.25417 C -0.02135 0.27361 -0.02118 0.29306 -0.02031 0.3125 C -0.01996 0.31852 -0.01753 0.31991 -0.01562 0.325 C -0.01145 0.33588 -0.00677 0.34607 -0.00156 0.35625 C 0.00556 0.37061 -0.00104 0.37477 0.01094 0.38542 C 0.01407 0.39769 0.01007 0.38635 0.01719 0.39584 C 0.02431 0.40533 0.0158 0.4 0.02501 0.40417 C 0.02987 0.41389 0.03785 0.42662 0.04532 0.43334 C 0.04896 0.44051 0.05001 0.44584 0.05469 0.45209 C 0.05834 0.4669 0.05591 0.46088 0.06094 0.47084 C 0.05955 0.48542 0.05764 0.49398 0.05313 0.50602 C 0.05244 0.50811 0.05261 0.51088 0.05157 0.5125 C 0.04879 0.5169 0.04046 0.51945 0.03751 0.52084 C 0.02882 0.52477 0.01997 0.52824 0.01094 0.53125 C -0.02499 0.52338 0.02969 0.53473 -0.06874 0.52709 C -0.07673 0.52639 -0.0842 0.52176 -0.09218 0.52084 C -0.09531 0.51945 -0.09878 0.51922 -0.10156 0.51667 C -0.10312 0.51528 -0.10451 0.51343 -0.10624 0.5125 C -0.11319 0.50903 -0.121 0.50741 -0.12812 0.50417 C -0.13506 0.50116 -0.14166 0.49352 -0.14843 0.48959 C -0.15347 0.48681 -0.15885 0.48565 -0.16406 0.48311 C -0.16579 0.48264 -0.16701 0.4801 -0.16874 0.47894 C -0.17569 0.475 -0.17361 0.47894 -0.17968 0.475 C -0.18663 0.47037 -0.18246 0.47037 -0.19062 0.46667 C -0.20243 0.46135 -0.2144 0.45602 -0.22656 0.45209 C -0.2309 0.44838 -0.23628 0.44746 -0.24062 0.44375 C -0.24635 0.43866 -0.25312 0.43542 -0.25937 0.43125 C -0.26249 0.42917 -0.26562 0.42686 -0.26874 0.425 C -0.2717 0.42315 -0.27812 0.42084 -0.27812 0.42084 C -0.28697 0.42385 -0.2927 0.42477 -0.29999 0.43125 C -0.3085 0.44838 -0.29739 0.42871 -0.30781 0.43959 C -0.31128 0.44329 -0.31354 0.44885 -0.31718 0.45209 C -0.31874 0.45348 -0.32031 0.45486 -0.32187 0.45625 C -0.32951 0.4713 -0.3401 0.48357 -0.35156 0.49375 C -0.3592 0.50903 -0.37152 0.51922 -0.38281 0.52917 C -0.38611 0.53218 -0.38871 0.53704 -0.39218 0.53959 C -0.39791 0.54375 -0.40624 0.54491 -0.41249 0.54792 C -0.41753 0.56111 -0.42031 0.55811 -0.43124 0.56042 C -0.46093 0.55602 -0.45034 0.56019 -0.46406 0.55417 C -0.46979 0.54653 -0.47534 0.54491 -0.48281 0.54167 C -0.48454 0.54098 -0.48576 0.53843 -0.48749 0.53727 C -0.49201 0.53473 -0.49739 0.53496 -0.50156 0.53125 C -0.51475 0.51968 -0.50624 0.52454 -0.52031 0.52084 C -0.52795 0.51875 -0.53385 0.51412 -0.54062 0.51019 C -0.54357 0.50857 -0.54999 0.50602 -0.54999 0.50602 C -0.54843 0.50556 -0.54687 0.50348 -0.54531 0.50417 C -0.54322 0.5051 -0.53906 0.50834 -0.54062 0.51019 C -0.54253 0.51297 -0.54583 0.50926 -0.54843 0.50834 C -0.55885 0.50486 -0.56805 0.49607 -0.57812 0.49167 L -0.59687 0.47709 C -0.59687 0.47709 -0.59218 0.475 -0.59218 0.475 C -0.58159 0.47963 -0.58454 0.47014 -0.58593 0.46042 C -0.58541 0.45209 -0.58506 0.44375 -0.58437 0.43542 C -0.5835 0.42662 -0.58055 0.42199 -0.57812 0.41459 C -0.57482 0.40486 -0.57291 0.39352 -0.57031 0.38334 C -0.56961 0.38033 -0.56614 0.38033 -0.56406 0.37917 C -0.55694 0.375 -0.55156 0.37176 -0.54374 0.36875 C -0.53072 0.35718 -0.51701 0.35232 -0.50156 0.35 C -0.4842 0.35232 -0.48211 0.35371 -0.46249 0.35 C -0.4592 0.34931 -0.45312 0.34584 -0.45312 0.34584 C -0.44999 0.33959 -0.44548 0.33426 -0.44374 0.32709 C -0.44149 0.31829 -0.43958 0.30093 -0.43593 0.29375 C -0.43229 0.28658 -0.4302 0.27917 -0.42812 0.27084 C -0.42569 0.18172 -0.42482 0.17431 -0.42812 0.05417 C -0.42829 0.04607 -0.43767 0.04561 -0.44062 0.04375 C -0.45225 0.03588 -0.46423 0.03357 -0.47656 0.02917 C -0.48124 0.02755 -0.48593 0.025 -0.49062 0.02292 C -0.49218 0.02223 -0.49531 0.02084 -0.49531 0.02084 C -0.50138 0.0088 -0.51284 0.00186 -0.52187 -0.00625 C -0.53263 -0.01597 -0.49583 -0.00486 -0.48281 -0.00416 C -0.47013 -0.00254 -0.4592 0.00162 -0.44687 0.00417 C -0.43923 0.00579 -0.40364 0.00811 -0.39999 0.00834 C -0.39791 0.00903 -0.39583 0.00949 -0.39374 0.01042 C -0.39062 0.01158 -0.38437 0.01459 -0.38437 0.01459 C -0.38333 0.01875 -0.38229 0.02292 -0.38124 0.02709 C -0.37986 0.03241 -0.37812 0.04375 -0.37812 0.04375 C -0.37725 0.06829 -0.37638 0.09074 -0.37343 0.11459 C -0.37135 0.14931 -0.3684 0.18449 -0.36406 0.21875 C -0.36197 0.25463 -0.36388 0.28936 -0.36718 0.325 C -0.36684 0.32778 -0.36562 0.33797 -0.36406 0.34167 C -0.36215 0.34607 -0.35902 0.34931 -0.35781 0.35417 C -0.3552 0.36436 -0.35659 0.35834 -0.35468 0.37292 C -0.35104 0.43542 -0.35538 0.35811 -0.35156 0.44167 C -0.35069 0.4625 -0.35017 0.47269 -0.34374 0.48959 C -0.34305 0.49144 -0.3434 0.49422 -0.34218 0.49584 C -0.32743 0.51551 -0.30399 0.52153 -0.28437 0.525 C -0.27864 0.52315 -0.27291 0.52061 -0.26718 0.51875 C -0.26562 0.51736 -0.26388 0.51621 -0.26249 0.51459 C -0.26076 0.51273 -0.25954 0.50996 -0.25781 0.50834 C -0.2559 0.50625 -0.25329 0.50602 -0.25156 0.50417 C -0.24166 0.49352 -0.23506 0.47871 -0.22499 0.46875 C -0.2118 0.43936 -0.2302 0.47755 -0.21249 0.45 C -0.21163 0.44861 -0.20954 0.43611 -0.20937 0.43542 C -0.20538 0.42477 -0.19878 0.41412 -0.19374 0.40417 C -0.1894 0.39537 -0.19149 0.39028 -0.18906 0.38125 C -0.18836 0.37894 -0.1868 0.37732 -0.18593 0.375 C -0.18246 0.36598 -0.18246 0.35672 -0.17812 0.34792 C -0.17586 0.33611 -0.17274 0.32431 -0.16718 0.31459 C -0.16458 0.30116 -0.16059 0.28704 -0.15312 0.27709 C -0.15017 0.26551 -0.14374 0.25463 -0.13906 0.24375 C -0.13784 0.24098 -0.1368 0.2382 -0.13593 0.23542 C -0.13524 0.23334 -0.13506 0.23102 -0.13437 0.22917 C -0.13003 0.2176 -0.12309 0.20741 -0.11874 0.19584 C -0.11163 0.17686 -0.1151 0.18426 -0.10937 0.17292 C -0.10798 0.16343 -0.10711 0.15787 -0.10312 0.15 C -0.09878 0.12709 -0.09461 0.10371 -0.08906 0.08125 C -0.09079 0.01181 -0.09062 0.04098 -0.09062 -0.00625" ptsTypes="">
                                      <p:cBhvr>
                                        <p:cTn id="8" dur="1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5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情境引入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6146" name="图片 9" descr="F:\课件\2019\2019（秋）数学 必修 第二册 人教A版（新教材新标准）\新建文件夹\D179.T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600" y="2570163"/>
            <a:ext cx="1546225" cy="3290887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6147" name="Rectangle 11"/>
          <p:cNvSpPr/>
          <p:nvPr/>
        </p:nvSpPr>
        <p:spPr>
          <a:xfrm>
            <a:off x="890588" y="1049338"/>
            <a:ext cx="7918450" cy="1570037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zh-CN" altLang="en-US" sz="2400">
                <a:ea typeface="楷体" pitchFamily="49" charset="-122"/>
              </a:rPr>
              <a:t>美术与数学，一个属于艺术，一个属于科学，看似毫无关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zh-CN" altLang="en-US" sz="2400">
                <a:ea typeface="楷体" pitchFamily="49" charset="-122"/>
              </a:rPr>
              <a:t>系，但事实上这两个学科之间有着千丝万缕的联系，在美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zh-CN" altLang="en-US" sz="2400">
                <a:ea typeface="楷体" pitchFamily="49" charset="-122"/>
              </a:rPr>
              <a:t>术画图中，空间图形或实物在画板上画得既富有立体感，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zh-CN" altLang="en-US" sz="2400">
                <a:ea typeface="楷体" pitchFamily="49" charset="-122"/>
              </a:rPr>
              <a:t>又能表达出各主要部分的位置关系和度量关系。 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6148" name="Rectangle 11"/>
          <p:cNvSpPr/>
          <p:nvPr/>
        </p:nvSpPr>
        <p:spPr>
          <a:xfrm>
            <a:off x="852488" y="2771775"/>
            <a:ext cx="5754687" cy="8302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问题：</a:t>
            </a:r>
            <a:r>
              <a:rPr lang="zh-CN" altLang="en-US" sz="2400">
                <a:ea typeface="楷体" pitchFamily="49" charset="-122"/>
              </a:rPr>
              <a:t>在画板上画实物图时，其中的直角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en-US" altLang="zh-CN" sz="2400">
                <a:ea typeface="楷体" pitchFamily="49" charset="-122"/>
              </a:rPr>
              <a:t>            </a:t>
            </a:r>
            <a:r>
              <a:rPr lang="zh-CN" altLang="en-US" sz="2400">
                <a:ea typeface="楷体" pitchFamily="49" charset="-122"/>
              </a:rPr>
              <a:t>在图中一定画成直角吗？ 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8194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0175" y="1524000"/>
            <a:ext cx="5905500" cy="4095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8195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550" y="1066800"/>
            <a:ext cx="3857625" cy="3524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242" name="矩形 4"/>
          <p:cNvSpPr/>
          <p:nvPr/>
        </p:nvSpPr>
        <p:spPr>
          <a:xfrm>
            <a:off x="1971675" y="620713"/>
            <a:ext cx="535463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类型  </a:t>
            </a:r>
            <a:r>
              <a:rPr lang="zh-CN" altLang="zh-CN" sz="24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平面图形的直观图的画法</a:t>
            </a:r>
            <a:r>
              <a:rPr lang="zh-CN" altLang="en-US" sz="24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　</a:t>
            </a:r>
            <a:endParaRPr lang="zh-CN" altLang="en-US" sz="240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243" name="矩形 6"/>
          <p:cNvSpPr/>
          <p:nvPr/>
        </p:nvSpPr>
        <p:spPr>
          <a:xfrm>
            <a:off x="896938" y="1008063"/>
            <a:ext cx="75946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zh-CN" sz="2400">
                <a:ea typeface="楷体" pitchFamily="49" charset="-122"/>
              </a:rPr>
              <a:t>例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zh-CN" sz="2400">
                <a:ea typeface="楷体" pitchFamily="49" charset="-122"/>
              </a:rPr>
              <a:t>、画水平放置的</a:t>
            </a:r>
            <a:r>
              <a:rPr lang="zh-CN" altLang="en-US" sz="2400">
                <a:ea typeface="楷体" pitchFamily="49" charset="-122"/>
              </a:rPr>
              <a:t>正三角形</a:t>
            </a:r>
            <a:r>
              <a:rPr lang="zh-CN" altLang="zh-CN" sz="2400">
                <a:ea typeface="楷体" pitchFamily="49" charset="-122"/>
              </a:rPr>
              <a:t>的直观图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grpSp>
        <p:nvGrpSpPr>
          <p:cNvPr id="10244" name="组合 91"/>
          <p:cNvGrpSpPr/>
          <p:nvPr/>
        </p:nvGrpSpPr>
        <p:grpSpPr>
          <a:xfrm>
            <a:off x="2071688" y="1611313"/>
            <a:ext cx="2319337" cy="2320925"/>
            <a:chOff x="2072450" y="1611313"/>
            <a:chExt cx="2318575" cy="2321625"/>
          </a:xfrm>
        </p:grpSpPr>
        <p:cxnSp>
          <p:nvCxnSpPr>
            <p:cNvPr id="10245" name="Line 10"/>
            <p:cNvCxnSpPr/>
            <p:nvPr/>
          </p:nvCxnSpPr>
          <p:spPr>
            <a:xfrm rot="3600000">
              <a:off x="2765426" y="2752726"/>
              <a:ext cx="194468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</a:ln>
          </p:spPr>
        </p:cxnSp>
        <p:cxnSp>
          <p:nvCxnSpPr>
            <p:cNvPr id="10246" name="Line 11"/>
            <p:cNvCxnSpPr/>
            <p:nvPr/>
          </p:nvCxnSpPr>
          <p:spPr>
            <a:xfrm rot="18000000">
              <a:off x="1790700" y="2752726"/>
              <a:ext cx="194468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</a:ln>
          </p:spPr>
        </p:cxnSp>
        <p:cxnSp>
          <p:nvCxnSpPr>
            <p:cNvPr id="10247" name="Line 9"/>
            <p:cNvCxnSpPr/>
            <p:nvPr/>
          </p:nvCxnSpPr>
          <p:spPr>
            <a:xfrm>
              <a:off x="2278063" y="3592513"/>
              <a:ext cx="194468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</a:ln>
          </p:spPr>
        </p:cxnSp>
        <p:graphicFrame>
          <p:nvGraphicFramePr>
            <p:cNvPr id="10248" name="Object 7"/>
            <p:cNvGraphicFramePr>
              <a:graphicFrameLocks noChangeAspect="1"/>
            </p:cNvGraphicFramePr>
            <p:nvPr/>
          </p:nvGraphicFramePr>
          <p:xfrm>
            <a:off x="3225800" y="1611313"/>
            <a:ext cx="327025" cy="38417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38" r:id="rId3" imgW="327132" imgH="384059" progId="Equation.DSMT4">
                    <p:embed/>
                  </p:oleObj>
                </mc:Choice>
                <mc:Fallback>
                  <p:oleObj r:id="rId3" imgW="327132" imgH="384059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225800" y="1611313"/>
                          <a:ext cx="327025" cy="38417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49" name="Object 5"/>
            <p:cNvGraphicFramePr>
              <a:graphicFrameLocks noChangeAspect="1"/>
            </p:cNvGraphicFramePr>
            <p:nvPr/>
          </p:nvGraphicFramePr>
          <p:xfrm>
            <a:off x="2072450" y="3575751"/>
            <a:ext cx="327025" cy="357187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39" r:id="rId5" imgW="327132" imgH="357079" progId="Equation.DSMT4">
                    <p:embed/>
                  </p:oleObj>
                </mc:Choice>
                <mc:Fallback>
                  <p:oleObj r:id="rId5" imgW="327132" imgH="357079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072450" y="3575751"/>
                          <a:ext cx="327025" cy="35718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50" name="Object 6"/>
            <p:cNvGraphicFramePr>
              <a:graphicFrameLocks noChangeAspect="1"/>
            </p:cNvGraphicFramePr>
            <p:nvPr/>
          </p:nvGraphicFramePr>
          <p:xfrm>
            <a:off x="4064000" y="3575751"/>
            <a:ext cx="327025" cy="357187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0" r:id="rId7" imgW="327132" imgH="357079" progId="Equation.DSMT4">
                    <p:embed/>
                  </p:oleObj>
                </mc:Choice>
                <mc:Fallback>
                  <p:oleObj r:id="rId7" imgW="327132" imgH="357079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064000" y="3575751"/>
                          <a:ext cx="327025" cy="35718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51" name="组合 38"/>
          <p:cNvGrpSpPr/>
          <p:nvPr/>
        </p:nvGrpSpPr>
        <p:grpSpPr>
          <a:xfrm>
            <a:off x="1992313" y="1533525"/>
            <a:ext cx="2878137" cy="2471738"/>
            <a:chOff x="1433513" y="1603888"/>
            <a:chExt cx="2878137" cy="2472812"/>
          </a:xfrm>
        </p:grpSpPr>
        <p:cxnSp>
          <p:nvCxnSpPr>
            <p:cNvPr id="10252" name="Line 16"/>
            <p:cNvCxnSpPr/>
            <p:nvPr/>
          </p:nvCxnSpPr>
          <p:spPr>
            <a:xfrm rot="16200000">
              <a:off x="1465261" y="2852737"/>
              <a:ext cx="24479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cxnSp>
          <p:nvCxnSpPr>
            <p:cNvPr id="10253" name="Line 31"/>
            <p:cNvCxnSpPr/>
            <p:nvPr/>
          </p:nvCxnSpPr>
          <p:spPr>
            <a:xfrm flipV="1">
              <a:off x="1433513" y="3657600"/>
              <a:ext cx="2833687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graphicFrame>
          <p:nvGraphicFramePr>
            <p:cNvPr id="10254" name="Object 2"/>
            <p:cNvGraphicFramePr>
              <a:graphicFrameLocks noChangeAspect="1"/>
            </p:cNvGraphicFramePr>
            <p:nvPr/>
          </p:nvGraphicFramePr>
          <p:xfrm>
            <a:off x="4038600" y="3657600"/>
            <a:ext cx="273050" cy="301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1" r:id="rId9" imgW="273050" imgH="301494" progId="Equation.DSMT4">
                    <p:embed/>
                  </p:oleObj>
                </mc:Choice>
                <mc:Fallback>
                  <p:oleObj r:id="rId9" imgW="273050" imgH="301494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038600" y="3657600"/>
                          <a:ext cx="273050" cy="301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55" name="Object 3"/>
            <p:cNvGraphicFramePr>
              <a:graphicFrameLocks noChangeAspect="1"/>
            </p:cNvGraphicFramePr>
            <p:nvPr/>
          </p:nvGraphicFramePr>
          <p:xfrm>
            <a:off x="2361763" y="1603888"/>
            <a:ext cx="300038" cy="3556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2" r:id="rId11" imgW="300038" imgH="355446" progId="Equation.DSMT4">
                    <p:embed/>
                  </p:oleObj>
                </mc:Choice>
                <mc:Fallback>
                  <p:oleObj r:id="rId11" imgW="300038" imgH="355446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361763" y="1603888"/>
                          <a:ext cx="300038" cy="3556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56" name="Object 4"/>
            <p:cNvGraphicFramePr>
              <a:graphicFrameLocks noChangeAspect="1"/>
            </p:cNvGraphicFramePr>
            <p:nvPr/>
          </p:nvGraphicFramePr>
          <p:xfrm>
            <a:off x="2362200" y="3581400"/>
            <a:ext cx="381000" cy="42087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3" r:id="rId13" imgW="381000" imgH="420689" progId="Equation.DSMT4">
                    <p:embed/>
                  </p:oleObj>
                </mc:Choice>
                <mc:Fallback>
                  <p:oleObj r:id="rId13" imgW="381000" imgH="420689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362200" y="3581400"/>
                          <a:ext cx="381000" cy="4208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57" name="组合 50"/>
          <p:cNvGrpSpPr/>
          <p:nvPr/>
        </p:nvGrpSpPr>
        <p:grpSpPr>
          <a:xfrm>
            <a:off x="5435600" y="1782763"/>
            <a:ext cx="2946400" cy="2255837"/>
            <a:chOff x="1263650" y="1897063"/>
            <a:chExt cx="2946400" cy="2255838"/>
          </a:xfrm>
        </p:grpSpPr>
        <p:cxnSp>
          <p:nvCxnSpPr>
            <p:cNvPr id="10258" name="Line 16"/>
            <p:cNvCxnSpPr/>
            <p:nvPr/>
          </p:nvCxnSpPr>
          <p:spPr>
            <a:xfrm rot="16200000">
              <a:off x="1993107" y="2443955"/>
              <a:ext cx="1970088" cy="14478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cxnSp>
          <p:nvCxnSpPr>
            <p:cNvPr id="10259" name="Line 31"/>
            <p:cNvCxnSpPr/>
            <p:nvPr/>
          </p:nvCxnSpPr>
          <p:spPr>
            <a:xfrm flipV="1">
              <a:off x="1263650" y="3657600"/>
              <a:ext cx="2833687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graphicFrame>
          <p:nvGraphicFramePr>
            <p:cNvPr id="10260" name="Object 8"/>
            <p:cNvGraphicFramePr>
              <a:graphicFrameLocks noChangeAspect="1"/>
            </p:cNvGraphicFramePr>
            <p:nvPr/>
          </p:nvGraphicFramePr>
          <p:xfrm>
            <a:off x="3854450" y="3703638"/>
            <a:ext cx="355600" cy="38417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4" r:id="rId15" imgW="355600" imgH="384175" progId="Equation.DSMT4">
                    <p:embed/>
                  </p:oleObj>
                </mc:Choice>
                <mc:Fallback>
                  <p:oleObj r:id="rId15" imgW="355600" imgH="38417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3854450" y="3703638"/>
                          <a:ext cx="355600" cy="38417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61" name="Object 9"/>
            <p:cNvGraphicFramePr>
              <a:graphicFrameLocks noChangeAspect="1"/>
            </p:cNvGraphicFramePr>
            <p:nvPr/>
          </p:nvGraphicFramePr>
          <p:xfrm>
            <a:off x="3424237" y="1897063"/>
            <a:ext cx="354013" cy="43815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5" r:id="rId17" imgW="354013" imgH="438150" progId="Equation.DSMT4">
                    <p:embed/>
                  </p:oleObj>
                </mc:Choice>
                <mc:Fallback>
                  <p:oleObj r:id="rId17" imgW="354013" imgH="43815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3424237" y="1897063"/>
                          <a:ext cx="354013" cy="4381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62" name="Object 10"/>
            <p:cNvGraphicFramePr>
              <a:graphicFrameLocks noChangeAspect="1"/>
            </p:cNvGraphicFramePr>
            <p:nvPr/>
          </p:nvGraphicFramePr>
          <p:xfrm>
            <a:off x="2532063" y="3627438"/>
            <a:ext cx="391889" cy="46037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6" r:id="rId19" imgW="391889" imgH="460375" progId="Equation.DSMT4">
                    <p:embed/>
                  </p:oleObj>
                </mc:Choice>
                <mc:Fallback>
                  <p:oleObj r:id="rId19" imgW="391889" imgH="46037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2532063" y="3627438"/>
                          <a:ext cx="391889" cy="46037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0263" name="Line 22"/>
          <p:cNvCxnSpPr/>
          <p:nvPr/>
        </p:nvCxnSpPr>
        <p:spPr>
          <a:xfrm>
            <a:off x="5776913" y="3532188"/>
            <a:ext cx="1944687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</a:ln>
        </p:spPr>
      </p:cxnSp>
      <p:cxnSp>
        <p:nvCxnSpPr>
          <p:cNvPr id="10264" name="Line 27"/>
          <p:cNvCxnSpPr/>
          <p:nvPr/>
        </p:nvCxnSpPr>
        <p:spPr>
          <a:xfrm flipH="1">
            <a:off x="5775325" y="2906713"/>
            <a:ext cx="1489075" cy="6127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</a:ln>
        </p:spPr>
      </p:cxnSp>
      <p:cxnSp>
        <p:nvCxnSpPr>
          <p:cNvPr id="10265" name="Line 28"/>
          <p:cNvCxnSpPr/>
          <p:nvPr/>
        </p:nvCxnSpPr>
        <p:spPr>
          <a:xfrm flipH="1" flipV="1">
            <a:off x="7264400" y="2906713"/>
            <a:ext cx="455613" cy="6127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</a:ln>
        </p:spPr>
      </p:cxnSp>
      <p:cxnSp>
        <p:nvCxnSpPr>
          <p:cNvPr id="10266" name="Line 32"/>
          <p:cNvCxnSpPr/>
          <p:nvPr/>
        </p:nvCxnSpPr>
        <p:spPr>
          <a:xfrm flipV="1">
            <a:off x="6805613" y="2906713"/>
            <a:ext cx="458787" cy="5905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graphicFrame>
        <p:nvGraphicFramePr>
          <p:cNvPr id="10267" name="Object 11"/>
          <p:cNvGraphicFramePr>
            <a:graphicFrameLocks noChangeAspect="1"/>
          </p:cNvGraphicFramePr>
          <p:nvPr/>
        </p:nvGraphicFramePr>
        <p:xfrm>
          <a:off x="5561013" y="3540125"/>
          <a:ext cx="381000" cy="3571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r:id="rId21" imgW="381000" imgH="357188" progId="Equation.DSMT4">
                  <p:embed/>
                </p:oleObj>
              </mc:Choice>
              <mc:Fallback>
                <p:oleObj r:id="rId21" imgW="381000" imgH="357188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561013" y="3540125"/>
                        <a:ext cx="381000" cy="3571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8" name="Object 12"/>
          <p:cNvGraphicFramePr>
            <a:graphicFrameLocks noChangeAspect="1"/>
          </p:cNvGraphicFramePr>
          <p:nvPr/>
        </p:nvGraphicFramePr>
        <p:xfrm>
          <a:off x="7542213" y="3516313"/>
          <a:ext cx="381000" cy="3571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r:id="rId23" imgW="381000" imgH="357187" progId="Equation.DSMT4">
                  <p:embed/>
                </p:oleObj>
              </mc:Choice>
              <mc:Fallback>
                <p:oleObj r:id="rId23" imgW="381000" imgH="357187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542213" y="3516313"/>
                        <a:ext cx="381000" cy="3571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9" name="Object 13"/>
          <p:cNvGraphicFramePr>
            <a:graphicFrameLocks noChangeAspect="1"/>
          </p:cNvGraphicFramePr>
          <p:nvPr/>
        </p:nvGraphicFramePr>
        <p:xfrm>
          <a:off x="6918325" y="2598738"/>
          <a:ext cx="409575" cy="3841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9" r:id="rId25" imgW="409575" imgH="384175" progId="Equation.DSMT4">
                  <p:embed/>
                </p:oleObj>
              </mc:Choice>
              <mc:Fallback>
                <p:oleObj r:id="rId25" imgW="409575" imgH="3841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918325" y="2598738"/>
                        <a:ext cx="409575" cy="384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70" name="Picture 38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1752600" y="4038600"/>
            <a:ext cx="7181850" cy="10001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0271" name="Picture 39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752600" y="5029200"/>
            <a:ext cx="7162800" cy="5715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0272" name="Picture 40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743075" y="5638800"/>
            <a:ext cx="7172325" cy="6858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0273" name="Picture 33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4800600" y="6019800"/>
            <a:ext cx="4065588" cy="5334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0274" name="AutoShape 197"/>
          <p:cNvSpPr/>
          <p:nvPr/>
        </p:nvSpPr>
        <p:spPr>
          <a:xfrm>
            <a:off x="4572000" y="2743200"/>
            <a:ext cx="1143000" cy="304800"/>
          </a:xfrm>
          <a:prstGeom prst="rightArrow">
            <a:avLst>
              <a:gd name="adj1" fmla="val 50000"/>
              <a:gd name="adj2" fmla="val 84062"/>
            </a:avLst>
          </a:prstGeom>
          <a:solidFill>
            <a:srgbClr val="00CC00"/>
          </a:solidFill>
          <a:ln w="25400">
            <a:solidFill>
              <a:srgbClr val="0000FF"/>
            </a:solidFill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 fill="hold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 fill="hold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 fill="hold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 fill="hold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 fill="hold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8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题后反思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2290" name="Rectangle 1"/>
          <p:cNvSpPr/>
          <p:nvPr/>
        </p:nvSpPr>
        <p:spPr>
          <a:xfrm>
            <a:off x="849313" y="1069975"/>
            <a:ext cx="5754687" cy="4619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zh-CN" sz="2400">
                <a:ea typeface="楷体" pitchFamily="49" charset="-122"/>
              </a:rPr>
              <a:t>画水平放置的平面图形的直观图的技巧：</a:t>
            </a:r>
            <a:endParaRPr lang="zh-CN" altLang="zh-CN" sz="2400">
              <a:ea typeface="楷体" pitchFamily="49" charset="-122"/>
            </a:endParaRPr>
          </a:p>
        </p:txBody>
      </p:sp>
      <p:sp>
        <p:nvSpPr>
          <p:cNvPr id="12291" name="Rectangle 1"/>
          <p:cNvSpPr/>
          <p:nvPr/>
        </p:nvSpPr>
        <p:spPr>
          <a:xfrm>
            <a:off x="871538" y="1471613"/>
            <a:ext cx="7969250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zh-CN" sz="2400">
                <a:ea typeface="楷体" pitchFamily="49" charset="-122"/>
              </a:rPr>
              <a:t>在画水平放置的平面图形的直观图时，选取适当的坐标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</a:t>
            </a:r>
            <a:r>
              <a:rPr lang="zh-CN" altLang="zh-CN" sz="2400">
                <a:ea typeface="楷体" pitchFamily="49" charset="-122"/>
              </a:rPr>
              <a:t>系是关键，一般要使得平面多边形尽可能多的顶点在坐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</a:t>
            </a:r>
            <a:r>
              <a:rPr lang="zh-CN" altLang="zh-CN" sz="2400">
                <a:ea typeface="楷体" pitchFamily="49" charset="-122"/>
              </a:rPr>
              <a:t>标轴上，以便于画点</a:t>
            </a:r>
            <a:r>
              <a:rPr lang="zh-CN" altLang="en-US" sz="2400">
                <a:ea typeface="楷体" pitchFamily="49" charset="-122"/>
              </a:rPr>
              <a:t>；</a:t>
            </a:r>
            <a:endParaRPr lang="zh-CN" altLang="zh-CN" sz="2400">
              <a:ea typeface="楷体" pitchFamily="49" charset="-122"/>
            </a:endParaRPr>
          </a:p>
        </p:txBody>
      </p:sp>
      <p:sp>
        <p:nvSpPr>
          <p:cNvPr id="12292" name="Rectangle 1"/>
          <p:cNvSpPr/>
          <p:nvPr/>
        </p:nvSpPr>
        <p:spPr>
          <a:xfrm>
            <a:off x="819150" y="2636838"/>
            <a:ext cx="7969250" cy="19399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zh-CN" sz="2400">
                <a:ea typeface="楷体" pitchFamily="49" charset="-122"/>
              </a:rPr>
              <a:t>在直观图中，确定坐标轴上的对应点以及与坐标轴平行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</a:t>
            </a:r>
            <a:r>
              <a:rPr lang="zh-CN" altLang="zh-CN" sz="2400">
                <a:ea typeface="楷体" pitchFamily="49" charset="-122"/>
              </a:rPr>
              <a:t>的线段端点的对应点都比较容易，但是如果原图中的点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</a:t>
            </a:r>
            <a:r>
              <a:rPr lang="zh-CN" altLang="zh-CN" sz="2400">
                <a:ea typeface="楷体" pitchFamily="49" charset="-122"/>
              </a:rPr>
              <a:t>不在坐标轴上或不在与坐标轴平行的线段上，就需要我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</a:t>
            </a:r>
            <a:r>
              <a:rPr lang="zh-CN" altLang="zh-CN" sz="2400">
                <a:ea typeface="楷体" pitchFamily="49" charset="-122"/>
              </a:rPr>
              <a:t>们经过这些点作与坐标轴平行的线段，将其转化到与坐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</a:t>
            </a:r>
            <a:r>
              <a:rPr lang="zh-CN" altLang="zh-CN" sz="2400">
                <a:ea typeface="楷体" pitchFamily="49" charset="-122"/>
              </a:rPr>
              <a:t>标轴平行的线段上来确定</a:t>
            </a:r>
            <a:r>
              <a:rPr lang="zh-CN" altLang="en-US" sz="2400">
                <a:ea typeface="楷体" pitchFamily="49" charset="-122"/>
              </a:rPr>
              <a:t>；</a:t>
            </a:r>
            <a:endParaRPr lang="zh-CN" altLang="zh-CN" sz="2400">
              <a:ea typeface="楷体" pitchFamily="49" charset="-122"/>
            </a:endParaRPr>
          </a:p>
        </p:txBody>
      </p:sp>
      <p:sp>
        <p:nvSpPr>
          <p:cNvPr id="12293" name="Rectangle 1"/>
          <p:cNvSpPr/>
          <p:nvPr/>
        </p:nvSpPr>
        <p:spPr>
          <a:xfrm>
            <a:off x="757238" y="4606925"/>
            <a:ext cx="7969250" cy="8302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(3)</a:t>
            </a:r>
            <a:r>
              <a:rPr lang="zh-CN" altLang="zh-CN" sz="2400">
                <a:ea typeface="楷体" pitchFamily="49" charset="-122"/>
              </a:rPr>
              <a:t>同一个图形选取坐标系的角度不同，得到的直观图可能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zh-CN" sz="2400">
                <a:ea typeface="楷体" pitchFamily="49" charset="-122"/>
              </a:rPr>
              <a:t>不同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  <p:bldP spid="12292" grpId="0"/>
      <p:bldP spid="122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数学练习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4338" name="矩形 6"/>
          <p:cNvSpPr/>
          <p:nvPr/>
        </p:nvSpPr>
        <p:spPr>
          <a:xfrm>
            <a:off x="896938" y="1103313"/>
            <a:ext cx="75946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zh-CN" sz="2400">
                <a:ea typeface="楷体" pitchFamily="49" charset="-122"/>
              </a:rPr>
              <a:t>画水平放置</a:t>
            </a:r>
            <a:r>
              <a:rPr lang="zh-CN" altLang="en-US" sz="2400">
                <a:ea typeface="楷体" pitchFamily="49" charset="-122"/>
              </a:rPr>
              <a:t>的正方形、</a:t>
            </a:r>
            <a:r>
              <a:rPr lang="zh-CN" altLang="zh-CN" sz="2400">
                <a:ea typeface="楷体" pitchFamily="49" charset="-122"/>
              </a:rPr>
              <a:t>等腰梯形</a:t>
            </a:r>
            <a:r>
              <a:rPr lang="zh-CN" altLang="en-US" sz="2400">
                <a:ea typeface="楷体" pitchFamily="49" charset="-122"/>
              </a:rPr>
              <a:t>和直角梯形</a:t>
            </a:r>
            <a:r>
              <a:rPr lang="zh-CN" altLang="zh-CN" sz="2400">
                <a:ea typeface="楷体" pitchFamily="49" charset="-122"/>
              </a:rPr>
              <a:t>的直观图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grpSp>
        <p:nvGrpSpPr>
          <p:cNvPr id="14339" name="组合 38"/>
          <p:cNvGrpSpPr/>
          <p:nvPr/>
        </p:nvGrpSpPr>
        <p:grpSpPr>
          <a:xfrm>
            <a:off x="1149350" y="1716088"/>
            <a:ext cx="2878138" cy="2640012"/>
            <a:chOff x="1433513" y="1436688"/>
            <a:chExt cx="2878137" cy="2640012"/>
          </a:xfrm>
        </p:grpSpPr>
        <p:cxnSp>
          <p:nvCxnSpPr>
            <p:cNvPr id="14340" name="Line 16"/>
            <p:cNvCxnSpPr/>
            <p:nvPr/>
          </p:nvCxnSpPr>
          <p:spPr>
            <a:xfrm rot="16200000">
              <a:off x="954086" y="2852737"/>
              <a:ext cx="24479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cxnSp>
          <p:nvCxnSpPr>
            <p:cNvPr id="14341" name="Line 31"/>
            <p:cNvCxnSpPr/>
            <p:nvPr/>
          </p:nvCxnSpPr>
          <p:spPr>
            <a:xfrm flipV="1">
              <a:off x="1433513" y="3657600"/>
              <a:ext cx="2833687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graphicFrame>
          <p:nvGraphicFramePr>
            <p:cNvPr id="14342" name="Object 11"/>
            <p:cNvGraphicFramePr>
              <a:graphicFrameLocks noChangeAspect="1"/>
            </p:cNvGraphicFramePr>
            <p:nvPr/>
          </p:nvGraphicFramePr>
          <p:xfrm>
            <a:off x="4038600" y="3657600"/>
            <a:ext cx="273050" cy="301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0" r:id="rId3" imgW="273050" imgH="301625" progId="Equation.DSMT4">
                    <p:embed/>
                  </p:oleObj>
                </mc:Choice>
                <mc:Fallback>
                  <p:oleObj r:id="rId3" imgW="273050" imgH="3016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038600" y="3657600"/>
                          <a:ext cx="273050" cy="301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3" name="Object 12"/>
            <p:cNvGraphicFramePr>
              <a:graphicFrameLocks noChangeAspect="1"/>
            </p:cNvGraphicFramePr>
            <p:nvPr/>
          </p:nvGraphicFramePr>
          <p:xfrm>
            <a:off x="1954212" y="1436688"/>
            <a:ext cx="300038" cy="3556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1" r:id="rId5" imgW="300038" imgH="355600" progId="Equation.DSMT4">
                    <p:embed/>
                  </p:oleObj>
                </mc:Choice>
                <mc:Fallback>
                  <p:oleObj r:id="rId5" imgW="300038" imgH="355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954212" y="1436688"/>
                          <a:ext cx="300038" cy="3556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4" name="Object 13"/>
            <p:cNvGraphicFramePr>
              <a:graphicFrameLocks noChangeAspect="1"/>
            </p:cNvGraphicFramePr>
            <p:nvPr/>
          </p:nvGraphicFramePr>
          <p:xfrm>
            <a:off x="1873250" y="3581400"/>
            <a:ext cx="381000" cy="42087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2" r:id="rId7" imgW="381000" imgH="420872" progId="Equation.DSMT4">
                    <p:embed/>
                  </p:oleObj>
                </mc:Choice>
                <mc:Fallback>
                  <p:oleObj r:id="rId7" imgW="381000" imgH="420872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873250" y="3581400"/>
                          <a:ext cx="381000" cy="4208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345" name="组合 50"/>
          <p:cNvGrpSpPr/>
          <p:nvPr/>
        </p:nvGrpSpPr>
        <p:grpSpPr>
          <a:xfrm>
            <a:off x="5384800" y="2249488"/>
            <a:ext cx="2986088" cy="2255837"/>
            <a:chOff x="1985963" y="1897063"/>
            <a:chExt cx="2986087" cy="2255838"/>
          </a:xfrm>
        </p:grpSpPr>
        <p:cxnSp>
          <p:nvCxnSpPr>
            <p:cNvPr id="14346" name="Line 16"/>
            <p:cNvCxnSpPr/>
            <p:nvPr/>
          </p:nvCxnSpPr>
          <p:spPr>
            <a:xfrm rot="16200000">
              <a:off x="2089152" y="2336801"/>
              <a:ext cx="1981200" cy="1651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cxnSp>
          <p:nvCxnSpPr>
            <p:cNvPr id="14347" name="Line 31"/>
            <p:cNvCxnSpPr/>
            <p:nvPr/>
          </p:nvCxnSpPr>
          <p:spPr>
            <a:xfrm flipV="1">
              <a:off x="1985963" y="3657600"/>
              <a:ext cx="2833687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graphicFrame>
          <p:nvGraphicFramePr>
            <p:cNvPr id="14348" name="Object 14"/>
            <p:cNvGraphicFramePr>
              <a:graphicFrameLocks noChangeAspect="1"/>
            </p:cNvGraphicFramePr>
            <p:nvPr/>
          </p:nvGraphicFramePr>
          <p:xfrm>
            <a:off x="4616450" y="3649663"/>
            <a:ext cx="355600" cy="38417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3" r:id="rId9" imgW="355600" imgH="384175" progId="Equation.DSMT4">
                    <p:embed/>
                  </p:oleObj>
                </mc:Choice>
                <mc:Fallback>
                  <p:oleObj r:id="rId9" imgW="355600" imgH="38417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616450" y="3649663"/>
                          <a:ext cx="355600" cy="38417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9" name="Object 15"/>
            <p:cNvGraphicFramePr>
              <a:graphicFrameLocks noChangeAspect="1"/>
            </p:cNvGraphicFramePr>
            <p:nvPr/>
          </p:nvGraphicFramePr>
          <p:xfrm>
            <a:off x="3627437" y="1897063"/>
            <a:ext cx="354013" cy="43815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4" r:id="rId11" imgW="354013" imgH="438150" progId="Equation.DSMT4">
                    <p:embed/>
                  </p:oleObj>
                </mc:Choice>
                <mc:Fallback>
                  <p:oleObj r:id="rId11" imgW="354013" imgH="43815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627437" y="1897063"/>
                          <a:ext cx="354013" cy="4381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50" name="Object 16"/>
            <p:cNvGraphicFramePr>
              <a:graphicFrameLocks noChangeAspect="1"/>
            </p:cNvGraphicFramePr>
            <p:nvPr/>
          </p:nvGraphicFramePr>
          <p:xfrm>
            <a:off x="2532063" y="3627438"/>
            <a:ext cx="391889" cy="46037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5" r:id="rId13" imgW="391889" imgH="460375" progId="Equation.DSMT4">
                    <p:embed/>
                  </p:oleObj>
                </mc:Choice>
                <mc:Fallback>
                  <p:oleObj r:id="rId13" imgW="391889" imgH="46037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532063" y="3627438"/>
                          <a:ext cx="391889" cy="46037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4351" name="Line 195"/>
          <p:cNvCxnSpPr/>
          <p:nvPr/>
        </p:nvCxnSpPr>
        <p:spPr>
          <a:xfrm flipV="1">
            <a:off x="6084888" y="3468688"/>
            <a:ext cx="457200" cy="533400"/>
          </a:xfrm>
          <a:prstGeom prst="line">
            <a:avLst/>
          </a:prstGeom>
          <a:noFill/>
          <a:ln w="25400">
            <a:solidFill>
              <a:srgbClr val="3333FF"/>
            </a:solidFill>
            <a:round/>
          </a:ln>
        </p:spPr>
      </p:cxnSp>
      <p:sp>
        <p:nvSpPr>
          <p:cNvPr id="14352" name="矩形 66"/>
          <p:cNvSpPr/>
          <p:nvPr/>
        </p:nvSpPr>
        <p:spPr>
          <a:xfrm>
            <a:off x="1893888" y="2630488"/>
            <a:ext cx="1295400" cy="12954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>
              <a:buClrTx/>
              <a:buFontTx/>
            </a:pPr>
            <a:endParaRPr lang="zh-CN" altLang="en-US">
              <a:solidFill>
                <a:srgbClr val="FFFFFF"/>
              </a:solidFill>
              <a:latin typeface="Arial" pitchFamily="34" charset="0"/>
            </a:endParaRPr>
          </a:p>
        </p:txBody>
      </p:sp>
      <p:cxnSp>
        <p:nvCxnSpPr>
          <p:cNvPr id="14353" name="直接连接符 67"/>
          <p:cNvCxnSpPr/>
          <p:nvPr/>
        </p:nvCxnSpPr>
        <p:spPr>
          <a:xfrm rot="10800000" flipH="1">
            <a:off x="6084888" y="4002088"/>
            <a:ext cx="1295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</a:ln>
        </p:spPr>
      </p:cxnSp>
      <p:cxnSp>
        <p:nvCxnSpPr>
          <p:cNvPr id="14354" name="直接连接符 68"/>
          <p:cNvCxnSpPr/>
          <p:nvPr/>
        </p:nvCxnSpPr>
        <p:spPr>
          <a:xfrm rot="10800000" flipH="1">
            <a:off x="6542088" y="3468688"/>
            <a:ext cx="1295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</a:ln>
        </p:spPr>
      </p:cxnSp>
      <p:cxnSp>
        <p:nvCxnSpPr>
          <p:cNvPr id="14355" name="Line 195"/>
          <p:cNvCxnSpPr/>
          <p:nvPr/>
        </p:nvCxnSpPr>
        <p:spPr>
          <a:xfrm flipV="1">
            <a:off x="7380288" y="3468688"/>
            <a:ext cx="457200" cy="533400"/>
          </a:xfrm>
          <a:prstGeom prst="line">
            <a:avLst/>
          </a:prstGeom>
          <a:noFill/>
          <a:ln w="25400">
            <a:solidFill>
              <a:srgbClr val="3333FF"/>
            </a:solidFill>
            <a:round/>
          </a:ln>
        </p:spPr>
      </p:cxnSp>
      <p:sp>
        <p:nvSpPr>
          <p:cNvPr id="14356" name="AutoShape 197"/>
          <p:cNvSpPr/>
          <p:nvPr/>
        </p:nvSpPr>
        <p:spPr>
          <a:xfrm>
            <a:off x="4179888" y="3163888"/>
            <a:ext cx="1143000" cy="304800"/>
          </a:xfrm>
          <a:prstGeom prst="rightArrow">
            <a:avLst>
              <a:gd name="adj1" fmla="val 50000"/>
              <a:gd name="adj2" fmla="val 84062"/>
            </a:avLst>
          </a:prstGeom>
          <a:solidFill>
            <a:srgbClr val="00CC00"/>
          </a:solidFill>
          <a:ln w="25400">
            <a:solidFill>
              <a:srgbClr val="0000FF"/>
            </a:solidFill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4357" name="TextBox 71"/>
          <p:cNvSpPr/>
          <p:nvPr/>
        </p:nvSpPr>
        <p:spPr>
          <a:xfrm>
            <a:off x="3111500" y="4738688"/>
            <a:ext cx="3562350" cy="461962"/>
          </a:xfrm>
          <a:prstGeom prst="rect">
            <a:avLst/>
          </a:prstGeom>
          <a:solidFill>
            <a:srgbClr val="FFFF00"/>
          </a:solidFill>
          <a:ln w="28575">
            <a:solidFill>
              <a:srgbClr val="0000FF"/>
            </a:solidFill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建系原则：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抓住直角性质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 fill="hold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 fill="hold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6" grpId="0"/>
      <p:bldP spid="143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5" name="矩形 6"/>
          <p:cNvSpPr/>
          <p:nvPr/>
        </p:nvSpPr>
        <p:spPr>
          <a:xfrm>
            <a:off x="896938" y="1103313"/>
            <a:ext cx="75946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zh-CN" sz="2400">
                <a:ea typeface="楷体" pitchFamily="49" charset="-122"/>
              </a:rPr>
              <a:t>画水平放置</a:t>
            </a:r>
            <a:r>
              <a:rPr lang="zh-CN" altLang="en-US" sz="2400">
                <a:ea typeface="楷体" pitchFamily="49" charset="-122"/>
              </a:rPr>
              <a:t>的正方形、</a:t>
            </a:r>
            <a:r>
              <a:rPr lang="zh-CN" altLang="zh-CN" sz="2400">
                <a:ea typeface="楷体" pitchFamily="49" charset="-122"/>
              </a:rPr>
              <a:t>等腰梯形</a:t>
            </a:r>
            <a:r>
              <a:rPr lang="zh-CN" altLang="en-US" sz="2400">
                <a:ea typeface="楷体" pitchFamily="49" charset="-122"/>
              </a:rPr>
              <a:t>和直角梯形</a:t>
            </a:r>
            <a:r>
              <a:rPr lang="zh-CN" altLang="zh-CN" sz="2400">
                <a:ea typeface="楷体" pitchFamily="49" charset="-122"/>
              </a:rPr>
              <a:t>的直观图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grpSp>
        <p:nvGrpSpPr>
          <p:cNvPr id="16386" name="组合 38"/>
          <p:cNvGrpSpPr/>
          <p:nvPr/>
        </p:nvGrpSpPr>
        <p:grpSpPr>
          <a:xfrm>
            <a:off x="1860550" y="1711325"/>
            <a:ext cx="2878138" cy="2579688"/>
            <a:chOff x="1433513" y="1497013"/>
            <a:chExt cx="2878137" cy="2579687"/>
          </a:xfrm>
        </p:grpSpPr>
        <p:cxnSp>
          <p:nvCxnSpPr>
            <p:cNvPr id="16387" name="Line 16"/>
            <p:cNvCxnSpPr/>
            <p:nvPr/>
          </p:nvCxnSpPr>
          <p:spPr>
            <a:xfrm rot="16200000">
              <a:off x="1465261" y="2852737"/>
              <a:ext cx="24479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cxnSp>
          <p:nvCxnSpPr>
            <p:cNvPr id="16388" name="Line 31"/>
            <p:cNvCxnSpPr/>
            <p:nvPr/>
          </p:nvCxnSpPr>
          <p:spPr>
            <a:xfrm flipV="1">
              <a:off x="1433513" y="3657600"/>
              <a:ext cx="2833687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graphicFrame>
          <p:nvGraphicFramePr>
            <p:cNvPr id="16389" name="Object 2"/>
            <p:cNvGraphicFramePr>
              <a:graphicFrameLocks noChangeAspect="1"/>
            </p:cNvGraphicFramePr>
            <p:nvPr/>
          </p:nvGraphicFramePr>
          <p:xfrm>
            <a:off x="4038600" y="3657600"/>
            <a:ext cx="273050" cy="301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6" r:id="rId3" imgW="273050" imgH="301625" progId="Equation.DSMT4">
                    <p:embed/>
                  </p:oleObj>
                </mc:Choice>
                <mc:Fallback>
                  <p:oleObj r:id="rId3" imgW="273050" imgH="3016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038600" y="3657600"/>
                          <a:ext cx="273050" cy="301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0" name="Object 3"/>
            <p:cNvGraphicFramePr>
              <a:graphicFrameLocks noChangeAspect="1"/>
            </p:cNvGraphicFramePr>
            <p:nvPr/>
          </p:nvGraphicFramePr>
          <p:xfrm>
            <a:off x="2443162" y="1497013"/>
            <a:ext cx="300038" cy="3556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7" r:id="rId5" imgW="300038" imgH="355600" progId="Equation.DSMT4">
                    <p:embed/>
                  </p:oleObj>
                </mc:Choice>
                <mc:Fallback>
                  <p:oleObj r:id="rId5" imgW="300038" imgH="355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443162" y="1497013"/>
                          <a:ext cx="300038" cy="3556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1" name="Object 4"/>
            <p:cNvGraphicFramePr>
              <a:graphicFrameLocks noChangeAspect="1"/>
            </p:cNvGraphicFramePr>
            <p:nvPr/>
          </p:nvGraphicFramePr>
          <p:xfrm>
            <a:off x="2362200" y="3581400"/>
            <a:ext cx="381000" cy="42087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8" r:id="rId7" imgW="381000" imgH="420872" progId="Equation.DSMT4">
                    <p:embed/>
                  </p:oleObj>
                </mc:Choice>
                <mc:Fallback>
                  <p:oleObj r:id="rId7" imgW="381000" imgH="420872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362200" y="3581400"/>
                          <a:ext cx="381000" cy="4208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392" name="组合 50"/>
          <p:cNvGrpSpPr/>
          <p:nvPr/>
        </p:nvGrpSpPr>
        <p:grpSpPr>
          <a:xfrm>
            <a:off x="5373688" y="2249488"/>
            <a:ext cx="2946400" cy="2114550"/>
            <a:chOff x="1263650" y="2038351"/>
            <a:chExt cx="2946400" cy="2114550"/>
          </a:xfrm>
        </p:grpSpPr>
        <p:cxnSp>
          <p:nvCxnSpPr>
            <p:cNvPr id="16393" name="Line 16"/>
            <p:cNvCxnSpPr/>
            <p:nvPr/>
          </p:nvCxnSpPr>
          <p:spPr>
            <a:xfrm rot="16200000">
              <a:off x="2127251" y="2451102"/>
              <a:ext cx="1828800" cy="15747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cxnSp>
          <p:nvCxnSpPr>
            <p:cNvPr id="16394" name="Line 31"/>
            <p:cNvCxnSpPr/>
            <p:nvPr/>
          </p:nvCxnSpPr>
          <p:spPr>
            <a:xfrm flipV="1">
              <a:off x="1263650" y="3657600"/>
              <a:ext cx="2833687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graphicFrame>
          <p:nvGraphicFramePr>
            <p:cNvPr id="16395" name="Object 5"/>
            <p:cNvGraphicFramePr>
              <a:graphicFrameLocks noChangeAspect="1"/>
            </p:cNvGraphicFramePr>
            <p:nvPr/>
          </p:nvGraphicFramePr>
          <p:xfrm>
            <a:off x="3854450" y="3703638"/>
            <a:ext cx="355600" cy="38417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9" r:id="rId9" imgW="355600" imgH="384175" progId="Equation.DSMT4">
                    <p:embed/>
                  </p:oleObj>
                </mc:Choice>
                <mc:Fallback>
                  <p:oleObj r:id="rId9" imgW="355600" imgH="38417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854450" y="3703638"/>
                          <a:ext cx="355600" cy="38417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6" name="Object 6"/>
            <p:cNvGraphicFramePr>
              <a:graphicFrameLocks noChangeAspect="1"/>
            </p:cNvGraphicFramePr>
            <p:nvPr/>
          </p:nvGraphicFramePr>
          <p:xfrm>
            <a:off x="3551237" y="2038351"/>
            <a:ext cx="354013" cy="43815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0" r:id="rId11" imgW="354013" imgH="438150" progId="Equation.DSMT4">
                    <p:embed/>
                  </p:oleObj>
                </mc:Choice>
                <mc:Fallback>
                  <p:oleObj r:id="rId11" imgW="354013" imgH="43815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551237" y="2038351"/>
                          <a:ext cx="354013" cy="4381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7" name="Object 7"/>
            <p:cNvGraphicFramePr>
              <a:graphicFrameLocks noChangeAspect="1"/>
            </p:cNvGraphicFramePr>
            <p:nvPr/>
          </p:nvGraphicFramePr>
          <p:xfrm>
            <a:off x="2532063" y="3627438"/>
            <a:ext cx="391889" cy="46037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1" r:id="rId13" imgW="391889" imgH="460375" progId="Equation.DSMT4">
                    <p:embed/>
                  </p:oleObj>
                </mc:Choice>
                <mc:Fallback>
                  <p:oleObj r:id="rId13" imgW="391889" imgH="46037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532063" y="3627438"/>
                          <a:ext cx="391889" cy="46037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6398" name="Line 33"/>
          <p:cNvCxnSpPr/>
          <p:nvPr/>
        </p:nvCxnSpPr>
        <p:spPr>
          <a:xfrm>
            <a:off x="6034088" y="3860800"/>
            <a:ext cx="1600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</a:ln>
        </p:spPr>
      </p:cxnSp>
      <p:cxnSp>
        <p:nvCxnSpPr>
          <p:cNvPr id="16399" name="Line 34"/>
          <p:cNvCxnSpPr/>
          <p:nvPr/>
        </p:nvCxnSpPr>
        <p:spPr>
          <a:xfrm flipV="1">
            <a:off x="6034088" y="3297238"/>
            <a:ext cx="838200" cy="5635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</a:ln>
        </p:spPr>
      </p:cxnSp>
      <p:cxnSp>
        <p:nvCxnSpPr>
          <p:cNvPr id="16400" name="Line 35"/>
          <p:cNvCxnSpPr/>
          <p:nvPr/>
        </p:nvCxnSpPr>
        <p:spPr>
          <a:xfrm>
            <a:off x="6872288" y="3297238"/>
            <a:ext cx="6858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</a:ln>
        </p:spPr>
      </p:cxnSp>
      <p:cxnSp>
        <p:nvCxnSpPr>
          <p:cNvPr id="16401" name="Line 36"/>
          <p:cNvCxnSpPr/>
          <p:nvPr/>
        </p:nvCxnSpPr>
        <p:spPr>
          <a:xfrm>
            <a:off x="7558088" y="3297238"/>
            <a:ext cx="76200" cy="5635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</a:ln>
        </p:spPr>
      </p:cxnSp>
      <p:cxnSp>
        <p:nvCxnSpPr>
          <p:cNvPr id="16402" name="Line 38"/>
          <p:cNvCxnSpPr/>
          <p:nvPr/>
        </p:nvCxnSpPr>
        <p:spPr>
          <a:xfrm flipV="1">
            <a:off x="6796088" y="3297238"/>
            <a:ext cx="4572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cxnSp>
        <p:nvCxnSpPr>
          <p:cNvPr id="16403" name="Line 39"/>
          <p:cNvCxnSpPr/>
          <p:nvPr/>
        </p:nvCxnSpPr>
        <p:spPr>
          <a:xfrm flipH="1" flipV="1">
            <a:off x="3138488" y="2641600"/>
            <a:ext cx="0" cy="1219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</p:spPr>
      </p:cxnSp>
      <p:grpSp>
        <p:nvGrpSpPr>
          <p:cNvPr id="16404" name="Group 31"/>
          <p:cNvGrpSpPr/>
          <p:nvPr/>
        </p:nvGrpSpPr>
        <p:grpSpPr>
          <a:xfrm>
            <a:off x="2300288" y="2641600"/>
            <a:ext cx="1600200" cy="1219200"/>
            <a:chOff x="960" y="1776"/>
            <a:chExt cx="1008" cy="768"/>
          </a:xfrm>
        </p:grpSpPr>
        <p:cxnSp>
          <p:nvCxnSpPr>
            <p:cNvPr id="16405" name="Line 26"/>
            <p:cNvCxnSpPr/>
            <p:nvPr/>
          </p:nvCxnSpPr>
          <p:spPr>
            <a:xfrm>
              <a:off x="960" y="2544"/>
              <a:ext cx="1008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</a:ln>
          </p:spPr>
        </p:cxnSp>
        <p:cxnSp>
          <p:nvCxnSpPr>
            <p:cNvPr id="16406" name="Line 27"/>
            <p:cNvCxnSpPr/>
            <p:nvPr/>
          </p:nvCxnSpPr>
          <p:spPr>
            <a:xfrm flipV="1">
              <a:off x="960" y="1776"/>
              <a:ext cx="288" cy="76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</a:ln>
          </p:spPr>
        </p:cxnSp>
        <p:cxnSp>
          <p:nvCxnSpPr>
            <p:cNvPr id="16407" name="Line 28"/>
            <p:cNvCxnSpPr/>
            <p:nvPr/>
          </p:nvCxnSpPr>
          <p:spPr>
            <a:xfrm>
              <a:off x="1248" y="1776"/>
              <a:ext cx="432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</a:ln>
          </p:spPr>
        </p:cxnSp>
        <p:cxnSp>
          <p:nvCxnSpPr>
            <p:cNvPr id="16408" name="Line 29"/>
            <p:cNvCxnSpPr/>
            <p:nvPr/>
          </p:nvCxnSpPr>
          <p:spPr>
            <a:xfrm>
              <a:off x="1680" y="1776"/>
              <a:ext cx="288" cy="76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</a:ln>
          </p:spPr>
        </p:cxnSp>
      </p:grpSp>
      <p:pic>
        <p:nvPicPr>
          <p:cNvPr id="16409" name="Picture 2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443288" y="4821238"/>
            <a:ext cx="3581400" cy="4699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6410" name="AutoShape 197"/>
          <p:cNvSpPr/>
          <p:nvPr/>
        </p:nvSpPr>
        <p:spPr>
          <a:xfrm>
            <a:off x="4662488" y="3068638"/>
            <a:ext cx="1143000" cy="304800"/>
          </a:xfrm>
          <a:prstGeom prst="rightArrow">
            <a:avLst>
              <a:gd name="adj1" fmla="val 50000"/>
              <a:gd name="adj2" fmla="val 84062"/>
            </a:avLst>
          </a:prstGeom>
          <a:solidFill>
            <a:srgbClr val="00CC00"/>
          </a:solidFill>
          <a:ln w="25400">
            <a:solidFill>
              <a:srgbClr val="0000FF"/>
            </a:solidFill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641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数学练习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 fill="hold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 fill="hold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 fill="hold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 fill="hold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 fill="hold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3" name="矩形 6"/>
          <p:cNvSpPr/>
          <p:nvPr/>
        </p:nvSpPr>
        <p:spPr>
          <a:xfrm>
            <a:off x="896938" y="1103313"/>
            <a:ext cx="75946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zh-CN" sz="2400">
                <a:ea typeface="楷体" pitchFamily="49" charset="-122"/>
              </a:rPr>
              <a:t>画水平放置</a:t>
            </a:r>
            <a:r>
              <a:rPr lang="zh-CN" altLang="en-US" sz="2400">
                <a:ea typeface="楷体" pitchFamily="49" charset="-122"/>
              </a:rPr>
              <a:t>的正方形、</a:t>
            </a:r>
            <a:r>
              <a:rPr lang="zh-CN" altLang="zh-CN" sz="2400">
                <a:ea typeface="楷体" pitchFamily="49" charset="-122"/>
              </a:rPr>
              <a:t>等腰梯形</a:t>
            </a:r>
            <a:r>
              <a:rPr lang="zh-CN" altLang="en-US" sz="2400">
                <a:ea typeface="楷体" pitchFamily="49" charset="-122"/>
              </a:rPr>
              <a:t>和直角梯形</a:t>
            </a:r>
            <a:r>
              <a:rPr lang="zh-CN" altLang="zh-CN" sz="2400">
                <a:ea typeface="楷体" pitchFamily="49" charset="-122"/>
              </a:rPr>
              <a:t>的直观图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grpSp>
        <p:nvGrpSpPr>
          <p:cNvPr id="18434" name="组合 38"/>
          <p:cNvGrpSpPr/>
          <p:nvPr/>
        </p:nvGrpSpPr>
        <p:grpSpPr>
          <a:xfrm>
            <a:off x="1160463" y="1635125"/>
            <a:ext cx="2878137" cy="2614613"/>
            <a:chOff x="1433513" y="1462088"/>
            <a:chExt cx="2878137" cy="2614612"/>
          </a:xfrm>
        </p:grpSpPr>
        <p:cxnSp>
          <p:nvCxnSpPr>
            <p:cNvPr id="18435" name="Line 16"/>
            <p:cNvCxnSpPr/>
            <p:nvPr/>
          </p:nvCxnSpPr>
          <p:spPr>
            <a:xfrm rot="16200000">
              <a:off x="725487" y="2852737"/>
              <a:ext cx="24479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cxnSp>
          <p:nvCxnSpPr>
            <p:cNvPr id="18436" name="Line 31"/>
            <p:cNvCxnSpPr/>
            <p:nvPr/>
          </p:nvCxnSpPr>
          <p:spPr>
            <a:xfrm flipV="1">
              <a:off x="1433513" y="3657600"/>
              <a:ext cx="2833687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graphicFrame>
          <p:nvGraphicFramePr>
            <p:cNvPr id="18437" name="Object 2"/>
            <p:cNvGraphicFramePr>
              <a:graphicFrameLocks noChangeAspect="1"/>
            </p:cNvGraphicFramePr>
            <p:nvPr/>
          </p:nvGraphicFramePr>
          <p:xfrm>
            <a:off x="4038600" y="3657600"/>
            <a:ext cx="273050" cy="301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2" r:id="rId3" imgW="273050" imgH="301625" progId="Equation.DSMT4">
                    <p:embed/>
                  </p:oleObj>
                </mc:Choice>
                <mc:Fallback>
                  <p:oleObj r:id="rId3" imgW="273050" imgH="3016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038600" y="3657600"/>
                          <a:ext cx="273050" cy="301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38" name="Object 3"/>
            <p:cNvGraphicFramePr>
              <a:graphicFrameLocks noChangeAspect="1"/>
            </p:cNvGraphicFramePr>
            <p:nvPr/>
          </p:nvGraphicFramePr>
          <p:xfrm>
            <a:off x="1725612" y="1462088"/>
            <a:ext cx="300038" cy="3556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3" r:id="rId5" imgW="300038" imgH="355600" progId="Equation.DSMT4">
                    <p:embed/>
                  </p:oleObj>
                </mc:Choice>
                <mc:Fallback>
                  <p:oleObj r:id="rId5" imgW="300038" imgH="355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725612" y="1462088"/>
                          <a:ext cx="300038" cy="3556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39" name="Object 4"/>
            <p:cNvGraphicFramePr>
              <a:graphicFrameLocks noChangeAspect="1"/>
            </p:cNvGraphicFramePr>
            <p:nvPr/>
          </p:nvGraphicFramePr>
          <p:xfrm>
            <a:off x="1644650" y="3581400"/>
            <a:ext cx="381000" cy="42087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4" r:id="rId7" imgW="381000" imgH="420872" progId="Equation.DSMT4">
                    <p:embed/>
                  </p:oleObj>
                </mc:Choice>
                <mc:Fallback>
                  <p:oleObj r:id="rId7" imgW="381000" imgH="420872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644650" y="3581400"/>
                          <a:ext cx="381000" cy="4208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440" name="组合 50"/>
          <p:cNvGrpSpPr/>
          <p:nvPr/>
        </p:nvGrpSpPr>
        <p:grpSpPr>
          <a:xfrm>
            <a:off x="5624513" y="2238375"/>
            <a:ext cx="2986087" cy="2084388"/>
            <a:chOff x="2214563" y="2068513"/>
            <a:chExt cx="2986087" cy="2084388"/>
          </a:xfrm>
        </p:grpSpPr>
        <p:cxnSp>
          <p:nvCxnSpPr>
            <p:cNvPr id="18441" name="Line 16"/>
            <p:cNvCxnSpPr/>
            <p:nvPr/>
          </p:nvCxnSpPr>
          <p:spPr>
            <a:xfrm rot="16200000">
              <a:off x="2066132" y="2542383"/>
              <a:ext cx="1798638" cy="14223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cxnSp>
          <p:nvCxnSpPr>
            <p:cNvPr id="18442" name="Line 31"/>
            <p:cNvCxnSpPr/>
            <p:nvPr/>
          </p:nvCxnSpPr>
          <p:spPr>
            <a:xfrm flipV="1">
              <a:off x="2214563" y="3657600"/>
              <a:ext cx="2833687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graphicFrame>
          <p:nvGraphicFramePr>
            <p:cNvPr id="18443" name="Object 5"/>
            <p:cNvGraphicFramePr>
              <a:graphicFrameLocks noChangeAspect="1"/>
            </p:cNvGraphicFramePr>
            <p:nvPr/>
          </p:nvGraphicFramePr>
          <p:xfrm>
            <a:off x="4845050" y="3649663"/>
            <a:ext cx="355600" cy="38417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5" r:id="rId9" imgW="355600" imgH="384175" progId="Equation.DSMT4">
                    <p:embed/>
                  </p:oleObj>
                </mc:Choice>
                <mc:Fallback>
                  <p:oleObj r:id="rId9" imgW="355600" imgH="38417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845050" y="3649663"/>
                          <a:ext cx="355600" cy="38417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44" name="Object 6"/>
            <p:cNvGraphicFramePr>
              <a:graphicFrameLocks noChangeAspect="1"/>
            </p:cNvGraphicFramePr>
            <p:nvPr/>
          </p:nvGraphicFramePr>
          <p:xfrm>
            <a:off x="3371850" y="2068513"/>
            <a:ext cx="354013" cy="43815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6" r:id="rId11" imgW="354013" imgH="438150" progId="Equation.DSMT4">
                    <p:embed/>
                  </p:oleObj>
                </mc:Choice>
                <mc:Fallback>
                  <p:oleObj r:id="rId11" imgW="354013" imgH="43815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371850" y="2068513"/>
                          <a:ext cx="354013" cy="4381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45" name="Object 7"/>
            <p:cNvGraphicFramePr>
              <a:graphicFrameLocks noChangeAspect="1"/>
            </p:cNvGraphicFramePr>
            <p:nvPr/>
          </p:nvGraphicFramePr>
          <p:xfrm>
            <a:off x="2532063" y="3627438"/>
            <a:ext cx="391889" cy="46037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7" r:id="rId13" imgW="391889" imgH="460375" progId="Equation.DSMT4">
                    <p:embed/>
                  </p:oleObj>
                </mc:Choice>
                <mc:Fallback>
                  <p:oleObj r:id="rId13" imgW="391889" imgH="46037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532063" y="3627438"/>
                          <a:ext cx="391889" cy="46037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446" name="Group 29"/>
          <p:cNvGrpSpPr/>
          <p:nvPr/>
        </p:nvGrpSpPr>
        <p:grpSpPr>
          <a:xfrm>
            <a:off x="1676400" y="2371725"/>
            <a:ext cx="1676400" cy="1447800"/>
            <a:chOff x="624" y="2976"/>
            <a:chExt cx="1008" cy="864"/>
          </a:xfrm>
        </p:grpSpPr>
        <p:cxnSp>
          <p:nvCxnSpPr>
            <p:cNvPr id="18447" name="Line 25"/>
            <p:cNvCxnSpPr/>
            <p:nvPr/>
          </p:nvCxnSpPr>
          <p:spPr>
            <a:xfrm>
              <a:off x="624" y="3840"/>
              <a:ext cx="1008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</a:ln>
          </p:spPr>
        </p:cxnSp>
        <p:cxnSp>
          <p:nvCxnSpPr>
            <p:cNvPr id="18448" name="Line 26"/>
            <p:cNvCxnSpPr/>
            <p:nvPr/>
          </p:nvCxnSpPr>
          <p:spPr>
            <a:xfrm flipH="1" flipV="1">
              <a:off x="624" y="2976"/>
              <a:ext cx="0" cy="86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</a:ln>
          </p:spPr>
        </p:cxnSp>
        <p:cxnSp>
          <p:nvCxnSpPr>
            <p:cNvPr id="18449" name="Line 27"/>
            <p:cNvCxnSpPr/>
            <p:nvPr/>
          </p:nvCxnSpPr>
          <p:spPr>
            <a:xfrm>
              <a:off x="624" y="2976"/>
              <a:ext cx="432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</a:ln>
          </p:spPr>
        </p:cxnSp>
        <p:cxnSp>
          <p:nvCxnSpPr>
            <p:cNvPr id="18450" name="Line 28"/>
            <p:cNvCxnSpPr/>
            <p:nvPr/>
          </p:nvCxnSpPr>
          <p:spPr>
            <a:xfrm>
              <a:off x="1056" y="2976"/>
              <a:ext cx="576" cy="86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</a:ln>
          </p:spPr>
        </p:cxnSp>
      </p:grpSp>
      <p:cxnSp>
        <p:nvCxnSpPr>
          <p:cNvPr id="18451" name="Line 32"/>
          <p:cNvCxnSpPr/>
          <p:nvPr/>
        </p:nvCxnSpPr>
        <p:spPr>
          <a:xfrm flipV="1">
            <a:off x="6096000" y="3133725"/>
            <a:ext cx="533400" cy="685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</a:ln>
        </p:spPr>
      </p:cxnSp>
      <p:cxnSp>
        <p:nvCxnSpPr>
          <p:cNvPr id="18452" name="Line 34"/>
          <p:cNvCxnSpPr/>
          <p:nvPr/>
        </p:nvCxnSpPr>
        <p:spPr>
          <a:xfrm>
            <a:off x="7315200" y="3133725"/>
            <a:ext cx="457200" cy="685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</a:ln>
        </p:spPr>
      </p:cxnSp>
      <p:cxnSp>
        <p:nvCxnSpPr>
          <p:cNvPr id="18453" name="Line 25"/>
          <p:cNvCxnSpPr/>
          <p:nvPr/>
        </p:nvCxnSpPr>
        <p:spPr>
          <a:xfrm>
            <a:off x="6096000" y="3819525"/>
            <a:ext cx="1676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</a:ln>
        </p:spPr>
      </p:cxnSp>
      <p:cxnSp>
        <p:nvCxnSpPr>
          <p:cNvPr id="18454" name="Line 27"/>
          <p:cNvCxnSpPr/>
          <p:nvPr/>
        </p:nvCxnSpPr>
        <p:spPr>
          <a:xfrm>
            <a:off x="6629400" y="3133725"/>
            <a:ext cx="6858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</a:ln>
        </p:spPr>
      </p:cxnSp>
      <p:sp>
        <p:nvSpPr>
          <p:cNvPr id="18455" name="AutoShape 197"/>
          <p:cNvSpPr/>
          <p:nvPr/>
        </p:nvSpPr>
        <p:spPr>
          <a:xfrm>
            <a:off x="4191000" y="2981325"/>
            <a:ext cx="1143000" cy="304800"/>
          </a:xfrm>
          <a:prstGeom prst="rightArrow">
            <a:avLst>
              <a:gd name="adj1" fmla="val 50000"/>
              <a:gd name="adj2" fmla="val 84062"/>
            </a:avLst>
          </a:prstGeom>
          <a:solidFill>
            <a:srgbClr val="00CC00"/>
          </a:solidFill>
          <a:ln w="25400">
            <a:solidFill>
              <a:srgbClr val="0000FF"/>
            </a:solidFill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8456" name="TextBox 73"/>
          <p:cNvSpPr/>
          <p:nvPr/>
        </p:nvSpPr>
        <p:spPr>
          <a:xfrm>
            <a:off x="3111500" y="4738688"/>
            <a:ext cx="3562350" cy="461962"/>
          </a:xfrm>
          <a:prstGeom prst="rect">
            <a:avLst/>
          </a:prstGeom>
          <a:solidFill>
            <a:srgbClr val="FFFF00"/>
          </a:solidFill>
          <a:ln w="28575">
            <a:solidFill>
              <a:srgbClr val="0000FF"/>
            </a:solidFill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建系原则：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抓住直角性质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1845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数学练习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 fill="hold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 fill="hold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5" grpId="0"/>
      <p:bldP spid="184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0482" name="矩形 5"/>
          <p:cNvSpPr/>
          <p:nvPr/>
        </p:nvSpPr>
        <p:spPr>
          <a:xfrm>
            <a:off x="896938" y="1103313"/>
            <a:ext cx="59785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例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zh-CN" altLang="zh-CN" sz="2400">
                <a:ea typeface="楷体" pitchFamily="49" charset="-122"/>
              </a:rPr>
              <a:t>画水平放置</a:t>
            </a:r>
            <a:r>
              <a:rPr lang="zh-CN" altLang="en-US" sz="2400">
                <a:ea typeface="楷体" pitchFamily="49" charset="-122"/>
              </a:rPr>
              <a:t>的正六边形</a:t>
            </a:r>
            <a:r>
              <a:rPr lang="zh-CN" altLang="zh-CN" sz="2400">
                <a:ea typeface="楷体" pitchFamily="49" charset="-122"/>
              </a:rPr>
              <a:t>的直观图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grpSp>
        <p:nvGrpSpPr>
          <p:cNvPr id="20483" name="组合 38"/>
          <p:cNvGrpSpPr/>
          <p:nvPr/>
        </p:nvGrpSpPr>
        <p:grpSpPr>
          <a:xfrm>
            <a:off x="1631950" y="1663700"/>
            <a:ext cx="3276600" cy="3109913"/>
            <a:chOff x="1263650" y="1497013"/>
            <a:chExt cx="3276600" cy="3109912"/>
          </a:xfrm>
        </p:grpSpPr>
        <p:cxnSp>
          <p:nvCxnSpPr>
            <p:cNvPr id="20484" name="Line 16"/>
            <p:cNvCxnSpPr/>
            <p:nvPr/>
          </p:nvCxnSpPr>
          <p:spPr>
            <a:xfrm rot="16200000" flipV="1">
              <a:off x="1211259" y="3106735"/>
              <a:ext cx="2978153" cy="222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cxnSp>
          <p:nvCxnSpPr>
            <p:cNvPr id="20485" name="Line 31"/>
            <p:cNvCxnSpPr/>
            <p:nvPr/>
          </p:nvCxnSpPr>
          <p:spPr>
            <a:xfrm flipV="1">
              <a:off x="1263650" y="3159126"/>
              <a:ext cx="3200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graphicFrame>
          <p:nvGraphicFramePr>
            <p:cNvPr id="20486" name="Object 2"/>
            <p:cNvGraphicFramePr>
              <a:graphicFrameLocks noChangeAspect="1"/>
            </p:cNvGraphicFramePr>
            <p:nvPr/>
          </p:nvGraphicFramePr>
          <p:xfrm>
            <a:off x="4267200" y="3159126"/>
            <a:ext cx="273050" cy="301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8" r:id="rId3" imgW="273050" imgH="301625" progId="Equation.DSMT4">
                    <p:embed/>
                  </p:oleObj>
                </mc:Choice>
                <mc:Fallback>
                  <p:oleObj r:id="rId3" imgW="273050" imgH="3016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267200" y="3159126"/>
                          <a:ext cx="273050" cy="301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7" name="Object 3"/>
            <p:cNvGraphicFramePr>
              <a:graphicFrameLocks noChangeAspect="1"/>
            </p:cNvGraphicFramePr>
            <p:nvPr/>
          </p:nvGraphicFramePr>
          <p:xfrm>
            <a:off x="2443162" y="1497013"/>
            <a:ext cx="300038" cy="3556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9" r:id="rId5" imgW="300038" imgH="355600" progId="Equation.DSMT4">
                    <p:embed/>
                  </p:oleObj>
                </mc:Choice>
                <mc:Fallback>
                  <p:oleObj r:id="rId5" imgW="300038" imgH="355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443162" y="1497013"/>
                          <a:ext cx="300038" cy="3556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8" name="Object 4"/>
            <p:cNvGraphicFramePr>
              <a:graphicFrameLocks noChangeAspect="1"/>
            </p:cNvGraphicFramePr>
            <p:nvPr/>
          </p:nvGraphicFramePr>
          <p:xfrm>
            <a:off x="2406650" y="3082925"/>
            <a:ext cx="381000" cy="42087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0" r:id="rId7" imgW="381000" imgH="420872" progId="Equation.DSMT4">
                    <p:embed/>
                  </p:oleObj>
                </mc:Choice>
                <mc:Fallback>
                  <p:oleObj r:id="rId7" imgW="381000" imgH="420872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406650" y="3082925"/>
                          <a:ext cx="381000" cy="4208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489" name="组合 50"/>
          <p:cNvGrpSpPr/>
          <p:nvPr/>
        </p:nvGrpSpPr>
        <p:grpSpPr>
          <a:xfrm>
            <a:off x="5359400" y="2030413"/>
            <a:ext cx="3505200" cy="2133600"/>
            <a:chOff x="933450" y="2419351"/>
            <a:chExt cx="3505200" cy="2133600"/>
          </a:xfrm>
        </p:grpSpPr>
        <p:cxnSp>
          <p:nvCxnSpPr>
            <p:cNvPr id="20490" name="Line 16"/>
            <p:cNvCxnSpPr/>
            <p:nvPr/>
          </p:nvCxnSpPr>
          <p:spPr>
            <a:xfrm rot="16200000">
              <a:off x="1619250" y="2647951"/>
              <a:ext cx="1905000" cy="1905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cxnSp>
          <p:nvCxnSpPr>
            <p:cNvPr id="20491" name="Line 31"/>
            <p:cNvCxnSpPr/>
            <p:nvPr/>
          </p:nvCxnSpPr>
          <p:spPr>
            <a:xfrm flipV="1">
              <a:off x="933450" y="3695701"/>
              <a:ext cx="3429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 len="lg"/>
            </a:ln>
          </p:spPr>
        </p:cxnSp>
        <p:graphicFrame>
          <p:nvGraphicFramePr>
            <p:cNvPr id="20492" name="Object 5"/>
            <p:cNvGraphicFramePr>
              <a:graphicFrameLocks noChangeAspect="1"/>
            </p:cNvGraphicFramePr>
            <p:nvPr/>
          </p:nvGraphicFramePr>
          <p:xfrm>
            <a:off x="4083050" y="3703638"/>
            <a:ext cx="355600" cy="38417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1" r:id="rId9" imgW="355600" imgH="384175" progId="Equation.DSMT4">
                    <p:embed/>
                  </p:oleObj>
                </mc:Choice>
                <mc:Fallback>
                  <p:oleObj r:id="rId9" imgW="355600" imgH="38417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083050" y="3703638"/>
                          <a:ext cx="355600" cy="38417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3" name="Object 6"/>
            <p:cNvGraphicFramePr>
              <a:graphicFrameLocks noChangeAspect="1"/>
            </p:cNvGraphicFramePr>
            <p:nvPr/>
          </p:nvGraphicFramePr>
          <p:xfrm>
            <a:off x="3170237" y="2419351"/>
            <a:ext cx="354013" cy="43815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2" r:id="rId11" imgW="354013" imgH="438150" progId="Equation.DSMT4">
                    <p:embed/>
                  </p:oleObj>
                </mc:Choice>
                <mc:Fallback>
                  <p:oleObj r:id="rId11" imgW="354013" imgH="43815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170237" y="2419351"/>
                          <a:ext cx="354013" cy="4381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4" name="Object 7"/>
            <p:cNvGraphicFramePr>
              <a:graphicFrameLocks noChangeAspect="1"/>
            </p:cNvGraphicFramePr>
            <p:nvPr/>
          </p:nvGraphicFramePr>
          <p:xfrm>
            <a:off x="2381250" y="3619501"/>
            <a:ext cx="381000" cy="44758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3" r:id="rId13" imgW="381000" imgH="447583" progId="Equation.DSMT4">
                    <p:embed/>
                  </p:oleObj>
                </mc:Choice>
                <mc:Fallback>
                  <p:oleObj r:id="rId13" imgW="381000" imgH="447583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381250" y="3619501"/>
                          <a:ext cx="381000" cy="44758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0495" name="Picture 2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460750" y="5230813"/>
            <a:ext cx="3581400" cy="469900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20496" name="Group 59"/>
          <p:cNvGrpSpPr/>
          <p:nvPr/>
        </p:nvGrpSpPr>
        <p:grpSpPr>
          <a:xfrm>
            <a:off x="1555750" y="2106613"/>
            <a:ext cx="2971800" cy="2590800"/>
            <a:chOff x="606" y="1159"/>
            <a:chExt cx="1529" cy="1341"/>
          </a:xfrm>
        </p:grpSpPr>
        <p:pic>
          <p:nvPicPr>
            <p:cNvPr id="20497" name="Picture 60"/>
            <p:cNvPicPr>
              <a:picLocks noChangeAspect="1"/>
            </p:cNvPicPr>
            <p:nvPr/>
          </p:nvPicPr>
          <p:blipFill>
            <a:blip r:embed="rId16">
              <a:clrChange useA="0">
                <a:clrFrom>
                  <a:srgbClr val="00FFFF"/>
                </a:clrFrom>
                <a:clrTo>
                  <a:srgbClr val="006600"/>
                </a:clrTo>
              </a:clrChange>
            </a:blip>
            <a:stretch>
              <a:fillRect/>
            </a:stretch>
          </p:blipFill>
          <p:spPr>
            <a:xfrm>
              <a:off x="714" y="1198"/>
              <a:ext cx="1343" cy="1216"/>
            </a:xfrm>
            <a:prstGeom prst="rect">
              <a:avLst/>
            </a:prstGeom>
            <a:noFill/>
            <a:ln w="28575">
              <a:noFill/>
              <a:miter lim="800000"/>
            </a:ln>
          </p:spPr>
        </p:pic>
        <p:sp>
          <p:nvSpPr>
            <p:cNvPr id="20498" name="Text Box 61"/>
            <p:cNvSpPr/>
            <p:nvPr/>
          </p:nvSpPr>
          <p:spPr>
            <a:xfrm>
              <a:off x="606" y="1790"/>
              <a:ext cx="210" cy="158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lIns="0" tIns="0" rIns="0" bIns="0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i="1"/>
                <a:t>A</a:t>
              </a:r>
              <a:endParaRPr lang="en-US" altLang="zh-CN" i="1"/>
            </a:p>
          </p:txBody>
        </p:sp>
        <p:sp>
          <p:nvSpPr>
            <p:cNvPr id="20499" name="Text Box 62"/>
            <p:cNvSpPr/>
            <p:nvPr/>
          </p:nvSpPr>
          <p:spPr>
            <a:xfrm>
              <a:off x="945" y="2342"/>
              <a:ext cx="210" cy="158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lIns="0" tIns="0" rIns="0" bIns="0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i="1"/>
                <a:t>B</a:t>
              </a:r>
              <a:endParaRPr lang="en-US" altLang="zh-CN" i="1"/>
            </a:p>
          </p:txBody>
        </p:sp>
        <p:sp>
          <p:nvSpPr>
            <p:cNvPr id="20500" name="Text Box 63"/>
            <p:cNvSpPr/>
            <p:nvPr/>
          </p:nvSpPr>
          <p:spPr>
            <a:xfrm>
              <a:off x="1547" y="2342"/>
              <a:ext cx="210" cy="158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lIns="0" tIns="0" rIns="0" bIns="0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i="1"/>
                <a:t>C</a:t>
              </a:r>
              <a:endParaRPr lang="en-US" altLang="zh-CN" i="1"/>
            </a:p>
          </p:txBody>
        </p:sp>
        <p:sp>
          <p:nvSpPr>
            <p:cNvPr id="20501" name="Text Box 64"/>
            <p:cNvSpPr/>
            <p:nvPr/>
          </p:nvSpPr>
          <p:spPr>
            <a:xfrm>
              <a:off x="1925" y="1790"/>
              <a:ext cx="210" cy="158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lIns="0" tIns="0" rIns="0" bIns="0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i="1"/>
                <a:t>D</a:t>
              </a:r>
              <a:endParaRPr lang="en-US" altLang="zh-CN" i="1"/>
            </a:p>
          </p:txBody>
        </p:sp>
        <p:sp>
          <p:nvSpPr>
            <p:cNvPr id="20502" name="Text Box 65"/>
            <p:cNvSpPr/>
            <p:nvPr/>
          </p:nvSpPr>
          <p:spPr>
            <a:xfrm>
              <a:off x="1650" y="1159"/>
              <a:ext cx="210" cy="158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lIns="0" tIns="0" rIns="0" bIns="0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i="1"/>
                <a:t>E</a:t>
              </a:r>
              <a:endParaRPr lang="en-US" altLang="zh-CN" i="1"/>
            </a:p>
          </p:txBody>
        </p:sp>
        <p:sp>
          <p:nvSpPr>
            <p:cNvPr id="20503" name="Text Box 66"/>
            <p:cNvSpPr/>
            <p:nvPr/>
          </p:nvSpPr>
          <p:spPr>
            <a:xfrm>
              <a:off x="906" y="1159"/>
              <a:ext cx="210" cy="158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lIns="0" tIns="0" rIns="0" bIns="0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i="1"/>
                <a:t>F</a:t>
              </a:r>
              <a:endParaRPr lang="en-US" altLang="zh-CN" i="1"/>
            </a:p>
          </p:txBody>
        </p:sp>
      </p:grpSp>
      <p:sp>
        <p:nvSpPr>
          <p:cNvPr id="20504" name="Text Box 67"/>
          <p:cNvSpPr/>
          <p:nvPr/>
        </p:nvSpPr>
        <p:spPr>
          <a:xfrm>
            <a:off x="5416550" y="3001963"/>
            <a:ext cx="400050" cy="3048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lIns="0" tIns="0" rIns="0" bIns="0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i="1"/>
              <a:t>A</a:t>
            </a:r>
            <a:r>
              <a:rPr lang="en-US" altLang="zh-CN">
                <a:sym typeface="Symbol" pitchFamily="18" charset="2"/>
              </a:rPr>
              <a:t></a:t>
            </a:r>
            <a:endParaRPr lang="en-US" altLang="zh-CN">
              <a:sym typeface="Symbol" pitchFamily="18" charset="2"/>
            </a:endParaRPr>
          </a:p>
        </p:txBody>
      </p:sp>
      <p:sp>
        <p:nvSpPr>
          <p:cNvPr id="20505" name="Text Box 68"/>
          <p:cNvSpPr/>
          <p:nvPr/>
        </p:nvSpPr>
        <p:spPr>
          <a:xfrm>
            <a:off x="5664200" y="3630613"/>
            <a:ext cx="400050" cy="3048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lIns="0" tIns="0" rIns="0" bIns="0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i="1"/>
              <a:t>B</a:t>
            </a:r>
            <a:r>
              <a:rPr lang="en-US" altLang="zh-CN">
                <a:sym typeface="Symbol" pitchFamily="18" charset="2"/>
              </a:rPr>
              <a:t></a:t>
            </a:r>
            <a:endParaRPr lang="en-US" altLang="zh-CN">
              <a:sym typeface="Symbol" pitchFamily="18" charset="2"/>
            </a:endParaRPr>
          </a:p>
        </p:txBody>
      </p:sp>
      <p:sp>
        <p:nvSpPr>
          <p:cNvPr id="20506" name="Text Box 69"/>
          <p:cNvSpPr/>
          <p:nvPr/>
        </p:nvSpPr>
        <p:spPr>
          <a:xfrm>
            <a:off x="6959600" y="3630613"/>
            <a:ext cx="401638" cy="3048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lIns="0" tIns="0" rIns="0" bIns="0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i="1"/>
              <a:t>C</a:t>
            </a:r>
            <a:r>
              <a:rPr lang="en-US" altLang="zh-CN">
                <a:sym typeface="Symbol" pitchFamily="18" charset="2"/>
              </a:rPr>
              <a:t></a:t>
            </a:r>
            <a:endParaRPr lang="en-US" altLang="zh-CN">
              <a:sym typeface="Symbol" pitchFamily="18" charset="2"/>
            </a:endParaRPr>
          </a:p>
        </p:txBody>
      </p:sp>
      <p:sp>
        <p:nvSpPr>
          <p:cNvPr id="20507" name="Text Box 70"/>
          <p:cNvSpPr/>
          <p:nvPr/>
        </p:nvSpPr>
        <p:spPr>
          <a:xfrm>
            <a:off x="7948613" y="3249613"/>
            <a:ext cx="400050" cy="3048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lIns="0" tIns="0" rIns="0" bIns="0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i="1"/>
              <a:t>D</a:t>
            </a:r>
            <a:r>
              <a:rPr lang="en-US" altLang="zh-CN">
                <a:sym typeface="Symbol" pitchFamily="18" charset="2"/>
              </a:rPr>
              <a:t></a:t>
            </a:r>
            <a:endParaRPr lang="en-US" altLang="zh-CN">
              <a:sym typeface="Symbol" pitchFamily="18" charset="2"/>
            </a:endParaRPr>
          </a:p>
        </p:txBody>
      </p:sp>
      <p:sp>
        <p:nvSpPr>
          <p:cNvPr id="20508" name="Text Box 71"/>
          <p:cNvSpPr/>
          <p:nvPr/>
        </p:nvSpPr>
        <p:spPr>
          <a:xfrm>
            <a:off x="7778750" y="2643188"/>
            <a:ext cx="400050" cy="3048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lIns="0" tIns="0" rIns="0" bIns="0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i="1"/>
              <a:t>E</a:t>
            </a:r>
            <a:r>
              <a:rPr lang="en-US" altLang="zh-CN">
                <a:sym typeface="Symbol" pitchFamily="18" charset="2"/>
              </a:rPr>
              <a:t></a:t>
            </a:r>
            <a:endParaRPr lang="en-US" altLang="zh-CN">
              <a:sym typeface="Symbol" pitchFamily="18" charset="2"/>
            </a:endParaRPr>
          </a:p>
        </p:txBody>
      </p:sp>
      <p:sp>
        <p:nvSpPr>
          <p:cNvPr id="20509" name="Text Box 72"/>
          <p:cNvSpPr/>
          <p:nvPr/>
        </p:nvSpPr>
        <p:spPr>
          <a:xfrm>
            <a:off x="6505575" y="2643188"/>
            <a:ext cx="400050" cy="3048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lIns="0" tIns="0" rIns="0" bIns="0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i="1"/>
              <a:t>F</a:t>
            </a:r>
            <a:r>
              <a:rPr lang="en-US" altLang="zh-CN">
                <a:sym typeface="Symbol" pitchFamily="18" charset="2"/>
              </a:rPr>
              <a:t></a:t>
            </a:r>
            <a:endParaRPr lang="en-US" altLang="zh-CN">
              <a:sym typeface="Symbol" pitchFamily="18" charset="2"/>
            </a:endParaRPr>
          </a:p>
        </p:txBody>
      </p:sp>
      <p:sp>
        <p:nvSpPr>
          <p:cNvPr id="20510" name="Oval 83"/>
          <p:cNvSpPr/>
          <p:nvPr/>
        </p:nvSpPr>
        <p:spPr>
          <a:xfrm>
            <a:off x="5675313" y="3249613"/>
            <a:ext cx="71437" cy="714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0511" name="Oval 84"/>
          <p:cNvSpPr/>
          <p:nvPr/>
        </p:nvSpPr>
        <p:spPr>
          <a:xfrm>
            <a:off x="8037513" y="3249613"/>
            <a:ext cx="71437" cy="714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0512" name="Oval 85"/>
          <p:cNvSpPr/>
          <p:nvPr/>
        </p:nvSpPr>
        <p:spPr>
          <a:xfrm>
            <a:off x="7231063" y="2903538"/>
            <a:ext cx="71437" cy="714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0513" name="Oval 86"/>
          <p:cNvSpPr/>
          <p:nvPr/>
        </p:nvSpPr>
        <p:spPr>
          <a:xfrm>
            <a:off x="6511925" y="3624263"/>
            <a:ext cx="71438" cy="714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cxnSp>
        <p:nvCxnSpPr>
          <p:cNvPr id="20514" name="Line 87"/>
          <p:cNvCxnSpPr/>
          <p:nvPr/>
        </p:nvCxnSpPr>
        <p:spPr>
          <a:xfrm>
            <a:off x="5922963" y="3667125"/>
            <a:ext cx="1222375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</a:ln>
        </p:spPr>
      </p:cxnSp>
      <p:cxnSp>
        <p:nvCxnSpPr>
          <p:cNvPr id="20515" name="Line 88"/>
          <p:cNvCxnSpPr/>
          <p:nvPr/>
        </p:nvCxnSpPr>
        <p:spPr>
          <a:xfrm>
            <a:off x="6640513" y="2932113"/>
            <a:ext cx="1222375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</a:ln>
        </p:spPr>
      </p:cxnSp>
      <p:cxnSp>
        <p:nvCxnSpPr>
          <p:cNvPr id="20516" name="Line 89"/>
          <p:cNvCxnSpPr/>
          <p:nvPr/>
        </p:nvCxnSpPr>
        <p:spPr>
          <a:xfrm flipV="1">
            <a:off x="5705475" y="2932113"/>
            <a:ext cx="935038" cy="36036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</a:ln>
        </p:spPr>
      </p:cxnSp>
      <p:cxnSp>
        <p:nvCxnSpPr>
          <p:cNvPr id="20517" name="Line 90"/>
          <p:cNvCxnSpPr/>
          <p:nvPr/>
        </p:nvCxnSpPr>
        <p:spPr>
          <a:xfrm flipV="1">
            <a:off x="7145338" y="3306763"/>
            <a:ext cx="935037" cy="36036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</a:ln>
        </p:spPr>
      </p:cxnSp>
      <p:cxnSp>
        <p:nvCxnSpPr>
          <p:cNvPr id="20518" name="Line 91"/>
          <p:cNvCxnSpPr/>
          <p:nvPr/>
        </p:nvCxnSpPr>
        <p:spPr>
          <a:xfrm flipH="1" flipV="1">
            <a:off x="7866063" y="2932113"/>
            <a:ext cx="223837" cy="363537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</a:ln>
        </p:spPr>
      </p:cxnSp>
      <p:cxnSp>
        <p:nvCxnSpPr>
          <p:cNvPr id="20519" name="Line 92"/>
          <p:cNvCxnSpPr/>
          <p:nvPr/>
        </p:nvCxnSpPr>
        <p:spPr>
          <a:xfrm flipH="1" flipV="1">
            <a:off x="5705475" y="3278188"/>
            <a:ext cx="215900" cy="395287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</a:ln>
        </p:spPr>
      </p:cxnSp>
      <p:sp>
        <p:nvSpPr>
          <p:cNvPr id="20520" name="AutoShape 197"/>
          <p:cNvSpPr/>
          <p:nvPr/>
        </p:nvSpPr>
        <p:spPr>
          <a:xfrm>
            <a:off x="4368800" y="2792413"/>
            <a:ext cx="1143000" cy="304800"/>
          </a:xfrm>
          <a:prstGeom prst="rightArrow">
            <a:avLst>
              <a:gd name="adj1" fmla="val 50000"/>
              <a:gd name="adj2" fmla="val 84062"/>
            </a:avLst>
          </a:prstGeom>
          <a:solidFill>
            <a:srgbClr val="00CC00"/>
          </a:solidFill>
          <a:ln w="25400">
            <a:solidFill>
              <a:srgbClr val="0000FF"/>
            </a:solidFill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 fill="hold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1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2"/>
                            </p:stCondLst>
                            <p:childTnLst>
                              <p:par>
                                <p:cTn id="5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2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3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 fill="hold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 fill="hold"/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 fill="hold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 fill="hold"/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1"/>
                            </p:stCondLst>
                            <p:childTnLst>
                              <p:par>
                                <p:cTn id="8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 fill="hold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4" grpId="0"/>
      <p:bldP spid="20505" grpId="0"/>
      <p:bldP spid="20506" grpId="0"/>
      <p:bldP spid="20507" grpId="0"/>
      <p:bldP spid="20508" grpId="0"/>
      <p:bldP spid="20509" grpId="0"/>
      <p:bldP spid="20510" grpId="0"/>
      <p:bldP spid="20511" grpId="0"/>
      <p:bldP spid="20512" grpId="0"/>
      <p:bldP spid="20512" grpId="1"/>
      <p:bldP spid="20513" grpId="0"/>
      <p:bldP spid="20513" grpId="1"/>
      <p:bldP spid="20520" grpId="0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resentationFormat>On-screen Show (4:3)</PresentationFormat>
  <Paragraphs>67</Paragraphs>
  <Slides>16</Slides>
  <Notes>15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baseType="lpstr" size="23">
      <vt:lpstr>Arial</vt:lpstr>
      <vt:lpstr>宋体</vt:lpstr>
      <vt:lpstr>Times New Roman</vt:lpstr>
      <vt:lpstr>Calibri</vt:lpstr>
      <vt:lpstr>楷体</vt:lpstr>
      <vt:lpstr>Symbol</vt:lpstr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2022-05-30T19:10:55.597</cp:lastPrinted>
  <dcterms:created xsi:type="dcterms:W3CDTF">2022-05-30T19:10:55Z</dcterms:created>
  <dcterms:modified xsi:type="dcterms:W3CDTF">2022-05-30T11:10:55Z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