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1123" r:id="rId2"/>
    <p:sldId id="1141" r:id="rId3"/>
    <p:sldId id="1143" r:id="rId4"/>
    <p:sldId id="1152" r:id="rId5"/>
    <p:sldId id="1149" r:id="rId6"/>
    <p:sldId id="1147" r:id="rId7"/>
    <p:sldId id="1146" r:id="rId8"/>
    <p:sldId id="1150" r:id="rId9"/>
    <p:sldId id="1127" r:id="rId10"/>
  </p:sldIdLst>
  <p:sldSz cx="12192000" cy="6858000"/>
  <p:notesSz cx="6858000" cy="9144000"/>
  <p:custDataLst>
    <p:tags r:id="rId12"/>
  </p:custDataLst>
  <p:defaultTextStyle>
    <a:defPPr>
      <a:defRPr lang="zh-CN"/>
    </a:defPPr>
    <a:lvl1pPr marL="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765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365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5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565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165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BD65"/>
    <a:srgbClr val="A0495C"/>
    <a:srgbClr val="6EB6A8"/>
    <a:srgbClr val="F8F8F8"/>
    <a:srgbClr val="0075BF"/>
    <a:srgbClr val="034EA2"/>
    <a:srgbClr val="0087CD"/>
    <a:srgbClr val="C68F06"/>
    <a:srgbClr val="DB2C03"/>
    <a:srgbClr val="EBAC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794DFC-E67B-43C4-A751-3DF34176C939}" v="90" dt="2023-12-26T01:59:27.6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67" autoAdjust="0"/>
    <p:restoredTop sz="93354" autoAdjust="0"/>
  </p:normalViewPr>
  <p:slideViewPr>
    <p:cSldViewPr>
      <p:cViewPr>
        <p:scale>
          <a:sx n="87" d="100"/>
          <a:sy n="87" d="100"/>
        </p:scale>
        <p:origin x="-912" y="19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3264" y="4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506285828368515E-2"/>
          <c:y val="5.245330259025547E-2"/>
          <c:w val="0.92054019019732136"/>
          <c:h val="0.89509339481948902"/>
        </c:manualLayout>
      </c:layout>
      <c:doughnutChart>
        <c:varyColors val="1"/>
        <c:ser>
          <c:idx val="0"/>
          <c:order val="0"/>
          <c:spPr>
            <a:effectLst/>
          </c:spPr>
          <c:dPt>
            <c:idx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D85-4B39-B67B-E8DDA09E4995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D85-4B39-B67B-E8DDA09E4995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D85-4B39-B67B-E8DDA09E4995}"/>
              </c:ext>
            </c:extLst>
          </c:dPt>
          <c:dPt>
            <c:idx val="3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D85-4B39-B67B-E8DDA09E4995}"/>
              </c:ext>
            </c:extLst>
          </c:dP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40</c:v>
                </c:pt>
                <c:pt idx="2">
                  <c:v>15</c:v>
                </c:pt>
                <c:pt idx="3">
                  <c:v>20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销售额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红</c:v>
                      </c:pt>
                      <c:pt idx="1">
                        <c:v>蓝</c:v>
                      </c:pt>
                      <c:pt idx="2">
                        <c:v>青</c:v>
                      </c:pt>
                      <c:pt idx="3">
                        <c:v>橙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8-8D85-4B39-B67B-E8DDA09E49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47"/>
        <c:holeSize val="9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A5992-9D73-4015-9385-ABE035416B29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5A699-AB68-4A20-99FB-6F69DC266D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765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365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5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565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165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5A699-AB68-4A20-99FB-6F69DC266D4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219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8F03C3-53C1-4F10-8DAF-D1F318E96C6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3191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3163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219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8F03C3-53C1-4F10-8DAF-D1F318E96C6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2302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43602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05891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219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8F03C3-53C1-4F10-8DAF-D1F318E96C6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03320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219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8F03C3-53C1-4F10-8DAF-D1F318E96C6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00435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5A699-AB68-4A20-99FB-6F69DC266D45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4A03-91AF-448A-9954-517C0577E5F0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FC946-6D13-4F8C-9740-992A906A613E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直接连接符 7"/>
          <p:cNvCxnSpPr/>
          <p:nvPr userDrawn="1"/>
        </p:nvCxnSpPr>
        <p:spPr>
          <a:xfrm>
            <a:off x="1007435" y="932723"/>
            <a:ext cx="10369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椭圆 8"/>
          <p:cNvSpPr/>
          <p:nvPr userDrawn="1"/>
        </p:nvSpPr>
        <p:spPr>
          <a:xfrm>
            <a:off x="1295467" y="548680"/>
            <a:ext cx="288032" cy="28803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4A03-91AF-448A-9954-517C0577E5F0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FC946-6D13-4F8C-9740-992A906A613E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直接连接符 7"/>
          <p:cNvCxnSpPr/>
          <p:nvPr userDrawn="1"/>
        </p:nvCxnSpPr>
        <p:spPr>
          <a:xfrm>
            <a:off x="1007435" y="932723"/>
            <a:ext cx="10369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椭圆 8"/>
          <p:cNvSpPr/>
          <p:nvPr userDrawn="1"/>
        </p:nvSpPr>
        <p:spPr>
          <a:xfrm>
            <a:off x="1295467" y="548680"/>
            <a:ext cx="288032" cy="28803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4A03-91AF-448A-9954-517C0577E5F0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FC946-6D13-4F8C-9740-992A906A613E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直接连接符 7"/>
          <p:cNvCxnSpPr/>
          <p:nvPr userDrawn="1"/>
        </p:nvCxnSpPr>
        <p:spPr>
          <a:xfrm>
            <a:off x="1007435" y="932723"/>
            <a:ext cx="10369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椭圆 8"/>
          <p:cNvSpPr/>
          <p:nvPr userDrawn="1"/>
        </p:nvSpPr>
        <p:spPr>
          <a:xfrm>
            <a:off x="1295467" y="548680"/>
            <a:ext cx="288032" cy="28803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4A03-91AF-448A-9954-517C0577E5F0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FC946-6D13-4F8C-9740-992A906A613E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直接连接符 7"/>
          <p:cNvCxnSpPr/>
          <p:nvPr userDrawn="1"/>
        </p:nvCxnSpPr>
        <p:spPr>
          <a:xfrm>
            <a:off x="1007435" y="932723"/>
            <a:ext cx="10369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椭圆 8"/>
          <p:cNvSpPr/>
          <p:nvPr userDrawn="1"/>
        </p:nvSpPr>
        <p:spPr>
          <a:xfrm>
            <a:off x="1295467" y="548680"/>
            <a:ext cx="288032" cy="28803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1" y="274639"/>
            <a:ext cx="10972800" cy="1143000"/>
          </a:xfrm>
          <a:prstGeom prst="rect">
            <a:avLst/>
          </a:prstGeom>
        </p:spPr>
        <p:txBody>
          <a:bodyPr vert="horz" lIns="91428" tIns="45714" rIns="91428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1" y="1600201"/>
            <a:ext cx="10972800" cy="4525963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1" y="6356352"/>
            <a:ext cx="2844800" cy="36512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54A03-91AF-448A-9954-517C0577E5F0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FC946-6D13-4F8C-9740-992A906A613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</p:sldLayoutIdLst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  <p:txStyles>
    <p:titleStyle>
      <a:lvl1pPr algn="ctr" defTabSz="1219200" rtl="0" eaLnBrk="1" latinLnBrk="0" hangingPunct="1">
        <a:spcBef>
          <a:spcPct val="0"/>
        </a:spcBef>
        <a:buNone/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965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2565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165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1765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1365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0965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76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36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56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16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9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6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tags" Target="../tags/tag4.xml"/><Relationship Id="rId7" Type="http://schemas.openxmlformats.org/officeDocument/2006/relationships/notesSlide" Target="../notesSlides/notesSlide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1"/>
          <p:cNvSpPr/>
          <p:nvPr/>
        </p:nvSpPr>
        <p:spPr>
          <a:xfrm rot="5400000">
            <a:off x="115243" y="-128162"/>
            <a:ext cx="3356992" cy="3575720"/>
          </a:xfrm>
          <a:prstGeom prst="rtTriangle">
            <a:avLst/>
          </a:prstGeom>
          <a:solidFill>
            <a:srgbClr val="E2B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直角三角形 2"/>
          <p:cNvSpPr/>
          <p:nvPr/>
        </p:nvSpPr>
        <p:spPr>
          <a:xfrm rot="5400000" flipH="1" flipV="1">
            <a:off x="8644959" y="3319635"/>
            <a:ext cx="3429000" cy="3647730"/>
          </a:xfrm>
          <a:prstGeom prst="rtTriangle">
            <a:avLst/>
          </a:prstGeom>
          <a:solidFill>
            <a:srgbClr val="6EB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1793739" y="-109747"/>
            <a:ext cx="3505981" cy="2026579"/>
            <a:chOff x="1793739" y="-109747"/>
            <a:chExt cx="3505981" cy="2026579"/>
          </a:xfrm>
        </p:grpSpPr>
        <p:grpSp>
          <p:nvGrpSpPr>
            <p:cNvPr id="5" name="组合 4"/>
            <p:cNvGrpSpPr/>
            <p:nvPr/>
          </p:nvGrpSpPr>
          <p:grpSpPr>
            <a:xfrm>
              <a:off x="1793739" y="-109747"/>
              <a:ext cx="2896009" cy="1450515"/>
              <a:chOff x="1793739" y="-109747"/>
              <a:chExt cx="2896009" cy="1450515"/>
            </a:xfrm>
          </p:grpSpPr>
          <p:cxnSp>
            <p:nvCxnSpPr>
              <p:cNvPr id="8" name="直接连接符 7"/>
              <p:cNvCxnSpPr>
                <a:stCxn id="2" idx="1"/>
              </p:cNvCxnSpPr>
              <p:nvPr/>
            </p:nvCxnSpPr>
            <p:spPr>
              <a:xfrm>
                <a:off x="1793739" y="-18798"/>
                <a:ext cx="1421941" cy="1359566"/>
              </a:xfrm>
              <a:prstGeom prst="line">
                <a:avLst/>
              </a:prstGeom>
              <a:ln w="38100">
                <a:solidFill>
                  <a:srgbClr val="A0495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接连接符 8"/>
              <p:cNvCxnSpPr/>
              <p:nvPr/>
            </p:nvCxnSpPr>
            <p:spPr>
              <a:xfrm flipH="1">
                <a:off x="3181772" y="-109747"/>
                <a:ext cx="1507976" cy="1450515"/>
              </a:xfrm>
              <a:prstGeom prst="line">
                <a:avLst/>
              </a:prstGeom>
              <a:ln w="38100">
                <a:solidFill>
                  <a:srgbClr val="A0495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直接连接符 5"/>
            <p:cNvCxnSpPr/>
            <p:nvPr/>
          </p:nvCxnSpPr>
          <p:spPr>
            <a:xfrm flipH="1">
              <a:off x="3215680" y="-59573"/>
              <a:ext cx="2084040" cy="1976405"/>
            </a:xfrm>
            <a:prstGeom prst="line">
              <a:avLst/>
            </a:prstGeom>
            <a:ln w="28575">
              <a:solidFill>
                <a:srgbClr val="E2BD6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>
              <a:off x="2351584" y="1112005"/>
              <a:ext cx="864096" cy="804827"/>
            </a:xfrm>
            <a:prstGeom prst="line">
              <a:avLst/>
            </a:prstGeom>
            <a:ln w="28575">
              <a:solidFill>
                <a:srgbClr val="E2BD6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直接连接符 9"/>
          <p:cNvCxnSpPr/>
          <p:nvPr/>
        </p:nvCxnSpPr>
        <p:spPr>
          <a:xfrm flipH="1">
            <a:off x="-35874" y="1688373"/>
            <a:ext cx="2303794" cy="2244683"/>
          </a:xfrm>
          <a:prstGeom prst="line">
            <a:avLst/>
          </a:prstGeom>
          <a:ln w="57150">
            <a:solidFill>
              <a:srgbClr val="A049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H="1">
            <a:off x="7990236" y="4830999"/>
            <a:ext cx="2213198" cy="2060848"/>
          </a:xfrm>
          <a:prstGeom prst="line">
            <a:avLst/>
          </a:prstGeom>
          <a:ln w="57150">
            <a:solidFill>
              <a:srgbClr val="6EB6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等腰三角形 11"/>
          <p:cNvSpPr/>
          <p:nvPr/>
        </p:nvSpPr>
        <p:spPr>
          <a:xfrm flipV="1">
            <a:off x="9876677" y="-14645"/>
            <a:ext cx="2466809" cy="1211397"/>
          </a:xfrm>
          <a:prstGeom prst="triangle">
            <a:avLst/>
          </a:prstGeom>
          <a:solidFill>
            <a:srgbClr val="A049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-35874" y="3933056"/>
            <a:ext cx="4259666" cy="2958791"/>
            <a:chOff x="-35874" y="3933056"/>
            <a:chExt cx="4259666" cy="2958791"/>
          </a:xfrm>
        </p:grpSpPr>
        <p:cxnSp>
          <p:nvCxnSpPr>
            <p:cNvPr id="14" name="直接连接符 13"/>
            <p:cNvCxnSpPr/>
            <p:nvPr/>
          </p:nvCxnSpPr>
          <p:spPr>
            <a:xfrm>
              <a:off x="1809428" y="4613317"/>
              <a:ext cx="2414364" cy="2244683"/>
            </a:xfrm>
            <a:prstGeom prst="line">
              <a:avLst/>
            </a:prstGeom>
            <a:ln w="28575">
              <a:solidFill>
                <a:srgbClr val="E2BD6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H="1">
              <a:off x="-35874" y="4613317"/>
              <a:ext cx="1845302" cy="1683568"/>
            </a:xfrm>
            <a:prstGeom prst="line">
              <a:avLst/>
            </a:prstGeom>
            <a:ln w="28575">
              <a:solidFill>
                <a:srgbClr val="E2BD6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组合 15"/>
            <p:cNvGrpSpPr/>
            <p:nvPr/>
          </p:nvGrpSpPr>
          <p:grpSpPr>
            <a:xfrm>
              <a:off x="-27198" y="3933056"/>
              <a:ext cx="3962958" cy="2958791"/>
              <a:chOff x="-27198" y="3933056"/>
              <a:chExt cx="3962958" cy="2958791"/>
            </a:xfrm>
          </p:grpSpPr>
          <p:cxnSp>
            <p:nvCxnSpPr>
              <p:cNvPr id="17" name="直接连接符 16"/>
              <p:cNvCxnSpPr/>
              <p:nvPr/>
            </p:nvCxnSpPr>
            <p:spPr>
              <a:xfrm>
                <a:off x="1487488" y="3933056"/>
                <a:ext cx="2448272" cy="2304256"/>
              </a:xfrm>
              <a:prstGeom prst="line">
                <a:avLst/>
              </a:prstGeom>
              <a:ln w="38100">
                <a:solidFill>
                  <a:srgbClr val="6EB6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 17"/>
              <p:cNvCxnSpPr/>
              <p:nvPr/>
            </p:nvCxnSpPr>
            <p:spPr>
              <a:xfrm flipH="1">
                <a:off x="-27198" y="3933056"/>
                <a:ext cx="1521040" cy="1440160"/>
              </a:xfrm>
              <a:prstGeom prst="line">
                <a:avLst/>
              </a:prstGeom>
              <a:ln w="38100">
                <a:solidFill>
                  <a:srgbClr val="6EB6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连接符 18"/>
              <p:cNvCxnSpPr/>
              <p:nvPr/>
            </p:nvCxnSpPr>
            <p:spPr>
              <a:xfrm flipH="1">
                <a:off x="3215680" y="6220126"/>
                <a:ext cx="720080" cy="671721"/>
              </a:xfrm>
              <a:prstGeom prst="line">
                <a:avLst/>
              </a:prstGeom>
              <a:ln w="38100">
                <a:solidFill>
                  <a:srgbClr val="6EB6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" name="组合 19"/>
          <p:cNvGrpSpPr/>
          <p:nvPr/>
        </p:nvGrpSpPr>
        <p:grpSpPr>
          <a:xfrm>
            <a:off x="10359459" y="2442061"/>
            <a:ext cx="1857222" cy="3507219"/>
            <a:chOff x="10359459" y="2442061"/>
            <a:chExt cx="1857222" cy="3507219"/>
          </a:xfrm>
        </p:grpSpPr>
        <p:cxnSp>
          <p:nvCxnSpPr>
            <p:cNvPr id="21" name="直接连接符 20"/>
            <p:cNvCxnSpPr/>
            <p:nvPr/>
          </p:nvCxnSpPr>
          <p:spPr>
            <a:xfrm flipH="1">
              <a:off x="10359459" y="2442061"/>
              <a:ext cx="1857222" cy="1728192"/>
            </a:xfrm>
            <a:prstGeom prst="line">
              <a:avLst/>
            </a:prstGeom>
            <a:ln w="38100">
              <a:solidFill>
                <a:srgbClr val="E2BD6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flipH="1" flipV="1">
              <a:off x="10359460" y="4149081"/>
              <a:ext cx="1857221" cy="1800199"/>
            </a:xfrm>
            <a:prstGeom prst="line">
              <a:avLst/>
            </a:prstGeom>
            <a:ln w="38100">
              <a:solidFill>
                <a:srgbClr val="E2BD6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直接连接符 26"/>
          <p:cNvCxnSpPr/>
          <p:nvPr/>
        </p:nvCxnSpPr>
        <p:spPr>
          <a:xfrm flipH="1">
            <a:off x="10003483" y="4830999"/>
            <a:ext cx="2213198" cy="2060848"/>
          </a:xfrm>
          <a:prstGeom prst="line">
            <a:avLst/>
          </a:prstGeom>
          <a:ln w="38100">
            <a:solidFill>
              <a:srgbClr val="E2BD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59"/>
          <p:cNvSpPr>
            <a:spLocks noChangeArrowheads="1"/>
          </p:cNvSpPr>
          <p:nvPr/>
        </p:nvSpPr>
        <p:spPr bwMode="auto">
          <a:xfrm>
            <a:off x="2256202" y="2499844"/>
            <a:ext cx="7398605" cy="820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5335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函数的零点</a:t>
            </a:r>
            <a:endParaRPr lang="en-US" altLang="zh-CN" sz="5335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4808030" y="4009016"/>
            <a:ext cx="2626400" cy="941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dirty="0">
                <a:cs typeface="+mn-ea"/>
                <a:sym typeface="+mn-lt"/>
              </a:rPr>
              <a:t>江苏省仪征中学 </a:t>
            </a:r>
            <a:endParaRPr lang="en-US" altLang="zh-CN" dirty="0">
              <a:cs typeface="+mn-ea"/>
              <a:sym typeface="+mn-lt"/>
            </a:endParaRPr>
          </a:p>
          <a:p>
            <a:pPr algn="ctr">
              <a:lnSpc>
                <a:spcPct val="120000"/>
              </a:lnSpc>
            </a:pPr>
            <a:r>
              <a:rPr lang="zh-CN" altLang="en-US" dirty="0">
                <a:cs typeface="+mn-ea"/>
                <a:sym typeface="+mn-lt"/>
              </a:rPr>
              <a:t> 刘凤娟</a:t>
            </a:r>
            <a:endParaRPr lang="en-US" altLang="zh-CN" dirty="0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2"/>
          <p:cNvSpPr txBox="1">
            <a:spLocks noChangeArrowheads="1"/>
          </p:cNvSpPr>
          <p:nvPr userDrawn="1"/>
        </p:nvSpPr>
        <p:spPr bwMode="auto">
          <a:xfrm>
            <a:off x="1684989" y="516885"/>
            <a:ext cx="2394787" cy="415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697" tIns="43348" rIns="86697" bIns="43348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9pPr>
          </a:lstStyle>
          <a:p>
            <a:pPr marL="0" marR="0" lvl="0" indent="0" algn="l" defTabSz="1219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135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字魂105号-简雅黑" panose="00000500000000000000" pitchFamily="2" charset="-122"/>
                <a:ea typeface="字魂105号-简雅黑" panose="00000500000000000000" pitchFamily="2" charset="-122"/>
                <a:cs typeface="+mn-ea"/>
                <a:sym typeface="+mn-lt"/>
              </a:rPr>
              <a:t>课程引入</a:t>
            </a:r>
            <a:endParaRPr kumimoji="0" lang="zh-CN" altLang="en-US" sz="2135" b="0" i="0" u="none" strike="noStrike" kern="1200" cap="none" spc="0" normalizeH="0" baseline="0" noProof="0" dirty="0">
              <a:ln>
                <a:noFill/>
              </a:ln>
              <a:solidFill>
                <a:srgbClr val="6EB6A8"/>
              </a:solidFill>
              <a:effectLst/>
              <a:uLnTx/>
              <a:uFillTx/>
              <a:latin typeface="字魂105号-简雅黑" panose="00000500000000000000" pitchFamily="2" charset="-122"/>
              <a:ea typeface="字魂105号-简雅黑" panose="00000500000000000000" pitchFamily="2" charset="-122"/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22A19C91-ED09-D82F-5CA7-34839BA918E2}"/>
                  </a:ext>
                </a:extLst>
              </p:cNvPr>
              <p:cNvSpPr txBox="1"/>
              <p:nvPr/>
            </p:nvSpPr>
            <p:spPr>
              <a:xfrm>
                <a:off x="1322547" y="1556792"/>
                <a:ext cx="9546905" cy="600101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defTabSz="914400" fontAlgn="base">
                  <a:lnSpc>
                    <a:spcPct val="13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zh-CN" altLang="en-US" sz="2800" b="1" dirty="0">
                    <a:solidFill>
                      <a:prstClr val="black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问题</a:t>
                </a:r>
                <a:r>
                  <a:rPr kumimoji="1" lang="en-US" altLang="zh-CN" sz="2800" b="1" dirty="0">
                    <a:solidFill>
                      <a:prstClr val="black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1</a:t>
                </a:r>
                <a:r>
                  <a:rPr kumimoji="1" lang="zh-CN" altLang="en-US" sz="2800" b="1" dirty="0">
                    <a:solidFill>
                      <a:prstClr val="black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：方程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CN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sSupPr>
                      <m:e>
                        <m:r>
                          <a:rPr kumimoji="1" lang="en-US" altLang="zh-CN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𝒙</m:t>
                        </m:r>
                      </m:e>
                      <m:sup>
                        <m:r>
                          <a:rPr kumimoji="1" lang="en-US" altLang="zh-CN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𝟐</m:t>
                        </m:r>
                      </m:sup>
                    </m:sSup>
                    <m:r>
                      <a:rPr kumimoji="1" lang="en-US" altLang="zh-CN" sz="28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−</m:t>
                    </m:r>
                    <m:r>
                      <a:rPr kumimoji="1" lang="en-US" altLang="zh-CN" sz="2800" b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𝟐</m:t>
                    </m:r>
                    <m:r>
                      <a:rPr kumimoji="1" lang="en-US" altLang="zh-CN" sz="2800" b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𝒙</m:t>
                    </m:r>
                    <m:r>
                      <a:rPr kumimoji="1" lang="en-US" altLang="zh-CN" sz="2800" b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−</m:t>
                    </m:r>
                    <m:r>
                      <a:rPr kumimoji="1" lang="en-US" altLang="zh-CN" sz="2800" b="1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𝟏</m:t>
                    </m:r>
                    <m:r>
                      <a:rPr kumimoji="1" lang="en-US" altLang="zh-CN" sz="2800" b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</m:t>
                    </m:r>
                    <m:r>
                      <a:rPr kumimoji="1" lang="en-US" altLang="zh-CN" sz="2800" b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𝟎</m:t>
                    </m:r>
                  </m:oMath>
                </a14:m>
                <a:r>
                  <a:rPr kumimoji="1" lang="zh-CN" altLang="en-US" sz="2800" b="1" dirty="0">
                    <a:solidFill>
                      <a:prstClr val="black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有解吗？有几个？怎么判断？</a:t>
                </a:r>
                <a:endParaRPr kumimoji="1" lang="en-US" altLang="zh-CN" sz="2800" b="1" dirty="0">
                  <a:solidFill>
                    <a:prstClr val="black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22A19C91-ED09-D82F-5CA7-34839BA918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2547" y="1556792"/>
                <a:ext cx="9546905" cy="600101"/>
              </a:xfrm>
              <a:prstGeom prst="rect">
                <a:avLst/>
              </a:prstGeom>
              <a:blipFill>
                <a:blip r:embed="rId3"/>
                <a:stretch>
                  <a:fillRect l="-1341" b="-2424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Box 2">
                <a:extLst>
                  <a:ext uri="{FF2B5EF4-FFF2-40B4-BE49-F238E27FC236}">
                    <a16:creationId xmlns:a16="http://schemas.microsoft.com/office/drawing/2014/main" id="{FA8AE1D0-88CB-CE2F-F825-467DBBCB21E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32086" y="3015763"/>
                <a:ext cx="3252688" cy="83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FFCCFF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zh-CN" altLang="en-US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方程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CN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sSupPr>
                      <m:e>
                        <m:r>
                          <a:rPr kumimoji="1" lang="en-US" altLang="zh-CN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𝒙</m:t>
                        </m:r>
                      </m:e>
                      <m:sup>
                        <m:r>
                          <a:rPr kumimoji="1" lang="en-US" altLang="zh-CN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𝟐</m:t>
                        </m:r>
                      </m:sup>
                    </m:sSup>
                    <m:r>
                      <a:rPr kumimoji="1" lang="en-US" altLang="zh-CN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−</m:t>
                    </m:r>
                    <m:r>
                      <a:rPr kumimoji="1" lang="en-US" altLang="zh-CN" b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𝟐</m:t>
                    </m:r>
                    <m:r>
                      <a:rPr kumimoji="1" lang="en-US" altLang="zh-CN" b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𝒙</m:t>
                    </m:r>
                    <m:r>
                      <a:rPr kumimoji="1" lang="en-US" altLang="zh-CN" b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−</m:t>
                    </m:r>
                    <m:r>
                      <a:rPr kumimoji="1" lang="en-US" altLang="zh-CN" b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𝟏</m:t>
                    </m:r>
                    <m:r>
                      <a:rPr kumimoji="1" lang="en-US" altLang="zh-CN" b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</m:t>
                    </m:r>
                    <m:r>
                      <a:rPr kumimoji="1" lang="en-US" altLang="zh-CN" b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𝟎</m:t>
                    </m:r>
                  </m:oMath>
                </a14:m>
                <a:r>
                  <a:rPr kumimoji="1" lang="zh-CN" altLang="en-US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的实数根</a:t>
                </a:r>
              </a:p>
            </p:txBody>
          </p:sp>
        </mc:Choice>
        <mc:Fallback>
          <p:sp>
            <p:nvSpPr>
              <p:cNvPr id="3" name="Text Box 2">
                <a:extLst>
                  <a:ext uri="{FF2B5EF4-FFF2-40B4-BE49-F238E27FC236}">
                    <a16:creationId xmlns:a16="http://schemas.microsoft.com/office/drawing/2014/main" id="{FA8AE1D0-88CB-CE2F-F825-467DBBCB21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32086" y="3015763"/>
                <a:ext cx="3252688" cy="839332"/>
              </a:xfrm>
              <a:prstGeom prst="rect">
                <a:avLst/>
              </a:prstGeom>
              <a:blipFill>
                <a:blip r:embed="rId4"/>
                <a:stretch>
                  <a:fillRect l="-2996" t="-7299" b="-138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utoShape 4">
            <a:extLst>
              <a:ext uri="{FF2B5EF4-FFF2-40B4-BE49-F238E27FC236}">
                <a16:creationId xmlns:a16="http://schemas.microsoft.com/office/drawing/2014/main" id="{54220841-D927-47F5-3FFF-AB27BB55A685}"/>
              </a:ext>
            </a:extLst>
          </p:cNvPr>
          <p:cNvSpPr>
            <a:spLocks noChangeArrowheads="1"/>
          </p:cNvSpPr>
          <p:nvPr/>
        </p:nvSpPr>
        <p:spPr bwMode="auto">
          <a:xfrm rot="2963923">
            <a:off x="4174196" y="4161437"/>
            <a:ext cx="758825" cy="177800"/>
          </a:xfrm>
          <a:prstGeom prst="leftRightArrow">
            <a:avLst>
              <a:gd name="adj1" fmla="val 50000"/>
              <a:gd name="adj2" fmla="val 85357"/>
            </a:avLst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 Box 5">
                <a:extLst>
                  <a:ext uri="{FF2B5EF4-FFF2-40B4-BE49-F238E27FC236}">
                    <a16:creationId xmlns:a16="http://schemas.microsoft.com/office/drawing/2014/main" id="{8E711E27-0ACC-3040-587B-B340B4BEFC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95800" y="4700856"/>
                <a:ext cx="3202164" cy="83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FFCC99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zh-CN" altLang="en-US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函数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CN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sSupPr>
                      <m:e>
                        <m:r>
                          <a:rPr kumimoji="1" lang="en-US" altLang="zh-CN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𝒚</m:t>
                        </m:r>
                        <m:r>
                          <a:rPr kumimoji="1" lang="en-US" altLang="zh-CN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=</m:t>
                        </m:r>
                        <m:r>
                          <a:rPr kumimoji="1" lang="en-US" altLang="zh-CN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𝒙</m:t>
                        </m:r>
                      </m:e>
                      <m:sup>
                        <m:r>
                          <a:rPr kumimoji="1" lang="en-US" altLang="zh-CN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𝟐</m:t>
                        </m:r>
                      </m:sup>
                    </m:sSup>
                    <m:r>
                      <a:rPr kumimoji="1" lang="en-US" altLang="zh-CN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−</m:t>
                    </m:r>
                    <m:r>
                      <a:rPr kumimoji="1" lang="en-US" altLang="zh-CN" b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𝟐</m:t>
                    </m:r>
                    <m:r>
                      <a:rPr kumimoji="1" lang="en-US" altLang="zh-CN" b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𝒙</m:t>
                    </m:r>
                    <m:r>
                      <a:rPr kumimoji="1" lang="en-US" altLang="zh-CN" b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−</m:t>
                    </m:r>
                    <m:r>
                      <a:rPr kumimoji="1" lang="en-US" altLang="zh-CN" b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𝟏</m:t>
                    </m:r>
                  </m:oMath>
                </a14:m>
                <a:r>
                  <a:rPr kumimoji="1" lang="zh-CN" altLang="en-US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的零点</a:t>
                </a:r>
              </a:p>
            </p:txBody>
          </p:sp>
        </mc:Choice>
        <mc:Fallback>
          <p:sp>
            <p:nvSpPr>
              <p:cNvPr id="7" name="Text Box 5">
                <a:extLst>
                  <a:ext uri="{FF2B5EF4-FFF2-40B4-BE49-F238E27FC236}">
                    <a16:creationId xmlns:a16="http://schemas.microsoft.com/office/drawing/2014/main" id="{8E711E27-0ACC-3040-587B-B340B4BEFC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95800" y="4700856"/>
                <a:ext cx="3202164" cy="839332"/>
              </a:xfrm>
              <a:prstGeom prst="rect">
                <a:avLst/>
              </a:prstGeom>
              <a:blipFill>
                <a:blip r:embed="rId5"/>
                <a:stretch>
                  <a:fillRect l="-3048" t="-7246" b="-130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utoShape 13">
            <a:extLst>
              <a:ext uri="{FF2B5EF4-FFF2-40B4-BE49-F238E27FC236}">
                <a16:creationId xmlns:a16="http://schemas.microsoft.com/office/drawing/2014/main" id="{948A73F4-C9F7-52FD-B612-C97F75E93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4774" y="3331243"/>
            <a:ext cx="911225" cy="195263"/>
          </a:xfrm>
          <a:prstGeom prst="leftRightArrow">
            <a:avLst>
              <a:gd name="adj1" fmla="val 50000"/>
              <a:gd name="adj2" fmla="val 93333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sz="180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 Box 14">
                <a:extLst>
                  <a:ext uri="{FF2B5EF4-FFF2-40B4-BE49-F238E27FC236}">
                    <a16:creationId xmlns:a16="http://schemas.microsoft.com/office/drawing/2014/main" id="{7A5C6B91-063C-EB32-A6AF-7D9B4091D25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56040" y="3009334"/>
                <a:ext cx="4011761" cy="83933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square"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zh-CN" altLang="en-US" dirty="0">
                    <a:ln w="0">
                      <a:noFill/>
                    </a:ln>
                    <a:latin typeface="Times New Roman" panose="02020603050405020304" pitchFamily="18" charset="0"/>
                    <a:ea typeface="宋体" panose="02010600030101010101" pitchFamily="2" charset="-122"/>
                  </a:rPr>
                  <a:t>函数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CN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sSupPr>
                      <m:e>
                        <m:r>
                          <a:rPr kumimoji="1" lang="en-US" altLang="zh-CN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𝒚</m:t>
                        </m:r>
                        <m:r>
                          <a:rPr kumimoji="1" lang="en-US" altLang="zh-CN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=</m:t>
                        </m:r>
                        <m:r>
                          <a:rPr kumimoji="1" lang="en-US" altLang="zh-CN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𝒙</m:t>
                        </m:r>
                      </m:e>
                      <m:sup>
                        <m:r>
                          <a:rPr kumimoji="1" lang="en-US" altLang="zh-CN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𝟐</m:t>
                        </m:r>
                      </m:sup>
                    </m:sSup>
                    <m:r>
                      <a:rPr kumimoji="1" lang="en-US" altLang="zh-CN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−</m:t>
                    </m:r>
                    <m:r>
                      <a:rPr kumimoji="1" lang="en-US" altLang="zh-CN" b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𝟐</m:t>
                    </m:r>
                    <m:r>
                      <a:rPr kumimoji="1" lang="en-US" altLang="zh-CN" b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𝒙</m:t>
                    </m:r>
                    <m:r>
                      <a:rPr kumimoji="1" lang="en-US" altLang="zh-CN" b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−</m:t>
                    </m:r>
                    <m:r>
                      <a:rPr kumimoji="1" lang="en-US" altLang="zh-CN" b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𝟏</m:t>
                    </m:r>
                  </m:oMath>
                </a14:m>
                <a:r>
                  <a:rPr kumimoji="1" lang="zh-CN" altLang="en-US" dirty="0">
                    <a:ln w="0">
                      <a:noFill/>
                    </a:ln>
                    <a:latin typeface="Times New Roman" panose="02020603050405020304" pitchFamily="18" charset="0"/>
                    <a:ea typeface="宋体" panose="02010600030101010101" pitchFamily="2" charset="-122"/>
                  </a:rPr>
                  <a:t>的图象与</a:t>
                </a:r>
                <a14:m>
                  <m:oMath xmlns:m="http://schemas.openxmlformats.org/officeDocument/2006/math">
                    <m:r>
                      <a:rPr kumimoji="1" lang="en-US" altLang="zh-CN" i="1" dirty="0" smtClean="0">
                        <a:ln w="0">
                          <a:noFill/>
                        </a:ln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𝑥</m:t>
                    </m:r>
                  </m:oMath>
                </a14:m>
                <a:r>
                  <a:rPr kumimoji="1" lang="zh-CN" altLang="en-US" dirty="0">
                    <a:ln w="0">
                      <a:noFill/>
                    </a:ln>
                    <a:latin typeface="Times New Roman" panose="02020603050405020304" pitchFamily="18" charset="0"/>
                    <a:ea typeface="宋体" panose="02010600030101010101" pitchFamily="2" charset="-122"/>
                  </a:rPr>
                  <a:t>轴的交点横坐标</a:t>
                </a:r>
              </a:p>
            </p:txBody>
          </p:sp>
        </mc:Choice>
        <mc:Fallback>
          <p:sp>
            <p:nvSpPr>
              <p:cNvPr id="9" name="Text Box 14">
                <a:extLst>
                  <a:ext uri="{FF2B5EF4-FFF2-40B4-BE49-F238E27FC236}">
                    <a16:creationId xmlns:a16="http://schemas.microsoft.com/office/drawing/2014/main" id="{7A5C6B91-063C-EB32-A6AF-7D9B4091D2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56040" y="3009334"/>
                <a:ext cx="4011761" cy="839332"/>
              </a:xfrm>
              <a:prstGeom prst="rect">
                <a:avLst/>
              </a:prstGeom>
              <a:blipFill>
                <a:blip r:embed="rId6"/>
                <a:stretch>
                  <a:fillRect l="-2280" t="-7299" b="-13869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utoShape 15">
            <a:extLst>
              <a:ext uri="{FF2B5EF4-FFF2-40B4-BE49-F238E27FC236}">
                <a16:creationId xmlns:a16="http://schemas.microsoft.com/office/drawing/2014/main" id="{27F5D26B-1CFC-2E12-D5AA-A258D6BB2256}"/>
              </a:ext>
            </a:extLst>
          </p:cNvPr>
          <p:cNvSpPr>
            <a:spLocks noChangeArrowheads="1"/>
          </p:cNvSpPr>
          <p:nvPr/>
        </p:nvSpPr>
        <p:spPr bwMode="auto">
          <a:xfrm rot="7990373">
            <a:off x="6401057" y="4222132"/>
            <a:ext cx="758825" cy="177800"/>
          </a:xfrm>
          <a:prstGeom prst="leftRightArrow">
            <a:avLst>
              <a:gd name="adj1" fmla="val 50000"/>
              <a:gd name="adj2" fmla="val 85357"/>
            </a:avLst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73419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2"/>
          <p:cNvSpPr txBox="1">
            <a:spLocks noChangeArrowheads="1"/>
          </p:cNvSpPr>
          <p:nvPr userDrawn="1"/>
        </p:nvSpPr>
        <p:spPr bwMode="auto">
          <a:xfrm>
            <a:off x="1684989" y="516885"/>
            <a:ext cx="2394787" cy="415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697" tIns="43348" rIns="86697" bIns="43348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9pPr>
          </a:lstStyle>
          <a:p>
            <a:r>
              <a:rPr lang="zh-CN" altLang="en-US" sz="2135" dirty="0">
                <a:solidFill>
                  <a:schemeClr val="bg1">
                    <a:lumMod val="50000"/>
                  </a:schemeClr>
                </a:solidFill>
                <a:latin typeface="字魂105号-简雅黑" panose="00000500000000000000" pitchFamily="2" charset="-122"/>
                <a:ea typeface="字魂105号-简雅黑" panose="00000500000000000000" pitchFamily="2" charset="-122"/>
                <a:cs typeface="+mn-ea"/>
                <a:sym typeface="+mn-lt"/>
              </a:rPr>
              <a:t>教学过程</a:t>
            </a:r>
            <a:endParaRPr lang="zh-CN" altLang="en-US" sz="2135" dirty="0">
              <a:solidFill>
                <a:schemeClr val="accent1"/>
              </a:solidFill>
              <a:latin typeface="字魂105号-简雅黑" panose="00000500000000000000" pitchFamily="2" charset="-122"/>
              <a:ea typeface="字魂105号-简雅黑" panose="00000500000000000000" pitchFamily="2" charset="-122"/>
              <a:cs typeface="+mn-ea"/>
              <a:sym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D7850E8F-FF90-373E-68DD-B6422409A79F}"/>
                  </a:ext>
                </a:extLst>
              </p:cNvPr>
              <p:cNvSpPr txBox="1"/>
              <p:nvPr/>
            </p:nvSpPr>
            <p:spPr>
              <a:xfrm>
                <a:off x="1415480" y="1268760"/>
                <a:ext cx="9073008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1" lang="zh-CN" altLang="en-US" sz="2800" b="1" dirty="0">
                    <a:solidFill>
                      <a:prstClr val="black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问题</a:t>
                </a:r>
                <a:r>
                  <a:rPr kumimoji="1" lang="en-US" altLang="zh-CN" sz="2800" b="1" dirty="0">
                    <a:solidFill>
                      <a:prstClr val="black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2</a:t>
                </a:r>
                <a:r>
                  <a:rPr kumimoji="1" lang="zh-CN" altLang="en-US" sz="2800" b="1" dirty="0">
                    <a:solidFill>
                      <a:prstClr val="black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：</a:t>
                </a:r>
                <a:r>
                  <a:rPr lang="zh-CN" altLang="en-US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观察二次函数</a:t>
                </a:r>
                <a14:m>
                  <m:oMath xmlns:m="http://schemas.openxmlformats.org/officeDocument/2006/math">
                    <m:r>
                      <a:rPr kumimoji="1" lang="en-US" altLang="zh-CN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𝒇</m:t>
                    </m:r>
                    <m:d>
                      <m:dPr>
                        <m:ctrlPr>
                          <a:rPr kumimoji="1" lang="en-US" altLang="zh-CN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dPr>
                      <m:e>
                        <m:r>
                          <a:rPr kumimoji="1" lang="en-US" altLang="zh-CN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𝒙</m:t>
                        </m:r>
                      </m:e>
                    </m:d>
                    <m:r>
                      <a:rPr kumimoji="1" lang="en-US" altLang="zh-CN" b="1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</m:t>
                    </m:r>
                    <m:sSup>
                      <m:sSupPr>
                        <m:ctrlPr>
                          <a:rPr kumimoji="1" lang="en-US" altLang="zh-CN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sSupPr>
                      <m:e>
                        <m:r>
                          <a:rPr kumimoji="1" lang="en-US" altLang="zh-CN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𝒙</m:t>
                        </m:r>
                      </m:e>
                      <m:sup>
                        <m:r>
                          <a:rPr kumimoji="1" lang="en-US" altLang="zh-CN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𝟐</m:t>
                        </m:r>
                      </m:sup>
                    </m:sSup>
                    <m:r>
                      <a:rPr kumimoji="1" lang="en-US" altLang="zh-CN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−</m:t>
                    </m:r>
                    <m:r>
                      <a:rPr kumimoji="1" lang="en-US" altLang="zh-CN" b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𝟐</m:t>
                    </m:r>
                    <m:r>
                      <a:rPr kumimoji="1" lang="en-US" altLang="zh-CN" b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𝒙</m:t>
                    </m:r>
                    <m:r>
                      <a:rPr kumimoji="1" lang="en-US" altLang="zh-CN" b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−</m:t>
                    </m:r>
                    <m:r>
                      <a:rPr kumimoji="1" lang="en-US" altLang="zh-CN" b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𝟏</m:t>
                    </m:r>
                  </m:oMath>
                </a14:m>
                <a:r>
                  <a:rPr lang="zh-CN" altLang="en-US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的图象</a:t>
                </a:r>
                <a:endParaRPr lang="zh-CN" altLang="en-US" b="1" dirty="0"/>
              </a:p>
            </p:txBody>
          </p:sp>
        </mc:Choice>
        <mc:Fallback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D7850E8F-FF90-373E-68DD-B6422409A7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5480" y="1268760"/>
                <a:ext cx="9073008" cy="523220"/>
              </a:xfrm>
              <a:prstGeom prst="rect">
                <a:avLst/>
              </a:prstGeom>
              <a:blipFill>
                <a:blip r:embed="rId3"/>
                <a:stretch>
                  <a:fillRect l="-1343" t="-13953" b="-2907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椭圆 6">
            <a:extLst>
              <a:ext uri="{FF2B5EF4-FFF2-40B4-BE49-F238E27FC236}">
                <a16:creationId xmlns:a16="http://schemas.microsoft.com/office/drawing/2014/main" id="{922BE6C5-5A97-1982-2D12-F952D152629F}"/>
              </a:ext>
            </a:extLst>
          </p:cNvPr>
          <p:cNvSpPr/>
          <p:nvPr/>
        </p:nvSpPr>
        <p:spPr>
          <a:xfrm>
            <a:off x="1786880" y="2060214"/>
            <a:ext cx="260350" cy="257363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6C96E36E-5897-EC68-CA9A-009E84AA2CF3}"/>
              </a:ext>
            </a:extLst>
          </p:cNvPr>
          <p:cNvSpPr/>
          <p:nvPr/>
        </p:nvSpPr>
        <p:spPr>
          <a:xfrm>
            <a:off x="1786880" y="3316288"/>
            <a:ext cx="260350" cy="257363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8951E511-0443-A528-E560-0EDE63849EF6}"/>
              </a:ext>
            </a:extLst>
          </p:cNvPr>
          <p:cNvSpPr txBox="1"/>
          <p:nvPr/>
        </p:nvSpPr>
        <p:spPr>
          <a:xfrm>
            <a:off x="2212904" y="3244914"/>
            <a:ext cx="609704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零点附近函数值的变化规律</a:t>
            </a:r>
            <a:r>
              <a:rPr lang="en-US" altLang="zh-CN" sz="20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?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49E2EE9C-5822-FEA9-CDB0-0AFD9564DE2E}"/>
              </a:ext>
            </a:extLst>
          </p:cNvPr>
          <p:cNvSpPr txBox="1"/>
          <p:nvPr/>
        </p:nvSpPr>
        <p:spPr>
          <a:xfrm>
            <a:off x="2207568" y="1988840"/>
            <a:ext cx="609704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存在零点时函数图象的特征</a:t>
            </a:r>
            <a:r>
              <a:rPr lang="en-US" altLang="zh-CN" sz="20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?</a:t>
            </a:r>
            <a:endParaRPr lang="zh-CN" altLang="en-US" sz="20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7DB41B57-A1E8-DF88-BBA5-72B9BF862439}"/>
                  </a:ext>
                </a:extLst>
              </p:cNvPr>
              <p:cNvSpPr txBox="1"/>
              <p:nvPr/>
            </p:nvSpPr>
            <p:spPr>
              <a:xfrm>
                <a:off x="2234042" y="2577181"/>
                <a:ext cx="6166214" cy="4090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zh-CN" altLang="en-US" sz="20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“穿过”</a:t>
                </a:r>
                <a14:m>
                  <m:oMath xmlns:m="http://schemas.openxmlformats.org/officeDocument/2006/math">
                    <m:r>
                      <a:rPr lang="en-US" altLang="zh-CN" sz="2000" b="1" i="1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𝒙</m:t>
                    </m:r>
                  </m:oMath>
                </a14:m>
                <a:r>
                  <a:rPr lang="zh-CN" altLang="en-US" sz="20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轴</a:t>
                </a:r>
              </a:p>
            </p:txBody>
          </p:sp>
        </mc:Choice>
        <mc:Fallback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7DB41B57-A1E8-DF88-BBA5-72B9BF8624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4042" y="2577181"/>
                <a:ext cx="6166214" cy="409028"/>
              </a:xfrm>
              <a:prstGeom prst="rect">
                <a:avLst/>
              </a:prstGeom>
              <a:blipFill>
                <a:blip r:embed="rId4"/>
                <a:stretch>
                  <a:fillRect l="-988" t="-11940" b="-2089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9BA9921B-BC24-A3B5-44AE-5DDFA11C7741}"/>
                  </a:ext>
                </a:extLst>
              </p:cNvPr>
              <p:cNvSpPr txBox="1"/>
              <p:nvPr/>
            </p:nvSpPr>
            <p:spPr>
              <a:xfrm>
                <a:off x="2423592" y="3870257"/>
                <a:ext cx="4953339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altLang="zh-CN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pt-BR" altLang="zh-CN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pt-BR" altLang="zh-CN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pt-BR" altLang="zh-CN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pt-BR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US" altLang="zh-CN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en-US" altLang="zh-CN" dirty="0">
                    <a:solidFill>
                      <a:schemeClr val="tx1"/>
                    </a:solidFill>
                  </a:rPr>
                  <a:t>,</a:t>
                </a:r>
                <a:r>
                  <a:rPr lang="pt-BR" altLang="zh-CN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pt-BR" altLang="zh-CN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pt-BR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pt-BR" altLang="zh-CN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pt-BR" altLang="zh-CN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pt-BR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altLang="zh-CN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endParaRPr lang="zh-CN" altLang="en-US" dirty="0">
                  <a:solidFill>
                    <a:schemeClr val="tx1"/>
                  </a:solidFill>
                </a:endParaRPr>
              </a:p>
              <a:p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9BA9921B-BC24-A3B5-44AE-5DDFA11C77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3592" y="3870257"/>
                <a:ext cx="4953339" cy="738664"/>
              </a:xfrm>
              <a:prstGeom prst="rect">
                <a:avLst/>
              </a:prstGeom>
              <a:blipFill>
                <a:blip r:embed="rId5"/>
                <a:stretch>
                  <a:fillRect l="-2956" t="-1322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01FB4720-AEC3-FA7E-ECA8-772F7765668C}"/>
                  </a:ext>
                </a:extLst>
              </p:cNvPr>
              <p:cNvSpPr txBox="1"/>
              <p:nvPr/>
            </p:nvSpPr>
            <p:spPr>
              <a:xfrm>
                <a:off x="1559496" y="4797152"/>
                <a:ext cx="864096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1" lang="zh-CN" altLang="en-US" sz="2400" b="1" dirty="0">
                    <a:solidFill>
                      <a:prstClr val="black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思考：如何确定函数</a:t>
                </a:r>
                <a14:m>
                  <m:oMath xmlns:m="http://schemas.openxmlformats.org/officeDocument/2006/math">
                    <m:r>
                      <a:rPr kumimoji="1" lang="en-US" altLang="zh-CN" b="1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𝒚</m:t>
                    </m:r>
                    <m:r>
                      <a:rPr kumimoji="1" lang="zh-CN" altLang="zh-CN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＝</m:t>
                    </m:r>
                    <m:r>
                      <a:rPr kumimoji="1" lang="en-US" altLang="zh-CN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𝒇</m:t>
                    </m:r>
                    <m:r>
                      <a:rPr kumimoji="1" lang="en-US" altLang="zh-CN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(</m:t>
                    </m:r>
                    <m:r>
                      <a:rPr kumimoji="1" lang="en-US" altLang="zh-CN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𝒙</m:t>
                    </m:r>
                    <m:r>
                      <a:rPr kumimoji="1" lang="en-US" altLang="zh-CN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)</m:t>
                    </m:r>
                  </m:oMath>
                </a14:m>
                <a:r>
                  <a:rPr kumimoji="1" lang="zh-CN" altLang="en-US" sz="2400" b="1" dirty="0">
                    <a:solidFill>
                      <a:prstClr val="black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在</a:t>
                </a:r>
                <a14:m>
                  <m:oMath xmlns:m="http://schemas.openxmlformats.org/officeDocument/2006/math">
                    <m:r>
                      <a:rPr lang="en-US" altLang="zh-CN" b="1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altLang="zh-CN" b="1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1" i="1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altLang="zh-CN" b="1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zh-CN" altLang="en-US" sz="2400" b="1" dirty="0">
                    <a:solidFill>
                      <a:prstClr val="black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上是否存在零点？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01FB4720-AEC3-FA7E-ECA8-772F776566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9496" y="4797152"/>
                <a:ext cx="8640960" cy="461665"/>
              </a:xfrm>
              <a:prstGeom prst="rect">
                <a:avLst/>
              </a:prstGeom>
              <a:blipFill>
                <a:blip r:embed="rId6"/>
                <a:stretch>
                  <a:fillRect l="-1129" t="-14474" b="-25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7100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12" grpId="0"/>
      <p:bldP spid="13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2"/>
          <p:cNvSpPr txBox="1">
            <a:spLocks noChangeArrowheads="1"/>
          </p:cNvSpPr>
          <p:nvPr userDrawn="1"/>
        </p:nvSpPr>
        <p:spPr bwMode="auto">
          <a:xfrm>
            <a:off x="1684989" y="516885"/>
            <a:ext cx="2394787" cy="415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697" tIns="43348" rIns="86697" bIns="43348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9pPr>
          </a:lstStyle>
          <a:p>
            <a:pPr marL="0" marR="0" lvl="0" indent="0" algn="l" defTabSz="1219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135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字魂105号-简雅黑" panose="00000500000000000000" pitchFamily="2" charset="-122"/>
                <a:ea typeface="字魂105号-简雅黑" panose="00000500000000000000" pitchFamily="2" charset="-122"/>
                <a:cs typeface="+mn-ea"/>
                <a:sym typeface="+mn-lt"/>
              </a:rPr>
              <a:t>教学过程</a:t>
            </a:r>
            <a:endParaRPr kumimoji="0" lang="zh-CN" altLang="en-US" sz="2135" b="0" i="0" u="none" strike="noStrike" kern="1200" cap="none" spc="0" normalizeH="0" baseline="0" noProof="0" dirty="0">
              <a:ln>
                <a:noFill/>
              </a:ln>
              <a:solidFill>
                <a:srgbClr val="6EB6A8"/>
              </a:solidFill>
              <a:effectLst/>
              <a:uLnTx/>
              <a:uFillTx/>
              <a:latin typeface="字魂105号-简雅黑" panose="00000500000000000000" pitchFamily="2" charset="-122"/>
              <a:ea typeface="字魂105号-简雅黑" panose="00000500000000000000" pitchFamily="2" charset="-122"/>
              <a:cs typeface="+mn-ea"/>
              <a:sym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327151F5-69D3-D4D6-AD65-6C18B3980767}"/>
                  </a:ext>
                </a:extLst>
              </p:cNvPr>
              <p:cNvSpPr txBox="1"/>
              <p:nvPr/>
            </p:nvSpPr>
            <p:spPr>
              <a:xfrm>
                <a:off x="767408" y="1340768"/>
                <a:ext cx="10225136" cy="58117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sz="2400" dirty="0"/>
                  <a:t>【</a:t>
                </a:r>
                <a:r>
                  <a:rPr lang="zh-CN" altLang="en-US" sz="2400" dirty="0"/>
                  <a:t>函数零点存在定理概念辨析</a:t>
                </a:r>
                <a:r>
                  <a:rPr lang="en-US" altLang="zh-CN" sz="2400" dirty="0"/>
                  <a:t>】</a:t>
                </a:r>
              </a:p>
              <a:p>
                <a:r>
                  <a:rPr lang="zh-CN" altLang="en-US" dirty="0"/>
                  <a:t>判断下列命题是否正确，若不正确，请使用函数图象举出反例：</a:t>
                </a:r>
                <a:endParaRPr lang="en-US" altLang="zh-CN" sz="2400" dirty="0"/>
              </a:p>
              <a:p>
                <a:pPr>
                  <a:lnSpc>
                    <a:spcPct val="150000"/>
                  </a:lnSpc>
                </a:pPr>
                <a:r>
                  <a:rPr lang="en-US" altLang="zh-CN" sz="2000" dirty="0"/>
                  <a:t>1</a:t>
                </a:r>
                <a:r>
                  <a:rPr lang="zh-CN" altLang="en-US" sz="2000" dirty="0"/>
                  <a:t>、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altLang="zh-CN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</m:oMath>
                </a14:m>
                <a:r>
                  <a:rPr lang="zh-CN" altLang="en-US" dirty="0"/>
                  <a:t> </a:t>
                </a:r>
                <a:r>
                  <a:rPr lang="zh-CN" altLang="en-US" sz="2000" dirty="0"/>
                  <a:t>在区间</a:t>
                </a:r>
                <a14:m>
                  <m:oMath xmlns:m="http://schemas.openxmlformats.org/officeDocument/2006/math">
                    <m:r>
                      <a:rPr lang="en-US" altLang="zh-CN" sz="2000" b="1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0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CN" sz="20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altLang="zh-CN" sz="2000" b="1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sz="2000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altLang="zh-CN" sz="2000" b="1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sz="2000" dirty="0"/>
                  <a:t>上有零点                                                                    （   ）</a:t>
                </a:r>
                <a:endParaRPr lang="en-US" altLang="zh-CN" sz="2000" dirty="0"/>
              </a:p>
              <a:p>
                <a:pPr>
                  <a:lnSpc>
                    <a:spcPct val="150000"/>
                  </a:lnSpc>
                </a:pPr>
                <a:r>
                  <a:rPr lang="en-US" altLang="zh-CN" sz="2000" dirty="0"/>
                  <a:t>2</a:t>
                </a:r>
                <a:r>
                  <a:rPr lang="zh-CN" altLang="en-US" sz="2000" dirty="0"/>
                  <a:t>、已知函数</a:t>
                </a:r>
                <a14:m>
                  <m:oMath xmlns:m="http://schemas.openxmlformats.org/officeDocument/2006/math">
                    <m:r>
                      <a:rPr kumimoji="1" lang="en-US" altLang="zh-CN" sz="20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𝒚</m:t>
                    </m:r>
                    <m:r>
                      <a:rPr kumimoji="1" lang="en-US" altLang="zh-CN" sz="20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 = </m:t>
                    </m:r>
                    <m:r>
                      <a:rPr kumimoji="1" lang="en-US" altLang="zh-CN" sz="20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𝒇</m:t>
                    </m:r>
                    <m:r>
                      <a:rPr kumimoji="1" lang="en-US" altLang="zh-CN" sz="20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(</m:t>
                    </m:r>
                    <m:r>
                      <a:rPr kumimoji="1" lang="en-US" altLang="zh-CN" sz="20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𝒙</m:t>
                    </m:r>
                    <m:r>
                      <a:rPr kumimoji="1" lang="en-US" altLang="zh-CN" sz="20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)</m:t>
                    </m:r>
                  </m:oMath>
                </a14:m>
                <a:r>
                  <a:rPr lang="zh-CN" altLang="en-US" sz="2000" dirty="0"/>
                  <a:t>在区间</a:t>
                </a:r>
                <a14:m>
                  <m:oMath xmlns:m="http://schemas.openxmlformats.org/officeDocument/2006/math">
                    <m:r>
                      <a:rPr kumimoji="1" lang="en-US" altLang="zh-CN" sz="2000" b="1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(</m:t>
                    </m:r>
                    <m:r>
                      <a:rPr kumimoji="1" lang="en-US" altLang="zh-CN" sz="2000" b="1" i="1" dirty="0" err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𝒂</m:t>
                    </m:r>
                    <m:r>
                      <a:rPr kumimoji="1" lang="en-US" altLang="zh-CN" sz="2000" b="1" i="1" dirty="0" err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,</m:t>
                    </m:r>
                    <m:r>
                      <a:rPr kumimoji="1" lang="en-US" altLang="zh-CN" sz="2000" b="1" i="1" dirty="0" err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𝒃</m:t>
                    </m:r>
                    <m:r>
                      <a:rPr kumimoji="1" lang="en-US" altLang="zh-CN" sz="2000" b="1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)</m:t>
                    </m:r>
                  </m:oMath>
                </a14:m>
                <a:r>
                  <a:rPr lang="zh-CN" altLang="en-US" sz="2000" dirty="0"/>
                  <a:t>上图象是不间断的，且</a:t>
                </a:r>
                <a14:m>
                  <m:oMath xmlns:m="http://schemas.openxmlformats.org/officeDocument/2006/math">
                    <m:r>
                      <a:rPr kumimoji="1" lang="pt-BR" altLang="zh-CN" sz="20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𝒇</m:t>
                    </m:r>
                    <m:d>
                      <m:dPr>
                        <m:ctrlPr>
                          <a:rPr kumimoji="1" lang="pt-BR" altLang="zh-CN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dPr>
                      <m:e>
                        <m:r>
                          <a:rPr kumimoji="1" lang="en-US" altLang="zh-CN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𝒂</m:t>
                        </m:r>
                      </m:e>
                    </m:d>
                    <m:r>
                      <a:rPr kumimoji="1" lang="pt-BR" altLang="zh-CN" sz="20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∙</m:t>
                    </m:r>
                    <m:r>
                      <a:rPr kumimoji="1" lang="pt-BR" altLang="zh-CN" sz="20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𝒇</m:t>
                    </m:r>
                    <m:d>
                      <m:dPr>
                        <m:ctrlPr>
                          <a:rPr kumimoji="1" lang="pt-BR" altLang="zh-CN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dPr>
                      <m:e>
                        <m:r>
                          <a:rPr kumimoji="1" lang="en-US" altLang="zh-CN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𝒃</m:t>
                        </m:r>
                      </m:e>
                    </m:d>
                    <m:r>
                      <a:rPr kumimoji="1" lang="en-US" altLang="zh-CN" sz="20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&lt;</m:t>
                    </m:r>
                    <m:r>
                      <a:rPr kumimoji="1" lang="en-US" altLang="zh-CN" sz="20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𝟎</m:t>
                    </m:r>
                    <m:r>
                      <a:rPr kumimoji="1" lang="zh-CN" altLang="en-US" sz="20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，</m:t>
                    </m:r>
                  </m:oMath>
                </a14:m>
                <a:r>
                  <a:rPr lang="zh-CN" altLang="en-US" sz="2000" dirty="0"/>
                  <a:t>则</a:t>
                </a:r>
                <a14:m>
                  <m:oMath xmlns:m="http://schemas.openxmlformats.org/officeDocument/2006/math">
                    <m:r>
                      <a:rPr lang="en-US" altLang="zh-CN" sz="2000" b="1" i="1" dirty="0" smtClean="0"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altLang="zh-CN" sz="2000" b="1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000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altLang="zh-CN" sz="2000" b="1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zh-CN" altLang="en-US" sz="2000" dirty="0"/>
                  <a:t>在区间</a:t>
                </a:r>
                <a14:m>
                  <m:oMath xmlns:m="http://schemas.openxmlformats.org/officeDocument/2006/math">
                    <m:r>
                      <a:rPr lang="en-US" altLang="zh-CN" sz="2000" b="1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000" b="1" i="1" dirty="0" err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altLang="zh-CN" sz="2000" b="1" i="1" dirty="0" err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sz="2000" b="1" i="1" dirty="0" err="1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altLang="zh-CN" sz="2000" b="1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sz="2000" dirty="0"/>
                  <a:t>上有零点                                                                                                      （   ）</a:t>
                </a:r>
                <a:endParaRPr lang="en-US" altLang="zh-CN" sz="2000" dirty="0"/>
              </a:p>
              <a:p>
                <a:pPr>
                  <a:lnSpc>
                    <a:spcPct val="150000"/>
                  </a:lnSpc>
                </a:pPr>
                <a:r>
                  <a:rPr lang="en-US" altLang="zh-CN" sz="2000" dirty="0"/>
                  <a:t>3</a:t>
                </a:r>
                <a:r>
                  <a:rPr lang="zh-CN" altLang="en-US" sz="2000" dirty="0"/>
                  <a:t>、已知函数</a:t>
                </a:r>
                <a14:m>
                  <m:oMath xmlns:m="http://schemas.openxmlformats.org/officeDocument/2006/math">
                    <m:r>
                      <a:rPr kumimoji="1" lang="en-US" altLang="zh-CN" sz="20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𝒚</m:t>
                    </m:r>
                    <m:r>
                      <a:rPr kumimoji="1" lang="en-US" altLang="zh-CN" sz="20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 = </m:t>
                    </m:r>
                    <m:r>
                      <a:rPr kumimoji="1" lang="en-US" altLang="zh-CN" sz="20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𝒇</m:t>
                    </m:r>
                    <m:r>
                      <a:rPr kumimoji="1" lang="en-US" altLang="zh-CN" sz="20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(</m:t>
                    </m:r>
                    <m:r>
                      <a:rPr kumimoji="1" lang="en-US" altLang="zh-CN" sz="20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𝒙</m:t>
                    </m:r>
                    <m:r>
                      <a:rPr kumimoji="1" lang="en-US" altLang="zh-CN" sz="20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)</m:t>
                    </m:r>
                  </m:oMath>
                </a14:m>
                <a:r>
                  <a:rPr lang="zh-CN" altLang="en-US" sz="2000" dirty="0"/>
                  <a:t>在区间</a:t>
                </a:r>
                <a14:m>
                  <m:oMath xmlns:m="http://schemas.openxmlformats.org/officeDocument/2006/math">
                    <m:r>
                      <a:rPr kumimoji="1" lang="en-US" altLang="zh-CN" sz="2000" b="1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[</m:t>
                    </m:r>
                    <m:r>
                      <a:rPr kumimoji="1" lang="en-US" altLang="zh-CN" sz="2000" b="1" i="1" dirty="0" err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𝒂</m:t>
                    </m:r>
                    <m:r>
                      <a:rPr kumimoji="1" lang="en-US" altLang="zh-CN" sz="2000" b="1" i="1" dirty="0" err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,</m:t>
                    </m:r>
                    <m:r>
                      <a:rPr kumimoji="1" lang="en-US" altLang="zh-CN" sz="2000" b="1" i="1" dirty="0" err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𝒃</m:t>
                    </m:r>
                    <m:r>
                      <a:rPr kumimoji="1" lang="en-US" altLang="zh-CN" sz="2000" b="1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]</m:t>
                    </m:r>
                  </m:oMath>
                </a14:m>
                <a:r>
                  <a:rPr lang="zh-CN" altLang="en-US" sz="2000" dirty="0"/>
                  <a:t>上图象是不间断的，且</a:t>
                </a:r>
                <a14:m>
                  <m:oMath xmlns:m="http://schemas.openxmlformats.org/officeDocument/2006/math">
                    <m:r>
                      <a:rPr kumimoji="1" lang="pt-BR" altLang="zh-CN" sz="20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𝒇</m:t>
                    </m:r>
                    <m:d>
                      <m:dPr>
                        <m:ctrlPr>
                          <a:rPr kumimoji="1" lang="pt-BR" altLang="zh-CN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dPr>
                      <m:e>
                        <m:r>
                          <a:rPr kumimoji="1" lang="en-US" altLang="zh-CN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𝒂</m:t>
                        </m:r>
                      </m:e>
                    </m:d>
                    <m:r>
                      <a:rPr kumimoji="1" lang="pt-BR" altLang="zh-CN" sz="20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∙</m:t>
                    </m:r>
                    <m:r>
                      <a:rPr kumimoji="1" lang="pt-BR" altLang="zh-CN" sz="20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𝒇</m:t>
                    </m:r>
                    <m:d>
                      <m:dPr>
                        <m:ctrlPr>
                          <a:rPr kumimoji="1" lang="pt-BR" altLang="zh-CN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dPr>
                      <m:e>
                        <m:r>
                          <a:rPr kumimoji="1" lang="en-US" altLang="zh-CN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𝒃</m:t>
                        </m:r>
                      </m:e>
                    </m:d>
                    <m:r>
                      <a:rPr kumimoji="1" lang="en-US" altLang="zh-CN" sz="20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&lt;</m:t>
                    </m:r>
                    <m:r>
                      <a:rPr kumimoji="1" lang="en-US" altLang="zh-CN" sz="20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𝟎</m:t>
                    </m:r>
                    <m:r>
                      <a:rPr kumimoji="1" lang="zh-CN" altLang="en-US" sz="20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，</m:t>
                    </m:r>
                  </m:oMath>
                </a14:m>
                <a:r>
                  <a:rPr lang="zh-CN" altLang="en-US" sz="2000" dirty="0"/>
                  <a:t>则</a:t>
                </a:r>
                <a14:m>
                  <m:oMath xmlns:m="http://schemas.openxmlformats.org/officeDocument/2006/math">
                    <m:r>
                      <a:rPr lang="en-US" altLang="zh-CN" sz="2000" b="1" i="1" dirty="0" smtClean="0"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altLang="zh-CN" sz="2000" b="1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000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altLang="zh-CN" sz="2000" b="1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zh-CN" altLang="en-US" sz="2000" dirty="0"/>
                  <a:t>在区间</a:t>
                </a:r>
                <a14:m>
                  <m:oMath xmlns:m="http://schemas.openxmlformats.org/officeDocument/2006/math">
                    <m:r>
                      <a:rPr lang="en-US" altLang="zh-CN" sz="2000" b="1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000" b="1" i="1" dirty="0" err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altLang="zh-CN" sz="2000" b="1" i="1" dirty="0" err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sz="2000" b="1" i="1" dirty="0" err="1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altLang="zh-CN" sz="2000" b="1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sz="2000" dirty="0"/>
                  <a:t>上有且只有一个零点                                                                                     （   ）</a:t>
                </a:r>
                <a:endParaRPr lang="en-US" altLang="zh-CN" sz="2000" dirty="0"/>
              </a:p>
              <a:p>
                <a:pPr>
                  <a:lnSpc>
                    <a:spcPct val="150000"/>
                  </a:lnSpc>
                </a:pPr>
                <a:r>
                  <a:rPr lang="en-US" altLang="zh-CN" sz="2000" dirty="0"/>
                  <a:t>4</a:t>
                </a:r>
                <a:r>
                  <a:rPr lang="zh-CN" altLang="en-US" sz="2000" dirty="0"/>
                  <a:t>、已知函数</a:t>
                </a:r>
                <a14:m>
                  <m:oMath xmlns:m="http://schemas.openxmlformats.org/officeDocument/2006/math">
                    <m:r>
                      <a:rPr kumimoji="1" lang="en-US" altLang="zh-CN" sz="20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𝒚</m:t>
                    </m:r>
                    <m:r>
                      <a:rPr kumimoji="1" lang="en-US" altLang="zh-CN" sz="20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 = </m:t>
                    </m:r>
                    <m:r>
                      <a:rPr kumimoji="1" lang="en-US" altLang="zh-CN" sz="20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𝒇</m:t>
                    </m:r>
                    <m:r>
                      <a:rPr kumimoji="1" lang="en-US" altLang="zh-CN" sz="20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(</m:t>
                    </m:r>
                    <m:r>
                      <a:rPr kumimoji="1" lang="en-US" altLang="zh-CN" sz="20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𝒙</m:t>
                    </m:r>
                    <m:r>
                      <a:rPr kumimoji="1" lang="en-US" altLang="zh-CN" sz="20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)</m:t>
                    </m:r>
                  </m:oMath>
                </a14:m>
                <a:r>
                  <a:rPr lang="zh-CN" altLang="en-US" sz="2000" dirty="0"/>
                  <a:t>在区间</a:t>
                </a:r>
                <a14:m>
                  <m:oMath xmlns:m="http://schemas.openxmlformats.org/officeDocument/2006/math">
                    <m:r>
                      <a:rPr kumimoji="1" lang="en-US" altLang="zh-CN" sz="20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[</m:t>
                    </m:r>
                    <m:r>
                      <a:rPr kumimoji="1" lang="en-US" altLang="zh-CN" sz="2000" b="1" i="1" dirty="0" err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𝒂</m:t>
                    </m:r>
                    <m:r>
                      <a:rPr kumimoji="1" lang="en-US" altLang="zh-CN" sz="2000" b="1" i="1" dirty="0" err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,</m:t>
                    </m:r>
                    <m:r>
                      <a:rPr kumimoji="1" lang="en-US" altLang="zh-CN" sz="2000" b="1" i="1" dirty="0" err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𝒃</m:t>
                    </m:r>
                    <m:r>
                      <a:rPr kumimoji="1" lang="en-US" altLang="zh-CN" sz="20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]</m:t>
                    </m:r>
                  </m:oMath>
                </a14:m>
                <a:r>
                  <a:rPr lang="zh-CN" altLang="en-US" sz="2000" dirty="0"/>
                  <a:t>上图象是不间断的，且</a:t>
                </a:r>
                <a14:m>
                  <m:oMath xmlns:m="http://schemas.openxmlformats.org/officeDocument/2006/math">
                    <m:r>
                      <a:rPr kumimoji="1" lang="pt-BR" altLang="zh-CN" sz="20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𝒇</m:t>
                    </m:r>
                    <m:d>
                      <m:dPr>
                        <m:ctrlPr>
                          <a:rPr kumimoji="1" lang="pt-BR" altLang="zh-CN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dPr>
                      <m:e>
                        <m:r>
                          <a:rPr kumimoji="1" lang="en-US" altLang="zh-CN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𝒂</m:t>
                        </m:r>
                      </m:e>
                    </m:d>
                    <m:r>
                      <a:rPr kumimoji="1" lang="pt-BR" altLang="zh-CN" sz="20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∙</m:t>
                    </m:r>
                    <m:r>
                      <a:rPr kumimoji="1" lang="pt-BR" altLang="zh-CN" sz="20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𝒇</m:t>
                    </m:r>
                    <m:d>
                      <m:dPr>
                        <m:ctrlPr>
                          <a:rPr kumimoji="1" lang="pt-BR" altLang="zh-CN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dPr>
                      <m:e>
                        <m:r>
                          <a:rPr kumimoji="1" lang="en-US" altLang="zh-CN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𝒃</m:t>
                        </m:r>
                      </m:e>
                    </m:d>
                    <m:r>
                      <a:rPr kumimoji="1" lang="en-US" altLang="zh-CN" sz="20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≥</m:t>
                    </m:r>
                    <m:r>
                      <a:rPr kumimoji="1" lang="en-US" altLang="zh-CN" sz="20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𝟎</m:t>
                    </m:r>
                    <m:r>
                      <a:rPr kumimoji="1" lang="zh-CN" altLang="en-US" sz="20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，</m:t>
                    </m:r>
                  </m:oMath>
                </a14:m>
                <a:r>
                  <a:rPr lang="zh-CN" altLang="en-US" sz="2000" dirty="0"/>
                  <a:t>则</a:t>
                </a:r>
                <a14:m>
                  <m:oMath xmlns:m="http://schemas.openxmlformats.org/officeDocument/2006/math">
                    <m:r>
                      <a:rPr lang="en-US" altLang="zh-CN" sz="2000" b="1" i="1" dirty="0" smtClean="0"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altLang="zh-CN" sz="2000" b="1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000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altLang="zh-CN" sz="2000" b="1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zh-CN" altLang="en-US" sz="2000" dirty="0"/>
                  <a:t>在区间</a:t>
                </a:r>
                <a14:m>
                  <m:oMath xmlns:m="http://schemas.openxmlformats.org/officeDocument/2006/math">
                    <m:r>
                      <a:rPr lang="en-US" altLang="zh-CN" sz="2000" b="1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000" b="1" i="1" dirty="0" err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altLang="zh-CN" sz="2000" b="1" i="1" dirty="0" err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sz="2000" b="1" i="1" dirty="0" err="1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altLang="zh-CN" sz="2000" b="1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sz="2000" dirty="0"/>
                  <a:t>内一定没有零点                                                                                            （   ）</a:t>
                </a:r>
                <a:endParaRPr lang="en-US" altLang="zh-CN" sz="2000" dirty="0"/>
              </a:p>
              <a:p>
                <a:pPr>
                  <a:lnSpc>
                    <a:spcPct val="150000"/>
                  </a:lnSpc>
                  <a:defRPr/>
                </a:pPr>
                <a:r>
                  <a:rPr lang="en-US" altLang="zh-CN" sz="2000" dirty="0">
                    <a:solidFill>
                      <a:prstClr val="black"/>
                    </a:solidFill>
                    <a:ea typeface="字魂105号-简雅黑"/>
                  </a:rPr>
                  <a:t>5</a:t>
                </a:r>
                <a:r>
                  <a:rPr kumimoji="0" lang="zh-CN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字魂105号-简雅黑"/>
                  </a:rPr>
                  <a:t>、若函数</a:t>
                </a:r>
                <a14:m>
                  <m:oMath xmlns:m="http://schemas.openxmlformats.org/officeDocument/2006/math">
                    <m:r>
                      <a:rPr kumimoji="1" lang="en-US" altLang="zh-CN" sz="20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𝒚</m:t>
                    </m:r>
                    <m:r>
                      <a:rPr kumimoji="1" lang="en-US" altLang="zh-CN" sz="20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</m:t>
                    </m:r>
                    <m:r>
                      <a:rPr kumimoji="1" lang="en-US" altLang="zh-CN" sz="20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𝒇</m:t>
                    </m:r>
                    <m:r>
                      <a:rPr kumimoji="1" lang="en-US" altLang="zh-CN" sz="20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(</m:t>
                    </m:r>
                    <m:r>
                      <a:rPr kumimoji="1" lang="en-US" altLang="zh-CN" sz="20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𝒙</m:t>
                    </m:r>
                    <m:r>
                      <a:rPr kumimoji="1" lang="en-US" altLang="zh-CN" sz="20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)</m:t>
                    </m:r>
                  </m:oMath>
                </a14:m>
                <a:r>
                  <a:rPr kumimoji="0" lang="zh-CN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字魂105号-简雅黑"/>
                  </a:rPr>
                  <a:t>在区间</a:t>
                </a:r>
                <a14:m>
                  <m:oMath xmlns:m="http://schemas.openxmlformats.org/officeDocument/2006/math">
                    <m:r>
                      <a:rPr kumimoji="1" lang="en-US" altLang="zh-CN" sz="20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(</m:t>
                    </m:r>
                    <m:r>
                      <a:rPr kumimoji="1" lang="en-US" altLang="zh-CN" sz="2000" b="1" i="1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𝒂</m:t>
                    </m:r>
                    <m:r>
                      <a:rPr kumimoji="1" lang="en-US" altLang="zh-CN" sz="2000" b="1" i="1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,</m:t>
                    </m:r>
                    <m:r>
                      <a:rPr kumimoji="1" lang="en-US" altLang="zh-CN" sz="2000" b="1" i="1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𝒃</m:t>
                    </m:r>
                    <m:r>
                      <a:rPr kumimoji="1" lang="en-US" altLang="zh-CN" sz="20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)</m:t>
                    </m:r>
                  </m:oMath>
                </a14:m>
                <a:r>
                  <a:rPr kumimoji="0" lang="zh-CN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字魂105号-简雅黑"/>
                  </a:rPr>
                  <a:t>上有零点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zh-CN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zh-CN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0" lang="en-US" altLang="zh-CN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kumimoji="0" lang="zh-CN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字魂105号-简雅黑"/>
                  </a:rPr>
                  <a:t>，那么一定有</a:t>
                </a:r>
                <a14:m>
                  <m:oMath xmlns:m="http://schemas.openxmlformats.org/officeDocument/2006/math">
                    <m:r>
                      <a:rPr kumimoji="1" lang="en-US" altLang="zh-CN" sz="20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𝒇</m:t>
                    </m:r>
                    <m:r>
                      <a:rPr kumimoji="1" lang="en-US" altLang="zh-CN" sz="20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(</m:t>
                    </m:r>
                    <m:r>
                      <a:rPr kumimoji="1" lang="en-US" altLang="zh-CN" sz="20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𝒂</m:t>
                    </m:r>
                    <m:r>
                      <a:rPr kumimoji="1" lang="en-US" altLang="zh-CN" sz="20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) . </m:t>
                    </m:r>
                    <m:r>
                      <a:rPr kumimoji="1" lang="en-US" altLang="zh-CN" sz="20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𝒇</m:t>
                    </m:r>
                    <m:r>
                      <a:rPr kumimoji="1" lang="en-US" altLang="zh-CN" sz="20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(</m:t>
                    </m:r>
                    <m:r>
                      <a:rPr kumimoji="1" lang="en-US" altLang="zh-CN" sz="20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𝒃</m:t>
                    </m:r>
                    <m:r>
                      <a:rPr kumimoji="1" lang="en-US" altLang="zh-CN" sz="20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)&lt;</m:t>
                    </m:r>
                    <m:r>
                      <a:rPr kumimoji="1" lang="en-US" altLang="zh-CN" sz="20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𝟎</m:t>
                    </m:r>
                  </m:oMath>
                </a14:m>
                <a:r>
                  <a:rPr lang="zh-CN" altLang="en-US" sz="2000" dirty="0"/>
                  <a:t>                 （   ）</a:t>
                </a:r>
                <a:endParaRPr lang="en-US" altLang="zh-CN" sz="2000" dirty="0"/>
              </a:p>
              <a:p>
                <a:pPr marL="0" marR="0" lvl="0" indent="0" algn="l" defTabSz="1219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字魂105号-简雅黑"/>
                </a:endParaRPr>
              </a:p>
              <a:p>
                <a:pPr>
                  <a:lnSpc>
                    <a:spcPct val="150000"/>
                  </a:lnSpc>
                </a:pPr>
                <a:endParaRPr lang="en-US" altLang="zh-CN" sz="2400" dirty="0"/>
              </a:p>
            </p:txBody>
          </p:sp>
        </mc:Choice>
        <mc:Fallback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327151F5-69D3-D4D6-AD65-6C18B39807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408" y="1340768"/>
                <a:ext cx="10225136" cy="5811719"/>
              </a:xfrm>
              <a:prstGeom prst="rect">
                <a:avLst/>
              </a:prstGeom>
              <a:blipFill>
                <a:blip r:embed="rId3"/>
                <a:stretch>
                  <a:fillRect l="-954" t="-839" r="-2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9128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2"/>
          <p:cNvSpPr txBox="1">
            <a:spLocks noChangeArrowheads="1"/>
          </p:cNvSpPr>
          <p:nvPr userDrawn="1"/>
        </p:nvSpPr>
        <p:spPr bwMode="auto">
          <a:xfrm>
            <a:off x="1684989" y="516885"/>
            <a:ext cx="2394787" cy="415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697" tIns="43348" rIns="86697" bIns="43348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9pPr>
          </a:lstStyle>
          <a:p>
            <a:r>
              <a:rPr lang="zh-CN" altLang="en-US" sz="2135" dirty="0">
                <a:solidFill>
                  <a:schemeClr val="bg1">
                    <a:lumMod val="50000"/>
                  </a:schemeClr>
                </a:solidFill>
                <a:latin typeface="字魂105号-简雅黑" panose="00000500000000000000" pitchFamily="2" charset="-122"/>
                <a:ea typeface="字魂105号-简雅黑" panose="00000500000000000000" pitchFamily="2" charset="-122"/>
                <a:cs typeface="+mn-ea"/>
                <a:sym typeface="+mn-lt"/>
              </a:rPr>
              <a:t>教学过程</a:t>
            </a:r>
            <a:endParaRPr lang="zh-CN" altLang="en-US" sz="2135" dirty="0">
              <a:solidFill>
                <a:schemeClr val="accent1"/>
              </a:solidFill>
              <a:latin typeface="字魂105号-简雅黑" panose="00000500000000000000" pitchFamily="2" charset="-122"/>
              <a:ea typeface="字魂105号-简雅黑" panose="00000500000000000000" pitchFamily="2" charset="-122"/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4B6F265F-0F78-ABED-7EB2-AB96E6CE13E7}"/>
                  </a:ext>
                </a:extLst>
              </p:cNvPr>
              <p:cNvSpPr txBox="1"/>
              <p:nvPr/>
            </p:nvSpPr>
            <p:spPr>
              <a:xfrm>
                <a:off x="1199456" y="1268760"/>
                <a:ext cx="9577064" cy="4700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zh-CN" altLang="en-US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例</a:t>
                </a:r>
                <a:r>
                  <a:rPr lang="en-US" altLang="zh-CN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1</a:t>
                </a:r>
                <a:r>
                  <a:rPr lang="zh-CN" altLang="en-US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：判断函数</a:t>
                </a:r>
                <a14:m>
                  <m:oMath xmlns:m="http://schemas.openxmlformats.org/officeDocument/2006/math">
                    <m:r>
                      <a:rPr lang="pt-BR" altLang="zh-CN" b="1" i="1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𝒇</m:t>
                    </m:r>
                    <m:d>
                      <m:dPr>
                        <m:ctrlPr>
                          <a:rPr lang="pt-BR" altLang="zh-CN" b="1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dPr>
                      <m:e>
                        <m:r>
                          <a:rPr lang="pt-BR" altLang="zh-CN" b="1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𝒙</m:t>
                        </m:r>
                      </m:e>
                    </m:d>
                    <m:r>
                      <a:rPr lang="pt-BR" altLang="zh-CN" b="1" i="1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</m:t>
                    </m:r>
                    <m:sSup>
                      <m:sSupPr>
                        <m:ctrlPr>
                          <a:rPr lang="pt-BR" altLang="zh-CN" b="1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sSupPr>
                      <m:e>
                        <m:r>
                          <a:rPr lang="en-US" altLang="zh-CN" b="1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𝒙</m:t>
                        </m:r>
                      </m:e>
                      <m:sup>
                        <m:r>
                          <a:rPr lang="en-US" altLang="zh-CN" b="1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𝟑</m:t>
                        </m:r>
                      </m:sup>
                    </m:sSup>
                    <m:r>
                      <a:rPr lang="en-US" altLang="zh-CN" b="1" i="1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+</m:t>
                    </m:r>
                    <m:sSup>
                      <m:sSupPr>
                        <m:ctrlPr>
                          <a:rPr lang="en-US" altLang="zh-CN" b="1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sSupPr>
                      <m:e>
                        <m:r>
                          <a:rPr lang="en-US" altLang="zh-CN" b="1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𝒙</m:t>
                        </m:r>
                      </m:e>
                      <m:sup>
                        <m:r>
                          <a:rPr lang="en-US" altLang="zh-CN" b="1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𝟐</m:t>
                        </m:r>
                      </m:sup>
                    </m:sSup>
                    <m:r>
                      <a:rPr lang="en-US" altLang="zh-CN" b="1" i="1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+</m:t>
                    </m:r>
                    <m:r>
                      <a:rPr lang="en-US" altLang="zh-CN" b="1" i="1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𝟏</m:t>
                    </m:r>
                  </m:oMath>
                </a14:m>
                <a:r>
                  <a:rPr lang="zh-CN" altLang="en-US" b="1" dirty="0">
                    <a:ea typeface="宋体" panose="02010600030101010101" pitchFamily="2" charset="-122"/>
                  </a:rPr>
                  <a:t>在区间</a:t>
                </a:r>
                <a14:m>
                  <m:oMath xmlns:m="http://schemas.openxmlformats.org/officeDocument/2006/math">
                    <m:r>
                      <a:rPr lang="en-US" altLang="zh-CN" b="1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altLang="zh-CN" b="1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altLang="zh-CN" b="1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b="1" dirty="0">
                    <a:ea typeface="宋体" panose="02010600030101010101" pitchFamily="2" charset="-122"/>
                  </a:rPr>
                  <a:t>上有零点吗？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4B6F265F-0F78-ABED-7EB2-AB96E6CE13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456" y="1268760"/>
                <a:ext cx="9577064" cy="470000"/>
              </a:xfrm>
              <a:prstGeom prst="rect">
                <a:avLst/>
              </a:prstGeom>
              <a:blipFill>
                <a:blip r:embed="rId3"/>
                <a:stretch>
                  <a:fillRect l="-1018" t="-12987" b="-2467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6430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2"/>
          <p:cNvSpPr txBox="1">
            <a:spLocks noChangeArrowheads="1"/>
          </p:cNvSpPr>
          <p:nvPr userDrawn="1"/>
        </p:nvSpPr>
        <p:spPr bwMode="auto">
          <a:xfrm>
            <a:off x="1684989" y="516885"/>
            <a:ext cx="2394787" cy="415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697" tIns="43348" rIns="86697" bIns="43348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9pPr>
          </a:lstStyle>
          <a:p>
            <a:r>
              <a:rPr lang="zh-CN" altLang="en-US" sz="2135" dirty="0">
                <a:solidFill>
                  <a:schemeClr val="bg1">
                    <a:lumMod val="50000"/>
                  </a:schemeClr>
                </a:solidFill>
                <a:latin typeface="字魂105号-简雅黑" panose="00000500000000000000" pitchFamily="2" charset="-122"/>
                <a:ea typeface="字魂105号-简雅黑" panose="00000500000000000000" pitchFamily="2" charset="-122"/>
                <a:cs typeface="+mn-ea"/>
                <a:sym typeface="+mn-lt"/>
              </a:rPr>
              <a:t>教学过程</a:t>
            </a:r>
            <a:endParaRPr lang="zh-CN" altLang="en-US" sz="2135" dirty="0">
              <a:solidFill>
                <a:schemeClr val="accent1"/>
              </a:solidFill>
              <a:latin typeface="字魂105号-简雅黑" panose="00000500000000000000" pitchFamily="2" charset="-122"/>
              <a:ea typeface="字魂105号-简雅黑" panose="00000500000000000000" pitchFamily="2" charset="-122"/>
              <a:cs typeface="+mn-ea"/>
              <a:sym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1D044705-5474-814E-57CE-126ABDBC4AD6}"/>
                  </a:ext>
                </a:extLst>
              </p:cNvPr>
              <p:cNvSpPr txBox="1"/>
              <p:nvPr/>
            </p:nvSpPr>
            <p:spPr>
              <a:xfrm>
                <a:off x="1199456" y="1988840"/>
                <a:ext cx="6097044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zh-CN" altLang="en-US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例</a:t>
                </a:r>
                <a:r>
                  <a:rPr lang="en-US" altLang="zh-CN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2</a:t>
                </a:r>
                <a:r>
                  <a:rPr lang="zh-CN" altLang="en-US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：证明</a:t>
                </a:r>
                <a:r>
                  <a:rPr kumimoji="1" lang="en-US" altLang="zh-CN" sz="2400" b="1" dirty="0">
                    <a:solidFill>
                      <a:prstClr val="black"/>
                    </a:solidFill>
                    <a:ea typeface="宋体" panose="02010600030101010101" pitchFamily="2" charset="-122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400" b="1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𝐲</m:t>
                    </m:r>
                    <m:r>
                      <a:rPr kumimoji="1" lang="en-US" altLang="zh-CN" sz="2400" b="1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</m:t>
                    </m:r>
                    <m:r>
                      <a:rPr kumimoji="1" lang="en-US" altLang="zh-CN" sz="2400" b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𝒍𝒏𝒙</m:t>
                    </m:r>
                    <m:r>
                      <a:rPr kumimoji="1" lang="en-US" altLang="zh-CN" sz="2400" b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+</m:t>
                    </m:r>
                    <m:r>
                      <a:rPr kumimoji="1" lang="en-US" altLang="zh-CN" sz="2400" b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𝟐</m:t>
                    </m:r>
                    <m:r>
                      <a:rPr kumimoji="1" lang="en-US" altLang="zh-CN" sz="2400" b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𝒙</m:t>
                    </m:r>
                    <m:r>
                      <a:rPr kumimoji="1" lang="en-US" altLang="zh-CN" sz="2400" b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−</m:t>
                    </m:r>
                    <m:r>
                      <a:rPr kumimoji="1" lang="en-US" altLang="zh-CN" sz="2400" b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𝟔</m:t>
                    </m:r>
                  </m:oMath>
                </a14:m>
                <a:r>
                  <a:rPr lang="zh-CN" altLang="en-US" dirty="0"/>
                  <a:t>有零点</a:t>
                </a:r>
              </a:p>
            </p:txBody>
          </p:sp>
        </mc:Choice>
        <mc:Fallback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1D044705-5474-814E-57CE-126ABDBC4A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456" y="1988840"/>
                <a:ext cx="6097044" cy="461665"/>
              </a:xfrm>
              <a:prstGeom prst="rect">
                <a:avLst/>
              </a:prstGeom>
              <a:blipFill>
                <a:blip r:embed="rId3"/>
                <a:stretch>
                  <a:fillRect l="-1600" t="-14474" b="-3026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30564E07-C354-2678-FB13-9D53B6A7AE28}"/>
                  </a:ext>
                </a:extLst>
              </p:cNvPr>
              <p:cNvSpPr txBox="1"/>
              <p:nvPr/>
            </p:nvSpPr>
            <p:spPr>
              <a:xfrm>
                <a:off x="1199456" y="1268760"/>
                <a:ext cx="8064896" cy="4700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zh-CN" altLang="en-US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例</a:t>
                </a:r>
                <a:r>
                  <a:rPr lang="en-US" altLang="zh-CN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1</a:t>
                </a:r>
                <a:r>
                  <a:rPr lang="zh-CN" altLang="en-US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：判断函数</a:t>
                </a:r>
                <a14:m>
                  <m:oMath xmlns:m="http://schemas.openxmlformats.org/officeDocument/2006/math">
                    <m:r>
                      <a:rPr lang="pt-BR" altLang="zh-CN" b="1" i="1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𝒇</m:t>
                    </m:r>
                    <m:d>
                      <m:dPr>
                        <m:ctrlPr>
                          <a:rPr lang="pt-BR" altLang="zh-CN" b="1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dPr>
                      <m:e>
                        <m:r>
                          <a:rPr lang="pt-BR" altLang="zh-CN" b="1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𝒙</m:t>
                        </m:r>
                      </m:e>
                    </m:d>
                    <m:r>
                      <a:rPr lang="pt-BR" altLang="zh-CN" b="1" i="1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</m:t>
                    </m:r>
                    <m:sSup>
                      <m:sSupPr>
                        <m:ctrlPr>
                          <a:rPr lang="pt-BR" altLang="zh-CN" b="1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sSupPr>
                      <m:e>
                        <m:r>
                          <a:rPr lang="en-US" altLang="zh-CN" b="1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𝒙</m:t>
                        </m:r>
                      </m:e>
                      <m:sup>
                        <m:r>
                          <a:rPr lang="en-US" altLang="zh-CN" b="1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𝟑</m:t>
                        </m:r>
                      </m:sup>
                    </m:sSup>
                    <m:r>
                      <a:rPr lang="en-US" altLang="zh-CN" b="1" i="1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+</m:t>
                    </m:r>
                    <m:sSup>
                      <m:sSupPr>
                        <m:ctrlPr>
                          <a:rPr lang="en-US" altLang="zh-CN" b="1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sSupPr>
                      <m:e>
                        <m:r>
                          <a:rPr lang="en-US" altLang="zh-CN" b="1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𝒙</m:t>
                        </m:r>
                      </m:e>
                      <m:sup>
                        <m:r>
                          <a:rPr lang="en-US" altLang="zh-CN" b="1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𝟐</m:t>
                        </m:r>
                      </m:sup>
                    </m:sSup>
                    <m:r>
                      <a:rPr lang="en-US" altLang="zh-CN" b="1" i="1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+</m:t>
                    </m:r>
                    <m:r>
                      <a:rPr lang="en-US" altLang="zh-CN" b="1" i="1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𝟏</m:t>
                    </m:r>
                  </m:oMath>
                </a14:m>
                <a:r>
                  <a:rPr lang="zh-CN" altLang="en-US" b="1" dirty="0">
                    <a:ea typeface="宋体" panose="02010600030101010101" pitchFamily="2" charset="-122"/>
                  </a:rPr>
                  <a:t>在区间</a:t>
                </a:r>
                <a14:m>
                  <m:oMath xmlns:m="http://schemas.openxmlformats.org/officeDocument/2006/math">
                    <m:r>
                      <a:rPr lang="en-US" altLang="zh-CN" b="1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altLang="zh-CN" b="1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altLang="zh-CN" b="1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b="1" dirty="0">
                    <a:ea typeface="宋体" panose="02010600030101010101" pitchFamily="2" charset="-122"/>
                  </a:rPr>
                  <a:t>上有零点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30564E07-C354-2678-FB13-9D53B6A7AE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456" y="1268760"/>
                <a:ext cx="8064896" cy="470000"/>
              </a:xfrm>
              <a:prstGeom prst="rect">
                <a:avLst/>
              </a:prstGeom>
              <a:blipFill>
                <a:blip r:embed="rId9"/>
                <a:stretch>
                  <a:fillRect l="-1209" t="-12987" r="-1134" b="-2467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2661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2"/>
          <p:cNvSpPr txBox="1">
            <a:spLocks noChangeArrowheads="1"/>
          </p:cNvSpPr>
          <p:nvPr userDrawn="1"/>
        </p:nvSpPr>
        <p:spPr bwMode="auto">
          <a:xfrm>
            <a:off x="1684989" y="516885"/>
            <a:ext cx="2394787" cy="415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697" tIns="43348" rIns="86697" bIns="43348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9pPr>
          </a:lstStyle>
          <a:p>
            <a:pPr marL="0" marR="0" lvl="0" indent="0" algn="l" defTabSz="1219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135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字魂105号-简雅黑" panose="00000500000000000000" pitchFamily="2" charset="-122"/>
                <a:ea typeface="字魂105号-简雅黑" panose="00000500000000000000" pitchFamily="2" charset="-122"/>
                <a:cs typeface="+mn-ea"/>
                <a:sym typeface="+mn-lt"/>
              </a:rPr>
              <a:t>教学过程</a:t>
            </a:r>
            <a:endParaRPr kumimoji="0" lang="zh-CN" altLang="en-US" sz="2135" b="0" i="0" u="none" strike="noStrike" kern="1200" cap="none" spc="0" normalizeH="0" baseline="0" noProof="0" dirty="0">
              <a:ln>
                <a:noFill/>
              </a:ln>
              <a:solidFill>
                <a:srgbClr val="6EB6A8"/>
              </a:solidFill>
              <a:effectLst/>
              <a:uLnTx/>
              <a:uFillTx/>
              <a:latin typeface="字魂105号-简雅黑" panose="00000500000000000000" pitchFamily="2" charset="-122"/>
              <a:ea typeface="字魂105号-简雅黑" panose="00000500000000000000" pitchFamily="2" charset="-122"/>
              <a:cs typeface="+mn-ea"/>
              <a:sym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B3C7C66A-E473-5635-6030-B1C475494560}"/>
                  </a:ext>
                </a:extLst>
              </p:cNvPr>
              <p:cNvSpPr txBox="1"/>
              <p:nvPr/>
            </p:nvSpPr>
            <p:spPr>
              <a:xfrm>
                <a:off x="1127448" y="1268760"/>
                <a:ext cx="871296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1219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宋体" panose="02010600030101010101" pitchFamily="2" charset="-122"/>
                    <a:cs typeface="+mn-cs"/>
                  </a:rPr>
                  <a:t>思考：如何保证</a:t>
                </a:r>
                <a14:m>
                  <m:oMath xmlns:m="http://schemas.openxmlformats.org/officeDocument/2006/math">
                    <m:r>
                      <a:rPr kumimoji="1" lang="pt-BR" altLang="zh-CN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 panose="02010600030101010101" pitchFamily="2" charset="-122"/>
                        <a:cs typeface="+mn-cs"/>
                      </a:rPr>
                      <m:t>𝒇</m:t>
                    </m:r>
                    <m:d>
                      <m:dPr>
                        <m:ctrlPr>
                          <a:rPr kumimoji="1" lang="pt-BR" altLang="zh-CN" sz="2400" b="1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+mn-cs"/>
                          </a:rPr>
                        </m:ctrlPr>
                      </m:dPr>
                      <m:e>
                        <m:r>
                          <a:rPr kumimoji="1" lang="pt-BR" altLang="zh-CN" sz="2400" b="1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+mn-cs"/>
                          </a:rPr>
                          <m:t>𝒙</m:t>
                        </m:r>
                      </m:e>
                    </m:d>
                  </m:oMath>
                </a14:m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宋体" panose="02010600030101010101" pitchFamily="2" charset="-122"/>
                    <a:cs typeface="+mn-cs"/>
                  </a:rPr>
                  <a:t>在区间</a:t>
                </a:r>
                <a14:m>
                  <m:oMath xmlns:m="http://schemas.openxmlformats.org/officeDocument/2006/math">
                    <m:r>
                      <a:rPr kumimoji="0" lang="en-US" altLang="zh-CN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(</m:t>
                    </m:r>
                    <m:r>
                      <a:rPr kumimoji="0" lang="en-US" altLang="zh-CN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𝒂</m:t>
                    </m:r>
                    <m:r>
                      <a:rPr kumimoji="0" lang="en-US" altLang="zh-CN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,</m:t>
                    </m:r>
                    <m:r>
                      <a:rPr kumimoji="0" lang="en-US" altLang="zh-CN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𝒃</m:t>
                    </m:r>
                    <m:r>
                      <a:rPr kumimoji="0" lang="en-US" altLang="zh-CN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)</m:t>
                    </m:r>
                  </m:oMath>
                </a14:m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宋体" panose="02010600030101010101" pitchFamily="2" charset="-122"/>
                    <a:cs typeface="+mn-cs"/>
                  </a:rPr>
                  <a:t>上</a:t>
                </a:r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ea typeface="宋体" panose="02010600030101010101" pitchFamily="2" charset="-122"/>
                    <a:cs typeface="+mn-cs"/>
                  </a:rPr>
                  <a:t>只有</a:t>
                </a:r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宋体" panose="02010600030101010101" pitchFamily="2" charset="-122"/>
                    <a:cs typeface="+mn-cs"/>
                  </a:rPr>
                  <a:t>一个零点？</a:t>
                </a:r>
              </a:p>
            </p:txBody>
          </p:sp>
        </mc:Choice>
        <mc:Fallback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B3C7C66A-E473-5635-6030-B1C4754945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7448" y="1268760"/>
                <a:ext cx="8712968" cy="461665"/>
              </a:xfrm>
              <a:prstGeom prst="rect">
                <a:avLst/>
              </a:prstGeom>
              <a:blipFill>
                <a:blip r:embed="rId3"/>
                <a:stretch>
                  <a:fillRect l="-1120" t="-14474" b="-25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D02517F3-AE6A-11DD-63A9-801FB19553A4}"/>
                  </a:ext>
                </a:extLst>
              </p:cNvPr>
              <p:cNvSpPr txBox="1"/>
              <p:nvPr/>
            </p:nvSpPr>
            <p:spPr>
              <a:xfrm>
                <a:off x="1656128" y="1872336"/>
                <a:ext cx="6097136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1219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pt-BR" altLang="zh-CN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 panose="02010600030101010101" pitchFamily="2" charset="-122"/>
                        <a:cs typeface="+mn-cs"/>
                      </a:rPr>
                      <m:t>𝒇</m:t>
                    </m:r>
                    <m:r>
                      <a:rPr kumimoji="0" lang="pt-BR" altLang="zh-CN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 panose="02010600030101010101" pitchFamily="2" charset="-122"/>
                        <a:cs typeface="+mn-cs"/>
                      </a:rPr>
                      <m:t>(</m:t>
                    </m:r>
                    <m:r>
                      <a:rPr kumimoji="0" lang="pt-BR" altLang="zh-CN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 panose="02010600030101010101" pitchFamily="2" charset="-122"/>
                        <a:cs typeface="+mn-cs"/>
                      </a:rPr>
                      <m:t>𝒙</m:t>
                    </m:r>
                    <m:r>
                      <a:rPr kumimoji="0" lang="pt-BR" altLang="zh-CN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 panose="02010600030101010101" pitchFamily="2" charset="-122"/>
                        <a:cs typeface="+mn-cs"/>
                      </a:rPr>
                      <m:t>)</m:t>
                    </m:r>
                  </m:oMath>
                </a14:m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j-lt"/>
                    <a:ea typeface="宋体" panose="02010600030101010101" pitchFamily="2" charset="-122"/>
                    <a:cs typeface="+mn-cs"/>
                  </a:rPr>
                  <a:t>在</a:t>
                </a:r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宋体" panose="02010600030101010101" pitchFamily="2" charset="-122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altLang="zh-CN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[</m:t>
                    </m:r>
                    <m:r>
                      <a:rPr kumimoji="0" lang="en-US" altLang="zh-CN" sz="24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𝒂</m:t>
                    </m:r>
                    <m:r>
                      <a:rPr kumimoji="0" lang="en-US" altLang="zh-CN" sz="24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,</m:t>
                    </m:r>
                    <m:r>
                      <a:rPr kumimoji="0" lang="en-US" altLang="zh-CN" sz="24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𝒃</m:t>
                    </m:r>
                    <m:r>
                      <a:rPr kumimoji="0" lang="en-US" altLang="zh-CN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]</m:t>
                    </m:r>
                  </m:oMath>
                </a14:m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宋体" panose="02010600030101010101" pitchFamily="2" charset="-122"/>
                    <a:cs typeface="+mn-cs"/>
                  </a:rPr>
                  <a:t>上图象</a:t>
                </a:r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ea typeface="宋体" panose="02010600030101010101" pitchFamily="2" charset="-122"/>
                    <a:cs typeface="+mn-cs"/>
                  </a:rPr>
                  <a:t>连续单调</a:t>
                </a:r>
                <a:endPara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字魂105号-简雅黑"/>
                  <a:cs typeface="+mn-cs"/>
                </a:endParaRPr>
              </a:p>
            </p:txBody>
          </p:sp>
        </mc:Choice>
        <mc:Fallback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D02517F3-AE6A-11DD-63A9-801FB19553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6128" y="1872336"/>
                <a:ext cx="6097136" cy="461665"/>
              </a:xfrm>
              <a:prstGeom prst="rect">
                <a:avLst/>
              </a:prstGeom>
              <a:blipFill>
                <a:blip r:embed="rId4"/>
                <a:stretch>
                  <a:fillRect l="-900" t="-14474" b="-25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2DE09199-1BB4-787B-E9AB-67A3D4934712}"/>
                  </a:ext>
                </a:extLst>
              </p:cNvPr>
              <p:cNvSpPr txBox="1"/>
              <p:nvPr/>
            </p:nvSpPr>
            <p:spPr>
              <a:xfrm>
                <a:off x="1271464" y="2887427"/>
                <a:ext cx="6097136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1219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pt-BR" altLang="zh-CN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𝒇</m:t>
                      </m:r>
                      <m:d>
                        <m:dPr>
                          <m:ctrlPr>
                            <a:rPr kumimoji="0" lang="pt-BR" altLang="zh-CN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altLang="zh-CN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𝒂</m:t>
                          </m:r>
                        </m:e>
                      </m:d>
                      <m:r>
                        <a:rPr kumimoji="0" lang="pt-BR" altLang="zh-CN" sz="24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∙</m:t>
                      </m:r>
                      <m:r>
                        <a:rPr kumimoji="0" lang="pt-BR" altLang="zh-CN" sz="24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𝒇</m:t>
                      </m:r>
                      <m:d>
                        <m:dPr>
                          <m:ctrlPr>
                            <a:rPr kumimoji="0" lang="pt-BR" altLang="zh-CN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altLang="zh-CN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𝒃</m:t>
                          </m:r>
                        </m:e>
                      </m:d>
                      <m:r>
                        <a:rPr kumimoji="0" lang="en-US" altLang="zh-CN" sz="2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&lt;</m:t>
                      </m:r>
                      <m:r>
                        <a:rPr kumimoji="0" lang="en-US" altLang="zh-CN" sz="24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𝟎</m:t>
                      </m:r>
                    </m:oMath>
                  </m:oMathPara>
                </a14:m>
                <a:endPara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字魂105号-简雅黑"/>
                  <a:cs typeface="+mn-cs"/>
                </a:endParaRPr>
              </a:p>
            </p:txBody>
          </p:sp>
        </mc:Choice>
        <mc:Fallback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2DE09199-1BB4-787B-E9AB-67A3D49347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1464" y="2887427"/>
                <a:ext cx="6097136" cy="461665"/>
              </a:xfrm>
              <a:prstGeom prst="rect">
                <a:avLst/>
              </a:prstGeom>
              <a:blipFill>
                <a:blip r:embed="rId5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右大括号 4">
            <a:extLst>
              <a:ext uri="{FF2B5EF4-FFF2-40B4-BE49-F238E27FC236}">
                <a16:creationId xmlns:a16="http://schemas.microsoft.com/office/drawing/2014/main" id="{7E9A4857-7E51-9407-8BF2-F65BCF41B23E}"/>
              </a:ext>
            </a:extLst>
          </p:cNvPr>
          <p:cNvSpPr/>
          <p:nvPr/>
        </p:nvSpPr>
        <p:spPr>
          <a:xfrm>
            <a:off x="6144464" y="2094080"/>
            <a:ext cx="432048" cy="115069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字魂105号-简雅黑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051DF868-7359-49EB-7811-AEBE49DBB570}"/>
                  </a:ext>
                </a:extLst>
              </p:cNvPr>
              <p:cNvSpPr txBox="1"/>
              <p:nvPr/>
            </p:nvSpPr>
            <p:spPr>
              <a:xfrm>
                <a:off x="6672064" y="2438592"/>
                <a:ext cx="6097136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1219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1" lang="pt-BR" altLang="zh-CN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 panose="02010600030101010101" pitchFamily="2" charset="-122"/>
                        <a:cs typeface="+mn-cs"/>
                      </a:rPr>
                      <m:t>𝒇</m:t>
                    </m:r>
                    <m:d>
                      <m:dPr>
                        <m:ctrlPr>
                          <a:rPr kumimoji="1" lang="pt-BR" altLang="zh-CN" sz="2400" b="1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+mn-cs"/>
                          </a:rPr>
                        </m:ctrlPr>
                      </m:dPr>
                      <m:e>
                        <m:r>
                          <a:rPr kumimoji="1" lang="pt-BR" altLang="zh-CN" sz="2400" b="1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+mn-cs"/>
                          </a:rPr>
                          <m:t>𝒙</m:t>
                        </m:r>
                      </m:e>
                    </m:d>
                  </m:oMath>
                </a14:m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宋体" panose="02010600030101010101" pitchFamily="2" charset="-122"/>
                    <a:cs typeface="+mn-cs"/>
                  </a:rPr>
                  <a:t>在区间</a:t>
                </a:r>
                <a14:m>
                  <m:oMath xmlns:m="http://schemas.openxmlformats.org/officeDocument/2006/math">
                    <m:r>
                      <a:rPr kumimoji="0" lang="en-US" altLang="zh-CN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(</m:t>
                    </m:r>
                    <m:r>
                      <a:rPr kumimoji="0" lang="en-US" altLang="zh-CN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𝒂</m:t>
                    </m:r>
                    <m:r>
                      <a:rPr kumimoji="0" lang="en-US" altLang="zh-CN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,</m:t>
                    </m:r>
                    <m:r>
                      <a:rPr kumimoji="0" lang="en-US" altLang="zh-CN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𝒃</m:t>
                    </m:r>
                    <m:r>
                      <a:rPr kumimoji="0" lang="en-US" altLang="zh-CN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)</m:t>
                    </m:r>
                  </m:oMath>
                </a14:m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宋体" panose="02010600030101010101" pitchFamily="2" charset="-122"/>
                    <a:cs typeface="+mn-cs"/>
                  </a:rPr>
                  <a:t>上</a:t>
                </a:r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ea typeface="宋体" panose="02010600030101010101" pitchFamily="2" charset="-122"/>
                    <a:cs typeface="+mn-cs"/>
                  </a:rPr>
                  <a:t>只有一个零点</a:t>
                </a:r>
                <a:endPara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ea typeface="字魂105号-简雅黑"/>
                  <a:cs typeface="+mn-cs"/>
                </a:endParaRPr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051DF868-7359-49EB-7811-AEBE49DBB5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2064" y="2438592"/>
                <a:ext cx="6097136" cy="461665"/>
              </a:xfrm>
              <a:prstGeom prst="rect">
                <a:avLst/>
              </a:prstGeom>
              <a:blipFill>
                <a:blip r:embed="rId6"/>
                <a:stretch>
                  <a:fillRect l="-799" t="-14474" b="-25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322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2"/>
          <p:cNvSpPr txBox="1">
            <a:spLocks noChangeArrowheads="1"/>
          </p:cNvSpPr>
          <p:nvPr userDrawn="1"/>
        </p:nvSpPr>
        <p:spPr bwMode="auto">
          <a:xfrm>
            <a:off x="1684989" y="516885"/>
            <a:ext cx="2394787" cy="415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697" tIns="43348" rIns="86697" bIns="43348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9pPr>
          </a:lstStyle>
          <a:p>
            <a:pPr marL="0" marR="0" lvl="0" indent="0" algn="l" defTabSz="1219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135" dirty="0">
                <a:solidFill>
                  <a:prstClr val="white">
                    <a:lumMod val="50000"/>
                  </a:prstClr>
                </a:solidFill>
                <a:latin typeface="字魂105号-简雅黑" panose="00000500000000000000" pitchFamily="2" charset="-122"/>
                <a:ea typeface="字魂105号-简雅黑" panose="00000500000000000000" pitchFamily="2" charset="-122"/>
                <a:cs typeface="+mn-ea"/>
                <a:sym typeface="+mn-lt"/>
              </a:rPr>
              <a:t>课堂小结</a:t>
            </a:r>
            <a:endParaRPr kumimoji="0" lang="zh-CN" altLang="en-US" sz="2135" b="0" i="0" u="none" strike="noStrike" kern="1200" cap="none" spc="0" normalizeH="0" baseline="0" noProof="0" dirty="0">
              <a:ln>
                <a:noFill/>
              </a:ln>
              <a:solidFill>
                <a:srgbClr val="6EB6A8"/>
              </a:solidFill>
              <a:effectLst/>
              <a:uLnTx/>
              <a:uFillTx/>
              <a:latin typeface="字魂105号-简雅黑" panose="00000500000000000000" pitchFamily="2" charset="-122"/>
              <a:ea typeface="字魂105号-简雅黑" panose="00000500000000000000" pitchFamily="2" charset="-122"/>
              <a:cs typeface="+mn-ea"/>
              <a:sym typeface="+mn-lt"/>
            </a:endParaRPr>
          </a:p>
        </p:txBody>
      </p:sp>
      <p:graphicFrame>
        <p:nvGraphicFramePr>
          <p:cNvPr id="9" name="PA_Chart 18">
            <a:extLst>
              <a:ext uri="{FF2B5EF4-FFF2-40B4-BE49-F238E27FC236}">
                <a16:creationId xmlns:a16="http://schemas.microsoft.com/office/drawing/2014/main" id="{185F7C8B-94BA-EE01-55AD-53B398CB9C85}"/>
              </a:ext>
            </a:extLst>
          </p:cNvPr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632179395"/>
              </p:ext>
            </p:extLst>
          </p:nvPr>
        </p:nvGraphicFramePr>
        <p:xfrm>
          <a:off x="3431039" y="1770389"/>
          <a:ext cx="3312368" cy="3472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pSp>
        <p:nvGrpSpPr>
          <p:cNvPr id="10" name="PA_组合 32">
            <a:extLst>
              <a:ext uri="{FF2B5EF4-FFF2-40B4-BE49-F238E27FC236}">
                <a16:creationId xmlns:a16="http://schemas.microsoft.com/office/drawing/2014/main" id="{B1B90028-0DB9-BCE2-0CEA-2A11F5EB2CE5}"/>
              </a:ext>
            </a:extLst>
          </p:cNvPr>
          <p:cNvGrpSpPr/>
          <p:nvPr>
            <p:custDataLst>
              <p:tags r:id="rId2"/>
            </p:custDataLst>
          </p:nvPr>
        </p:nvGrpSpPr>
        <p:grpSpPr>
          <a:xfrm>
            <a:off x="3683178" y="2361317"/>
            <a:ext cx="3552218" cy="3621799"/>
            <a:chOff x="3491329" y="1261482"/>
            <a:chExt cx="3006725" cy="3006726"/>
          </a:xfrm>
        </p:grpSpPr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7BAA7FF9-279D-D54F-8179-A662B0DA2B40}"/>
                </a:ext>
              </a:extLst>
            </p:cNvPr>
            <p:cNvGrpSpPr/>
            <p:nvPr/>
          </p:nvGrpSpPr>
          <p:grpSpPr>
            <a:xfrm rot="900000">
              <a:off x="3491329" y="1261482"/>
              <a:ext cx="3006725" cy="3006726"/>
              <a:chOff x="3491329" y="1261482"/>
              <a:chExt cx="3006725" cy="3006726"/>
            </a:xfrm>
          </p:grpSpPr>
          <p:grpSp>
            <p:nvGrpSpPr>
              <p:cNvPr id="13" name="组合 12">
                <a:extLst>
                  <a:ext uri="{FF2B5EF4-FFF2-40B4-BE49-F238E27FC236}">
                    <a16:creationId xmlns:a16="http://schemas.microsoft.com/office/drawing/2014/main" id="{BE420D95-BF61-4163-FC97-AF5187CE2E6E}"/>
                  </a:ext>
                </a:extLst>
              </p:cNvPr>
              <p:cNvGrpSpPr/>
              <p:nvPr/>
            </p:nvGrpSpPr>
            <p:grpSpPr>
              <a:xfrm>
                <a:off x="5015329" y="2787070"/>
                <a:ext cx="1482725" cy="1481138"/>
                <a:chOff x="4549776" y="2547938"/>
                <a:chExt cx="1482725" cy="1481138"/>
              </a:xfrm>
            </p:grpSpPr>
            <p:sp>
              <p:nvSpPr>
                <p:cNvPr id="16" name="Freeform 5">
                  <a:extLst>
                    <a:ext uri="{FF2B5EF4-FFF2-40B4-BE49-F238E27FC236}">
                      <a16:creationId xmlns:a16="http://schemas.microsoft.com/office/drawing/2014/main" id="{1CADB85C-4CE3-0C69-3C04-8226DF4576B2}"/>
                    </a:ext>
                  </a:extLst>
                </p:cNvPr>
                <p:cNvSpPr/>
                <p:nvPr/>
              </p:nvSpPr>
              <p:spPr bwMode="auto">
                <a:xfrm>
                  <a:off x="4735513" y="2732088"/>
                  <a:ext cx="538163" cy="538163"/>
                </a:xfrm>
                <a:custGeom>
                  <a:avLst/>
                  <a:gdLst>
                    <a:gd name="T0" fmla="*/ 339 w 339"/>
                    <a:gd name="T1" fmla="*/ 270 h 339"/>
                    <a:gd name="T2" fmla="*/ 270 w 339"/>
                    <a:gd name="T3" fmla="*/ 339 h 339"/>
                    <a:gd name="T4" fmla="*/ 0 w 339"/>
                    <a:gd name="T5" fmla="*/ 71 h 339"/>
                    <a:gd name="T6" fmla="*/ 70 w 339"/>
                    <a:gd name="T7" fmla="*/ 0 h 339"/>
                    <a:gd name="T8" fmla="*/ 339 w 339"/>
                    <a:gd name="T9" fmla="*/ 270 h 3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39" h="339">
                      <a:moveTo>
                        <a:pt x="339" y="270"/>
                      </a:moveTo>
                      <a:lnTo>
                        <a:pt x="270" y="339"/>
                      </a:lnTo>
                      <a:lnTo>
                        <a:pt x="0" y="71"/>
                      </a:lnTo>
                      <a:lnTo>
                        <a:pt x="70" y="0"/>
                      </a:lnTo>
                      <a:lnTo>
                        <a:pt x="339" y="270"/>
                      </a:lnTo>
                      <a:close/>
                    </a:path>
                  </a:pathLst>
                </a:custGeom>
                <a:solidFill>
                  <a:srgbClr val="94949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pPr defTabSz="1219170"/>
                  <a:endParaRPr lang="zh-CN" altLang="en-US" sz="2400">
                    <a:solidFill>
                      <a:srgbClr val="333333"/>
                    </a:solidFill>
                    <a:latin typeface="Calibri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7" name="Freeform 6">
                  <a:extLst>
                    <a:ext uri="{FF2B5EF4-FFF2-40B4-BE49-F238E27FC236}">
                      <a16:creationId xmlns:a16="http://schemas.microsoft.com/office/drawing/2014/main" id="{98967808-3588-45EB-FD72-D8EEDF5B6911}"/>
                    </a:ext>
                  </a:extLst>
                </p:cNvPr>
                <p:cNvSpPr/>
                <p:nvPr/>
              </p:nvSpPr>
              <p:spPr bwMode="auto">
                <a:xfrm>
                  <a:off x="4549776" y="2547938"/>
                  <a:ext cx="388938" cy="388938"/>
                </a:xfrm>
                <a:custGeom>
                  <a:avLst/>
                  <a:gdLst>
                    <a:gd name="T0" fmla="*/ 188 w 197"/>
                    <a:gd name="T1" fmla="*/ 77 h 197"/>
                    <a:gd name="T2" fmla="*/ 188 w 197"/>
                    <a:gd name="T3" fmla="*/ 111 h 197"/>
                    <a:gd name="T4" fmla="*/ 112 w 197"/>
                    <a:gd name="T5" fmla="*/ 187 h 197"/>
                    <a:gd name="T6" fmla="*/ 78 w 197"/>
                    <a:gd name="T7" fmla="*/ 187 h 197"/>
                    <a:gd name="T8" fmla="*/ 10 w 197"/>
                    <a:gd name="T9" fmla="*/ 120 h 197"/>
                    <a:gd name="T10" fmla="*/ 10 w 197"/>
                    <a:gd name="T11" fmla="*/ 86 h 197"/>
                    <a:gd name="T12" fmla="*/ 86 w 197"/>
                    <a:gd name="T13" fmla="*/ 9 h 197"/>
                    <a:gd name="T14" fmla="*/ 120 w 197"/>
                    <a:gd name="T15" fmla="*/ 9 h 197"/>
                    <a:gd name="T16" fmla="*/ 188 w 197"/>
                    <a:gd name="T17" fmla="*/ 77 h 1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97" h="197">
                      <a:moveTo>
                        <a:pt x="188" y="77"/>
                      </a:moveTo>
                      <a:cubicBezTo>
                        <a:pt x="197" y="87"/>
                        <a:pt x="197" y="102"/>
                        <a:pt x="188" y="111"/>
                      </a:cubicBezTo>
                      <a:cubicBezTo>
                        <a:pt x="112" y="187"/>
                        <a:pt x="112" y="187"/>
                        <a:pt x="112" y="187"/>
                      </a:cubicBezTo>
                      <a:cubicBezTo>
                        <a:pt x="102" y="197"/>
                        <a:pt x="87" y="197"/>
                        <a:pt x="78" y="187"/>
                      </a:cubicBezTo>
                      <a:cubicBezTo>
                        <a:pt x="10" y="120"/>
                        <a:pt x="10" y="120"/>
                        <a:pt x="10" y="120"/>
                      </a:cubicBezTo>
                      <a:cubicBezTo>
                        <a:pt x="0" y="110"/>
                        <a:pt x="0" y="95"/>
                        <a:pt x="10" y="86"/>
                      </a:cubicBezTo>
                      <a:cubicBezTo>
                        <a:pt x="86" y="9"/>
                        <a:pt x="86" y="9"/>
                        <a:pt x="86" y="9"/>
                      </a:cubicBezTo>
                      <a:cubicBezTo>
                        <a:pt x="95" y="0"/>
                        <a:pt x="111" y="0"/>
                        <a:pt x="120" y="9"/>
                      </a:cubicBezTo>
                      <a:lnTo>
                        <a:pt x="188" y="77"/>
                      </a:lnTo>
                      <a:close/>
                    </a:path>
                  </a:pathLst>
                </a:custGeom>
                <a:solidFill>
                  <a:srgbClr val="CCCC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pPr defTabSz="1219170"/>
                  <a:endParaRPr lang="zh-CN" altLang="en-US" sz="2400">
                    <a:solidFill>
                      <a:srgbClr val="333333"/>
                    </a:solidFill>
                    <a:latin typeface="Calibri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8" name="Freeform 7">
                  <a:extLst>
                    <a:ext uri="{FF2B5EF4-FFF2-40B4-BE49-F238E27FC236}">
                      <a16:creationId xmlns:a16="http://schemas.microsoft.com/office/drawing/2014/main" id="{80F1E489-4516-833A-8B09-3C65FD772C00}"/>
                    </a:ext>
                  </a:extLst>
                </p:cNvPr>
                <p:cNvSpPr/>
                <p:nvPr/>
              </p:nvSpPr>
              <p:spPr bwMode="auto">
                <a:xfrm>
                  <a:off x="5057776" y="3052763"/>
                  <a:ext cx="974725" cy="976313"/>
                </a:xfrm>
                <a:custGeom>
                  <a:avLst/>
                  <a:gdLst>
                    <a:gd name="T0" fmla="*/ 86 w 494"/>
                    <a:gd name="T1" fmla="*/ 10 h 495"/>
                    <a:gd name="T2" fmla="*/ 41 w 494"/>
                    <a:gd name="T3" fmla="*/ 55 h 495"/>
                    <a:gd name="T4" fmla="*/ 31 w 494"/>
                    <a:gd name="T5" fmla="*/ 64 h 495"/>
                    <a:gd name="T6" fmla="*/ 26 w 494"/>
                    <a:gd name="T7" fmla="*/ 70 h 495"/>
                    <a:gd name="T8" fmla="*/ 9 w 494"/>
                    <a:gd name="T9" fmla="*/ 86 h 495"/>
                    <a:gd name="T10" fmla="*/ 9 w 494"/>
                    <a:gd name="T11" fmla="*/ 120 h 495"/>
                    <a:gd name="T12" fmla="*/ 374 w 494"/>
                    <a:gd name="T13" fmla="*/ 485 h 495"/>
                    <a:gd name="T14" fmla="*/ 408 w 494"/>
                    <a:gd name="T15" fmla="*/ 485 h 495"/>
                    <a:gd name="T16" fmla="*/ 425 w 494"/>
                    <a:gd name="T17" fmla="*/ 469 h 495"/>
                    <a:gd name="T18" fmla="*/ 430 w 494"/>
                    <a:gd name="T19" fmla="*/ 463 h 495"/>
                    <a:gd name="T20" fmla="*/ 440 w 494"/>
                    <a:gd name="T21" fmla="*/ 454 h 495"/>
                    <a:gd name="T22" fmla="*/ 485 w 494"/>
                    <a:gd name="T23" fmla="*/ 409 h 495"/>
                    <a:gd name="T24" fmla="*/ 485 w 494"/>
                    <a:gd name="T25" fmla="*/ 375 h 495"/>
                    <a:gd name="T26" fmla="*/ 119 w 494"/>
                    <a:gd name="T27" fmla="*/ 10 h 495"/>
                    <a:gd name="T28" fmla="*/ 86 w 494"/>
                    <a:gd name="T29" fmla="*/ 10 h 4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94" h="495">
                      <a:moveTo>
                        <a:pt x="86" y="10"/>
                      </a:moveTo>
                      <a:cubicBezTo>
                        <a:pt x="41" y="55"/>
                        <a:pt x="41" y="55"/>
                        <a:pt x="41" y="55"/>
                      </a:cubicBezTo>
                      <a:cubicBezTo>
                        <a:pt x="31" y="64"/>
                        <a:pt x="31" y="64"/>
                        <a:pt x="31" y="64"/>
                      </a:cubicBezTo>
                      <a:cubicBezTo>
                        <a:pt x="26" y="70"/>
                        <a:pt x="26" y="70"/>
                        <a:pt x="26" y="70"/>
                      </a:cubicBezTo>
                      <a:cubicBezTo>
                        <a:pt x="9" y="86"/>
                        <a:pt x="9" y="86"/>
                        <a:pt x="9" y="86"/>
                      </a:cubicBezTo>
                      <a:cubicBezTo>
                        <a:pt x="0" y="95"/>
                        <a:pt x="0" y="111"/>
                        <a:pt x="9" y="120"/>
                      </a:cubicBezTo>
                      <a:cubicBezTo>
                        <a:pt x="374" y="485"/>
                        <a:pt x="374" y="485"/>
                        <a:pt x="374" y="485"/>
                      </a:cubicBezTo>
                      <a:cubicBezTo>
                        <a:pt x="384" y="495"/>
                        <a:pt x="399" y="495"/>
                        <a:pt x="408" y="485"/>
                      </a:cubicBezTo>
                      <a:cubicBezTo>
                        <a:pt x="425" y="469"/>
                        <a:pt x="425" y="469"/>
                        <a:pt x="425" y="469"/>
                      </a:cubicBezTo>
                      <a:cubicBezTo>
                        <a:pt x="430" y="463"/>
                        <a:pt x="430" y="463"/>
                        <a:pt x="430" y="463"/>
                      </a:cubicBezTo>
                      <a:cubicBezTo>
                        <a:pt x="440" y="454"/>
                        <a:pt x="440" y="454"/>
                        <a:pt x="440" y="454"/>
                      </a:cubicBezTo>
                      <a:cubicBezTo>
                        <a:pt x="485" y="409"/>
                        <a:pt x="485" y="409"/>
                        <a:pt x="485" y="409"/>
                      </a:cubicBezTo>
                      <a:cubicBezTo>
                        <a:pt x="494" y="399"/>
                        <a:pt x="494" y="384"/>
                        <a:pt x="485" y="375"/>
                      </a:cubicBezTo>
                      <a:cubicBezTo>
                        <a:pt x="119" y="10"/>
                        <a:pt x="119" y="10"/>
                        <a:pt x="119" y="10"/>
                      </a:cubicBezTo>
                      <a:cubicBezTo>
                        <a:pt x="110" y="0"/>
                        <a:pt x="95" y="0"/>
                        <a:pt x="86" y="10"/>
                      </a:cubicBezTo>
                      <a:close/>
                    </a:path>
                  </a:pathLst>
                </a:custGeom>
                <a:solidFill>
                  <a:srgbClr val="76767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pPr defTabSz="1219170"/>
                  <a:endParaRPr lang="zh-CN" altLang="en-US" sz="2400">
                    <a:solidFill>
                      <a:srgbClr val="333333"/>
                    </a:solidFill>
                    <a:latin typeface="Calibri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9" name="Freeform 8">
                  <a:extLst>
                    <a:ext uri="{FF2B5EF4-FFF2-40B4-BE49-F238E27FC236}">
                      <a16:creationId xmlns:a16="http://schemas.microsoft.com/office/drawing/2014/main" id="{7545D2DC-9579-D54E-6891-69DE521643C2}"/>
                    </a:ext>
                  </a:extLst>
                </p:cNvPr>
                <p:cNvSpPr/>
                <p:nvPr/>
              </p:nvSpPr>
              <p:spPr bwMode="auto">
                <a:xfrm>
                  <a:off x="5057776" y="3190875"/>
                  <a:ext cx="838200" cy="838200"/>
                </a:xfrm>
                <a:custGeom>
                  <a:avLst/>
                  <a:gdLst>
                    <a:gd name="T0" fmla="*/ 9 w 425"/>
                    <a:gd name="T1" fmla="*/ 16 h 425"/>
                    <a:gd name="T2" fmla="*/ 9 w 425"/>
                    <a:gd name="T3" fmla="*/ 50 h 425"/>
                    <a:gd name="T4" fmla="*/ 374 w 425"/>
                    <a:gd name="T5" fmla="*/ 415 h 425"/>
                    <a:gd name="T6" fmla="*/ 408 w 425"/>
                    <a:gd name="T7" fmla="*/ 415 h 425"/>
                    <a:gd name="T8" fmla="*/ 425 w 425"/>
                    <a:gd name="T9" fmla="*/ 399 h 425"/>
                    <a:gd name="T10" fmla="*/ 26 w 425"/>
                    <a:gd name="T11" fmla="*/ 0 h 425"/>
                    <a:gd name="T12" fmla="*/ 9 w 425"/>
                    <a:gd name="T13" fmla="*/ 16 h 4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5" h="425">
                      <a:moveTo>
                        <a:pt x="9" y="16"/>
                      </a:moveTo>
                      <a:cubicBezTo>
                        <a:pt x="0" y="25"/>
                        <a:pt x="0" y="41"/>
                        <a:pt x="9" y="50"/>
                      </a:cubicBezTo>
                      <a:cubicBezTo>
                        <a:pt x="374" y="415"/>
                        <a:pt x="374" y="415"/>
                        <a:pt x="374" y="415"/>
                      </a:cubicBezTo>
                      <a:cubicBezTo>
                        <a:pt x="384" y="425"/>
                        <a:pt x="399" y="425"/>
                        <a:pt x="408" y="415"/>
                      </a:cubicBezTo>
                      <a:cubicBezTo>
                        <a:pt x="425" y="399"/>
                        <a:pt x="425" y="399"/>
                        <a:pt x="425" y="399"/>
                      </a:cubicBezTo>
                      <a:cubicBezTo>
                        <a:pt x="26" y="0"/>
                        <a:pt x="26" y="0"/>
                        <a:pt x="26" y="0"/>
                      </a:cubicBezTo>
                      <a:lnTo>
                        <a:pt x="9" y="16"/>
                      </a:lnTo>
                      <a:close/>
                    </a:path>
                  </a:pathLst>
                </a:custGeom>
                <a:solidFill>
                  <a:srgbClr val="5A5A5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pPr defTabSz="1219170"/>
                  <a:endParaRPr lang="zh-CN" altLang="en-US" sz="2400">
                    <a:solidFill>
                      <a:srgbClr val="333333"/>
                    </a:solidFill>
                    <a:latin typeface="Calibri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0" name="Freeform 9">
                  <a:extLst>
                    <a:ext uri="{FF2B5EF4-FFF2-40B4-BE49-F238E27FC236}">
                      <a16:creationId xmlns:a16="http://schemas.microsoft.com/office/drawing/2014/main" id="{05CBC490-387C-09F5-BAFA-58EF7052623B}"/>
                    </a:ext>
                  </a:extLst>
                </p:cNvPr>
                <p:cNvSpPr/>
                <p:nvPr/>
              </p:nvSpPr>
              <p:spPr bwMode="auto">
                <a:xfrm>
                  <a:off x="5118101" y="3162300"/>
                  <a:ext cx="806450" cy="804863"/>
                </a:xfrm>
                <a:custGeom>
                  <a:avLst/>
                  <a:gdLst>
                    <a:gd name="T0" fmla="*/ 0 w 508"/>
                    <a:gd name="T1" fmla="*/ 11 h 507"/>
                    <a:gd name="T2" fmla="*/ 496 w 508"/>
                    <a:gd name="T3" fmla="*/ 507 h 507"/>
                    <a:gd name="T4" fmla="*/ 508 w 508"/>
                    <a:gd name="T5" fmla="*/ 496 h 507"/>
                    <a:gd name="T6" fmla="*/ 13 w 508"/>
                    <a:gd name="T7" fmla="*/ 0 h 507"/>
                    <a:gd name="T8" fmla="*/ 0 w 508"/>
                    <a:gd name="T9" fmla="*/ 11 h 5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08" h="507">
                      <a:moveTo>
                        <a:pt x="0" y="11"/>
                      </a:moveTo>
                      <a:lnTo>
                        <a:pt x="496" y="507"/>
                      </a:lnTo>
                      <a:lnTo>
                        <a:pt x="508" y="496"/>
                      </a:lnTo>
                      <a:lnTo>
                        <a:pt x="13" y="0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5A5A5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pPr defTabSz="1219170"/>
                  <a:endParaRPr lang="zh-CN" altLang="en-US" sz="2400">
                    <a:solidFill>
                      <a:srgbClr val="333333"/>
                    </a:solidFill>
                    <a:latin typeface="Calibri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1" name="Freeform 10">
                  <a:extLst>
                    <a:ext uri="{FF2B5EF4-FFF2-40B4-BE49-F238E27FC236}">
                      <a16:creationId xmlns:a16="http://schemas.microsoft.com/office/drawing/2014/main" id="{F8C5DCC6-4EAC-9B80-6A42-28F34FE1A756}"/>
                    </a:ext>
                  </a:extLst>
                </p:cNvPr>
                <p:cNvSpPr/>
                <p:nvPr/>
              </p:nvSpPr>
              <p:spPr bwMode="auto">
                <a:xfrm>
                  <a:off x="4619626" y="2768600"/>
                  <a:ext cx="182563" cy="168275"/>
                </a:xfrm>
                <a:custGeom>
                  <a:avLst/>
                  <a:gdLst>
                    <a:gd name="T0" fmla="*/ 0 w 93"/>
                    <a:gd name="T1" fmla="*/ 33 h 85"/>
                    <a:gd name="T2" fmla="*/ 43 w 93"/>
                    <a:gd name="T3" fmla="*/ 75 h 85"/>
                    <a:gd name="T4" fmla="*/ 77 w 93"/>
                    <a:gd name="T5" fmla="*/ 75 h 85"/>
                    <a:gd name="T6" fmla="*/ 93 w 93"/>
                    <a:gd name="T7" fmla="*/ 59 h 85"/>
                    <a:gd name="T8" fmla="*/ 34 w 93"/>
                    <a:gd name="T9" fmla="*/ 0 h 85"/>
                    <a:gd name="T10" fmla="*/ 0 w 93"/>
                    <a:gd name="T11" fmla="*/ 33 h 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3" h="85">
                      <a:moveTo>
                        <a:pt x="0" y="33"/>
                      </a:moveTo>
                      <a:cubicBezTo>
                        <a:pt x="43" y="75"/>
                        <a:pt x="43" y="75"/>
                        <a:pt x="43" y="75"/>
                      </a:cubicBezTo>
                      <a:cubicBezTo>
                        <a:pt x="52" y="85"/>
                        <a:pt x="67" y="85"/>
                        <a:pt x="77" y="75"/>
                      </a:cubicBezTo>
                      <a:cubicBezTo>
                        <a:pt x="93" y="59"/>
                        <a:pt x="93" y="59"/>
                        <a:pt x="93" y="59"/>
                      </a:cubicBezTo>
                      <a:cubicBezTo>
                        <a:pt x="34" y="0"/>
                        <a:pt x="34" y="0"/>
                        <a:pt x="34" y="0"/>
                      </a:cubicBez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B8B8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pPr defTabSz="1219170"/>
                  <a:endParaRPr lang="zh-CN" altLang="en-US" sz="2400">
                    <a:solidFill>
                      <a:srgbClr val="333333"/>
                    </a:solidFill>
                    <a:latin typeface="Calibri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2" name="Freeform 11">
                  <a:extLst>
                    <a:ext uri="{FF2B5EF4-FFF2-40B4-BE49-F238E27FC236}">
                      <a16:creationId xmlns:a16="http://schemas.microsoft.com/office/drawing/2014/main" id="{E6954098-C2C0-E9A7-6C60-B3C568A863A2}"/>
                    </a:ext>
                  </a:extLst>
                </p:cNvPr>
                <p:cNvSpPr/>
                <p:nvPr/>
              </p:nvSpPr>
              <p:spPr bwMode="auto">
                <a:xfrm>
                  <a:off x="4699001" y="2740025"/>
                  <a:ext cx="133350" cy="133350"/>
                </a:xfrm>
                <a:custGeom>
                  <a:avLst/>
                  <a:gdLst>
                    <a:gd name="T0" fmla="*/ 0 w 84"/>
                    <a:gd name="T1" fmla="*/ 11 h 84"/>
                    <a:gd name="T2" fmla="*/ 73 w 84"/>
                    <a:gd name="T3" fmla="*/ 84 h 84"/>
                    <a:gd name="T4" fmla="*/ 84 w 84"/>
                    <a:gd name="T5" fmla="*/ 73 h 84"/>
                    <a:gd name="T6" fmla="*/ 11 w 84"/>
                    <a:gd name="T7" fmla="*/ 0 h 84"/>
                    <a:gd name="T8" fmla="*/ 0 w 84"/>
                    <a:gd name="T9" fmla="*/ 11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4" h="84">
                      <a:moveTo>
                        <a:pt x="0" y="11"/>
                      </a:moveTo>
                      <a:lnTo>
                        <a:pt x="73" y="84"/>
                      </a:lnTo>
                      <a:lnTo>
                        <a:pt x="84" y="73"/>
                      </a:lnTo>
                      <a:lnTo>
                        <a:pt x="11" y="0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B8B8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pPr defTabSz="1219170"/>
                  <a:endParaRPr lang="zh-CN" altLang="en-US" sz="2400">
                    <a:solidFill>
                      <a:srgbClr val="333333"/>
                    </a:solidFill>
                    <a:latin typeface="Calibri"/>
                    <a:ea typeface="宋体" panose="02010600030101010101" pitchFamily="2" charset="-122"/>
                  </a:endParaRPr>
                </a:p>
              </p:txBody>
            </p:sp>
          </p:grpSp>
          <p:sp>
            <p:nvSpPr>
              <p:cNvPr id="14" name="Freeform 12">
                <a:extLst>
                  <a:ext uri="{FF2B5EF4-FFF2-40B4-BE49-F238E27FC236}">
                    <a16:creationId xmlns:a16="http://schemas.microsoft.com/office/drawing/2014/main" id="{C94F0DA9-8659-FFC7-88CC-7C7F9CB9A753}"/>
                  </a:ext>
                </a:extLst>
              </p:cNvPr>
              <p:cNvSpPr/>
              <p:nvPr/>
            </p:nvSpPr>
            <p:spPr bwMode="auto">
              <a:xfrm>
                <a:off x="3491329" y="1261482"/>
                <a:ext cx="2147888" cy="2147888"/>
              </a:xfrm>
              <a:custGeom>
                <a:avLst/>
                <a:gdLst>
                  <a:gd name="T0" fmla="*/ 895 w 1089"/>
                  <a:gd name="T1" fmla="*/ 194 h 1089"/>
                  <a:gd name="T2" fmla="*/ 895 w 1089"/>
                  <a:gd name="T3" fmla="*/ 895 h 1089"/>
                  <a:gd name="T4" fmla="*/ 193 w 1089"/>
                  <a:gd name="T5" fmla="*/ 895 h 1089"/>
                  <a:gd name="T6" fmla="*/ 193 w 1089"/>
                  <a:gd name="T7" fmla="*/ 194 h 1089"/>
                  <a:gd name="T8" fmla="*/ 895 w 1089"/>
                  <a:gd name="T9" fmla="*/ 194 h 10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89" h="1089">
                    <a:moveTo>
                      <a:pt x="895" y="194"/>
                    </a:moveTo>
                    <a:cubicBezTo>
                      <a:pt x="1089" y="388"/>
                      <a:pt x="1089" y="702"/>
                      <a:pt x="895" y="895"/>
                    </a:cubicBezTo>
                    <a:cubicBezTo>
                      <a:pt x="701" y="1089"/>
                      <a:pt x="387" y="1089"/>
                      <a:pt x="193" y="895"/>
                    </a:cubicBezTo>
                    <a:cubicBezTo>
                      <a:pt x="0" y="702"/>
                      <a:pt x="0" y="388"/>
                      <a:pt x="193" y="194"/>
                    </a:cubicBezTo>
                    <a:cubicBezTo>
                      <a:pt x="387" y="0"/>
                      <a:pt x="701" y="0"/>
                      <a:pt x="895" y="194"/>
                    </a:cubicBezTo>
                    <a:close/>
                  </a:path>
                </a:pathLst>
              </a:custGeom>
              <a:solidFill>
                <a:srgbClr val="E9E9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170"/>
                <a:endParaRPr lang="zh-CN" altLang="en-US" sz="2400">
                  <a:solidFill>
                    <a:srgbClr val="333333"/>
                  </a:solidFill>
                  <a:latin typeface="Calibri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B4A2D5FA-E2CC-6D06-CE5A-C1ABE7EF0E75}"/>
                </a:ext>
              </a:extLst>
            </p:cNvPr>
            <p:cNvSpPr/>
            <p:nvPr/>
          </p:nvSpPr>
          <p:spPr bwMode="auto">
            <a:xfrm rot="900000">
              <a:off x="3761175" y="1308636"/>
              <a:ext cx="1858620" cy="1858618"/>
            </a:xfrm>
            <a:custGeom>
              <a:avLst/>
              <a:gdLst>
                <a:gd name="T0" fmla="*/ 809 w 984"/>
                <a:gd name="T1" fmla="*/ 175 h 983"/>
                <a:gd name="T2" fmla="*/ 809 w 984"/>
                <a:gd name="T3" fmla="*/ 809 h 983"/>
                <a:gd name="T4" fmla="*/ 175 w 984"/>
                <a:gd name="T5" fmla="*/ 809 h 983"/>
                <a:gd name="T6" fmla="*/ 175 w 984"/>
                <a:gd name="T7" fmla="*/ 175 h 983"/>
                <a:gd name="T8" fmla="*/ 809 w 984"/>
                <a:gd name="T9" fmla="*/ 175 h 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4" h="983">
                  <a:moveTo>
                    <a:pt x="809" y="175"/>
                  </a:moveTo>
                  <a:cubicBezTo>
                    <a:pt x="984" y="350"/>
                    <a:pt x="984" y="634"/>
                    <a:pt x="809" y="809"/>
                  </a:cubicBezTo>
                  <a:cubicBezTo>
                    <a:pt x="634" y="983"/>
                    <a:pt x="350" y="983"/>
                    <a:pt x="175" y="809"/>
                  </a:cubicBezTo>
                  <a:cubicBezTo>
                    <a:pt x="0" y="634"/>
                    <a:pt x="0" y="350"/>
                    <a:pt x="175" y="175"/>
                  </a:cubicBezTo>
                  <a:cubicBezTo>
                    <a:pt x="350" y="0"/>
                    <a:pt x="634" y="0"/>
                    <a:pt x="809" y="1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170"/>
              <a:endParaRPr lang="zh-CN" altLang="en-US" sz="2400">
                <a:solidFill>
                  <a:srgbClr val="333333"/>
                </a:solidFill>
                <a:latin typeface="Calibri"/>
                <a:ea typeface="宋体" panose="02010600030101010101" pitchFamily="2" charset="-122"/>
              </a:endParaRPr>
            </a:p>
          </p:txBody>
        </p:sp>
      </p:grpSp>
      <p:sp>
        <p:nvSpPr>
          <p:cNvPr id="4" name="文本框 3">
            <a:extLst>
              <a:ext uri="{FF2B5EF4-FFF2-40B4-BE49-F238E27FC236}">
                <a16:creationId xmlns:a16="http://schemas.microsoft.com/office/drawing/2014/main" id="{48A2D740-7752-EDD6-CD1D-9ACB1225C773}"/>
              </a:ext>
            </a:extLst>
          </p:cNvPr>
          <p:cNvSpPr txBox="1"/>
          <p:nvPr/>
        </p:nvSpPr>
        <p:spPr>
          <a:xfrm>
            <a:off x="4235794" y="3167845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函数的零点</a:t>
            </a:r>
          </a:p>
        </p:txBody>
      </p:sp>
      <p:sp>
        <p:nvSpPr>
          <p:cNvPr id="23" name="PA_矩形 24">
            <a:extLst>
              <a:ext uri="{FF2B5EF4-FFF2-40B4-BE49-F238E27FC236}">
                <a16:creationId xmlns:a16="http://schemas.microsoft.com/office/drawing/2014/main" id="{339AD76F-2265-A71B-580F-5C4F1CD2A7C2}"/>
              </a:ext>
            </a:extLst>
          </p:cNvPr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6923" y="2492896"/>
            <a:ext cx="1704665" cy="475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1219170">
              <a:lnSpc>
                <a:spcPct val="120000"/>
              </a:lnSpc>
              <a:spcBef>
                <a:spcPts val="400"/>
              </a:spcBef>
            </a:pPr>
            <a:r>
              <a:rPr lang="zh-CN" altLang="en-US" sz="2800" b="1" dirty="0">
                <a:solidFill>
                  <a:srgbClr val="84CBC3"/>
                </a:solidFill>
                <a:latin typeface="Calibri"/>
                <a:ea typeface="宋体" panose="02010600030101010101" pitchFamily="2" charset="-122"/>
              </a:rPr>
              <a:t>一个存在</a:t>
            </a:r>
            <a:endParaRPr lang="en-US" altLang="zh-CN" sz="2800" dirty="0">
              <a:solidFill>
                <a:srgbClr val="84CBC3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24" name="PA_矩形 24">
            <a:extLst>
              <a:ext uri="{FF2B5EF4-FFF2-40B4-BE49-F238E27FC236}">
                <a16:creationId xmlns:a16="http://schemas.microsoft.com/office/drawing/2014/main" id="{5AFFEAE7-6EF3-6039-19A9-6DC0974299F1}"/>
              </a:ext>
            </a:extLst>
          </p:cNvPr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700832" y="1932859"/>
            <a:ext cx="2339140" cy="475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1219170">
              <a:lnSpc>
                <a:spcPct val="120000"/>
              </a:lnSpc>
              <a:spcBef>
                <a:spcPts val="400"/>
              </a:spcBef>
            </a:pPr>
            <a:r>
              <a:rPr lang="zh-CN" altLang="en-US" sz="2800" b="1" dirty="0">
                <a:solidFill>
                  <a:srgbClr val="F8D158"/>
                </a:solidFill>
                <a:latin typeface="Calibri"/>
                <a:ea typeface="宋体" panose="02010600030101010101" pitchFamily="2" charset="-122"/>
              </a:rPr>
              <a:t>两种思想</a:t>
            </a:r>
            <a:endParaRPr lang="en-US" altLang="zh-CN" sz="2800" b="1" dirty="0">
              <a:solidFill>
                <a:srgbClr val="F8D158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25" name="PA_矩形 24">
            <a:extLst>
              <a:ext uri="{FF2B5EF4-FFF2-40B4-BE49-F238E27FC236}">
                <a16:creationId xmlns:a16="http://schemas.microsoft.com/office/drawing/2014/main" id="{97749BBA-203B-1C11-D333-1CF950904945}"/>
              </a:ext>
            </a:extLst>
          </p:cNvPr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538420" y="3792874"/>
            <a:ext cx="1706539" cy="475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1219170">
              <a:lnSpc>
                <a:spcPct val="120000"/>
              </a:lnSpc>
              <a:spcBef>
                <a:spcPts val="400"/>
              </a:spcBef>
            </a:pPr>
            <a:r>
              <a:rPr lang="zh-CN" altLang="en-US" sz="2800" b="1" dirty="0">
                <a:solidFill>
                  <a:srgbClr val="F57365"/>
                </a:solidFill>
                <a:latin typeface="Calibri"/>
                <a:ea typeface="宋体" panose="02010600030101010101" pitchFamily="2" charset="-122"/>
              </a:rPr>
              <a:t>三个转化</a:t>
            </a:r>
            <a:endParaRPr lang="en-US" altLang="zh-CN" sz="2800" b="1" dirty="0">
              <a:solidFill>
                <a:srgbClr val="F57365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F35FC888-9C9D-F81D-2765-B062E25C799C}"/>
              </a:ext>
            </a:extLst>
          </p:cNvPr>
          <p:cNvSpPr txBox="1"/>
          <p:nvPr/>
        </p:nvSpPr>
        <p:spPr>
          <a:xfrm>
            <a:off x="1303159" y="1894891"/>
            <a:ext cx="20595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零点存在性定理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48591FDF-9EE6-3588-F411-27BD2A49763B}"/>
              </a:ext>
            </a:extLst>
          </p:cNvPr>
          <p:cNvSpPr txBox="1"/>
          <p:nvPr/>
        </p:nvSpPr>
        <p:spPr>
          <a:xfrm>
            <a:off x="7680176" y="1700552"/>
            <a:ext cx="609704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 dirty="0"/>
              <a:t>函数方程思想</a:t>
            </a:r>
            <a:endParaRPr lang="en-US" altLang="zh-CN" sz="2000" dirty="0"/>
          </a:p>
          <a:p>
            <a:r>
              <a:rPr lang="zh-CN" altLang="en-US" sz="2000" dirty="0"/>
              <a:t>数形结合思想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952939FD-6C8C-B644-EFF1-ECFB0DBDBB47}"/>
              </a:ext>
            </a:extLst>
          </p:cNvPr>
          <p:cNvSpPr txBox="1"/>
          <p:nvPr/>
        </p:nvSpPr>
        <p:spPr>
          <a:xfrm>
            <a:off x="8268480" y="3452161"/>
            <a:ext cx="373146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zh-CN" sz="2000" dirty="0"/>
              <a:t>函数零点</a:t>
            </a:r>
            <a:endParaRPr lang="en-US" altLang="zh-CN" sz="2000" dirty="0"/>
          </a:p>
          <a:p>
            <a:r>
              <a:rPr lang="zh-CN" altLang="zh-CN" sz="2000" dirty="0"/>
              <a:t>函数图象交点</a:t>
            </a:r>
            <a:endParaRPr lang="en-US" altLang="zh-CN" sz="2000" dirty="0"/>
          </a:p>
          <a:p>
            <a:r>
              <a:rPr lang="zh-CN" altLang="zh-CN" sz="2000" dirty="0"/>
              <a:t>方程的根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57198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-(-#ppt_w/2*cos(ppt_r/180*pi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-#ppt_h/2*cos(ppt_r/180*pi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9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(-#ppt_h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0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(-#ppt_w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-(-#ppt_w/2*cos(ppt_r/180*pi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4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-#ppt_h/2*cos(ppt_r/180*pi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(-#ppt_h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6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(-#ppt_w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-(-#ppt_w/2*cos(ppt_r/180*pi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7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-#ppt_h/2*cos(ppt_r/180*pi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8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(-#ppt_h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9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(-#ppt_w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-(-#ppt_w/2*cos(ppt_r/180*pi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-#ppt_h/2*cos(ppt_r/180*pi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6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(-#ppt_h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7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(-#ppt_w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-(-#ppt_w/2*cos(ppt_r/180*pi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3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-#ppt_h/2*cos(ppt_r/180*pi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4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(-#ppt_h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(-#ppt_w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4" grpId="0"/>
      <p:bldP spid="23" grpId="0"/>
      <p:bldP spid="24" grpId="0"/>
      <p:bldP spid="25" grpId="0"/>
      <p:bldP spid="2" grpId="0"/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1"/>
          <p:cNvSpPr/>
          <p:nvPr/>
        </p:nvSpPr>
        <p:spPr>
          <a:xfrm rot="5400000">
            <a:off x="115243" y="-128162"/>
            <a:ext cx="3356992" cy="3575720"/>
          </a:xfrm>
          <a:prstGeom prst="rtTriangle">
            <a:avLst/>
          </a:prstGeom>
          <a:solidFill>
            <a:srgbClr val="E2B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直角三角形 2"/>
          <p:cNvSpPr/>
          <p:nvPr/>
        </p:nvSpPr>
        <p:spPr>
          <a:xfrm rot="5400000" flipH="1" flipV="1">
            <a:off x="8644959" y="3319635"/>
            <a:ext cx="3429000" cy="3647730"/>
          </a:xfrm>
          <a:prstGeom prst="rtTriangle">
            <a:avLst/>
          </a:prstGeom>
          <a:solidFill>
            <a:srgbClr val="6EB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1793739" y="-109747"/>
            <a:ext cx="3505981" cy="2026579"/>
            <a:chOff x="1793739" y="-109747"/>
            <a:chExt cx="3505981" cy="2026579"/>
          </a:xfrm>
        </p:grpSpPr>
        <p:grpSp>
          <p:nvGrpSpPr>
            <p:cNvPr id="5" name="组合 4"/>
            <p:cNvGrpSpPr/>
            <p:nvPr/>
          </p:nvGrpSpPr>
          <p:grpSpPr>
            <a:xfrm>
              <a:off x="1793739" y="-109747"/>
              <a:ext cx="2896009" cy="1450515"/>
              <a:chOff x="1793739" y="-109747"/>
              <a:chExt cx="2896009" cy="1450515"/>
            </a:xfrm>
          </p:grpSpPr>
          <p:cxnSp>
            <p:nvCxnSpPr>
              <p:cNvPr id="8" name="直接连接符 7"/>
              <p:cNvCxnSpPr>
                <a:stCxn id="2" idx="1"/>
              </p:cNvCxnSpPr>
              <p:nvPr/>
            </p:nvCxnSpPr>
            <p:spPr>
              <a:xfrm>
                <a:off x="1793739" y="-18798"/>
                <a:ext cx="1421941" cy="1359566"/>
              </a:xfrm>
              <a:prstGeom prst="line">
                <a:avLst/>
              </a:prstGeom>
              <a:ln w="38100">
                <a:solidFill>
                  <a:srgbClr val="A0495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接连接符 8"/>
              <p:cNvCxnSpPr/>
              <p:nvPr/>
            </p:nvCxnSpPr>
            <p:spPr>
              <a:xfrm flipH="1">
                <a:off x="3181772" y="-109747"/>
                <a:ext cx="1507976" cy="1450515"/>
              </a:xfrm>
              <a:prstGeom prst="line">
                <a:avLst/>
              </a:prstGeom>
              <a:ln w="38100">
                <a:solidFill>
                  <a:srgbClr val="A0495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直接连接符 5"/>
            <p:cNvCxnSpPr/>
            <p:nvPr/>
          </p:nvCxnSpPr>
          <p:spPr>
            <a:xfrm flipH="1">
              <a:off x="3215680" y="-59573"/>
              <a:ext cx="2084040" cy="1976405"/>
            </a:xfrm>
            <a:prstGeom prst="line">
              <a:avLst/>
            </a:prstGeom>
            <a:ln w="28575">
              <a:solidFill>
                <a:srgbClr val="E2BD6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>
              <a:off x="2351584" y="1112005"/>
              <a:ext cx="864096" cy="804827"/>
            </a:xfrm>
            <a:prstGeom prst="line">
              <a:avLst/>
            </a:prstGeom>
            <a:ln w="28575">
              <a:solidFill>
                <a:srgbClr val="E2BD6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直接连接符 9"/>
          <p:cNvCxnSpPr/>
          <p:nvPr/>
        </p:nvCxnSpPr>
        <p:spPr>
          <a:xfrm flipH="1">
            <a:off x="-35874" y="1688373"/>
            <a:ext cx="2303794" cy="2244683"/>
          </a:xfrm>
          <a:prstGeom prst="line">
            <a:avLst/>
          </a:prstGeom>
          <a:ln w="57150">
            <a:solidFill>
              <a:srgbClr val="A049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H="1">
            <a:off x="7990236" y="4830999"/>
            <a:ext cx="2213198" cy="2060848"/>
          </a:xfrm>
          <a:prstGeom prst="line">
            <a:avLst/>
          </a:prstGeom>
          <a:ln w="57150">
            <a:solidFill>
              <a:srgbClr val="6EB6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等腰三角形 11"/>
          <p:cNvSpPr/>
          <p:nvPr/>
        </p:nvSpPr>
        <p:spPr>
          <a:xfrm flipV="1">
            <a:off x="9876677" y="-14645"/>
            <a:ext cx="2466809" cy="1211397"/>
          </a:xfrm>
          <a:prstGeom prst="triangle">
            <a:avLst/>
          </a:prstGeom>
          <a:solidFill>
            <a:srgbClr val="A049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-35874" y="3933056"/>
            <a:ext cx="4259666" cy="2958791"/>
            <a:chOff x="-35874" y="3933056"/>
            <a:chExt cx="4259666" cy="2958791"/>
          </a:xfrm>
        </p:grpSpPr>
        <p:cxnSp>
          <p:nvCxnSpPr>
            <p:cNvPr id="14" name="直接连接符 13"/>
            <p:cNvCxnSpPr/>
            <p:nvPr/>
          </p:nvCxnSpPr>
          <p:spPr>
            <a:xfrm>
              <a:off x="1809428" y="4613317"/>
              <a:ext cx="2414364" cy="2244683"/>
            </a:xfrm>
            <a:prstGeom prst="line">
              <a:avLst/>
            </a:prstGeom>
            <a:ln w="28575">
              <a:solidFill>
                <a:srgbClr val="E2BD6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H="1">
              <a:off x="-35874" y="4613317"/>
              <a:ext cx="1845302" cy="1683568"/>
            </a:xfrm>
            <a:prstGeom prst="line">
              <a:avLst/>
            </a:prstGeom>
            <a:ln w="28575">
              <a:solidFill>
                <a:srgbClr val="E2BD6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组合 15"/>
            <p:cNvGrpSpPr/>
            <p:nvPr/>
          </p:nvGrpSpPr>
          <p:grpSpPr>
            <a:xfrm>
              <a:off x="-27198" y="3933056"/>
              <a:ext cx="3962958" cy="2958791"/>
              <a:chOff x="-27198" y="3933056"/>
              <a:chExt cx="3962958" cy="2958791"/>
            </a:xfrm>
          </p:grpSpPr>
          <p:cxnSp>
            <p:nvCxnSpPr>
              <p:cNvPr id="17" name="直接连接符 16"/>
              <p:cNvCxnSpPr/>
              <p:nvPr/>
            </p:nvCxnSpPr>
            <p:spPr>
              <a:xfrm>
                <a:off x="1487488" y="3933056"/>
                <a:ext cx="2448272" cy="2304256"/>
              </a:xfrm>
              <a:prstGeom prst="line">
                <a:avLst/>
              </a:prstGeom>
              <a:ln w="38100">
                <a:solidFill>
                  <a:srgbClr val="6EB6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 17"/>
              <p:cNvCxnSpPr/>
              <p:nvPr/>
            </p:nvCxnSpPr>
            <p:spPr>
              <a:xfrm flipH="1">
                <a:off x="-27198" y="3933056"/>
                <a:ext cx="1521040" cy="1440160"/>
              </a:xfrm>
              <a:prstGeom prst="line">
                <a:avLst/>
              </a:prstGeom>
              <a:ln w="38100">
                <a:solidFill>
                  <a:srgbClr val="6EB6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连接符 18"/>
              <p:cNvCxnSpPr/>
              <p:nvPr/>
            </p:nvCxnSpPr>
            <p:spPr>
              <a:xfrm flipH="1">
                <a:off x="3215680" y="6220126"/>
                <a:ext cx="720080" cy="671721"/>
              </a:xfrm>
              <a:prstGeom prst="line">
                <a:avLst/>
              </a:prstGeom>
              <a:ln w="38100">
                <a:solidFill>
                  <a:srgbClr val="6EB6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" name="组合 19"/>
          <p:cNvGrpSpPr/>
          <p:nvPr/>
        </p:nvGrpSpPr>
        <p:grpSpPr>
          <a:xfrm>
            <a:off x="10359459" y="2442061"/>
            <a:ext cx="1857222" cy="3507219"/>
            <a:chOff x="10359459" y="2442061"/>
            <a:chExt cx="1857222" cy="3507219"/>
          </a:xfrm>
        </p:grpSpPr>
        <p:cxnSp>
          <p:nvCxnSpPr>
            <p:cNvPr id="21" name="直接连接符 20"/>
            <p:cNvCxnSpPr/>
            <p:nvPr/>
          </p:nvCxnSpPr>
          <p:spPr>
            <a:xfrm flipH="1">
              <a:off x="10359459" y="2442061"/>
              <a:ext cx="1857222" cy="1728192"/>
            </a:xfrm>
            <a:prstGeom prst="line">
              <a:avLst/>
            </a:prstGeom>
            <a:ln w="38100">
              <a:solidFill>
                <a:srgbClr val="E2BD6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flipH="1" flipV="1">
              <a:off x="10359460" y="4149081"/>
              <a:ext cx="1857221" cy="1800199"/>
            </a:xfrm>
            <a:prstGeom prst="line">
              <a:avLst/>
            </a:prstGeom>
            <a:ln w="38100">
              <a:solidFill>
                <a:srgbClr val="E2BD6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直接连接符 26"/>
          <p:cNvCxnSpPr/>
          <p:nvPr/>
        </p:nvCxnSpPr>
        <p:spPr>
          <a:xfrm flipH="1">
            <a:off x="10003483" y="4830999"/>
            <a:ext cx="2213198" cy="2060848"/>
          </a:xfrm>
          <a:prstGeom prst="line">
            <a:avLst/>
          </a:prstGeom>
          <a:ln w="38100">
            <a:solidFill>
              <a:srgbClr val="E2BD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59"/>
          <p:cNvSpPr>
            <a:spLocks noChangeArrowheads="1"/>
          </p:cNvSpPr>
          <p:nvPr/>
        </p:nvSpPr>
        <p:spPr bwMode="auto">
          <a:xfrm>
            <a:off x="2504709" y="2540199"/>
            <a:ext cx="7398605" cy="819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533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谢谢观看</a:t>
            </a:r>
            <a:endParaRPr lang="en-US" altLang="zh-CN" sz="5335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多彩教师教学设计PPT模板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heme/theme1.xml><?xml version="1.0" encoding="utf-8"?>
<a:theme xmlns:a="http://schemas.openxmlformats.org/drawingml/2006/main" name="Office 主题​​">
  <a:themeElements>
    <a:clrScheme name="自定义 112">
      <a:dk1>
        <a:sysClr val="windowText" lastClr="000000"/>
      </a:dk1>
      <a:lt1>
        <a:sysClr val="window" lastClr="FFFFFF"/>
      </a:lt1>
      <a:dk2>
        <a:srgbClr val="1F497D"/>
      </a:dk2>
      <a:lt2>
        <a:srgbClr val="7F7F7F"/>
      </a:lt2>
      <a:accent1>
        <a:srgbClr val="6EB6A8"/>
      </a:accent1>
      <a:accent2>
        <a:srgbClr val="E2BD65"/>
      </a:accent2>
      <a:accent3>
        <a:srgbClr val="86BBDB"/>
      </a:accent3>
      <a:accent4>
        <a:srgbClr val="A0495C"/>
      </a:accent4>
      <a:accent5>
        <a:srgbClr val="6EB6A8"/>
      </a:accent5>
      <a:accent6>
        <a:srgbClr val="E2BD65"/>
      </a:accent6>
      <a:hlink>
        <a:srgbClr val="007FA2"/>
      </a:hlink>
      <a:folHlink>
        <a:srgbClr val="FF4957"/>
      </a:folHlink>
    </a:clrScheme>
    <a:fontScheme name="xmkday2z">
      <a:majorFont>
        <a:latin typeface="字魂105号-简雅黑"/>
        <a:ea typeface="字魂105号-简雅黑"/>
        <a:cs typeface=""/>
      </a:majorFont>
      <a:minorFont>
        <a:latin typeface="字魂105号-简雅黑"/>
        <a:ea typeface="字魂105号-简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549</Words>
  <Application>Microsoft Office PowerPoint</Application>
  <PresentationFormat>宽屏</PresentationFormat>
  <Paragraphs>54</Paragraphs>
  <Slides>9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宋体</vt:lpstr>
      <vt:lpstr>字魂105号-简雅黑</vt:lpstr>
      <vt:lpstr>Arial</vt:lpstr>
      <vt:lpstr>Calibri</vt:lpstr>
      <vt:lpstr>Cambria Math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86188</dc:creator>
  <cp:lastModifiedBy>8618862002406</cp:lastModifiedBy>
  <cp:revision>473</cp:revision>
  <dcterms:created xsi:type="dcterms:W3CDTF">2014-11-09T01:07:00Z</dcterms:created>
  <dcterms:modified xsi:type="dcterms:W3CDTF">2023-12-27T08:05:20Z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2052-11.1.0.10938</vt:lpwstr>
  </property>
  <property fmtid="{D5CDD505-2E9C-101B-9397-08002B2CF9AE}" pid="3" name="ICV">
    <vt:lpwstr>4CD91263B4114848855DA50275FF3007</vt:lpwstr>
  </property>
</Properties>
</file>