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1123" r:id="rId2"/>
    <p:sldId id="1141" r:id="rId3"/>
    <p:sldId id="1143" r:id="rId4"/>
    <p:sldId id="1152" r:id="rId5"/>
    <p:sldId id="1149" r:id="rId6"/>
    <p:sldId id="1147" r:id="rId7"/>
    <p:sldId id="1146" r:id="rId8"/>
    <p:sldId id="1150" r:id="rId9"/>
    <p:sldId id="1127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D65"/>
    <a:srgbClr val="A0495C"/>
    <a:srgbClr val="6EB6A8"/>
    <a:srgbClr val="F8F8F8"/>
    <a:srgbClr val="0075BF"/>
    <a:srgbClr val="034EA2"/>
    <a:srgbClr val="0087CD"/>
    <a:srgbClr val="C68F06"/>
    <a:srgbClr val="DB2C03"/>
    <a:srgbClr val="EBAC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94DFC-E67B-43C4-A751-3DF34176C939}" v="90" dt="2023-12-26T01:59:27.6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67" autoAdjust="0"/>
    <p:restoredTop sz="93354" autoAdjust="0"/>
  </p:normalViewPr>
  <p:slideViewPr>
    <p:cSldViewPr>
      <p:cViewPr>
        <p:scale>
          <a:sx n="87" d="100"/>
          <a:sy n="87" d="100"/>
        </p:scale>
        <p:origin x="-912" y="19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06285828368515E-2"/>
          <c:y val="5.245330259025547E-2"/>
          <c:w val="0.92054019019732136"/>
          <c:h val="0.89509339481948902"/>
        </c:manualLayout>
      </c:layout>
      <c:doughnutChart>
        <c:varyColors val="1"/>
        <c:ser>
          <c:idx val="0"/>
          <c:order val="0"/>
          <c:spPr>
            <a:effectLst/>
          </c:spPr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D85-4B39-B67B-E8DDA09E499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85-4B39-B67B-E8DDA09E4995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D85-4B39-B67B-E8DDA09E4995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D85-4B39-B67B-E8DDA09E4995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40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销售额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红</c:v>
                      </c:pt>
                      <c:pt idx="1">
                        <c:v>蓝</c:v>
                      </c:pt>
                      <c:pt idx="2">
                        <c:v>青</c:v>
                      </c:pt>
                      <c:pt idx="3">
                        <c:v>橙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8D85-4B39-B67B-E8DDA09E4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7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5992-9D73-4015-9385-ABE035416B29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5A699-AB68-4A20-99FB-6F69DC266D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191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163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302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360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589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332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04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007435" y="932723"/>
            <a:ext cx="103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/>
        </p:nvSpPr>
        <p:spPr>
          <a:xfrm>
            <a:off x="1295467" y="548680"/>
            <a:ext cx="288032" cy="2880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007435" y="932723"/>
            <a:ext cx="103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/>
        </p:nvSpPr>
        <p:spPr>
          <a:xfrm>
            <a:off x="1295467" y="548680"/>
            <a:ext cx="288032" cy="2880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007435" y="932723"/>
            <a:ext cx="103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/>
        </p:nvSpPr>
        <p:spPr>
          <a:xfrm>
            <a:off x="1295467" y="548680"/>
            <a:ext cx="288032" cy="2880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007435" y="932723"/>
            <a:ext cx="103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/>
        </p:nvSpPr>
        <p:spPr>
          <a:xfrm>
            <a:off x="1295467" y="548680"/>
            <a:ext cx="288032" cy="2880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0972800" cy="114300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600201"/>
            <a:ext cx="10972800" cy="4525963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4A03-91AF-448A-9954-517C0577E5F0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0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4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 rot="5400000">
            <a:off x="115243" y="-128162"/>
            <a:ext cx="3356992" cy="3575720"/>
          </a:xfrm>
          <a:prstGeom prst="rtTriangle">
            <a:avLst/>
          </a:prstGeom>
          <a:solidFill>
            <a:srgbClr val="E2B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直角三角形 2"/>
          <p:cNvSpPr/>
          <p:nvPr/>
        </p:nvSpPr>
        <p:spPr>
          <a:xfrm rot="5400000" flipH="1" flipV="1">
            <a:off x="8644959" y="3319635"/>
            <a:ext cx="3429000" cy="3647730"/>
          </a:xfrm>
          <a:prstGeom prst="rtTriangle">
            <a:avLst/>
          </a:prstGeom>
          <a:solidFill>
            <a:srgbClr val="6EB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793739" y="-109747"/>
            <a:ext cx="3505981" cy="2026579"/>
            <a:chOff x="1793739" y="-109747"/>
            <a:chExt cx="3505981" cy="2026579"/>
          </a:xfrm>
        </p:grpSpPr>
        <p:grpSp>
          <p:nvGrpSpPr>
            <p:cNvPr id="5" name="组合 4"/>
            <p:cNvGrpSpPr/>
            <p:nvPr/>
          </p:nvGrpSpPr>
          <p:grpSpPr>
            <a:xfrm>
              <a:off x="1793739" y="-109747"/>
              <a:ext cx="2896009" cy="1450515"/>
              <a:chOff x="1793739" y="-109747"/>
              <a:chExt cx="2896009" cy="1450515"/>
            </a:xfrm>
          </p:grpSpPr>
          <p:cxnSp>
            <p:nvCxnSpPr>
              <p:cNvPr id="8" name="直接连接符 7"/>
              <p:cNvCxnSpPr>
                <a:stCxn id="2" idx="1"/>
              </p:cNvCxnSpPr>
              <p:nvPr/>
            </p:nvCxnSpPr>
            <p:spPr>
              <a:xfrm>
                <a:off x="1793739" y="-18798"/>
                <a:ext cx="1421941" cy="1359566"/>
              </a:xfrm>
              <a:prstGeom prst="line">
                <a:avLst/>
              </a:prstGeom>
              <a:ln w="38100">
                <a:solidFill>
                  <a:srgbClr val="A0495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 flipH="1">
                <a:off x="3181772" y="-109747"/>
                <a:ext cx="1507976" cy="1450515"/>
              </a:xfrm>
              <a:prstGeom prst="line">
                <a:avLst/>
              </a:prstGeom>
              <a:ln w="38100">
                <a:solidFill>
                  <a:srgbClr val="A0495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接连接符 5"/>
            <p:cNvCxnSpPr/>
            <p:nvPr/>
          </p:nvCxnSpPr>
          <p:spPr>
            <a:xfrm flipH="1">
              <a:off x="3215680" y="-59573"/>
              <a:ext cx="2084040" cy="1976405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2351584" y="1112005"/>
              <a:ext cx="864096" cy="804827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直接连接符 9"/>
          <p:cNvCxnSpPr/>
          <p:nvPr/>
        </p:nvCxnSpPr>
        <p:spPr>
          <a:xfrm flipH="1">
            <a:off x="-35874" y="1688373"/>
            <a:ext cx="2303794" cy="2244683"/>
          </a:xfrm>
          <a:prstGeom prst="line">
            <a:avLst/>
          </a:prstGeom>
          <a:ln w="57150">
            <a:solidFill>
              <a:srgbClr val="A049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7990236" y="4830999"/>
            <a:ext cx="2213198" cy="2060848"/>
          </a:xfrm>
          <a:prstGeom prst="line">
            <a:avLst/>
          </a:prstGeom>
          <a:ln w="57150">
            <a:solidFill>
              <a:srgbClr val="6EB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等腰三角形 11"/>
          <p:cNvSpPr/>
          <p:nvPr/>
        </p:nvSpPr>
        <p:spPr>
          <a:xfrm flipV="1">
            <a:off x="9876677" y="-14645"/>
            <a:ext cx="2466809" cy="1211397"/>
          </a:xfrm>
          <a:prstGeom prst="triangle">
            <a:avLst/>
          </a:prstGeom>
          <a:solidFill>
            <a:srgbClr val="A04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5874" y="3933056"/>
            <a:ext cx="4259666" cy="2958791"/>
            <a:chOff x="-35874" y="3933056"/>
            <a:chExt cx="4259666" cy="2958791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1809428" y="4613317"/>
              <a:ext cx="2414364" cy="2244683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-35874" y="4613317"/>
              <a:ext cx="1845302" cy="1683568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-27198" y="3933056"/>
              <a:ext cx="3962958" cy="2958791"/>
              <a:chOff x="-27198" y="3933056"/>
              <a:chExt cx="3962958" cy="2958791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487488" y="3933056"/>
                <a:ext cx="2448272" cy="2304256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 flipH="1">
                <a:off x="-27198" y="3933056"/>
                <a:ext cx="1521040" cy="1440160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flipH="1">
                <a:off x="3215680" y="6220126"/>
                <a:ext cx="720080" cy="671721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组合 19"/>
          <p:cNvGrpSpPr/>
          <p:nvPr/>
        </p:nvGrpSpPr>
        <p:grpSpPr>
          <a:xfrm>
            <a:off x="10359459" y="2442061"/>
            <a:ext cx="1857222" cy="3507219"/>
            <a:chOff x="10359459" y="2442061"/>
            <a:chExt cx="1857222" cy="3507219"/>
          </a:xfrm>
        </p:grpSpPr>
        <p:cxnSp>
          <p:nvCxnSpPr>
            <p:cNvPr id="21" name="直接连接符 20"/>
            <p:cNvCxnSpPr/>
            <p:nvPr/>
          </p:nvCxnSpPr>
          <p:spPr>
            <a:xfrm flipH="1">
              <a:off x="10359459" y="2442061"/>
              <a:ext cx="1857222" cy="1728192"/>
            </a:xfrm>
            <a:prstGeom prst="line">
              <a:avLst/>
            </a:prstGeom>
            <a:ln w="38100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flipV="1">
              <a:off x="10359460" y="4149081"/>
              <a:ext cx="1857221" cy="1800199"/>
            </a:xfrm>
            <a:prstGeom prst="line">
              <a:avLst/>
            </a:prstGeom>
            <a:ln w="38100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接连接符 26"/>
          <p:cNvCxnSpPr/>
          <p:nvPr/>
        </p:nvCxnSpPr>
        <p:spPr>
          <a:xfrm flipH="1">
            <a:off x="10003483" y="4830999"/>
            <a:ext cx="2213198" cy="2060848"/>
          </a:xfrm>
          <a:prstGeom prst="line">
            <a:avLst/>
          </a:prstGeom>
          <a:ln w="38100">
            <a:solidFill>
              <a:srgbClr val="E2BD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59"/>
          <p:cNvSpPr>
            <a:spLocks noChangeArrowheads="1"/>
          </p:cNvSpPr>
          <p:nvPr/>
        </p:nvSpPr>
        <p:spPr bwMode="auto">
          <a:xfrm>
            <a:off x="2256202" y="2499844"/>
            <a:ext cx="7398605" cy="8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5335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函数的零点</a:t>
            </a:r>
            <a:endParaRPr lang="en-US" altLang="zh-CN" sz="5335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808030" y="4009016"/>
            <a:ext cx="2626400" cy="941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cs typeface="+mn-ea"/>
                <a:sym typeface="+mn-lt"/>
              </a:rPr>
              <a:t>江苏省仪征中学 </a:t>
            </a:r>
            <a:endParaRPr lang="en-US" altLang="zh-CN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zh-CN" altLang="en-US" dirty="0">
                <a:cs typeface="+mn-ea"/>
                <a:sym typeface="+mn-lt"/>
              </a:rPr>
              <a:t> 刘凤娟</a:t>
            </a:r>
            <a:endParaRPr lang="en-US" altLang="zh-CN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课程引入</a:t>
            </a:r>
            <a:endParaRPr kumimoji="0" lang="zh-CN" altLang="en-US" sz="2135" b="0" i="0" u="none" strike="noStrike" kern="1200" cap="none" spc="0" normalizeH="0" baseline="0" noProof="0" dirty="0">
              <a:ln>
                <a:noFill/>
              </a:ln>
              <a:solidFill>
                <a:srgbClr val="6EB6A8"/>
              </a:solidFill>
              <a:effectLst/>
              <a:uLnTx/>
              <a:uFillTx/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2A19C91-ED09-D82F-5CA7-34839BA918E2}"/>
                  </a:ext>
                </a:extLst>
              </p:cNvPr>
              <p:cNvSpPr txBox="1"/>
              <p:nvPr/>
            </p:nvSpPr>
            <p:spPr>
              <a:xfrm>
                <a:off x="1322547" y="1556792"/>
                <a:ext cx="9546905" cy="60010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defTabSz="914400" fontAlgn="base">
                  <a:lnSpc>
                    <a:spcPct val="13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zh-CN" altLang="en-US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问题</a:t>
                </a:r>
                <a:r>
                  <a:rPr kumimoji="1" lang="en-US" altLang="zh-CN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kumimoji="1" lang="zh-CN" altLang="en-US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：方程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kumimoji="1" lang="en-US" altLang="zh-CN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kumimoji="1" lang="en-US" altLang="zh-CN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kumimoji="1" lang="en-US" altLang="zh-CN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sz="28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  <m:r>
                      <a:rPr kumimoji="1" lang="en-US" altLang="zh-CN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kumimoji="1" lang="en-US" altLang="zh-CN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</m:oMath>
                </a14:m>
                <a:r>
                  <a:rPr kumimoji="1" lang="zh-CN" altLang="en-US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有解吗？有几个？怎么判断？</a:t>
                </a:r>
                <a:endParaRPr kumimoji="1" lang="en-US" altLang="zh-CN" sz="2800" b="1" dirty="0">
                  <a:solidFill>
                    <a:prstClr val="black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2A19C91-ED09-D82F-5CA7-34839BA91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547" y="1556792"/>
                <a:ext cx="9546905" cy="600101"/>
              </a:xfrm>
              <a:prstGeom prst="rect">
                <a:avLst/>
              </a:prstGeom>
              <a:blipFill>
                <a:blip r:embed="rId3"/>
                <a:stretch>
                  <a:fillRect l="-1341" b="-242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2">
                <a:extLst>
                  <a:ext uri="{FF2B5EF4-FFF2-40B4-BE49-F238E27FC236}">
                    <a16:creationId xmlns:a16="http://schemas.microsoft.com/office/drawing/2014/main" id="{FA8AE1D0-88CB-CE2F-F825-467DBBCB21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2086" y="3015763"/>
                <a:ext cx="3252688" cy="83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方程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kumimoji="1" lang="en-US" altLang="zh-CN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</m:oMath>
                </a14:m>
                <a:r>
                  <a:rPr kumimoji="1" lang="zh-CN" altLang="en-US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的实数根</a:t>
                </a:r>
              </a:p>
            </p:txBody>
          </p:sp>
        </mc:Choice>
        <mc:Fallback>
          <p:sp>
            <p:nvSpPr>
              <p:cNvPr id="3" name="Text Box 2">
                <a:extLst>
                  <a:ext uri="{FF2B5EF4-FFF2-40B4-BE49-F238E27FC236}">
                    <a16:creationId xmlns:a16="http://schemas.microsoft.com/office/drawing/2014/main" id="{FA8AE1D0-88CB-CE2F-F825-467DBBCB2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2086" y="3015763"/>
                <a:ext cx="3252688" cy="839332"/>
              </a:xfrm>
              <a:prstGeom prst="rect">
                <a:avLst/>
              </a:prstGeom>
              <a:blipFill>
                <a:blip r:embed="rId4"/>
                <a:stretch>
                  <a:fillRect l="-2996" t="-7299" b="-138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4">
            <a:extLst>
              <a:ext uri="{FF2B5EF4-FFF2-40B4-BE49-F238E27FC236}">
                <a16:creationId xmlns:a16="http://schemas.microsoft.com/office/drawing/2014/main" id="{54220841-D927-47F5-3FFF-AB27BB55A685}"/>
              </a:ext>
            </a:extLst>
          </p:cNvPr>
          <p:cNvSpPr>
            <a:spLocks noChangeArrowheads="1"/>
          </p:cNvSpPr>
          <p:nvPr/>
        </p:nvSpPr>
        <p:spPr bwMode="auto">
          <a:xfrm rot="2963923">
            <a:off x="4174196" y="4161437"/>
            <a:ext cx="758825" cy="177800"/>
          </a:xfrm>
          <a:prstGeom prst="leftRightArrow">
            <a:avLst>
              <a:gd name="adj1" fmla="val 50000"/>
              <a:gd name="adj2" fmla="val 85357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5">
                <a:extLst>
                  <a:ext uri="{FF2B5EF4-FFF2-40B4-BE49-F238E27FC236}">
                    <a16:creationId xmlns:a16="http://schemas.microsoft.com/office/drawing/2014/main" id="{8E711E27-0ACC-3040-587B-B340B4BEFC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800" y="4700856"/>
                <a:ext cx="3202164" cy="83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𝒚</m:t>
                        </m:r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=</m:t>
                        </m:r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kumimoji="1" lang="en-US" altLang="zh-CN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</m:oMath>
                </a14:m>
                <a:r>
                  <a:rPr kumimoji="1" lang="zh-CN" altLang="en-US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的零点</a:t>
                </a:r>
              </a:p>
            </p:txBody>
          </p:sp>
        </mc:Choice>
        <mc:Fallback>
          <p:sp>
            <p:nvSpPr>
              <p:cNvPr id="7" name="Text Box 5">
                <a:extLst>
                  <a:ext uri="{FF2B5EF4-FFF2-40B4-BE49-F238E27FC236}">
                    <a16:creationId xmlns:a16="http://schemas.microsoft.com/office/drawing/2014/main" id="{8E711E27-0ACC-3040-587B-B340B4BEF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5800" y="4700856"/>
                <a:ext cx="3202164" cy="839332"/>
              </a:xfrm>
              <a:prstGeom prst="rect">
                <a:avLst/>
              </a:prstGeom>
              <a:blipFill>
                <a:blip r:embed="rId5"/>
                <a:stretch>
                  <a:fillRect l="-3048" t="-7246" b="-130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13">
            <a:extLst>
              <a:ext uri="{FF2B5EF4-FFF2-40B4-BE49-F238E27FC236}">
                <a16:creationId xmlns:a16="http://schemas.microsoft.com/office/drawing/2014/main" id="{948A73F4-C9F7-52FD-B612-C97F75E93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74" y="3331243"/>
            <a:ext cx="911225" cy="195263"/>
          </a:xfrm>
          <a:prstGeom prst="leftRightArrow">
            <a:avLst>
              <a:gd name="adj1" fmla="val 50000"/>
              <a:gd name="adj2" fmla="val 933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4">
                <a:extLst>
                  <a:ext uri="{FF2B5EF4-FFF2-40B4-BE49-F238E27FC236}">
                    <a16:creationId xmlns:a16="http://schemas.microsoft.com/office/drawing/2014/main" id="{7A5C6B91-063C-EB32-A6AF-7D9B4091D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6040" y="3009334"/>
                <a:ext cx="4011761" cy="83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dirty="0">
                    <a:ln w="0">
                      <a:noFill/>
                    </a:ln>
                    <a:latin typeface="Times New Roman" panose="02020603050405020304" pitchFamily="18" charset="0"/>
                    <a:ea typeface="宋体" panose="02010600030101010101" pitchFamily="2" charset="-122"/>
                  </a:rPr>
                  <a:t>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kumimoji="1" lang="en-US" altLang="zh-CN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𝒚</m:t>
                        </m:r>
                        <m:r>
                          <a:rPr kumimoji="1" lang="en-US" altLang="zh-CN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=</m:t>
                        </m:r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kumimoji="1" lang="en-US" altLang="zh-CN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</m:oMath>
                </a14:m>
                <a:r>
                  <a:rPr kumimoji="1" lang="zh-CN" altLang="en-US" dirty="0">
                    <a:ln w="0">
                      <a:noFill/>
                    </a:ln>
                    <a:latin typeface="Times New Roman" panose="02020603050405020304" pitchFamily="18" charset="0"/>
                    <a:ea typeface="宋体" panose="02010600030101010101" pitchFamily="2" charset="-122"/>
                  </a:rPr>
                  <a:t>的图象与</a:t>
                </a:r>
                <a14:m>
                  <m:oMath xmlns:m="http://schemas.openxmlformats.org/officeDocument/2006/math">
                    <m:r>
                      <a:rPr kumimoji="1" lang="en-US" altLang="zh-CN" i="1" dirty="0" smtClean="0">
                        <a:ln w="0">
                          <a:noFill/>
                        </a:ln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𝑥</m:t>
                    </m:r>
                  </m:oMath>
                </a14:m>
                <a:r>
                  <a:rPr kumimoji="1" lang="zh-CN" altLang="en-US" dirty="0">
                    <a:ln w="0">
                      <a:noFill/>
                    </a:ln>
                    <a:latin typeface="Times New Roman" panose="02020603050405020304" pitchFamily="18" charset="0"/>
                    <a:ea typeface="宋体" panose="02010600030101010101" pitchFamily="2" charset="-122"/>
                  </a:rPr>
                  <a:t>轴的交点横坐标</a:t>
                </a:r>
              </a:p>
            </p:txBody>
          </p:sp>
        </mc:Choice>
        <mc:Fallback>
          <p:sp>
            <p:nvSpPr>
              <p:cNvPr id="9" name="Text Box 14">
                <a:extLst>
                  <a:ext uri="{FF2B5EF4-FFF2-40B4-BE49-F238E27FC236}">
                    <a16:creationId xmlns:a16="http://schemas.microsoft.com/office/drawing/2014/main" id="{7A5C6B91-063C-EB32-A6AF-7D9B4091D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56040" y="3009334"/>
                <a:ext cx="4011761" cy="839332"/>
              </a:xfrm>
              <a:prstGeom prst="rect">
                <a:avLst/>
              </a:prstGeom>
              <a:blipFill>
                <a:blip r:embed="rId6"/>
                <a:stretch>
                  <a:fillRect l="-2280" t="-7299" b="-1386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utoShape 15">
            <a:extLst>
              <a:ext uri="{FF2B5EF4-FFF2-40B4-BE49-F238E27FC236}">
                <a16:creationId xmlns:a16="http://schemas.microsoft.com/office/drawing/2014/main" id="{27F5D26B-1CFC-2E12-D5AA-A258D6BB2256}"/>
              </a:ext>
            </a:extLst>
          </p:cNvPr>
          <p:cNvSpPr>
            <a:spLocks noChangeArrowheads="1"/>
          </p:cNvSpPr>
          <p:nvPr/>
        </p:nvSpPr>
        <p:spPr bwMode="auto">
          <a:xfrm rot="7990373">
            <a:off x="6401057" y="4222132"/>
            <a:ext cx="758825" cy="177800"/>
          </a:xfrm>
          <a:prstGeom prst="leftRightArrow">
            <a:avLst>
              <a:gd name="adj1" fmla="val 50000"/>
              <a:gd name="adj2" fmla="val 85357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341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2135" dirty="0">
                <a:solidFill>
                  <a:schemeClr val="bg1">
                    <a:lumMod val="50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教学过程</a:t>
            </a:r>
            <a:endParaRPr lang="zh-CN" altLang="en-US" sz="2135" dirty="0">
              <a:solidFill>
                <a:schemeClr val="accent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7850E8F-FF90-373E-68DD-B6422409A79F}"/>
                  </a:ext>
                </a:extLst>
              </p:cNvPr>
              <p:cNvSpPr txBox="1"/>
              <p:nvPr/>
            </p:nvSpPr>
            <p:spPr>
              <a:xfrm>
                <a:off x="1415480" y="1268760"/>
                <a:ext cx="907300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zh-CN" altLang="en-US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问题</a:t>
                </a:r>
                <a:r>
                  <a:rPr kumimoji="1" lang="en-US" altLang="zh-CN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kumimoji="1" lang="zh-CN" altLang="en-US" sz="28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：</a:t>
                </a:r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观察二次函数</a:t>
                </a:r>
                <a14:m>
                  <m:oMath xmlns:m="http://schemas.openxmlformats.org/officeDocument/2006/math">
                    <m:r>
                      <a:rPr kumimoji="1" lang="en-US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en-US" altLang="zh-CN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</m:d>
                    <m:r>
                      <a:rPr kumimoji="1" lang="en-US" altLang="zh-CN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sSup>
                      <m:sSupPr>
                        <m:ctrlP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kumimoji="1" lang="en-US" altLang="zh-CN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kumimoji="1" lang="en-US" altLang="zh-CN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</m:oMath>
                </a14:m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的图象</a:t>
                </a:r>
                <a:endParaRPr lang="zh-CN" altLang="en-US" b="1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7850E8F-FF90-373E-68DD-B6422409A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1268760"/>
                <a:ext cx="9073008" cy="523220"/>
              </a:xfrm>
              <a:prstGeom prst="rect">
                <a:avLst/>
              </a:prstGeom>
              <a:blipFill>
                <a:blip r:embed="rId3"/>
                <a:stretch>
                  <a:fillRect l="-1343" t="-13953" b="-290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椭圆 6">
            <a:extLst>
              <a:ext uri="{FF2B5EF4-FFF2-40B4-BE49-F238E27FC236}">
                <a16:creationId xmlns:a16="http://schemas.microsoft.com/office/drawing/2014/main" id="{922BE6C5-5A97-1982-2D12-F952D152629F}"/>
              </a:ext>
            </a:extLst>
          </p:cNvPr>
          <p:cNvSpPr/>
          <p:nvPr/>
        </p:nvSpPr>
        <p:spPr>
          <a:xfrm>
            <a:off x="1786880" y="2060214"/>
            <a:ext cx="260350" cy="2573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6C96E36E-5897-EC68-CA9A-009E84AA2CF3}"/>
              </a:ext>
            </a:extLst>
          </p:cNvPr>
          <p:cNvSpPr/>
          <p:nvPr/>
        </p:nvSpPr>
        <p:spPr>
          <a:xfrm>
            <a:off x="1786880" y="3316288"/>
            <a:ext cx="260350" cy="2573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951E511-0443-A528-E560-0EDE63849EF6}"/>
              </a:ext>
            </a:extLst>
          </p:cNvPr>
          <p:cNvSpPr txBox="1"/>
          <p:nvPr/>
        </p:nvSpPr>
        <p:spPr>
          <a:xfrm>
            <a:off x="2212904" y="3244914"/>
            <a:ext cx="60970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零点附近函数值的变化规律</a:t>
            </a:r>
            <a:r>
              <a:rPr lang="en-US" altLang="zh-CN" sz="2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9E2EE9C-5822-FEA9-CDB0-0AFD9564DE2E}"/>
              </a:ext>
            </a:extLst>
          </p:cNvPr>
          <p:cNvSpPr txBox="1"/>
          <p:nvPr/>
        </p:nvSpPr>
        <p:spPr>
          <a:xfrm>
            <a:off x="2207568" y="1988840"/>
            <a:ext cx="60970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存在零点时函数图象的特征</a:t>
            </a:r>
            <a:r>
              <a:rPr lang="en-US" altLang="zh-CN" sz="2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  <a:endParaRPr lang="zh-CN" altLang="en-US" sz="20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DB41B57-A1E8-DF88-BBA5-72B9BF862439}"/>
                  </a:ext>
                </a:extLst>
              </p:cNvPr>
              <p:cNvSpPr txBox="1"/>
              <p:nvPr/>
            </p:nvSpPr>
            <p:spPr>
              <a:xfrm>
                <a:off x="2234042" y="2577181"/>
                <a:ext cx="6166214" cy="4090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0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“穿过”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</m:oMath>
                </a14:m>
                <a:r>
                  <a:rPr lang="zh-CN" altLang="en-US" sz="20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轴</a:t>
                </a: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DB41B57-A1E8-DF88-BBA5-72B9BF862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042" y="2577181"/>
                <a:ext cx="6166214" cy="409028"/>
              </a:xfrm>
              <a:prstGeom prst="rect">
                <a:avLst/>
              </a:prstGeom>
              <a:blipFill>
                <a:blip r:embed="rId4"/>
                <a:stretch>
                  <a:fillRect l="-988" t="-11940" b="-208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BA9921B-BC24-A3B5-44AE-5DDFA11C7741}"/>
                  </a:ext>
                </a:extLst>
              </p:cNvPr>
              <p:cNvSpPr txBox="1"/>
              <p:nvPr/>
            </p:nvSpPr>
            <p:spPr>
              <a:xfrm>
                <a:off x="2423592" y="3870257"/>
                <a:ext cx="4953339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pt-BR" altLang="zh-CN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pt-BR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pt-BR" altLang="zh-CN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pt-BR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CN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altLang="zh-CN" dirty="0">
                    <a:solidFill>
                      <a:schemeClr val="tx1"/>
                    </a:solidFill>
                  </a:rPr>
                  <a:t>,</a:t>
                </a:r>
                <a:r>
                  <a:rPr lang="pt-BR" altLang="zh-CN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t-BR" altLang="zh-CN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pt-BR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pt-BR" altLang="zh-CN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pt-BR" altLang="zh-CN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pt-BR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zh-CN" altLang="en-US" dirty="0">
                  <a:solidFill>
                    <a:schemeClr val="tx1"/>
                  </a:solidFill>
                </a:endParaRPr>
              </a:p>
              <a:p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BA9921B-BC24-A3B5-44AE-5DDFA11C7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92" y="3870257"/>
                <a:ext cx="4953339" cy="738664"/>
              </a:xfrm>
              <a:prstGeom prst="rect">
                <a:avLst/>
              </a:prstGeom>
              <a:blipFill>
                <a:blip r:embed="rId5"/>
                <a:stretch>
                  <a:fillRect l="-2956" t="-132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1FB4720-AEC3-FA7E-ECA8-772F7765668C}"/>
                  </a:ext>
                </a:extLst>
              </p:cNvPr>
              <p:cNvSpPr txBox="1"/>
              <p:nvPr/>
            </p:nvSpPr>
            <p:spPr>
              <a:xfrm>
                <a:off x="1559496" y="4797152"/>
                <a:ext cx="864096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zh-CN" altLang="en-US" sz="24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思考：如何确定函数</a:t>
                </a:r>
                <a14:m>
                  <m:oMath xmlns:m="http://schemas.openxmlformats.org/officeDocument/2006/math">
                    <m:r>
                      <a:rPr kumimoji="1" lang="en-US" altLang="zh-CN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𝒚</m:t>
                    </m:r>
                    <m:r>
                      <a:rPr kumimoji="1" lang="zh-CN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＝</m:t>
                    </m:r>
                    <m:r>
                      <a:rPr kumimoji="1" lang="en-US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kumimoji="1" lang="zh-CN" altLang="en-US" sz="24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在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zh-CN" altLang="en-US" sz="2400" b="1" dirty="0">
                    <a:solidFill>
                      <a:prstClr val="black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上是否存在零点？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01FB4720-AEC3-FA7E-ECA8-772F77656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496" y="4797152"/>
                <a:ext cx="8640960" cy="461665"/>
              </a:xfrm>
              <a:prstGeom prst="rect">
                <a:avLst/>
              </a:prstGeom>
              <a:blipFill>
                <a:blip r:embed="rId6"/>
                <a:stretch>
                  <a:fillRect l="-1129" t="-14474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10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2" grpId="0"/>
      <p:bldP spid="1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教学过程</a:t>
            </a:r>
            <a:endParaRPr kumimoji="0" lang="zh-CN" altLang="en-US" sz="2135" b="0" i="0" u="none" strike="noStrike" kern="1200" cap="none" spc="0" normalizeH="0" baseline="0" noProof="0" dirty="0">
              <a:ln>
                <a:noFill/>
              </a:ln>
              <a:solidFill>
                <a:srgbClr val="6EB6A8"/>
              </a:solidFill>
              <a:effectLst/>
              <a:uLnTx/>
              <a:uFillTx/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27151F5-69D3-D4D6-AD65-6C18B3980767}"/>
                  </a:ext>
                </a:extLst>
              </p:cNvPr>
              <p:cNvSpPr txBox="1"/>
              <p:nvPr/>
            </p:nvSpPr>
            <p:spPr>
              <a:xfrm>
                <a:off x="767408" y="1340768"/>
                <a:ext cx="10225136" cy="5811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dirty="0"/>
                  <a:t>【</a:t>
                </a:r>
                <a:r>
                  <a:rPr lang="zh-CN" altLang="en-US" sz="2400" dirty="0"/>
                  <a:t>函数零点存在定理概念辨析</a:t>
                </a:r>
                <a:r>
                  <a:rPr lang="en-US" altLang="zh-CN" sz="2400" dirty="0"/>
                  <a:t>】</a:t>
                </a:r>
              </a:p>
              <a:p>
                <a:r>
                  <a:rPr lang="zh-CN" altLang="en-US" dirty="0"/>
                  <a:t>判断下列命题是否正确，若不正确，请使用函数图象举出反例：</a:t>
                </a:r>
                <a:endParaRPr lang="en-US" altLang="zh-CN" sz="24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1</a:t>
                </a:r>
                <a:r>
                  <a:rPr lang="zh-CN" altLang="en-US" sz="2000" dirty="0"/>
                  <a:t>、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/>
                  <a:t>上有零点                                                                    （   ）</a:t>
                </a:r>
                <a:endParaRPr lang="en-US" altLang="zh-CN" sz="20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2</a:t>
                </a:r>
                <a:r>
                  <a:rPr lang="zh-CN" altLang="en-US" sz="2000" dirty="0"/>
                  <a:t>、已知函数</a:t>
                </a:r>
                <a14:m>
                  <m:oMath xmlns:m="http://schemas.openxmlformats.org/officeDocument/2006/math"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𝒚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 = 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kumimoji="1" lang="en-US" altLang="zh-CN" sz="2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𝒂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𝒃</m:t>
                    </m:r>
                    <m:r>
                      <a:rPr kumimoji="1" lang="en-US" altLang="zh-CN" sz="2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lang="zh-CN" altLang="en-US" sz="2000" dirty="0"/>
                  <a:t>上图象是不间断的，且</a:t>
                </a:r>
                <a14:m>
                  <m:oMath xmlns:m="http://schemas.openxmlformats.org/officeDocument/2006/math"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𝒂</m:t>
                        </m:r>
                      </m:e>
                    </m:d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∙</m:t>
                    </m:r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𝒃</m:t>
                        </m:r>
                      </m:e>
                    </m:d>
                    <m:r>
                      <a:rPr kumimoji="1" lang="en-US" altLang="zh-CN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</m:t>
                    </m:r>
                    <m:r>
                      <a:rPr kumimoji="1" lang="en-US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  <m:r>
                      <a:rPr kumimoji="1" lang="zh-CN" alt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，</m:t>
                    </m:r>
                  </m:oMath>
                </a14:m>
                <a:r>
                  <a:rPr lang="zh-CN" altLang="en-US" sz="2000" dirty="0"/>
                  <a:t>则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/>
                  <a:t>上有零点                                                                                                      （   ）</a:t>
                </a:r>
                <a:endParaRPr lang="en-US" altLang="zh-CN" sz="20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3</a:t>
                </a:r>
                <a:r>
                  <a:rPr lang="zh-CN" altLang="en-US" sz="2000" dirty="0"/>
                  <a:t>、已知函数</a:t>
                </a:r>
                <a14:m>
                  <m:oMath xmlns:m="http://schemas.openxmlformats.org/officeDocument/2006/math"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𝒚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 = 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kumimoji="1" lang="en-US" altLang="zh-CN" sz="2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[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𝒂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𝒃</m:t>
                    </m:r>
                    <m:r>
                      <a:rPr kumimoji="1" lang="en-US" altLang="zh-CN" sz="2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]</m:t>
                    </m:r>
                  </m:oMath>
                </a14:m>
                <a:r>
                  <a:rPr lang="zh-CN" altLang="en-US" sz="2000" dirty="0"/>
                  <a:t>上图象是不间断的，且</a:t>
                </a:r>
                <a14:m>
                  <m:oMath xmlns:m="http://schemas.openxmlformats.org/officeDocument/2006/math"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𝒂</m:t>
                        </m:r>
                      </m:e>
                    </m:d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∙</m:t>
                    </m:r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𝒃</m:t>
                        </m:r>
                      </m:e>
                    </m:d>
                    <m:r>
                      <a:rPr kumimoji="1" lang="en-US" altLang="zh-CN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</m:t>
                    </m:r>
                    <m:r>
                      <a:rPr kumimoji="1" lang="en-US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  <m:r>
                      <a:rPr kumimoji="1" lang="zh-CN" alt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，</m:t>
                    </m:r>
                  </m:oMath>
                </a14:m>
                <a:r>
                  <a:rPr lang="zh-CN" altLang="en-US" sz="2000" dirty="0"/>
                  <a:t>则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/>
                  <a:t>上有且只有一个零点                                                                                     （   ）</a:t>
                </a:r>
                <a:endParaRPr lang="en-US" altLang="zh-CN" sz="20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4</a:t>
                </a:r>
                <a:r>
                  <a:rPr lang="zh-CN" altLang="en-US" sz="2000" dirty="0"/>
                  <a:t>、已知函数</a:t>
                </a:r>
                <a14:m>
                  <m:oMath xmlns:m="http://schemas.openxmlformats.org/officeDocument/2006/math"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𝒚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 = 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[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𝒂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kumimoji="1" lang="en-US" altLang="zh-CN" sz="2000" b="1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𝒃</m:t>
                    </m:r>
                    <m:r>
                      <a:rPr kumimoji="1" lang="en-US" altLang="zh-CN" sz="20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]</m:t>
                    </m:r>
                  </m:oMath>
                </a14:m>
                <a:r>
                  <a:rPr lang="zh-CN" altLang="en-US" sz="2000" dirty="0"/>
                  <a:t>上图象是不间断的，且</a:t>
                </a:r>
                <a14:m>
                  <m:oMath xmlns:m="http://schemas.openxmlformats.org/officeDocument/2006/math"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𝒂</m:t>
                        </m:r>
                      </m:e>
                    </m:d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∙</m:t>
                    </m:r>
                    <m:r>
                      <a:rPr kumimoji="1" lang="pt-BR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kumimoji="1" lang="pt-BR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kumimoji="1" lang="en-US" altLang="zh-CN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𝒃</m:t>
                        </m:r>
                      </m:e>
                    </m:d>
                    <m:r>
                      <a:rPr kumimoji="1" lang="en-US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≥</m:t>
                    </m:r>
                    <m:r>
                      <a:rPr kumimoji="1" lang="en-US" altLang="zh-CN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  <m:r>
                      <a:rPr kumimoji="1" lang="zh-CN" alt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，</m:t>
                    </m:r>
                  </m:oMath>
                </a14:m>
                <a:r>
                  <a:rPr lang="zh-CN" altLang="en-US" sz="2000" dirty="0"/>
                  <a:t>则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zh-CN" altLang="en-US" sz="2000" dirty="0"/>
                  <a:t>在区间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 dirty="0" err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/>
                  <a:t>内一定没有零点                                                                                            （   ）</a:t>
                </a:r>
                <a:endParaRPr lang="en-US" altLang="zh-CN" sz="2000" dirty="0"/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altLang="zh-CN" sz="2000" dirty="0">
                    <a:solidFill>
                      <a:prstClr val="black"/>
                    </a:solidFill>
                    <a:ea typeface="字魂105号-简雅黑"/>
                  </a:rPr>
                  <a:t>5</a:t>
                </a:r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字魂105号-简雅黑"/>
                  </a:rPr>
                  <a:t>、若函数</a:t>
                </a:r>
                <a14:m>
                  <m:oMath xmlns:m="http://schemas.openxmlformats.org/officeDocument/2006/math"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𝒚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字魂105号-简雅黑"/>
                  </a:rPr>
                  <a:t>在区间</a:t>
                </a:r>
                <a14:m>
                  <m:oMath xmlns:m="http://schemas.openxmlformats.org/officeDocument/2006/math"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𝒂</m:t>
                    </m:r>
                    <m:r>
                      <a:rPr kumimoji="1" lang="en-US" altLang="zh-CN" sz="20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kumimoji="1" lang="en-US" altLang="zh-CN" sz="20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𝒃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字魂105号-简雅黑"/>
                  </a:rPr>
                  <a:t>上有零点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字魂105号-简雅黑"/>
                  </a:rPr>
                  <a:t>，那么一定有</a:t>
                </a:r>
                <a14:m>
                  <m:oMath xmlns:m="http://schemas.openxmlformats.org/officeDocument/2006/math"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𝒂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 . 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𝒃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)&lt;</m:t>
                    </m:r>
                    <m:r>
                      <a:rPr kumimoji="1" lang="en-US" altLang="zh-CN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𝟎</m:t>
                    </m:r>
                  </m:oMath>
                </a14:m>
                <a:r>
                  <a:rPr lang="zh-CN" altLang="en-US" sz="2000" dirty="0"/>
                  <a:t>                 （   ）</a:t>
                </a:r>
                <a:endParaRPr lang="en-US" altLang="zh-CN" sz="2000" dirty="0"/>
              </a:p>
              <a:p>
                <a:pPr marL="0" marR="0" lvl="0" indent="0" algn="l" defTabSz="1219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字魂105号-简雅黑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27151F5-69D3-D4D6-AD65-6C18B3980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340768"/>
                <a:ext cx="10225136" cy="5811719"/>
              </a:xfrm>
              <a:prstGeom prst="rect">
                <a:avLst/>
              </a:prstGeom>
              <a:blipFill>
                <a:blip r:embed="rId3"/>
                <a:stretch>
                  <a:fillRect l="-954" t="-839" r="-2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12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2135" dirty="0">
                <a:solidFill>
                  <a:schemeClr val="bg1">
                    <a:lumMod val="50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教学过程</a:t>
            </a:r>
            <a:endParaRPr lang="zh-CN" altLang="en-US" sz="2135" dirty="0">
              <a:solidFill>
                <a:schemeClr val="accent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4B6F265F-0F78-ABED-7EB2-AB96E6CE13E7}"/>
                  </a:ext>
                </a:extLst>
              </p:cNvPr>
              <p:cNvSpPr txBox="1"/>
              <p:nvPr/>
            </p:nvSpPr>
            <p:spPr>
              <a:xfrm>
                <a:off x="1199456" y="1268760"/>
                <a:ext cx="9577064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例</a:t>
                </a:r>
                <a:r>
                  <a:rPr lang="en-US" altLang="zh-CN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：判断函数</a:t>
                </a:r>
                <a14:m>
                  <m:oMath xmlns:m="http://schemas.openxmlformats.org/officeDocument/2006/math">
                    <m:r>
                      <a:rPr lang="pt-BR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</m:d>
                    <m:r>
                      <a:rPr lang="pt-BR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sSup>
                      <m:sSupPr>
                        <m:ctrlP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𝟑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</m:oMath>
                </a14:m>
                <a:r>
                  <a:rPr lang="zh-CN" altLang="en-US" b="1" dirty="0">
                    <a:ea typeface="宋体" panose="02010600030101010101" pitchFamily="2" charset="-122"/>
                  </a:rPr>
                  <a:t>在区间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b="1" dirty="0">
                    <a:ea typeface="宋体" panose="02010600030101010101" pitchFamily="2" charset="-122"/>
                  </a:rPr>
                  <a:t>上有零点吗？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4B6F265F-0F78-ABED-7EB2-AB96E6CE1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1268760"/>
                <a:ext cx="9577064" cy="470000"/>
              </a:xfrm>
              <a:prstGeom prst="rect">
                <a:avLst/>
              </a:prstGeom>
              <a:blipFill>
                <a:blip r:embed="rId3"/>
                <a:stretch>
                  <a:fillRect l="-1018" t="-12987" b="-246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43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2135" dirty="0">
                <a:solidFill>
                  <a:schemeClr val="bg1">
                    <a:lumMod val="50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教学过程</a:t>
            </a:r>
            <a:endParaRPr lang="zh-CN" altLang="en-US" sz="2135" dirty="0">
              <a:solidFill>
                <a:schemeClr val="accent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D044705-5474-814E-57CE-126ABDBC4AD6}"/>
                  </a:ext>
                </a:extLst>
              </p:cNvPr>
              <p:cNvSpPr txBox="1"/>
              <p:nvPr/>
            </p:nvSpPr>
            <p:spPr>
              <a:xfrm>
                <a:off x="1199456" y="1988840"/>
                <a:ext cx="60970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例</a:t>
                </a:r>
                <a:r>
                  <a:rPr lang="en-US" altLang="zh-CN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：证明</a:t>
                </a:r>
                <a:r>
                  <a:rPr kumimoji="1" lang="en-US" altLang="zh-CN" sz="2400" b="1" dirty="0">
                    <a:solidFill>
                      <a:prstClr val="black"/>
                    </a:solidFill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𝐲</m:t>
                    </m:r>
                    <m:r>
                      <a:rPr kumimoji="1" lang="en-US" altLang="zh-CN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𝒍𝒏𝒙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𝟐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𝒙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</m:t>
                    </m:r>
                    <m:r>
                      <a:rPr kumimoji="1"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𝟔</m:t>
                    </m:r>
                  </m:oMath>
                </a14:m>
                <a:r>
                  <a:rPr lang="zh-CN" altLang="en-US" dirty="0"/>
                  <a:t>有零点</a:t>
                </a: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D044705-5474-814E-57CE-126ABDBC4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1988840"/>
                <a:ext cx="6097044" cy="461665"/>
              </a:xfrm>
              <a:prstGeom prst="rect">
                <a:avLst/>
              </a:prstGeom>
              <a:blipFill>
                <a:blip r:embed="rId3"/>
                <a:stretch>
                  <a:fillRect l="-1600" t="-14474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30564E07-C354-2678-FB13-9D53B6A7AE28}"/>
                  </a:ext>
                </a:extLst>
              </p:cNvPr>
              <p:cNvSpPr txBox="1"/>
              <p:nvPr/>
            </p:nvSpPr>
            <p:spPr>
              <a:xfrm>
                <a:off x="1199456" y="1268760"/>
                <a:ext cx="8064896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例</a:t>
                </a:r>
                <a:r>
                  <a:rPr lang="en-US" altLang="zh-CN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zh-CN" altLang="en-US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：判断函数</a:t>
                </a:r>
                <a14:m>
                  <m:oMath xmlns:m="http://schemas.openxmlformats.org/officeDocument/2006/math">
                    <m:r>
                      <a:rPr lang="pt-BR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𝒇</m:t>
                    </m:r>
                    <m:d>
                      <m:dPr>
                        <m:ctrlP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</m:d>
                    <m:r>
                      <a:rPr lang="pt-BR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sSup>
                      <m:sSupPr>
                        <m:ctrlPr>
                          <a:rPr lang="pt-BR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𝟑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𝒙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𝟏</m:t>
                    </m:r>
                  </m:oMath>
                </a14:m>
                <a:r>
                  <a:rPr lang="zh-CN" altLang="en-US" b="1" dirty="0">
                    <a:ea typeface="宋体" panose="02010600030101010101" pitchFamily="2" charset="-122"/>
                  </a:rPr>
                  <a:t>在区间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b="1" dirty="0">
                    <a:ea typeface="宋体" panose="02010600030101010101" pitchFamily="2" charset="-122"/>
                  </a:rPr>
                  <a:t>上有零点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30564E07-C354-2678-FB13-9D53B6A7A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1268760"/>
                <a:ext cx="8064896" cy="470000"/>
              </a:xfrm>
              <a:prstGeom prst="rect">
                <a:avLst/>
              </a:prstGeom>
              <a:blipFill>
                <a:blip r:embed="rId9"/>
                <a:stretch>
                  <a:fillRect l="-1209" t="-12987" r="-1134" b="-246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26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教学过程</a:t>
            </a:r>
            <a:endParaRPr kumimoji="0" lang="zh-CN" altLang="en-US" sz="2135" b="0" i="0" u="none" strike="noStrike" kern="1200" cap="none" spc="0" normalizeH="0" baseline="0" noProof="0" dirty="0">
              <a:ln>
                <a:noFill/>
              </a:ln>
              <a:solidFill>
                <a:srgbClr val="6EB6A8"/>
              </a:solidFill>
              <a:effectLst/>
              <a:uLnTx/>
              <a:uFillTx/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3C7C66A-E473-5635-6030-B1C475494560}"/>
                  </a:ext>
                </a:extLst>
              </p:cNvPr>
              <p:cNvSpPr txBox="1"/>
              <p:nvPr/>
            </p:nvSpPr>
            <p:spPr>
              <a:xfrm>
                <a:off x="1127448" y="1268760"/>
                <a:ext cx="871296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思考：如何保证</a:t>
                </a:r>
                <a14:m>
                  <m:oMath xmlns:m="http://schemas.openxmlformats.org/officeDocument/2006/math">
                    <m:r>
                      <a:rPr kumimoji="1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𝒇</m:t>
                    </m:r>
                    <m:d>
                      <m:dPr>
                        <m:ctrlPr>
                          <a:rPr kumimoji="1" lang="pt-BR" altLang="zh-CN" sz="24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+mn-cs"/>
                          </a:rPr>
                        </m:ctrlPr>
                      </m:dPr>
                      <m:e>
                        <m:r>
                          <a:rPr kumimoji="1" lang="pt-BR" altLang="zh-CN" sz="24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+mn-cs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在区间</a:t>
                </a:r>
                <a14:m>
                  <m:oMath xmlns:m="http://schemas.openxmlformats.org/officeDocument/2006/math"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𝒂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𝒃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上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只有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一个零点？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3C7C66A-E473-5635-6030-B1C475494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48" y="1268760"/>
                <a:ext cx="8712968" cy="461665"/>
              </a:xfrm>
              <a:prstGeom prst="rect">
                <a:avLst/>
              </a:prstGeom>
              <a:blipFill>
                <a:blip r:embed="rId3"/>
                <a:stretch>
                  <a:fillRect l="-1120" t="-14474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02517F3-AE6A-11DD-63A9-801FB19553A4}"/>
                  </a:ext>
                </a:extLst>
              </p:cNvPr>
              <p:cNvSpPr txBox="1"/>
              <p:nvPr/>
            </p:nvSpPr>
            <p:spPr>
              <a:xfrm>
                <a:off x="1656128" y="1872336"/>
                <a:ext cx="60971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𝒇</m:t>
                    </m:r>
                    <m:r>
                      <a:rPr kumimoji="0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(</m:t>
                    </m:r>
                    <m:r>
                      <a:rPr kumimoji="0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𝒙</m:t>
                    </m:r>
                    <m:r>
                      <a:rPr kumimoji="0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)</m:t>
                    </m:r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  <a:ea typeface="宋体" panose="02010600030101010101" pitchFamily="2" charset="-122"/>
                    <a:cs typeface="+mn-cs"/>
                  </a:rPr>
                  <a:t>在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[</m:t>
                    </m:r>
                    <m:r>
                      <a:rPr kumimoji="0" lang="en-US" altLang="zh-CN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𝒂</m:t>
                    </m:r>
                    <m:r>
                      <a:rPr kumimoji="0" lang="en-US" altLang="zh-CN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r>
                      <a:rPr kumimoji="0" lang="en-US" altLang="zh-CN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𝒃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]</m:t>
                    </m:r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上图象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连续单调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字魂105号-简雅黑"/>
                  <a:cs typeface="+mn-cs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02517F3-AE6A-11DD-63A9-801FB1955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128" y="1872336"/>
                <a:ext cx="6097136" cy="461665"/>
              </a:xfrm>
              <a:prstGeom prst="rect">
                <a:avLst/>
              </a:prstGeom>
              <a:blipFill>
                <a:blip r:embed="rId4"/>
                <a:stretch>
                  <a:fillRect l="-900" t="-14474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DE09199-1BB4-787B-E9AB-67A3D4934712}"/>
                  </a:ext>
                </a:extLst>
              </p:cNvPr>
              <p:cNvSpPr txBox="1"/>
              <p:nvPr/>
            </p:nvSpPr>
            <p:spPr>
              <a:xfrm>
                <a:off x="1271464" y="2887427"/>
                <a:ext cx="60971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pt-BR" altLang="zh-CN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pt-BR" altLang="zh-CN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𝒂</m:t>
                          </m:r>
                        </m:e>
                      </m:d>
                      <m:r>
                        <a:rPr kumimoji="0" lang="pt-BR" altLang="zh-CN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∙</m:t>
                      </m:r>
                      <m:r>
                        <a:rPr kumimoji="0" lang="pt-BR" altLang="zh-CN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pt-BR" altLang="zh-CN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𝒃</m:t>
                          </m:r>
                        </m:e>
                      </m:d>
                      <m:r>
                        <a:rPr kumimoji="0" lang="en-US" altLang="zh-CN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&lt;</m:t>
                      </m:r>
                      <m:r>
                        <a:rPr kumimoji="0" lang="en-US" altLang="zh-CN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𝟎</m:t>
                      </m:r>
                    </m:oMath>
                  </m:oMathPara>
                </a14:m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字魂105号-简雅黑"/>
                  <a:cs typeface="+mn-cs"/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DE09199-1BB4-787B-E9AB-67A3D4934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64" y="2887427"/>
                <a:ext cx="6097136" cy="461665"/>
              </a:xfrm>
              <a:prstGeom prst="rect">
                <a:avLst/>
              </a:prstGeom>
              <a:blipFill>
                <a:blip r:embed="rId5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右大括号 4">
            <a:extLst>
              <a:ext uri="{FF2B5EF4-FFF2-40B4-BE49-F238E27FC236}">
                <a16:creationId xmlns:a16="http://schemas.microsoft.com/office/drawing/2014/main" id="{7E9A4857-7E51-9407-8BF2-F65BCF41B23E}"/>
              </a:ext>
            </a:extLst>
          </p:cNvPr>
          <p:cNvSpPr/>
          <p:nvPr/>
        </p:nvSpPr>
        <p:spPr>
          <a:xfrm>
            <a:off x="6144464" y="2094080"/>
            <a:ext cx="432048" cy="115069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5号-简雅黑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51DF868-7359-49EB-7811-AEBE49DBB570}"/>
                  </a:ext>
                </a:extLst>
              </p:cNvPr>
              <p:cNvSpPr txBox="1"/>
              <p:nvPr/>
            </p:nvSpPr>
            <p:spPr>
              <a:xfrm>
                <a:off x="6672064" y="2438592"/>
                <a:ext cx="60971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pt-BR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𝒇</m:t>
                    </m:r>
                    <m:d>
                      <m:dPr>
                        <m:ctrlPr>
                          <a:rPr kumimoji="1" lang="pt-BR" altLang="zh-CN" sz="24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+mn-cs"/>
                          </a:rPr>
                        </m:ctrlPr>
                      </m:dPr>
                      <m:e>
                        <m:r>
                          <a:rPr kumimoji="1" lang="pt-BR" altLang="zh-CN" sz="24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+mn-cs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在区间</a:t>
                </a:r>
                <a14:m>
                  <m:oMath xmlns:m="http://schemas.openxmlformats.org/officeDocument/2006/math"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𝒂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𝒃</m:t>
                    </m:r>
                    <m:r>
                      <a:rPr kumimoji="0" lang="en-US" altLang="zh-CN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上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ea typeface="宋体" panose="02010600030101010101" pitchFamily="2" charset="-122"/>
                    <a:cs typeface="+mn-cs"/>
                  </a:rPr>
                  <a:t>只有一个零点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ea typeface="字魂105号-简雅黑"/>
                  <a:cs typeface="+mn-cs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51DF868-7359-49EB-7811-AEBE49DBB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2438592"/>
                <a:ext cx="6097136" cy="461665"/>
              </a:xfrm>
              <a:prstGeom prst="rect">
                <a:avLst/>
              </a:prstGeom>
              <a:blipFill>
                <a:blip r:embed="rId6"/>
                <a:stretch>
                  <a:fillRect l="-799" t="-14474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22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1684989" y="516885"/>
            <a:ext cx="2394787" cy="41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135" dirty="0">
                <a:solidFill>
                  <a:prstClr val="white">
                    <a:lumMod val="50000"/>
                  </a:prst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+mn-ea"/>
                <a:sym typeface="+mn-lt"/>
              </a:rPr>
              <a:t>课堂小结</a:t>
            </a:r>
            <a:endParaRPr kumimoji="0" lang="zh-CN" altLang="en-US" sz="2135" b="0" i="0" u="none" strike="noStrike" kern="1200" cap="none" spc="0" normalizeH="0" baseline="0" noProof="0" dirty="0">
              <a:ln>
                <a:noFill/>
              </a:ln>
              <a:solidFill>
                <a:srgbClr val="6EB6A8"/>
              </a:solidFill>
              <a:effectLst/>
              <a:uLnTx/>
              <a:uFillTx/>
              <a:latin typeface="字魂105号-简雅黑" panose="00000500000000000000" pitchFamily="2" charset="-122"/>
              <a:ea typeface="字魂105号-简雅黑" panose="00000500000000000000" pitchFamily="2" charset="-122"/>
              <a:cs typeface="+mn-ea"/>
              <a:sym typeface="+mn-lt"/>
            </a:endParaRPr>
          </a:p>
        </p:txBody>
      </p:sp>
      <p:graphicFrame>
        <p:nvGraphicFramePr>
          <p:cNvPr id="9" name="PA_Chart 18">
            <a:extLst>
              <a:ext uri="{FF2B5EF4-FFF2-40B4-BE49-F238E27FC236}">
                <a16:creationId xmlns:a16="http://schemas.microsoft.com/office/drawing/2014/main" id="{185F7C8B-94BA-EE01-55AD-53B398CB9C85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2179395"/>
              </p:ext>
            </p:extLst>
          </p:nvPr>
        </p:nvGraphicFramePr>
        <p:xfrm>
          <a:off x="3431039" y="1770389"/>
          <a:ext cx="3312368" cy="3472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10" name="PA_组合 32">
            <a:extLst>
              <a:ext uri="{FF2B5EF4-FFF2-40B4-BE49-F238E27FC236}">
                <a16:creationId xmlns:a16="http://schemas.microsoft.com/office/drawing/2014/main" id="{B1B90028-0DB9-BCE2-0CEA-2A11F5EB2CE5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3683178" y="2361317"/>
            <a:ext cx="3552218" cy="3621799"/>
            <a:chOff x="3491329" y="1261482"/>
            <a:chExt cx="3006725" cy="3006726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7BAA7FF9-279D-D54F-8179-A662B0DA2B40}"/>
                </a:ext>
              </a:extLst>
            </p:cNvPr>
            <p:cNvGrpSpPr/>
            <p:nvPr/>
          </p:nvGrpSpPr>
          <p:grpSpPr>
            <a:xfrm rot="900000">
              <a:off x="3491329" y="1261482"/>
              <a:ext cx="3006725" cy="3006726"/>
              <a:chOff x="3491329" y="1261482"/>
              <a:chExt cx="3006725" cy="3006726"/>
            </a:xfrm>
          </p:grpSpPr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BE420D95-BF61-4163-FC97-AF5187CE2E6E}"/>
                  </a:ext>
                </a:extLst>
              </p:cNvPr>
              <p:cNvGrpSpPr/>
              <p:nvPr/>
            </p:nvGrpSpPr>
            <p:grpSpPr>
              <a:xfrm>
                <a:off x="5015329" y="2787070"/>
                <a:ext cx="1482725" cy="1481138"/>
                <a:chOff x="4549776" y="2547938"/>
                <a:chExt cx="1482725" cy="1481138"/>
              </a:xfrm>
            </p:grpSpPr>
            <p:sp>
              <p:nvSpPr>
                <p:cNvPr id="16" name="Freeform 5">
                  <a:extLst>
                    <a:ext uri="{FF2B5EF4-FFF2-40B4-BE49-F238E27FC236}">
                      <a16:creationId xmlns:a16="http://schemas.microsoft.com/office/drawing/2014/main" id="{1CADB85C-4CE3-0C69-3C04-8226DF4576B2}"/>
                    </a:ext>
                  </a:extLst>
                </p:cNvPr>
                <p:cNvSpPr/>
                <p:nvPr/>
              </p:nvSpPr>
              <p:spPr bwMode="auto">
                <a:xfrm>
                  <a:off x="4735513" y="2732088"/>
                  <a:ext cx="538163" cy="538163"/>
                </a:xfrm>
                <a:custGeom>
                  <a:avLst/>
                  <a:gdLst>
                    <a:gd name="T0" fmla="*/ 339 w 339"/>
                    <a:gd name="T1" fmla="*/ 270 h 339"/>
                    <a:gd name="T2" fmla="*/ 270 w 339"/>
                    <a:gd name="T3" fmla="*/ 339 h 339"/>
                    <a:gd name="T4" fmla="*/ 0 w 339"/>
                    <a:gd name="T5" fmla="*/ 71 h 339"/>
                    <a:gd name="T6" fmla="*/ 70 w 339"/>
                    <a:gd name="T7" fmla="*/ 0 h 339"/>
                    <a:gd name="T8" fmla="*/ 339 w 339"/>
                    <a:gd name="T9" fmla="*/ 270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9" h="339">
                      <a:moveTo>
                        <a:pt x="339" y="270"/>
                      </a:moveTo>
                      <a:lnTo>
                        <a:pt x="270" y="339"/>
                      </a:lnTo>
                      <a:lnTo>
                        <a:pt x="0" y="71"/>
                      </a:lnTo>
                      <a:lnTo>
                        <a:pt x="70" y="0"/>
                      </a:lnTo>
                      <a:lnTo>
                        <a:pt x="339" y="270"/>
                      </a:lnTo>
                      <a:close/>
                    </a:path>
                  </a:pathLst>
                </a:custGeom>
                <a:solidFill>
                  <a:srgbClr val="94949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7" name="Freeform 6">
                  <a:extLst>
                    <a:ext uri="{FF2B5EF4-FFF2-40B4-BE49-F238E27FC236}">
                      <a16:creationId xmlns:a16="http://schemas.microsoft.com/office/drawing/2014/main" id="{98967808-3588-45EB-FD72-D8EEDF5B6911}"/>
                    </a:ext>
                  </a:extLst>
                </p:cNvPr>
                <p:cNvSpPr/>
                <p:nvPr/>
              </p:nvSpPr>
              <p:spPr bwMode="auto">
                <a:xfrm>
                  <a:off x="4549776" y="2547938"/>
                  <a:ext cx="388938" cy="388938"/>
                </a:xfrm>
                <a:custGeom>
                  <a:avLst/>
                  <a:gdLst>
                    <a:gd name="T0" fmla="*/ 188 w 197"/>
                    <a:gd name="T1" fmla="*/ 77 h 197"/>
                    <a:gd name="T2" fmla="*/ 188 w 197"/>
                    <a:gd name="T3" fmla="*/ 111 h 197"/>
                    <a:gd name="T4" fmla="*/ 112 w 197"/>
                    <a:gd name="T5" fmla="*/ 187 h 197"/>
                    <a:gd name="T6" fmla="*/ 78 w 197"/>
                    <a:gd name="T7" fmla="*/ 187 h 197"/>
                    <a:gd name="T8" fmla="*/ 10 w 197"/>
                    <a:gd name="T9" fmla="*/ 120 h 197"/>
                    <a:gd name="T10" fmla="*/ 10 w 197"/>
                    <a:gd name="T11" fmla="*/ 86 h 197"/>
                    <a:gd name="T12" fmla="*/ 86 w 197"/>
                    <a:gd name="T13" fmla="*/ 9 h 197"/>
                    <a:gd name="T14" fmla="*/ 120 w 197"/>
                    <a:gd name="T15" fmla="*/ 9 h 197"/>
                    <a:gd name="T16" fmla="*/ 188 w 197"/>
                    <a:gd name="T17" fmla="*/ 77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7" h="197">
                      <a:moveTo>
                        <a:pt x="188" y="77"/>
                      </a:moveTo>
                      <a:cubicBezTo>
                        <a:pt x="197" y="87"/>
                        <a:pt x="197" y="102"/>
                        <a:pt x="188" y="111"/>
                      </a:cubicBezTo>
                      <a:cubicBezTo>
                        <a:pt x="112" y="187"/>
                        <a:pt x="112" y="187"/>
                        <a:pt x="112" y="187"/>
                      </a:cubicBezTo>
                      <a:cubicBezTo>
                        <a:pt x="102" y="197"/>
                        <a:pt x="87" y="197"/>
                        <a:pt x="78" y="187"/>
                      </a:cubicBezTo>
                      <a:cubicBezTo>
                        <a:pt x="10" y="120"/>
                        <a:pt x="10" y="120"/>
                        <a:pt x="10" y="120"/>
                      </a:cubicBezTo>
                      <a:cubicBezTo>
                        <a:pt x="0" y="110"/>
                        <a:pt x="0" y="95"/>
                        <a:pt x="10" y="86"/>
                      </a:cubicBezTo>
                      <a:cubicBezTo>
                        <a:pt x="86" y="9"/>
                        <a:pt x="86" y="9"/>
                        <a:pt x="86" y="9"/>
                      </a:cubicBezTo>
                      <a:cubicBezTo>
                        <a:pt x="95" y="0"/>
                        <a:pt x="111" y="0"/>
                        <a:pt x="120" y="9"/>
                      </a:cubicBezTo>
                      <a:lnTo>
                        <a:pt x="188" y="77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" name="Freeform 7">
                  <a:extLst>
                    <a:ext uri="{FF2B5EF4-FFF2-40B4-BE49-F238E27FC236}">
                      <a16:creationId xmlns:a16="http://schemas.microsoft.com/office/drawing/2014/main" id="{80F1E489-4516-833A-8B09-3C65FD772C00}"/>
                    </a:ext>
                  </a:extLst>
                </p:cNvPr>
                <p:cNvSpPr/>
                <p:nvPr/>
              </p:nvSpPr>
              <p:spPr bwMode="auto">
                <a:xfrm>
                  <a:off x="5057776" y="3052763"/>
                  <a:ext cx="974725" cy="976313"/>
                </a:xfrm>
                <a:custGeom>
                  <a:avLst/>
                  <a:gdLst>
                    <a:gd name="T0" fmla="*/ 86 w 494"/>
                    <a:gd name="T1" fmla="*/ 10 h 495"/>
                    <a:gd name="T2" fmla="*/ 41 w 494"/>
                    <a:gd name="T3" fmla="*/ 55 h 495"/>
                    <a:gd name="T4" fmla="*/ 31 w 494"/>
                    <a:gd name="T5" fmla="*/ 64 h 495"/>
                    <a:gd name="T6" fmla="*/ 26 w 494"/>
                    <a:gd name="T7" fmla="*/ 70 h 495"/>
                    <a:gd name="T8" fmla="*/ 9 w 494"/>
                    <a:gd name="T9" fmla="*/ 86 h 495"/>
                    <a:gd name="T10" fmla="*/ 9 w 494"/>
                    <a:gd name="T11" fmla="*/ 120 h 495"/>
                    <a:gd name="T12" fmla="*/ 374 w 494"/>
                    <a:gd name="T13" fmla="*/ 485 h 495"/>
                    <a:gd name="T14" fmla="*/ 408 w 494"/>
                    <a:gd name="T15" fmla="*/ 485 h 495"/>
                    <a:gd name="T16" fmla="*/ 425 w 494"/>
                    <a:gd name="T17" fmla="*/ 469 h 495"/>
                    <a:gd name="T18" fmla="*/ 430 w 494"/>
                    <a:gd name="T19" fmla="*/ 463 h 495"/>
                    <a:gd name="T20" fmla="*/ 440 w 494"/>
                    <a:gd name="T21" fmla="*/ 454 h 495"/>
                    <a:gd name="T22" fmla="*/ 485 w 494"/>
                    <a:gd name="T23" fmla="*/ 409 h 495"/>
                    <a:gd name="T24" fmla="*/ 485 w 494"/>
                    <a:gd name="T25" fmla="*/ 375 h 495"/>
                    <a:gd name="T26" fmla="*/ 119 w 494"/>
                    <a:gd name="T27" fmla="*/ 10 h 495"/>
                    <a:gd name="T28" fmla="*/ 86 w 494"/>
                    <a:gd name="T29" fmla="*/ 10 h 4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94" h="495">
                      <a:moveTo>
                        <a:pt x="86" y="10"/>
                      </a:moveTo>
                      <a:cubicBezTo>
                        <a:pt x="41" y="55"/>
                        <a:pt x="41" y="55"/>
                        <a:pt x="41" y="55"/>
                      </a:cubicBezTo>
                      <a:cubicBezTo>
                        <a:pt x="31" y="64"/>
                        <a:pt x="31" y="64"/>
                        <a:pt x="31" y="64"/>
                      </a:cubicBezTo>
                      <a:cubicBezTo>
                        <a:pt x="26" y="70"/>
                        <a:pt x="26" y="70"/>
                        <a:pt x="26" y="70"/>
                      </a:cubicBezTo>
                      <a:cubicBezTo>
                        <a:pt x="9" y="86"/>
                        <a:pt x="9" y="86"/>
                        <a:pt x="9" y="86"/>
                      </a:cubicBezTo>
                      <a:cubicBezTo>
                        <a:pt x="0" y="95"/>
                        <a:pt x="0" y="111"/>
                        <a:pt x="9" y="120"/>
                      </a:cubicBezTo>
                      <a:cubicBezTo>
                        <a:pt x="374" y="485"/>
                        <a:pt x="374" y="485"/>
                        <a:pt x="374" y="485"/>
                      </a:cubicBezTo>
                      <a:cubicBezTo>
                        <a:pt x="384" y="495"/>
                        <a:pt x="399" y="495"/>
                        <a:pt x="408" y="485"/>
                      </a:cubicBezTo>
                      <a:cubicBezTo>
                        <a:pt x="425" y="469"/>
                        <a:pt x="425" y="469"/>
                        <a:pt x="425" y="469"/>
                      </a:cubicBezTo>
                      <a:cubicBezTo>
                        <a:pt x="430" y="463"/>
                        <a:pt x="430" y="463"/>
                        <a:pt x="430" y="463"/>
                      </a:cubicBezTo>
                      <a:cubicBezTo>
                        <a:pt x="440" y="454"/>
                        <a:pt x="440" y="454"/>
                        <a:pt x="440" y="454"/>
                      </a:cubicBezTo>
                      <a:cubicBezTo>
                        <a:pt x="485" y="409"/>
                        <a:pt x="485" y="409"/>
                        <a:pt x="485" y="409"/>
                      </a:cubicBezTo>
                      <a:cubicBezTo>
                        <a:pt x="494" y="399"/>
                        <a:pt x="494" y="384"/>
                        <a:pt x="485" y="375"/>
                      </a:cubicBezTo>
                      <a:cubicBezTo>
                        <a:pt x="119" y="10"/>
                        <a:pt x="119" y="10"/>
                        <a:pt x="119" y="10"/>
                      </a:cubicBezTo>
                      <a:cubicBezTo>
                        <a:pt x="110" y="0"/>
                        <a:pt x="95" y="0"/>
                        <a:pt x="86" y="10"/>
                      </a:cubicBezTo>
                      <a:close/>
                    </a:path>
                  </a:pathLst>
                </a:custGeom>
                <a:solidFill>
                  <a:srgbClr val="7676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" name="Freeform 8">
                  <a:extLst>
                    <a:ext uri="{FF2B5EF4-FFF2-40B4-BE49-F238E27FC236}">
                      <a16:creationId xmlns:a16="http://schemas.microsoft.com/office/drawing/2014/main" id="{7545D2DC-9579-D54E-6891-69DE521643C2}"/>
                    </a:ext>
                  </a:extLst>
                </p:cNvPr>
                <p:cNvSpPr/>
                <p:nvPr/>
              </p:nvSpPr>
              <p:spPr bwMode="auto">
                <a:xfrm>
                  <a:off x="5057776" y="3190875"/>
                  <a:ext cx="838200" cy="838200"/>
                </a:xfrm>
                <a:custGeom>
                  <a:avLst/>
                  <a:gdLst>
                    <a:gd name="T0" fmla="*/ 9 w 425"/>
                    <a:gd name="T1" fmla="*/ 16 h 425"/>
                    <a:gd name="T2" fmla="*/ 9 w 425"/>
                    <a:gd name="T3" fmla="*/ 50 h 425"/>
                    <a:gd name="T4" fmla="*/ 374 w 425"/>
                    <a:gd name="T5" fmla="*/ 415 h 425"/>
                    <a:gd name="T6" fmla="*/ 408 w 425"/>
                    <a:gd name="T7" fmla="*/ 415 h 425"/>
                    <a:gd name="T8" fmla="*/ 425 w 425"/>
                    <a:gd name="T9" fmla="*/ 399 h 425"/>
                    <a:gd name="T10" fmla="*/ 26 w 425"/>
                    <a:gd name="T11" fmla="*/ 0 h 425"/>
                    <a:gd name="T12" fmla="*/ 9 w 425"/>
                    <a:gd name="T13" fmla="*/ 16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5" h="425">
                      <a:moveTo>
                        <a:pt x="9" y="16"/>
                      </a:moveTo>
                      <a:cubicBezTo>
                        <a:pt x="0" y="25"/>
                        <a:pt x="0" y="41"/>
                        <a:pt x="9" y="50"/>
                      </a:cubicBezTo>
                      <a:cubicBezTo>
                        <a:pt x="374" y="415"/>
                        <a:pt x="374" y="415"/>
                        <a:pt x="374" y="415"/>
                      </a:cubicBezTo>
                      <a:cubicBezTo>
                        <a:pt x="384" y="425"/>
                        <a:pt x="399" y="425"/>
                        <a:pt x="408" y="415"/>
                      </a:cubicBezTo>
                      <a:cubicBezTo>
                        <a:pt x="425" y="399"/>
                        <a:pt x="425" y="399"/>
                        <a:pt x="425" y="399"/>
                      </a:cubicBezTo>
                      <a:cubicBezTo>
                        <a:pt x="26" y="0"/>
                        <a:pt x="26" y="0"/>
                        <a:pt x="26" y="0"/>
                      </a:cubicBezTo>
                      <a:lnTo>
                        <a:pt x="9" y="16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" name="Freeform 9">
                  <a:extLst>
                    <a:ext uri="{FF2B5EF4-FFF2-40B4-BE49-F238E27FC236}">
                      <a16:creationId xmlns:a16="http://schemas.microsoft.com/office/drawing/2014/main" id="{05CBC490-387C-09F5-BAFA-58EF7052623B}"/>
                    </a:ext>
                  </a:extLst>
                </p:cNvPr>
                <p:cNvSpPr/>
                <p:nvPr/>
              </p:nvSpPr>
              <p:spPr bwMode="auto">
                <a:xfrm>
                  <a:off x="5118101" y="3162300"/>
                  <a:ext cx="806450" cy="804863"/>
                </a:xfrm>
                <a:custGeom>
                  <a:avLst/>
                  <a:gdLst>
                    <a:gd name="T0" fmla="*/ 0 w 508"/>
                    <a:gd name="T1" fmla="*/ 11 h 507"/>
                    <a:gd name="T2" fmla="*/ 496 w 508"/>
                    <a:gd name="T3" fmla="*/ 507 h 507"/>
                    <a:gd name="T4" fmla="*/ 508 w 508"/>
                    <a:gd name="T5" fmla="*/ 496 h 507"/>
                    <a:gd name="T6" fmla="*/ 13 w 508"/>
                    <a:gd name="T7" fmla="*/ 0 h 507"/>
                    <a:gd name="T8" fmla="*/ 0 w 508"/>
                    <a:gd name="T9" fmla="*/ 11 h 5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8" h="507">
                      <a:moveTo>
                        <a:pt x="0" y="11"/>
                      </a:moveTo>
                      <a:lnTo>
                        <a:pt x="496" y="507"/>
                      </a:lnTo>
                      <a:lnTo>
                        <a:pt x="508" y="496"/>
                      </a:lnTo>
                      <a:lnTo>
                        <a:pt x="13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" name="Freeform 10">
                  <a:extLst>
                    <a:ext uri="{FF2B5EF4-FFF2-40B4-BE49-F238E27FC236}">
                      <a16:creationId xmlns:a16="http://schemas.microsoft.com/office/drawing/2014/main" id="{F8C5DCC6-4EAC-9B80-6A42-28F34FE1A756}"/>
                    </a:ext>
                  </a:extLst>
                </p:cNvPr>
                <p:cNvSpPr/>
                <p:nvPr/>
              </p:nvSpPr>
              <p:spPr bwMode="auto">
                <a:xfrm>
                  <a:off x="4619626" y="2768600"/>
                  <a:ext cx="182563" cy="168275"/>
                </a:xfrm>
                <a:custGeom>
                  <a:avLst/>
                  <a:gdLst>
                    <a:gd name="T0" fmla="*/ 0 w 93"/>
                    <a:gd name="T1" fmla="*/ 33 h 85"/>
                    <a:gd name="T2" fmla="*/ 43 w 93"/>
                    <a:gd name="T3" fmla="*/ 75 h 85"/>
                    <a:gd name="T4" fmla="*/ 77 w 93"/>
                    <a:gd name="T5" fmla="*/ 75 h 85"/>
                    <a:gd name="T6" fmla="*/ 93 w 93"/>
                    <a:gd name="T7" fmla="*/ 59 h 85"/>
                    <a:gd name="T8" fmla="*/ 34 w 93"/>
                    <a:gd name="T9" fmla="*/ 0 h 85"/>
                    <a:gd name="T10" fmla="*/ 0 w 93"/>
                    <a:gd name="T11" fmla="*/ 33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3" h="85">
                      <a:moveTo>
                        <a:pt x="0" y="33"/>
                      </a:moveTo>
                      <a:cubicBezTo>
                        <a:pt x="43" y="75"/>
                        <a:pt x="43" y="75"/>
                        <a:pt x="43" y="75"/>
                      </a:cubicBezTo>
                      <a:cubicBezTo>
                        <a:pt x="52" y="85"/>
                        <a:pt x="67" y="85"/>
                        <a:pt x="77" y="75"/>
                      </a:cubicBezTo>
                      <a:cubicBezTo>
                        <a:pt x="93" y="59"/>
                        <a:pt x="93" y="59"/>
                        <a:pt x="93" y="59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B8B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" name="Freeform 11">
                  <a:extLst>
                    <a:ext uri="{FF2B5EF4-FFF2-40B4-BE49-F238E27FC236}">
                      <a16:creationId xmlns:a16="http://schemas.microsoft.com/office/drawing/2014/main" id="{E6954098-C2C0-E9A7-6C60-B3C568A863A2}"/>
                    </a:ext>
                  </a:extLst>
                </p:cNvPr>
                <p:cNvSpPr/>
                <p:nvPr/>
              </p:nvSpPr>
              <p:spPr bwMode="auto">
                <a:xfrm>
                  <a:off x="4699001" y="2740025"/>
                  <a:ext cx="133350" cy="133350"/>
                </a:xfrm>
                <a:custGeom>
                  <a:avLst/>
                  <a:gdLst>
                    <a:gd name="T0" fmla="*/ 0 w 84"/>
                    <a:gd name="T1" fmla="*/ 11 h 84"/>
                    <a:gd name="T2" fmla="*/ 73 w 84"/>
                    <a:gd name="T3" fmla="*/ 84 h 84"/>
                    <a:gd name="T4" fmla="*/ 84 w 84"/>
                    <a:gd name="T5" fmla="*/ 73 h 84"/>
                    <a:gd name="T6" fmla="*/ 11 w 84"/>
                    <a:gd name="T7" fmla="*/ 0 h 84"/>
                    <a:gd name="T8" fmla="*/ 0 w 84"/>
                    <a:gd name="T9" fmla="*/ 1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84">
                      <a:moveTo>
                        <a:pt x="0" y="11"/>
                      </a:moveTo>
                      <a:lnTo>
                        <a:pt x="73" y="84"/>
                      </a:lnTo>
                      <a:lnTo>
                        <a:pt x="84" y="73"/>
                      </a:lnTo>
                      <a:lnTo>
                        <a:pt x="11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8B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/>
                  <a:endParaRPr lang="zh-CN" altLang="en-US" sz="2400">
                    <a:solidFill>
                      <a:srgbClr val="333333"/>
                    </a:solidFill>
                    <a:latin typeface="Calibri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C94F0DA9-8659-FFC7-88CC-7C7F9CB9A753}"/>
                  </a:ext>
                </a:extLst>
              </p:cNvPr>
              <p:cNvSpPr/>
              <p:nvPr/>
            </p:nvSpPr>
            <p:spPr bwMode="auto">
              <a:xfrm>
                <a:off x="3491329" y="1261482"/>
                <a:ext cx="2147888" cy="2147888"/>
              </a:xfrm>
              <a:custGeom>
                <a:avLst/>
                <a:gdLst>
                  <a:gd name="T0" fmla="*/ 895 w 1089"/>
                  <a:gd name="T1" fmla="*/ 194 h 1089"/>
                  <a:gd name="T2" fmla="*/ 895 w 1089"/>
                  <a:gd name="T3" fmla="*/ 895 h 1089"/>
                  <a:gd name="T4" fmla="*/ 193 w 1089"/>
                  <a:gd name="T5" fmla="*/ 895 h 1089"/>
                  <a:gd name="T6" fmla="*/ 193 w 1089"/>
                  <a:gd name="T7" fmla="*/ 194 h 1089"/>
                  <a:gd name="T8" fmla="*/ 895 w 1089"/>
                  <a:gd name="T9" fmla="*/ 194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9" h="1089">
                    <a:moveTo>
                      <a:pt x="895" y="194"/>
                    </a:moveTo>
                    <a:cubicBezTo>
                      <a:pt x="1089" y="388"/>
                      <a:pt x="1089" y="702"/>
                      <a:pt x="895" y="895"/>
                    </a:cubicBezTo>
                    <a:cubicBezTo>
                      <a:pt x="701" y="1089"/>
                      <a:pt x="387" y="1089"/>
                      <a:pt x="193" y="895"/>
                    </a:cubicBezTo>
                    <a:cubicBezTo>
                      <a:pt x="0" y="702"/>
                      <a:pt x="0" y="388"/>
                      <a:pt x="193" y="194"/>
                    </a:cubicBezTo>
                    <a:cubicBezTo>
                      <a:pt x="387" y="0"/>
                      <a:pt x="701" y="0"/>
                      <a:pt x="895" y="194"/>
                    </a:cubicBezTo>
                    <a:close/>
                  </a:path>
                </a:pathLst>
              </a:cu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170"/>
                <a:endParaRPr lang="zh-CN" altLang="en-US" sz="2400">
                  <a:solidFill>
                    <a:srgbClr val="333333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B4A2D5FA-E2CC-6D06-CE5A-C1ABE7EF0E75}"/>
                </a:ext>
              </a:extLst>
            </p:cNvPr>
            <p:cNvSpPr/>
            <p:nvPr/>
          </p:nvSpPr>
          <p:spPr bwMode="auto">
            <a:xfrm rot="900000">
              <a:off x="3761175" y="1308636"/>
              <a:ext cx="1858620" cy="1858618"/>
            </a:xfrm>
            <a:custGeom>
              <a:avLst/>
              <a:gdLst>
                <a:gd name="T0" fmla="*/ 809 w 984"/>
                <a:gd name="T1" fmla="*/ 175 h 983"/>
                <a:gd name="T2" fmla="*/ 809 w 984"/>
                <a:gd name="T3" fmla="*/ 809 h 983"/>
                <a:gd name="T4" fmla="*/ 175 w 984"/>
                <a:gd name="T5" fmla="*/ 809 h 983"/>
                <a:gd name="T6" fmla="*/ 175 w 984"/>
                <a:gd name="T7" fmla="*/ 175 h 983"/>
                <a:gd name="T8" fmla="*/ 809 w 984"/>
                <a:gd name="T9" fmla="*/ 175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4" h="983">
                  <a:moveTo>
                    <a:pt x="809" y="175"/>
                  </a:moveTo>
                  <a:cubicBezTo>
                    <a:pt x="984" y="350"/>
                    <a:pt x="984" y="634"/>
                    <a:pt x="809" y="809"/>
                  </a:cubicBezTo>
                  <a:cubicBezTo>
                    <a:pt x="634" y="983"/>
                    <a:pt x="350" y="983"/>
                    <a:pt x="175" y="809"/>
                  </a:cubicBezTo>
                  <a:cubicBezTo>
                    <a:pt x="0" y="634"/>
                    <a:pt x="0" y="350"/>
                    <a:pt x="175" y="175"/>
                  </a:cubicBezTo>
                  <a:cubicBezTo>
                    <a:pt x="350" y="0"/>
                    <a:pt x="634" y="0"/>
                    <a:pt x="809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170"/>
              <a:endParaRPr lang="zh-CN" altLang="en-US" sz="2400">
                <a:solidFill>
                  <a:srgbClr val="333333"/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3">
            <a:extLst>
              <a:ext uri="{FF2B5EF4-FFF2-40B4-BE49-F238E27FC236}">
                <a16:creationId xmlns:a16="http://schemas.microsoft.com/office/drawing/2014/main" id="{48A2D740-7752-EDD6-CD1D-9ACB1225C773}"/>
              </a:ext>
            </a:extLst>
          </p:cNvPr>
          <p:cNvSpPr txBox="1"/>
          <p:nvPr/>
        </p:nvSpPr>
        <p:spPr>
          <a:xfrm>
            <a:off x="4235794" y="316784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函数的零点</a:t>
            </a:r>
          </a:p>
        </p:txBody>
      </p:sp>
      <p:sp>
        <p:nvSpPr>
          <p:cNvPr id="23" name="PA_矩形 24">
            <a:extLst>
              <a:ext uri="{FF2B5EF4-FFF2-40B4-BE49-F238E27FC236}">
                <a16:creationId xmlns:a16="http://schemas.microsoft.com/office/drawing/2014/main" id="{339AD76F-2265-A71B-580F-5C4F1CD2A7C2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56923" y="2492896"/>
            <a:ext cx="1704665" cy="47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170">
              <a:lnSpc>
                <a:spcPct val="120000"/>
              </a:lnSpc>
              <a:spcBef>
                <a:spcPts val="400"/>
              </a:spcBef>
            </a:pPr>
            <a:r>
              <a:rPr lang="zh-CN" altLang="en-US" sz="2800" b="1" dirty="0">
                <a:solidFill>
                  <a:srgbClr val="84CBC3"/>
                </a:solidFill>
                <a:latin typeface="Calibri"/>
                <a:ea typeface="宋体" panose="02010600030101010101" pitchFamily="2" charset="-122"/>
              </a:rPr>
              <a:t>一个存在</a:t>
            </a:r>
            <a:endParaRPr lang="en-US" altLang="zh-CN" sz="2800" dirty="0">
              <a:solidFill>
                <a:srgbClr val="84CBC3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4" name="PA_矩形 24">
            <a:extLst>
              <a:ext uri="{FF2B5EF4-FFF2-40B4-BE49-F238E27FC236}">
                <a16:creationId xmlns:a16="http://schemas.microsoft.com/office/drawing/2014/main" id="{5AFFEAE7-6EF3-6039-19A9-6DC0974299F1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00832" y="1932859"/>
            <a:ext cx="2339140" cy="47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170">
              <a:lnSpc>
                <a:spcPct val="120000"/>
              </a:lnSpc>
              <a:spcBef>
                <a:spcPts val="400"/>
              </a:spcBef>
            </a:pPr>
            <a:r>
              <a:rPr lang="zh-CN" altLang="en-US" sz="2800" b="1" dirty="0">
                <a:solidFill>
                  <a:srgbClr val="F8D158"/>
                </a:solidFill>
                <a:latin typeface="Calibri"/>
                <a:ea typeface="宋体" panose="02010600030101010101" pitchFamily="2" charset="-122"/>
              </a:rPr>
              <a:t>两种思想</a:t>
            </a:r>
            <a:endParaRPr lang="en-US" altLang="zh-CN" sz="2800" b="1" dirty="0">
              <a:solidFill>
                <a:srgbClr val="F8D158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5" name="PA_矩形 24">
            <a:extLst>
              <a:ext uri="{FF2B5EF4-FFF2-40B4-BE49-F238E27FC236}">
                <a16:creationId xmlns:a16="http://schemas.microsoft.com/office/drawing/2014/main" id="{97749BBA-203B-1C11-D333-1CF950904945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538420" y="3792874"/>
            <a:ext cx="1706539" cy="47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170">
              <a:lnSpc>
                <a:spcPct val="120000"/>
              </a:lnSpc>
              <a:spcBef>
                <a:spcPts val="400"/>
              </a:spcBef>
            </a:pPr>
            <a:r>
              <a:rPr lang="zh-CN" altLang="en-US" sz="2800" b="1" dirty="0">
                <a:solidFill>
                  <a:srgbClr val="F57365"/>
                </a:solidFill>
                <a:latin typeface="Calibri"/>
                <a:ea typeface="宋体" panose="02010600030101010101" pitchFamily="2" charset="-122"/>
              </a:rPr>
              <a:t>三个转化</a:t>
            </a:r>
            <a:endParaRPr lang="en-US" altLang="zh-CN" sz="2800" b="1" dirty="0">
              <a:solidFill>
                <a:srgbClr val="F57365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35FC888-9C9D-F81D-2765-B062E25C799C}"/>
              </a:ext>
            </a:extLst>
          </p:cNvPr>
          <p:cNvSpPr txBox="1"/>
          <p:nvPr/>
        </p:nvSpPr>
        <p:spPr>
          <a:xfrm>
            <a:off x="1303159" y="1894891"/>
            <a:ext cx="2059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零点存在性定理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8591FDF-9EE6-3588-F411-27BD2A49763B}"/>
              </a:ext>
            </a:extLst>
          </p:cNvPr>
          <p:cNvSpPr txBox="1"/>
          <p:nvPr/>
        </p:nvSpPr>
        <p:spPr>
          <a:xfrm>
            <a:off x="7680176" y="1700552"/>
            <a:ext cx="6097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/>
              <a:t>函数方程思想</a:t>
            </a:r>
            <a:endParaRPr lang="en-US" altLang="zh-CN" sz="2000" dirty="0"/>
          </a:p>
          <a:p>
            <a:r>
              <a:rPr lang="zh-CN" altLang="en-US" sz="2000" dirty="0"/>
              <a:t>数形结合思想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52939FD-6C8C-B644-EFF1-ECFB0DBDBB47}"/>
              </a:ext>
            </a:extLst>
          </p:cNvPr>
          <p:cNvSpPr txBox="1"/>
          <p:nvPr/>
        </p:nvSpPr>
        <p:spPr>
          <a:xfrm>
            <a:off x="8268480" y="3452161"/>
            <a:ext cx="37314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dirty="0"/>
              <a:t>函数零点</a:t>
            </a:r>
            <a:endParaRPr lang="en-US" altLang="zh-CN" sz="2000" dirty="0"/>
          </a:p>
          <a:p>
            <a:r>
              <a:rPr lang="zh-CN" altLang="zh-CN" sz="2000" dirty="0"/>
              <a:t>函数图象交点</a:t>
            </a:r>
            <a:endParaRPr lang="en-US" altLang="zh-CN" sz="2000" dirty="0"/>
          </a:p>
          <a:p>
            <a:r>
              <a:rPr lang="zh-CN" altLang="zh-CN" sz="2000" dirty="0"/>
              <a:t>方程的根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7198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8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4" grpId="0"/>
      <p:bldP spid="23" grpId="0"/>
      <p:bldP spid="24" grpId="0"/>
      <p:bldP spid="25" grpId="0"/>
      <p:bldP spid="2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 rot="5400000">
            <a:off x="115243" y="-128162"/>
            <a:ext cx="3356992" cy="3575720"/>
          </a:xfrm>
          <a:prstGeom prst="rtTriangle">
            <a:avLst/>
          </a:prstGeom>
          <a:solidFill>
            <a:srgbClr val="E2B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直角三角形 2"/>
          <p:cNvSpPr/>
          <p:nvPr/>
        </p:nvSpPr>
        <p:spPr>
          <a:xfrm rot="5400000" flipH="1" flipV="1">
            <a:off x="8644959" y="3319635"/>
            <a:ext cx="3429000" cy="3647730"/>
          </a:xfrm>
          <a:prstGeom prst="rtTriangle">
            <a:avLst/>
          </a:prstGeom>
          <a:solidFill>
            <a:srgbClr val="6EB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793739" y="-109747"/>
            <a:ext cx="3505981" cy="2026579"/>
            <a:chOff x="1793739" y="-109747"/>
            <a:chExt cx="3505981" cy="2026579"/>
          </a:xfrm>
        </p:grpSpPr>
        <p:grpSp>
          <p:nvGrpSpPr>
            <p:cNvPr id="5" name="组合 4"/>
            <p:cNvGrpSpPr/>
            <p:nvPr/>
          </p:nvGrpSpPr>
          <p:grpSpPr>
            <a:xfrm>
              <a:off x="1793739" y="-109747"/>
              <a:ext cx="2896009" cy="1450515"/>
              <a:chOff x="1793739" y="-109747"/>
              <a:chExt cx="2896009" cy="1450515"/>
            </a:xfrm>
          </p:grpSpPr>
          <p:cxnSp>
            <p:nvCxnSpPr>
              <p:cNvPr id="8" name="直接连接符 7"/>
              <p:cNvCxnSpPr>
                <a:stCxn id="2" idx="1"/>
              </p:cNvCxnSpPr>
              <p:nvPr/>
            </p:nvCxnSpPr>
            <p:spPr>
              <a:xfrm>
                <a:off x="1793739" y="-18798"/>
                <a:ext cx="1421941" cy="1359566"/>
              </a:xfrm>
              <a:prstGeom prst="line">
                <a:avLst/>
              </a:prstGeom>
              <a:ln w="38100">
                <a:solidFill>
                  <a:srgbClr val="A0495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 flipH="1">
                <a:off x="3181772" y="-109747"/>
                <a:ext cx="1507976" cy="1450515"/>
              </a:xfrm>
              <a:prstGeom prst="line">
                <a:avLst/>
              </a:prstGeom>
              <a:ln w="38100">
                <a:solidFill>
                  <a:srgbClr val="A0495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接连接符 5"/>
            <p:cNvCxnSpPr/>
            <p:nvPr/>
          </p:nvCxnSpPr>
          <p:spPr>
            <a:xfrm flipH="1">
              <a:off x="3215680" y="-59573"/>
              <a:ext cx="2084040" cy="1976405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2351584" y="1112005"/>
              <a:ext cx="864096" cy="804827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直接连接符 9"/>
          <p:cNvCxnSpPr/>
          <p:nvPr/>
        </p:nvCxnSpPr>
        <p:spPr>
          <a:xfrm flipH="1">
            <a:off x="-35874" y="1688373"/>
            <a:ext cx="2303794" cy="2244683"/>
          </a:xfrm>
          <a:prstGeom prst="line">
            <a:avLst/>
          </a:prstGeom>
          <a:ln w="57150">
            <a:solidFill>
              <a:srgbClr val="A049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7990236" y="4830999"/>
            <a:ext cx="2213198" cy="2060848"/>
          </a:xfrm>
          <a:prstGeom prst="line">
            <a:avLst/>
          </a:prstGeom>
          <a:ln w="57150">
            <a:solidFill>
              <a:srgbClr val="6EB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等腰三角形 11"/>
          <p:cNvSpPr/>
          <p:nvPr/>
        </p:nvSpPr>
        <p:spPr>
          <a:xfrm flipV="1">
            <a:off x="9876677" y="-14645"/>
            <a:ext cx="2466809" cy="1211397"/>
          </a:xfrm>
          <a:prstGeom prst="triangle">
            <a:avLst/>
          </a:prstGeom>
          <a:solidFill>
            <a:srgbClr val="A04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5874" y="3933056"/>
            <a:ext cx="4259666" cy="2958791"/>
            <a:chOff x="-35874" y="3933056"/>
            <a:chExt cx="4259666" cy="2958791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1809428" y="4613317"/>
              <a:ext cx="2414364" cy="2244683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-35874" y="4613317"/>
              <a:ext cx="1845302" cy="1683568"/>
            </a:xfrm>
            <a:prstGeom prst="line">
              <a:avLst/>
            </a:prstGeom>
            <a:ln w="28575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-27198" y="3933056"/>
              <a:ext cx="3962958" cy="2958791"/>
              <a:chOff x="-27198" y="3933056"/>
              <a:chExt cx="3962958" cy="2958791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487488" y="3933056"/>
                <a:ext cx="2448272" cy="2304256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 flipH="1">
                <a:off x="-27198" y="3933056"/>
                <a:ext cx="1521040" cy="1440160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flipH="1">
                <a:off x="3215680" y="6220126"/>
                <a:ext cx="720080" cy="671721"/>
              </a:xfrm>
              <a:prstGeom prst="line">
                <a:avLst/>
              </a:prstGeom>
              <a:ln w="38100">
                <a:solidFill>
                  <a:srgbClr val="6EB6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组合 19"/>
          <p:cNvGrpSpPr/>
          <p:nvPr/>
        </p:nvGrpSpPr>
        <p:grpSpPr>
          <a:xfrm>
            <a:off x="10359459" y="2442061"/>
            <a:ext cx="1857222" cy="3507219"/>
            <a:chOff x="10359459" y="2442061"/>
            <a:chExt cx="1857222" cy="3507219"/>
          </a:xfrm>
        </p:grpSpPr>
        <p:cxnSp>
          <p:nvCxnSpPr>
            <p:cNvPr id="21" name="直接连接符 20"/>
            <p:cNvCxnSpPr/>
            <p:nvPr/>
          </p:nvCxnSpPr>
          <p:spPr>
            <a:xfrm flipH="1">
              <a:off x="10359459" y="2442061"/>
              <a:ext cx="1857222" cy="1728192"/>
            </a:xfrm>
            <a:prstGeom prst="line">
              <a:avLst/>
            </a:prstGeom>
            <a:ln w="38100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flipV="1">
              <a:off x="10359460" y="4149081"/>
              <a:ext cx="1857221" cy="1800199"/>
            </a:xfrm>
            <a:prstGeom prst="line">
              <a:avLst/>
            </a:prstGeom>
            <a:ln w="38100">
              <a:solidFill>
                <a:srgbClr val="E2BD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接连接符 26"/>
          <p:cNvCxnSpPr/>
          <p:nvPr/>
        </p:nvCxnSpPr>
        <p:spPr>
          <a:xfrm flipH="1">
            <a:off x="10003483" y="4830999"/>
            <a:ext cx="2213198" cy="2060848"/>
          </a:xfrm>
          <a:prstGeom prst="line">
            <a:avLst/>
          </a:prstGeom>
          <a:ln w="38100">
            <a:solidFill>
              <a:srgbClr val="E2BD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59"/>
          <p:cNvSpPr>
            <a:spLocks noChangeArrowheads="1"/>
          </p:cNvSpPr>
          <p:nvPr/>
        </p:nvSpPr>
        <p:spPr bwMode="auto">
          <a:xfrm>
            <a:off x="2504709" y="2540199"/>
            <a:ext cx="7398605" cy="819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533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谢谢观看</a:t>
            </a:r>
            <a:endParaRPr lang="en-US" altLang="zh-CN" sz="5335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多彩教师教学设计PPT模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heme/theme1.xml><?xml version="1.0" encoding="utf-8"?>
<a:theme xmlns:a="http://schemas.openxmlformats.org/drawingml/2006/main" name="Office 主题​​">
  <a:themeElements>
    <a:clrScheme name="自定义 112">
      <a:dk1>
        <a:sysClr val="windowText" lastClr="000000"/>
      </a:dk1>
      <a:lt1>
        <a:sysClr val="window" lastClr="FFFFFF"/>
      </a:lt1>
      <a:dk2>
        <a:srgbClr val="1F497D"/>
      </a:dk2>
      <a:lt2>
        <a:srgbClr val="7F7F7F"/>
      </a:lt2>
      <a:accent1>
        <a:srgbClr val="6EB6A8"/>
      </a:accent1>
      <a:accent2>
        <a:srgbClr val="E2BD65"/>
      </a:accent2>
      <a:accent3>
        <a:srgbClr val="86BBDB"/>
      </a:accent3>
      <a:accent4>
        <a:srgbClr val="A0495C"/>
      </a:accent4>
      <a:accent5>
        <a:srgbClr val="6EB6A8"/>
      </a:accent5>
      <a:accent6>
        <a:srgbClr val="E2BD65"/>
      </a:accent6>
      <a:hlink>
        <a:srgbClr val="007FA2"/>
      </a:hlink>
      <a:folHlink>
        <a:srgbClr val="FF4957"/>
      </a:folHlink>
    </a:clrScheme>
    <a:fontScheme name="xmkday2z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549</Words>
  <Application>Microsoft Office PowerPoint</Application>
  <PresentationFormat>宽屏</PresentationFormat>
  <Paragraphs>54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宋体</vt:lpstr>
      <vt:lpstr>字魂105号-简雅黑</vt:lpstr>
      <vt:lpstr>Arial</vt:lpstr>
      <vt:lpstr>Calibri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86188</dc:creator>
  <cp:lastModifiedBy>8618862002406</cp:lastModifiedBy>
  <cp:revision>473</cp:revision>
  <dcterms:created xsi:type="dcterms:W3CDTF">2014-11-09T01:07:00Z</dcterms:created>
  <dcterms:modified xsi:type="dcterms:W3CDTF">2023-12-27T08:05:20Z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4CD91263B4114848855DA50275FF3007</vt:lpwstr>
  </property>
</Properties>
</file>