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352" r:id="rId4"/>
    <p:sldId id="902" r:id="rId5"/>
    <p:sldId id="893" r:id="rId6"/>
    <p:sldId id="920" r:id="rId7"/>
    <p:sldId id="886" r:id="rId8"/>
    <p:sldId id="926" r:id="rId9"/>
    <p:sldId id="923" r:id="rId10"/>
    <p:sldId id="894" r:id="rId11"/>
    <p:sldId id="908" r:id="rId12"/>
    <p:sldId id="909" r:id="rId13"/>
    <p:sldId id="912" r:id="rId14"/>
    <p:sldId id="913" r:id="rId15"/>
    <p:sldId id="827" r:id="rId16"/>
    <p:sldId id="857" r:id="rId17"/>
    <p:sldId id="924" r:id="rId18"/>
    <p:sldId id="914" r:id="rId19"/>
    <p:sldId id="925" r:id="rId20"/>
    <p:sldId id="916" r:id="rId21"/>
    <p:sldId id="917" r:id="rId22"/>
  </p:sldIdLst>
  <p:sldSz cx="9144000" cy="6858000" type="screen4x3"/>
  <p:notesSz cx="6858000" cy="9144000"/>
  <p:custDataLst>
    <p:tags r:id="rId23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tags" Target="tags/tag1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w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w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wmf" /><Relationship Id="rId2" Type="http://schemas.openxmlformats.org/officeDocument/2006/relationships/image" Target="../media/image22.w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emf" /><Relationship Id="rId2" Type="http://schemas.openxmlformats.org/officeDocument/2006/relationships/image" Target="../media/image9.emf" /><Relationship Id="rId3" Type="http://schemas.openxmlformats.org/officeDocument/2006/relationships/image" Target="../media/image10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Relationship Id="rId2" Type="http://schemas.openxmlformats.org/officeDocument/2006/relationships/image" Target="../media/image4.emf" /><Relationship Id="rId3" Type="http://schemas.openxmlformats.org/officeDocument/2006/relationships/image" Target="../media/image5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emf" /><Relationship Id="rId2" Type="http://schemas.openxmlformats.org/officeDocument/2006/relationships/image" Target="../media/image9.emf" /><Relationship Id="rId3" Type="http://schemas.openxmlformats.org/officeDocument/2006/relationships/image" Target="../media/image10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13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5.w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F2ABBB5D-32F1-4A16-ADE4-74DC02A14B1E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8129B7B6-063A-47F5-B1B0-72788918114B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7B3B7E9A-66B2-4B24-808E-CAD535DDA985}" type="slidenum">
              <a:rPr lang="zh-TW" altLang="en-US" sz="1200" b="0">
                <a:latin typeface="Arial" pitchFamily="34" charset="0"/>
              </a:rPr>
              <a:t>*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60E11E06-263D-4416-B4A4-CA3FBD317679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1331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0.xml" /><Relationship Id="rId3" Type="http://schemas.openxmlformats.org/officeDocument/2006/relationships/package" Target="../embeddings/oleObject11.docx" TargetMode="Internal" /><Relationship Id="rId4" Type="http://schemas.openxmlformats.org/officeDocument/2006/relationships/image" Target="../media/image12.wmf" /><Relationship Id="rId5" Type="http://schemas.openxmlformats.org/officeDocument/2006/relationships/package" Target="../embeddings/oleObject12.docx" TargetMode="Internal" /><Relationship Id="rId6" Type="http://schemas.openxmlformats.org/officeDocument/2006/relationships/image" Target="../media/image13.wmf" /><Relationship Id="rId7" Type="http://schemas.openxmlformats.org/officeDocument/2006/relationships/vmlDrawing" Target="../drawings/vmlDrawing7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2.xml" /><Relationship Id="rId3" Type="http://schemas.openxmlformats.org/officeDocument/2006/relationships/image" Target="../media/image14.png" /><Relationship Id="rId4" Type="http://schemas.openxmlformats.org/officeDocument/2006/relationships/package" Target="../embeddings/oleObject13.docx" TargetMode="Internal" /><Relationship Id="rId5" Type="http://schemas.openxmlformats.org/officeDocument/2006/relationships/image" Target="../media/image15.wmf" /><Relationship Id="rId6" Type="http://schemas.openxmlformats.org/officeDocument/2006/relationships/vmlDrawing" Target="../drawings/vmlDrawing8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3.xml" /><Relationship Id="rId3" Type="http://schemas.openxmlformats.org/officeDocument/2006/relationships/package" Target="../embeddings/oleObject14.docx" TargetMode="Internal" /><Relationship Id="rId4" Type="http://schemas.openxmlformats.org/officeDocument/2006/relationships/image" Target="../media/image16.wmf" /><Relationship Id="rId5" Type="http://schemas.openxmlformats.org/officeDocument/2006/relationships/vmlDrawing" Target="../drawings/vmlDrawing9.v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4.xml" /><Relationship Id="rId3" Type="http://schemas.openxmlformats.org/officeDocument/2006/relationships/package" Target="../embeddings/oleObject15.docx" TargetMode="Internal" /><Relationship Id="rId4" Type="http://schemas.openxmlformats.org/officeDocument/2006/relationships/image" Target="../media/image17.wmf" /><Relationship Id="rId5" Type="http://schemas.openxmlformats.org/officeDocument/2006/relationships/vmlDrawing" Target="../drawings/vmlDrawing10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5.xml" /><Relationship Id="rId3" Type="http://schemas.openxmlformats.org/officeDocument/2006/relationships/image" Target="../media/image18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6.xml" /><Relationship Id="rId3" Type="http://schemas.openxmlformats.org/officeDocument/2006/relationships/package" Target="../embeddings/oleObject16.docx" TargetMode="Internal" /><Relationship Id="rId4" Type="http://schemas.openxmlformats.org/officeDocument/2006/relationships/image" Target="../media/image19.wmf" /><Relationship Id="rId5" Type="http://schemas.openxmlformats.org/officeDocument/2006/relationships/vmlDrawing" Target="../drawings/vmlDrawing11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7.xml" /><Relationship Id="rId3" Type="http://schemas.openxmlformats.org/officeDocument/2006/relationships/image" Target="../media/image20.png" /><Relationship Id="rId4" Type="http://schemas.openxmlformats.org/officeDocument/2006/relationships/package" Target="../embeddings/oleObject17.docx" TargetMode="Internal" /><Relationship Id="rId5" Type="http://schemas.openxmlformats.org/officeDocument/2006/relationships/image" Target="../media/image21.wmf" /><Relationship Id="rId6" Type="http://schemas.openxmlformats.org/officeDocument/2006/relationships/package" Target="../embeddings/oleObject18.docx" TargetMode="Internal" /><Relationship Id="rId7" Type="http://schemas.openxmlformats.org/officeDocument/2006/relationships/image" Target="../media/image22.wmf" /><Relationship Id="rId8" Type="http://schemas.openxmlformats.org/officeDocument/2006/relationships/vmlDrawing" Target="../drawings/vmlDrawing12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8.xml" /><Relationship Id="rId3" Type="http://schemas.openxmlformats.org/officeDocument/2006/relationships/package" Target="../embeddings/oleObject19.docx" TargetMode="Internal" /><Relationship Id="rId4" Type="http://schemas.openxmlformats.org/officeDocument/2006/relationships/image" Target="../media/image8.emf" /><Relationship Id="rId5" Type="http://schemas.openxmlformats.org/officeDocument/2006/relationships/package" Target="../embeddings/oleObject20.docx" TargetMode="Internal" /><Relationship Id="rId6" Type="http://schemas.openxmlformats.org/officeDocument/2006/relationships/image" Target="../media/image9.emf" /><Relationship Id="rId7" Type="http://schemas.openxmlformats.org/officeDocument/2006/relationships/package" Target="../embeddings/oleObject21.docx" TargetMode="Internal" /><Relationship Id="rId8" Type="http://schemas.openxmlformats.org/officeDocument/2006/relationships/image" Target="../media/image10.emf" /><Relationship Id="rId9" Type="http://schemas.openxmlformats.org/officeDocument/2006/relationships/vmlDrawing" Target="../drawings/vmlDrawing13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9.xml" /><Relationship Id="rId3" Type="http://schemas.openxmlformats.org/officeDocument/2006/relationships/image" Target="../media/image2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Relationship Id="rId3" Type="http://schemas.openxmlformats.org/officeDocument/2006/relationships/package" Target="../embeddings/oleObject1.docx" TargetMode="Internal" /><Relationship Id="rId4" Type="http://schemas.openxmlformats.org/officeDocument/2006/relationships/image" Target="../media/image2.emf" /><Relationship Id="rId5" Type="http://schemas.openxmlformats.org/officeDocument/2006/relationships/vmlDrawing" Target="../drawings/vmlDrawing1.v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3.xml" /><Relationship Id="rId3" Type="http://schemas.openxmlformats.org/officeDocument/2006/relationships/package" Target="../embeddings/oleObject2.docx" TargetMode="Internal" /><Relationship Id="rId4" Type="http://schemas.openxmlformats.org/officeDocument/2006/relationships/image" Target="../media/image3.emf" /><Relationship Id="rId5" Type="http://schemas.openxmlformats.org/officeDocument/2006/relationships/package" Target="../embeddings/oleObject3.docx" TargetMode="Internal" /><Relationship Id="rId6" Type="http://schemas.openxmlformats.org/officeDocument/2006/relationships/image" Target="../media/image4.emf" /><Relationship Id="rId7" Type="http://schemas.openxmlformats.org/officeDocument/2006/relationships/package" Target="../embeddings/oleObject4.docx" TargetMode="Internal" /><Relationship Id="rId8" Type="http://schemas.openxmlformats.org/officeDocument/2006/relationships/image" Target="../media/image5.emf" /><Relationship Id="rId9" Type="http://schemas.openxmlformats.org/officeDocument/2006/relationships/vmlDrawing" Target="../drawings/vmlDrawing2.v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5.xml" /><Relationship Id="rId3" Type="http://schemas.openxmlformats.org/officeDocument/2006/relationships/package" Target="../embeddings/oleObject5.docx" TargetMode="Internal" /><Relationship Id="rId4" Type="http://schemas.openxmlformats.org/officeDocument/2006/relationships/image" Target="../media/image6.emf" /><Relationship Id="rId5" Type="http://schemas.openxmlformats.org/officeDocument/2006/relationships/vmlDrawing" Target="../drawings/vmlDrawing3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6.xml" /><Relationship Id="rId3" Type="http://schemas.openxmlformats.org/officeDocument/2006/relationships/package" Target="../embeddings/oleObject6.docx" TargetMode="Internal" /><Relationship Id="rId4" Type="http://schemas.openxmlformats.org/officeDocument/2006/relationships/image" Target="../media/image7.wmf" /><Relationship Id="rId5" Type="http://schemas.openxmlformats.org/officeDocument/2006/relationships/vmlDrawing" Target="../drawings/vmlDrawing4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7.xml" /><Relationship Id="rId3" Type="http://schemas.openxmlformats.org/officeDocument/2006/relationships/package" Target="../embeddings/oleObject7.docx" TargetMode="Internal" /><Relationship Id="rId4" Type="http://schemas.openxmlformats.org/officeDocument/2006/relationships/image" Target="../media/image8.emf" /><Relationship Id="rId5" Type="http://schemas.openxmlformats.org/officeDocument/2006/relationships/package" Target="../embeddings/oleObject8.docx" TargetMode="Internal" /><Relationship Id="rId6" Type="http://schemas.openxmlformats.org/officeDocument/2006/relationships/image" Target="../media/image9.emf" /><Relationship Id="rId7" Type="http://schemas.openxmlformats.org/officeDocument/2006/relationships/package" Target="../embeddings/oleObject9.docx" TargetMode="Internal" /><Relationship Id="rId8" Type="http://schemas.openxmlformats.org/officeDocument/2006/relationships/image" Target="../media/image10.emf" /><Relationship Id="rId9" Type="http://schemas.openxmlformats.org/officeDocument/2006/relationships/vmlDrawing" Target="../drawings/vmlDrawing5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8.xml" /><Relationship Id="rId3" Type="http://schemas.openxmlformats.org/officeDocument/2006/relationships/package" Target="../embeddings/oleObject10.docx" TargetMode="Internal" /><Relationship Id="rId4" Type="http://schemas.openxmlformats.org/officeDocument/2006/relationships/image" Target="../media/image11.emf" /><Relationship Id="rId5" Type="http://schemas.openxmlformats.org/officeDocument/2006/relationships/vmlDrawing" Target="../drawings/vmlDrawing6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1330325" y="1630363"/>
            <a:ext cx="6567488" cy="1674812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百分位数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graphicFrame>
        <p:nvGraphicFramePr>
          <p:cNvPr id="22530" name="Object 8"/>
          <p:cNvGraphicFramePr>
            <a:graphicFrameLocks noChangeAspect="1"/>
          </p:cNvGraphicFramePr>
          <p:nvPr/>
        </p:nvGraphicFramePr>
        <p:xfrm>
          <a:off x="1520825" y="2754313"/>
          <a:ext cx="6886575" cy="15684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3" imgW="6886575" imgH="1568450" progId="Word.Document.12">
                  <p:embed/>
                </p:oleObj>
              </mc:Choice>
              <mc:Fallback>
                <p:oleObj r:id="rId3" imgW="6886575" imgH="15684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0825" y="2754313"/>
                        <a:ext cx="6886575" cy="1568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9"/>
          <p:cNvSpPr/>
          <p:nvPr/>
        </p:nvSpPr>
        <p:spPr>
          <a:xfrm>
            <a:off x="914400" y="1055688"/>
            <a:ext cx="8609013" cy="16319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>
                <a:ea typeface="楷体" pitchFamily="49" charset="-122"/>
              </a:rPr>
              <a:t>从频率分布表得，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en-US">
                <a:ea typeface="楷体" pitchFamily="49" charset="-122"/>
              </a:rPr>
              <a:t>前六组的频率之和为</a:t>
            </a:r>
            <a:r>
              <a:rPr lang="en-US" altLang="zh-CN">
                <a:ea typeface="楷体" pitchFamily="49" charset="-122"/>
              </a:rPr>
              <a:t>0.01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0.02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0.04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0.14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0.24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0.15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0.60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en-US">
                <a:ea typeface="楷体" pitchFamily="49" charset="-122"/>
              </a:rPr>
              <a:t>前七组的频率之和为</a:t>
            </a:r>
            <a:r>
              <a:rPr lang="en-US" altLang="zh-CN">
                <a:ea typeface="楷体" pitchFamily="49" charset="-122"/>
              </a:rPr>
              <a:t> 0.60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0.12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0.72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en-US">
                <a:ea typeface="楷体" pitchFamily="49" charset="-122"/>
              </a:rPr>
              <a:t>前八组的频率之和为</a:t>
            </a:r>
            <a:r>
              <a:rPr lang="en-US" altLang="zh-CN">
                <a:ea typeface="楷体" pitchFamily="49" charset="-122"/>
              </a:rPr>
              <a:t>0.72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0.09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0.81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en-US">
                <a:ea typeface="楷体" pitchFamily="49" charset="-122"/>
              </a:rPr>
              <a:t>前九组的频率之和为</a:t>
            </a:r>
            <a:r>
              <a:rPr lang="en-US" altLang="zh-CN">
                <a:ea typeface="楷体" pitchFamily="49" charset="-122"/>
              </a:rPr>
              <a:t> 0.81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0.11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0.92</a:t>
            </a:r>
            <a:r>
              <a:rPr lang="zh-CN" altLang="en-US">
                <a:ea typeface="楷体" pitchFamily="49" charset="-122"/>
              </a:rPr>
              <a:t>；</a:t>
            </a:r>
            <a:r>
              <a:rPr lang="en-US" altLang="zh-CN">
                <a:ea typeface="楷体" pitchFamily="49" charset="-122"/>
              </a:rPr>
              <a:t> </a:t>
            </a:r>
            <a:endParaRPr lang="en-US" altLang="zh-CN">
              <a:ea typeface="楷体" pitchFamily="49" charset="-122"/>
            </a:endParaRPr>
          </a:p>
        </p:txBody>
      </p:sp>
      <p:graphicFrame>
        <p:nvGraphicFramePr>
          <p:cNvPr id="22532" name="Object 9"/>
          <p:cNvGraphicFramePr>
            <a:graphicFrameLocks noChangeAspect="1"/>
          </p:cNvGraphicFramePr>
          <p:nvPr/>
        </p:nvGraphicFramePr>
        <p:xfrm>
          <a:off x="1520825" y="4381500"/>
          <a:ext cx="6269038" cy="1520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5" imgW="6269038" imgH="1520825" progId="Word.Document.12">
                  <p:embed/>
                </p:oleObj>
              </mc:Choice>
              <mc:Fallback>
                <p:oleObj r:id="rId5" imgW="6269038" imgH="15208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0825" y="4381500"/>
                        <a:ext cx="6269038" cy="1520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4578" name="Rectangle 5"/>
          <p:cNvSpPr/>
          <p:nvPr/>
        </p:nvSpPr>
        <p:spPr>
          <a:xfrm>
            <a:off x="879475" y="1009650"/>
            <a:ext cx="4824413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由频率直方图求百分位数的方法：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4579" name="Rectangle 5"/>
          <p:cNvSpPr/>
          <p:nvPr/>
        </p:nvSpPr>
        <p:spPr>
          <a:xfrm>
            <a:off x="936625" y="1422400"/>
            <a:ext cx="7967663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要注意频率直方图中小矩形的面积，就是数据落在该组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的频率；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4580" name="Rectangle 5"/>
          <p:cNvSpPr/>
          <p:nvPr/>
        </p:nvSpPr>
        <p:spPr>
          <a:xfrm>
            <a:off x="938213" y="2212975"/>
            <a:ext cx="7812087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一般采用方程的思想，设出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百分位数，根据其意义列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出方程并求解即可。 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626" name="矩形 5"/>
          <p:cNvSpPr/>
          <p:nvPr/>
        </p:nvSpPr>
        <p:spPr>
          <a:xfrm>
            <a:off x="944563" y="1046163"/>
            <a:ext cx="7891462" cy="1570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为了了解一片经济林的生长情况，随机抽测了其中</a:t>
            </a:r>
            <a:r>
              <a:rPr lang="en-US" altLang="zh-CN" sz="2400">
                <a:ea typeface="楷体" pitchFamily="49" charset="-122"/>
              </a:rPr>
              <a:t>60</a:t>
            </a:r>
            <a:r>
              <a:rPr lang="zh-CN" altLang="zh-CN" sz="2400">
                <a:ea typeface="楷体" pitchFamily="49" charset="-122"/>
              </a:rPr>
              <a:t>株树木的底部周长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zh-CN" sz="2400">
                <a:ea typeface="楷体" pitchFamily="49" charset="-122"/>
              </a:rPr>
              <a:t>单位：</a:t>
            </a:r>
            <a:r>
              <a:rPr lang="en-US" altLang="zh-CN" sz="2400" i="1">
                <a:ea typeface="楷体" pitchFamily="49" charset="-122"/>
              </a:rPr>
              <a:t>cm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zh-CN" sz="2400">
                <a:ea typeface="楷体" pitchFamily="49" charset="-122"/>
              </a:rPr>
              <a:t>，所得数据均在区间</a:t>
            </a:r>
            <a:r>
              <a:rPr lang="en-US" altLang="zh-CN" sz="2400">
                <a:ea typeface="楷体" pitchFamily="49" charset="-122"/>
              </a:rPr>
              <a:t>[80,130]</a:t>
            </a:r>
            <a:r>
              <a:rPr lang="zh-CN" altLang="zh-CN" sz="2400">
                <a:ea typeface="楷体" pitchFamily="49" charset="-122"/>
              </a:rPr>
              <a:t>上，其频率直方图如图所示，你能估计一下</a:t>
            </a:r>
            <a:r>
              <a:rPr lang="en-US" altLang="zh-CN" sz="2400">
                <a:ea typeface="楷体" pitchFamily="49" charset="-122"/>
              </a:rPr>
              <a:t>60</a:t>
            </a:r>
            <a:r>
              <a:rPr lang="zh-CN" altLang="zh-CN" sz="2400">
                <a:ea typeface="楷体" pitchFamily="49" charset="-122"/>
              </a:rPr>
              <a:t>株树木的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zh-CN" sz="2400">
                <a:ea typeface="楷体" pitchFamily="49" charset="-122"/>
              </a:rPr>
              <a:t>百分位数和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zh-CN" sz="2400">
                <a:ea typeface="楷体" pitchFamily="49" charset="-122"/>
              </a:rPr>
              <a:t>百分位数吗？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26627" name="Picture 6" descr="SY2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435225"/>
            <a:ext cx="3373438" cy="21256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6628" name="Rectangle 7"/>
          <p:cNvSpPr/>
          <p:nvPr/>
        </p:nvSpPr>
        <p:spPr>
          <a:xfrm>
            <a:off x="973138" y="2546350"/>
            <a:ext cx="4572000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>
                <a:ea typeface="楷体" pitchFamily="49" charset="-122"/>
              </a:rPr>
              <a:t>由题意知分别落在各区间上的频数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en-US" altLang="zh-CN">
                <a:ea typeface="楷体" pitchFamily="49" charset="-122"/>
              </a:rPr>
              <a:t>         </a:t>
            </a:r>
            <a:r>
              <a:rPr lang="zh-CN" altLang="en-US">
                <a:ea typeface="楷体" pitchFamily="49" charset="-122"/>
              </a:rPr>
              <a:t>在</a:t>
            </a:r>
            <a:r>
              <a:rPr lang="en-US" altLang="zh-CN">
                <a:ea typeface="楷体" pitchFamily="49" charset="-122"/>
              </a:rPr>
              <a:t>[80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90)</a:t>
            </a:r>
            <a:r>
              <a:rPr lang="zh-CN" altLang="en-US">
                <a:ea typeface="楷体" pitchFamily="49" charset="-122"/>
              </a:rPr>
              <a:t>上为</a:t>
            </a:r>
            <a:r>
              <a:rPr lang="en-US" altLang="zh-CN">
                <a:ea typeface="楷体" pitchFamily="49" charset="-122"/>
              </a:rPr>
              <a:t>60×0.15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9</a:t>
            </a:r>
            <a:r>
              <a:rPr lang="zh-CN" altLang="en-US">
                <a:ea typeface="楷体" pitchFamily="49" charset="-122"/>
              </a:rPr>
              <a:t>，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zh-CN" altLang="en-US">
                <a:ea typeface="楷体" pitchFamily="49" charset="-122"/>
              </a:rPr>
              <a:t>         在</a:t>
            </a:r>
            <a:r>
              <a:rPr lang="en-US" altLang="zh-CN">
                <a:ea typeface="楷体" pitchFamily="49" charset="-122"/>
              </a:rPr>
              <a:t>[90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100)</a:t>
            </a:r>
            <a:r>
              <a:rPr lang="zh-CN" altLang="en-US">
                <a:ea typeface="楷体" pitchFamily="49" charset="-122"/>
              </a:rPr>
              <a:t>上为</a:t>
            </a:r>
            <a:r>
              <a:rPr lang="en-US" altLang="zh-CN">
                <a:ea typeface="楷体" pitchFamily="49" charset="-122"/>
              </a:rPr>
              <a:t>60×0.25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15</a:t>
            </a:r>
            <a:r>
              <a:rPr lang="zh-CN" altLang="en-US">
                <a:ea typeface="楷体" pitchFamily="49" charset="-122"/>
              </a:rPr>
              <a:t>，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zh-CN" altLang="en-US">
                <a:ea typeface="楷体" pitchFamily="49" charset="-122"/>
              </a:rPr>
              <a:t>         在</a:t>
            </a:r>
            <a:r>
              <a:rPr lang="en-US" altLang="zh-CN">
                <a:ea typeface="楷体" pitchFamily="49" charset="-122"/>
              </a:rPr>
              <a:t>[100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110)</a:t>
            </a:r>
            <a:r>
              <a:rPr lang="zh-CN" altLang="en-US">
                <a:ea typeface="楷体" pitchFamily="49" charset="-122"/>
              </a:rPr>
              <a:t>上为</a:t>
            </a:r>
            <a:r>
              <a:rPr lang="en-US" altLang="zh-CN">
                <a:ea typeface="楷体" pitchFamily="49" charset="-122"/>
              </a:rPr>
              <a:t>60×0.3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18</a:t>
            </a:r>
            <a:r>
              <a:rPr lang="zh-CN" altLang="en-US">
                <a:ea typeface="楷体" pitchFamily="49" charset="-122"/>
              </a:rPr>
              <a:t>，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zh-CN" altLang="en-US">
                <a:ea typeface="楷体" pitchFamily="49" charset="-122"/>
              </a:rPr>
              <a:t>         在</a:t>
            </a:r>
            <a:r>
              <a:rPr lang="en-US" altLang="zh-CN">
                <a:ea typeface="楷体" pitchFamily="49" charset="-122"/>
              </a:rPr>
              <a:t>[110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120)</a:t>
            </a:r>
            <a:r>
              <a:rPr lang="zh-CN" altLang="en-US">
                <a:ea typeface="楷体" pitchFamily="49" charset="-122"/>
              </a:rPr>
              <a:t>上为</a:t>
            </a:r>
            <a:r>
              <a:rPr lang="en-US" altLang="zh-CN">
                <a:ea typeface="楷体" pitchFamily="49" charset="-122"/>
              </a:rPr>
              <a:t>60×0.2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12</a:t>
            </a:r>
            <a:r>
              <a:rPr lang="zh-CN" altLang="en-US">
                <a:ea typeface="楷体" pitchFamily="49" charset="-122"/>
              </a:rPr>
              <a:t>，</a:t>
            </a:r>
            <a:endParaRPr lang="zh-CN" altLang="en-US">
              <a:ea typeface="楷体" pitchFamily="49" charset="-122"/>
            </a:endParaRPr>
          </a:p>
          <a:p>
            <a:pPr lvl="0" algn="l" eaLnBrk="0" hangingPunct="0"/>
            <a:r>
              <a:rPr lang="zh-CN" altLang="en-US">
                <a:ea typeface="楷体" pitchFamily="49" charset="-122"/>
              </a:rPr>
              <a:t>         在</a:t>
            </a:r>
            <a:r>
              <a:rPr lang="en-US" altLang="zh-CN">
                <a:ea typeface="楷体" pitchFamily="49" charset="-122"/>
              </a:rPr>
              <a:t>[120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130]</a:t>
            </a:r>
            <a:r>
              <a:rPr lang="zh-CN" altLang="en-US">
                <a:ea typeface="楷体" pitchFamily="49" charset="-122"/>
              </a:rPr>
              <a:t>上为</a:t>
            </a:r>
            <a:r>
              <a:rPr lang="en-US" altLang="zh-CN">
                <a:ea typeface="楷体" pitchFamily="49" charset="-122"/>
              </a:rPr>
              <a:t>60×0.1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 </a:t>
            </a:r>
            <a:endParaRPr lang="en-US" altLang="zh-CN">
              <a:ea typeface="楷体" pitchFamily="49" charset="-122"/>
            </a:endParaRPr>
          </a:p>
        </p:txBody>
      </p:sp>
      <p:graphicFrame>
        <p:nvGraphicFramePr>
          <p:cNvPr id="26629" name="Object 8"/>
          <p:cNvGraphicFramePr>
            <a:graphicFrameLocks noChangeAspect="1"/>
          </p:cNvGraphicFramePr>
          <p:nvPr/>
        </p:nvGraphicFramePr>
        <p:xfrm>
          <a:off x="1663700" y="4487863"/>
          <a:ext cx="7172325" cy="21399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r:id="rId4" imgW="7172325" imgH="2139950" progId="Word.Document.12">
                  <p:embed/>
                </p:oleObj>
              </mc:Choice>
              <mc:Fallback>
                <p:oleObj r:id="rId4" imgW="7172325" imgH="21399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63700" y="4487863"/>
                        <a:ext cx="7172325" cy="2139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867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8675" name="矩形 12"/>
          <p:cNvSpPr/>
          <p:nvPr/>
        </p:nvSpPr>
        <p:spPr>
          <a:xfrm>
            <a:off x="3127375" y="2276475"/>
            <a:ext cx="819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ABD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28676" name="Rectangle 9"/>
          <p:cNvSpPr/>
          <p:nvPr/>
        </p:nvSpPr>
        <p:spPr>
          <a:xfrm>
            <a:off x="955675" y="1901825"/>
            <a:ext cx="7885113" cy="30464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zh-CN" sz="2400">
                <a:ea typeface="楷体" pitchFamily="49" charset="-122"/>
              </a:rPr>
              <a:t>多选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zh-CN" sz="2400">
                <a:ea typeface="楷体" pitchFamily="49" charset="-122"/>
              </a:rPr>
              <a:t>已知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zh-CN" sz="2400">
                <a:ea typeface="楷体" pitchFamily="49" charset="-122"/>
              </a:rPr>
              <a:t>个数据的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zh-CN" sz="2400">
                <a:ea typeface="楷体" pitchFamily="49" charset="-122"/>
              </a:rPr>
              <a:t>百分位数是</a:t>
            </a:r>
            <a:r>
              <a:rPr lang="en-US" altLang="zh-CN" sz="2400">
                <a:ea typeface="楷体" pitchFamily="49" charset="-122"/>
              </a:rPr>
              <a:t>9.3</a:t>
            </a:r>
            <a:r>
              <a:rPr lang="zh-CN" altLang="zh-CN" sz="2400">
                <a:ea typeface="楷体" pitchFamily="49" charset="-122"/>
              </a:rPr>
              <a:t>，则下列说法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zh-CN" sz="2400">
                <a:ea typeface="楷体" pitchFamily="49" charset="-122"/>
              </a:rPr>
              <a:t>不正确的是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zh-CN" sz="2400">
                <a:ea typeface="楷体" pitchFamily="49" charset="-122"/>
              </a:rPr>
              <a:t>　　</a:t>
            </a:r>
            <a:r>
              <a:rPr lang="en-US" altLang="zh-CN" sz="2400">
                <a:ea typeface="楷体" pitchFamily="49" charset="-122"/>
              </a:rPr>
              <a:t>  )</a:t>
            </a:r>
            <a:endParaRPr lang="zh-CN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zh-CN" sz="2400">
                <a:ea typeface="楷体" pitchFamily="49" charset="-122"/>
              </a:rPr>
              <a:t>这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zh-CN" sz="2400">
                <a:ea typeface="楷体" pitchFamily="49" charset="-122"/>
              </a:rPr>
              <a:t>个数据中一定有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zh-CN" sz="2400">
                <a:ea typeface="楷体" pitchFamily="49" charset="-122"/>
              </a:rPr>
              <a:t>个数小于或等于</a:t>
            </a:r>
            <a:r>
              <a:rPr lang="en-US" altLang="zh-CN" sz="2400">
                <a:ea typeface="楷体" pitchFamily="49" charset="-122"/>
              </a:rPr>
              <a:t>9.3</a:t>
            </a:r>
            <a:endParaRPr lang="zh-CN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zh-CN" sz="2400">
                <a:ea typeface="楷体" pitchFamily="49" charset="-122"/>
              </a:rPr>
              <a:t>把这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zh-CN" sz="2400">
                <a:ea typeface="楷体" pitchFamily="49" charset="-122"/>
              </a:rPr>
              <a:t>个数据从小到大排列后，</a:t>
            </a:r>
            <a:r>
              <a:rPr lang="en-US" altLang="zh-CN" sz="2400">
                <a:ea typeface="楷体" pitchFamily="49" charset="-122"/>
              </a:rPr>
              <a:t>9.3</a:t>
            </a:r>
            <a:r>
              <a:rPr lang="zh-CN" altLang="zh-CN" sz="2400">
                <a:ea typeface="楷体" pitchFamily="49" charset="-122"/>
              </a:rPr>
              <a:t>是第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zh-CN" sz="2400">
                <a:ea typeface="楷体" pitchFamily="49" charset="-122"/>
              </a:rPr>
              <a:t>个数据</a:t>
            </a:r>
            <a:endParaRPr lang="zh-CN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zh-CN" sz="2400">
                <a:ea typeface="楷体" pitchFamily="49" charset="-122"/>
              </a:rPr>
              <a:t>把这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zh-CN" sz="2400">
                <a:ea typeface="楷体" pitchFamily="49" charset="-122"/>
              </a:rPr>
              <a:t>个数据从小到大排列后，</a:t>
            </a:r>
            <a:r>
              <a:rPr lang="en-US" altLang="zh-CN" sz="2400">
                <a:ea typeface="楷体" pitchFamily="49" charset="-122"/>
              </a:rPr>
              <a:t>9.3</a:t>
            </a:r>
            <a:r>
              <a:rPr lang="zh-CN" altLang="zh-CN" sz="2400">
                <a:ea typeface="楷体" pitchFamily="49" charset="-122"/>
              </a:rPr>
              <a:t>是第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zh-CN" sz="2400">
                <a:ea typeface="楷体" pitchFamily="49" charset="-122"/>
              </a:rPr>
              <a:t>个数据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</a:t>
            </a:r>
            <a:r>
              <a:rPr lang="zh-CN" altLang="zh-CN" sz="2400">
                <a:ea typeface="楷体" pitchFamily="49" charset="-122"/>
              </a:rPr>
              <a:t>和第</a:t>
            </a:r>
            <a:r>
              <a:rPr lang="en-US" altLang="zh-CN" sz="2400">
                <a:ea typeface="楷体" pitchFamily="49" charset="-122"/>
              </a:rPr>
              <a:t>76</a:t>
            </a:r>
            <a:r>
              <a:rPr lang="zh-CN" altLang="zh-CN" sz="2400">
                <a:ea typeface="楷体" pitchFamily="49" charset="-122"/>
              </a:rPr>
              <a:t>个数据的平均数</a:t>
            </a:r>
            <a:endParaRPr lang="zh-CN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zh-CN" sz="2400">
                <a:ea typeface="楷体" pitchFamily="49" charset="-122"/>
              </a:rPr>
              <a:t>把这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zh-CN" sz="2400">
                <a:ea typeface="楷体" pitchFamily="49" charset="-122"/>
              </a:rPr>
              <a:t>个数据从小到大排列后，</a:t>
            </a:r>
            <a:r>
              <a:rPr lang="en-US" altLang="zh-CN" sz="2400">
                <a:ea typeface="楷体" pitchFamily="49" charset="-122"/>
              </a:rPr>
              <a:t>9.3</a:t>
            </a:r>
            <a:r>
              <a:rPr lang="zh-CN" altLang="zh-CN" sz="2400">
                <a:ea typeface="楷体" pitchFamily="49" charset="-122"/>
              </a:rPr>
              <a:t>是第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zh-CN" sz="2400">
                <a:ea typeface="楷体" pitchFamily="49" charset="-122"/>
              </a:rPr>
              <a:t>个数据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</a:t>
            </a:r>
            <a:r>
              <a:rPr lang="zh-CN" altLang="zh-CN" sz="2400">
                <a:ea typeface="楷体" pitchFamily="49" charset="-122"/>
              </a:rPr>
              <a:t>和第</a:t>
            </a:r>
            <a:r>
              <a:rPr lang="en-US" altLang="zh-CN" sz="2400">
                <a:ea typeface="楷体" pitchFamily="49" charset="-122"/>
              </a:rPr>
              <a:t>74</a:t>
            </a:r>
            <a:r>
              <a:rPr lang="zh-CN" altLang="zh-CN" sz="2400">
                <a:ea typeface="楷体" pitchFamily="49" charset="-122"/>
              </a:rPr>
              <a:t>个数据的平均数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28677" name="Object 8"/>
          <p:cNvGraphicFramePr>
            <a:graphicFrameLocks noChangeAspect="1"/>
          </p:cNvGraphicFramePr>
          <p:nvPr/>
        </p:nvGraphicFramePr>
        <p:xfrm>
          <a:off x="1555750" y="4951413"/>
          <a:ext cx="7124700" cy="1209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r:id="rId3" imgW="7124700" imgH="1209675" progId="Word.Document.12">
                  <p:embed/>
                </p:oleObj>
              </mc:Choice>
              <mc:Fallback>
                <p:oleObj r:id="rId3" imgW="7124700" imgH="12096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5750" y="4951413"/>
                        <a:ext cx="7124700" cy="1209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9"/>
          <p:cNvSpPr/>
          <p:nvPr/>
        </p:nvSpPr>
        <p:spPr>
          <a:xfrm>
            <a:off x="954088" y="962025"/>
            <a:ext cx="4510087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、课本第</a:t>
            </a:r>
            <a:r>
              <a:rPr lang="en-US" altLang="zh-CN" sz="2400">
                <a:ea typeface="楷体" pitchFamily="49" charset="-122"/>
              </a:rPr>
              <a:t>244</a:t>
            </a:r>
            <a:r>
              <a:rPr lang="zh-CN" altLang="en-US" sz="2400">
                <a:ea typeface="楷体" pitchFamily="49" charset="-122"/>
              </a:rPr>
              <a:t>页练习第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题。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072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0723" name="Rectangle 8"/>
          <p:cNvSpPr/>
          <p:nvPr/>
        </p:nvSpPr>
        <p:spPr>
          <a:xfrm>
            <a:off x="1023938" y="1068388"/>
            <a:ext cx="7747000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zh-CN" altLang="zh-CN" sz="2400">
                <a:ea typeface="楷体" pitchFamily="49" charset="-122"/>
              </a:rPr>
              <a:t>数据</a:t>
            </a:r>
            <a:r>
              <a:rPr lang="en-US" altLang="zh-CN" sz="2400">
                <a:ea typeface="楷体" pitchFamily="49" charset="-122"/>
              </a:rPr>
              <a:t>7.0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8.6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8.7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9.0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9.1</a:t>
            </a:r>
            <a:r>
              <a:rPr lang="zh-CN" altLang="zh-CN" sz="2400">
                <a:ea typeface="楷体" pitchFamily="49" charset="-122"/>
              </a:rPr>
              <a:t>的</a:t>
            </a:r>
            <a:r>
              <a:rPr lang="en-US" altLang="zh-CN" sz="2400">
                <a:ea typeface="楷体" pitchFamily="49" charset="-122"/>
              </a:rPr>
              <a:t>30</a:t>
            </a:r>
            <a:r>
              <a:rPr lang="zh-CN" altLang="zh-CN" sz="2400">
                <a:ea typeface="楷体" pitchFamily="49" charset="-122"/>
              </a:rPr>
              <a:t>百分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zh-CN" sz="2400">
                <a:ea typeface="楷体" pitchFamily="49" charset="-122"/>
              </a:rPr>
              <a:t>位数为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zh-CN" sz="2400">
                <a:ea typeface="楷体" pitchFamily="49" charset="-122"/>
              </a:rPr>
              <a:t>　　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zh-CN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)8.4         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)8.5    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)8.6         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)8.3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30724" name="矩形 12"/>
          <p:cNvSpPr/>
          <p:nvPr/>
        </p:nvSpPr>
        <p:spPr>
          <a:xfrm>
            <a:off x="2736850" y="1433513"/>
            <a:ext cx="3905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A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graphicFrame>
        <p:nvGraphicFramePr>
          <p:cNvPr id="30725" name="Object 12"/>
          <p:cNvGraphicFramePr>
            <a:graphicFrameLocks noChangeAspect="1"/>
          </p:cNvGraphicFramePr>
          <p:nvPr/>
        </p:nvGraphicFramePr>
        <p:xfrm>
          <a:off x="1579563" y="2327275"/>
          <a:ext cx="6400800" cy="7191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r:id="rId3" imgW="6400800" imgH="719138" progId="Word.Document.12">
                  <p:embed/>
                </p:oleObj>
              </mc:Choice>
              <mc:Fallback>
                <p:oleObj r:id="rId3" imgW="6400800" imgH="71913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9563" y="2327275"/>
                        <a:ext cx="6400800" cy="719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277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2771" name="Rectangle 13"/>
          <p:cNvSpPr/>
          <p:nvPr/>
        </p:nvSpPr>
        <p:spPr>
          <a:xfrm>
            <a:off x="1009650" y="996950"/>
            <a:ext cx="7673975" cy="378618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、党的十八大以来，脱贫攻坚取得显著成绩，</a:t>
            </a:r>
            <a:r>
              <a:rPr lang="en-US" altLang="zh-CN" sz="2400">
                <a:ea typeface="楷体" pitchFamily="49" charset="-122"/>
              </a:rPr>
              <a:t>2013</a:t>
            </a:r>
            <a:r>
              <a:rPr lang="zh-CN" altLang="en-US" sz="2400">
                <a:ea typeface="楷体" pitchFamily="49" charset="-122"/>
              </a:rPr>
              <a:t>年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到</a:t>
            </a:r>
            <a:r>
              <a:rPr lang="en-US" altLang="zh-CN" sz="2400">
                <a:ea typeface="楷体" pitchFamily="49" charset="-122"/>
              </a:rPr>
              <a:t>2016</a:t>
            </a:r>
            <a:r>
              <a:rPr lang="zh-CN" altLang="en-US" sz="2400">
                <a:ea typeface="楷体" pitchFamily="49" charset="-122"/>
              </a:rPr>
              <a:t>年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年间，累计脱贫</a:t>
            </a:r>
            <a:r>
              <a:rPr lang="en-US" altLang="zh-CN" sz="2400">
                <a:ea typeface="楷体" pitchFamily="49" charset="-122"/>
              </a:rPr>
              <a:t>5 564</a:t>
            </a:r>
            <a:r>
              <a:rPr lang="zh-CN" altLang="en-US" sz="2400">
                <a:ea typeface="楷体" pitchFamily="49" charset="-122"/>
              </a:rPr>
              <a:t>万人，</a:t>
            </a:r>
            <a:r>
              <a:rPr lang="en-US" altLang="zh-CN" sz="2400">
                <a:ea typeface="楷体" pitchFamily="49" charset="-122"/>
              </a:rPr>
              <a:t>2017</a:t>
            </a:r>
            <a:r>
              <a:rPr lang="zh-CN" altLang="en-US" sz="2400">
                <a:ea typeface="楷体" pitchFamily="49" charset="-122"/>
              </a:rPr>
              <a:t>年各地根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据实际进行创新，精准、高效地完成了脱贫任务，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某地区对当地</a:t>
            </a:r>
            <a:r>
              <a:rPr lang="en-US" altLang="zh-CN" sz="2400">
                <a:ea typeface="楷体" pitchFamily="49" charset="-122"/>
              </a:rPr>
              <a:t>3 000</a:t>
            </a:r>
            <a:r>
              <a:rPr lang="zh-CN" altLang="en-US" sz="2400">
                <a:ea typeface="楷体" pitchFamily="49" charset="-122"/>
              </a:rPr>
              <a:t>户家庭的</a:t>
            </a:r>
            <a:r>
              <a:rPr lang="en-US" altLang="zh-CN" sz="2400">
                <a:ea typeface="楷体" pitchFamily="49" charset="-122"/>
              </a:rPr>
              <a:t>2017</a:t>
            </a:r>
            <a:r>
              <a:rPr lang="zh-CN" altLang="en-US" sz="2400">
                <a:ea typeface="楷体" pitchFamily="49" charset="-122"/>
              </a:rPr>
              <a:t>年所得年收入情况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进行调查统计，年收入的频率直方图如图所示，数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据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单位：千</a:t>
            </a:r>
            <a:r>
              <a:rPr lang="en-US" altLang="zh-CN" sz="2400">
                <a:ea typeface="楷体" pitchFamily="49" charset="-122"/>
              </a:rPr>
              <a:t> </a:t>
            </a:r>
            <a:r>
              <a:rPr lang="zh-CN" altLang="en-US" sz="2400">
                <a:ea typeface="楷体" pitchFamily="49" charset="-122"/>
              </a:rPr>
              <a:t>元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的分组依次为</a:t>
            </a:r>
            <a:r>
              <a:rPr lang="en-US" altLang="zh-CN" sz="2400">
                <a:ea typeface="楷体" pitchFamily="49" charset="-122"/>
              </a:rPr>
              <a:t>[20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[40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60)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[60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80)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[80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100]</a:t>
            </a:r>
            <a:r>
              <a:rPr lang="zh-CN" altLang="en-US" sz="2400">
                <a:ea typeface="楷体" pitchFamily="49" charset="-122"/>
              </a:rPr>
              <a:t>，则年收入不超过</a:t>
            </a:r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万元的家庭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大约有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　　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)900</a:t>
            </a:r>
            <a:r>
              <a:rPr lang="zh-CN" altLang="en-US" sz="2400">
                <a:ea typeface="楷体" pitchFamily="49" charset="-122"/>
              </a:rPr>
              <a:t>户  	         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)600</a:t>
            </a:r>
            <a:r>
              <a:rPr lang="zh-CN" altLang="en-US" sz="2400">
                <a:ea typeface="楷体" pitchFamily="49" charset="-122"/>
              </a:rPr>
              <a:t>户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)300</a:t>
            </a:r>
            <a:r>
              <a:rPr lang="zh-CN" altLang="en-US" sz="2400">
                <a:ea typeface="楷体" pitchFamily="49" charset="-122"/>
              </a:rPr>
              <a:t>户  	         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)150</a:t>
            </a:r>
            <a:r>
              <a:rPr lang="zh-CN" altLang="en-US" sz="2400">
                <a:ea typeface="楷体" pitchFamily="49" charset="-122"/>
              </a:rPr>
              <a:t>户 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32772" name="图片 8" descr="I:\新建文件夹 (2)\92新加18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100" y="3681413"/>
            <a:ext cx="3332163" cy="21129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2773" name="矩形 10"/>
          <p:cNvSpPr/>
          <p:nvPr/>
        </p:nvSpPr>
        <p:spPr>
          <a:xfrm>
            <a:off x="1466850" y="4786313"/>
            <a:ext cx="4572000" cy="16303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zh-CN">
                <a:ea typeface="楷体" pitchFamily="49" charset="-122"/>
              </a:rPr>
              <a:t>由频率直方图得，年收入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zh-CN">
                <a:ea typeface="楷体" pitchFamily="49" charset="-122"/>
              </a:rPr>
              <a:t>不超过</a:t>
            </a:r>
            <a:r>
              <a:rPr lang="en-US" altLang="zh-CN">
                <a:ea typeface="楷体" pitchFamily="49" charset="-122"/>
              </a:rPr>
              <a:t>6</a:t>
            </a:r>
            <a:r>
              <a:rPr lang="zh-CN" altLang="zh-CN">
                <a:ea typeface="楷体" pitchFamily="49" charset="-122"/>
              </a:rPr>
              <a:t>万元的家庭的频率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zh-CN">
                <a:ea typeface="楷体" pitchFamily="49" charset="-122"/>
              </a:rPr>
              <a:t>为</a:t>
            </a:r>
            <a:r>
              <a:rPr lang="en-US" altLang="zh-CN">
                <a:ea typeface="楷体" pitchFamily="49" charset="-122"/>
              </a:rPr>
              <a:t>(0.005</a:t>
            </a:r>
            <a:r>
              <a:rPr lang="zh-CN" altLang="zh-CN">
                <a:ea typeface="楷体" pitchFamily="49" charset="-122"/>
              </a:rPr>
              <a:t>＋</a:t>
            </a:r>
            <a:r>
              <a:rPr lang="en-US" altLang="zh-CN">
                <a:ea typeface="楷体" pitchFamily="49" charset="-122"/>
              </a:rPr>
              <a:t>0.010)×20</a:t>
            </a:r>
            <a:r>
              <a:rPr lang="zh-CN" altLang="zh-CN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0.3</a:t>
            </a:r>
            <a:r>
              <a:rPr lang="zh-CN" altLang="zh-CN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zh-CN">
                <a:ea typeface="楷体" pitchFamily="49" charset="-122"/>
              </a:rPr>
              <a:t>所以年收入不超过</a:t>
            </a:r>
            <a:r>
              <a:rPr lang="en-US" altLang="zh-CN">
                <a:ea typeface="楷体" pitchFamily="49" charset="-122"/>
              </a:rPr>
              <a:t>6</a:t>
            </a:r>
            <a:r>
              <a:rPr lang="zh-CN" altLang="zh-CN">
                <a:ea typeface="楷体" pitchFamily="49" charset="-122"/>
              </a:rPr>
              <a:t>万元的</a:t>
            </a:r>
            <a:endParaRPr lang="en-US" altLang="zh-CN">
              <a:ea typeface="楷体" pitchFamily="49" charset="-122"/>
            </a:endParaRPr>
          </a:p>
          <a:p>
            <a:pPr lvl="0" algn="l"/>
            <a:r>
              <a:rPr lang="en-US" altLang="zh-CN">
                <a:ea typeface="楷体" pitchFamily="49" charset="-122"/>
              </a:rPr>
              <a:t>        </a:t>
            </a:r>
            <a:r>
              <a:rPr lang="zh-CN" altLang="zh-CN">
                <a:ea typeface="楷体" pitchFamily="49" charset="-122"/>
              </a:rPr>
              <a:t>家庭大约有</a:t>
            </a:r>
            <a:r>
              <a:rPr lang="en-US" altLang="zh-CN">
                <a:ea typeface="楷体" pitchFamily="49" charset="-122"/>
              </a:rPr>
              <a:t>0.3×3 000</a:t>
            </a:r>
            <a:r>
              <a:rPr lang="zh-CN" altLang="zh-CN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900(</a:t>
            </a:r>
            <a:r>
              <a:rPr lang="zh-CN" altLang="zh-CN">
                <a:ea typeface="楷体" pitchFamily="49" charset="-122"/>
              </a:rPr>
              <a:t>户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。</a:t>
            </a:r>
            <a:endParaRPr lang="zh-CN" altLang="en-US">
              <a:ea typeface="楷体" pitchFamily="49" charset="-122"/>
            </a:endParaRPr>
          </a:p>
        </p:txBody>
      </p:sp>
      <p:sp>
        <p:nvSpPr>
          <p:cNvPr id="32774" name="矩形 12"/>
          <p:cNvSpPr/>
          <p:nvPr/>
        </p:nvSpPr>
        <p:spPr>
          <a:xfrm>
            <a:off x="2652713" y="3571875"/>
            <a:ext cx="3905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A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481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4819" name="Rectangle 9"/>
          <p:cNvSpPr/>
          <p:nvPr/>
        </p:nvSpPr>
        <p:spPr>
          <a:xfrm>
            <a:off x="996950" y="1020763"/>
            <a:ext cx="7354888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、下列一组数据的</a:t>
            </a:r>
            <a:r>
              <a:rPr lang="en-US" altLang="zh-CN" sz="2400">
                <a:ea typeface="楷体" pitchFamily="49" charset="-122"/>
              </a:rPr>
              <a:t>25</a:t>
            </a:r>
            <a:r>
              <a:rPr lang="zh-CN" altLang="en-US" sz="2400">
                <a:ea typeface="楷体" pitchFamily="49" charset="-122"/>
              </a:rPr>
              <a:t>百分位数是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　　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2.1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3.0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3.2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3.8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3.4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4.0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4.2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4.4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5.3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5.6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)3.2         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)3.0   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)4.4         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)2.5 </a:t>
            </a:r>
            <a:endParaRPr lang="en-US" altLang="zh-CN" sz="2400">
              <a:ea typeface="楷体" pitchFamily="49" charset="-122"/>
            </a:endParaRPr>
          </a:p>
        </p:txBody>
      </p:sp>
      <p:graphicFrame>
        <p:nvGraphicFramePr>
          <p:cNvPr id="34820" name="Object 10"/>
          <p:cNvGraphicFramePr>
            <a:graphicFrameLocks noChangeAspect="1"/>
          </p:cNvGraphicFramePr>
          <p:nvPr/>
        </p:nvGraphicFramePr>
        <p:xfrm>
          <a:off x="1590675" y="2268538"/>
          <a:ext cx="6080125" cy="15478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r:id="rId3" imgW="6080125" imgH="1547812" progId="Word.Document.12">
                  <p:embed/>
                </p:oleObj>
              </mc:Choice>
              <mc:Fallback>
                <p:oleObj r:id="rId3" imgW="6080125" imgH="154781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675" y="2268538"/>
                        <a:ext cx="6080125" cy="1547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矩形 12"/>
          <p:cNvSpPr/>
          <p:nvPr/>
        </p:nvSpPr>
        <p:spPr>
          <a:xfrm>
            <a:off x="5764213" y="1054100"/>
            <a:ext cx="3905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A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686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6867" name="矩形 10"/>
          <p:cNvSpPr/>
          <p:nvPr/>
        </p:nvSpPr>
        <p:spPr>
          <a:xfrm>
            <a:off x="1016000" y="1057275"/>
            <a:ext cx="77120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zh-CN" sz="2400">
                <a:ea typeface="楷体" pitchFamily="49" charset="-122"/>
              </a:rPr>
              <a:t>、一组样本数据的频率直方图如图所示，试估计此样本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zh-CN" sz="2400">
                <a:ea typeface="楷体" pitchFamily="49" charset="-122"/>
              </a:rPr>
              <a:t>数据的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zh-CN" sz="2400">
                <a:ea typeface="楷体" pitchFamily="49" charset="-122"/>
              </a:rPr>
              <a:t>百分位数为</a:t>
            </a:r>
            <a:r>
              <a:rPr lang="en-US" altLang="zh-CN" sz="2400">
                <a:ea typeface="楷体" pitchFamily="49" charset="-122"/>
              </a:rPr>
              <a:t>________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36868" name="图片 11" descr="I:\新建文件夹 (2)\SY254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175" y="1520825"/>
            <a:ext cx="3033713" cy="1922463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1662113" y="3562350"/>
          <a:ext cx="6650037" cy="1651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r:id="rId4" imgW="6650037" imgH="1651000" progId="Word.Document.12">
                  <p:embed/>
                </p:oleObj>
              </mc:Choice>
              <mc:Fallback>
                <p:oleObj r:id="rId4" imgW="6650037" imgH="16510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62113" y="3562350"/>
                        <a:ext cx="6650037" cy="165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4654550" y="1330325"/>
          <a:ext cx="561975" cy="7715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r:id="rId6" imgW="561975" imgH="771525" progId="Word.Document.12">
                  <p:embed/>
                </p:oleObj>
              </mc:Choice>
              <mc:Fallback>
                <p:oleObj r:id="rId6" imgW="561975" imgH="7715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54550" y="1330325"/>
                        <a:ext cx="561975" cy="771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8914" name="矩形 8"/>
          <p:cNvSpPr/>
          <p:nvPr/>
        </p:nvSpPr>
        <p:spPr>
          <a:xfrm>
            <a:off x="915988" y="1033463"/>
            <a:ext cx="32766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、第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p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百分位数的定义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38915" name="矩形 6"/>
          <p:cNvSpPr/>
          <p:nvPr/>
        </p:nvSpPr>
        <p:spPr>
          <a:xfrm>
            <a:off x="1411288" y="1473200"/>
            <a:ext cx="74009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一般地，一组数据的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百分位数是这样一个值</a:t>
            </a:r>
            <a:r>
              <a:rPr lang="en-US" altLang="zh-CN" sz="2400" i="1">
                <a:ea typeface="楷体" pitchFamily="49" charset="-122"/>
              </a:rPr>
              <a:t>p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，它使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得这组数据中至少有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en-US" altLang="zh-CN" sz="2400">
                <a:ea typeface="楷体" pitchFamily="49" charset="-122"/>
              </a:rPr>
              <a:t>%</a:t>
            </a:r>
            <a:r>
              <a:rPr lang="zh-CN" altLang="en-US" sz="2400">
                <a:ea typeface="楷体" pitchFamily="49" charset="-122"/>
              </a:rPr>
              <a:t>的数据小于或等于</a:t>
            </a:r>
            <a:r>
              <a:rPr lang="en-US" altLang="zh-CN" sz="2400" i="1">
                <a:ea typeface="楷体" pitchFamily="49" charset="-122"/>
              </a:rPr>
              <a:t>p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，且至少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有</a:t>
            </a:r>
            <a:r>
              <a:rPr lang="en-US" altLang="zh-CN" sz="2400">
                <a:ea typeface="楷体" pitchFamily="49" charset="-122"/>
              </a:rPr>
              <a:t>(100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en-US" altLang="zh-CN" sz="2400">
                <a:ea typeface="楷体" pitchFamily="49" charset="-122"/>
              </a:rPr>
              <a:t>)%</a:t>
            </a:r>
            <a:r>
              <a:rPr lang="zh-CN" altLang="en-US" sz="2400">
                <a:ea typeface="楷体" pitchFamily="49" charset="-122"/>
              </a:rPr>
              <a:t>的数据大于或等于</a:t>
            </a:r>
            <a:r>
              <a:rPr lang="en-US" altLang="zh-CN" sz="2400" i="1">
                <a:ea typeface="楷体" pitchFamily="49" charset="-122"/>
              </a:rPr>
              <a:t>p</a:t>
            </a:r>
            <a:r>
              <a:rPr lang="en-US" altLang="zh-CN" sz="2400" i="1" baseline="-25000">
                <a:ea typeface="楷体" pitchFamily="49" charset="-122"/>
              </a:rPr>
              <a:t>k 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8916" name="矩形 14"/>
          <p:cNvSpPr/>
          <p:nvPr/>
        </p:nvSpPr>
        <p:spPr>
          <a:xfrm>
            <a:off x="914400" y="2752725"/>
            <a:ext cx="80883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、计算一组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n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个数据的大样本的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k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百分位数的一般步骤如下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38917" name="矩形 7"/>
          <p:cNvSpPr/>
          <p:nvPr/>
        </p:nvSpPr>
        <p:spPr>
          <a:xfrm>
            <a:off x="1371600" y="3194050"/>
            <a:ext cx="6407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步：将所有数值按从小到大的顺序排列；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38918" name="Object 8"/>
          <p:cNvGraphicFramePr>
            <a:graphicFrameLocks noChangeAspect="1"/>
          </p:cNvGraphicFramePr>
          <p:nvPr/>
        </p:nvGraphicFramePr>
        <p:xfrm>
          <a:off x="1436688" y="3551238"/>
          <a:ext cx="2743200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r:id="rId3" imgW="2743200" imgH="784225" progId="Word.Document.12">
                  <p:embed/>
                </p:oleObj>
              </mc:Choice>
              <mc:Fallback>
                <p:oleObj r:id="rId3" imgW="2743200" imgH="7842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6688" y="3551238"/>
                        <a:ext cx="2743200" cy="784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9"/>
          <p:cNvGraphicFramePr>
            <a:graphicFrameLocks noChangeAspect="1"/>
          </p:cNvGraphicFramePr>
          <p:nvPr/>
        </p:nvGraphicFramePr>
        <p:xfrm>
          <a:off x="1412875" y="5510213"/>
          <a:ext cx="7362825" cy="10810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5" imgW="7362825" imgH="1081087" progId="Word.Document.12">
                  <p:embed/>
                </p:oleObj>
              </mc:Choice>
              <mc:Fallback>
                <p:oleObj r:id="rId5" imgW="7362825" imgH="108108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12875" y="5510213"/>
                        <a:ext cx="7362825" cy="1081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10"/>
          <p:cNvGraphicFramePr>
            <a:graphicFrameLocks noChangeAspect="1"/>
          </p:cNvGraphicFramePr>
          <p:nvPr/>
        </p:nvGraphicFramePr>
        <p:xfrm>
          <a:off x="1449388" y="4132263"/>
          <a:ext cx="7339012" cy="14493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r:id="rId7" imgW="7339012" imgH="1449387" progId="Word.Document.12">
                  <p:embed/>
                </p:oleObj>
              </mc:Choice>
              <mc:Fallback>
                <p:oleObj r:id="rId7" imgW="7339012" imgH="144938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49388" y="4132263"/>
                        <a:ext cx="7339012" cy="1449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389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0962" name="矩形 8"/>
          <p:cNvSpPr/>
          <p:nvPr/>
        </p:nvSpPr>
        <p:spPr>
          <a:xfrm>
            <a:off x="915988" y="996950"/>
            <a:ext cx="18859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、四分位数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40963" name="矩形 6"/>
          <p:cNvSpPr/>
          <p:nvPr/>
        </p:nvSpPr>
        <p:spPr>
          <a:xfrm>
            <a:off x="1411288" y="1436688"/>
            <a:ext cx="7608887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25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en-US" sz="2400">
                <a:ea typeface="楷体" pitchFamily="49" charset="-122"/>
              </a:rPr>
              <a:t>这三个百分位数把一组由小到大排列后的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数据分成四等份，因此称为四分位数，其中</a:t>
            </a:r>
            <a:r>
              <a:rPr lang="en-US" altLang="zh-CN" sz="2400">
                <a:ea typeface="楷体" pitchFamily="49" charset="-122"/>
              </a:rPr>
              <a:t>25</a:t>
            </a:r>
            <a:r>
              <a:rPr lang="zh-CN" altLang="en-US" sz="2400">
                <a:ea typeface="楷体" pitchFamily="49" charset="-122"/>
              </a:rPr>
              <a:t>百分位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数也称为下四分位数，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en-US" sz="2400">
                <a:ea typeface="楷体" pitchFamily="49" charset="-122"/>
              </a:rPr>
              <a:t>百分位数也称为上四分位数。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40964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420600" y="10591800"/>
            <a:ext cx="3175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6146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147" name="Rectangle 11"/>
          <p:cNvSpPr/>
          <p:nvPr/>
        </p:nvSpPr>
        <p:spPr>
          <a:xfrm>
            <a:off x="890588" y="1046163"/>
            <a:ext cx="7915275" cy="15700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情境：</a:t>
            </a:r>
            <a:r>
              <a:rPr lang="en-US" altLang="zh-CN" sz="2400">
                <a:ea typeface="楷体" pitchFamily="49" charset="-122"/>
              </a:rPr>
              <a:t>2016</a:t>
            </a:r>
            <a:r>
              <a:rPr lang="zh-CN" altLang="en-US" sz="2400">
                <a:ea typeface="楷体" pitchFamily="49" charset="-122"/>
              </a:rPr>
              <a:t>年，某省对四年级学生进行了学业水平测试，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</a:t>
            </a:r>
            <a:r>
              <a:rPr lang="zh-CN" altLang="en-US" sz="2400">
                <a:ea typeface="楷体" pitchFamily="49" charset="-122"/>
              </a:rPr>
              <a:t>甲、乙两市参加测试的学生数分别为</a:t>
            </a:r>
            <a:r>
              <a:rPr lang="en-US" altLang="zh-CN" sz="2400">
                <a:ea typeface="楷体" pitchFamily="49" charset="-122"/>
              </a:rPr>
              <a:t> 3600 </a:t>
            </a:r>
            <a:r>
              <a:rPr lang="zh-CN" altLang="en-US" sz="2400">
                <a:ea typeface="楷体" pitchFamily="49" charset="-122"/>
              </a:rPr>
              <a:t>人和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2800 </a:t>
            </a:r>
            <a:r>
              <a:rPr lang="zh-CN" altLang="en-US" sz="2400">
                <a:ea typeface="楷体" pitchFamily="49" charset="-122"/>
              </a:rPr>
              <a:t>人，从以往测试的情况看，甲、乙两市四年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</a:t>
            </a:r>
            <a:r>
              <a:rPr lang="zh-CN" altLang="en-US" sz="2400">
                <a:ea typeface="楷体" pitchFamily="49" charset="-122"/>
              </a:rPr>
              <a:t>级英语学科的成绩总体情况基本相当，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6148" name="矩形 12"/>
          <p:cNvSpPr/>
          <p:nvPr/>
        </p:nvSpPr>
        <p:spPr>
          <a:xfrm>
            <a:off x="933450" y="2574925"/>
            <a:ext cx="806767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甲市第</a:t>
            </a:r>
            <a:r>
              <a:rPr lang="en-US" altLang="zh-CN" sz="2400">
                <a:ea typeface="楷体" pitchFamily="49" charset="-122"/>
              </a:rPr>
              <a:t> 1 200 </a:t>
            </a:r>
            <a:r>
              <a:rPr lang="zh-CN" altLang="en-US" sz="2400">
                <a:ea typeface="楷体" pitchFamily="49" charset="-122"/>
              </a:rPr>
              <a:t>名与乙市第</a:t>
            </a:r>
            <a:r>
              <a:rPr lang="en-US" altLang="zh-CN" sz="2400">
                <a:ea typeface="楷体" pitchFamily="49" charset="-122"/>
              </a:rPr>
              <a:t> 1 160 </a:t>
            </a:r>
            <a:r>
              <a:rPr lang="zh-CN" altLang="en-US" sz="2400">
                <a:ea typeface="楷体" pitchFamily="49" charset="-122"/>
              </a:rPr>
              <a:t>名相比，哪个更好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</a:t>
            </a:r>
            <a:r>
              <a:rPr lang="zh-CN" altLang="en-US" sz="2400">
                <a:ea typeface="楷体" pitchFamily="49" charset="-122"/>
              </a:rPr>
              <a:t>一些？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6149" name="Object 9"/>
          <p:cNvGraphicFramePr>
            <a:graphicFrameLocks noChangeAspect="1"/>
          </p:cNvGraphicFramePr>
          <p:nvPr/>
        </p:nvGraphicFramePr>
        <p:xfrm>
          <a:off x="1044575" y="3421063"/>
          <a:ext cx="7612063" cy="32178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3" imgW="7612063" imgH="3217862" progId="Word.Document.12">
                  <p:embed/>
                </p:oleObj>
              </mc:Choice>
              <mc:Fallback>
                <p:oleObj r:id="rId3" imgW="7612063" imgH="321786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4575" y="3421063"/>
                        <a:ext cx="7612063" cy="32178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194" name="矩形 8"/>
          <p:cNvSpPr/>
          <p:nvPr/>
        </p:nvSpPr>
        <p:spPr>
          <a:xfrm>
            <a:off x="915988" y="1033463"/>
            <a:ext cx="32766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、第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p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百分位数的定义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8195" name="矩形 6"/>
          <p:cNvSpPr/>
          <p:nvPr/>
        </p:nvSpPr>
        <p:spPr>
          <a:xfrm>
            <a:off x="1411288" y="1473200"/>
            <a:ext cx="74009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一般地，一组数据的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百分位数是这样一个值</a:t>
            </a:r>
            <a:r>
              <a:rPr lang="en-US" altLang="zh-CN" sz="2400" i="1">
                <a:ea typeface="楷体" pitchFamily="49" charset="-122"/>
              </a:rPr>
              <a:t>p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，它使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得这组数据中至少有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en-US" altLang="zh-CN" sz="2400">
                <a:ea typeface="楷体" pitchFamily="49" charset="-122"/>
              </a:rPr>
              <a:t>%</a:t>
            </a:r>
            <a:r>
              <a:rPr lang="zh-CN" altLang="en-US" sz="2400">
                <a:ea typeface="楷体" pitchFamily="49" charset="-122"/>
              </a:rPr>
              <a:t>的数据小于或等于</a:t>
            </a:r>
            <a:r>
              <a:rPr lang="en-US" altLang="zh-CN" sz="2400" i="1">
                <a:ea typeface="楷体" pitchFamily="49" charset="-122"/>
              </a:rPr>
              <a:t>p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，且至少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有</a:t>
            </a:r>
            <a:r>
              <a:rPr lang="en-US" altLang="zh-CN" sz="2400">
                <a:ea typeface="楷体" pitchFamily="49" charset="-122"/>
              </a:rPr>
              <a:t>(100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en-US" altLang="zh-CN" sz="2400">
                <a:ea typeface="楷体" pitchFamily="49" charset="-122"/>
              </a:rPr>
              <a:t>)%</a:t>
            </a:r>
            <a:r>
              <a:rPr lang="zh-CN" altLang="en-US" sz="2400">
                <a:ea typeface="楷体" pitchFamily="49" charset="-122"/>
              </a:rPr>
              <a:t>的数据大于或等于</a:t>
            </a:r>
            <a:r>
              <a:rPr lang="en-US" altLang="zh-CN" sz="2400" i="1">
                <a:ea typeface="楷体" pitchFamily="49" charset="-122"/>
              </a:rPr>
              <a:t>p</a:t>
            </a:r>
            <a:r>
              <a:rPr lang="en-US" altLang="zh-CN" sz="2400" i="1" baseline="-25000">
                <a:ea typeface="楷体" pitchFamily="49" charset="-122"/>
              </a:rPr>
              <a:t>k 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8196" name="矩形 8"/>
          <p:cNvSpPr/>
          <p:nvPr/>
        </p:nvSpPr>
        <p:spPr>
          <a:xfrm>
            <a:off x="914400" y="2752725"/>
            <a:ext cx="74707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、计算一组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n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个数据的大样本的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k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百分位数的一般步骤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8197" name="矩形 7"/>
          <p:cNvSpPr/>
          <p:nvPr/>
        </p:nvSpPr>
        <p:spPr>
          <a:xfrm>
            <a:off x="1371600" y="3194050"/>
            <a:ext cx="6407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步：将所有数值按从小到大的顺序排列；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8198" name="Object 8"/>
          <p:cNvGraphicFramePr>
            <a:graphicFrameLocks noChangeAspect="1"/>
          </p:cNvGraphicFramePr>
          <p:nvPr/>
        </p:nvGraphicFramePr>
        <p:xfrm>
          <a:off x="1436688" y="3551238"/>
          <a:ext cx="2743200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3" imgW="2743200" imgH="784225" progId="Word.Document.12">
                  <p:embed/>
                </p:oleObj>
              </mc:Choice>
              <mc:Fallback>
                <p:oleObj r:id="rId3" imgW="2743200" imgH="7842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6688" y="3551238"/>
                        <a:ext cx="2743200" cy="784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9"/>
          <p:cNvGraphicFramePr>
            <a:graphicFrameLocks noChangeAspect="1"/>
          </p:cNvGraphicFramePr>
          <p:nvPr/>
        </p:nvGraphicFramePr>
        <p:xfrm>
          <a:off x="1412875" y="5510213"/>
          <a:ext cx="7362825" cy="10810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5" imgW="7362825" imgH="1081087" progId="Word.Document.12">
                  <p:embed/>
                </p:oleObj>
              </mc:Choice>
              <mc:Fallback>
                <p:oleObj r:id="rId5" imgW="7362825" imgH="108108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12875" y="5510213"/>
                        <a:ext cx="7362825" cy="1081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10"/>
          <p:cNvGraphicFramePr>
            <a:graphicFrameLocks noChangeAspect="1"/>
          </p:cNvGraphicFramePr>
          <p:nvPr/>
        </p:nvGraphicFramePr>
        <p:xfrm>
          <a:off x="1449388" y="4132263"/>
          <a:ext cx="7339012" cy="14493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7" imgW="7339012" imgH="1449387" progId="Word.Document.12">
                  <p:embed/>
                </p:oleObj>
              </mc:Choice>
              <mc:Fallback>
                <p:oleObj r:id="rId7" imgW="7339012" imgH="144938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49388" y="4132263"/>
                        <a:ext cx="7339012" cy="1449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2" name="矩形 8"/>
          <p:cNvSpPr/>
          <p:nvPr/>
        </p:nvSpPr>
        <p:spPr>
          <a:xfrm>
            <a:off x="915988" y="996950"/>
            <a:ext cx="18859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、四分位数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0243" name="矩形 6"/>
          <p:cNvSpPr/>
          <p:nvPr/>
        </p:nvSpPr>
        <p:spPr>
          <a:xfrm>
            <a:off x="1411288" y="1436688"/>
            <a:ext cx="7608887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25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en-US" sz="2400">
                <a:ea typeface="楷体" pitchFamily="49" charset="-122"/>
              </a:rPr>
              <a:t>这三个百分位数把一组由小到大排列后的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数据分成四等份，因此称为四分位数，其中</a:t>
            </a:r>
            <a:r>
              <a:rPr lang="en-US" altLang="zh-CN" sz="2400">
                <a:ea typeface="楷体" pitchFamily="49" charset="-122"/>
              </a:rPr>
              <a:t>25</a:t>
            </a:r>
            <a:r>
              <a:rPr lang="zh-CN" altLang="en-US" sz="2400">
                <a:ea typeface="楷体" pitchFamily="49" charset="-122"/>
              </a:rPr>
              <a:t>百分位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数也称为下四分位数，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en-US" sz="2400">
                <a:ea typeface="楷体" pitchFamily="49" charset="-122"/>
              </a:rPr>
              <a:t>百分位数也称为上四分位数。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290" name="矩形 4"/>
          <p:cNvSpPr/>
          <p:nvPr/>
        </p:nvSpPr>
        <p:spPr>
          <a:xfrm>
            <a:off x="1971675" y="620713"/>
            <a:ext cx="60563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类型一  百分位数的计算　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291" name="Rectangle 10"/>
          <p:cNvSpPr/>
          <p:nvPr/>
        </p:nvSpPr>
        <p:spPr>
          <a:xfrm>
            <a:off x="855663" y="1003300"/>
            <a:ext cx="8134350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、有一样本数据为：</a:t>
            </a:r>
            <a:r>
              <a:rPr lang="en-US" altLang="zh-CN" sz="2400">
                <a:ea typeface="楷体" pitchFamily="49" charset="-122"/>
              </a:rPr>
              <a:t>3310</a:t>
            </a:r>
            <a:r>
              <a:rPr lang="zh-CN" altLang="en-US" sz="2400">
                <a:ea typeface="楷体" pitchFamily="49" charset="-122"/>
              </a:rPr>
              <a:t>， </a:t>
            </a:r>
            <a:r>
              <a:rPr lang="en-US" altLang="zh-CN" sz="2400">
                <a:ea typeface="楷体" pitchFamily="49" charset="-122"/>
              </a:rPr>
              <a:t>3355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3450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3480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3490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3520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3540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3550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3650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3730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3925</a:t>
            </a:r>
            <a:r>
              <a:rPr lang="zh-CN" altLang="en-US" sz="2400">
                <a:ea typeface="楷体" pitchFamily="49" charset="-122"/>
              </a:rPr>
              <a:t>，求这组数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据的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百分位数和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en-US" sz="2400">
                <a:ea typeface="楷体" pitchFamily="49" charset="-122"/>
              </a:rPr>
              <a:t>百分位数。</a:t>
            </a:r>
            <a:endParaRPr lang="en-US" altLang="zh-CN" sz="2400">
              <a:ea typeface="楷体" pitchFamily="49" charset="-122"/>
            </a:endParaRPr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1733550" y="2387600"/>
          <a:ext cx="5070475" cy="22336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3" imgW="5070475" imgH="2233613" progId="Word.Document.12">
                  <p:embed/>
                </p:oleObj>
              </mc:Choice>
              <mc:Fallback>
                <p:oleObj r:id="rId3" imgW="5070475" imgH="2233613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3550" y="2387600"/>
                        <a:ext cx="5070475" cy="22336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338" name="Rectangle 10"/>
          <p:cNvSpPr/>
          <p:nvPr/>
        </p:nvSpPr>
        <p:spPr>
          <a:xfrm>
            <a:off x="855663" y="1046163"/>
            <a:ext cx="8105775" cy="15684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、从某公司生产的产品中，任意抽取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zh-CN" altLang="en-US" sz="2400">
                <a:ea typeface="楷体" pitchFamily="49" charset="-122"/>
              </a:rPr>
              <a:t>件，得到它们的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质量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单位：</a:t>
            </a:r>
            <a:r>
              <a:rPr lang="en-US" altLang="zh-CN" sz="2400" i="1">
                <a:ea typeface="楷体" pitchFamily="49" charset="-122"/>
              </a:rPr>
              <a:t>kg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如下：</a:t>
            </a:r>
            <a:r>
              <a:rPr lang="en-US" altLang="zh-CN" sz="2400">
                <a:ea typeface="楷体" pitchFamily="49" charset="-122"/>
              </a:rPr>
              <a:t>7.9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9.0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8.9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8.6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8.5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8.5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9.9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7.8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8.0</a:t>
            </a:r>
            <a:r>
              <a:rPr lang="zh-CN" altLang="en-US" sz="2400">
                <a:ea typeface="楷体" pitchFamily="49" charset="-122"/>
              </a:rPr>
              <a:t>，分别求出这组数据的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25</a:t>
            </a:r>
            <a:r>
              <a:rPr lang="zh-CN" altLang="en-US" sz="2400">
                <a:ea typeface="楷体" pitchFamily="49" charset="-122"/>
              </a:rPr>
              <a:t>百分位数，</a:t>
            </a:r>
            <a:r>
              <a:rPr lang="en-US" altLang="zh-CN" sz="2400">
                <a:ea typeface="楷体" pitchFamily="49" charset="-122"/>
              </a:rPr>
              <a:t>75</a:t>
            </a:r>
            <a:r>
              <a:rPr lang="zh-CN" altLang="en-US" sz="2400">
                <a:ea typeface="楷体" pitchFamily="49" charset="-122"/>
              </a:rPr>
              <a:t>百分位数，</a:t>
            </a:r>
            <a:r>
              <a:rPr lang="en-US" altLang="zh-CN" sz="2400">
                <a:ea typeface="楷体" pitchFamily="49" charset="-122"/>
              </a:rPr>
              <a:t>95</a:t>
            </a:r>
            <a:r>
              <a:rPr lang="zh-CN" altLang="en-US" sz="2400">
                <a:ea typeface="楷体" pitchFamily="49" charset="-122"/>
              </a:rPr>
              <a:t>百分位数。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14339" name="Rectangle 7"/>
          <p:cNvSpPr/>
          <p:nvPr/>
        </p:nvSpPr>
        <p:spPr>
          <a:xfrm>
            <a:off x="1662113" y="2613025"/>
            <a:ext cx="7126287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 sz="2400">
                <a:ea typeface="楷体" pitchFamily="49" charset="-122"/>
              </a:rPr>
              <a:t>将所有数据从小到大排列，得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7.8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7.9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8.0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endParaRPr lang="en-US" altLang="zh-CN" sz="2400">
              <a:solidFill>
                <a:srgbClr val="0000FF"/>
              </a:solidFill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         8.3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8.4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8.5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8.5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8.5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8.6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8.9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9.0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9.9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</a:t>
            </a:r>
            <a:r>
              <a:rPr lang="zh-CN" altLang="en-US" sz="2400">
                <a:ea typeface="楷体" pitchFamily="49" charset="-122"/>
              </a:rPr>
              <a:t>因为共有</a:t>
            </a:r>
            <a:r>
              <a:rPr lang="en-US" altLang="zh-CN" sz="2400">
                <a:ea typeface="楷体" pitchFamily="49" charset="-122"/>
              </a:rPr>
              <a:t>12</a:t>
            </a:r>
            <a:r>
              <a:rPr lang="zh-CN" altLang="en-US" sz="2400">
                <a:ea typeface="楷体" pitchFamily="49" charset="-122"/>
              </a:rPr>
              <a:t>个数据， 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14340" name="Object 8"/>
          <p:cNvGraphicFramePr>
            <a:graphicFrameLocks noChangeAspect="1"/>
          </p:cNvGraphicFramePr>
          <p:nvPr/>
        </p:nvGraphicFramePr>
        <p:xfrm>
          <a:off x="2351088" y="3824288"/>
          <a:ext cx="5830887" cy="29448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3" imgW="5830887" imgH="2944812" progId="Word.Document.12">
                  <p:embed/>
                </p:oleObj>
              </mc:Choice>
              <mc:Fallback>
                <p:oleObj r:id="rId3" imgW="5830887" imgH="294481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1088" y="3824288"/>
                        <a:ext cx="5830887" cy="2944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6386" name="矩形 8"/>
          <p:cNvSpPr/>
          <p:nvPr/>
        </p:nvSpPr>
        <p:spPr>
          <a:xfrm>
            <a:off x="903288" y="1077913"/>
            <a:ext cx="79343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★计算一组</a:t>
            </a:r>
            <a:r>
              <a:rPr lang="en-US" altLang="zh-CN" sz="2400" i="1">
                <a:ea typeface="楷体" pitchFamily="49" charset="-122"/>
              </a:rPr>
              <a:t>n</a:t>
            </a:r>
            <a:r>
              <a:rPr lang="zh-CN" altLang="en-US" sz="2400">
                <a:ea typeface="楷体" pitchFamily="49" charset="-122"/>
              </a:rPr>
              <a:t>个数据的大样本的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百分位数的一般步骤如下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387" name="矩形 7"/>
          <p:cNvSpPr/>
          <p:nvPr/>
        </p:nvSpPr>
        <p:spPr>
          <a:xfrm>
            <a:off x="1181100" y="1519238"/>
            <a:ext cx="64071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步：将所有数值按从小到大的顺序排列；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1246188" y="1876425"/>
          <a:ext cx="2743200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3" imgW="2743200" imgH="784225" progId="Word.Document.12">
                  <p:embed/>
                </p:oleObj>
              </mc:Choice>
              <mc:Fallback>
                <p:oleObj r:id="rId3" imgW="2743200" imgH="7842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6188" y="1876425"/>
                        <a:ext cx="2743200" cy="784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9"/>
          <p:cNvGraphicFramePr>
            <a:graphicFrameLocks noChangeAspect="1"/>
          </p:cNvGraphicFramePr>
          <p:nvPr/>
        </p:nvGraphicFramePr>
        <p:xfrm>
          <a:off x="1222375" y="3835400"/>
          <a:ext cx="7362825" cy="10810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5" imgW="7362825" imgH="1081088" progId="Word.Document.12">
                  <p:embed/>
                </p:oleObj>
              </mc:Choice>
              <mc:Fallback>
                <p:oleObj r:id="rId5" imgW="7362825" imgH="108108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2375" y="3835400"/>
                        <a:ext cx="7362825" cy="1081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10"/>
          <p:cNvGraphicFramePr>
            <a:graphicFrameLocks noChangeAspect="1"/>
          </p:cNvGraphicFramePr>
          <p:nvPr/>
        </p:nvGraphicFramePr>
        <p:xfrm>
          <a:off x="1258888" y="2457450"/>
          <a:ext cx="7339012" cy="14493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7" imgW="7339012" imgH="1449388" progId="Word.Document.12">
                  <p:embed/>
                </p:oleObj>
              </mc:Choice>
              <mc:Fallback>
                <p:oleObj r:id="rId7" imgW="7339012" imgH="144938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8888" y="2457450"/>
                        <a:ext cx="7339012" cy="14493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8434" name="矩形 10"/>
          <p:cNvSpPr/>
          <p:nvPr/>
        </p:nvSpPr>
        <p:spPr>
          <a:xfrm>
            <a:off x="992188" y="1068388"/>
            <a:ext cx="7937500" cy="12017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某歌手电视大奖赛中，七位评委对某选手打出如下分数：</a:t>
            </a:r>
            <a:r>
              <a:rPr lang="en-US" altLang="zh-CN" sz="2400">
                <a:ea typeface="楷体" pitchFamily="49" charset="-122"/>
              </a:rPr>
              <a:t>7.9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8.7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9.9</a:t>
            </a:r>
            <a:r>
              <a:rPr lang="zh-CN" altLang="en-US" sz="2400">
                <a:ea typeface="楷体" pitchFamily="49" charset="-122"/>
              </a:rPr>
              <a:t>，则其</a:t>
            </a:r>
            <a:r>
              <a:rPr lang="en-US" altLang="zh-CN" sz="2400">
                <a:ea typeface="楷体" pitchFamily="49" charset="-122"/>
              </a:rPr>
              <a:t>50</a:t>
            </a:r>
            <a:r>
              <a:rPr lang="zh-CN" altLang="en-US" sz="2400">
                <a:ea typeface="楷体" pitchFamily="49" charset="-122"/>
              </a:rPr>
              <a:t>百分位数为</a:t>
            </a:r>
            <a:r>
              <a:rPr lang="en-US" altLang="zh-CN" sz="2400">
                <a:ea typeface="楷体" pitchFamily="49" charset="-122"/>
              </a:rPr>
              <a:t>________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18435" name="Object 10"/>
          <p:cNvGraphicFramePr>
            <a:graphicFrameLocks noChangeAspect="1"/>
          </p:cNvGraphicFramePr>
          <p:nvPr/>
        </p:nvGraphicFramePr>
        <p:xfrm>
          <a:off x="1057275" y="2327275"/>
          <a:ext cx="5534025" cy="1311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3" imgW="5534025" imgH="1311275" progId="Word.Document.12">
                  <p:embed/>
                </p:oleObj>
              </mc:Choice>
              <mc:Fallback>
                <p:oleObj r:id="rId3" imgW="5534025" imgH="13112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7275" y="2327275"/>
                        <a:ext cx="5534025" cy="1311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矩形 5"/>
          <p:cNvSpPr/>
          <p:nvPr/>
        </p:nvSpPr>
        <p:spPr>
          <a:xfrm>
            <a:off x="1377950" y="1768475"/>
            <a:ext cx="5699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8.5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0482" name="矩形 4"/>
          <p:cNvSpPr/>
          <p:nvPr/>
        </p:nvSpPr>
        <p:spPr>
          <a:xfrm>
            <a:off x="1971675" y="620713"/>
            <a:ext cx="60563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类型二   百分位数的综合应用　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20483" name="Rectangle 3"/>
          <p:cNvSpPr/>
          <p:nvPr/>
        </p:nvSpPr>
        <p:spPr>
          <a:xfrm>
            <a:off x="879475" y="1044575"/>
            <a:ext cx="811847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、教育厅为了了解和掌握</a:t>
            </a:r>
            <a:r>
              <a:rPr lang="en-US" altLang="zh-CN" sz="2400">
                <a:ea typeface="楷体" pitchFamily="49" charset="-122"/>
              </a:rPr>
              <a:t>2020</a:t>
            </a:r>
            <a:r>
              <a:rPr lang="zh-CN" altLang="en-US" sz="2400">
                <a:ea typeface="楷体" pitchFamily="49" charset="-122"/>
              </a:rPr>
              <a:t>年高考考生的实际答卷情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况，随机地取出了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zh-CN" altLang="en-US" sz="2400">
                <a:ea typeface="楷体" pitchFamily="49" charset="-122"/>
              </a:rPr>
              <a:t>名考生的数学成绩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单位：分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将数据分成了</a:t>
            </a:r>
            <a:r>
              <a:rPr lang="en-US" altLang="zh-CN" sz="2400">
                <a:ea typeface="楷体" pitchFamily="49" charset="-122"/>
              </a:rPr>
              <a:t>11</a:t>
            </a:r>
            <a:r>
              <a:rPr lang="zh-CN" altLang="en-US" sz="2400">
                <a:ea typeface="楷体" pitchFamily="49" charset="-122"/>
              </a:rPr>
              <a:t>组，制成了如图所示的频率分布表：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20484" name="表格 7"/>
          <p:cNvGraphicFramePr>
            <a:graphicFrameLocks noGrp="1"/>
          </p:cNvGraphicFramePr>
          <p:nvPr/>
        </p:nvGraphicFramePr>
        <p:xfrm>
          <a:off x="5899150" y="2201862"/>
          <a:ext cx="2924175" cy="3962400"/>
        </p:xfrm>
        <a:graphic>
          <a:graphicData uri="http://schemas.openxmlformats.org/drawingml/2006/table">
            <a:tbl>
              <a:tblPr/>
              <a:tblGrid>
                <a:gridCol w="1381125"/>
                <a:gridCol w="747712"/>
                <a:gridCol w="795338"/>
              </a:tblGrid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分组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频数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频率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[80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85)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[85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90)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[90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95)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4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0.04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[95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100)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14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0.14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[100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105)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24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0.24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[105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110)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0.15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[110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115)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[115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120)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9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0.09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[120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125)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0.11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[125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130)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6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0.06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[130</a:t>
                      </a:r>
                      <a:r>
                        <a:rPr lang="zh-CN" altLang="en-US">
                          <a:ea typeface="楷体" pitchFamily="49" charset="-122"/>
                        </a:rPr>
                        <a:t>，</a:t>
                      </a:r>
                      <a:r>
                        <a:rPr lang="en-US" altLang="zh-CN">
                          <a:ea typeface="楷体" pitchFamily="49" charset="-122"/>
                        </a:rPr>
                        <a:t>135]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0.02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itchFamily="49" charset="-122"/>
                        </a:rPr>
                        <a:t>合计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100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68580" tIns="0" rIns="68580" bIns="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itchFamily="49" charset="-122"/>
                        </a:rPr>
                        <a:t>1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542" name="Rectangle 8"/>
          <p:cNvSpPr/>
          <p:nvPr/>
        </p:nvSpPr>
        <p:spPr>
          <a:xfrm>
            <a:off x="1674813" y="2184400"/>
            <a:ext cx="3943350" cy="157003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求样本数据的</a:t>
            </a:r>
            <a:r>
              <a:rPr lang="en-US" altLang="zh-CN" sz="2400">
                <a:ea typeface="楷体" pitchFamily="49" charset="-122"/>
              </a:rPr>
              <a:t>60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80</a:t>
            </a:r>
            <a:r>
              <a:rPr lang="zh-CN" altLang="en-US" sz="2400">
                <a:ea typeface="楷体" pitchFamily="49" charset="-122"/>
              </a:rPr>
              <a:t>百分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位数；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估计</a:t>
            </a:r>
            <a:r>
              <a:rPr lang="en-US" altLang="zh-CN" sz="2400">
                <a:ea typeface="楷体" pitchFamily="49" charset="-122"/>
              </a:rPr>
              <a:t>2020</a:t>
            </a:r>
            <a:r>
              <a:rPr lang="zh-CN" altLang="en-US" sz="2400">
                <a:ea typeface="楷体" pitchFamily="49" charset="-122"/>
              </a:rPr>
              <a:t>年高考考生的数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学成绩的</a:t>
            </a:r>
            <a:r>
              <a:rPr lang="en-US" altLang="zh-CN" sz="2400">
                <a:ea typeface="楷体" pitchFamily="49" charset="-122"/>
              </a:rPr>
              <a:t>90</a:t>
            </a:r>
            <a:r>
              <a:rPr lang="zh-CN" altLang="en-US" sz="2400">
                <a:ea typeface="楷体" pitchFamily="49" charset="-122"/>
              </a:rPr>
              <a:t>百分位数。 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WNjM2NjYjhlZWZhODMxM2E4Nzg5ZDk5Mzc1MjQwZDYifQ==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121</Paragraphs>
  <Slides>19</Slides>
  <Notes>19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25">
      <vt:lpstr>Arial</vt:lpstr>
      <vt:lpstr>宋体</vt:lpstr>
      <vt:lpstr>Times New Roman</vt:lpstr>
      <vt:lpstr>Calibri</vt:lpstr>
      <vt:lpstr>楷体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2022-05-30T19:24:30.810</cp:lastPrinted>
  <dcterms:created xsi:type="dcterms:W3CDTF">2022-05-30T19:24:30Z</dcterms:created>
  <dcterms:modified xsi:type="dcterms:W3CDTF">2022-05-30T11:24:30Z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