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52" r:id="rId2"/>
    <p:sldId id="713" r:id="rId3"/>
    <p:sldId id="816" r:id="rId4"/>
    <p:sldId id="725" r:id="rId5"/>
    <p:sldId id="818" r:id="rId6"/>
    <p:sldId id="800" r:id="rId7"/>
    <p:sldId id="819" r:id="rId8"/>
    <p:sldId id="812" r:id="rId9"/>
    <p:sldId id="789" r:id="rId10"/>
    <p:sldId id="821" r:id="rId11"/>
    <p:sldId id="822" r:id="rId12"/>
    <p:sldId id="823" r:id="rId13"/>
    <p:sldId id="838" r:id="rId14"/>
    <p:sldId id="793" r:id="rId15"/>
    <p:sldId id="824" r:id="rId16"/>
    <p:sldId id="825" r:id="rId17"/>
    <p:sldId id="826" r:id="rId18"/>
    <p:sldId id="790" r:id="rId19"/>
    <p:sldId id="792" r:id="rId20"/>
    <p:sldId id="827" r:id="rId21"/>
    <p:sldId id="828" r:id="rId22"/>
    <p:sldId id="829" r:id="rId23"/>
    <p:sldId id="830" r:id="rId24"/>
    <p:sldId id="802" r:id="rId25"/>
    <p:sldId id="831" r:id="rId26"/>
    <p:sldId id="832" r:id="rId27"/>
    <p:sldId id="833" r:id="rId28"/>
    <p:sldId id="834" r:id="rId29"/>
    <p:sldId id="835" r:id="rId30"/>
    <p:sldId id="836" r:id="rId31"/>
    <p:sldId id="708" r:id="rId32"/>
    <p:sldId id="837" r:id="rId33"/>
    <p:sldId id="839" r:id="rId34"/>
    <p:sldId id="840" r:id="rId35"/>
    <p:sldId id="841" r:id="rId36"/>
    <p:sldId id="842" r:id="rId37"/>
    <p:sldId id="843" r:id="rId38"/>
  </p:sldIdLst>
  <p:sldSz cx="9144000" cy="6858000" type="screen4x3"/>
  <p:notesSz cx="6858000" cy="9144000"/>
  <p:custDataLst>
    <p:tags r:id="rId41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-1272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2D304810-F393-418F-9D5E-2349CF97FBF8}" type="datetime1">
              <a:rPr lang="zh-CN" altLang="en-US" sz="1200"/>
              <a:t>2023/6/1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F54490BE-BECD-4D6F-B64A-803598B5EAFF}" type="slidenum">
              <a:rPr lang="zh-CN" altLang="en-US" sz="1200"/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50804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E12DA5AE-7BE9-49A9-BE26-94FF1FC7792C}" type="slidenum">
              <a:rPr lang="zh-TW" altLang="en-US" sz="1200" b="0">
                <a:latin typeface="Arial" pitchFamily="34" charset="0"/>
              </a:rPr>
              <a:t>‹#›</a:t>
            </a:fld>
            <a:endParaRPr lang="zh-TW" altLang="en-US" sz="1200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35806"/>
      </p:ext>
    </p:extLst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AC7C3E2F-03B0-4AD9-91EF-6C6B1282ACEB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41986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4403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4608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427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62466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6451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6656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68610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712788" y="1662113"/>
            <a:ext cx="7861300" cy="1674812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 dirty="0" err="1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latin typeface="楷体"/>
              </a:rPr>
              <a:t>随机事件和样本空间</a:t>
            </a:r>
            <a:endParaRPr sz="3600" b="1" kern="10" dirty="0">
              <a:ln>
                <a:solidFill>
                  <a:prstClr val="black"/>
                </a:solidFill>
                <a:round/>
              </a:ln>
              <a:solidFill>
                <a:srgbClr val="FF0000"/>
              </a:solidFill>
              <a:latin typeface="楷体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4"/>
          <p:cNvSpPr/>
          <p:nvPr/>
        </p:nvSpPr>
        <p:spPr>
          <a:xfrm>
            <a:off x="890588" y="1041400"/>
            <a:ext cx="8218487" cy="15684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“抛掷一颗骰子，结果向上的点数是偶数”记为事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件</a:t>
            </a:r>
            <a:r>
              <a:rPr lang="en-US" altLang="zh-CN" sz="2400" i="1">
                <a:ea typeface="楷体" pitchFamily="49" charset="-122"/>
              </a:rPr>
              <a:t> A</a:t>
            </a:r>
            <a:r>
              <a:rPr lang="zh-CN" altLang="en-US" sz="2400">
                <a:ea typeface="楷体" pitchFamily="49" charset="-122"/>
              </a:rPr>
              <a:t>，“抛掷一颗骰子，结果向上的点数是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”记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为事件</a:t>
            </a:r>
            <a:r>
              <a:rPr lang="en-US" altLang="zh-CN" sz="2400" i="1">
                <a:ea typeface="楷体" pitchFamily="49" charset="-122"/>
              </a:rPr>
              <a:t> B</a:t>
            </a:r>
            <a:r>
              <a:rPr lang="zh-CN" altLang="en-US" sz="2400">
                <a:ea typeface="楷体" pitchFamily="49" charset="-122"/>
              </a:rPr>
              <a:t>，分别写出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所包含的样本点，并用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集合的语言分析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两者之间的关系。</a:t>
            </a:r>
          </a:p>
        </p:txBody>
      </p:sp>
      <p:sp>
        <p:nvSpPr>
          <p:cNvPr id="22530" name="Rectangle 34"/>
          <p:cNvSpPr/>
          <p:nvPr/>
        </p:nvSpPr>
        <p:spPr>
          <a:xfrm>
            <a:off x="2111375" y="2571750"/>
            <a:ext cx="6889750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 sz="2400">
                <a:ea typeface="楷体" pitchFamily="49" charset="-122"/>
              </a:rPr>
              <a:t>记“抛掷一颗骰子，结果向上的点数是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”为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ω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6)</a:t>
            </a:r>
            <a:r>
              <a:rPr lang="zh-CN" altLang="en-US" sz="2400">
                <a:ea typeface="楷体" pitchFamily="49" charset="-122"/>
              </a:rPr>
              <a:t>，则</a:t>
            </a:r>
          </a:p>
        </p:txBody>
      </p:sp>
      <p:sp>
        <p:nvSpPr>
          <p:cNvPr id="22531" name="矩形 9"/>
          <p:cNvSpPr/>
          <p:nvPr/>
        </p:nvSpPr>
        <p:spPr>
          <a:xfrm>
            <a:off x="2767013" y="3883025"/>
            <a:ext cx="1371600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2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2532" name="矩形 10"/>
          <p:cNvSpPr/>
          <p:nvPr/>
        </p:nvSpPr>
        <p:spPr>
          <a:xfrm>
            <a:off x="2765425" y="3405188"/>
            <a:ext cx="2819400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2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4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2533" name="Rectangle 34"/>
          <p:cNvSpPr/>
          <p:nvPr/>
        </p:nvSpPr>
        <p:spPr>
          <a:xfrm>
            <a:off x="2681288" y="4340225"/>
            <a:ext cx="6438900" cy="15684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不难发现：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两者之间的关系为</a:t>
            </a:r>
            <a:r>
              <a:rPr lang="en-US" altLang="zh-CN" sz="2400" i="1">
                <a:ea typeface="楷体" pitchFamily="49" charset="-122"/>
              </a:rPr>
              <a:t>B </a:t>
            </a:r>
            <a:r>
              <a:rPr lang="en-US" altLang="zh-CN" sz="2400">
                <a:ea typeface="楷体" pitchFamily="49" charset="-122"/>
                <a:sym typeface="Symbol" pitchFamily="18" charset="2"/>
              </a:rPr>
              <a:t> 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，因此“事件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的发生必导致事件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的发生”，这时，我们称事件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包含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包含于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22534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学生探究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32" grpId="0"/>
      <p:bldP spid="225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4"/>
          <p:cNvSpPr/>
          <p:nvPr/>
        </p:nvSpPr>
        <p:spPr>
          <a:xfrm>
            <a:off x="890588" y="1004888"/>
            <a:ext cx="8218487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“抛掷一颗骰子，结果向上的点数是偶数”记为事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，“抛掷一颗骰子，结果向上的点数大于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”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记为事件</a:t>
            </a:r>
            <a:r>
              <a:rPr lang="en-US" altLang="zh-CN" sz="2400" i="1">
                <a:ea typeface="楷体" pitchFamily="49" charset="-122"/>
              </a:rPr>
              <a:t> B</a:t>
            </a:r>
            <a:r>
              <a:rPr lang="zh-CN" altLang="en-US" sz="2400">
                <a:ea typeface="楷体" pitchFamily="49" charset="-122"/>
              </a:rPr>
              <a:t>， “抛掷一颗骰子，结果向上的点数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为偶数或大于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”记为事件</a:t>
            </a:r>
            <a:r>
              <a:rPr lang="en-US" altLang="zh-CN" sz="2400" i="1">
                <a:ea typeface="楷体" pitchFamily="49" charset="-122"/>
              </a:rPr>
              <a:t> C</a:t>
            </a:r>
            <a:r>
              <a:rPr lang="zh-CN" altLang="en-US" sz="2400">
                <a:ea typeface="楷体" pitchFamily="49" charset="-122"/>
              </a:rPr>
              <a:t>，分别写出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</a:t>
            </a: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所包含的样本点，并用集合的语言分析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</a:t>
            </a: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三者之间的关系。</a:t>
            </a:r>
          </a:p>
        </p:txBody>
      </p:sp>
      <p:sp>
        <p:nvSpPr>
          <p:cNvPr id="24578" name="Rectangle 34"/>
          <p:cNvSpPr/>
          <p:nvPr/>
        </p:nvSpPr>
        <p:spPr>
          <a:xfrm>
            <a:off x="2122488" y="3248025"/>
            <a:ext cx="6891337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 sz="2400">
                <a:ea typeface="楷体" pitchFamily="49" charset="-122"/>
              </a:rPr>
              <a:t>记“抛掷一颗骰子，结果向上的点数是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”为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ω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6)</a:t>
            </a:r>
            <a:r>
              <a:rPr lang="zh-CN" altLang="en-US" sz="2400">
                <a:ea typeface="楷体" pitchFamily="49" charset="-122"/>
              </a:rPr>
              <a:t>，则</a:t>
            </a:r>
          </a:p>
        </p:txBody>
      </p:sp>
      <p:sp>
        <p:nvSpPr>
          <p:cNvPr id="24579" name="矩形 9"/>
          <p:cNvSpPr/>
          <p:nvPr/>
        </p:nvSpPr>
        <p:spPr>
          <a:xfrm>
            <a:off x="5772150" y="4002088"/>
            <a:ext cx="2005013" cy="460375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5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4580" name="矩形 10"/>
          <p:cNvSpPr/>
          <p:nvPr/>
        </p:nvSpPr>
        <p:spPr>
          <a:xfrm>
            <a:off x="2847975" y="4011613"/>
            <a:ext cx="2819400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2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4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4581" name="矩形 12"/>
          <p:cNvSpPr/>
          <p:nvPr/>
        </p:nvSpPr>
        <p:spPr>
          <a:xfrm>
            <a:off x="2825750" y="4438650"/>
            <a:ext cx="33766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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en-US" altLang="zh-CN" sz="2400" i="1" baseline="-25000">
                <a:ea typeface="楷体" pitchFamily="49" charset="-122"/>
              </a:rPr>
              <a:t> 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，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4</a:t>
            </a:r>
            <a:r>
              <a:rPr lang="en-US" altLang="zh-CN" sz="2400" i="1" baseline="-25000">
                <a:ea typeface="楷体" pitchFamily="49" charset="-122"/>
              </a:rPr>
              <a:t> 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，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，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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4582" name="Rectangle 34"/>
          <p:cNvSpPr>
            <a:spLocks noChangeArrowheads="1"/>
          </p:cNvSpPr>
          <p:nvPr/>
        </p:nvSpPr>
        <p:spPr bwMode="auto">
          <a:xfrm>
            <a:off x="2786063" y="4826000"/>
            <a:ext cx="6357938" cy="1938338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不难发现：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三者之间的关系为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∪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，因此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“事件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与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至少有一个发生即为事件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发生”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这时，我们称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是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与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的</a:t>
            </a:r>
            <a:r>
              <a:rPr lang="zh-CN" altLang="en-US" sz="2400" spc="0">
                <a:solidFill>
                  <a:srgbClr val="FF0000"/>
                </a:solidFill>
                <a:ea typeface="楷体" pitchFamily="49" charset="-122"/>
              </a:rPr>
              <a:t>并</a:t>
            </a:r>
            <a:r>
              <a:rPr lang="zh-CN" altLang="en-US" sz="2400" spc="0">
                <a:ea typeface="楷体" pitchFamily="49" charset="-122"/>
              </a:rPr>
              <a:t>，也称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是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与</a:t>
            </a:r>
            <a:r>
              <a:rPr lang="en-US" altLang="zh-CN" sz="2400" i="1" spc="0">
                <a:ea typeface="楷体" pitchFamily="49" charset="-122"/>
              </a:rPr>
              <a:t>B</a:t>
            </a:r>
            <a:endParaRPr lang="en-US" altLang="zh-CN" sz="2400" i="1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的</a:t>
            </a:r>
            <a:r>
              <a:rPr lang="zh-CN" altLang="en-US" sz="2400" spc="0">
                <a:solidFill>
                  <a:srgbClr val="FF0000"/>
                </a:solidFill>
                <a:ea typeface="楷体" pitchFamily="49" charset="-122"/>
              </a:rPr>
              <a:t>和</a:t>
            </a:r>
            <a:r>
              <a:rPr lang="zh-CN" altLang="en-US" sz="2400" spc="0">
                <a:ea typeface="楷体" pitchFamily="49" charset="-122"/>
              </a:rPr>
              <a:t>，并记作</a:t>
            </a:r>
            <a:r>
              <a:rPr lang="en-US" altLang="zh-CN" sz="2400" i="1" spc="0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zh-CN" sz="2400" spc="0">
                <a:solidFill>
                  <a:srgbClr val="FF0000"/>
                </a:solidFill>
                <a:ea typeface="楷体" pitchFamily="49" charset="-122"/>
              </a:rPr>
              <a:t>＝</a:t>
            </a:r>
            <a:r>
              <a:rPr lang="en-US" altLang="zh-CN" sz="2400" i="1" spc="0">
                <a:solidFill>
                  <a:srgbClr val="FF0000"/>
                </a:solidFill>
                <a:ea typeface="楷体" pitchFamily="49" charset="-122"/>
              </a:rPr>
              <a:t>A</a:t>
            </a:r>
            <a:r>
              <a:rPr lang="zh-CN" altLang="zh-CN" sz="2400" spc="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400" i="1" spc="0">
                <a:solidFill>
                  <a:srgbClr val="FF0000"/>
                </a:solidFill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2458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学生探究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  <p:bldP spid="24581" grpId="0"/>
      <p:bldP spid="245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4"/>
          <p:cNvSpPr/>
          <p:nvPr/>
        </p:nvSpPr>
        <p:spPr>
          <a:xfrm>
            <a:off x="890588" y="933450"/>
            <a:ext cx="8218487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6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“抛掷一颗骰子，结果向上的点数是偶数”记为事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，“抛掷一颗骰子，结果向上的点数不小于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”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记为事件</a:t>
            </a:r>
            <a:r>
              <a:rPr lang="en-US" altLang="zh-CN" sz="2400" i="1">
                <a:ea typeface="楷体" pitchFamily="49" charset="-122"/>
              </a:rPr>
              <a:t> B</a:t>
            </a:r>
            <a:r>
              <a:rPr lang="zh-CN" altLang="en-US" sz="2400">
                <a:ea typeface="楷体" pitchFamily="49" charset="-122"/>
              </a:rPr>
              <a:t>， “抛掷一颗骰子，结果向上的点数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是不小于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的偶数”记为事件</a:t>
            </a:r>
            <a:r>
              <a:rPr lang="en-US" altLang="zh-CN" sz="2400" i="1">
                <a:ea typeface="楷体" pitchFamily="49" charset="-122"/>
              </a:rPr>
              <a:t> C</a:t>
            </a:r>
            <a:r>
              <a:rPr lang="zh-CN" altLang="en-US" sz="2400">
                <a:ea typeface="楷体" pitchFamily="49" charset="-122"/>
              </a:rPr>
              <a:t>，分别写出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        C</a:t>
            </a:r>
            <a:r>
              <a:rPr lang="zh-CN" altLang="en-US" sz="2400">
                <a:ea typeface="楷体" pitchFamily="49" charset="-122"/>
              </a:rPr>
              <a:t>所包含的样本点，并用集合的语言分析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        C</a:t>
            </a:r>
            <a:r>
              <a:rPr lang="zh-CN" altLang="en-US" sz="2400">
                <a:ea typeface="楷体" pitchFamily="49" charset="-122"/>
              </a:rPr>
              <a:t>三者之间的关系。</a:t>
            </a:r>
          </a:p>
        </p:txBody>
      </p:sp>
      <p:sp>
        <p:nvSpPr>
          <p:cNvPr id="26626" name="Rectangle 34"/>
          <p:cNvSpPr/>
          <p:nvPr/>
        </p:nvSpPr>
        <p:spPr>
          <a:xfrm>
            <a:off x="2157413" y="3176588"/>
            <a:ext cx="6891337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 sz="2400">
                <a:ea typeface="楷体" pitchFamily="49" charset="-122"/>
              </a:rPr>
              <a:t>记“抛掷一颗骰子，结果向上的点数是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”为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 i="1">
                <a:ea typeface="楷体" pitchFamily="49" charset="-122"/>
              </a:rPr>
              <a:t>         ω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6)</a:t>
            </a:r>
            <a:r>
              <a:rPr lang="zh-CN" altLang="en-US" sz="2400">
                <a:ea typeface="楷体" pitchFamily="49" charset="-122"/>
              </a:rPr>
              <a:t>，则</a:t>
            </a:r>
          </a:p>
        </p:txBody>
      </p:sp>
      <p:sp>
        <p:nvSpPr>
          <p:cNvPr id="26627" name="矩形 9"/>
          <p:cNvSpPr/>
          <p:nvPr/>
        </p:nvSpPr>
        <p:spPr>
          <a:xfrm>
            <a:off x="5761038" y="3930650"/>
            <a:ext cx="2716213" cy="460375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4</a:t>
            </a:r>
            <a:r>
              <a:rPr lang="zh-CN" altLang="en-US" sz="2400" spc="0">
                <a:ea typeface="楷体" pitchFamily="49" charset="-122"/>
                <a:sym typeface="Symbol"/>
              </a:rPr>
              <a:t>， 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5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6628" name="矩形 10"/>
          <p:cNvSpPr/>
          <p:nvPr/>
        </p:nvSpPr>
        <p:spPr>
          <a:xfrm>
            <a:off x="2836863" y="3940175"/>
            <a:ext cx="2819400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2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4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6629" name="矩形 12"/>
          <p:cNvSpPr/>
          <p:nvPr/>
        </p:nvSpPr>
        <p:spPr>
          <a:xfrm>
            <a:off x="2849563" y="4354513"/>
            <a:ext cx="20050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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4</a:t>
            </a:r>
            <a:r>
              <a:rPr lang="en-US" altLang="zh-CN" sz="2400" i="1" baseline="-25000">
                <a:ea typeface="楷体" pitchFamily="49" charset="-122"/>
              </a:rPr>
              <a:t> 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，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  <a:sym typeface="Symbol" pitchFamily="18" charset="2"/>
              </a:rPr>
              <a:t>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6630" name="Rectangle 34"/>
          <p:cNvSpPr>
            <a:spLocks noChangeArrowheads="1"/>
          </p:cNvSpPr>
          <p:nvPr/>
        </p:nvSpPr>
        <p:spPr bwMode="auto">
          <a:xfrm>
            <a:off x="2855913" y="4765675"/>
            <a:ext cx="6145213" cy="1939925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不难发现：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三者之间的关系为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i="1" spc="0">
                <a:ea typeface="楷体" pitchFamily="49" charset="-122"/>
              </a:rPr>
              <a:t>∩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，因此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“事件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与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同时发生即为事件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发生”，这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ea typeface="楷体" pitchFamily="49" charset="-122"/>
              </a:rPr>
              <a:t>时，我们称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是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与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的</a:t>
            </a:r>
            <a:r>
              <a:rPr lang="zh-CN" altLang="en-US" sz="2400" spc="0">
                <a:solidFill>
                  <a:srgbClr val="FF0000"/>
                </a:solidFill>
                <a:ea typeface="楷体" pitchFamily="49" charset="-122"/>
              </a:rPr>
              <a:t>交</a:t>
            </a:r>
            <a:r>
              <a:rPr lang="zh-CN" altLang="en-US" sz="2400" spc="0">
                <a:ea typeface="楷体" pitchFamily="49" charset="-122"/>
              </a:rPr>
              <a:t>，也称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zh-CN" altLang="en-US" sz="2400" spc="0">
                <a:ea typeface="楷体" pitchFamily="49" charset="-122"/>
              </a:rPr>
              <a:t>是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与</a:t>
            </a:r>
            <a:r>
              <a:rPr lang="en-US" altLang="zh-CN" sz="2400" i="1" spc="0">
                <a:ea typeface="楷体" pitchFamily="49" charset="-122"/>
              </a:rPr>
              <a:t>B</a:t>
            </a:r>
            <a:r>
              <a:rPr lang="zh-CN" altLang="en-US" sz="2400" spc="0">
                <a:ea typeface="楷体" pitchFamily="49" charset="-122"/>
              </a:rPr>
              <a:t>的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solidFill>
                  <a:srgbClr val="FF0000"/>
                </a:solidFill>
                <a:ea typeface="楷体" pitchFamily="49" charset="-122"/>
              </a:rPr>
              <a:t>积</a:t>
            </a:r>
            <a:r>
              <a:rPr lang="zh-CN" altLang="en-US" sz="2400" spc="0">
                <a:ea typeface="楷体" pitchFamily="49" charset="-122"/>
              </a:rPr>
              <a:t>，并记作</a:t>
            </a:r>
            <a:r>
              <a:rPr lang="en-US" altLang="zh-CN" sz="2400" i="1" spc="0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zh-CN" sz="2400" spc="0">
                <a:solidFill>
                  <a:srgbClr val="FF0000"/>
                </a:solidFill>
                <a:ea typeface="楷体" pitchFamily="49" charset="-122"/>
              </a:rPr>
              <a:t>＝</a:t>
            </a:r>
            <a:r>
              <a:rPr lang="en-US" altLang="zh-CN" sz="2400" i="1" spc="0">
                <a:solidFill>
                  <a:srgbClr val="FF0000"/>
                </a:solidFill>
                <a:ea typeface="楷体" pitchFamily="49" charset="-122"/>
              </a:rPr>
              <a:t>AB</a:t>
            </a:r>
            <a:r>
              <a:rPr lang="zh-CN" altLang="en-US" sz="2400" spc="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2663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学生探究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28" grpId="0"/>
      <p:bldP spid="26629" grpId="0"/>
      <p:bldP spid="266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</a:p>
        </p:txBody>
      </p:sp>
      <p:sp>
        <p:nvSpPr>
          <p:cNvPr id="28674" name="Rectangle 16"/>
          <p:cNvSpPr/>
          <p:nvPr/>
        </p:nvSpPr>
        <p:spPr>
          <a:xfrm>
            <a:off x="938213" y="99060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itchFamily="49" charset="-122"/>
              </a:rPr>
              <a:t>事件的关系与运算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28675" name="Rectangle 1"/>
          <p:cNvSpPr/>
          <p:nvPr/>
        </p:nvSpPr>
        <p:spPr>
          <a:xfrm>
            <a:off x="8834438" y="28575"/>
            <a:ext cx="309562" cy="4000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0" hangingPunct="0"/>
            <a:endParaRPr lang="zh-CN" altLang="en-US"/>
          </a:p>
        </p:txBody>
      </p:sp>
      <p:sp>
        <p:nvSpPr>
          <p:cNvPr id="28676" name="Rectangle 1"/>
          <p:cNvSpPr/>
          <p:nvPr/>
        </p:nvSpPr>
        <p:spPr>
          <a:xfrm>
            <a:off x="1412875" y="1398588"/>
            <a:ext cx="7346950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子事件：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发生必导致事件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发生，我们称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是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 i="1">
                <a:ea typeface="楷体" pitchFamily="49" charset="-122"/>
              </a:rPr>
              <a:t>                      A</a:t>
            </a:r>
            <a:r>
              <a:rPr lang="zh-CN" altLang="en-US" sz="2400">
                <a:ea typeface="楷体" pitchFamily="49" charset="-122"/>
              </a:rPr>
              <a:t>的子事件。</a:t>
            </a:r>
          </a:p>
        </p:txBody>
      </p:sp>
      <p:sp>
        <p:nvSpPr>
          <p:cNvPr id="28677" name="Rectangle 1"/>
          <p:cNvSpPr/>
          <p:nvPr/>
        </p:nvSpPr>
        <p:spPr>
          <a:xfrm>
            <a:off x="1422400" y="2190750"/>
            <a:ext cx="2090738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事件的运算</a:t>
            </a:r>
          </a:p>
        </p:txBody>
      </p:sp>
      <p:graphicFrame>
        <p:nvGraphicFramePr>
          <p:cNvPr id="28678" name="表格 10"/>
          <p:cNvGraphicFramePr>
            <a:graphicFrameLocks noGrp="1"/>
          </p:cNvGraphicFramePr>
          <p:nvPr/>
        </p:nvGraphicFramePr>
        <p:xfrm>
          <a:off x="1933575" y="2671762"/>
          <a:ext cx="6819900" cy="3217864"/>
        </p:xfrm>
        <a:graphic>
          <a:graphicData uri="http://schemas.openxmlformats.org/drawingml/2006/table">
            <a:tbl>
              <a:tblPr/>
              <a:tblGrid>
                <a:gridCol w="1071562"/>
                <a:gridCol w="2598738"/>
                <a:gridCol w="1295400"/>
                <a:gridCol w="1854200"/>
              </a:tblGrid>
              <a:tr h="4397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定义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符号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图示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3541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并事件</a:t>
                      </a:r>
                      <a:endParaRPr lang="en-US" altLang="zh-CN">
                        <a:ea typeface="楷体" pitchFamily="49" charset="-122"/>
                      </a:endParaRP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en-US" altLang="zh-CN">
                          <a:ea typeface="楷体" pitchFamily="49" charset="-122"/>
                        </a:rPr>
                        <a:t>(</a:t>
                      </a:r>
                      <a:r>
                        <a:rPr lang="zh-CN" altLang="zh-CN">
                          <a:ea typeface="楷体" pitchFamily="49" charset="-122"/>
                        </a:rPr>
                        <a:t>或和</a:t>
                      </a: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事件</a:t>
                      </a:r>
                      <a:r>
                        <a:rPr lang="en-US" altLang="zh-CN">
                          <a:ea typeface="楷体" pitchFamily="49" charset="-122"/>
                        </a:rPr>
                        <a:t>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4239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交事件</a:t>
                      </a: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en-US" altLang="zh-CN">
                          <a:ea typeface="楷体" pitchFamily="49" charset="-122"/>
                        </a:rPr>
                        <a:t>(</a:t>
                      </a:r>
                      <a:r>
                        <a:rPr lang="zh-CN" altLang="zh-CN">
                          <a:ea typeface="楷体" pitchFamily="49" charset="-122"/>
                        </a:rPr>
                        <a:t>或积</a:t>
                      </a: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事件</a:t>
                      </a:r>
                      <a:r>
                        <a:rPr lang="en-US" altLang="zh-CN">
                          <a:ea typeface="楷体" pitchFamily="49" charset="-122"/>
                        </a:rPr>
                        <a:t>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8700" name="Picture 4" descr="SY3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900" y="3265488"/>
            <a:ext cx="1730375" cy="1057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701" name="Picture 5" descr="SY3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0713" y="4667250"/>
            <a:ext cx="1755775" cy="1092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8702" name="矩形 15"/>
          <p:cNvSpPr/>
          <p:nvPr/>
        </p:nvSpPr>
        <p:spPr>
          <a:xfrm>
            <a:off x="5626100" y="3573463"/>
            <a:ext cx="1216025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＝</a:t>
            </a: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A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B</a:t>
            </a:r>
            <a:endParaRPr lang="zh-CN" altLang="zh-CN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28703" name="矩形 16"/>
          <p:cNvSpPr/>
          <p:nvPr/>
        </p:nvSpPr>
        <p:spPr>
          <a:xfrm>
            <a:off x="5743575" y="4962525"/>
            <a:ext cx="957263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＝</a:t>
            </a: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AB</a:t>
            </a:r>
            <a:endParaRPr lang="zh-CN" altLang="zh-CN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28704" name="矩形 17"/>
          <p:cNvSpPr/>
          <p:nvPr/>
        </p:nvSpPr>
        <p:spPr>
          <a:xfrm>
            <a:off x="3081338" y="3300413"/>
            <a:ext cx="2452688" cy="1016000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一般地，事件</a:t>
            </a:r>
            <a:r>
              <a:rPr lang="en-US" altLang="zh-CN" sz="2000" i="1" spc="0">
                <a:ea typeface="楷体" pitchFamily="49" charset="-122"/>
              </a:rPr>
              <a:t>A</a:t>
            </a:r>
            <a:r>
              <a:rPr lang="zh-CN" altLang="zh-CN" sz="2000" spc="0">
                <a:ea typeface="楷体" pitchFamily="49" charset="-122"/>
              </a:rPr>
              <a:t>与事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件</a:t>
            </a:r>
            <a:r>
              <a:rPr lang="en-US" altLang="zh-CN" sz="2000" i="1" spc="0">
                <a:ea typeface="楷体" pitchFamily="49" charset="-122"/>
              </a:rPr>
              <a:t>B</a:t>
            </a:r>
            <a:r>
              <a:rPr lang="zh-CN" altLang="zh-CN" sz="2000" spc="0">
                <a:ea typeface="楷体" pitchFamily="49" charset="-122"/>
              </a:rPr>
              <a:t>至少有一个发生，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即为事件</a:t>
            </a:r>
            <a:r>
              <a:rPr lang="en-US" altLang="zh-CN" sz="2000" i="1" spc="0">
                <a:ea typeface="楷体" pitchFamily="49" charset="-122"/>
              </a:rPr>
              <a:t>C</a:t>
            </a:r>
            <a:r>
              <a:rPr lang="zh-CN" altLang="zh-CN" sz="2000" spc="0">
                <a:ea typeface="楷体" pitchFamily="49" charset="-122"/>
              </a:rPr>
              <a:t>发生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28705" name="矩形 18"/>
          <p:cNvSpPr/>
          <p:nvPr/>
        </p:nvSpPr>
        <p:spPr>
          <a:xfrm>
            <a:off x="3070225" y="4689475"/>
            <a:ext cx="2427288" cy="1016000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一般地，事件</a:t>
            </a:r>
            <a:r>
              <a:rPr lang="en-US" altLang="zh-CN" sz="2000" i="1" spc="0">
                <a:ea typeface="楷体" pitchFamily="49" charset="-122"/>
              </a:rPr>
              <a:t>A</a:t>
            </a:r>
            <a:r>
              <a:rPr lang="zh-CN" altLang="zh-CN" sz="2000" spc="0">
                <a:ea typeface="楷体" pitchFamily="49" charset="-122"/>
              </a:rPr>
              <a:t>与事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件</a:t>
            </a:r>
            <a:r>
              <a:rPr lang="en-US" altLang="zh-CN" sz="2000" i="1" spc="0">
                <a:ea typeface="楷体" pitchFamily="49" charset="-122"/>
              </a:rPr>
              <a:t>B</a:t>
            </a:r>
            <a:r>
              <a:rPr lang="zh-CN" altLang="zh-CN" sz="2000" spc="0">
                <a:ea typeface="楷体" pitchFamily="49" charset="-122"/>
              </a:rPr>
              <a:t>同时发生，即为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事件</a:t>
            </a:r>
            <a:r>
              <a:rPr lang="en-US" altLang="zh-CN" sz="2000" i="1" spc="0">
                <a:ea typeface="楷体" pitchFamily="49" charset="-122"/>
              </a:rPr>
              <a:t>C</a:t>
            </a:r>
            <a:r>
              <a:rPr lang="zh-CN" altLang="zh-CN" sz="2000" spc="0">
                <a:ea typeface="楷体" pitchFamily="49" charset="-122"/>
              </a:rPr>
              <a:t>发生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702" grpId="0"/>
      <p:bldP spid="28703" grpId="0"/>
      <p:bldP spid="28704" grpId="0"/>
      <p:bldP spid="287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30722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类型一　</a:t>
            </a:r>
            <a:r>
              <a:rPr lang="zh-CN" altLang="zh-CN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样本空间的求法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0723" name="Rectangle 5"/>
          <p:cNvSpPr/>
          <p:nvPr/>
        </p:nvSpPr>
        <p:spPr>
          <a:xfrm>
            <a:off x="879475" y="1044575"/>
            <a:ext cx="844232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(1)</a:t>
            </a:r>
            <a:r>
              <a:rPr lang="zh-CN" altLang="en-US" sz="2400">
                <a:ea typeface="楷体" pitchFamily="49" charset="-122"/>
              </a:rPr>
              <a:t>同时抛掷三枚骰子，记录三枚骰子出现的点数之和；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(2)</a:t>
            </a:r>
            <a:r>
              <a:rPr lang="zh-CN" altLang="en-US" sz="2400">
                <a:ea typeface="楷体" pitchFamily="49" charset="-122"/>
              </a:rPr>
              <a:t>从含有两件正品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和两件次品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的四件产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品中任取两件，记录抽出产品的结果；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(3)</a:t>
            </a:r>
            <a:r>
              <a:rPr lang="zh-CN" altLang="en-US" sz="2400">
                <a:ea typeface="楷体" pitchFamily="49" charset="-122"/>
              </a:rPr>
              <a:t>用红、黄、蓝三种颜色给图中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个正方形随机涂色，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每个正方形只涂一种颜色，记录正方形涂色情况 。</a:t>
            </a:r>
          </a:p>
        </p:txBody>
      </p:sp>
      <p:sp>
        <p:nvSpPr>
          <p:cNvPr id="30724" name="矩形 7"/>
          <p:cNvSpPr/>
          <p:nvPr/>
        </p:nvSpPr>
        <p:spPr>
          <a:xfrm>
            <a:off x="1633538" y="4013200"/>
            <a:ext cx="69040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该试验的样本空间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…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18}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32770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类型一　</a:t>
            </a:r>
            <a:r>
              <a:rPr lang="zh-CN" altLang="zh-CN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样本空间的求法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2771" name="Rectangle 5"/>
          <p:cNvSpPr/>
          <p:nvPr/>
        </p:nvSpPr>
        <p:spPr>
          <a:xfrm>
            <a:off x="879475" y="1044575"/>
            <a:ext cx="844232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(1)</a:t>
            </a:r>
            <a:r>
              <a:rPr lang="zh-CN" altLang="en-US" sz="2400">
                <a:ea typeface="楷体" pitchFamily="49" charset="-122"/>
              </a:rPr>
              <a:t>同时抛掷三枚骰子，记录三枚骰子出现的点数之和；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(2)</a:t>
            </a:r>
            <a:r>
              <a:rPr lang="zh-CN" altLang="en-US" sz="2400">
                <a:ea typeface="楷体" pitchFamily="49" charset="-122"/>
              </a:rPr>
              <a:t>从含有两件正品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和两件次品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的四件产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品中任取两件，记录抽出产品的结果；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(3)</a:t>
            </a:r>
            <a:r>
              <a:rPr lang="zh-CN" altLang="en-US" sz="2400">
                <a:ea typeface="楷体" pitchFamily="49" charset="-122"/>
              </a:rPr>
              <a:t>用红、黄、蓝三种颜色给图中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个正方形随机涂色，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每个正方形只涂一种颜色，记录正方形涂色情况 。</a:t>
            </a:r>
          </a:p>
        </p:txBody>
      </p:sp>
      <p:sp>
        <p:nvSpPr>
          <p:cNvPr id="32772" name="矩形 8"/>
          <p:cNvSpPr/>
          <p:nvPr/>
        </p:nvSpPr>
        <p:spPr>
          <a:xfrm>
            <a:off x="1587500" y="3395663"/>
            <a:ext cx="52911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该试验所有样本点如图所示，</a:t>
            </a:r>
          </a:p>
        </p:txBody>
      </p:sp>
      <p:pic>
        <p:nvPicPr>
          <p:cNvPr id="32773" name="Picture 2" descr="SY3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5750" y="3824288"/>
            <a:ext cx="3800475" cy="11398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2774" name="Rectangle 3"/>
          <p:cNvSpPr/>
          <p:nvPr/>
        </p:nvSpPr>
        <p:spPr>
          <a:xfrm>
            <a:off x="2600325" y="5059363"/>
            <a:ext cx="5848350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因此，该试验的样本空间为</a:t>
            </a:r>
            <a:endParaRPr lang="zh-CN" altLang="en-US" sz="2400" i="1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 i="1">
                <a:ea typeface="楷体" pitchFamily="49" charset="-122"/>
              </a:rPr>
              <a:t> Ω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34818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类型一　</a:t>
            </a:r>
            <a:r>
              <a:rPr lang="zh-CN" altLang="zh-CN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样本空间的求法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4819" name="Rectangle 5"/>
          <p:cNvSpPr/>
          <p:nvPr/>
        </p:nvSpPr>
        <p:spPr>
          <a:xfrm>
            <a:off x="879475" y="1044575"/>
            <a:ext cx="844232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(1)</a:t>
            </a:r>
            <a:r>
              <a:rPr lang="zh-CN" altLang="en-US" sz="2400">
                <a:ea typeface="楷体" pitchFamily="49" charset="-122"/>
              </a:rPr>
              <a:t>同时抛掷三枚骰子，记录三枚骰子出现的点数之和；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(2)</a:t>
            </a:r>
            <a:r>
              <a:rPr lang="zh-CN" altLang="en-US" sz="2400">
                <a:ea typeface="楷体" pitchFamily="49" charset="-122"/>
              </a:rPr>
              <a:t>从含有两件正品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和两件次品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的四件产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品中任取两件，记录抽出产品的结果；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(3)</a:t>
            </a:r>
            <a:r>
              <a:rPr lang="zh-CN" altLang="en-US" sz="2400">
                <a:ea typeface="楷体" pitchFamily="49" charset="-122"/>
              </a:rPr>
              <a:t>用红、黄、蓝三种颜色给图中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个正方形随机涂色，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每个正方形只涂一种颜色，记录正方形涂色情况 。</a:t>
            </a:r>
          </a:p>
        </p:txBody>
      </p:sp>
      <p:graphicFrame>
        <p:nvGraphicFramePr>
          <p:cNvPr id="34820" name="表格 6"/>
          <p:cNvGraphicFramePr>
            <a:graphicFrameLocks noGrp="1"/>
          </p:cNvGraphicFramePr>
          <p:nvPr/>
        </p:nvGraphicFramePr>
        <p:xfrm>
          <a:off x="6994525" y="3368675"/>
          <a:ext cx="1666875" cy="538162"/>
        </p:xfrm>
        <a:graphic>
          <a:graphicData uri="http://schemas.openxmlformats.org/drawingml/2006/table">
            <a:tbl>
              <a:tblPr/>
              <a:tblGrid>
                <a:gridCol w="555625"/>
                <a:gridCol w="555625"/>
                <a:gridCol w="555625"/>
              </a:tblGrid>
              <a:tr h="5381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 sz="1000" b="0">
                        <a:latin typeface="Times New Roman"/>
                        <a:ea typeface="等线" panose="02010600030101010101" charset="-122"/>
                      </a:endParaRPr>
                    </a:p>
                  </a:txBody>
                  <a:tcPr marL="68580" marR="68580" marT="0" marB="0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 sz="1000" b="0">
                        <a:latin typeface="Times New Roman"/>
                        <a:ea typeface="等线" panose="02010600030101010101" charset="-122"/>
                      </a:endParaRPr>
                    </a:p>
                  </a:txBody>
                  <a:tcPr marL="68580" marR="68580" marT="0" marB="0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 sz="1000" b="0">
                        <a:latin typeface="Times New Roman"/>
                        <a:ea typeface="等线" panose="02010600030101010101" charset="-122"/>
                      </a:endParaRPr>
                    </a:p>
                  </a:txBody>
                  <a:tcPr marL="68580" marR="68580" marT="0" marB="0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4830" name="矩形 7"/>
          <p:cNvSpPr/>
          <p:nvPr/>
        </p:nvSpPr>
        <p:spPr>
          <a:xfrm>
            <a:off x="1666875" y="3359150"/>
            <a:ext cx="20907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如图，</a:t>
            </a:r>
          </a:p>
        </p:txBody>
      </p:sp>
      <p:pic>
        <p:nvPicPr>
          <p:cNvPr id="34831" name="Picture 1" descr="SY3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825" y="4073525"/>
            <a:ext cx="4900613" cy="226853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36866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类型一　</a:t>
            </a:r>
            <a:r>
              <a:rPr lang="zh-CN" altLang="zh-CN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样本空间的求法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6867" name="Rectangle 5"/>
          <p:cNvSpPr/>
          <p:nvPr/>
        </p:nvSpPr>
        <p:spPr>
          <a:xfrm>
            <a:off x="879475" y="1044575"/>
            <a:ext cx="844232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(1)</a:t>
            </a:r>
            <a:r>
              <a:rPr lang="zh-CN" altLang="en-US" sz="2400">
                <a:ea typeface="楷体" pitchFamily="49" charset="-122"/>
              </a:rPr>
              <a:t>同时抛掷三枚骰子，记录三枚骰子出现的点数之和；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(2)</a:t>
            </a:r>
            <a:r>
              <a:rPr lang="zh-CN" altLang="en-US" sz="2400">
                <a:ea typeface="楷体" pitchFamily="49" charset="-122"/>
              </a:rPr>
              <a:t>从含有两件正品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和两件次品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的四件产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品中任取两件，记录抽出产品的结果；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(3)</a:t>
            </a:r>
            <a:r>
              <a:rPr lang="zh-CN" altLang="en-US" sz="2400">
                <a:ea typeface="楷体" pitchFamily="49" charset="-122"/>
              </a:rPr>
              <a:t>用红、黄、蓝三种颜色给图中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个正方形随机涂色，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每个正方形只涂一种颜色，记录正方形涂色情况 。</a:t>
            </a:r>
          </a:p>
        </p:txBody>
      </p:sp>
      <p:graphicFrame>
        <p:nvGraphicFramePr>
          <p:cNvPr id="36868" name="表格 6"/>
          <p:cNvGraphicFramePr>
            <a:graphicFrameLocks noGrp="1"/>
          </p:cNvGraphicFramePr>
          <p:nvPr/>
        </p:nvGraphicFramePr>
        <p:xfrm>
          <a:off x="6994525" y="3368675"/>
          <a:ext cx="1666875" cy="538162"/>
        </p:xfrm>
        <a:graphic>
          <a:graphicData uri="http://schemas.openxmlformats.org/drawingml/2006/table">
            <a:tbl>
              <a:tblPr/>
              <a:tblGrid>
                <a:gridCol w="555625"/>
                <a:gridCol w="555625"/>
                <a:gridCol w="555625"/>
              </a:tblGrid>
              <a:tr h="5381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 sz="1000" b="0">
                        <a:latin typeface="Times New Roman"/>
                        <a:ea typeface="等线" panose="02010600030101010101" charset="-122"/>
                      </a:endParaRPr>
                    </a:p>
                  </a:txBody>
                  <a:tcPr marL="68580" marR="68580" marT="0" marB="0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 sz="1000" b="0">
                        <a:latin typeface="Times New Roman"/>
                        <a:ea typeface="等线" panose="02010600030101010101" charset="-122"/>
                      </a:endParaRPr>
                    </a:p>
                  </a:txBody>
                  <a:tcPr marL="68580" marR="68580" marT="0" marB="0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lnSpc>
                          <a:spcPct val="150000"/>
                        </a:lnSpc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 sz="1000" b="0">
                        <a:latin typeface="Times New Roman"/>
                        <a:ea typeface="等线" panose="02010600030101010101" charset="-122"/>
                      </a:endParaRPr>
                    </a:p>
                  </a:txBody>
                  <a:tcPr marL="68580" marR="68580" marT="0" marB="0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878" name="矩形 7"/>
          <p:cNvSpPr/>
          <p:nvPr/>
        </p:nvSpPr>
        <p:spPr>
          <a:xfrm>
            <a:off x="1666875" y="3359150"/>
            <a:ext cx="20907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如图，</a:t>
            </a:r>
          </a:p>
        </p:txBody>
      </p:sp>
      <p:sp>
        <p:nvSpPr>
          <p:cNvPr id="36879" name="矩形 8"/>
          <p:cNvSpPr/>
          <p:nvPr/>
        </p:nvSpPr>
        <p:spPr>
          <a:xfrm>
            <a:off x="2297113" y="3944938"/>
            <a:ext cx="6656387" cy="22479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>
                <a:ea typeface="楷体" pitchFamily="49" charset="-122"/>
              </a:rPr>
              <a:t>用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分别表示红色、黄色与蓝色三种颜色，则此试验的样本空间为</a:t>
            </a:r>
            <a:r>
              <a:rPr lang="en-US" altLang="zh-CN" i="1">
                <a:ea typeface="楷体" pitchFamily="49" charset="-122"/>
              </a:rPr>
              <a:t>Ω</a:t>
            </a:r>
            <a:r>
              <a:rPr lang="en-US" altLang="zh-CN" baseline="-25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3)}</a:t>
            </a:r>
            <a:endParaRPr lang="zh-CN" altLang="en-US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</a:p>
        </p:txBody>
      </p:sp>
      <p:sp>
        <p:nvSpPr>
          <p:cNvPr id="38914" name="Rectangle 4"/>
          <p:cNvSpPr/>
          <p:nvPr/>
        </p:nvSpPr>
        <p:spPr>
          <a:xfrm>
            <a:off x="842963" y="1128713"/>
            <a:ext cx="6991350" cy="46037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写样本空间的关键是找样本点，具体有三种方法：</a:t>
            </a:r>
          </a:p>
        </p:txBody>
      </p:sp>
      <p:sp>
        <p:nvSpPr>
          <p:cNvPr id="38915" name="Rectangle 4"/>
          <p:cNvSpPr/>
          <p:nvPr/>
        </p:nvSpPr>
        <p:spPr>
          <a:xfrm>
            <a:off x="869950" y="1530350"/>
            <a:ext cx="8297863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列举法：</a:t>
            </a:r>
            <a:r>
              <a:rPr lang="zh-CN" altLang="en-US" sz="2400">
                <a:ea typeface="楷体" pitchFamily="49" charset="-122"/>
              </a:rPr>
              <a:t>适用样本点个数不是很多，可以把样本点一一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</a:t>
            </a:r>
            <a:r>
              <a:rPr lang="zh-CN" altLang="en-US" sz="2400">
                <a:ea typeface="楷体" pitchFamily="49" charset="-122"/>
              </a:rPr>
              <a:t>列举出来的情况，但列举时必须按一定的顺序，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</a:t>
            </a:r>
            <a:r>
              <a:rPr lang="zh-CN" altLang="en-US" sz="2400">
                <a:ea typeface="楷体" pitchFamily="49" charset="-122"/>
              </a:rPr>
              <a:t>要做到不重不漏；</a:t>
            </a:r>
          </a:p>
        </p:txBody>
      </p:sp>
      <p:sp>
        <p:nvSpPr>
          <p:cNvPr id="38916" name="Rectangle 4"/>
          <p:cNvSpPr/>
          <p:nvPr/>
        </p:nvSpPr>
        <p:spPr>
          <a:xfrm>
            <a:off x="846138" y="2716213"/>
            <a:ext cx="8297862" cy="15684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列表法：</a:t>
            </a:r>
            <a:r>
              <a:rPr lang="zh-CN" altLang="en-US" sz="2400">
                <a:ea typeface="楷体" pitchFamily="49" charset="-122"/>
              </a:rPr>
              <a:t>适用于试验中包含两个或两个以上的元素，且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</a:t>
            </a:r>
            <a:r>
              <a:rPr lang="zh-CN" altLang="en-US" sz="2400">
                <a:ea typeface="楷体" pitchFamily="49" charset="-122"/>
              </a:rPr>
              <a:t>试验结果相对较多的样本点个数的求解问题，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</a:t>
            </a:r>
            <a:r>
              <a:rPr lang="zh-CN" altLang="en-US" sz="2400">
                <a:ea typeface="楷体" pitchFamily="49" charset="-122"/>
              </a:rPr>
              <a:t>通常把样本归纳为“有序实数对”，也可用坐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</a:t>
            </a:r>
            <a:r>
              <a:rPr lang="zh-CN" altLang="en-US" sz="2400">
                <a:ea typeface="楷体" pitchFamily="49" charset="-122"/>
              </a:rPr>
              <a:t>标法，列表法的优点是准确、全面、不易遗漏；</a:t>
            </a:r>
          </a:p>
        </p:txBody>
      </p:sp>
      <p:sp>
        <p:nvSpPr>
          <p:cNvPr id="38917" name="Rectangle 4"/>
          <p:cNvSpPr/>
          <p:nvPr/>
        </p:nvSpPr>
        <p:spPr>
          <a:xfrm>
            <a:off x="869950" y="4264025"/>
            <a:ext cx="7969250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树形图法：</a:t>
            </a:r>
            <a:r>
              <a:rPr lang="zh-CN" altLang="en-US" sz="2400">
                <a:ea typeface="楷体" pitchFamily="49" charset="-122"/>
              </a:rPr>
              <a:t>适用较复杂问题中的样本点的探求，一般需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要分步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两步及两步以上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完成的结果可以用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树形图法进行列举。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  <p:bldP spid="38916" grpId="0"/>
      <p:bldP spid="389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</a:p>
        </p:txBody>
      </p:sp>
      <p:sp>
        <p:nvSpPr>
          <p:cNvPr id="40962" name="Rectangle 4"/>
          <p:cNvSpPr/>
          <p:nvPr/>
        </p:nvSpPr>
        <p:spPr>
          <a:xfrm>
            <a:off x="855663" y="996950"/>
            <a:ext cx="7967662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随意安排甲、乙、丙、丁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人在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天节日中值班，每人值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班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天，记录值班的情况；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从一批产品中，依次任选三件，记录出现正品与次品的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情况。 </a:t>
            </a:r>
          </a:p>
        </p:txBody>
      </p:sp>
      <p:sp>
        <p:nvSpPr>
          <p:cNvPr id="40963" name="矩形 4"/>
          <p:cNvSpPr/>
          <p:nvPr/>
        </p:nvSpPr>
        <p:spPr>
          <a:xfrm>
            <a:off x="882650" y="2836863"/>
            <a:ext cx="20907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如图，</a:t>
            </a:r>
          </a:p>
        </p:txBody>
      </p:sp>
      <p:pic>
        <p:nvPicPr>
          <p:cNvPr id="40964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3" y="3255963"/>
            <a:ext cx="6784975" cy="1719262"/>
          </a:xfrm>
          <a:prstGeom prst="rect">
            <a:avLst/>
          </a:prstGeom>
          <a:noFill/>
          <a:ln w="28575"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问题情境</a:t>
            </a:r>
          </a:p>
        </p:txBody>
      </p:sp>
      <p:sp>
        <p:nvSpPr>
          <p:cNvPr id="6146" name="矩形 14"/>
          <p:cNvSpPr/>
          <p:nvPr/>
        </p:nvSpPr>
        <p:spPr>
          <a:xfrm>
            <a:off x="939800" y="1079500"/>
            <a:ext cx="32781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情境：</a:t>
            </a:r>
            <a:r>
              <a:rPr lang="zh-CN" altLang="en-US" sz="2400">
                <a:ea typeface="楷体" pitchFamily="49" charset="-122"/>
              </a:rPr>
              <a:t>观察几幅图片：</a:t>
            </a:r>
          </a:p>
        </p:txBody>
      </p:sp>
      <p:pic>
        <p:nvPicPr>
          <p:cNvPr id="6147" name="Picture 7" descr="J1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675" y="1508125"/>
            <a:ext cx="3597275" cy="15208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6148" name="Picture 8" descr="J115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5138" y="1497013"/>
            <a:ext cx="1828800" cy="15208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9" name="Rectangle 9"/>
          <p:cNvSpPr/>
          <p:nvPr/>
        </p:nvSpPr>
        <p:spPr>
          <a:xfrm>
            <a:off x="1958975" y="3005138"/>
            <a:ext cx="552132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 algn="l"/>
                <a:tab pos="2700338" algn="l"/>
                <a:tab pos="4051300" algn="l"/>
              </a:tabLst>
            </a:pPr>
            <a:r>
              <a:rPr lang="zh-CN" altLang="en-US" sz="2400">
                <a:ea typeface="楷体" pitchFamily="49" charset="-122"/>
              </a:rPr>
              <a:t>事件一：常温下石头在一天内被风化；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 algn="l"/>
                <a:tab pos="2700338" algn="l"/>
                <a:tab pos="4051300" algn="l"/>
              </a:tabLst>
            </a:pPr>
            <a:r>
              <a:rPr lang="zh-CN" altLang="en-US" sz="2400">
                <a:ea typeface="楷体" pitchFamily="49" charset="-122"/>
              </a:rPr>
              <a:t>事件二：木柴燃烧产生热量；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 algn="l"/>
                <a:tab pos="2700338" algn="l"/>
                <a:tab pos="4051300" algn="l"/>
              </a:tabLst>
            </a:pPr>
            <a:r>
              <a:rPr lang="zh-CN" altLang="en-US" sz="2400">
                <a:ea typeface="楷体" pitchFamily="49" charset="-122"/>
              </a:rPr>
              <a:t>事件三：射击运动员射击一次中十环。</a:t>
            </a:r>
          </a:p>
        </p:txBody>
      </p:sp>
      <p:sp>
        <p:nvSpPr>
          <p:cNvPr id="6150" name="矩形 9"/>
          <p:cNvSpPr/>
          <p:nvPr/>
        </p:nvSpPr>
        <p:spPr>
          <a:xfrm>
            <a:off x="1025525" y="4202113"/>
            <a:ext cx="51355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问题：</a:t>
            </a:r>
            <a:r>
              <a:rPr lang="zh-CN" altLang="en-US" sz="2400">
                <a:ea typeface="楷体" pitchFamily="49" charset="-122"/>
              </a:rPr>
              <a:t>以上三个事件一定会发生吗？</a:t>
            </a:r>
          </a:p>
        </p:txBody>
      </p:sp>
      <p:sp>
        <p:nvSpPr>
          <p:cNvPr id="6151" name="矩形 11"/>
          <p:cNvSpPr/>
          <p:nvPr/>
        </p:nvSpPr>
        <p:spPr>
          <a:xfrm>
            <a:off x="1954213" y="4656138"/>
            <a:ext cx="6323012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事件一在常温下不可能发生，是不可能事件；事件二一定发生，是必然事件；</a:t>
            </a:r>
            <a:endParaRPr lang="en-US" altLang="zh-CN" sz="2400">
              <a:solidFill>
                <a:srgbClr val="0000FF"/>
              </a:solidFill>
              <a:ea typeface="楷体" pitchFamily="49" charset="-122"/>
            </a:endParaRPr>
          </a:p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事件三可能发生，也可能不发生，是随机事件。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</a:p>
        </p:txBody>
      </p:sp>
      <p:sp>
        <p:nvSpPr>
          <p:cNvPr id="43010" name="Rectangle 4"/>
          <p:cNvSpPr/>
          <p:nvPr/>
        </p:nvSpPr>
        <p:spPr>
          <a:xfrm>
            <a:off x="855663" y="996950"/>
            <a:ext cx="7967662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随意安排甲、乙、丙、丁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人在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天节日中值班，每人值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班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天，记录值班的情况；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从一批产品中，依次任选三件，记录出现正品与次品的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情况。 </a:t>
            </a:r>
          </a:p>
        </p:txBody>
      </p:sp>
      <p:sp>
        <p:nvSpPr>
          <p:cNvPr id="43011" name="矩形 4"/>
          <p:cNvSpPr/>
          <p:nvPr/>
        </p:nvSpPr>
        <p:spPr>
          <a:xfrm>
            <a:off x="882650" y="2836863"/>
            <a:ext cx="20907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如图，</a:t>
            </a:r>
          </a:p>
        </p:txBody>
      </p:sp>
      <p:sp>
        <p:nvSpPr>
          <p:cNvPr id="43012" name="Rectangle 8"/>
          <p:cNvSpPr/>
          <p:nvPr/>
        </p:nvSpPr>
        <p:spPr>
          <a:xfrm>
            <a:off x="1900238" y="3230563"/>
            <a:ext cx="7146925" cy="224631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设甲、乙、丙、丁分别为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，所以样本空间</a:t>
            </a:r>
            <a:r>
              <a:rPr lang="en-US" altLang="zh-CN" i="1">
                <a:ea typeface="楷体" pitchFamily="49" charset="-122"/>
              </a:rPr>
              <a:t>Ω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＝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{(1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(4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1)}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</a:p>
        </p:txBody>
      </p:sp>
      <p:sp>
        <p:nvSpPr>
          <p:cNvPr id="45058" name="Rectangle 4"/>
          <p:cNvSpPr/>
          <p:nvPr/>
        </p:nvSpPr>
        <p:spPr>
          <a:xfrm>
            <a:off x="855663" y="996950"/>
            <a:ext cx="7967662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写出下列试验的样本空间：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随意安排甲、乙、丙、丁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人在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天节日中值班，每人值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班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天，记录值班的情况；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从一批产品中，依次任选三件，记录出现正品与次品的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情况。 </a:t>
            </a:r>
          </a:p>
        </p:txBody>
      </p:sp>
      <p:sp>
        <p:nvSpPr>
          <p:cNvPr id="45059" name="矩形 4"/>
          <p:cNvSpPr/>
          <p:nvPr/>
        </p:nvSpPr>
        <p:spPr>
          <a:xfrm>
            <a:off x="882650" y="2836863"/>
            <a:ext cx="802640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设正品为</a:t>
            </a:r>
            <a:r>
              <a:rPr lang="en-US" altLang="zh-CN" sz="2400" i="1">
                <a:ea typeface="楷体" pitchFamily="49" charset="-122"/>
              </a:rPr>
              <a:t>H</a:t>
            </a:r>
            <a:r>
              <a:rPr lang="zh-CN" altLang="en-US" sz="2400">
                <a:ea typeface="楷体" pitchFamily="49" charset="-122"/>
              </a:rPr>
              <a:t>，次品为</a:t>
            </a:r>
            <a:r>
              <a:rPr lang="en-US" altLang="zh-CN" sz="2400" i="1">
                <a:ea typeface="楷体" pitchFamily="49" charset="-122"/>
              </a:rPr>
              <a:t>T</a:t>
            </a:r>
            <a:r>
              <a:rPr lang="zh-CN" altLang="en-US" sz="2400">
                <a:ea typeface="楷体" pitchFamily="49" charset="-122"/>
              </a:rPr>
              <a:t>，样本空间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{</a:t>
            </a:r>
            <a:r>
              <a:rPr lang="en-US" altLang="zh-CN" sz="2400" i="1">
                <a:ea typeface="楷体" pitchFamily="49" charset="-122"/>
              </a:rPr>
              <a:t>HHH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HHT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HTH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THH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HTT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TTH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THT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 i="1">
                <a:ea typeface="楷体" pitchFamily="49" charset="-122"/>
              </a:rPr>
              <a:t>              TTT</a:t>
            </a:r>
            <a:r>
              <a:rPr lang="en-US" altLang="zh-CN" sz="2400">
                <a:ea typeface="楷体" pitchFamily="49" charset="-122"/>
              </a:rPr>
              <a:t>}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47106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类型二　随机事件的表示</a:t>
            </a:r>
          </a:p>
        </p:txBody>
      </p:sp>
      <p:sp>
        <p:nvSpPr>
          <p:cNvPr id="47107" name="Rectangle 1"/>
          <p:cNvSpPr/>
          <p:nvPr/>
        </p:nvSpPr>
        <p:spPr>
          <a:xfrm>
            <a:off x="914400" y="1044575"/>
            <a:ext cx="786447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、试验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：甲、乙两人玩出拳游戏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石头、剪刀、布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</a:t>
            </a:r>
            <a:r>
              <a:rPr lang="zh-CN" altLang="en-US" sz="2400">
                <a:ea typeface="楷体" pitchFamily="49" charset="-122"/>
              </a:rPr>
              <a:t>观察甲、乙出拳的情况，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设事件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表示随机事件“甲乙平局”；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表示随机事件“甲赢得游戏”；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表示随机事件“乙不输”，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试用集合表示事件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。</a:t>
            </a:r>
            <a:r>
              <a:rPr lang="en-US" altLang="zh-CN" sz="2400">
                <a:ea typeface="楷体" pitchFamily="49" charset="-122"/>
              </a:rPr>
              <a:t> </a:t>
            </a:r>
          </a:p>
        </p:txBody>
      </p:sp>
      <p:sp>
        <p:nvSpPr>
          <p:cNvPr id="47108" name="Rectangle 2"/>
          <p:cNvSpPr/>
          <p:nvPr/>
        </p:nvSpPr>
        <p:spPr>
          <a:xfrm>
            <a:off x="1781175" y="3260725"/>
            <a:ext cx="7459663" cy="132397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>
                <a:ea typeface="楷体" pitchFamily="49" charset="-122"/>
              </a:rPr>
              <a:t>设石头为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，剪刀为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，布为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，用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i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j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表示游戏的结果，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</a:t>
            </a:r>
            <a:r>
              <a:rPr lang="zh-CN" altLang="en-US">
                <a:ea typeface="楷体" pitchFamily="49" charset="-122"/>
              </a:rPr>
              <a:t>其中</a:t>
            </a:r>
            <a:r>
              <a:rPr lang="en-US" altLang="zh-CN" i="1">
                <a:ea typeface="楷体" pitchFamily="49" charset="-122"/>
              </a:rPr>
              <a:t>i</a:t>
            </a:r>
            <a:r>
              <a:rPr lang="zh-CN" altLang="en-US">
                <a:ea typeface="楷体" pitchFamily="49" charset="-122"/>
              </a:rPr>
              <a:t>表示甲出的拳，</a:t>
            </a:r>
            <a:r>
              <a:rPr lang="en-US" altLang="zh-CN" i="1">
                <a:ea typeface="楷体" pitchFamily="49" charset="-122"/>
              </a:rPr>
              <a:t>j</a:t>
            </a:r>
            <a:r>
              <a:rPr lang="zh-CN" altLang="en-US">
                <a:ea typeface="楷体" pitchFamily="49" charset="-122"/>
              </a:rPr>
              <a:t>表示乙出的拳，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</a:t>
            </a:r>
            <a:r>
              <a:rPr lang="zh-CN" altLang="en-US">
                <a:ea typeface="楷体" pitchFamily="49" charset="-122"/>
              </a:rPr>
              <a:t>则样本空间</a:t>
            </a:r>
            <a:r>
              <a:rPr lang="en-US" altLang="zh-CN" i="1">
                <a:ea typeface="楷体" pitchFamily="49" charset="-122"/>
              </a:rPr>
              <a:t>E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)}</a:t>
            </a:r>
            <a:r>
              <a:rPr lang="zh-CN" altLang="en-US">
                <a:ea typeface="楷体" pitchFamily="49" charset="-122"/>
              </a:rPr>
              <a:t>；</a:t>
            </a:r>
          </a:p>
        </p:txBody>
      </p:sp>
      <p:sp>
        <p:nvSpPr>
          <p:cNvPr id="47109" name="Rectangle 2"/>
          <p:cNvSpPr/>
          <p:nvPr/>
        </p:nvSpPr>
        <p:spPr>
          <a:xfrm>
            <a:off x="2360613" y="4578350"/>
            <a:ext cx="6550025" cy="10144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因为事件</a:t>
            </a:r>
            <a:r>
              <a:rPr lang="en-US" altLang="zh-CN" i="1">
                <a:ea typeface="楷体" pitchFamily="49" charset="-122"/>
              </a:rPr>
              <a:t>A</a:t>
            </a:r>
            <a:r>
              <a:rPr lang="zh-CN" altLang="en-US">
                <a:ea typeface="楷体" pitchFamily="49" charset="-122"/>
              </a:rPr>
              <a:t>表示随机事件“甲乙平局”，则满足要求的样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本点共有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个：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所以事件</a:t>
            </a:r>
            <a:r>
              <a:rPr lang="en-US" altLang="zh-CN" i="1">
                <a:ea typeface="楷体" pitchFamily="49" charset="-122"/>
              </a:rPr>
              <a:t>A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)}</a:t>
            </a:r>
            <a:r>
              <a:rPr lang="zh-CN" altLang="en-US">
                <a:ea typeface="楷体" pitchFamily="49" charset="-122"/>
              </a:rPr>
              <a:t>；</a:t>
            </a:r>
          </a:p>
        </p:txBody>
      </p:sp>
      <p:sp>
        <p:nvSpPr>
          <p:cNvPr id="47110" name="矩形 12"/>
          <p:cNvSpPr/>
          <p:nvPr/>
        </p:nvSpPr>
        <p:spPr>
          <a:xfrm>
            <a:off x="2357438" y="5584825"/>
            <a:ext cx="6797675" cy="1016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事件</a:t>
            </a:r>
            <a:r>
              <a:rPr lang="en-US" altLang="zh-CN" i="1">
                <a:ea typeface="楷体" pitchFamily="49" charset="-122"/>
              </a:rPr>
              <a:t>B</a:t>
            </a:r>
            <a:r>
              <a:rPr lang="zh-CN" altLang="en-US">
                <a:ea typeface="楷体" pitchFamily="49" charset="-122"/>
              </a:rPr>
              <a:t>表示随机事件“甲赢得游戏”，则满足要求的样本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点共有</a:t>
            </a:r>
            <a:r>
              <a:rPr lang="en-US" altLang="zh-CN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个：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所以事件</a:t>
            </a:r>
            <a:r>
              <a:rPr lang="en-US" altLang="zh-CN" i="1">
                <a:ea typeface="楷体" pitchFamily="49" charset="-122"/>
              </a:rPr>
              <a:t>B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)}</a:t>
            </a:r>
            <a:r>
              <a:rPr lang="zh-CN" altLang="en-US">
                <a:ea typeface="楷体" pitchFamily="49" charset="-122"/>
              </a:rPr>
              <a:t>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49154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类型二　随机事件的表示</a:t>
            </a:r>
          </a:p>
        </p:txBody>
      </p:sp>
      <p:sp>
        <p:nvSpPr>
          <p:cNvPr id="49155" name="Rectangle 1"/>
          <p:cNvSpPr/>
          <p:nvPr/>
        </p:nvSpPr>
        <p:spPr>
          <a:xfrm>
            <a:off x="914400" y="1044575"/>
            <a:ext cx="786447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、试验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：甲、乙两人玩出拳游戏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石头、剪刀、布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</a:t>
            </a:r>
            <a:r>
              <a:rPr lang="zh-CN" altLang="en-US" sz="2400">
                <a:ea typeface="楷体" pitchFamily="49" charset="-122"/>
              </a:rPr>
              <a:t>观察甲、乙出拳的情况，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设事件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表示随机事件“甲乙平局”；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表示随机事件“甲赢得游戏”；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表示随机事件“乙不输”，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           试用集合表示事件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。</a:t>
            </a:r>
            <a:r>
              <a:rPr lang="en-US" altLang="zh-CN" sz="2400">
                <a:ea typeface="楷体" pitchFamily="49" charset="-122"/>
              </a:rPr>
              <a:t> </a:t>
            </a:r>
          </a:p>
        </p:txBody>
      </p:sp>
      <p:sp>
        <p:nvSpPr>
          <p:cNvPr id="49156" name="Rectangle 2"/>
          <p:cNvSpPr/>
          <p:nvPr/>
        </p:nvSpPr>
        <p:spPr>
          <a:xfrm>
            <a:off x="2351088" y="4591050"/>
            <a:ext cx="6550025" cy="16319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因为事件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zh-CN" altLang="en-US">
                <a:ea typeface="楷体" pitchFamily="49" charset="-122"/>
              </a:rPr>
              <a:t>表示随机事件“乙不输”，则满足要求的样本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点共有</a:t>
            </a:r>
            <a:r>
              <a:rPr lang="en-US" altLang="zh-CN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个，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所以事件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            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)} </a:t>
            </a:r>
            <a:r>
              <a:rPr lang="zh-CN" altLang="en-US">
                <a:ea typeface="楷体" pitchFamily="49" charset="-122"/>
              </a:rPr>
              <a:t>。</a:t>
            </a:r>
            <a:endParaRPr lang="en-US" altLang="zh-CN">
              <a:ea typeface="楷体" pitchFamily="49" charset="-122"/>
            </a:endParaRPr>
          </a:p>
        </p:txBody>
      </p:sp>
      <p:sp>
        <p:nvSpPr>
          <p:cNvPr id="49157" name="Rectangle 2"/>
          <p:cNvSpPr/>
          <p:nvPr/>
        </p:nvSpPr>
        <p:spPr>
          <a:xfrm>
            <a:off x="1781175" y="3260725"/>
            <a:ext cx="7459663" cy="132397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>
                <a:ea typeface="楷体" pitchFamily="49" charset="-122"/>
              </a:rPr>
              <a:t>设石头为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，剪刀为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，布为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，用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i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j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表示游戏的结果，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</a:t>
            </a:r>
            <a:r>
              <a:rPr lang="zh-CN" altLang="en-US">
                <a:ea typeface="楷体" pitchFamily="49" charset="-122"/>
              </a:rPr>
              <a:t>其中</a:t>
            </a:r>
            <a:r>
              <a:rPr lang="en-US" altLang="zh-CN" i="1">
                <a:ea typeface="楷体" pitchFamily="49" charset="-122"/>
              </a:rPr>
              <a:t>i</a:t>
            </a:r>
            <a:r>
              <a:rPr lang="zh-CN" altLang="en-US">
                <a:ea typeface="楷体" pitchFamily="49" charset="-122"/>
              </a:rPr>
              <a:t>表示甲出的拳，</a:t>
            </a:r>
            <a:r>
              <a:rPr lang="en-US" altLang="zh-CN" i="1">
                <a:ea typeface="楷体" pitchFamily="49" charset="-122"/>
              </a:rPr>
              <a:t>j</a:t>
            </a:r>
            <a:r>
              <a:rPr lang="zh-CN" altLang="en-US">
                <a:ea typeface="楷体" pitchFamily="49" charset="-122"/>
              </a:rPr>
              <a:t>表示乙出的拳，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</a:t>
            </a:r>
            <a:r>
              <a:rPr lang="zh-CN" altLang="en-US">
                <a:ea typeface="楷体" pitchFamily="49" charset="-122"/>
              </a:rPr>
              <a:t>则样本空间</a:t>
            </a:r>
            <a:r>
              <a:rPr lang="en-US" altLang="zh-CN" i="1">
                <a:ea typeface="楷体" pitchFamily="49" charset="-122"/>
              </a:rPr>
              <a:t>E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w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)}</a:t>
            </a:r>
            <a:r>
              <a:rPr lang="zh-CN" altLang="en-US">
                <a:ea typeface="楷体" pitchFamily="49" charset="-122"/>
              </a:rPr>
              <a:t>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</a:p>
        </p:txBody>
      </p:sp>
      <p:sp>
        <p:nvSpPr>
          <p:cNvPr id="51202" name="矩形 3"/>
          <p:cNvSpPr/>
          <p:nvPr/>
        </p:nvSpPr>
        <p:spPr>
          <a:xfrm>
            <a:off x="944563" y="1033463"/>
            <a:ext cx="793750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latin typeface="楷体" pitchFamily="49" charset="-122"/>
                <a:ea typeface="楷体" pitchFamily="49" charset="-122"/>
              </a:rPr>
              <a:t>对于随机事件的表示，应先列出所有的样本点，然后确定随机事件中含有哪些样本点，这些样本点作为元素表示的集合即为所求。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</a:p>
        </p:txBody>
      </p:sp>
      <p:sp>
        <p:nvSpPr>
          <p:cNvPr id="53250" name="矩形 5"/>
          <p:cNvSpPr/>
          <p:nvPr/>
        </p:nvSpPr>
        <p:spPr>
          <a:xfrm>
            <a:off x="920750" y="1033463"/>
            <a:ext cx="804545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如图，从正方形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的四个顶点及其中心</a:t>
            </a:r>
            <a:r>
              <a:rPr lang="en-US" altLang="zh-CN" sz="2400" i="1">
                <a:ea typeface="楷体" pitchFamily="49" charset="-122"/>
              </a:rPr>
              <a:t>O</a:t>
            </a:r>
            <a:r>
              <a:rPr lang="zh-CN" altLang="en-US" sz="2400">
                <a:ea typeface="楷体" pitchFamily="49" charset="-122"/>
              </a:rPr>
              <a:t>这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个点中，任取两点观察取点的情况，设事件</a:t>
            </a:r>
            <a:r>
              <a:rPr lang="en-US" altLang="zh-CN" sz="2400" i="1">
                <a:ea typeface="楷体" pitchFamily="49" charset="-122"/>
              </a:rPr>
              <a:t>M</a:t>
            </a:r>
            <a:r>
              <a:rPr lang="zh-CN" altLang="en-US" sz="2400">
                <a:ea typeface="楷体" pitchFamily="49" charset="-122"/>
              </a:rPr>
              <a:t>为“这两点的距离不大于该正方形的边长”，试用样本点表示事件</a:t>
            </a:r>
            <a:r>
              <a:rPr lang="en-US" altLang="zh-CN" sz="2400" i="1">
                <a:ea typeface="楷体" pitchFamily="49" charset="-122"/>
              </a:rPr>
              <a:t>M</a:t>
            </a:r>
            <a:r>
              <a:rPr lang="zh-CN" altLang="en-US" sz="2400">
                <a:ea typeface="楷体" pitchFamily="49" charset="-122"/>
              </a:rPr>
              <a:t>。</a:t>
            </a:r>
          </a:p>
        </p:txBody>
      </p:sp>
      <p:pic>
        <p:nvPicPr>
          <p:cNvPr id="53251" name="Picture 2" descr="SY3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025" y="2184400"/>
            <a:ext cx="1889125" cy="21050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3252" name="矩形 7"/>
          <p:cNvSpPr/>
          <p:nvPr/>
        </p:nvSpPr>
        <p:spPr>
          <a:xfrm>
            <a:off x="1039813" y="4487863"/>
            <a:ext cx="78549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 i="1">
                <a:ea typeface="楷体" pitchFamily="49" charset="-122"/>
              </a:rPr>
              <a:t>M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en-US" altLang="zh-CN" sz="2400" i="1">
                <a:ea typeface="楷体" pitchFamily="49" charset="-122"/>
              </a:rPr>
              <a:t>AB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AO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AD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BO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CD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CO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DO</a:t>
            </a:r>
            <a:r>
              <a:rPr lang="en-US" altLang="zh-CN" sz="2400">
                <a:ea typeface="楷体" pitchFamily="49" charset="-122"/>
              </a:rPr>
              <a:t>}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</a:p>
        </p:txBody>
      </p:sp>
      <p:sp>
        <p:nvSpPr>
          <p:cNvPr id="55298" name="矩形 4"/>
          <p:cNvSpPr/>
          <p:nvPr/>
        </p:nvSpPr>
        <p:spPr>
          <a:xfrm>
            <a:off x="1982788" y="609600"/>
            <a:ext cx="37401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类型三　事件的运算</a:t>
            </a:r>
          </a:p>
        </p:txBody>
      </p:sp>
      <p:sp>
        <p:nvSpPr>
          <p:cNvPr id="55299" name="Rectangle 1"/>
          <p:cNvSpPr/>
          <p:nvPr/>
        </p:nvSpPr>
        <p:spPr>
          <a:xfrm>
            <a:off x="914400" y="1044575"/>
            <a:ext cx="7991475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、盒子里有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个红球，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个白球，现从中任取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个球，设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个球中有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个红球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球中有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个红球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个球中至少有</a:t>
            </a:r>
            <a:r>
              <a:rPr lang="en-US" altLang="zh-CN" sz="2400">
                <a:ea typeface="楷体" pitchFamily="49" charset="-122"/>
              </a:rPr>
              <a:t>1</a:t>
            </a:r>
          </a:p>
          <a:p>
            <a:pPr lvl="0" algn="l"/>
            <a:r>
              <a:rPr lang="en-US" altLang="zh-CN" sz="2400">
                <a:ea typeface="楷体" pitchFamily="49" charset="-122"/>
              </a:rPr>
              <a:t>          </a:t>
            </a:r>
            <a:r>
              <a:rPr lang="zh-CN" altLang="en-US" sz="2400">
                <a:ea typeface="楷体" pitchFamily="49" charset="-122"/>
              </a:rPr>
              <a:t>个红球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个球中既有红球又有白球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</a:t>
            </a:r>
          </a:p>
          <a:p>
            <a:pPr lvl="0" algn="l"/>
            <a:r>
              <a:rPr lang="zh-CN" altLang="en-US" sz="2400">
                <a:ea typeface="楷体" pitchFamily="49" charset="-122"/>
              </a:rPr>
              <a:t>          求：</a:t>
            </a: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是什么样的运算关系？</a:t>
            </a: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(2)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的交事件是什么事件？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55300" name="Rectangle 1"/>
          <p:cNvSpPr/>
          <p:nvPr/>
        </p:nvSpPr>
        <p:spPr>
          <a:xfrm>
            <a:off x="1674813" y="3384550"/>
            <a:ext cx="6951662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对于事件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，可能的结果为：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</a:t>
            </a:r>
            <a:r>
              <a:rPr lang="zh-CN" altLang="en-US" sz="2400">
                <a:ea typeface="楷体" pitchFamily="49" charset="-122"/>
              </a:rPr>
              <a:t>白球或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个白球，故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∪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55301" name="Rectangle 1"/>
          <p:cNvSpPr/>
          <p:nvPr/>
        </p:nvSpPr>
        <p:spPr>
          <a:xfrm>
            <a:off x="2289175" y="4237038"/>
            <a:ext cx="6316663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对于事件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，可能的结果为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个白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球或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个白球或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个均为红球，故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∩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。</a:t>
            </a:r>
            <a:r>
              <a:rPr lang="en-US" altLang="zh-CN" sz="2400">
                <a:ea typeface="楷体" pitchFamily="49" charset="-12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</a:p>
        </p:txBody>
      </p:sp>
      <p:sp>
        <p:nvSpPr>
          <p:cNvPr id="57346" name="Rectangle 1"/>
          <p:cNvSpPr/>
          <p:nvPr/>
        </p:nvSpPr>
        <p:spPr>
          <a:xfrm>
            <a:off x="879475" y="1044575"/>
            <a:ext cx="8021638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盒子里有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个红球，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个白球，现从中任取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个球，设事件</a:t>
            </a:r>
            <a:r>
              <a:rPr lang="en-US" altLang="zh-CN" sz="2400" i="1">
                <a:ea typeface="楷体" pitchFamily="49" charset="-122"/>
              </a:rPr>
              <a:t>A</a:t>
            </a:r>
          </a:p>
          <a:p>
            <a:pPr lvl="0" algn="l"/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个球中有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个红球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个球中有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个红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球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个球中至少有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个红球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＝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个球中既有红球又有白球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，设事件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个红球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{3</a:t>
            </a:r>
            <a:r>
              <a:rPr lang="zh-CN" altLang="en-US" sz="2400">
                <a:ea typeface="楷体" pitchFamily="49" charset="-122"/>
              </a:rPr>
              <a:t>个球中至少有一个白球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，那么事件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是什么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运算关系？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的交事件是什么？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57347" name="矩形 7"/>
          <p:cNvSpPr/>
          <p:nvPr/>
        </p:nvSpPr>
        <p:spPr>
          <a:xfrm>
            <a:off x="979488" y="3409950"/>
            <a:ext cx="8164512" cy="1938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包括的可能结果有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个白球，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个红球、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1</a:t>
            </a:r>
            <a:r>
              <a:rPr lang="zh-CN" altLang="en-US" sz="2400">
                <a:ea typeface="楷体" pitchFamily="49" charset="-122"/>
              </a:rPr>
              <a:t>个白球，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个红球三种情况，故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⊆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en-US" altLang="zh-CN" sz="2400">
                <a:ea typeface="楷体" pitchFamily="49" charset="-122"/>
              </a:rPr>
              <a:t>⊆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，而事件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 i="1">
                <a:ea typeface="楷体" pitchFamily="49" charset="-122"/>
              </a:rPr>
              <a:t>          F</a:t>
            </a:r>
            <a:r>
              <a:rPr lang="zh-CN" altLang="en-US" sz="2400">
                <a:ea typeface="楷体" pitchFamily="49" charset="-122"/>
              </a:rPr>
              <a:t>包括的可能结果有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个白球、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个红球，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个白球、</a:t>
            </a:r>
            <a:r>
              <a:rPr lang="en-US" altLang="zh-CN" sz="2400">
                <a:ea typeface="楷体" pitchFamily="49" charset="-122"/>
              </a:rPr>
              <a:t>1</a:t>
            </a:r>
          </a:p>
          <a:p>
            <a:pPr lvl="0" algn="l"/>
            <a:r>
              <a:rPr lang="en-US" altLang="zh-CN" sz="2400">
                <a:ea typeface="楷体" pitchFamily="49" charset="-122"/>
              </a:rPr>
              <a:t>         </a:t>
            </a:r>
            <a:r>
              <a:rPr lang="zh-CN" altLang="en-US" sz="2400">
                <a:ea typeface="楷体" pitchFamily="49" charset="-122"/>
              </a:rPr>
              <a:t>个红球，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个白球，所以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∩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{1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个白球，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2</a:t>
            </a:r>
            <a:r>
              <a:rPr lang="zh-CN" altLang="en-US" sz="2400">
                <a:ea typeface="楷体" pitchFamily="49" charset="-122"/>
              </a:rPr>
              <a:t>个红球、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个白球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</a:p>
        </p:txBody>
      </p:sp>
      <p:sp>
        <p:nvSpPr>
          <p:cNvPr id="59394" name="Rectangle 1"/>
          <p:cNvSpPr/>
          <p:nvPr/>
        </p:nvSpPr>
        <p:spPr>
          <a:xfrm>
            <a:off x="938213" y="1057275"/>
            <a:ext cx="2659062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事件的运算方法：</a:t>
            </a:r>
          </a:p>
        </p:txBody>
      </p:sp>
      <p:sp>
        <p:nvSpPr>
          <p:cNvPr id="59395" name="Rectangle 1"/>
          <p:cNvSpPr/>
          <p:nvPr/>
        </p:nvSpPr>
        <p:spPr>
          <a:xfrm>
            <a:off x="984250" y="1497013"/>
            <a:ext cx="7994650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利用事件间运算的定义：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列出同一条件下的试验所有可能出现的结果，分析并利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用这些结果进行事件间的运算；</a:t>
            </a:r>
          </a:p>
        </p:txBody>
      </p:sp>
      <p:sp>
        <p:nvSpPr>
          <p:cNvPr id="59396" name="Rectangle 1"/>
          <p:cNvSpPr/>
          <p:nvPr/>
        </p:nvSpPr>
        <p:spPr>
          <a:xfrm>
            <a:off x="958850" y="2705100"/>
            <a:ext cx="7994650" cy="120173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利用</a:t>
            </a:r>
            <a:r>
              <a:rPr lang="en-US" altLang="zh-CN" sz="2400" i="1">
                <a:ea typeface="楷体" pitchFamily="49" charset="-122"/>
              </a:rPr>
              <a:t>Venn</a:t>
            </a:r>
            <a:r>
              <a:rPr lang="zh-CN" altLang="en-US" sz="2400">
                <a:ea typeface="楷体" pitchFamily="49" charset="-122"/>
              </a:rPr>
              <a:t>图：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借助集合间运算的思想，分析同一条件下的试验所有可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能出现的结果，把这些结果在图中列出，进行运算。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/>
      <p:bldP spid="5939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</a:p>
        </p:txBody>
      </p:sp>
      <p:sp>
        <p:nvSpPr>
          <p:cNvPr id="61442" name="Rectangle 1"/>
          <p:cNvSpPr/>
          <p:nvPr/>
        </p:nvSpPr>
        <p:spPr>
          <a:xfrm>
            <a:off x="879475" y="996950"/>
            <a:ext cx="8059738" cy="34163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在掷骰子的试验中，可以定义许多事件，例如：事件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6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出现的点数不大于</a:t>
            </a:r>
            <a:r>
              <a:rPr lang="en-US" altLang="zh-CN" sz="2400">
                <a:ea typeface="楷体" pitchFamily="49" charset="-122"/>
              </a:rPr>
              <a:t>1}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数大于</a:t>
            </a:r>
            <a:r>
              <a:rPr lang="en-US" altLang="zh-CN" sz="2400">
                <a:ea typeface="楷体" pitchFamily="49" charset="-122"/>
              </a:rPr>
              <a:t>3}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300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出现的点数小于</a:t>
            </a:r>
            <a:r>
              <a:rPr lang="en-US" altLang="zh-CN" sz="2400">
                <a:ea typeface="楷体" pitchFamily="49" charset="-122"/>
              </a:rPr>
              <a:t>5}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点数小于</a:t>
            </a:r>
            <a:r>
              <a:rPr lang="en-US" altLang="zh-CN" sz="2400">
                <a:ea typeface="楷体" pitchFamily="49" charset="-122"/>
              </a:rPr>
              <a:t>7}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出现的点数为偶数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G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的点数为奇数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，请根据上述定义的事件，回答下列问题：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请举出符合包含关系、相等关系的事件；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利用和事件的定义，判断上述哪些事件是和事件 </a:t>
            </a:r>
          </a:p>
        </p:txBody>
      </p:sp>
      <p:sp>
        <p:nvSpPr>
          <p:cNvPr id="61443" name="Rectangle 2"/>
          <p:cNvSpPr/>
          <p:nvPr/>
        </p:nvSpPr>
        <p:spPr>
          <a:xfrm>
            <a:off x="890588" y="4333875"/>
            <a:ext cx="7645400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(1)</a:t>
            </a:r>
            <a:r>
              <a:rPr lang="zh-CN" altLang="en-US">
                <a:ea typeface="楷体" pitchFamily="49" charset="-122"/>
              </a:rPr>
              <a:t>因为事件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发生，则事件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必发生，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</a:t>
            </a:r>
            <a:r>
              <a:rPr lang="zh-CN" altLang="en-US">
                <a:ea typeface="楷体" pitchFamily="49" charset="-122"/>
              </a:rPr>
              <a:t>所以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en-US" altLang="zh-CN">
                <a:ea typeface="楷体" pitchFamily="49" charset="-122"/>
              </a:rPr>
              <a:t>⊆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en-US" altLang="zh-CN">
                <a:ea typeface="楷体" pitchFamily="49" charset="-122"/>
              </a:rPr>
              <a:t>⊆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⊆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en-US" altLang="zh-CN">
                <a:ea typeface="楷体" pitchFamily="49" charset="-122"/>
              </a:rPr>
              <a:t>⊆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en-US" altLang="zh-CN">
                <a:ea typeface="楷体" pitchFamily="49" charset="-122"/>
              </a:rPr>
              <a:t>.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             同理可得，事件</a:t>
            </a:r>
            <a:r>
              <a:rPr lang="en-US" altLang="zh-CN" i="1">
                <a:ea typeface="楷体" pitchFamily="49" charset="-122"/>
              </a:rPr>
              <a:t>E</a:t>
            </a:r>
            <a:r>
              <a:rPr lang="zh-CN" altLang="en-US">
                <a:ea typeface="楷体" pitchFamily="49" charset="-122"/>
              </a:rPr>
              <a:t>包含事件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；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</a:t>
            </a:r>
            <a:r>
              <a:rPr lang="zh-CN" altLang="en-US">
                <a:ea typeface="楷体" pitchFamily="49" charset="-122"/>
              </a:rPr>
              <a:t>事件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包含事件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；事件</a:t>
            </a:r>
            <a:r>
              <a:rPr lang="en-US" altLang="zh-CN" i="1">
                <a:ea typeface="楷体" pitchFamily="49" charset="-122"/>
              </a:rPr>
              <a:t>F</a:t>
            </a:r>
            <a:r>
              <a:rPr lang="zh-CN" altLang="en-US">
                <a:ea typeface="楷体" pitchFamily="49" charset="-122"/>
              </a:rPr>
              <a:t>包含事件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；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</a:t>
            </a:r>
            <a:r>
              <a:rPr lang="zh-CN" altLang="en-US">
                <a:ea typeface="楷体" pitchFamily="49" charset="-122"/>
              </a:rPr>
              <a:t>事件</a:t>
            </a:r>
            <a:r>
              <a:rPr lang="en-US" altLang="zh-CN" i="1">
                <a:ea typeface="楷体" pitchFamily="49" charset="-122"/>
              </a:rPr>
              <a:t>G</a:t>
            </a:r>
            <a:r>
              <a:rPr lang="zh-CN" altLang="en-US">
                <a:ea typeface="楷体" pitchFamily="49" charset="-122"/>
              </a:rPr>
              <a:t>包含事件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</a:t>
            </a:r>
            <a:r>
              <a:rPr lang="zh-CN" altLang="en-US">
                <a:ea typeface="楷体" pitchFamily="49" charset="-122"/>
              </a:rPr>
              <a:t>且易知事件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与事件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相等，即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。</a:t>
            </a:r>
            <a:endParaRPr lang="en-US" altLang="zh-CN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学生探究</a:t>
            </a:r>
          </a:p>
        </p:txBody>
      </p:sp>
      <p:sp>
        <p:nvSpPr>
          <p:cNvPr id="8194" name="矩形 14"/>
          <p:cNvSpPr/>
          <p:nvPr/>
        </p:nvSpPr>
        <p:spPr>
          <a:xfrm>
            <a:off x="939800" y="1079500"/>
            <a:ext cx="34321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观察下列现象：</a:t>
            </a:r>
          </a:p>
        </p:txBody>
      </p:sp>
      <p:sp>
        <p:nvSpPr>
          <p:cNvPr id="8195" name="矩形 14"/>
          <p:cNvSpPr/>
          <p:nvPr/>
        </p:nvSpPr>
        <p:spPr>
          <a:xfrm>
            <a:off x="1958975" y="1481138"/>
            <a:ext cx="72088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在标准大气压下把水加热到</a:t>
            </a:r>
            <a:r>
              <a:rPr lang="en-US" altLang="zh-CN" sz="2400">
                <a:ea typeface="楷体" pitchFamily="49" charset="-122"/>
              </a:rPr>
              <a:t>100</a:t>
            </a:r>
            <a:r>
              <a:rPr lang="en-US" altLang="zh-CN" sz="2400" baseline="30000">
                <a:ea typeface="楷体" pitchFamily="49" charset="-122"/>
              </a:rPr>
              <a:t>o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，结果水沸腾；</a:t>
            </a:r>
          </a:p>
        </p:txBody>
      </p:sp>
      <p:sp>
        <p:nvSpPr>
          <p:cNvPr id="8196" name="矩形 14"/>
          <p:cNvSpPr/>
          <p:nvPr/>
        </p:nvSpPr>
        <p:spPr>
          <a:xfrm>
            <a:off x="1968500" y="1882775"/>
            <a:ext cx="64214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向空中抛掷一块石头，结果石头落回地面；</a:t>
            </a:r>
          </a:p>
        </p:txBody>
      </p:sp>
      <p:sp>
        <p:nvSpPr>
          <p:cNvPr id="8197" name="矩形 14"/>
          <p:cNvSpPr/>
          <p:nvPr/>
        </p:nvSpPr>
        <p:spPr>
          <a:xfrm>
            <a:off x="1978025" y="2236788"/>
            <a:ext cx="36385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同性电荷，互相吸引；</a:t>
            </a:r>
          </a:p>
        </p:txBody>
      </p:sp>
      <p:sp>
        <p:nvSpPr>
          <p:cNvPr id="8198" name="矩形 14"/>
          <p:cNvSpPr/>
          <p:nvPr/>
        </p:nvSpPr>
        <p:spPr>
          <a:xfrm>
            <a:off x="1976438" y="2579688"/>
            <a:ext cx="58039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(4)</a:t>
            </a:r>
            <a:r>
              <a:rPr lang="zh-CN" altLang="en-US" sz="2400">
                <a:ea typeface="楷体" pitchFamily="49" charset="-122"/>
              </a:rPr>
              <a:t>把实心铁块丢入水中，结果铁块浮起；</a:t>
            </a:r>
          </a:p>
        </p:txBody>
      </p:sp>
      <p:sp>
        <p:nvSpPr>
          <p:cNvPr id="8199" name="矩形 15"/>
          <p:cNvSpPr/>
          <p:nvPr/>
        </p:nvSpPr>
        <p:spPr>
          <a:xfrm>
            <a:off x="1974850" y="2946400"/>
            <a:ext cx="456565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(5)</a:t>
            </a:r>
            <a:r>
              <a:rPr lang="zh-CN" altLang="en-US" sz="2400">
                <a:ea typeface="楷体" pitchFamily="49" charset="-122"/>
              </a:rPr>
              <a:t>买一张福利彩票，结果中奖；</a:t>
            </a:r>
          </a:p>
        </p:txBody>
      </p:sp>
      <p:sp>
        <p:nvSpPr>
          <p:cNvPr id="8200" name="矩形 16"/>
          <p:cNvSpPr/>
          <p:nvPr/>
        </p:nvSpPr>
        <p:spPr>
          <a:xfrm>
            <a:off x="1984375" y="3324225"/>
            <a:ext cx="48752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(6)</a:t>
            </a:r>
            <a:r>
              <a:rPr lang="zh-CN" altLang="en-US" sz="2400">
                <a:ea typeface="楷体" pitchFamily="49" charset="-122"/>
              </a:rPr>
              <a:t>抛掷一枚硬币，结果正面向上。</a:t>
            </a:r>
          </a:p>
        </p:txBody>
      </p:sp>
      <p:sp>
        <p:nvSpPr>
          <p:cNvPr id="8201" name="矩形 17"/>
          <p:cNvSpPr/>
          <p:nvPr/>
        </p:nvSpPr>
        <p:spPr>
          <a:xfrm>
            <a:off x="2017713" y="3844925"/>
            <a:ext cx="45164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问题：</a:t>
            </a:r>
            <a:r>
              <a:rPr lang="zh-CN" altLang="en-US" sz="2400">
                <a:ea typeface="楷体" pitchFamily="49" charset="-122"/>
              </a:rPr>
              <a:t>这些现象各有什么特点？</a:t>
            </a:r>
          </a:p>
        </p:txBody>
      </p:sp>
      <p:sp>
        <p:nvSpPr>
          <p:cNvPr id="8202" name="矩形 14"/>
          <p:cNvSpPr/>
          <p:nvPr/>
        </p:nvSpPr>
        <p:spPr>
          <a:xfrm>
            <a:off x="2016125" y="4400550"/>
            <a:ext cx="6777038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分析：</a:t>
            </a:r>
            <a:r>
              <a:rPr lang="en-US" altLang="zh-CN" sz="2400">
                <a:ea typeface="楷体" pitchFamily="49" charset="-122"/>
              </a:rPr>
              <a:t>(1)(2)</a:t>
            </a:r>
            <a:r>
              <a:rPr lang="zh-CN" altLang="en-US" sz="2400">
                <a:ea typeface="楷体" pitchFamily="49" charset="-122"/>
              </a:rPr>
              <a:t>两种现象必然发生，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(3)(4)</a:t>
            </a:r>
            <a:r>
              <a:rPr lang="zh-CN" altLang="en-US" sz="2400">
                <a:ea typeface="楷体" pitchFamily="49" charset="-122"/>
              </a:rPr>
              <a:t>两种现象不可能发生，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(5)(6)</a:t>
            </a:r>
            <a:r>
              <a:rPr lang="zh-CN" altLang="en-US" sz="2400">
                <a:ea typeface="楷体" pitchFamily="49" charset="-122"/>
              </a:rPr>
              <a:t>两种现象可能发生，也可能不发生。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</a:p>
        </p:txBody>
      </p:sp>
      <p:sp>
        <p:nvSpPr>
          <p:cNvPr id="63490" name="Rectangle 1"/>
          <p:cNvSpPr/>
          <p:nvPr/>
        </p:nvSpPr>
        <p:spPr>
          <a:xfrm>
            <a:off x="879475" y="996950"/>
            <a:ext cx="8059738" cy="34163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在掷骰子的试验中，可以定义许多事件，例如：事件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300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r>
              <a:rPr lang="en-US" altLang="zh-CN" sz="2400">
                <a:ea typeface="楷体" pitchFamily="49" charset="-122"/>
              </a:rPr>
              <a:t>6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点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出现的点数不大于</a:t>
            </a:r>
            <a:r>
              <a:rPr lang="en-US" altLang="zh-CN" sz="2400">
                <a:ea typeface="楷体" pitchFamily="49" charset="-122"/>
              </a:rPr>
              <a:t>1}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数大于</a:t>
            </a:r>
            <a:r>
              <a:rPr lang="en-US" altLang="zh-CN" sz="2400">
                <a:ea typeface="楷体" pitchFamily="49" charset="-122"/>
              </a:rPr>
              <a:t>3}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300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出现的点数小于</a:t>
            </a:r>
            <a:r>
              <a:rPr lang="en-US" altLang="zh-CN" sz="2400">
                <a:ea typeface="楷体" pitchFamily="49" charset="-122"/>
              </a:rPr>
              <a:t>5}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点数小于</a:t>
            </a:r>
            <a:r>
              <a:rPr lang="en-US" altLang="zh-CN" sz="2400">
                <a:ea typeface="楷体" pitchFamily="49" charset="-122"/>
              </a:rPr>
              <a:t>7}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出现的点数为偶数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，事件</a:t>
            </a:r>
            <a:r>
              <a:rPr lang="en-US" altLang="zh-CN" sz="2400" i="1">
                <a:ea typeface="楷体" pitchFamily="49" charset="-122"/>
              </a:rPr>
              <a:t>G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zh-CN" altLang="en-US" sz="2400">
                <a:ea typeface="楷体" pitchFamily="49" charset="-122"/>
              </a:rPr>
              <a:t>出现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的点数为奇数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en-US" sz="2400">
                <a:ea typeface="楷体" pitchFamily="49" charset="-122"/>
              </a:rPr>
              <a:t>，请根据上述定义的事件，回答下列问题：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请举出符合包含关系、相等关系的事件；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利用和事件的定义，判断上述哪些事件是和事件 </a:t>
            </a:r>
          </a:p>
        </p:txBody>
      </p:sp>
      <p:sp>
        <p:nvSpPr>
          <p:cNvPr id="63491" name="Rectangle 2"/>
          <p:cNvSpPr/>
          <p:nvPr/>
        </p:nvSpPr>
        <p:spPr>
          <a:xfrm>
            <a:off x="949325" y="4381500"/>
            <a:ext cx="6454775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en-US" altLang="zh-CN">
                <a:ea typeface="楷体" pitchFamily="49" charset="-122"/>
              </a:rPr>
              <a:t>(2)</a:t>
            </a:r>
            <a:r>
              <a:rPr lang="zh-CN" altLang="en-US">
                <a:ea typeface="楷体" pitchFamily="49" charset="-122"/>
              </a:rPr>
              <a:t>因为事件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</a:t>
            </a:r>
            <a:r>
              <a:rPr lang="zh-CN" altLang="en-US">
                <a:ea typeface="楷体" pitchFamily="49" charset="-122"/>
              </a:rPr>
              <a:t>出现的点数大于</a:t>
            </a:r>
            <a:r>
              <a:rPr lang="en-US" altLang="zh-CN">
                <a:ea typeface="楷体" pitchFamily="49" charset="-122"/>
              </a:rPr>
              <a:t>3}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>
                <a:ea typeface="楷体" pitchFamily="49" charset="-122"/>
              </a:rPr>
              <a:t>{</a:t>
            </a:r>
            <a:r>
              <a:rPr lang="zh-CN" altLang="en-US">
                <a:ea typeface="楷体" pitchFamily="49" charset="-122"/>
              </a:rPr>
              <a:t>出现</a:t>
            </a:r>
            <a:r>
              <a:rPr lang="en-US" altLang="zh-CN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点或出现</a:t>
            </a:r>
            <a:r>
              <a:rPr lang="en-US" altLang="zh-CN">
                <a:ea typeface="楷体" pitchFamily="49" charset="-122"/>
              </a:rPr>
              <a:t>5</a:t>
            </a:r>
            <a:r>
              <a:rPr lang="zh-CN" altLang="en-US">
                <a:ea typeface="楷体" pitchFamily="49" charset="-122"/>
              </a:rPr>
              <a:t>点或出现</a:t>
            </a:r>
            <a:r>
              <a:rPr lang="en-US" altLang="zh-CN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点</a:t>
            </a:r>
            <a:r>
              <a:rPr lang="en-US" altLang="zh-CN">
                <a:ea typeface="楷体" pitchFamily="49" charset="-122"/>
              </a:rPr>
              <a:t>}</a:t>
            </a:r>
            <a:r>
              <a:rPr lang="zh-CN" altLang="en-US">
                <a:ea typeface="楷体" pitchFamily="49" charset="-122"/>
              </a:rPr>
              <a:t>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             所以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en-US" altLang="zh-CN">
                <a:ea typeface="楷体" pitchFamily="49" charset="-122"/>
              </a:rPr>
              <a:t>∪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en-US" altLang="zh-CN">
                <a:ea typeface="楷体" pitchFamily="49" charset="-122"/>
              </a:rPr>
              <a:t>∪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en-US" altLang="zh-CN">
                <a:ea typeface="楷体" pitchFamily="49" charset="-122"/>
              </a:rPr>
              <a:t>(</a:t>
            </a:r>
            <a:r>
              <a:rPr lang="zh-CN" altLang="en-US">
                <a:ea typeface="楷体" pitchFamily="49" charset="-122"/>
              </a:rPr>
              <a:t>或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en-US" altLang="zh-CN">
                <a:ea typeface="楷体" pitchFamily="49" charset="-122"/>
              </a:rPr>
              <a:t>)</a:t>
            </a:r>
            <a:r>
              <a:rPr lang="zh-CN" altLang="en-US">
                <a:ea typeface="楷体" pitchFamily="49" charset="-122"/>
              </a:rPr>
              <a:t>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>
                <a:ea typeface="楷体" pitchFamily="49" charset="-122"/>
              </a:rPr>
              <a:t>             同理可得，</a:t>
            </a:r>
            <a:r>
              <a:rPr lang="en-US" altLang="zh-CN" i="1">
                <a:ea typeface="楷体" pitchFamily="49" charset="-122"/>
              </a:rPr>
              <a:t>D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                      </a:t>
            </a:r>
            <a:r>
              <a:rPr lang="en-US" altLang="zh-CN" i="1">
                <a:ea typeface="楷体" pitchFamily="49" charset="-122"/>
              </a:rPr>
              <a:t>E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，</a:t>
            </a:r>
            <a:endParaRPr lang="en-US" altLang="zh-CN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>
                <a:ea typeface="楷体" pitchFamily="49" charset="-122"/>
              </a:rPr>
              <a:t>                                   </a:t>
            </a:r>
            <a:r>
              <a:rPr lang="en-US" altLang="zh-CN" i="1">
                <a:ea typeface="楷体" pitchFamily="49" charset="-122"/>
              </a:rPr>
              <a:t>F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2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4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6</a:t>
            </a:r>
            <a:r>
              <a:rPr lang="zh-CN" altLang="en-US">
                <a:ea typeface="楷体" pitchFamily="49" charset="-122"/>
              </a:rPr>
              <a:t>，</a:t>
            </a:r>
            <a:r>
              <a:rPr lang="en-US" altLang="zh-CN" i="1">
                <a:ea typeface="楷体" pitchFamily="49" charset="-122"/>
              </a:rPr>
              <a:t>G</a:t>
            </a:r>
            <a:r>
              <a:rPr lang="zh-CN" altLang="en-US">
                <a:ea typeface="楷体" pitchFamily="49" charset="-122"/>
              </a:rPr>
              <a:t>＝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1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3</a:t>
            </a:r>
            <a:r>
              <a:rPr lang="zh-CN" altLang="en-US">
                <a:ea typeface="楷体" pitchFamily="49" charset="-122"/>
              </a:rPr>
              <a:t>＋</a:t>
            </a:r>
            <a:r>
              <a:rPr lang="en-US" altLang="zh-CN" i="1">
                <a:ea typeface="楷体" pitchFamily="49" charset="-122"/>
              </a:rPr>
              <a:t>C</a:t>
            </a:r>
            <a:r>
              <a:rPr lang="en-US" altLang="zh-CN" baseline="-30000">
                <a:ea typeface="楷体" pitchFamily="49" charset="-122"/>
              </a:rPr>
              <a:t>5</a:t>
            </a:r>
            <a:r>
              <a:rPr lang="en-US" altLang="zh-CN">
                <a:ea typeface="楷体" pitchFamily="49" charset="-122"/>
              </a:rPr>
              <a:t> </a:t>
            </a:r>
            <a:r>
              <a:rPr lang="zh-CN" altLang="en-US">
                <a:ea typeface="楷体" pitchFamily="49" charset="-122"/>
              </a:rPr>
              <a:t>。</a:t>
            </a:r>
            <a:endParaRPr lang="en-US" altLang="zh-CN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</a:p>
        </p:txBody>
      </p:sp>
      <p:sp>
        <p:nvSpPr>
          <p:cNvPr id="6553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5539" name="矩形 8"/>
          <p:cNvSpPr/>
          <p:nvPr/>
        </p:nvSpPr>
        <p:spPr>
          <a:xfrm>
            <a:off x="974725" y="1114425"/>
            <a:ext cx="45116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zh-CN" altLang="zh-CN" sz="2400">
                <a:ea typeface="楷体" pitchFamily="49" charset="-122"/>
              </a:rPr>
              <a:t>课本第</a:t>
            </a:r>
            <a:r>
              <a:rPr lang="en-US" altLang="zh-CN" sz="2400">
                <a:ea typeface="楷体" pitchFamily="49" charset="-122"/>
              </a:rPr>
              <a:t>261</a:t>
            </a:r>
            <a:r>
              <a:rPr lang="zh-CN" altLang="zh-CN" sz="2400">
                <a:ea typeface="楷体" pitchFamily="49" charset="-122"/>
              </a:rPr>
              <a:t>页练习第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zh-CN" sz="2400">
                <a:ea typeface="楷体" pitchFamily="49" charset="-122"/>
              </a:rPr>
              <a:t>题。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5540" name="Rectangle 6"/>
          <p:cNvSpPr/>
          <p:nvPr/>
        </p:nvSpPr>
        <p:spPr>
          <a:xfrm>
            <a:off x="1020763" y="1793875"/>
            <a:ext cx="7626350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、下列事件是必然事件的是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)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从分别标有数字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的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张标签中任取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</a:t>
            </a:r>
            <a:r>
              <a:rPr lang="zh-CN" altLang="en-US" sz="2400">
                <a:ea typeface="楷体" pitchFamily="49" charset="-122"/>
              </a:rPr>
              <a:t>一张，得到标有数字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的标签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函数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log</a:t>
            </a:r>
            <a:r>
              <a:rPr lang="en-US" altLang="zh-CN" sz="2400" i="1" baseline="-30000">
                <a:ea typeface="楷体" pitchFamily="49" charset="-122"/>
              </a:rPr>
              <a:t>a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&gt;0</a:t>
            </a:r>
            <a:r>
              <a:rPr lang="zh-CN" altLang="en-US" sz="2400">
                <a:ea typeface="楷体" pitchFamily="49" charset="-122"/>
              </a:rPr>
              <a:t>且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≠1)</a:t>
            </a:r>
            <a:r>
              <a:rPr lang="zh-CN" altLang="en-US" sz="2400">
                <a:ea typeface="楷体" pitchFamily="49" charset="-122"/>
              </a:rPr>
              <a:t>为增函数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平行于同一条直线的两条直线平行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随机选取一个实数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，得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 baseline="30000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&lt;0 </a:t>
            </a:r>
          </a:p>
        </p:txBody>
      </p:sp>
      <p:sp>
        <p:nvSpPr>
          <p:cNvPr id="65541" name="矩形 6"/>
          <p:cNvSpPr/>
          <p:nvPr/>
        </p:nvSpPr>
        <p:spPr>
          <a:xfrm>
            <a:off x="5184775" y="1827213"/>
            <a:ext cx="3889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  <a:ea typeface="楷体" pitchFamily="49" charset="-122"/>
              </a:rPr>
              <a:t>C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65542" name="Rectangle 7"/>
          <p:cNvSpPr/>
          <p:nvPr/>
        </p:nvSpPr>
        <p:spPr>
          <a:xfrm>
            <a:off x="1057275" y="4319588"/>
            <a:ext cx="798512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、集合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3}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4}</a:t>
            </a:r>
            <a:r>
              <a:rPr lang="zh-CN" altLang="en-US" sz="2400">
                <a:ea typeface="楷体" pitchFamily="49" charset="-122"/>
              </a:rPr>
              <a:t>，从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中各任意取一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</a:t>
            </a:r>
            <a:r>
              <a:rPr lang="zh-CN" altLang="en-US" sz="2400">
                <a:ea typeface="楷体" pitchFamily="49" charset="-122"/>
              </a:rPr>
              <a:t>个数，构成一个两位数，则所有样本点的个数为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</a:t>
            </a:r>
            <a:r>
              <a:rPr lang="en-US" altLang="zh-CN" sz="2400">
                <a:ea typeface="楷体" pitchFamily="49" charset="-122"/>
              </a:rPr>
              <a:t>)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)8 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)9 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)12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)11 </a:t>
            </a:r>
          </a:p>
        </p:txBody>
      </p:sp>
      <p:sp>
        <p:nvSpPr>
          <p:cNvPr id="65543" name="矩形 9"/>
          <p:cNvSpPr/>
          <p:nvPr/>
        </p:nvSpPr>
        <p:spPr>
          <a:xfrm>
            <a:off x="8343900" y="4699000"/>
            <a:ext cx="40798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D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40" grpId="0"/>
      <p:bldP spid="65541" grpId="0"/>
      <p:bldP spid="65542" grpId="0"/>
      <p:bldP spid="6554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</a:p>
        </p:txBody>
      </p:sp>
      <p:sp>
        <p:nvSpPr>
          <p:cNvPr id="6758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67587" name="Rectangle 1"/>
          <p:cNvSpPr/>
          <p:nvPr/>
        </p:nvSpPr>
        <p:spPr>
          <a:xfrm>
            <a:off x="1009650" y="1016000"/>
            <a:ext cx="5911850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多选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下列试验中，随机事件有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　　   </a:t>
            </a:r>
            <a:r>
              <a:rPr lang="en-US" altLang="zh-CN" sz="2400">
                <a:ea typeface="楷体" pitchFamily="49" charset="-122"/>
              </a:rPr>
              <a:t>)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某射手射击一次，射中</a:t>
            </a:r>
            <a:r>
              <a:rPr lang="en-US" altLang="zh-CN" sz="2400">
                <a:ea typeface="楷体" pitchFamily="49" charset="-122"/>
              </a:rPr>
              <a:t>10</a:t>
            </a:r>
            <a:r>
              <a:rPr lang="zh-CN" altLang="en-US" sz="2400">
                <a:ea typeface="楷体" pitchFamily="49" charset="-122"/>
              </a:rPr>
              <a:t>环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同时掷两枚骰子，都出现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点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某人购买福利彩票未中奖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(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若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为实数，则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 baseline="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1≥1 </a:t>
            </a:r>
          </a:p>
        </p:txBody>
      </p:sp>
      <p:sp>
        <p:nvSpPr>
          <p:cNvPr id="67588" name="矩形 10"/>
          <p:cNvSpPr/>
          <p:nvPr/>
        </p:nvSpPr>
        <p:spPr>
          <a:xfrm>
            <a:off x="5905500" y="1008063"/>
            <a:ext cx="8001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ABC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67589" name="Rectangle 2"/>
          <p:cNvSpPr/>
          <p:nvPr/>
        </p:nvSpPr>
        <p:spPr>
          <a:xfrm>
            <a:off x="1044575" y="3167063"/>
            <a:ext cx="7707313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、抛掷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枚硬币，试验的样本点用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表示，集合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</a:t>
            </a:r>
            <a:r>
              <a:rPr lang="en-US" altLang="zh-CN" sz="2400" i="1">
                <a:ea typeface="楷体" pitchFamily="49" charset="-122"/>
              </a:rPr>
              <a:t>M</a:t>
            </a:r>
            <a:r>
              <a:rPr lang="zh-CN" altLang="en-US" sz="2400">
                <a:ea typeface="楷体" pitchFamily="49" charset="-122"/>
              </a:rPr>
              <a:t>表示“既有正面朝上，也有反面朝上”，则</a:t>
            </a:r>
            <a:r>
              <a:rPr lang="en-US" altLang="zh-CN" sz="2400" i="1">
                <a:ea typeface="楷体" pitchFamily="49" charset="-122"/>
              </a:rPr>
              <a:t>M </a:t>
            </a:r>
            <a:r>
              <a:rPr lang="zh-CN" altLang="en-US" sz="2400">
                <a:ea typeface="楷体" pitchFamily="49" charset="-122"/>
              </a:rPr>
              <a:t>＝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_____________________________________________</a:t>
            </a: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_____________________________________________ </a:t>
            </a:r>
          </a:p>
        </p:txBody>
      </p:sp>
      <p:sp>
        <p:nvSpPr>
          <p:cNvPr id="67590" name="矩形 12"/>
          <p:cNvSpPr/>
          <p:nvPr/>
        </p:nvSpPr>
        <p:spPr>
          <a:xfrm>
            <a:off x="1620838" y="3859213"/>
            <a:ext cx="63230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{(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正，正，反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正，反，正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反，正，正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，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67591" name="矩形 13"/>
          <p:cNvSpPr/>
          <p:nvPr/>
        </p:nvSpPr>
        <p:spPr>
          <a:xfrm>
            <a:off x="1738313" y="4237038"/>
            <a:ext cx="63230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正，反，反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反，正，反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反，反，正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)}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67592" name="矩形 14"/>
          <p:cNvSpPr/>
          <p:nvPr/>
        </p:nvSpPr>
        <p:spPr>
          <a:xfrm>
            <a:off x="1050925" y="4964113"/>
            <a:ext cx="786765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zh-CN" sz="2400">
                <a:ea typeface="楷体" pitchFamily="49" charset="-122"/>
              </a:rPr>
              <a:t>、抛掷一枚质地均匀的骰子两次，事件</a:t>
            </a:r>
            <a:r>
              <a:rPr lang="en-US" altLang="zh-CN" sz="2400" i="1">
                <a:ea typeface="楷体" pitchFamily="49" charset="-122"/>
              </a:rPr>
              <a:t>M</a:t>
            </a:r>
            <a:r>
              <a:rPr lang="zh-CN" altLang="zh-CN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{(2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6)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(3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5)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4)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3)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(6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2)}</a:t>
            </a:r>
            <a:r>
              <a:rPr lang="zh-CN" altLang="zh-CN" sz="2400">
                <a:ea typeface="楷体" pitchFamily="49" charset="-122"/>
              </a:rPr>
              <a:t>，则事件</a:t>
            </a:r>
            <a:r>
              <a:rPr lang="en-US" altLang="zh-CN" sz="2400" i="1">
                <a:ea typeface="楷体" pitchFamily="49" charset="-122"/>
              </a:rPr>
              <a:t>M</a:t>
            </a:r>
            <a:r>
              <a:rPr lang="zh-CN" altLang="zh-CN" sz="2400">
                <a:ea typeface="楷体" pitchFamily="49" charset="-122"/>
              </a:rPr>
              <a:t>的含义是</a:t>
            </a:r>
            <a:r>
              <a:rPr lang="en-US" altLang="zh-CN" sz="2400">
                <a:ea typeface="楷体" pitchFamily="49" charset="-122"/>
              </a:rPr>
              <a:t>____</a:t>
            </a:r>
          </a:p>
          <a:p>
            <a:pPr lvl="0" algn="l"/>
            <a:r>
              <a:rPr lang="en-US" altLang="zh-CN" sz="2400">
                <a:ea typeface="楷体" pitchFamily="49" charset="-122"/>
              </a:rPr>
              <a:t>       ______________________________________________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7593" name="矩形 15"/>
          <p:cNvSpPr/>
          <p:nvPr/>
        </p:nvSpPr>
        <p:spPr>
          <a:xfrm>
            <a:off x="1679575" y="5699125"/>
            <a:ext cx="68357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抛掷一枚质地均匀的骰子两次，向上点数之和为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8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/>
      <p:bldP spid="67590" grpId="0"/>
      <p:bldP spid="67591" grpId="0"/>
      <p:bldP spid="67592" grpId="0"/>
      <p:bldP spid="6759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、现象、试验、事件</a:t>
            </a:r>
          </a:p>
        </p:txBody>
      </p:sp>
      <p:sp>
        <p:nvSpPr>
          <p:cNvPr id="69634" name="Rectangle 16"/>
          <p:cNvSpPr/>
          <p:nvPr/>
        </p:nvSpPr>
        <p:spPr>
          <a:xfrm>
            <a:off x="1398588" y="1428750"/>
            <a:ext cx="74596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现象</a:t>
            </a:r>
            <a:r>
              <a:rPr lang="en-US" altLang="zh-CN" sz="2400">
                <a:ea typeface="楷体" pitchFamily="49" charset="-122"/>
              </a:rPr>
              <a:t>:</a:t>
            </a:r>
          </a:p>
        </p:txBody>
      </p:sp>
      <p:sp>
        <p:nvSpPr>
          <p:cNvPr id="69635" name="Rectangle 16"/>
          <p:cNvSpPr/>
          <p:nvPr/>
        </p:nvSpPr>
        <p:spPr>
          <a:xfrm>
            <a:off x="1755775" y="2994025"/>
            <a:ext cx="7043738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②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随机现象：</a:t>
            </a:r>
            <a:r>
              <a:rPr lang="zh-CN" altLang="en-US" sz="2400">
                <a:ea typeface="楷体" pitchFamily="49" charset="-122"/>
              </a:rPr>
              <a:t>在一定条件下，某种结果可能发生，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也可能不发生，事先不能断定出现哪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种结果，这种现象就是随机现象。</a:t>
            </a:r>
          </a:p>
        </p:txBody>
      </p:sp>
      <p:sp>
        <p:nvSpPr>
          <p:cNvPr id="69636" name="Rectangle 16"/>
          <p:cNvSpPr/>
          <p:nvPr/>
        </p:nvSpPr>
        <p:spPr>
          <a:xfrm>
            <a:off x="1766888" y="1817688"/>
            <a:ext cx="706913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①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确定性现象：</a:t>
            </a:r>
            <a:r>
              <a:rPr lang="zh-CN" altLang="en-US" sz="2400">
                <a:ea typeface="楷体" pitchFamily="49" charset="-122"/>
              </a:rPr>
              <a:t>在一定条件下，事先就能断定发生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    </a:t>
            </a:r>
            <a:r>
              <a:rPr lang="zh-CN" altLang="en-US" sz="2400">
                <a:ea typeface="楷体" pitchFamily="49" charset="-122"/>
              </a:rPr>
              <a:t>或不发生某种结果，这种现象就是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    </a:t>
            </a:r>
            <a:r>
              <a:rPr lang="zh-CN" altLang="en-US" sz="2400">
                <a:ea typeface="楷体" pitchFamily="49" charset="-122"/>
              </a:rPr>
              <a:t>确定性现象；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6963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/>
      <p:bldP spid="6963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、现象、试验、事件</a:t>
            </a:r>
          </a:p>
        </p:txBody>
      </p:sp>
      <p:sp>
        <p:nvSpPr>
          <p:cNvPr id="71682" name="Rectangle 16"/>
          <p:cNvSpPr/>
          <p:nvPr/>
        </p:nvSpPr>
        <p:spPr>
          <a:xfrm>
            <a:off x="1385888" y="1438275"/>
            <a:ext cx="7459662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试验：对某随机现象进行的实验、观察称为随机试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</a:t>
            </a:r>
            <a:r>
              <a:rPr lang="zh-CN" altLang="en-US" sz="2400">
                <a:ea typeface="楷体" pitchFamily="49" charset="-122"/>
              </a:rPr>
              <a:t>验，简称试验。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71683" name="Rectangle 16"/>
          <p:cNvSpPr/>
          <p:nvPr/>
        </p:nvSpPr>
        <p:spPr>
          <a:xfrm>
            <a:off x="2667000" y="2243138"/>
            <a:ext cx="6121400" cy="12017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在相同的条件下，试验可以重复进行，试验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的结果有多少个，全部可能结果试验前是明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确的，但不能确定会出现哪一个结果。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71684" name="矩形 9"/>
          <p:cNvSpPr/>
          <p:nvPr/>
        </p:nvSpPr>
        <p:spPr>
          <a:xfrm>
            <a:off x="2678113" y="3382963"/>
            <a:ext cx="621665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对于某个现象，如果能让其条件实现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次，那么就是进行了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次试验</a:t>
            </a:r>
            <a:r>
              <a:rPr lang="zh-CN" altLang="en-US" sz="2400">
                <a:ea typeface="楷体" pitchFamily="49" charset="-122"/>
              </a:rPr>
              <a:t>。</a:t>
            </a:r>
          </a:p>
        </p:txBody>
      </p:sp>
      <p:sp>
        <p:nvSpPr>
          <p:cNvPr id="71685" name="Rectangle 16"/>
          <p:cNvSpPr/>
          <p:nvPr/>
        </p:nvSpPr>
        <p:spPr>
          <a:xfrm>
            <a:off x="1374775" y="4527550"/>
            <a:ext cx="745966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事件：</a:t>
            </a:r>
            <a:r>
              <a:rPr lang="zh-CN" altLang="zh-CN" sz="2400">
                <a:ea typeface="楷体" pitchFamily="49" charset="-122"/>
              </a:rPr>
              <a:t>试验的每一种可能的结果都是一个事件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7168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/>
      <p:bldP spid="71684" grpId="0"/>
      <p:bldP spid="7168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6"/>
          <p:cNvSpPr/>
          <p:nvPr/>
        </p:nvSpPr>
        <p:spPr>
          <a:xfrm>
            <a:off x="938213" y="99060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、样本空间</a:t>
            </a:r>
          </a:p>
        </p:txBody>
      </p:sp>
      <p:sp>
        <p:nvSpPr>
          <p:cNvPr id="73730" name="Rectangle 1"/>
          <p:cNvSpPr/>
          <p:nvPr/>
        </p:nvSpPr>
        <p:spPr>
          <a:xfrm>
            <a:off x="8812213" y="28575"/>
            <a:ext cx="309562" cy="4000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0" hangingPunct="0"/>
            <a:endParaRPr lang="zh-CN" altLang="en-US"/>
          </a:p>
        </p:txBody>
      </p:sp>
      <p:sp>
        <p:nvSpPr>
          <p:cNvPr id="73731" name="Rectangle 15"/>
          <p:cNvSpPr/>
          <p:nvPr/>
        </p:nvSpPr>
        <p:spPr>
          <a:xfrm>
            <a:off x="1425575" y="1401763"/>
            <a:ext cx="7451725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样本点：随机试验的每一个可能结果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不可能再细分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                    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的结果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称为样本点，用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ω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表示</a:t>
            </a:r>
            <a:r>
              <a:rPr lang="zh-CN" altLang="en-US" sz="2400">
                <a:ea typeface="楷体" pitchFamily="49" charset="-122"/>
              </a:rPr>
              <a:t>；</a:t>
            </a:r>
          </a:p>
        </p:txBody>
      </p:sp>
      <p:sp>
        <p:nvSpPr>
          <p:cNvPr id="73732" name="Rectangle 15"/>
          <p:cNvSpPr/>
          <p:nvPr/>
        </p:nvSpPr>
        <p:spPr>
          <a:xfrm>
            <a:off x="1422400" y="2266950"/>
            <a:ext cx="7350125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样本空间：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所有</a:t>
            </a:r>
            <a:r>
              <a:rPr lang="zh-CN" altLang="en-US" sz="2400">
                <a:ea typeface="楷体" pitchFamily="49" charset="-122"/>
              </a:rPr>
              <a:t>样本点组成的集合称为样本空间，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用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Ω</a:t>
            </a:r>
            <a:r>
              <a:rPr lang="zh-CN" altLang="en-US" sz="2400">
                <a:ea typeface="楷体" pitchFamily="49" charset="-122"/>
              </a:rPr>
              <a:t>表示；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73733" name="Rectangle 15"/>
          <p:cNvSpPr/>
          <p:nvPr/>
        </p:nvSpPr>
        <p:spPr>
          <a:xfrm>
            <a:off x="3309938" y="3036888"/>
            <a:ext cx="5362575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如果样本空间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zh-CN" altLang="en-US" sz="2400">
                <a:ea typeface="楷体" pitchFamily="49" charset="-122"/>
              </a:rPr>
              <a:t>是一个有限集合，则称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样本空间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zh-CN" altLang="en-US" sz="2400">
                <a:ea typeface="楷体" pitchFamily="49" charset="-122"/>
              </a:rPr>
              <a:t>为有限样本空间。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73734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/>
      <p:bldP spid="737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6"/>
          <p:cNvSpPr/>
          <p:nvPr/>
        </p:nvSpPr>
        <p:spPr>
          <a:xfrm>
            <a:off x="938213" y="99060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、随机事件</a:t>
            </a:r>
          </a:p>
        </p:txBody>
      </p:sp>
      <p:graphicFrame>
        <p:nvGraphicFramePr>
          <p:cNvPr id="75778" name="表格 11"/>
          <p:cNvGraphicFramePr>
            <a:graphicFrameLocks noGrp="1"/>
          </p:cNvGraphicFramePr>
          <p:nvPr/>
        </p:nvGraphicFramePr>
        <p:xfrm>
          <a:off x="1555750" y="1450975"/>
          <a:ext cx="7267575" cy="2917824"/>
        </p:xfrm>
        <a:graphic>
          <a:graphicData uri="http://schemas.openxmlformats.org/drawingml/2006/table">
            <a:tbl>
              <a:tblPr/>
              <a:tblGrid>
                <a:gridCol w="1484312"/>
                <a:gridCol w="3373438"/>
                <a:gridCol w="2409825"/>
              </a:tblGrid>
              <a:tr h="4365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事件类型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定义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en-US">
                          <a:ea typeface="楷体" pitchFamily="49" charset="-122"/>
                        </a:rPr>
                        <a:t>表示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8318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随机事件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873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必然事件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solidFill>
                          <a:srgbClr val="0000FF"/>
                        </a:solidFill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不可能事件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solidFill>
                          <a:srgbClr val="0000FF"/>
                        </a:solidFill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基本事件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28575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75803" name="矩形 12"/>
          <p:cNvSpPr/>
          <p:nvPr/>
        </p:nvSpPr>
        <p:spPr>
          <a:xfrm>
            <a:off x="3051175" y="2100263"/>
            <a:ext cx="3338513" cy="400050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样本空间的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子集</a:t>
            </a:r>
            <a:r>
              <a:rPr lang="zh-CN" altLang="zh-CN" sz="2000" spc="0">
                <a:ea typeface="楷体" pitchFamily="49" charset="-122"/>
              </a:rPr>
              <a:t>，简称事件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5804" name="矩形 13"/>
          <p:cNvSpPr/>
          <p:nvPr/>
        </p:nvSpPr>
        <p:spPr>
          <a:xfrm>
            <a:off x="6475413" y="1958975"/>
            <a:ext cx="2247900" cy="706438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en-US" sz="2000" spc="0">
                <a:ea typeface="楷体" pitchFamily="49" charset="-122"/>
              </a:rPr>
              <a:t>大写字母</a:t>
            </a: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A</a:t>
            </a:r>
            <a:r>
              <a:rPr lang="zh-CN" altLang="en-US" sz="2000" spc="0">
                <a:ea typeface="楷体" pitchFamily="49" charset="-122"/>
              </a:rPr>
              <a:t>，</a:t>
            </a: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B</a:t>
            </a:r>
            <a:r>
              <a:rPr lang="zh-CN" altLang="en-US" sz="2000" spc="0">
                <a:ea typeface="楷体" pitchFamily="49" charset="-122"/>
              </a:rPr>
              <a:t>，</a:t>
            </a: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C</a:t>
            </a:r>
            <a:endParaRPr lang="en-US" altLang="zh-CN" i="1">
              <a:solidFill>
                <a:srgbClr val="0000FF"/>
              </a:solidFill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en-US" sz="2000" spc="0">
                <a:ea typeface="楷体" pitchFamily="49" charset="-122"/>
              </a:rPr>
              <a:t>等大写英文字母。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5805" name="矩形 14"/>
          <p:cNvSpPr/>
          <p:nvPr/>
        </p:nvSpPr>
        <p:spPr>
          <a:xfrm>
            <a:off x="4352925" y="2765425"/>
            <a:ext cx="700088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全集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5806" name="矩形 15"/>
          <p:cNvSpPr/>
          <p:nvPr/>
        </p:nvSpPr>
        <p:spPr>
          <a:xfrm>
            <a:off x="7435850" y="2778125"/>
            <a:ext cx="376238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Ω</a:t>
            </a:r>
            <a:endParaRPr lang="zh-CN" altLang="zh-CN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75807" name="矩形 16"/>
          <p:cNvSpPr/>
          <p:nvPr/>
        </p:nvSpPr>
        <p:spPr>
          <a:xfrm>
            <a:off x="4398963" y="3228975"/>
            <a:ext cx="701675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空集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5808" name="矩形 17"/>
          <p:cNvSpPr/>
          <p:nvPr/>
        </p:nvSpPr>
        <p:spPr>
          <a:xfrm>
            <a:off x="7464425" y="3217863"/>
            <a:ext cx="342900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solidFill>
                  <a:srgbClr val="0000FF"/>
                </a:solidFill>
                <a:ea typeface="楷体" pitchFamily="49" charset="-122"/>
              </a:rPr>
              <a:t>∅</a:t>
            </a:r>
            <a:endParaRPr lang="zh-CN" altLang="zh-CN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75809" name="矩形 18"/>
          <p:cNvSpPr/>
          <p:nvPr/>
        </p:nvSpPr>
        <p:spPr>
          <a:xfrm>
            <a:off x="4281488" y="3657600"/>
            <a:ext cx="3389313" cy="708025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当一个事件仅包含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单一</a:t>
            </a:r>
            <a:r>
              <a:rPr lang="zh-CN" altLang="zh-CN" sz="2000" spc="0">
                <a:ea typeface="楷体" pitchFamily="49" charset="-122"/>
              </a:rPr>
              <a:t>样本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点时，称该事件为基本事件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5810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7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75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7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7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3" grpId="0"/>
      <p:bldP spid="75804" grpId="0"/>
      <p:bldP spid="75805" grpId="0"/>
      <p:bldP spid="75806" grpId="0"/>
      <p:bldP spid="75807" grpId="0"/>
      <p:bldP spid="75808" grpId="0"/>
      <p:bldP spid="7580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6"/>
          <p:cNvSpPr/>
          <p:nvPr/>
        </p:nvSpPr>
        <p:spPr>
          <a:xfrm>
            <a:off x="938213" y="99060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itchFamily="49" charset="-122"/>
              </a:rPr>
              <a:t>事件的关系与运算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77826" name="Rectangle 1"/>
          <p:cNvSpPr/>
          <p:nvPr/>
        </p:nvSpPr>
        <p:spPr>
          <a:xfrm>
            <a:off x="1412875" y="1398588"/>
            <a:ext cx="7346950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子事件：</a:t>
            </a:r>
            <a:r>
              <a:rPr lang="zh-CN" altLang="en-US" sz="2400">
                <a:ea typeface="楷体" pitchFamily="49" charset="-122"/>
              </a:rPr>
              <a:t>事件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发生必导致事件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发生，我们称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是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 i="1">
                <a:ea typeface="楷体" pitchFamily="49" charset="-122"/>
              </a:rPr>
              <a:t>                      A</a:t>
            </a:r>
            <a:r>
              <a:rPr lang="zh-CN" altLang="en-US" sz="2400">
                <a:ea typeface="楷体" pitchFamily="49" charset="-122"/>
              </a:rPr>
              <a:t>的子事件。</a:t>
            </a:r>
          </a:p>
        </p:txBody>
      </p:sp>
      <p:sp>
        <p:nvSpPr>
          <p:cNvPr id="77827" name="Rectangle 1"/>
          <p:cNvSpPr/>
          <p:nvPr/>
        </p:nvSpPr>
        <p:spPr>
          <a:xfrm>
            <a:off x="1422400" y="2190750"/>
            <a:ext cx="2090738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事件的运算</a:t>
            </a:r>
          </a:p>
        </p:txBody>
      </p:sp>
      <p:graphicFrame>
        <p:nvGraphicFramePr>
          <p:cNvPr id="77828" name="表格 10"/>
          <p:cNvGraphicFramePr>
            <a:graphicFrameLocks noGrp="1"/>
          </p:cNvGraphicFramePr>
          <p:nvPr/>
        </p:nvGraphicFramePr>
        <p:xfrm>
          <a:off x="1933575" y="2671762"/>
          <a:ext cx="6819900" cy="3217864"/>
        </p:xfrm>
        <a:graphic>
          <a:graphicData uri="http://schemas.openxmlformats.org/drawingml/2006/table">
            <a:tbl>
              <a:tblPr/>
              <a:tblGrid>
                <a:gridCol w="1071562"/>
                <a:gridCol w="2598738"/>
                <a:gridCol w="1295400"/>
                <a:gridCol w="1854200"/>
              </a:tblGrid>
              <a:tr h="4397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定义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符号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图示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3541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并事件</a:t>
                      </a:r>
                      <a:endParaRPr lang="en-US" altLang="zh-CN">
                        <a:ea typeface="楷体" pitchFamily="49" charset="-122"/>
                      </a:endParaRP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en-US" altLang="zh-CN">
                          <a:ea typeface="楷体" pitchFamily="49" charset="-122"/>
                        </a:rPr>
                        <a:t>(</a:t>
                      </a:r>
                      <a:r>
                        <a:rPr lang="zh-CN" altLang="zh-CN">
                          <a:ea typeface="楷体" pitchFamily="49" charset="-122"/>
                        </a:rPr>
                        <a:t>或和</a:t>
                      </a: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事件</a:t>
                      </a:r>
                      <a:r>
                        <a:rPr lang="en-US" altLang="zh-CN">
                          <a:ea typeface="楷体" pitchFamily="49" charset="-122"/>
                        </a:rPr>
                        <a:t>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4239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交事件</a:t>
                      </a: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en-US" altLang="zh-CN">
                          <a:ea typeface="楷体" pitchFamily="49" charset="-122"/>
                        </a:rPr>
                        <a:t>(</a:t>
                      </a:r>
                      <a:r>
                        <a:rPr lang="zh-CN" altLang="zh-CN">
                          <a:ea typeface="楷体" pitchFamily="49" charset="-122"/>
                        </a:rPr>
                        <a:t>或积</a:t>
                      </a:r>
                    </a:p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事件</a:t>
                      </a:r>
                      <a:r>
                        <a:rPr lang="en-US" altLang="zh-CN">
                          <a:ea typeface="楷体" pitchFamily="49" charset="-122"/>
                        </a:rPr>
                        <a:t>)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en-US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850" name="Picture 4" descr="SY3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900" y="3265488"/>
            <a:ext cx="1730375" cy="1057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7851" name="Picture 5" descr="SY3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0713" y="4667250"/>
            <a:ext cx="1755775" cy="1092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7852" name="矩形 15"/>
          <p:cNvSpPr/>
          <p:nvPr/>
        </p:nvSpPr>
        <p:spPr>
          <a:xfrm>
            <a:off x="5626100" y="3573463"/>
            <a:ext cx="1216025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＝</a:t>
            </a: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A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＋</a:t>
            </a: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B</a:t>
            </a:r>
            <a:endParaRPr lang="zh-CN" altLang="zh-CN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77853" name="矩形 16"/>
          <p:cNvSpPr/>
          <p:nvPr/>
        </p:nvSpPr>
        <p:spPr>
          <a:xfrm>
            <a:off x="5743575" y="4962525"/>
            <a:ext cx="957263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C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＝</a:t>
            </a:r>
            <a:r>
              <a:rPr lang="en-US" altLang="zh-CN" sz="2000" i="1" spc="0">
                <a:solidFill>
                  <a:srgbClr val="FF0000"/>
                </a:solidFill>
                <a:ea typeface="楷体" pitchFamily="49" charset="-122"/>
              </a:rPr>
              <a:t>AB</a:t>
            </a:r>
            <a:endParaRPr lang="zh-CN" altLang="zh-CN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77854" name="矩形 17"/>
          <p:cNvSpPr/>
          <p:nvPr/>
        </p:nvSpPr>
        <p:spPr>
          <a:xfrm>
            <a:off x="3081338" y="3300413"/>
            <a:ext cx="2452688" cy="1016000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一般地，事件</a:t>
            </a:r>
            <a:r>
              <a:rPr lang="en-US" altLang="zh-CN" sz="2000" i="1" spc="0">
                <a:ea typeface="楷体" pitchFamily="49" charset="-122"/>
              </a:rPr>
              <a:t>A</a:t>
            </a:r>
            <a:r>
              <a:rPr lang="zh-CN" altLang="zh-CN" sz="2000" spc="0">
                <a:ea typeface="楷体" pitchFamily="49" charset="-122"/>
              </a:rPr>
              <a:t>与事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件</a:t>
            </a:r>
            <a:r>
              <a:rPr lang="en-US" altLang="zh-CN" sz="2000" i="1" spc="0">
                <a:ea typeface="楷体" pitchFamily="49" charset="-122"/>
              </a:rPr>
              <a:t>B</a:t>
            </a:r>
            <a:r>
              <a:rPr lang="zh-CN" altLang="zh-CN" sz="2000" spc="0">
                <a:ea typeface="楷体" pitchFamily="49" charset="-122"/>
              </a:rPr>
              <a:t>至少有一个发生，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即为事件</a:t>
            </a:r>
            <a:r>
              <a:rPr lang="en-US" altLang="zh-CN" sz="2000" i="1" spc="0">
                <a:ea typeface="楷体" pitchFamily="49" charset="-122"/>
              </a:rPr>
              <a:t>C</a:t>
            </a:r>
            <a:r>
              <a:rPr lang="zh-CN" altLang="zh-CN" sz="2000" spc="0">
                <a:ea typeface="楷体" pitchFamily="49" charset="-122"/>
              </a:rPr>
              <a:t>发生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7855" name="矩形 18"/>
          <p:cNvSpPr/>
          <p:nvPr/>
        </p:nvSpPr>
        <p:spPr>
          <a:xfrm>
            <a:off x="3070225" y="4689475"/>
            <a:ext cx="2427288" cy="1016000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一般地，事件</a:t>
            </a:r>
            <a:r>
              <a:rPr lang="en-US" altLang="zh-CN" sz="2000" i="1" spc="0">
                <a:ea typeface="楷体" pitchFamily="49" charset="-122"/>
              </a:rPr>
              <a:t>A</a:t>
            </a:r>
            <a:r>
              <a:rPr lang="zh-CN" altLang="zh-CN" sz="2000" spc="0">
                <a:ea typeface="楷体" pitchFamily="49" charset="-122"/>
              </a:rPr>
              <a:t>与事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件</a:t>
            </a:r>
            <a:r>
              <a:rPr lang="en-US" altLang="zh-CN" sz="2000" i="1" spc="0">
                <a:ea typeface="楷体" pitchFamily="49" charset="-122"/>
              </a:rPr>
              <a:t>B</a:t>
            </a:r>
            <a:r>
              <a:rPr lang="zh-CN" altLang="zh-CN" sz="2000" spc="0">
                <a:ea typeface="楷体" pitchFamily="49" charset="-122"/>
              </a:rPr>
              <a:t>同时发生，即为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事件</a:t>
            </a:r>
            <a:r>
              <a:rPr lang="en-US" altLang="zh-CN" sz="2000" i="1" spc="0">
                <a:ea typeface="楷体" pitchFamily="49" charset="-122"/>
              </a:rPr>
              <a:t>C</a:t>
            </a:r>
            <a:r>
              <a:rPr lang="zh-CN" altLang="zh-CN" sz="2000" spc="0">
                <a:ea typeface="楷体" pitchFamily="49" charset="-122"/>
              </a:rPr>
              <a:t>发生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7785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</a:p>
        </p:txBody>
      </p:sp>
      <p:pic>
        <p:nvPicPr>
          <p:cNvPr id="77857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1455400" y="110871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/>
      <p:bldP spid="77852" grpId="0"/>
      <p:bldP spid="77853" grpId="0"/>
      <p:bldP spid="77854" grpId="0"/>
      <p:bldP spid="778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</a:p>
        </p:txBody>
      </p:sp>
      <p:sp>
        <p:nvSpPr>
          <p:cNvPr id="10242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、现象、试验、事件</a:t>
            </a:r>
          </a:p>
        </p:txBody>
      </p:sp>
      <p:sp>
        <p:nvSpPr>
          <p:cNvPr id="10243" name="Rectangle 16"/>
          <p:cNvSpPr/>
          <p:nvPr/>
        </p:nvSpPr>
        <p:spPr>
          <a:xfrm>
            <a:off x="1398588" y="1428750"/>
            <a:ext cx="74596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现象</a:t>
            </a:r>
            <a:r>
              <a:rPr lang="en-US" altLang="zh-CN" sz="2400">
                <a:ea typeface="楷体" pitchFamily="49" charset="-122"/>
              </a:rPr>
              <a:t>:</a:t>
            </a:r>
          </a:p>
        </p:txBody>
      </p:sp>
      <p:sp>
        <p:nvSpPr>
          <p:cNvPr id="10244" name="Rectangle 16"/>
          <p:cNvSpPr/>
          <p:nvPr/>
        </p:nvSpPr>
        <p:spPr>
          <a:xfrm>
            <a:off x="1755775" y="2994025"/>
            <a:ext cx="7043738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②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随机现象：</a:t>
            </a:r>
            <a:r>
              <a:rPr lang="zh-CN" altLang="en-US" sz="2400">
                <a:ea typeface="楷体" pitchFamily="49" charset="-122"/>
              </a:rPr>
              <a:t>在一定条件下，某种结果可能发生，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也可能不发生，事先不能断定出现哪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种结果，这种现象就是随机现象。</a:t>
            </a:r>
          </a:p>
        </p:txBody>
      </p:sp>
      <p:sp>
        <p:nvSpPr>
          <p:cNvPr id="10245" name="Rectangle 16"/>
          <p:cNvSpPr/>
          <p:nvPr/>
        </p:nvSpPr>
        <p:spPr>
          <a:xfrm>
            <a:off x="1766888" y="1817688"/>
            <a:ext cx="706913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①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确定性现象：</a:t>
            </a:r>
            <a:r>
              <a:rPr lang="zh-CN" altLang="en-US" sz="2400">
                <a:ea typeface="楷体" pitchFamily="49" charset="-122"/>
              </a:rPr>
              <a:t>在一定条件下，事先就能断定发生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    </a:t>
            </a:r>
            <a:r>
              <a:rPr lang="zh-CN" altLang="en-US" sz="2400">
                <a:ea typeface="楷体" pitchFamily="49" charset="-122"/>
              </a:rPr>
              <a:t>或不发生某种结果，这种现象就是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            </a:t>
            </a:r>
            <a:r>
              <a:rPr lang="zh-CN" altLang="en-US" sz="2400">
                <a:ea typeface="楷体" pitchFamily="49" charset="-122"/>
              </a:rPr>
              <a:t>确定性现象；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</a:p>
        </p:txBody>
      </p:sp>
      <p:sp>
        <p:nvSpPr>
          <p:cNvPr id="12290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、现象、试验、事件</a:t>
            </a:r>
          </a:p>
        </p:txBody>
      </p:sp>
      <p:sp>
        <p:nvSpPr>
          <p:cNvPr id="12291" name="Rectangle 16"/>
          <p:cNvSpPr/>
          <p:nvPr/>
        </p:nvSpPr>
        <p:spPr>
          <a:xfrm>
            <a:off x="1385888" y="1438275"/>
            <a:ext cx="7459662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试验：对某随机现象进行的实验、观察称为随机试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 </a:t>
            </a:r>
            <a:r>
              <a:rPr lang="zh-CN" altLang="en-US" sz="2400">
                <a:ea typeface="楷体" pitchFamily="49" charset="-122"/>
              </a:rPr>
              <a:t>验，简称试验。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12292" name="Rectangle 16"/>
          <p:cNvSpPr/>
          <p:nvPr/>
        </p:nvSpPr>
        <p:spPr>
          <a:xfrm>
            <a:off x="2667000" y="2243138"/>
            <a:ext cx="6121400" cy="11985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在相同的条件下，试验可以重复进行，试验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的结果有多少个，全部可能结果试验前是明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确的，但不能确定会出现哪一个结果。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12293" name="矩形 9"/>
          <p:cNvSpPr/>
          <p:nvPr/>
        </p:nvSpPr>
        <p:spPr>
          <a:xfrm>
            <a:off x="2678113" y="3382963"/>
            <a:ext cx="6216650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对于某个现象，如果能让其条件实现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次，那么就是进行了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次试验</a:t>
            </a:r>
            <a:r>
              <a:rPr lang="zh-CN" altLang="en-US" sz="2400">
                <a:ea typeface="楷体" pitchFamily="49" charset="-122"/>
              </a:rPr>
              <a:t>。</a:t>
            </a:r>
          </a:p>
        </p:txBody>
      </p:sp>
      <p:sp>
        <p:nvSpPr>
          <p:cNvPr id="12294" name="Rectangle 16"/>
          <p:cNvSpPr/>
          <p:nvPr/>
        </p:nvSpPr>
        <p:spPr>
          <a:xfrm>
            <a:off x="1374775" y="4527550"/>
            <a:ext cx="745966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en-US" sz="2400">
                <a:ea typeface="楷体" pitchFamily="49" charset="-122"/>
              </a:rPr>
              <a:t>事件：</a:t>
            </a:r>
            <a:r>
              <a:rPr lang="zh-CN" altLang="zh-CN" sz="2400">
                <a:ea typeface="楷体" pitchFamily="49" charset="-122"/>
              </a:rPr>
              <a:t>试验的每一种可能的结果都是一个事件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</a:p>
        </p:txBody>
      </p:sp>
      <p:sp>
        <p:nvSpPr>
          <p:cNvPr id="14338" name="Rectangle 16"/>
          <p:cNvSpPr/>
          <p:nvPr/>
        </p:nvSpPr>
        <p:spPr>
          <a:xfrm>
            <a:off x="938213" y="99060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、样本空间</a:t>
            </a:r>
          </a:p>
        </p:txBody>
      </p:sp>
      <p:sp>
        <p:nvSpPr>
          <p:cNvPr id="14339" name="Rectangle 15"/>
          <p:cNvSpPr/>
          <p:nvPr/>
        </p:nvSpPr>
        <p:spPr>
          <a:xfrm>
            <a:off x="1425575" y="1401763"/>
            <a:ext cx="7451725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样本点：随机试验的每一个可能结果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不可能再细分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                    </a:t>
            </a:r>
            <a:r>
              <a:rPr lang="zh-CN" altLang="zh-CN" sz="2400">
                <a:solidFill>
                  <a:srgbClr val="FF0000"/>
                </a:solidFill>
                <a:ea typeface="楷体" pitchFamily="49" charset="-122"/>
              </a:rPr>
              <a:t>的结果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称为样本点，用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ω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表示</a:t>
            </a:r>
            <a:r>
              <a:rPr lang="zh-CN" altLang="en-US" sz="2400">
                <a:ea typeface="楷体" pitchFamily="49" charset="-122"/>
              </a:rPr>
              <a:t>；</a:t>
            </a:r>
          </a:p>
        </p:txBody>
      </p:sp>
      <p:sp>
        <p:nvSpPr>
          <p:cNvPr id="14340" name="Rectangle 15"/>
          <p:cNvSpPr/>
          <p:nvPr/>
        </p:nvSpPr>
        <p:spPr>
          <a:xfrm>
            <a:off x="1422400" y="2266950"/>
            <a:ext cx="7350125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样本空间：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所有</a:t>
            </a:r>
            <a:r>
              <a:rPr lang="zh-CN" altLang="en-US" sz="2400">
                <a:ea typeface="楷体" pitchFamily="49" charset="-122"/>
              </a:rPr>
              <a:t>样本点组成的集合称为样本空间，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en-US" altLang="zh-CN" sz="2400">
                <a:ea typeface="楷体" pitchFamily="49" charset="-122"/>
              </a:rPr>
              <a:t>                         </a:t>
            </a:r>
            <a:r>
              <a:rPr lang="zh-CN" altLang="en-US" sz="2400">
                <a:ea typeface="楷体" pitchFamily="49" charset="-122"/>
              </a:rPr>
              <a:t>用</a:t>
            </a:r>
            <a:r>
              <a:rPr lang="en-US" altLang="zh-CN" sz="2400" i="1">
                <a:solidFill>
                  <a:srgbClr val="0000FF"/>
                </a:solidFill>
                <a:ea typeface="楷体" pitchFamily="49" charset="-122"/>
              </a:rPr>
              <a:t>Ω</a:t>
            </a:r>
            <a:r>
              <a:rPr lang="zh-CN" altLang="en-US" sz="2400">
                <a:ea typeface="楷体" pitchFamily="49" charset="-122"/>
              </a:rPr>
              <a:t>表示；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14341" name="Rectangle 15"/>
          <p:cNvSpPr/>
          <p:nvPr/>
        </p:nvSpPr>
        <p:spPr>
          <a:xfrm>
            <a:off x="3309938" y="3036888"/>
            <a:ext cx="5362575" cy="8302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如果样本空间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zh-CN" altLang="en-US" sz="2400">
                <a:ea typeface="楷体" pitchFamily="49" charset="-122"/>
              </a:rPr>
              <a:t>是一个有限集合，则称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2251075" algn="l"/>
              </a:tabLst>
            </a:pPr>
            <a:r>
              <a:rPr lang="zh-CN" altLang="en-US" sz="2400">
                <a:ea typeface="楷体" pitchFamily="49" charset="-122"/>
              </a:rPr>
              <a:t>样本空间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zh-CN" altLang="en-US" sz="2400">
                <a:ea typeface="楷体" pitchFamily="49" charset="-122"/>
              </a:rPr>
              <a:t>为有限样本空间。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数学探究</a:t>
            </a:r>
          </a:p>
        </p:txBody>
      </p:sp>
      <p:sp>
        <p:nvSpPr>
          <p:cNvPr id="16386" name="矩形 10"/>
          <p:cNvSpPr/>
          <p:nvPr/>
        </p:nvSpPr>
        <p:spPr>
          <a:xfrm>
            <a:off x="923925" y="1068388"/>
            <a:ext cx="4979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zh-CN" sz="2400">
                <a:ea typeface="楷体" pitchFamily="49" charset="-122"/>
              </a:rPr>
              <a:t>如何确定试验的样本空间？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387" name="矩形 11"/>
          <p:cNvSpPr/>
          <p:nvPr/>
        </p:nvSpPr>
        <p:spPr>
          <a:xfrm>
            <a:off x="2025650" y="1531938"/>
            <a:ext cx="6988175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确定试验的样本空间就是写出试验的所有可能的结果并写成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zh-CN" altLang="zh-CN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{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…</a:t>
            </a:r>
            <a:r>
              <a:rPr lang="zh-CN" altLang="zh-CN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i="1" baseline="-25000">
                <a:ea typeface="楷体" pitchFamily="49" charset="-122"/>
              </a:rPr>
              <a:t>n</a:t>
            </a:r>
            <a:r>
              <a:rPr lang="en-US" altLang="zh-CN" sz="2400">
                <a:ea typeface="楷体" pitchFamily="49" charset="-122"/>
              </a:rPr>
              <a:t>}</a:t>
            </a:r>
            <a:r>
              <a:rPr lang="zh-CN" altLang="zh-CN" sz="2400">
                <a:ea typeface="楷体" pitchFamily="49" charset="-122"/>
              </a:rPr>
              <a:t>的形式</a:t>
            </a:r>
            <a:r>
              <a:rPr lang="zh-CN" altLang="en-US" sz="2400">
                <a:ea typeface="楷体" pitchFamily="49" charset="-122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</a:p>
        </p:txBody>
      </p:sp>
      <p:sp>
        <p:nvSpPr>
          <p:cNvPr id="18434" name="Rectangle 16"/>
          <p:cNvSpPr/>
          <p:nvPr/>
        </p:nvSpPr>
        <p:spPr>
          <a:xfrm>
            <a:off x="938213" y="99060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、随机事件</a:t>
            </a:r>
          </a:p>
        </p:txBody>
      </p:sp>
      <p:sp>
        <p:nvSpPr>
          <p:cNvPr id="18435" name="Rectangle 1"/>
          <p:cNvSpPr/>
          <p:nvPr/>
        </p:nvSpPr>
        <p:spPr>
          <a:xfrm>
            <a:off x="8834438" y="28575"/>
            <a:ext cx="309562" cy="4000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 eaLnBrk="0" hangingPunct="0"/>
            <a:endParaRPr lang="zh-CN" altLang="en-US"/>
          </a:p>
        </p:txBody>
      </p:sp>
      <p:graphicFrame>
        <p:nvGraphicFramePr>
          <p:cNvPr id="18436" name="表格 11"/>
          <p:cNvGraphicFramePr>
            <a:graphicFrameLocks noGrp="1"/>
          </p:cNvGraphicFramePr>
          <p:nvPr/>
        </p:nvGraphicFramePr>
        <p:xfrm>
          <a:off x="1555750" y="1450975"/>
          <a:ext cx="7267575" cy="2917824"/>
        </p:xfrm>
        <a:graphic>
          <a:graphicData uri="http://schemas.openxmlformats.org/drawingml/2006/table">
            <a:tbl>
              <a:tblPr/>
              <a:tblGrid>
                <a:gridCol w="1484312"/>
                <a:gridCol w="3373438"/>
                <a:gridCol w="2409825"/>
              </a:tblGrid>
              <a:tr h="4365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事件类型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定义</a:t>
                      </a: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en-US">
                          <a:ea typeface="楷体" pitchFamily="49" charset="-122"/>
                        </a:rPr>
                        <a:t>表示</a:t>
                      </a: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8318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随机事件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873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必然事件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solidFill>
                          <a:srgbClr val="0000FF"/>
                        </a:solidFill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不可能事件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solidFill>
                          <a:srgbClr val="0000FF"/>
                        </a:solidFill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r>
                        <a:rPr lang="zh-CN" altLang="zh-CN">
                          <a:ea typeface="楷体" pitchFamily="49" charset="-122"/>
                        </a:rPr>
                        <a:t>基本事件</a:t>
                      </a:r>
                    </a:p>
                  </a:txBody>
                  <a:tcPr marL="68580" marR="68580" marT="0" marB="0"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l" fontAlgn="base">
                        <a:spcAft>
                          <a:spcPct val="0"/>
                        </a:spcAft>
                        <a:tabLst>
                          <a:tab pos="2251075" algn="l"/>
                        </a:tabLst>
                      </a:pPr>
                      <a:endParaRPr lang="zh-CN" altLang="zh-CN">
                        <a:ea typeface="楷体" pitchFamily="49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28575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18461" name="矩形 12"/>
          <p:cNvSpPr/>
          <p:nvPr/>
        </p:nvSpPr>
        <p:spPr>
          <a:xfrm>
            <a:off x="3051175" y="2100263"/>
            <a:ext cx="3338513" cy="400050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样本空间的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子集</a:t>
            </a:r>
            <a:r>
              <a:rPr lang="zh-CN" altLang="zh-CN" sz="2000" spc="0">
                <a:ea typeface="楷体" pitchFamily="49" charset="-122"/>
              </a:rPr>
              <a:t>，简称事件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18462" name="矩形 13"/>
          <p:cNvSpPr/>
          <p:nvPr/>
        </p:nvSpPr>
        <p:spPr>
          <a:xfrm>
            <a:off x="6475413" y="1958975"/>
            <a:ext cx="2247900" cy="706438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en-US" sz="2000" spc="0">
                <a:ea typeface="楷体" pitchFamily="49" charset="-122"/>
              </a:rPr>
              <a:t>大写字母</a:t>
            </a: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A</a:t>
            </a:r>
            <a:r>
              <a:rPr lang="zh-CN" altLang="en-US" sz="2000" spc="0">
                <a:ea typeface="楷体" pitchFamily="49" charset="-122"/>
              </a:rPr>
              <a:t>，</a:t>
            </a: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B</a:t>
            </a:r>
            <a:r>
              <a:rPr lang="zh-CN" altLang="en-US" sz="2000" spc="0">
                <a:ea typeface="楷体" pitchFamily="49" charset="-122"/>
              </a:rPr>
              <a:t>，</a:t>
            </a: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C</a:t>
            </a:r>
            <a:endParaRPr lang="en-US" altLang="zh-CN" i="1">
              <a:solidFill>
                <a:srgbClr val="0000FF"/>
              </a:solidFill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en-US" sz="2000" spc="0">
                <a:ea typeface="楷体" pitchFamily="49" charset="-122"/>
              </a:rPr>
              <a:t>等大写英文字母。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18463" name="矩形 14"/>
          <p:cNvSpPr/>
          <p:nvPr/>
        </p:nvSpPr>
        <p:spPr>
          <a:xfrm>
            <a:off x="4352925" y="2765425"/>
            <a:ext cx="700088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全集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18464" name="矩形 15"/>
          <p:cNvSpPr/>
          <p:nvPr/>
        </p:nvSpPr>
        <p:spPr>
          <a:xfrm>
            <a:off x="7435850" y="2778125"/>
            <a:ext cx="376238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en-US" altLang="zh-CN" sz="2000" i="1" spc="0">
                <a:solidFill>
                  <a:srgbClr val="0000FF"/>
                </a:solidFill>
                <a:ea typeface="楷体" pitchFamily="49" charset="-122"/>
              </a:rPr>
              <a:t>Ω</a:t>
            </a:r>
            <a:endParaRPr lang="zh-CN" altLang="zh-CN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8465" name="矩形 16"/>
          <p:cNvSpPr/>
          <p:nvPr/>
        </p:nvSpPr>
        <p:spPr>
          <a:xfrm>
            <a:off x="4398963" y="3228975"/>
            <a:ext cx="701675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空集</a:t>
            </a:r>
            <a:endParaRPr lang="zh-CN" altLang="zh-CN">
              <a:ea typeface="楷体" pitchFamily="49" charset="-122"/>
            </a:endParaRPr>
          </a:p>
        </p:txBody>
      </p:sp>
      <p:sp>
        <p:nvSpPr>
          <p:cNvPr id="18466" name="矩形 17"/>
          <p:cNvSpPr/>
          <p:nvPr/>
        </p:nvSpPr>
        <p:spPr>
          <a:xfrm>
            <a:off x="7464425" y="3217863"/>
            <a:ext cx="342900" cy="400050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solidFill>
                  <a:srgbClr val="0000FF"/>
                </a:solidFill>
                <a:ea typeface="楷体" pitchFamily="49" charset="-122"/>
              </a:rPr>
              <a:t>∅</a:t>
            </a:r>
            <a:endParaRPr lang="zh-CN" altLang="zh-CN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8467" name="矩形 18"/>
          <p:cNvSpPr/>
          <p:nvPr/>
        </p:nvSpPr>
        <p:spPr>
          <a:xfrm>
            <a:off x="4281488" y="3657600"/>
            <a:ext cx="3389313" cy="708025"/>
          </a:xfrm>
          <a:prstGeom prst="rect">
            <a:avLst/>
          </a:prstGeom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当一个事件仅包含</a:t>
            </a:r>
            <a:r>
              <a:rPr lang="zh-CN" altLang="zh-CN" sz="2000" spc="0">
                <a:solidFill>
                  <a:srgbClr val="FF0000"/>
                </a:solidFill>
                <a:ea typeface="楷体" pitchFamily="49" charset="-122"/>
              </a:rPr>
              <a:t>单一</a:t>
            </a:r>
            <a:r>
              <a:rPr lang="zh-CN" altLang="zh-CN" sz="2000" spc="0">
                <a:ea typeface="楷体" pitchFamily="49" charset="-122"/>
              </a:rPr>
              <a:t>样本</a:t>
            </a:r>
            <a:endParaRPr lang="en-US" altLang="zh-CN">
              <a:ea typeface="楷体" pitchFamily="49" charset="-122"/>
            </a:endParaRPr>
          </a:p>
          <a:p>
            <a:pPr marL="0" marR="0" lvl="0" indent="0" algn="l" defTabSz="914400">
              <a:spcAft>
                <a:spcPct val="0"/>
              </a:spcAft>
              <a:buClrTx/>
              <a:buFontTx/>
              <a:tabLst>
                <a:tab pos="2251075" algn="l"/>
              </a:tabLst>
            </a:pPr>
            <a:r>
              <a:rPr lang="zh-CN" altLang="zh-CN" sz="2000" spc="0">
                <a:ea typeface="楷体" pitchFamily="49" charset="-122"/>
              </a:rPr>
              <a:t>点时，称该事件为基本事件</a:t>
            </a:r>
            <a:r>
              <a:rPr lang="zh-CN" altLang="en-US" sz="2000" spc="0">
                <a:ea typeface="楷体" pitchFamily="49" charset="-122"/>
              </a:rPr>
              <a:t>。</a:t>
            </a:r>
            <a:endParaRPr lang="zh-CN" altLang="zh-CN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1" grpId="0"/>
      <p:bldP spid="18462" grpId="0"/>
      <p:bldP spid="18463" grpId="0"/>
      <p:bldP spid="18464" grpId="0"/>
      <p:bldP spid="18465" grpId="0"/>
      <p:bldP spid="18466" grpId="0"/>
      <p:bldP spid="184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学生探究</a:t>
            </a:r>
          </a:p>
        </p:txBody>
      </p:sp>
      <p:sp>
        <p:nvSpPr>
          <p:cNvPr id="20482" name="Rectangle 34"/>
          <p:cNvSpPr>
            <a:spLocks noChangeArrowheads="1"/>
          </p:cNvSpPr>
          <p:nvPr/>
        </p:nvSpPr>
        <p:spPr bwMode="auto">
          <a:xfrm>
            <a:off x="914400" y="1076325"/>
            <a:ext cx="8218488" cy="1200150"/>
          </a:xfrm>
          <a:prstGeom prst="rect">
            <a:avLst/>
          </a:prstGeom>
          <a:noFill/>
          <a:ln w="28575" algn="ctr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 eaLnBrk="0" hangingPunct="0">
              <a:buClrTx/>
              <a:buFontTx/>
            </a:pPr>
            <a:r>
              <a:rPr lang="zh-CN" altLang="en-US" sz="2400" spc="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 spc="0">
                <a:solidFill>
                  <a:srgbClr val="FF0000"/>
                </a:solidFill>
                <a:ea typeface="楷体" pitchFamily="49" charset="-122"/>
              </a:rPr>
              <a:t>3</a:t>
            </a:r>
            <a:r>
              <a:rPr lang="zh-CN" altLang="en-US" sz="2400" spc="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 spc="0">
                <a:ea typeface="楷体" pitchFamily="49" charset="-122"/>
              </a:rPr>
              <a:t>“抛掷一颗骰子，结果向上的点数是偶数”记为事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itchFamily="49" charset="-122"/>
              </a:rPr>
              <a:t>                 </a:t>
            </a:r>
            <a:r>
              <a:rPr lang="zh-CN" altLang="en-US" sz="2400" spc="0">
                <a:ea typeface="楷体" pitchFamily="49" charset="-122"/>
              </a:rPr>
              <a:t>件</a:t>
            </a:r>
            <a:r>
              <a:rPr lang="en-US" altLang="zh-CN" sz="2400" i="1" spc="0">
                <a:ea typeface="楷体" pitchFamily="49" charset="-122"/>
              </a:rPr>
              <a:t> A</a:t>
            </a:r>
            <a:r>
              <a:rPr lang="zh-CN" altLang="en-US" sz="2400" spc="0">
                <a:ea typeface="楷体" pitchFamily="49" charset="-122"/>
              </a:rPr>
              <a:t>，分别写出样本空间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zh-CN" altLang="en-US" sz="2400" spc="0">
                <a:ea typeface="楷体" pitchFamily="49" charset="-122"/>
              </a:rPr>
              <a:t>及事件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所包含的样本</a:t>
            </a:r>
            <a:endParaRPr lang="en-US" altLang="zh-CN" sz="2400">
              <a:ea typeface="楷体" pitchFamily="49" charset="-122"/>
            </a:endParaRPr>
          </a:p>
          <a:p>
            <a:pPr marL="0" marR="0" lvl="0" indent="0" algn="l" eaLnBrk="0" hangingPunct="0">
              <a:buClrTx/>
              <a:buFontTx/>
            </a:pPr>
            <a:r>
              <a:rPr lang="en-US" altLang="zh-CN" sz="2400" spc="0">
                <a:ea typeface="楷体" pitchFamily="49" charset="-122"/>
              </a:rPr>
              <a:t>                 </a:t>
            </a:r>
            <a:r>
              <a:rPr lang="zh-CN" altLang="en-US" sz="2400" spc="0">
                <a:ea typeface="楷体" pitchFamily="49" charset="-122"/>
              </a:rPr>
              <a:t>点。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0483" name="Rectangle 34"/>
          <p:cNvSpPr/>
          <p:nvPr/>
        </p:nvSpPr>
        <p:spPr>
          <a:xfrm>
            <a:off x="2217738" y="2251075"/>
            <a:ext cx="6891337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解：</a:t>
            </a:r>
            <a:r>
              <a:rPr lang="zh-CN" altLang="en-US" sz="2400">
                <a:ea typeface="楷体" pitchFamily="49" charset="-122"/>
              </a:rPr>
              <a:t>记“抛掷一颗骰子，结果向上的点数是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”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</a:t>
            </a:r>
            <a:r>
              <a:rPr lang="zh-CN" altLang="en-US" sz="2400">
                <a:ea typeface="楷体" pitchFamily="49" charset="-122"/>
              </a:rPr>
              <a:t>为</a:t>
            </a:r>
            <a:r>
              <a:rPr lang="en-US" altLang="zh-CN" sz="2400" i="1">
                <a:ea typeface="楷体" pitchFamily="49" charset="-122"/>
              </a:rPr>
              <a:t>ω</a:t>
            </a:r>
            <a:r>
              <a:rPr lang="en-US" altLang="zh-CN" sz="2400" i="1" baseline="-25000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k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6)</a:t>
            </a:r>
            <a:r>
              <a:rPr lang="zh-CN" altLang="en-US" sz="2400">
                <a:ea typeface="楷体" pitchFamily="49" charset="-122"/>
              </a:rPr>
              <a:t>，则</a:t>
            </a:r>
          </a:p>
        </p:txBody>
      </p:sp>
      <p:sp>
        <p:nvSpPr>
          <p:cNvPr id="20484" name="矩形 9"/>
          <p:cNvSpPr/>
          <p:nvPr/>
        </p:nvSpPr>
        <p:spPr>
          <a:xfrm>
            <a:off x="2957513" y="3062288"/>
            <a:ext cx="4824413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1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2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3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4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5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  <p:sp>
        <p:nvSpPr>
          <p:cNvPr id="20485" name="矩形 10"/>
          <p:cNvSpPr/>
          <p:nvPr/>
        </p:nvSpPr>
        <p:spPr>
          <a:xfrm>
            <a:off x="2955925" y="3582988"/>
            <a:ext cx="2819400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zh-CN" altLang="en-US" sz="2400" spc="0">
                <a:ea typeface="楷体" pitchFamily="49" charset="-122"/>
              </a:rPr>
              <a:t>＝</a:t>
            </a:r>
            <a:r>
              <a:rPr lang="zh-CN" altLang="en-US" sz="2400" spc="0">
                <a:ea typeface="楷体" pitchFamily="49" charset="-122"/>
                <a:sym typeface="Symbol"/>
              </a:rPr>
              <a:t>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2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4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，</a:t>
            </a:r>
            <a:r>
              <a:rPr lang="en-US" altLang="zh-CN" sz="2400" i="1" spc="0">
                <a:ea typeface="楷体" pitchFamily="49" charset="-122"/>
              </a:rPr>
              <a:t>ω</a:t>
            </a:r>
            <a:r>
              <a:rPr lang="en-US" altLang="zh-CN" sz="2400" spc="0" baseline="-25000">
                <a:ea typeface="楷体" pitchFamily="49" charset="-122"/>
              </a:rPr>
              <a:t>6</a:t>
            </a:r>
            <a:r>
              <a:rPr lang="en-US" altLang="zh-CN" sz="2400" i="1" spc="0" baseline="-25000">
                <a:ea typeface="楷体" pitchFamily="49" charset="-122"/>
              </a:rPr>
              <a:t> </a:t>
            </a:r>
            <a:r>
              <a:rPr lang="zh-CN" altLang="en-US" sz="2400" spc="0">
                <a:ea typeface="楷体" pitchFamily="49" charset="-122"/>
                <a:sym typeface="Symbol"/>
              </a:rPr>
              <a:t></a:t>
            </a:r>
            <a:endParaRPr lang="zh-CN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5235</Words>
  <Application>Microsoft Office PowerPoint</Application>
  <PresentationFormat>全屏显示(4:3)</PresentationFormat>
  <Paragraphs>426</Paragraphs>
  <Slides>37</Slides>
  <Notes>37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38" baseType="lpstr"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User</cp:lastModifiedBy>
  <cp:revision>2</cp:revision>
  <cp:lastPrinted>2022-05-30T19:26:32Z</cp:lastPrinted>
  <dcterms:created xsi:type="dcterms:W3CDTF">2022-05-30T19:26:32Z</dcterms:created>
  <dcterms:modified xsi:type="dcterms:W3CDTF">2023-06-01T02:51:58Z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