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png" ContentType="image/png"/>
  <Default Extension="wmf" ContentType="image/x-wmf"/>
  <Default Extension="emf" ContentType="image/x-e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352" r:id="rId4"/>
    <p:sldId id="860" r:id="rId5"/>
    <p:sldId id="876" r:id="rId6"/>
    <p:sldId id="867" r:id="rId7"/>
    <p:sldId id="868" r:id="rId8"/>
    <p:sldId id="869" r:id="rId9"/>
    <p:sldId id="870" r:id="rId10"/>
    <p:sldId id="871" r:id="rId11"/>
    <p:sldId id="872" r:id="rId12"/>
    <p:sldId id="873" r:id="rId13"/>
    <p:sldId id="874" r:id="rId14"/>
    <p:sldId id="875" r:id="rId15"/>
    <p:sldId id="793" r:id="rId16"/>
    <p:sldId id="851" r:id="rId17"/>
    <p:sldId id="852" r:id="rId18"/>
    <p:sldId id="802" r:id="rId19"/>
    <p:sldId id="823" r:id="rId20"/>
    <p:sldId id="855" r:id="rId21"/>
    <p:sldId id="856" r:id="rId22"/>
    <p:sldId id="844" r:id="rId23"/>
    <p:sldId id="882" r:id="rId24"/>
    <p:sldId id="827" r:id="rId25"/>
    <p:sldId id="829" r:id="rId26"/>
    <p:sldId id="846" r:id="rId27"/>
    <p:sldId id="858" r:id="rId28"/>
    <p:sldId id="877" r:id="rId29"/>
    <p:sldId id="879" r:id="rId30"/>
    <p:sldId id="880" r:id="rId31"/>
    <p:sldId id="881" r:id="rId32"/>
  </p:sldIdLst>
  <p:sldSz cx="9144000" cy="6858000" type="screen4x3"/>
  <p:notesSz cx="6858000" cy="9144000"/>
  <p:custDataLst>
    <p:tags r:id="rId33"/>
  </p:custDataLst>
  <p:defaultTextStyle>
    <a:defPPr>
      <a:defRPr lang="zh-CN"/>
    </a:defPPr>
    <a:lvl1pPr marL="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1pPr>
    <a:lvl2pPr marL="4572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2pPr>
    <a:lvl3pPr marL="9144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3pPr>
    <a:lvl4pPr marL="13716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4pPr>
    <a:lvl5pPr marL="18288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99" autoAdjust="0"/>
  </p:normalViewPr>
  <p:slideViewPr>
    <p:cSldViewPr>
      <p:cViewPr>
        <p:scale>
          <a:sx n="80" d="100"/>
          <a:sy n="80" d="100"/>
        </p:scale>
        <p:origin x="0" y="0"/>
      </p:cViewPr>
    </p:cSldViewPr>
  </p:slideViewPr>
  <p:notesViewPr>
    <p:cSldViewPr>
      <p:cViewPr varScale="1"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slide" Target="slides/slide25.xml" /><Relationship Id="rId29" Type="http://schemas.openxmlformats.org/officeDocument/2006/relationships/slide" Target="slides/slide26.xml" /><Relationship Id="rId3" Type="http://schemas.openxmlformats.org/officeDocument/2006/relationships/handoutMaster" Target="handoutMasters/handoutMaster1.xml" /><Relationship Id="rId30" Type="http://schemas.openxmlformats.org/officeDocument/2006/relationships/slide" Target="slides/slide27.xml" /><Relationship Id="rId31" Type="http://schemas.openxmlformats.org/officeDocument/2006/relationships/slide" Target="slides/slide28.xml" /><Relationship Id="rId32" Type="http://schemas.openxmlformats.org/officeDocument/2006/relationships/slide" Target="slides/slide29.xml" /><Relationship Id="rId33" Type="http://schemas.openxmlformats.org/officeDocument/2006/relationships/tags" Target="tags/tag1.xml" /><Relationship Id="rId34" Type="http://schemas.openxmlformats.org/officeDocument/2006/relationships/presProps" Target="presProps.xml" /><Relationship Id="rId35" Type="http://schemas.openxmlformats.org/officeDocument/2006/relationships/viewProps" Target="viewProps.xml" /><Relationship Id="rId36" Type="http://schemas.openxmlformats.org/officeDocument/2006/relationships/theme" Target="theme/theme1.xml" /><Relationship Id="rId37" Type="http://schemas.openxmlformats.org/officeDocument/2006/relationships/tableStyles" Target="tableStyles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emf" /></Relationships>
</file>

<file path=ppt/drawings/_rels/vmlDrawing10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0.emf" /></Relationships>
</file>

<file path=ppt/drawings/_rels/vmlDrawing1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1.emf" /><Relationship Id="rId2" Type="http://schemas.openxmlformats.org/officeDocument/2006/relationships/image" Target="../media/image11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wmf" /><Relationship Id="rId2" Type="http://schemas.openxmlformats.org/officeDocument/2006/relationships/image" Target="../media/image6.wmf" /><Relationship Id="rId3" Type="http://schemas.openxmlformats.org/officeDocument/2006/relationships/image" Target="../media/image7.w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.w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0.wmf" /><Relationship Id="rId2" Type="http://schemas.openxmlformats.org/officeDocument/2006/relationships/image" Target="../media/image11.e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6.e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8.emf" /><Relationship Id="rId2" Type="http://schemas.openxmlformats.org/officeDocument/2006/relationships/image" Target="../media/image19.e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0.e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2.emf" /></Relationships>
</file>

<file path=ppt/drawings/_rels/vmlDrawing9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7.emf" /><Relationship Id="rId2" Type="http://schemas.openxmlformats.org/officeDocument/2006/relationships/image" Target="../media/image28.emf" /><Relationship Id="rId3" Type="http://schemas.openxmlformats.org/officeDocument/2006/relationships/image" Target="../media/image29.e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 idx="4294967295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1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>
              <a:buClrTx/>
              <a:buFontTx/>
            </a:pPr>
            <a:fld id="{D0B6E4E5-3C3B-4A9B-9573-C4A7B5B0DB6C}" type="datetime1">
              <a:rPr lang="zh-CN" altLang="en-US" sz="1200"/>
              <a:t>*</a:t>
            </a:fld>
            <a:endParaRPr lang="zh-CN" altLang="en-US" sz="1200"/>
          </a:p>
        </p:txBody>
      </p:sp>
      <p:sp>
        <p:nvSpPr>
          <p:cNvPr id="2052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3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DD48080B-D6CB-4F31-8456-6579352DBC0D}" type="slidenum">
              <a:rPr lang="zh-CN" altLang="en-US" sz="1200"/>
              <a:t>*</a:t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TW" altLang="en-US" sz="1200" b="0">
              <a:latin typeface="Arial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>
              <a:buClrTx/>
              <a:buFontTx/>
            </a:pPr>
            <a:endParaRPr lang="en-US" altLang="zh-TW" sz="1200" b="0">
              <a:latin typeface="Arial" pitchFamily="34" charset="0"/>
            </a:endParaRPr>
          </a:p>
        </p:txBody>
      </p:sp>
      <p:sp>
        <p:nvSpPr>
          <p:cNvPr id="3076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0" lvl="0" indent="0" defTabSz="914400"/>
            <a:r>
              <a:t>单击此处编辑母版文本样式</a:t>
            </a:r>
          </a:p>
          <a:p>
            <a:pPr marL="457200" lvl="1" indent="0" defTabSz="914400"/>
            <a:r>
              <a:t>第二级</a:t>
            </a:r>
          </a:p>
          <a:p>
            <a:pPr marL="914400" lvl="2" indent="0" defTabSz="914400"/>
            <a:r>
              <a:t>第三级</a:t>
            </a:r>
          </a:p>
          <a:p>
            <a:pPr marL="1371600" lvl="3" indent="0" defTabSz="914400"/>
            <a:r>
              <a:t>第四级</a:t>
            </a:r>
          </a:p>
          <a:p>
            <a:pPr marL="1828800" lvl="4" indent="0" defTabSz="914400"/>
            <a:r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>
              <a:buClrTx/>
              <a:buFontTx/>
            </a:pPr>
            <a:endParaRPr lang="en-US" altLang="zh-TW" sz="1200" b="0">
              <a:latin typeface="Arial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73907C6F-E1D8-462B-8B50-C8C0BE2D3F3C}" type="slidenum">
              <a:rPr lang="zh-TW" altLang="en-US" sz="1200" b="0">
                <a:latin typeface="Arial" pitchFamily="34" charset="0"/>
              </a:rPr>
              <a:t>*</a:t>
            </a:fld>
            <a:endParaRPr lang="zh-TW" altLang="en-US" sz="1200" b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1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1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/Relationships>
</file>

<file path=ppt/notesSlides/_rels/notesSlide1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6.xml" /><Relationship Id="rId2" Type="http://schemas.openxmlformats.org/officeDocument/2006/relationships/notesMaster" Target="../notesMasters/notesMaster1.xml" /></Relationships>
</file>

<file path=ppt/notesSlides/_rels/notesSlide1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7.xml" /><Relationship Id="rId2" Type="http://schemas.openxmlformats.org/officeDocument/2006/relationships/notesMaster" Target="../notesMasters/notesMaster1.xml" /></Relationships>
</file>

<file path=ppt/notesSlides/_rels/notesSlide1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8.xml" /><Relationship Id="rId2" Type="http://schemas.openxmlformats.org/officeDocument/2006/relationships/notesMaster" Target="../notesMasters/notesMaster1.xml" /></Relationships>
</file>

<file path=ppt/notesSlides/_rels/notesSlide1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9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2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0.xml" /><Relationship Id="rId2" Type="http://schemas.openxmlformats.org/officeDocument/2006/relationships/notesMaster" Target="../notesMasters/notesMaster1.xml" /></Relationships>
</file>

<file path=ppt/notesSlides/_rels/notesSlide2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1.xml" /><Relationship Id="rId2" Type="http://schemas.openxmlformats.org/officeDocument/2006/relationships/notesMaster" Target="../notesMasters/notesMaster1.xml" /></Relationships>
</file>

<file path=ppt/notesSlides/_rels/notesSlide2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2.xml" /><Relationship Id="rId2" Type="http://schemas.openxmlformats.org/officeDocument/2006/relationships/notesMaster" Target="../notesMasters/notesMaster1.xml" /></Relationships>
</file>

<file path=ppt/notesSlides/_rels/notesSlide2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3.xml" /><Relationship Id="rId2" Type="http://schemas.openxmlformats.org/officeDocument/2006/relationships/notesMaster" Target="../notesMasters/notesMaster1.xml" /></Relationships>
</file>

<file path=ppt/notesSlides/_rels/notesSlide2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4.xml" /><Relationship Id="rId2" Type="http://schemas.openxmlformats.org/officeDocument/2006/relationships/notesMaster" Target="../notesMasters/notesMaster1.xml" /></Relationships>
</file>

<file path=ppt/notesSlides/_rels/notesSlide2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5.xml" /><Relationship Id="rId2" Type="http://schemas.openxmlformats.org/officeDocument/2006/relationships/notesMaster" Target="../notesMasters/notesMaster1.xml" /></Relationships>
</file>

<file path=ppt/notesSlides/_rels/notesSlide2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6.xml" /><Relationship Id="rId2" Type="http://schemas.openxmlformats.org/officeDocument/2006/relationships/notesMaster" Target="../notesMasters/notesMaster1.xml" /></Relationships>
</file>

<file path=ppt/notesSlides/_rels/notesSlide2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7.xml" /><Relationship Id="rId2" Type="http://schemas.openxmlformats.org/officeDocument/2006/relationships/notesMaster" Target="../notesMasters/notesMaster1.xml" /></Relationships>
</file>

<file path=ppt/notesSlides/_rels/notesSlide2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8.xml" /><Relationship Id="rId2" Type="http://schemas.openxmlformats.org/officeDocument/2006/relationships/notesMaster" Target="../notesMasters/notesMaster1.xml" /></Relationships>
</file>

<file path=ppt/notesSlides/_rels/notesSlide2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9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5122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12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9AAC583B-B77E-494F-836C-327F24BC5917}" type="slidenum">
              <a:rPr lang="zh-TW" altLang="en-US" sz="1200" b="0">
                <a:latin typeface="Arial" pitchFamily="34" charset="0"/>
              </a:rPr>
              <a:t>1</a:t>
            </a:fld>
            <a:endParaRPr lang="zh-TW" altLang="en-US" sz="1200" b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4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69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74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79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84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88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93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198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6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403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608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812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017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222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427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632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836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041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246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0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7572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7572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3000">
          <a:solidFill>
            <a:schemeClr val="tx2"/>
          </a:solidFill>
          <a:latin typeface="Arial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0.xml" /><Relationship Id="rId3" Type="http://schemas.openxmlformats.org/officeDocument/2006/relationships/package" Target="../embeddings/oleObject6.docx" TargetMode="Internal" /><Relationship Id="rId4" Type="http://schemas.openxmlformats.org/officeDocument/2006/relationships/image" Target="../media/image10.wmf" /><Relationship Id="rId5" Type="http://schemas.openxmlformats.org/officeDocument/2006/relationships/package" Target="../embeddings/oleObject7.docx" TargetMode="Internal" /><Relationship Id="rId6" Type="http://schemas.openxmlformats.org/officeDocument/2006/relationships/image" Target="../media/image11.emf" /><Relationship Id="rId7" Type="http://schemas.openxmlformats.org/officeDocument/2006/relationships/vmlDrawing" Target="../drawings/vmlDrawing4.v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1.xml" /><Relationship Id="rId3" Type="http://schemas.openxmlformats.org/officeDocument/2006/relationships/image" Target="../media/image12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2.xml" /><Relationship Id="rId3" Type="http://schemas.openxmlformats.org/officeDocument/2006/relationships/image" Target="../media/image13.wmf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3.xml" /><Relationship Id="rId3" Type="http://schemas.openxmlformats.org/officeDocument/2006/relationships/image" Target="../media/image14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4.xml" /><Relationship Id="rId3" Type="http://schemas.openxmlformats.org/officeDocument/2006/relationships/image" Target="../media/image15.pn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5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6.xml" /><Relationship Id="rId3" Type="http://schemas.openxmlformats.org/officeDocument/2006/relationships/package" Target="../embeddings/oleObject8.docx" TargetMode="Internal" /><Relationship Id="rId4" Type="http://schemas.openxmlformats.org/officeDocument/2006/relationships/image" Target="../media/image16.emf" /><Relationship Id="rId5" Type="http://schemas.openxmlformats.org/officeDocument/2006/relationships/vmlDrawing" Target="../drawings/vmlDrawing5.v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7.xml" /><Relationship Id="rId3" Type="http://schemas.openxmlformats.org/officeDocument/2006/relationships/image" Target="../media/image17.pn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8.xml" /><Relationship Id="rId3" Type="http://schemas.openxmlformats.org/officeDocument/2006/relationships/package" Target="../embeddings/oleObject9.docx" TargetMode="Internal" /><Relationship Id="rId4" Type="http://schemas.openxmlformats.org/officeDocument/2006/relationships/image" Target="../media/image18.emf" /><Relationship Id="rId5" Type="http://schemas.openxmlformats.org/officeDocument/2006/relationships/package" Target="../embeddings/oleObject10.docx" TargetMode="Internal" /><Relationship Id="rId6" Type="http://schemas.openxmlformats.org/officeDocument/2006/relationships/image" Target="../media/image19.emf" /><Relationship Id="rId7" Type="http://schemas.openxmlformats.org/officeDocument/2006/relationships/vmlDrawing" Target="../drawings/vmlDrawing6.v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9.xml" /><Relationship Id="rId3" Type="http://schemas.openxmlformats.org/officeDocument/2006/relationships/package" Target="../embeddings/oleObject11.docx" TargetMode="Internal" /><Relationship Id="rId4" Type="http://schemas.openxmlformats.org/officeDocument/2006/relationships/image" Target="../media/image20.emf" /><Relationship Id="rId5" Type="http://schemas.openxmlformats.org/officeDocument/2006/relationships/vmlDrawing" Target="../drawings/vmlDrawing7.v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0.xml" /><Relationship Id="rId3" Type="http://schemas.openxmlformats.org/officeDocument/2006/relationships/image" Target="../media/image21.png" /><Relationship Id="rId4" Type="http://schemas.openxmlformats.org/officeDocument/2006/relationships/package" Target="../embeddings/oleObject12.docx" TargetMode="Internal" /><Relationship Id="rId5" Type="http://schemas.openxmlformats.org/officeDocument/2006/relationships/image" Target="../media/image22.emf" /><Relationship Id="rId6" Type="http://schemas.openxmlformats.org/officeDocument/2006/relationships/vmlDrawing" Target="../drawings/vmlDrawing8.v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1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2.xml" /><Relationship Id="rId3" Type="http://schemas.openxmlformats.org/officeDocument/2006/relationships/image" Target="../media/image23.png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3.xml" /><Relationship Id="rId3" Type="http://schemas.openxmlformats.org/officeDocument/2006/relationships/image" Target="../media/image24.png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4.xml" /><Relationship Id="rId3" Type="http://schemas.openxmlformats.org/officeDocument/2006/relationships/image" Target="../media/image25.png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5.xml" /><Relationship Id="rId3" Type="http://schemas.openxmlformats.org/officeDocument/2006/relationships/image" Target="../media/image26.png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6.xml" /><Relationship Id="rId3" Type="http://schemas.openxmlformats.org/officeDocument/2006/relationships/package" Target="../embeddings/oleObject13.docx" TargetMode="Internal" /><Relationship Id="rId4" Type="http://schemas.openxmlformats.org/officeDocument/2006/relationships/image" Target="../media/image27.emf" /><Relationship Id="rId5" Type="http://schemas.openxmlformats.org/officeDocument/2006/relationships/package" Target="../embeddings/oleObject14.docx" TargetMode="Internal" /><Relationship Id="rId6" Type="http://schemas.openxmlformats.org/officeDocument/2006/relationships/image" Target="../media/image28.emf" /><Relationship Id="rId7" Type="http://schemas.openxmlformats.org/officeDocument/2006/relationships/package" Target="../embeddings/oleObject15.docx" TargetMode="Internal" /><Relationship Id="rId8" Type="http://schemas.openxmlformats.org/officeDocument/2006/relationships/image" Target="../media/image29.emf" /><Relationship Id="rId9" Type="http://schemas.openxmlformats.org/officeDocument/2006/relationships/vmlDrawing" Target="../drawings/vmlDrawing9.v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7.xml" /><Relationship Id="rId3" Type="http://schemas.openxmlformats.org/officeDocument/2006/relationships/package" Target="../embeddings/oleObject16.docx" TargetMode="Internal" /><Relationship Id="rId4" Type="http://schemas.openxmlformats.org/officeDocument/2006/relationships/image" Target="../media/image30.emf" /><Relationship Id="rId5" Type="http://schemas.openxmlformats.org/officeDocument/2006/relationships/image" Target="../media/image9.png" /><Relationship Id="rId6" Type="http://schemas.openxmlformats.org/officeDocument/2006/relationships/vmlDrawing" Target="../drawings/vmlDrawing10.v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8.xml" /><Relationship Id="rId3" Type="http://schemas.openxmlformats.org/officeDocument/2006/relationships/package" Target="../embeddings/oleObject17.docx" TargetMode="Internal" /><Relationship Id="rId4" Type="http://schemas.openxmlformats.org/officeDocument/2006/relationships/image" Target="../media/image31.emf" /><Relationship Id="rId5" Type="http://schemas.openxmlformats.org/officeDocument/2006/relationships/package" Target="../embeddings/oleObject18.docx" TargetMode="Internal" /><Relationship Id="rId6" Type="http://schemas.openxmlformats.org/officeDocument/2006/relationships/image" Target="../media/image11.emf" /><Relationship Id="rId7" Type="http://schemas.openxmlformats.org/officeDocument/2006/relationships/vmlDrawing" Target="../drawings/vmlDrawing11.v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9.xml" /><Relationship Id="rId3" Type="http://schemas.openxmlformats.org/officeDocument/2006/relationships/image" Target="../media/image12.png" /><Relationship Id="rId4" Type="http://schemas.openxmlformats.org/officeDocument/2006/relationships/image" Target="../media/image3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4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5.xml" /><Relationship Id="rId3" Type="http://schemas.openxmlformats.org/officeDocument/2006/relationships/package" Target="../embeddings/oleObject1.docx" TargetMode="Internal" /><Relationship Id="rId4" Type="http://schemas.openxmlformats.org/officeDocument/2006/relationships/image" Target="../media/image2.emf" /><Relationship Id="rId5" Type="http://schemas.openxmlformats.org/officeDocument/2006/relationships/vmlDrawing" Target="../drawings/vmlDrawing1.v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6.xml" /><Relationship Id="rId3" Type="http://schemas.openxmlformats.org/officeDocument/2006/relationships/image" Target="../media/image3.png" /><Relationship Id="rId4" Type="http://schemas.openxmlformats.org/officeDocument/2006/relationships/image" Target="../media/image4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8.xml" /><Relationship Id="rId3" Type="http://schemas.openxmlformats.org/officeDocument/2006/relationships/package" Target="../embeddings/oleObject2.docx" TargetMode="Internal" /><Relationship Id="rId4" Type="http://schemas.openxmlformats.org/officeDocument/2006/relationships/image" Target="../media/image5.wmf" /><Relationship Id="rId5" Type="http://schemas.openxmlformats.org/officeDocument/2006/relationships/package" Target="../embeddings/oleObject3.docx" TargetMode="Internal" /><Relationship Id="rId6" Type="http://schemas.openxmlformats.org/officeDocument/2006/relationships/image" Target="../media/image6.wmf" /><Relationship Id="rId7" Type="http://schemas.openxmlformats.org/officeDocument/2006/relationships/package" Target="../embeddings/oleObject4.docx" TargetMode="Internal" /><Relationship Id="rId8" Type="http://schemas.openxmlformats.org/officeDocument/2006/relationships/image" Target="../media/image7.wmf" /><Relationship Id="rId9" Type="http://schemas.openxmlformats.org/officeDocument/2006/relationships/vmlDrawing" Target="../drawings/vmlDrawing2.v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9.xml" /><Relationship Id="rId3" Type="http://schemas.openxmlformats.org/officeDocument/2006/relationships/package" Target="../embeddings/oleObject5.docx" TargetMode="Internal" /><Relationship Id="rId4" Type="http://schemas.openxmlformats.org/officeDocument/2006/relationships/image" Target="../media/image8.wmf" /><Relationship Id="rId5" Type="http://schemas.openxmlformats.org/officeDocument/2006/relationships/image" Target="../media/image9.png" /><Relationship Id="rId6" Type="http://schemas.openxmlformats.org/officeDocument/2006/relationships/vmlDrawing" Target="../drawings/vmlDrawing3.v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7" name="WordArt 12"/>
          <p:cNvSpPr>
            <a:spLocks noTextEdit="1"/>
          </p:cNvSpPr>
          <p:nvPr/>
        </p:nvSpPr>
        <p:spPr>
          <a:xfrm>
            <a:off x="4810125" y="3122613"/>
            <a:ext cx="3917950" cy="581025"/>
          </a:xfrm>
          <a:solidFill>
            <a:srgbClr val="FFFF00"/>
          </a:solidFill>
          <a:ln>
            <a:solidFill>
              <a:prstClr val="black"/>
            </a:solidFill>
            <a:round/>
          </a:ln>
          <a:effectLst>
            <a:outerShdw dist="35921" dir="2700000" algn="ctr">
              <a:srgbClr val="808080">
                <a:alpha val="79999"/>
              </a:srgbClr>
            </a:outerShdw>
          </a:effectLst>
        </p:spPr>
        <p:txBody>
          <a:bodyPr wrap="none" fromWordArt="1" anchor="t" anchorCtr="0">
            <a:prstTxWarp prst="textPlain">
              <a:avLst/>
            </a:prstTxWarp>
          </a:bodyPr>
          <a:lstStyle/>
          <a:p>
            <a:pPr algn="ctr"/>
            <a:r>
              <a:rPr sz="3600" b="1" kern="10">
                <a:ln>
                  <a:solidFill>
                    <a:prstClr val="black"/>
                  </a:solidFill>
                  <a:round/>
                </a:ln>
                <a:solidFill>
                  <a:srgbClr val="FFFF00"/>
                </a:solidFill>
                <a:effectLst>
                  <a:outerShdw dist="35921" dir="2700000" algn="ctr">
                    <a:srgbClr val="808080">
                      <a:alpha val="79999"/>
                    </a:srgbClr>
                  </a:outerShdw>
                </a:effectLst>
                <a:latin typeface="楷体"/>
              </a:rPr>
              <a:t>——频率直方图</a:t>
            </a:r>
          </a:p>
        </p:txBody>
      </p:sp>
      <p:sp>
        <p:nvSpPr>
          <p:cNvPr id="4098" name="WordArt 12"/>
          <p:cNvSpPr>
            <a:spLocks noTextEdit="1"/>
          </p:cNvSpPr>
          <p:nvPr/>
        </p:nvSpPr>
        <p:spPr>
          <a:xfrm>
            <a:off x="876300" y="1368425"/>
            <a:ext cx="7504113" cy="1674813"/>
          </a:xfrm>
          <a:solidFill>
            <a:srgbClr val="FF0000"/>
          </a:solidFill>
          <a:ln>
            <a:solidFill>
              <a:prstClr val="black"/>
            </a:solidFill>
            <a:round/>
          </a:ln>
          <a:effectLst>
            <a:outerShdw dist="35921" dir="2700000" algn="ctr">
              <a:srgbClr val="808080">
                <a:alpha val="79999"/>
              </a:srgbClr>
            </a:outerShdw>
          </a:effectLst>
        </p:spPr>
        <p:txBody>
          <a:bodyPr wrap="none" fromWordArt="1" anchor="t" anchorCtr="0">
            <a:prstTxWarp prst="textPlain">
              <a:avLst/>
            </a:prstTxWarp>
          </a:bodyPr>
          <a:lstStyle/>
          <a:p>
            <a:pPr algn="ctr"/>
            <a:r>
              <a:rPr sz="3600" b="1" kern="10">
                <a:ln>
                  <a:solidFill>
                    <a:prstClr val="black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>
                    <a:srgbClr val="808080">
                      <a:alpha val="79999"/>
                    </a:srgbClr>
                  </a:outerShdw>
                </a:effectLst>
                <a:latin typeface="楷体"/>
              </a:rPr>
              <a:t>统计图表(2)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29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2530" name="Rectangle 16"/>
          <p:cNvSpPr/>
          <p:nvPr/>
        </p:nvSpPr>
        <p:spPr>
          <a:xfrm>
            <a:off x="914400" y="1014413"/>
            <a:ext cx="66262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5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、关于频率直方图的几点说明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graphicFrame>
        <p:nvGraphicFramePr>
          <p:cNvPr id="22531" name="Object 6"/>
          <p:cNvGraphicFramePr>
            <a:graphicFrameLocks noChangeAspect="1"/>
          </p:cNvGraphicFramePr>
          <p:nvPr/>
        </p:nvGraphicFramePr>
        <p:xfrm>
          <a:off x="1579563" y="1401763"/>
          <a:ext cx="7373937" cy="8159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r:id="rId3" imgW="7373937" imgH="815975" progId="Word.Document.12">
                  <p:embed/>
                </p:oleObj>
              </mc:Choice>
              <mc:Fallback>
                <p:oleObj r:id="rId3" imgW="7373937" imgH="8159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79563" y="1401763"/>
                        <a:ext cx="7373937" cy="8159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Rectangle 8"/>
          <p:cNvSpPr/>
          <p:nvPr/>
        </p:nvSpPr>
        <p:spPr>
          <a:xfrm>
            <a:off x="1484313" y="2114550"/>
            <a:ext cx="7659687" cy="8302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数据落在各小组内的频率用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小长方形的面积</a:t>
            </a:r>
            <a:r>
              <a:rPr lang="zh-CN" altLang="en-US" sz="2400">
                <a:ea typeface="楷体" pitchFamily="49" charset="-122"/>
              </a:rPr>
              <a:t>来表示，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各小长方形的面积的总和等于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；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22533" name="Object 3"/>
          <p:cNvGraphicFramePr>
            <a:graphicFrameLocks noChangeAspect="1"/>
          </p:cNvGraphicFramePr>
          <p:nvPr/>
        </p:nvGraphicFramePr>
        <p:xfrm>
          <a:off x="2008188" y="3087688"/>
          <a:ext cx="4595812" cy="8064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r:id="rId5" imgW="4595812" imgH="806450" progId="Word.Document.12">
                  <p:embed/>
                </p:oleObj>
              </mc:Choice>
              <mc:Fallback>
                <p:oleObj r:id="rId5" imgW="4595812" imgH="80645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08188" y="3087688"/>
                        <a:ext cx="4595812" cy="806450"/>
                      </a:xfrm>
                      <a:prstGeom prst="rect">
                        <a:avLst/>
                      </a:prstGeom>
                      <a:solidFill>
                        <a:srgbClr val="66FF66"/>
                      </a:solidFill>
                      <a:ln w="2857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8"/>
          <p:cNvSpPr/>
          <p:nvPr/>
        </p:nvSpPr>
        <p:spPr>
          <a:xfrm>
            <a:off x="1482725" y="3963988"/>
            <a:ext cx="7375525" cy="1570037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(3)</a:t>
            </a:r>
            <a:r>
              <a:rPr lang="zh-CN" altLang="en-US" sz="2400">
                <a:ea typeface="楷体" pitchFamily="49" charset="-122"/>
              </a:rPr>
              <a:t>频率分布表和频率直方图是一组数据的频率分布的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两种不同的表达形式，前者准确，后者直观，将它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们合在一起，可对一组数据的频率分布有一个清晰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的了解。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7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4578" name="Rectangle 16"/>
          <p:cNvSpPr/>
          <p:nvPr/>
        </p:nvSpPr>
        <p:spPr>
          <a:xfrm>
            <a:off x="923925" y="989013"/>
            <a:ext cx="66262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6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、频率折线图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24579" name="矩形 9"/>
          <p:cNvSpPr/>
          <p:nvPr/>
        </p:nvSpPr>
        <p:spPr>
          <a:xfrm>
            <a:off x="1384300" y="1390650"/>
            <a:ext cx="7451725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将频率直方图中各个矩形的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上底边</a:t>
            </a:r>
            <a:r>
              <a:rPr lang="zh-CN" altLang="en-US" sz="2400">
                <a:ea typeface="楷体" pitchFamily="49" charset="-122"/>
              </a:rPr>
              <a:t>的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中点</a:t>
            </a:r>
            <a:r>
              <a:rPr lang="zh-CN" altLang="en-US" sz="2400">
                <a:ea typeface="楷体" pitchFamily="49" charset="-122"/>
              </a:rPr>
              <a:t>顺次连接起来，并将两边端点向外延伸半个组距，就得到频率折线图，简称折线图。</a:t>
            </a:r>
            <a:endParaRPr lang="zh-CN" altLang="en-US" sz="2400">
              <a:ea typeface="楷体" pitchFamily="49" charset="-122"/>
            </a:endParaRPr>
          </a:p>
        </p:txBody>
      </p:sp>
      <p:pic>
        <p:nvPicPr>
          <p:cNvPr id="24580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4188" y="2592388"/>
            <a:ext cx="6510337" cy="3648075"/>
          </a:xfrm>
          <a:prstGeom prst="rect">
            <a:avLst/>
          </a:prstGeom>
          <a:noFill/>
          <a:ln w="28575">
            <a:noFill/>
            <a:miter lim="800000"/>
          </a:ln>
        </p:spPr>
      </p:pic>
      <p:cxnSp>
        <p:nvCxnSpPr>
          <p:cNvPr id="24581" name="Line 73"/>
          <p:cNvCxnSpPr/>
          <p:nvPr/>
        </p:nvCxnSpPr>
        <p:spPr>
          <a:xfrm flipV="1">
            <a:off x="2662238" y="5568950"/>
            <a:ext cx="342900" cy="2984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24582" name="Line 73"/>
          <p:cNvCxnSpPr/>
          <p:nvPr/>
        </p:nvCxnSpPr>
        <p:spPr>
          <a:xfrm flipV="1">
            <a:off x="3005138" y="5343525"/>
            <a:ext cx="366712" cy="2365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24583" name="直接连接符 11"/>
          <p:cNvCxnSpPr/>
          <p:nvPr/>
        </p:nvCxnSpPr>
        <p:spPr>
          <a:xfrm>
            <a:off x="3384550" y="5343525"/>
            <a:ext cx="331788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24584" name="直接连接符 12"/>
          <p:cNvCxnSpPr/>
          <p:nvPr/>
        </p:nvCxnSpPr>
        <p:spPr>
          <a:xfrm flipV="1">
            <a:off x="3738563" y="5106988"/>
            <a:ext cx="298450" cy="2349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24585" name="直接连接符 14"/>
          <p:cNvCxnSpPr/>
          <p:nvPr/>
        </p:nvCxnSpPr>
        <p:spPr>
          <a:xfrm rot="5400000" flipH="1" flipV="1">
            <a:off x="3692525" y="4460876"/>
            <a:ext cx="993775" cy="3365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24586" name="直接连接符 16"/>
          <p:cNvCxnSpPr/>
          <p:nvPr/>
        </p:nvCxnSpPr>
        <p:spPr>
          <a:xfrm>
            <a:off x="4354513" y="4129088"/>
            <a:ext cx="371475" cy="2889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24587" name="直接连接符 18"/>
          <p:cNvCxnSpPr/>
          <p:nvPr/>
        </p:nvCxnSpPr>
        <p:spPr>
          <a:xfrm>
            <a:off x="4714875" y="4429125"/>
            <a:ext cx="392113" cy="3683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24588" name="直接连接符 22"/>
          <p:cNvCxnSpPr/>
          <p:nvPr/>
        </p:nvCxnSpPr>
        <p:spPr>
          <a:xfrm rot="16200000" flipH="1">
            <a:off x="4986338" y="4902200"/>
            <a:ext cx="595312" cy="382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24589" name="直接连接符 24"/>
          <p:cNvCxnSpPr/>
          <p:nvPr/>
        </p:nvCxnSpPr>
        <p:spPr>
          <a:xfrm>
            <a:off x="5470525" y="5399088"/>
            <a:ext cx="360363" cy="158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24590" name="直接连接符 26"/>
          <p:cNvCxnSpPr/>
          <p:nvPr/>
        </p:nvCxnSpPr>
        <p:spPr>
          <a:xfrm>
            <a:off x="5800725" y="5551488"/>
            <a:ext cx="422275" cy="650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24591" name="直接连接符 28"/>
          <p:cNvCxnSpPr/>
          <p:nvPr/>
        </p:nvCxnSpPr>
        <p:spPr>
          <a:xfrm>
            <a:off x="6216650" y="5611813"/>
            <a:ext cx="314325" cy="254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sp>
        <p:nvSpPr>
          <p:cNvPr id="24592" name="AutoShape 85"/>
          <p:cNvSpPr/>
          <p:nvPr/>
        </p:nvSpPr>
        <p:spPr>
          <a:xfrm>
            <a:off x="5084763" y="2797175"/>
            <a:ext cx="2005012" cy="1239838"/>
          </a:xfrm>
          <a:prstGeom prst="cloudCallout">
            <a:avLst>
              <a:gd name="adj1" fmla="val -71389"/>
              <a:gd name="adj2" fmla="val 70199"/>
            </a:avLst>
          </a:prstGeom>
          <a:solidFill>
            <a:srgbClr val="FF99CC"/>
          </a:solidFill>
          <a:ln>
            <a:solidFill>
              <a:prstClr val="black"/>
            </a:solidFill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latin typeface="楷体" pitchFamily="49" charset="-122"/>
                <a:ea typeface="楷体" pitchFamily="49" charset="-122"/>
              </a:rPr>
              <a:t>频率折线图</a:t>
            </a:r>
            <a:endParaRPr lang="zh-CN" altLang="en-US" sz="240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4593" name="AutoShape 84"/>
          <p:cNvSpPr/>
          <p:nvPr/>
        </p:nvSpPr>
        <p:spPr>
          <a:xfrm>
            <a:off x="6115050" y="3960813"/>
            <a:ext cx="2008188" cy="1282700"/>
          </a:xfrm>
          <a:prstGeom prst="cloudCallout">
            <a:avLst>
              <a:gd name="adj1" fmla="val -32375"/>
              <a:gd name="adj2" fmla="val 86759"/>
            </a:avLst>
          </a:prstGeom>
          <a:solidFill>
            <a:schemeClr val="accent1"/>
          </a:solidFill>
          <a:ln>
            <a:solidFill>
              <a:prstClr val="black"/>
            </a:solidFill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latin typeface="楷体" pitchFamily="49" charset="-122"/>
                <a:ea typeface="楷体" pitchFamily="49" charset="-122"/>
              </a:rPr>
              <a:t>频率直方图</a:t>
            </a:r>
            <a:endParaRPr lang="zh-CN" altLang="en-US" sz="240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 fill="hold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 fill="hold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 fill="hold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 fill="hold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 fill="hold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 fill="hold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 fill="hold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 fill="hold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 fill="hold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 fill="hold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 fill="hold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92" grpId="0"/>
      <p:bldP spid="2459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5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数学探究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626" name="Text Box 87"/>
          <p:cNvSpPr/>
          <p:nvPr/>
        </p:nvSpPr>
        <p:spPr>
          <a:xfrm>
            <a:off x="1879600" y="1576388"/>
            <a:ext cx="1516063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越光滑</a:t>
            </a:r>
            <a:endParaRPr lang="zh-CN" altLang="en-US" sz="24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627" name="矩形 34"/>
          <p:cNvSpPr/>
          <p:nvPr/>
        </p:nvSpPr>
        <p:spPr>
          <a:xfrm>
            <a:off x="920750" y="1112838"/>
            <a:ext cx="7712075" cy="461962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问题：</a:t>
            </a:r>
            <a:r>
              <a:rPr lang="zh-CN" altLang="en-US" sz="2400">
                <a:ea typeface="楷体" pitchFamily="49" charset="-122"/>
              </a:rPr>
              <a:t>若组距取得越小，则频率折线的光滑程度会怎样？</a:t>
            </a:r>
            <a:endParaRPr lang="zh-CN" altLang="en-US" sz="2400">
              <a:ea typeface="楷体" pitchFamily="49" charset="-122"/>
            </a:endParaRPr>
          </a:p>
        </p:txBody>
      </p:sp>
      <p:pic>
        <p:nvPicPr>
          <p:cNvPr id="26628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0088" y="2189163"/>
            <a:ext cx="6675437" cy="3624262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 fill="hold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 fill="hold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变式拓展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8674" name="Rectangle 17"/>
          <p:cNvSpPr/>
          <p:nvPr/>
        </p:nvSpPr>
        <p:spPr>
          <a:xfrm>
            <a:off x="879475" y="1031875"/>
            <a:ext cx="8572500" cy="267811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从某校高三学生中抽取</a:t>
            </a:r>
            <a:r>
              <a:rPr lang="en-US" altLang="zh-CN" sz="2400">
                <a:ea typeface="楷体" pitchFamily="49" charset="-122"/>
              </a:rPr>
              <a:t>50</a:t>
            </a:r>
            <a:r>
              <a:rPr lang="zh-CN" altLang="en-US" sz="2400">
                <a:ea typeface="楷体" pitchFamily="49" charset="-122"/>
              </a:rPr>
              <a:t>名参加数学竞赛，成绩分组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单位：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分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及各组的频数如下：</a:t>
            </a:r>
            <a:endParaRPr lang="zh-CN" altLang="en-US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[40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50)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；  </a:t>
            </a:r>
            <a:r>
              <a:rPr lang="en-US" altLang="zh-CN" sz="2400">
                <a:ea typeface="楷体" pitchFamily="49" charset="-122"/>
              </a:rPr>
              <a:t>[50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60)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；  </a:t>
            </a:r>
            <a:r>
              <a:rPr lang="en-US" altLang="zh-CN" sz="2400">
                <a:ea typeface="楷体" pitchFamily="49" charset="-122"/>
              </a:rPr>
              <a:t>[60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70)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10</a:t>
            </a:r>
            <a:r>
              <a:rPr lang="zh-CN" altLang="en-US" sz="2400">
                <a:ea typeface="楷体" pitchFamily="49" charset="-122"/>
              </a:rPr>
              <a:t>；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[70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80)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15</a:t>
            </a:r>
            <a:r>
              <a:rPr lang="zh-CN" altLang="en-US" sz="2400">
                <a:ea typeface="楷体" pitchFamily="49" charset="-122"/>
              </a:rPr>
              <a:t>；</a:t>
            </a:r>
            <a:r>
              <a:rPr lang="en-US" altLang="zh-CN" sz="2400">
                <a:ea typeface="楷体" pitchFamily="49" charset="-122"/>
              </a:rPr>
              <a:t>[80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90)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12</a:t>
            </a:r>
            <a:r>
              <a:rPr lang="zh-CN" altLang="en-US" sz="2400">
                <a:ea typeface="楷体" pitchFamily="49" charset="-122"/>
              </a:rPr>
              <a:t>；</a:t>
            </a:r>
            <a:r>
              <a:rPr lang="en-US" altLang="zh-CN" sz="2400">
                <a:ea typeface="楷体" pitchFamily="49" charset="-122"/>
              </a:rPr>
              <a:t>[90,100]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</a:t>
            </a:r>
            <a:endParaRPr lang="zh-CN" altLang="en-US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列出样本的频率分布表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含累积频率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；</a:t>
            </a:r>
            <a:r>
              <a:rPr lang="en-US" altLang="zh-CN" sz="2400">
                <a:ea typeface="楷体" pitchFamily="49" charset="-122"/>
              </a:rPr>
              <a:t> 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画出频率直方图；</a:t>
            </a:r>
            <a:endParaRPr lang="zh-CN" altLang="en-US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(3)</a:t>
            </a:r>
            <a:r>
              <a:rPr lang="zh-CN" altLang="en-US" sz="2400">
                <a:ea typeface="楷体" pitchFamily="49" charset="-122"/>
              </a:rPr>
              <a:t>估计成绩在</a:t>
            </a:r>
            <a:r>
              <a:rPr lang="en-US" altLang="zh-CN" sz="2400">
                <a:ea typeface="楷体" pitchFamily="49" charset="-122"/>
              </a:rPr>
              <a:t>[60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90)</a:t>
            </a:r>
            <a:r>
              <a:rPr lang="zh-CN" altLang="en-US" sz="2400">
                <a:ea typeface="楷体" pitchFamily="49" charset="-122"/>
              </a:rPr>
              <a:t>分的学生比例。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28675" name="矩形 6"/>
          <p:cNvSpPr/>
          <p:nvPr/>
        </p:nvSpPr>
        <p:spPr>
          <a:xfrm>
            <a:off x="947738" y="3644900"/>
            <a:ext cx="2709862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>
                <a:ea typeface="楷体" pitchFamily="49" charset="-122"/>
              </a:rPr>
              <a:t>(1)</a:t>
            </a:r>
            <a:r>
              <a:rPr lang="zh-CN" altLang="en-US">
                <a:ea typeface="楷体" pitchFamily="49" charset="-122"/>
              </a:rPr>
              <a:t>频率分布如右：</a:t>
            </a:r>
            <a:endParaRPr lang="zh-CN" altLang="en-US">
              <a:ea typeface="楷体" pitchFamily="49" charset="-122"/>
            </a:endParaRPr>
          </a:p>
        </p:txBody>
      </p:sp>
      <p:pic>
        <p:nvPicPr>
          <p:cNvPr id="28676" name="Picture 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3488" y="3656013"/>
            <a:ext cx="4448175" cy="3019425"/>
          </a:xfrm>
          <a:prstGeom prst="rect">
            <a:avLst/>
          </a:prstGeom>
          <a:noFill/>
          <a:ln w="28575">
            <a:noFill/>
            <a:miter lim="800000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21" name="矩形 8"/>
          <p:cNvSpPr/>
          <p:nvPr/>
        </p:nvSpPr>
        <p:spPr>
          <a:xfrm>
            <a:off x="936625" y="3668713"/>
            <a:ext cx="3413125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>
                <a:ea typeface="楷体" pitchFamily="49" charset="-122"/>
              </a:rPr>
              <a:t>(2)</a:t>
            </a:r>
            <a:r>
              <a:rPr lang="zh-CN" altLang="en-US">
                <a:ea typeface="楷体" pitchFamily="49" charset="-122"/>
              </a:rPr>
              <a:t>频率直方图如图所示</a:t>
            </a:r>
            <a:endParaRPr lang="zh-CN" altLang="en-US">
              <a:ea typeface="楷体" pitchFamily="49" charset="-122"/>
            </a:endParaRPr>
          </a:p>
        </p:txBody>
      </p:sp>
      <p:pic>
        <p:nvPicPr>
          <p:cNvPr id="30722" name="Picture 3" descr="SY20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1825" y="3752850"/>
            <a:ext cx="3905250" cy="25304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0723" name="Rectangle 17"/>
          <p:cNvSpPr/>
          <p:nvPr/>
        </p:nvSpPr>
        <p:spPr>
          <a:xfrm>
            <a:off x="879475" y="1031875"/>
            <a:ext cx="8572500" cy="267811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从某校高三学生中抽取</a:t>
            </a:r>
            <a:r>
              <a:rPr lang="en-US" altLang="zh-CN" sz="2400">
                <a:ea typeface="楷体" pitchFamily="49" charset="-122"/>
              </a:rPr>
              <a:t>50</a:t>
            </a:r>
            <a:r>
              <a:rPr lang="zh-CN" altLang="en-US" sz="2400">
                <a:ea typeface="楷体" pitchFamily="49" charset="-122"/>
              </a:rPr>
              <a:t>名参加数学竞赛，成绩分组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单位：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分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及各组的频数如下：</a:t>
            </a:r>
            <a:endParaRPr lang="zh-CN" altLang="en-US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[40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50)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；  </a:t>
            </a:r>
            <a:r>
              <a:rPr lang="en-US" altLang="zh-CN" sz="2400">
                <a:ea typeface="楷体" pitchFamily="49" charset="-122"/>
              </a:rPr>
              <a:t>[50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60)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；  </a:t>
            </a:r>
            <a:r>
              <a:rPr lang="en-US" altLang="zh-CN" sz="2400">
                <a:ea typeface="楷体" pitchFamily="49" charset="-122"/>
              </a:rPr>
              <a:t>[60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70)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10</a:t>
            </a:r>
            <a:r>
              <a:rPr lang="zh-CN" altLang="en-US" sz="2400">
                <a:ea typeface="楷体" pitchFamily="49" charset="-122"/>
              </a:rPr>
              <a:t>；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[70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80)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15</a:t>
            </a:r>
            <a:r>
              <a:rPr lang="zh-CN" altLang="en-US" sz="2400">
                <a:ea typeface="楷体" pitchFamily="49" charset="-122"/>
              </a:rPr>
              <a:t>；</a:t>
            </a:r>
            <a:r>
              <a:rPr lang="en-US" altLang="zh-CN" sz="2400">
                <a:ea typeface="楷体" pitchFamily="49" charset="-122"/>
              </a:rPr>
              <a:t>[80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90)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12</a:t>
            </a:r>
            <a:r>
              <a:rPr lang="zh-CN" altLang="en-US" sz="2400">
                <a:ea typeface="楷体" pitchFamily="49" charset="-122"/>
              </a:rPr>
              <a:t>；</a:t>
            </a:r>
            <a:r>
              <a:rPr lang="en-US" altLang="zh-CN" sz="2400">
                <a:ea typeface="楷体" pitchFamily="49" charset="-122"/>
              </a:rPr>
              <a:t>[90,100]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</a:t>
            </a:r>
            <a:endParaRPr lang="zh-CN" altLang="en-US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列出样本的频率分布表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含累积频率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；</a:t>
            </a:r>
            <a:r>
              <a:rPr lang="en-US" altLang="zh-CN" sz="2400">
                <a:ea typeface="楷体" pitchFamily="49" charset="-122"/>
              </a:rPr>
              <a:t> 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画出频率直方图；</a:t>
            </a:r>
            <a:endParaRPr lang="zh-CN" altLang="en-US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(3)</a:t>
            </a:r>
            <a:r>
              <a:rPr lang="zh-CN" altLang="en-US" sz="2400">
                <a:ea typeface="楷体" pitchFamily="49" charset="-122"/>
              </a:rPr>
              <a:t>估计成绩在</a:t>
            </a:r>
            <a:r>
              <a:rPr lang="en-US" altLang="zh-CN" sz="2400">
                <a:ea typeface="楷体" pitchFamily="49" charset="-122"/>
              </a:rPr>
              <a:t>[60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90)</a:t>
            </a:r>
            <a:r>
              <a:rPr lang="zh-CN" altLang="en-US" sz="2400">
                <a:ea typeface="楷体" pitchFamily="49" charset="-122"/>
              </a:rPr>
              <a:t>分的学生比例。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30724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变式拓展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769" name="矩形 8"/>
          <p:cNvSpPr/>
          <p:nvPr/>
        </p:nvSpPr>
        <p:spPr>
          <a:xfrm>
            <a:off x="889000" y="3668713"/>
            <a:ext cx="7415213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 sz="2400">
                <a:ea typeface="楷体" pitchFamily="49" charset="-122"/>
              </a:rPr>
              <a:t> (3)</a:t>
            </a:r>
            <a:r>
              <a:rPr lang="zh-CN" altLang="en-US" sz="2400">
                <a:ea typeface="楷体" pitchFamily="49" charset="-122"/>
              </a:rPr>
              <a:t>学生成绩在</a:t>
            </a:r>
            <a:r>
              <a:rPr lang="en-US" altLang="zh-CN" sz="2400">
                <a:ea typeface="楷体" pitchFamily="49" charset="-122"/>
              </a:rPr>
              <a:t>[60,90)</a:t>
            </a:r>
            <a:r>
              <a:rPr lang="zh-CN" altLang="en-US" sz="2400">
                <a:ea typeface="楷体" pitchFamily="49" charset="-122"/>
              </a:rPr>
              <a:t>分的频率为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0.2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0.3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0.24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0.74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74%</a:t>
            </a:r>
            <a:r>
              <a:rPr lang="zh-CN" altLang="en-US" sz="2400">
                <a:ea typeface="楷体" pitchFamily="49" charset="-122"/>
              </a:rPr>
              <a:t>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</a:t>
            </a:r>
            <a:r>
              <a:rPr lang="zh-CN" altLang="en-US" sz="2400">
                <a:ea typeface="楷体" pitchFamily="49" charset="-122"/>
              </a:rPr>
              <a:t>所以估计成绩在</a:t>
            </a:r>
            <a:r>
              <a:rPr lang="en-US" altLang="zh-CN" sz="2400">
                <a:ea typeface="楷体" pitchFamily="49" charset="-122"/>
              </a:rPr>
              <a:t>[60,90)</a:t>
            </a:r>
            <a:r>
              <a:rPr lang="zh-CN" altLang="en-US" sz="2400">
                <a:ea typeface="楷体" pitchFamily="49" charset="-122"/>
              </a:rPr>
              <a:t>分的学生比例为</a:t>
            </a:r>
            <a:r>
              <a:rPr lang="en-US" altLang="zh-CN" sz="2400">
                <a:ea typeface="楷体" pitchFamily="49" charset="-122"/>
              </a:rPr>
              <a:t>74%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32770" name="Rectangle 17"/>
          <p:cNvSpPr/>
          <p:nvPr/>
        </p:nvSpPr>
        <p:spPr>
          <a:xfrm>
            <a:off x="879475" y="1031875"/>
            <a:ext cx="8431213" cy="267811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从某校高三学生中抽取</a:t>
            </a:r>
            <a:r>
              <a:rPr lang="en-US" altLang="zh-CN" sz="2400">
                <a:ea typeface="楷体" pitchFamily="49" charset="-122"/>
              </a:rPr>
              <a:t>50</a:t>
            </a:r>
            <a:r>
              <a:rPr lang="zh-CN" altLang="en-US" sz="2400">
                <a:ea typeface="楷体" pitchFamily="49" charset="-122"/>
              </a:rPr>
              <a:t>名参加数学竞赛，成绩分组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单位：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分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及各组的频数如下：</a:t>
            </a:r>
            <a:endParaRPr lang="zh-CN" altLang="en-US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[40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50)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；  </a:t>
            </a:r>
            <a:r>
              <a:rPr lang="en-US" altLang="zh-CN" sz="2400">
                <a:ea typeface="楷体" pitchFamily="49" charset="-122"/>
              </a:rPr>
              <a:t>[50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60)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；  </a:t>
            </a:r>
            <a:r>
              <a:rPr lang="en-US" altLang="zh-CN" sz="2400">
                <a:ea typeface="楷体" pitchFamily="49" charset="-122"/>
              </a:rPr>
              <a:t>[60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70)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10</a:t>
            </a:r>
            <a:r>
              <a:rPr lang="zh-CN" altLang="en-US" sz="2400">
                <a:ea typeface="楷体" pitchFamily="49" charset="-122"/>
              </a:rPr>
              <a:t>；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[70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80)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15</a:t>
            </a:r>
            <a:r>
              <a:rPr lang="zh-CN" altLang="en-US" sz="2400">
                <a:ea typeface="楷体" pitchFamily="49" charset="-122"/>
              </a:rPr>
              <a:t>；</a:t>
            </a:r>
            <a:r>
              <a:rPr lang="en-US" altLang="zh-CN" sz="2400">
                <a:ea typeface="楷体" pitchFamily="49" charset="-122"/>
              </a:rPr>
              <a:t>[80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90)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12</a:t>
            </a:r>
            <a:r>
              <a:rPr lang="zh-CN" altLang="en-US" sz="2400">
                <a:ea typeface="楷体" pitchFamily="49" charset="-122"/>
              </a:rPr>
              <a:t>；</a:t>
            </a:r>
            <a:r>
              <a:rPr lang="en-US" altLang="zh-CN" sz="2400">
                <a:ea typeface="楷体" pitchFamily="49" charset="-122"/>
              </a:rPr>
              <a:t>[90,100]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</a:t>
            </a:r>
            <a:endParaRPr lang="zh-CN" altLang="en-US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列出样本的频率分布表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含累积频率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；</a:t>
            </a:r>
            <a:r>
              <a:rPr lang="en-US" altLang="zh-CN" sz="2400">
                <a:ea typeface="楷体" pitchFamily="49" charset="-122"/>
              </a:rPr>
              <a:t> 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画出频率直方图；</a:t>
            </a:r>
            <a:endParaRPr lang="zh-CN" altLang="en-US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(3)</a:t>
            </a:r>
            <a:r>
              <a:rPr lang="zh-CN" altLang="en-US" sz="2400">
                <a:ea typeface="楷体" pitchFamily="49" charset="-122"/>
              </a:rPr>
              <a:t>估计成绩在</a:t>
            </a:r>
            <a:r>
              <a:rPr lang="en-US" altLang="zh-CN" sz="2400">
                <a:ea typeface="楷体" pitchFamily="49" charset="-122"/>
              </a:rPr>
              <a:t>[60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90)</a:t>
            </a:r>
            <a:r>
              <a:rPr lang="zh-CN" altLang="en-US" sz="2400">
                <a:ea typeface="楷体" pitchFamily="49" charset="-122"/>
              </a:rPr>
              <a:t>分的学生比例。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3277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变式拓展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81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题后反思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4818" name="矩形 3"/>
          <p:cNvSpPr/>
          <p:nvPr/>
        </p:nvSpPr>
        <p:spPr>
          <a:xfrm>
            <a:off x="922338" y="1055688"/>
            <a:ext cx="38973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latin typeface="楷体" pitchFamily="49" charset="-122"/>
                <a:ea typeface="楷体" pitchFamily="49" charset="-122"/>
              </a:rPr>
              <a:t>绘制频率直方图的注意点：</a:t>
            </a:r>
            <a:endParaRPr lang="zh-CN" altLang="en-US" sz="2400">
              <a:latin typeface="楷体" pitchFamily="49" charset="-122"/>
              <a:ea typeface="楷体" pitchFamily="49" charset="-122"/>
            </a:endParaRPr>
          </a:p>
        </p:txBody>
      </p:sp>
      <p:graphicFrame>
        <p:nvGraphicFramePr>
          <p:cNvPr id="34819" name="Object 4"/>
          <p:cNvGraphicFramePr>
            <a:graphicFrameLocks noChangeAspect="1"/>
          </p:cNvGraphicFramePr>
          <p:nvPr/>
        </p:nvGraphicFramePr>
        <p:xfrm>
          <a:off x="1020763" y="1543050"/>
          <a:ext cx="7743825" cy="40735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r:id="rId3" imgW="7743825" imgH="4073525" progId="Word.Document.12">
                  <p:embed/>
                </p:oleObj>
              </mc:Choice>
              <mc:Fallback>
                <p:oleObj r:id="rId3" imgW="7743825" imgH="40735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0763" y="1543050"/>
                        <a:ext cx="7743825" cy="4073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86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6866" name="矩形 4"/>
          <p:cNvSpPr/>
          <p:nvPr/>
        </p:nvSpPr>
        <p:spPr>
          <a:xfrm>
            <a:off x="1971675" y="620713"/>
            <a:ext cx="51181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类型二 频率直方图的应用　</a:t>
            </a:r>
            <a:endParaRPr lang="zh-CN" altLang="en-US" sz="240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6867" name="矩形 4"/>
          <p:cNvSpPr/>
          <p:nvPr/>
        </p:nvSpPr>
        <p:spPr>
          <a:xfrm>
            <a:off x="860425" y="1044575"/>
            <a:ext cx="8010525" cy="7080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>
                <a:ea typeface="楷体" pitchFamily="49" charset="-122"/>
              </a:rPr>
              <a:t>例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、从某校随机抽取</a:t>
            </a:r>
            <a:r>
              <a:rPr lang="en-US" altLang="zh-CN">
                <a:ea typeface="楷体" pitchFamily="49" charset="-122"/>
              </a:rPr>
              <a:t>100</a:t>
            </a:r>
            <a:r>
              <a:rPr lang="zh-CN" altLang="en-US">
                <a:ea typeface="楷体" pitchFamily="49" charset="-122"/>
              </a:rPr>
              <a:t>名学生，获得了他们一周课外阅读时间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zh-CN" altLang="en-US">
                <a:ea typeface="楷体" pitchFamily="49" charset="-122"/>
              </a:rPr>
              <a:t>单位：</a:t>
            </a:r>
            <a:endParaRPr lang="en-US" altLang="zh-CN">
              <a:ea typeface="楷体" pitchFamily="49" charset="-122"/>
            </a:endParaRPr>
          </a:p>
          <a:p>
            <a:pPr lvl="0" algn="l"/>
            <a:r>
              <a:rPr lang="en-US" altLang="zh-CN">
                <a:ea typeface="楷体" pitchFamily="49" charset="-122"/>
              </a:rPr>
              <a:t>          </a:t>
            </a:r>
            <a:r>
              <a:rPr lang="zh-CN" altLang="en-US">
                <a:ea typeface="楷体" pitchFamily="49" charset="-122"/>
              </a:rPr>
              <a:t>小时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的数据，整理得到数据分组及频数分布表和频率直方图：</a:t>
            </a:r>
            <a:endParaRPr lang="zh-CN" altLang="en-US">
              <a:ea typeface="楷体" pitchFamily="49" charset="-122"/>
            </a:endParaRPr>
          </a:p>
        </p:txBody>
      </p:sp>
      <p:graphicFrame>
        <p:nvGraphicFramePr>
          <p:cNvPr id="36868" name="表格 5"/>
          <p:cNvGraphicFramePr>
            <a:graphicFrameLocks noGrp="1"/>
          </p:cNvGraphicFramePr>
          <p:nvPr/>
        </p:nvGraphicFramePr>
        <p:xfrm>
          <a:off x="1576388" y="1765300"/>
          <a:ext cx="3197225" cy="3352800"/>
        </p:xfrm>
        <a:graphic>
          <a:graphicData uri="http://schemas.openxmlformats.org/drawingml/2006/table">
            <a:tbl>
              <a:tblPr/>
              <a:tblGrid>
                <a:gridCol w="847725"/>
                <a:gridCol w="1501775"/>
                <a:gridCol w="847725"/>
              </a:tblGrid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>
                          <a:ea typeface="楷体" pitchFamily="49" charset="-122"/>
                        </a:rPr>
                        <a:t>组号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>
                          <a:ea typeface="楷体" pitchFamily="49" charset="-122"/>
                        </a:rPr>
                        <a:t>分组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>
                          <a:ea typeface="楷体" pitchFamily="49" charset="-122"/>
                        </a:rPr>
                        <a:t>频数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[0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2)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6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2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[2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4)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8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3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[4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6)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17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4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[6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8)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22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5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[8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10)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25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6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[10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12)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12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7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[12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14)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6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8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[14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16)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2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9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[16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18]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2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>
                          <a:ea typeface="楷体" pitchFamily="49" charset="-122"/>
                        </a:rPr>
                        <a:t>合计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100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endParaRPr lang="en-US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6918" name="Picture 5" descr="SY20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2675" y="2125663"/>
            <a:ext cx="3883025" cy="2411412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6919" name="Rectangle 6"/>
          <p:cNvSpPr/>
          <p:nvPr/>
        </p:nvSpPr>
        <p:spPr>
          <a:xfrm>
            <a:off x="1473200" y="5213350"/>
            <a:ext cx="7192963" cy="10160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>
                <a:ea typeface="楷体" pitchFamily="49" charset="-122"/>
              </a:rPr>
              <a:t>(1)</a:t>
            </a:r>
            <a:r>
              <a:rPr lang="zh-CN" altLang="en-US">
                <a:ea typeface="楷体" pitchFamily="49" charset="-122"/>
              </a:rPr>
              <a:t>从该校随机选取一名学生，试估计这名学生该周课外阅读时</a:t>
            </a:r>
            <a:endParaRPr lang="en-US" altLang="zh-CN">
              <a:ea typeface="楷体" pitchFamily="49" charset="-122"/>
            </a:endParaRPr>
          </a:p>
          <a:p>
            <a:pPr lvl="0" algn="l" eaLnBrk="0" hangingPunct="0"/>
            <a:r>
              <a:rPr lang="en-US" altLang="zh-CN">
                <a:ea typeface="楷体" pitchFamily="49" charset="-122"/>
              </a:rPr>
              <a:t>    </a:t>
            </a:r>
            <a:r>
              <a:rPr lang="zh-CN" altLang="en-US">
                <a:ea typeface="楷体" pitchFamily="49" charset="-122"/>
              </a:rPr>
              <a:t>间少于</a:t>
            </a:r>
            <a:r>
              <a:rPr lang="en-US" altLang="zh-CN">
                <a:ea typeface="楷体" pitchFamily="49" charset="-122"/>
              </a:rPr>
              <a:t>12</a:t>
            </a:r>
            <a:r>
              <a:rPr lang="zh-CN" altLang="en-US">
                <a:ea typeface="楷体" pitchFamily="49" charset="-122"/>
              </a:rPr>
              <a:t>小时的频率；</a:t>
            </a:r>
            <a:endParaRPr lang="zh-CN" altLang="en-US">
              <a:ea typeface="楷体" pitchFamily="49" charset="-122"/>
            </a:endParaRPr>
          </a:p>
          <a:p>
            <a:pPr lvl="0" algn="l" eaLnBrk="0" hangingPunct="0"/>
            <a:r>
              <a:rPr lang="en-US" altLang="zh-CN">
                <a:ea typeface="楷体" pitchFamily="49" charset="-122"/>
              </a:rPr>
              <a:t>(2)</a:t>
            </a:r>
            <a:r>
              <a:rPr lang="zh-CN" altLang="en-US">
                <a:ea typeface="楷体" pitchFamily="49" charset="-122"/>
              </a:rPr>
              <a:t>求频率直方图中的</a:t>
            </a:r>
            <a:r>
              <a:rPr lang="en-US" altLang="zh-CN" i="1">
                <a:ea typeface="楷体" pitchFamily="49" charset="-122"/>
              </a:rPr>
              <a:t>a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b</a:t>
            </a:r>
            <a:r>
              <a:rPr lang="zh-CN" altLang="en-US">
                <a:ea typeface="楷体" pitchFamily="49" charset="-122"/>
              </a:rPr>
              <a:t>的值。 </a:t>
            </a:r>
            <a:endParaRPr lang="zh-CN" altLang="en-US">
              <a:ea typeface="楷体" pitchFamily="49" charset="-122"/>
            </a:endParaRPr>
          </a:p>
        </p:txBody>
      </p:sp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91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8914" name="矩形 8"/>
          <p:cNvSpPr/>
          <p:nvPr/>
        </p:nvSpPr>
        <p:spPr>
          <a:xfrm>
            <a:off x="931863" y="1033463"/>
            <a:ext cx="7926387" cy="7080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>
                <a:ea typeface="楷体" pitchFamily="49" charset="-122"/>
              </a:rPr>
              <a:t>(1)</a:t>
            </a:r>
            <a:r>
              <a:rPr lang="zh-CN" altLang="en-US">
                <a:ea typeface="楷体" pitchFamily="49" charset="-122"/>
              </a:rPr>
              <a:t>根据频数分布表知，</a:t>
            </a:r>
            <a:r>
              <a:rPr lang="en-US" altLang="zh-CN">
                <a:ea typeface="楷体" pitchFamily="49" charset="-122"/>
              </a:rPr>
              <a:t>100</a:t>
            </a:r>
            <a:r>
              <a:rPr lang="zh-CN" altLang="en-US">
                <a:ea typeface="楷体" pitchFamily="49" charset="-122"/>
              </a:rPr>
              <a:t>名学生中一周课外阅读时间不少于</a:t>
            </a:r>
            <a:r>
              <a:rPr lang="en-US" altLang="zh-CN">
                <a:ea typeface="楷体" pitchFamily="49" charset="-122"/>
              </a:rPr>
              <a:t>12</a:t>
            </a:r>
            <a:endParaRPr lang="en-US" altLang="zh-CN">
              <a:ea typeface="楷体" pitchFamily="49" charset="-122"/>
            </a:endParaRPr>
          </a:p>
          <a:p>
            <a:pPr lvl="0" algn="l"/>
            <a:r>
              <a:rPr lang="en-US" altLang="zh-CN">
                <a:ea typeface="楷体" pitchFamily="49" charset="-122"/>
              </a:rPr>
              <a:t>             </a:t>
            </a:r>
            <a:r>
              <a:rPr lang="zh-CN" altLang="en-US">
                <a:ea typeface="楷体" pitchFamily="49" charset="-122"/>
              </a:rPr>
              <a:t>小时的学生共有</a:t>
            </a:r>
            <a:r>
              <a:rPr lang="en-US" altLang="zh-CN">
                <a:ea typeface="楷体" pitchFamily="49" charset="-122"/>
              </a:rPr>
              <a:t>6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10(</a:t>
            </a:r>
            <a:r>
              <a:rPr lang="zh-CN" altLang="en-US">
                <a:ea typeface="楷体" pitchFamily="49" charset="-122"/>
              </a:rPr>
              <a:t>名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endParaRPr lang="zh-CN" altLang="en-US">
              <a:ea typeface="楷体" pitchFamily="49" charset="-122"/>
            </a:endParaRPr>
          </a:p>
        </p:txBody>
      </p:sp>
      <p:graphicFrame>
        <p:nvGraphicFramePr>
          <p:cNvPr id="38915" name="Object 2"/>
          <p:cNvGraphicFramePr>
            <a:graphicFrameLocks noChangeAspect="1"/>
          </p:cNvGraphicFramePr>
          <p:nvPr/>
        </p:nvGraphicFramePr>
        <p:xfrm>
          <a:off x="1828800" y="1793875"/>
          <a:ext cx="6913563" cy="9969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r:id="rId3" imgW="6913563" imgH="996950" progId="Word.Document.12">
                  <p:embed/>
                </p:oleObj>
              </mc:Choice>
              <mc:Fallback>
                <p:oleObj r:id="rId3" imgW="6913563" imgH="99695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1793875"/>
                        <a:ext cx="6913563" cy="9969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6" name="Object 3"/>
          <p:cNvGraphicFramePr>
            <a:graphicFrameLocks noChangeAspect="1"/>
          </p:cNvGraphicFramePr>
          <p:nvPr/>
        </p:nvGraphicFramePr>
        <p:xfrm>
          <a:off x="1520825" y="2909888"/>
          <a:ext cx="6353175" cy="19939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r:id="rId5" imgW="6353175" imgH="1993900" progId="Word.Document.12">
                  <p:embed/>
                </p:oleObj>
              </mc:Choice>
              <mc:Fallback>
                <p:oleObj r:id="rId5" imgW="6353175" imgH="199390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0825" y="2909888"/>
                        <a:ext cx="6353175" cy="1993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6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题后反思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0962" name="矩形 5"/>
          <p:cNvSpPr/>
          <p:nvPr/>
        </p:nvSpPr>
        <p:spPr>
          <a:xfrm>
            <a:off x="893763" y="1031875"/>
            <a:ext cx="2970212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latin typeface="楷体" pitchFamily="49" charset="-122"/>
                <a:ea typeface="楷体" pitchFamily="49" charset="-122"/>
              </a:rPr>
              <a:t>频率直方图的性质：</a:t>
            </a:r>
            <a:endParaRPr lang="zh-CN" altLang="en-US" sz="2400">
              <a:latin typeface="楷体" pitchFamily="49" charset="-122"/>
              <a:ea typeface="楷体" pitchFamily="49" charset="-122"/>
            </a:endParaRPr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996950" y="1460500"/>
          <a:ext cx="7659688" cy="26495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r:id="rId3" imgW="7659688" imgH="2649538" progId="Word.Document.12">
                  <p:embed/>
                </p:oleObj>
              </mc:Choice>
              <mc:Fallback>
                <p:oleObj r:id="rId3" imgW="7659688" imgH="2649538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6950" y="1460500"/>
                        <a:ext cx="7659688" cy="26495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5" name="Rectangle 16"/>
          <p:cNvSpPr/>
          <p:nvPr/>
        </p:nvSpPr>
        <p:spPr>
          <a:xfrm>
            <a:off x="914400" y="1014413"/>
            <a:ext cx="723265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★扇形统计图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(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饼图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)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、折线统计图、频数直方图★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graphicFrame>
        <p:nvGraphicFramePr>
          <p:cNvPr id="6146" name="表格 5"/>
          <p:cNvGraphicFramePr>
            <a:graphicFrameLocks noGrp="1"/>
          </p:cNvGraphicFramePr>
          <p:nvPr/>
        </p:nvGraphicFramePr>
        <p:xfrm>
          <a:off x="1385888" y="1482725"/>
          <a:ext cx="7223124" cy="1806575"/>
        </p:xfrm>
        <a:graphic>
          <a:graphicData uri="http://schemas.openxmlformats.org/drawingml/2006/table">
            <a:tbl>
              <a:tblPr/>
              <a:tblGrid>
                <a:gridCol w="1820862"/>
                <a:gridCol w="5402262"/>
              </a:tblGrid>
              <a:tr h="454025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 sz="2400">
                          <a:ea typeface="楷体" pitchFamily="49" charset="-122"/>
                        </a:rPr>
                        <a:t>统计图表</a:t>
                      </a:r>
                      <a:endParaRPr lang="zh-CN" altLang="zh-CN" sz="2400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 sz="2400">
                          <a:ea typeface="楷体" pitchFamily="49" charset="-122"/>
                        </a:rPr>
                        <a:t>主要应用</a:t>
                      </a:r>
                      <a:endParaRPr lang="zh-CN" altLang="zh-CN" sz="2400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45085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 sz="2400">
                          <a:ea typeface="楷体" pitchFamily="49" charset="-122"/>
                        </a:rPr>
                        <a:t>扇形统计图</a:t>
                      </a:r>
                      <a:endParaRPr lang="zh-CN" altLang="zh-CN" sz="2400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 sz="2400">
                          <a:ea typeface="楷体" pitchFamily="49" charset="-122"/>
                        </a:rPr>
                        <a:t>直观描述各类数据占</a:t>
                      </a:r>
                      <a:r>
                        <a:rPr lang="zh-CN" altLang="zh-CN" sz="2400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总数</a:t>
                      </a:r>
                      <a:r>
                        <a:rPr lang="zh-CN" altLang="zh-CN" sz="2400">
                          <a:ea typeface="楷体" pitchFamily="49" charset="-122"/>
                        </a:rPr>
                        <a:t>的比例</a:t>
                      </a:r>
                      <a:endParaRPr lang="zh-CN" altLang="zh-CN" sz="2400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439738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 sz="2400">
                          <a:ea typeface="楷体" pitchFamily="49" charset="-122"/>
                        </a:rPr>
                        <a:t>频数直方图</a:t>
                      </a:r>
                      <a:endParaRPr lang="zh-CN" altLang="zh-CN" sz="2400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 sz="2400">
                          <a:ea typeface="楷体" pitchFamily="49" charset="-122"/>
                        </a:rPr>
                        <a:t>反映分布状况，又可以表示</a:t>
                      </a:r>
                      <a:r>
                        <a:rPr lang="zh-CN" altLang="zh-CN" sz="2400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变化趋势</a:t>
                      </a:r>
                      <a:endParaRPr lang="zh-CN" altLang="zh-CN" sz="2400">
                        <a:solidFill>
                          <a:srgbClr val="FF0000"/>
                        </a:solidFill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461962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 sz="2400">
                          <a:ea typeface="楷体" pitchFamily="49" charset="-122"/>
                        </a:rPr>
                        <a:t>折线统计图</a:t>
                      </a:r>
                      <a:endParaRPr lang="zh-CN" altLang="zh-CN" sz="2400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 sz="2400">
                          <a:ea typeface="楷体" pitchFamily="49" charset="-122"/>
                        </a:rPr>
                        <a:t>描述</a:t>
                      </a:r>
                      <a:r>
                        <a:rPr lang="zh-CN" altLang="zh-CN" sz="2400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数据</a:t>
                      </a:r>
                      <a:r>
                        <a:rPr lang="zh-CN" altLang="zh-CN" sz="2400">
                          <a:ea typeface="楷体" pitchFamily="49" charset="-122"/>
                        </a:rPr>
                        <a:t>随时间的变化趋势</a:t>
                      </a:r>
                      <a:endParaRPr lang="zh-CN" altLang="zh-CN" sz="2400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163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复习回顾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300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变式拓展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3010" name="矩形 3"/>
          <p:cNvSpPr/>
          <p:nvPr/>
        </p:nvSpPr>
        <p:spPr>
          <a:xfrm>
            <a:off x="931863" y="1033463"/>
            <a:ext cx="8212137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从某小区抽取</a:t>
            </a:r>
            <a:r>
              <a:rPr lang="en-US" altLang="zh-CN" sz="2400">
                <a:ea typeface="楷体" pitchFamily="49" charset="-122"/>
              </a:rPr>
              <a:t>100</a:t>
            </a:r>
            <a:r>
              <a:rPr lang="zh-CN" altLang="en-US" sz="2400">
                <a:ea typeface="楷体" pitchFamily="49" charset="-122"/>
              </a:rPr>
              <a:t>户居民进行月用电量调查，发现其用电量都在</a:t>
            </a:r>
            <a:r>
              <a:rPr lang="en-US" altLang="zh-CN" sz="2400">
                <a:ea typeface="楷体" pitchFamily="49" charset="-122"/>
              </a:rPr>
              <a:t>50</a:t>
            </a:r>
            <a:r>
              <a:rPr lang="zh-CN" altLang="en-US" sz="2400">
                <a:ea typeface="楷体" pitchFamily="49" charset="-122"/>
              </a:rPr>
              <a:t>至</a:t>
            </a:r>
            <a:r>
              <a:rPr lang="en-US" altLang="zh-CN" sz="2400">
                <a:ea typeface="楷体" pitchFamily="49" charset="-122"/>
              </a:rPr>
              <a:t>350</a:t>
            </a:r>
            <a:r>
              <a:rPr lang="zh-CN" altLang="en-US" sz="2400">
                <a:ea typeface="楷体" pitchFamily="49" charset="-122"/>
              </a:rPr>
              <a:t>度之间，频率直方图如图所示：</a:t>
            </a:r>
            <a:endParaRPr lang="zh-CN" altLang="en-US" sz="2400">
              <a:ea typeface="楷体" pitchFamily="49" charset="-122"/>
            </a:endParaRPr>
          </a:p>
        </p:txBody>
      </p:sp>
      <p:pic>
        <p:nvPicPr>
          <p:cNvPr id="43011" name="Picture 4" descr="SY20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1911350"/>
            <a:ext cx="4132262" cy="20986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43012" name="Rectangle 5"/>
          <p:cNvSpPr/>
          <p:nvPr/>
        </p:nvSpPr>
        <p:spPr>
          <a:xfrm>
            <a:off x="996950" y="1900238"/>
            <a:ext cx="3792538" cy="1570037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求频率直方图中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zh-CN" altLang="en-US" sz="2400">
                <a:ea typeface="楷体" pitchFamily="49" charset="-122"/>
              </a:rPr>
              <a:t>的值；</a:t>
            </a:r>
            <a:endParaRPr lang="zh-CN" altLang="en-US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在这些用户中，求用电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量落在区间</a:t>
            </a:r>
            <a:r>
              <a:rPr lang="en-US" altLang="zh-CN" sz="2400">
                <a:ea typeface="楷体" pitchFamily="49" charset="-122"/>
              </a:rPr>
              <a:t>[100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250)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内的户数。 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43013" name="Object 6"/>
          <p:cNvGraphicFramePr>
            <a:graphicFrameLocks noChangeAspect="1"/>
          </p:cNvGraphicFramePr>
          <p:nvPr/>
        </p:nvGraphicFramePr>
        <p:xfrm>
          <a:off x="1128713" y="4049713"/>
          <a:ext cx="7397750" cy="12668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9" r:id="rId4" imgW="7397750" imgH="1266825" progId="Word.Document.12">
                  <p:embed/>
                </p:oleObj>
              </mc:Choice>
              <mc:Fallback>
                <p:oleObj r:id="rId4" imgW="7397750" imgH="12668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28713" y="4049713"/>
                        <a:ext cx="7397750" cy="1266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Rectangle 7"/>
          <p:cNvSpPr/>
          <p:nvPr/>
        </p:nvSpPr>
        <p:spPr>
          <a:xfrm>
            <a:off x="1614488" y="5367338"/>
            <a:ext cx="5108575" cy="10160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>
                <a:ea typeface="楷体" pitchFamily="49" charset="-122"/>
              </a:rPr>
              <a:t>(2)∵</a:t>
            </a:r>
            <a:r>
              <a:rPr lang="zh-CN" altLang="en-US">
                <a:ea typeface="楷体" pitchFamily="49" charset="-122"/>
              </a:rPr>
              <a:t>数据落在</a:t>
            </a:r>
            <a:r>
              <a:rPr lang="en-US" altLang="zh-CN">
                <a:ea typeface="楷体" pitchFamily="49" charset="-122"/>
              </a:rPr>
              <a:t>[100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250)</a:t>
            </a:r>
            <a:r>
              <a:rPr lang="zh-CN" altLang="en-US">
                <a:ea typeface="楷体" pitchFamily="49" charset="-122"/>
              </a:rPr>
              <a:t>内的频率为</a:t>
            </a:r>
            <a:endParaRPr lang="en-US" altLang="zh-CN">
              <a:ea typeface="楷体" pitchFamily="49" charset="-122"/>
            </a:endParaRPr>
          </a:p>
          <a:p>
            <a:pPr lvl="0" algn="l" eaLnBrk="0" hangingPunct="0"/>
            <a:r>
              <a:rPr lang="en-US" altLang="zh-CN">
                <a:ea typeface="楷体" pitchFamily="49" charset="-122"/>
              </a:rPr>
              <a:t>         (0.003 6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>
                <a:ea typeface="楷体" pitchFamily="49" charset="-122"/>
              </a:rPr>
              <a:t>0.006 0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>
                <a:ea typeface="楷体" pitchFamily="49" charset="-122"/>
              </a:rPr>
              <a:t>0.004 4)×50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0.7</a:t>
            </a:r>
            <a:r>
              <a:rPr lang="zh-CN" altLang="en-US">
                <a:ea typeface="楷体" pitchFamily="49" charset="-122"/>
              </a:rPr>
              <a:t>，</a:t>
            </a:r>
            <a:endParaRPr lang="zh-CN" altLang="en-US">
              <a:ea typeface="楷体" pitchFamily="49" charset="-122"/>
            </a:endParaRPr>
          </a:p>
          <a:p>
            <a:pPr lvl="0" algn="l" eaLnBrk="0" hangingPunct="0"/>
            <a:r>
              <a:rPr lang="zh-CN" altLang="en-US">
                <a:ea typeface="楷体" pitchFamily="49" charset="-122"/>
              </a:rPr>
              <a:t>    ∴所求户数为</a:t>
            </a:r>
            <a:r>
              <a:rPr lang="en-US" altLang="zh-CN">
                <a:ea typeface="楷体" pitchFamily="49" charset="-122"/>
              </a:rPr>
              <a:t>0.7×100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70</a:t>
            </a:r>
            <a:r>
              <a:rPr lang="zh-CN" altLang="en-US">
                <a:ea typeface="楷体" pitchFamily="49" charset="-122"/>
              </a:rPr>
              <a:t>。</a:t>
            </a:r>
            <a:r>
              <a:rPr lang="en-US" altLang="zh-CN">
                <a:ea typeface="楷体" pitchFamily="49" charset="-122"/>
              </a:rPr>
              <a:t> </a:t>
            </a:r>
            <a:endParaRPr lang="en-US" altLang="zh-CN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505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5058" name="矩形 4"/>
          <p:cNvSpPr/>
          <p:nvPr/>
        </p:nvSpPr>
        <p:spPr>
          <a:xfrm>
            <a:off x="860425" y="1044575"/>
            <a:ext cx="8010525" cy="19383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例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、对于下列问题，应该收集那些数据？选择怎样的统计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</a:t>
            </a:r>
            <a:r>
              <a:rPr lang="zh-CN" altLang="en-US" sz="2400">
                <a:ea typeface="楷体" pitchFamily="49" charset="-122"/>
              </a:rPr>
              <a:t>图表示更为合适？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(1)</a:t>
            </a:r>
            <a:r>
              <a:rPr lang="zh-CN" altLang="en-US" sz="2400">
                <a:ea typeface="楷体" pitchFamily="49" charset="-122"/>
              </a:rPr>
              <a:t>分析去年全年某商品价格的变化情况；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(2)</a:t>
            </a:r>
            <a:r>
              <a:rPr lang="zh-CN" altLang="en-US" sz="2400">
                <a:ea typeface="楷体" pitchFamily="49" charset="-122"/>
              </a:rPr>
              <a:t>分析某举重选手的整体水平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包括成绩的高低与发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挥的稳定性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45059" name="矩形 4"/>
          <p:cNvSpPr/>
          <p:nvPr/>
        </p:nvSpPr>
        <p:spPr>
          <a:xfrm>
            <a:off x="1641475" y="2967038"/>
            <a:ext cx="7502525" cy="2308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 sz="2400">
                <a:ea typeface="楷体" pitchFamily="49" charset="-122"/>
              </a:rPr>
              <a:t>(1) </a:t>
            </a:r>
            <a:r>
              <a:rPr lang="zh-CN" altLang="en-US" sz="2400">
                <a:ea typeface="楷体" pitchFamily="49" charset="-122"/>
              </a:rPr>
              <a:t>进行市场调查，获取这种商品去年每个月各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</a:t>
            </a:r>
            <a:r>
              <a:rPr lang="zh-CN" altLang="en-US" sz="2400">
                <a:ea typeface="楷体" pitchFamily="49" charset="-122"/>
              </a:rPr>
              <a:t>天的价格，并算出月平均价格，再将</a:t>
            </a:r>
            <a:r>
              <a:rPr lang="en-US" altLang="zh-CN" sz="2400">
                <a:ea typeface="楷体" pitchFamily="49" charset="-122"/>
              </a:rPr>
              <a:t>12</a:t>
            </a:r>
            <a:r>
              <a:rPr lang="zh-CN" altLang="en-US" sz="2400">
                <a:ea typeface="楷体" pitchFamily="49" charset="-122"/>
              </a:rPr>
              <a:t>个月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</a:t>
            </a:r>
            <a:r>
              <a:rPr lang="zh-CN" altLang="en-US" sz="2400">
                <a:ea typeface="楷体" pitchFamily="49" charset="-122"/>
              </a:rPr>
              <a:t>的月平均价格用折线统计图表示，从中可以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</a:t>
            </a:r>
            <a:r>
              <a:rPr lang="zh-CN" altLang="en-US" sz="2400">
                <a:ea typeface="楷体" pitchFamily="49" charset="-122"/>
              </a:rPr>
              <a:t>看出变化化趋势；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(2)</a:t>
            </a:r>
            <a:r>
              <a:rPr lang="zh-CN" altLang="en-US" sz="2400">
                <a:ea typeface="楷体" pitchFamily="49" charset="-122"/>
              </a:rPr>
              <a:t>获取该选手最近各次的比赛成绩，作出频率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</a:t>
            </a:r>
            <a:r>
              <a:rPr lang="zh-CN" altLang="en-US" sz="2400">
                <a:ea typeface="楷体" pitchFamily="49" charset="-122"/>
              </a:rPr>
              <a:t>直方图，从中可以看出整体水平、稳定程度 。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7105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课堂检测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7106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47107" name="矩形 9"/>
          <p:cNvSpPr/>
          <p:nvPr/>
        </p:nvSpPr>
        <p:spPr>
          <a:xfrm>
            <a:off x="944563" y="1079500"/>
            <a:ext cx="682783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zh-CN" altLang="zh-CN" sz="2400">
                <a:ea typeface="楷体" pitchFamily="49" charset="-122"/>
              </a:rPr>
              <a:t>课本第</a:t>
            </a:r>
            <a:r>
              <a:rPr lang="en-US" altLang="zh-CN" sz="2400">
                <a:ea typeface="楷体" pitchFamily="49" charset="-122"/>
              </a:rPr>
              <a:t>227</a:t>
            </a:r>
            <a:r>
              <a:rPr lang="zh-CN" altLang="zh-CN" sz="2400">
                <a:ea typeface="楷体" pitchFamily="49" charset="-122"/>
              </a:rPr>
              <a:t>页</a:t>
            </a:r>
            <a:r>
              <a:rPr lang="zh-CN" altLang="en-US" sz="2400">
                <a:ea typeface="楷体" pitchFamily="49" charset="-122"/>
              </a:rPr>
              <a:t>至第</a:t>
            </a:r>
            <a:r>
              <a:rPr lang="en-US" altLang="zh-CN" sz="2400">
                <a:ea typeface="楷体" pitchFamily="49" charset="-122"/>
              </a:rPr>
              <a:t>220</a:t>
            </a:r>
            <a:r>
              <a:rPr lang="zh-CN" altLang="en-US" sz="2400">
                <a:ea typeface="楷体" pitchFamily="49" charset="-122"/>
              </a:rPr>
              <a:t>页</a:t>
            </a:r>
            <a:r>
              <a:rPr lang="zh-CN" altLang="zh-CN" sz="2400">
                <a:ea typeface="楷体" pitchFamily="49" charset="-122"/>
              </a:rPr>
              <a:t>练习第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zh-CN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zh-CN" sz="2400">
                <a:ea typeface="楷体" pitchFamily="49" charset="-122"/>
              </a:rPr>
              <a:t>题。</a:t>
            </a:r>
            <a:endParaRPr lang="zh-CN" altLang="en-US" sz="2400">
              <a:ea typeface="楷体" pitchFamily="49" charset="-122"/>
            </a:endParaRPr>
          </a:p>
        </p:txBody>
      </p:sp>
      <p:grpSp>
        <p:nvGrpSpPr>
          <p:cNvPr id="47108" name="组合 8"/>
          <p:cNvGrpSpPr/>
          <p:nvPr/>
        </p:nvGrpSpPr>
        <p:grpSpPr>
          <a:xfrm>
            <a:off x="950913" y="2162175"/>
            <a:ext cx="7762875" cy="3170238"/>
            <a:chOff x="950275" y="2161588"/>
            <a:chExt cx="7762875" cy="3170237"/>
          </a:xfrm>
        </p:grpSpPr>
        <p:pic>
          <p:nvPicPr>
            <p:cNvPr id="47109" name="Picture 5" descr="SY20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99988" y="3383963"/>
              <a:ext cx="3573462" cy="1947862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47110" name="Rectangle 6"/>
            <p:cNvSpPr/>
            <p:nvPr/>
          </p:nvSpPr>
          <p:spPr>
            <a:xfrm>
              <a:off x="950275" y="2161588"/>
              <a:ext cx="7762875" cy="1200150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wrap="none" anchor="ctr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 algn="l" eaLnBrk="0" hangingPunct="0"/>
              <a:r>
                <a:rPr lang="en-US" altLang="zh-CN" sz="2400">
                  <a:ea typeface="楷体" pitchFamily="49" charset="-122"/>
                </a:rPr>
                <a:t>2</a:t>
              </a:r>
              <a:r>
                <a:rPr lang="zh-CN" altLang="en-US" sz="2400">
                  <a:ea typeface="楷体" pitchFamily="49" charset="-122"/>
                </a:rPr>
                <a:t>、观察新生儿的体重，其频率直方图如图所示，则新生</a:t>
              </a:r>
              <a:endParaRPr lang="en-US" altLang="zh-CN" sz="2400">
                <a:ea typeface="楷体" pitchFamily="49" charset="-122"/>
              </a:endParaRPr>
            </a:p>
            <a:p>
              <a:pPr lvl="0" algn="l" eaLnBrk="0" hangingPunct="0"/>
              <a:r>
                <a:rPr lang="en-US" altLang="zh-CN" sz="2400">
                  <a:ea typeface="楷体" pitchFamily="49" charset="-122"/>
                </a:rPr>
                <a:t>      </a:t>
              </a:r>
              <a:r>
                <a:rPr lang="zh-CN" altLang="en-US" sz="2400">
                  <a:ea typeface="楷体" pitchFamily="49" charset="-122"/>
                </a:rPr>
                <a:t>儿体重在</a:t>
              </a:r>
              <a:r>
                <a:rPr lang="en-US" altLang="zh-CN" sz="2400">
                  <a:ea typeface="楷体" pitchFamily="49" charset="-122"/>
                </a:rPr>
                <a:t>[2 700</a:t>
              </a:r>
              <a:r>
                <a:rPr lang="zh-CN" altLang="en-US" sz="2400">
                  <a:ea typeface="楷体" pitchFamily="49" charset="-122"/>
                </a:rPr>
                <a:t>，</a:t>
              </a:r>
              <a:r>
                <a:rPr lang="en-US" altLang="zh-CN" sz="2400">
                  <a:ea typeface="楷体" pitchFamily="49" charset="-122"/>
                </a:rPr>
                <a:t>3 000)</a:t>
              </a:r>
              <a:r>
                <a:rPr lang="zh-CN" altLang="en-US" sz="2400">
                  <a:ea typeface="楷体" pitchFamily="49" charset="-122"/>
                </a:rPr>
                <a:t>内的频率为</a:t>
              </a:r>
              <a:r>
                <a:rPr lang="en-US" altLang="zh-CN" sz="2400">
                  <a:ea typeface="楷体" pitchFamily="49" charset="-122"/>
                </a:rPr>
                <a:t>(</a:t>
              </a:r>
              <a:r>
                <a:rPr lang="zh-CN" altLang="en-US" sz="2400">
                  <a:ea typeface="楷体" pitchFamily="49" charset="-122"/>
                </a:rPr>
                <a:t>　　</a:t>
              </a:r>
              <a:r>
                <a:rPr lang="en-US" altLang="zh-CN" sz="2400">
                  <a:ea typeface="楷体" pitchFamily="49" charset="-122"/>
                </a:rPr>
                <a:t>)</a:t>
              </a:r>
              <a:endParaRPr lang="en-US" altLang="zh-CN" sz="2400">
                <a:ea typeface="楷体" pitchFamily="49" charset="-122"/>
              </a:endParaRPr>
            </a:p>
            <a:p>
              <a:pPr lvl="0" algn="l" eaLnBrk="0" hangingPunct="0"/>
              <a:r>
                <a:rPr lang="en-US" altLang="zh-CN" sz="2400">
                  <a:ea typeface="楷体" pitchFamily="49" charset="-122"/>
                </a:rPr>
                <a:t>       (</a:t>
              </a:r>
              <a:r>
                <a:rPr lang="en-US" altLang="zh-CN" sz="2400" i="1">
                  <a:ea typeface="楷体" pitchFamily="49" charset="-122"/>
                </a:rPr>
                <a:t>A</a:t>
              </a:r>
              <a:r>
                <a:rPr lang="en-US" altLang="zh-CN" sz="2400">
                  <a:ea typeface="楷体" pitchFamily="49" charset="-122"/>
                </a:rPr>
                <a:t>)0.1       (</a:t>
              </a:r>
              <a:r>
                <a:rPr lang="en-US" altLang="zh-CN" sz="2400" i="1">
                  <a:ea typeface="楷体" pitchFamily="49" charset="-122"/>
                </a:rPr>
                <a:t>B</a:t>
              </a:r>
              <a:r>
                <a:rPr lang="en-US" altLang="zh-CN" sz="2400">
                  <a:ea typeface="楷体" pitchFamily="49" charset="-122"/>
                </a:rPr>
                <a:t>)0.2        (</a:t>
              </a:r>
              <a:r>
                <a:rPr lang="en-US" altLang="zh-CN" sz="2400" i="1">
                  <a:ea typeface="楷体" pitchFamily="49" charset="-122"/>
                </a:rPr>
                <a:t>C</a:t>
              </a:r>
              <a:r>
                <a:rPr lang="en-US" altLang="zh-CN" sz="2400">
                  <a:ea typeface="楷体" pitchFamily="49" charset="-122"/>
                </a:rPr>
                <a:t>) 0.3        (</a:t>
              </a:r>
              <a:r>
                <a:rPr lang="en-US" altLang="zh-CN" sz="2400" i="1">
                  <a:ea typeface="楷体" pitchFamily="49" charset="-122"/>
                </a:rPr>
                <a:t>D</a:t>
              </a:r>
              <a:r>
                <a:rPr lang="en-US" altLang="zh-CN" sz="2400">
                  <a:ea typeface="楷体" pitchFamily="49" charset="-122"/>
                </a:rPr>
                <a:t>)0.4 </a:t>
              </a:r>
              <a:endParaRPr lang="en-US" altLang="zh-CN" sz="2400">
                <a:ea typeface="楷体" pitchFamily="49" charset="-122"/>
              </a:endParaRPr>
            </a:p>
          </p:txBody>
        </p:sp>
      </p:grpSp>
      <p:sp>
        <p:nvSpPr>
          <p:cNvPr id="47111" name="矩形 6"/>
          <p:cNvSpPr/>
          <p:nvPr/>
        </p:nvSpPr>
        <p:spPr>
          <a:xfrm>
            <a:off x="6370638" y="2540000"/>
            <a:ext cx="38893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FF0000"/>
                </a:solidFill>
              </a:rPr>
              <a:t>C</a:t>
            </a:r>
            <a:endParaRPr lang="zh-CN" altLang="en-US" sz="2400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9153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课堂检测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9154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49155" name="Rectangle 5"/>
          <p:cNvSpPr/>
          <p:nvPr/>
        </p:nvSpPr>
        <p:spPr>
          <a:xfrm>
            <a:off x="1020763" y="1033463"/>
            <a:ext cx="7143750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、一个容量为</a:t>
            </a:r>
            <a:r>
              <a:rPr lang="en-US" altLang="zh-CN" sz="2400">
                <a:ea typeface="楷体" pitchFamily="49" charset="-122"/>
              </a:rPr>
              <a:t>20</a:t>
            </a:r>
            <a:r>
              <a:rPr lang="zh-CN" altLang="en-US" sz="2400">
                <a:ea typeface="楷体" pitchFamily="49" charset="-122"/>
              </a:rPr>
              <a:t>的样本数据，分组与频数如下表：</a:t>
            </a:r>
            <a:endParaRPr lang="zh-CN" altLang="en-US" sz="2400">
              <a:ea typeface="楷体" pitchFamily="49" charset="-122"/>
            </a:endParaRPr>
          </a:p>
        </p:txBody>
      </p:sp>
      <p:pic>
        <p:nvPicPr>
          <p:cNvPr id="49156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2575" y="1446213"/>
            <a:ext cx="7353300" cy="1079500"/>
          </a:xfrm>
          <a:prstGeom prst="rect">
            <a:avLst/>
          </a:prstGeom>
          <a:noFill/>
          <a:ln w="28575">
            <a:noFill/>
            <a:miter lim="800000"/>
          </a:ln>
        </p:spPr>
      </p:pic>
      <p:sp>
        <p:nvSpPr>
          <p:cNvPr id="49157" name="Rectangle 7"/>
          <p:cNvSpPr/>
          <p:nvPr/>
        </p:nvSpPr>
        <p:spPr>
          <a:xfrm>
            <a:off x="1543050" y="2528888"/>
            <a:ext cx="7232650" cy="8318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则样本在</a:t>
            </a:r>
            <a:r>
              <a:rPr lang="en-US" altLang="zh-CN" sz="2400">
                <a:ea typeface="楷体" pitchFamily="49" charset="-122"/>
              </a:rPr>
              <a:t>[10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50)</a:t>
            </a:r>
            <a:r>
              <a:rPr lang="zh-CN" altLang="en-US" sz="2400">
                <a:ea typeface="楷体" pitchFamily="49" charset="-122"/>
              </a:rPr>
              <a:t>内的频率为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　　</a:t>
            </a:r>
            <a:r>
              <a:rPr lang="en-US" altLang="zh-CN" sz="2400">
                <a:ea typeface="楷体" pitchFamily="49" charset="-122"/>
              </a:rPr>
              <a:t>)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>
                <a:ea typeface="楷体" pitchFamily="49" charset="-122"/>
              </a:rPr>
              <a:t>)0.5        (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>
                <a:ea typeface="楷体" pitchFamily="49" charset="-122"/>
              </a:rPr>
              <a:t>) 0.24         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>
                <a:ea typeface="楷体" pitchFamily="49" charset="-122"/>
              </a:rPr>
              <a:t>) 0.6          (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>
                <a:ea typeface="楷体" pitchFamily="49" charset="-122"/>
              </a:rPr>
              <a:t>)0.7 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49158" name="矩形 8"/>
          <p:cNvSpPr/>
          <p:nvPr/>
        </p:nvSpPr>
        <p:spPr>
          <a:xfrm>
            <a:off x="5729288" y="2528888"/>
            <a:ext cx="406400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FF0000"/>
                </a:solidFill>
              </a:rPr>
              <a:t>D</a:t>
            </a:r>
            <a:endParaRPr lang="zh-CN" altLang="en-US" sz="2400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01" name="矩形 3"/>
          <p:cNvSpPr/>
          <p:nvPr/>
        </p:nvSpPr>
        <p:spPr>
          <a:xfrm>
            <a:off x="944563" y="998538"/>
            <a:ext cx="8199437" cy="15700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多选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容量为</a:t>
            </a:r>
            <a:r>
              <a:rPr lang="en-US" altLang="zh-CN" sz="2400">
                <a:ea typeface="楷体" pitchFamily="49" charset="-122"/>
              </a:rPr>
              <a:t>100</a:t>
            </a:r>
            <a:r>
              <a:rPr lang="zh-CN" altLang="en-US" sz="2400">
                <a:ea typeface="楷体" pitchFamily="49" charset="-122"/>
              </a:rPr>
              <a:t>的样本，其数据分布在</a:t>
            </a:r>
            <a:r>
              <a:rPr lang="en-US" altLang="zh-CN" sz="2400">
                <a:ea typeface="楷体" pitchFamily="49" charset="-122"/>
              </a:rPr>
              <a:t>[2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18]</a:t>
            </a:r>
            <a:r>
              <a:rPr lang="zh-CN" altLang="en-US" sz="2400">
                <a:ea typeface="楷体" pitchFamily="49" charset="-122"/>
              </a:rPr>
              <a:t>内，将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</a:t>
            </a:r>
            <a:r>
              <a:rPr lang="zh-CN" altLang="en-US" sz="2400">
                <a:ea typeface="楷体" pitchFamily="49" charset="-122"/>
              </a:rPr>
              <a:t>样本数据分为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组：</a:t>
            </a:r>
            <a:r>
              <a:rPr lang="en-US" altLang="zh-CN" sz="2400">
                <a:ea typeface="楷体" pitchFamily="49" charset="-122"/>
              </a:rPr>
              <a:t>[2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6)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[6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10)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[10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14)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[14</a:t>
            </a:r>
            <a:r>
              <a:rPr lang="zh-CN" altLang="en-US" sz="2400">
                <a:ea typeface="楷体" pitchFamily="49" charset="-122"/>
              </a:rPr>
              <a:t>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18]</a:t>
            </a:r>
            <a:r>
              <a:rPr lang="zh-CN" altLang="en-US" sz="2400">
                <a:ea typeface="楷体" pitchFamily="49" charset="-122"/>
              </a:rPr>
              <a:t>，得到频率直方图如图所示，则下列说法中正确的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</a:t>
            </a:r>
            <a:r>
              <a:rPr lang="zh-CN" altLang="en-US" sz="2400">
                <a:ea typeface="楷体" pitchFamily="49" charset="-122"/>
              </a:rPr>
              <a:t>是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　　  </a:t>
            </a:r>
            <a:r>
              <a:rPr lang="en-US" altLang="zh-CN" sz="2400">
                <a:ea typeface="楷体" pitchFamily="49" charset="-122"/>
              </a:rPr>
              <a:t>)</a:t>
            </a:r>
            <a:endParaRPr lang="zh-CN" altLang="en-US" sz="2400">
              <a:ea typeface="楷体" pitchFamily="49" charset="-122"/>
            </a:endParaRPr>
          </a:p>
        </p:txBody>
      </p:sp>
      <p:pic>
        <p:nvPicPr>
          <p:cNvPr id="51202" name="Picture 4" descr="SY20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3263" y="2292350"/>
            <a:ext cx="2957512" cy="19065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51203" name="Rectangle 5"/>
          <p:cNvSpPr/>
          <p:nvPr/>
        </p:nvSpPr>
        <p:spPr>
          <a:xfrm>
            <a:off x="1460500" y="2565400"/>
            <a:ext cx="6457950" cy="267811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样本数据分布在</a:t>
            </a:r>
            <a:r>
              <a:rPr lang="en-US" altLang="zh-CN" sz="2400">
                <a:ea typeface="楷体" pitchFamily="49" charset="-122"/>
              </a:rPr>
              <a:t>[6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10)</a:t>
            </a:r>
            <a:r>
              <a:rPr lang="zh-CN" altLang="en-US" sz="2400">
                <a:ea typeface="楷体" pitchFamily="49" charset="-122"/>
              </a:rPr>
              <a:t>内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的频率为</a:t>
            </a:r>
            <a:r>
              <a:rPr lang="en-US" altLang="zh-CN" sz="2400">
                <a:ea typeface="楷体" pitchFamily="49" charset="-122"/>
              </a:rPr>
              <a:t>0.32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样本数据分布在</a:t>
            </a:r>
            <a:r>
              <a:rPr lang="en-US" altLang="zh-CN" sz="2400">
                <a:ea typeface="楷体" pitchFamily="49" charset="-122"/>
              </a:rPr>
              <a:t>[10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14)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内的频数为</a:t>
            </a:r>
            <a:r>
              <a:rPr lang="en-US" altLang="zh-CN" sz="2400">
                <a:ea typeface="楷体" pitchFamily="49" charset="-122"/>
              </a:rPr>
              <a:t>40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样本数据分布在</a:t>
            </a:r>
            <a:r>
              <a:rPr lang="en-US" altLang="zh-CN" sz="2400">
                <a:ea typeface="楷体" pitchFamily="49" charset="-122"/>
              </a:rPr>
              <a:t>[2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10)</a:t>
            </a:r>
            <a:r>
              <a:rPr lang="zh-CN" altLang="en-US" sz="2400">
                <a:ea typeface="楷体" pitchFamily="49" charset="-122"/>
              </a:rPr>
              <a:t>内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的频数为</a:t>
            </a:r>
            <a:r>
              <a:rPr lang="en-US" altLang="zh-CN" sz="2400">
                <a:ea typeface="楷体" pitchFamily="49" charset="-122"/>
              </a:rPr>
              <a:t>40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估计总体数据大约有</a:t>
            </a:r>
            <a:r>
              <a:rPr lang="en-US" altLang="zh-CN" sz="2400">
                <a:ea typeface="楷体" pitchFamily="49" charset="-122"/>
              </a:rPr>
              <a:t>10%</a:t>
            </a:r>
            <a:r>
              <a:rPr lang="zh-CN" altLang="en-US" sz="2400">
                <a:ea typeface="楷体" pitchFamily="49" charset="-122"/>
              </a:rPr>
              <a:t>分布在</a:t>
            </a:r>
            <a:r>
              <a:rPr lang="en-US" altLang="zh-CN" sz="2400">
                <a:ea typeface="楷体" pitchFamily="49" charset="-122"/>
              </a:rPr>
              <a:t>[10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14)</a:t>
            </a:r>
            <a:r>
              <a:rPr lang="zh-CN" altLang="en-US" sz="2400">
                <a:ea typeface="楷体" pitchFamily="49" charset="-122"/>
              </a:rPr>
              <a:t>内 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51204" name="矩形 6"/>
          <p:cNvSpPr/>
          <p:nvPr/>
        </p:nvSpPr>
        <p:spPr>
          <a:xfrm>
            <a:off x="1881188" y="2100263"/>
            <a:ext cx="8001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FF0000"/>
                </a:solidFill>
              </a:rPr>
              <a:t>ABC</a:t>
            </a:r>
            <a:endParaRPr lang="zh-CN" altLang="en-US" sz="2400" i="1">
              <a:solidFill>
                <a:srgbClr val="FF0000"/>
              </a:solidFill>
            </a:endParaRPr>
          </a:p>
        </p:txBody>
      </p:sp>
      <p:sp>
        <p:nvSpPr>
          <p:cNvPr id="51205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课堂检测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3249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课堂检测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3250" name="矩形 7"/>
          <p:cNvSpPr/>
          <p:nvPr/>
        </p:nvSpPr>
        <p:spPr>
          <a:xfrm>
            <a:off x="979488" y="1011238"/>
            <a:ext cx="8164512" cy="19383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、为了解今年某校高三毕业班准备报考飞行员学生的体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</a:t>
            </a:r>
            <a:r>
              <a:rPr lang="zh-CN" altLang="en-US" sz="2400">
                <a:ea typeface="楷体" pitchFamily="49" charset="-122"/>
              </a:rPr>
              <a:t>重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单位：千克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情况，将所得的数据整理后，画出了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</a:t>
            </a:r>
            <a:r>
              <a:rPr lang="zh-CN" altLang="en-US" sz="2400">
                <a:ea typeface="楷体" pitchFamily="49" charset="-122"/>
              </a:rPr>
              <a:t>频率直方图，如图所示，已知图中从左到右的前三个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</a:t>
            </a:r>
            <a:r>
              <a:rPr lang="zh-CN" altLang="en-US" sz="2400">
                <a:ea typeface="楷体" pitchFamily="49" charset="-122"/>
              </a:rPr>
              <a:t>小组的频率之比为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∶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∶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，其中第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小组的频数为</a:t>
            </a:r>
            <a:r>
              <a:rPr lang="en-US" altLang="zh-CN" sz="2400">
                <a:ea typeface="楷体" pitchFamily="49" charset="-122"/>
              </a:rPr>
              <a:t>12</a:t>
            </a:r>
            <a:r>
              <a:rPr lang="zh-CN" altLang="en-US" sz="2400">
                <a:ea typeface="楷体" pitchFamily="49" charset="-122"/>
              </a:rPr>
              <a:t>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</a:t>
            </a:r>
            <a:r>
              <a:rPr lang="zh-CN" altLang="en-US" sz="2400">
                <a:ea typeface="楷体" pitchFamily="49" charset="-122"/>
              </a:rPr>
              <a:t>则该校报考飞行员的总人数为</a:t>
            </a:r>
            <a:r>
              <a:rPr lang="en-US" altLang="zh-CN" sz="2400">
                <a:ea typeface="楷体" pitchFamily="49" charset="-122"/>
              </a:rPr>
              <a:t>________</a:t>
            </a:r>
            <a:endParaRPr lang="zh-CN" altLang="en-US" sz="2400">
              <a:ea typeface="楷体" pitchFamily="49" charset="-122"/>
            </a:endParaRPr>
          </a:p>
        </p:txBody>
      </p:sp>
      <p:pic>
        <p:nvPicPr>
          <p:cNvPr id="53251" name="Picture 2" descr="SY2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2413" y="2933700"/>
            <a:ext cx="3362325" cy="243363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53252" name="矩形 9"/>
          <p:cNvSpPr/>
          <p:nvPr/>
        </p:nvSpPr>
        <p:spPr>
          <a:xfrm>
            <a:off x="6002338" y="2468563"/>
            <a:ext cx="4921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>
                <a:solidFill>
                  <a:srgbClr val="FF0000"/>
                </a:solidFill>
              </a:rPr>
              <a:t>48</a:t>
            </a:r>
            <a:endParaRPr lang="zh-CN" alt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5297" name="Text Box 5"/>
          <p:cNvSpPr/>
          <p:nvPr/>
        </p:nvSpPr>
        <p:spPr>
          <a:xfrm>
            <a:off x="1370013" y="1452563"/>
            <a:ext cx="7334250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00"/>
                </a:solidFill>
                <a:ea typeface="楷体" pitchFamily="49" charset="-122"/>
              </a:rPr>
              <a:t>一般地，当总体很大或不便获取时，用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样本的频率分</a:t>
            </a:r>
            <a:endParaRPr lang="en-US" altLang="zh-CN" sz="2400">
              <a:solidFill>
                <a:srgbClr val="FF0000"/>
              </a:solidFill>
              <a:ea typeface="楷体" pitchFamily="49" charset="-122"/>
            </a:endParaRPr>
          </a:p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布</a:t>
            </a:r>
            <a:r>
              <a:rPr lang="zh-CN" altLang="en-US" sz="2400">
                <a:solidFill>
                  <a:srgbClr val="0033CC"/>
                </a:solidFill>
                <a:ea typeface="楷体" pitchFamily="49" charset="-122"/>
              </a:rPr>
              <a:t>估计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总体的频率分布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zh-CN" altLang="en-US" sz="2400">
                <a:solidFill>
                  <a:srgbClr val="000000"/>
                </a:solidFill>
                <a:ea typeface="楷体" pitchFamily="49" charset="-122"/>
              </a:rPr>
              <a:t>把反映总体频率分布的表格</a:t>
            </a:r>
            <a:endParaRPr lang="en-US" altLang="zh-CN" sz="2400">
              <a:solidFill>
                <a:srgbClr val="000000"/>
              </a:solidFill>
              <a:ea typeface="楷体" pitchFamily="49" charset="-122"/>
            </a:endParaRPr>
          </a:p>
          <a:p>
            <a:pPr lvl="0" algn="l"/>
            <a:r>
              <a:rPr lang="zh-CN" altLang="en-US" sz="2400">
                <a:solidFill>
                  <a:srgbClr val="000000"/>
                </a:solidFill>
                <a:ea typeface="楷体" pitchFamily="49" charset="-122"/>
              </a:rPr>
              <a:t>称为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频率分布表</a:t>
            </a:r>
            <a:r>
              <a:rPr lang="zh-CN" altLang="en-US" sz="2400">
                <a:solidFill>
                  <a:srgbClr val="000000"/>
                </a:solidFill>
                <a:ea typeface="楷体" pitchFamily="49" charset="-122"/>
              </a:rPr>
              <a:t>。</a:t>
            </a:r>
            <a:endParaRPr lang="en-US" altLang="zh-CN" sz="2400">
              <a:solidFill>
                <a:srgbClr val="000000"/>
              </a:solidFill>
              <a:ea typeface="楷体" pitchFamily="49" charset="-122"/>
            </a:endParaRPr>
          </a:p>
        </p:txBody>
      </p:sp>
      <p:sp>
        <p:nvSpPr>
          <p:cNvPr id="55298" name="Rectangle 16"/>
          <p:cNvSpPr/>
          <p:nvPr/>
        </p:nvSpPr>
        <p:spPr>
          <a:xfrm>
            <a:off x="912813" y="1011238"/>
            <a:ext cx="66262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、频率分布表的概念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55299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5300" name="Rectangle 16"/>
          <p:cNvSpPr/>
          <p:nvPr/>
        </p:nvSpPr>
        <p:spPr>
          <a:xfrm>
            <a:off x="914400" y="3068638"/>
            <a:ext cx="66262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、频率分布表的制作步骤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graphicFrame>
        <p:nvGraphicFramePr>
          <p:cNvPr id="55301" name="Object 2"/>
          <p:cNvGraphicFramePr>
            <a:graphicFrameLocks noChangeAspect="1"/>
          </p:cNvGraphicFramePr>
          <p:nvPr/>
        </p:nvGraphicFramePr>
        <p:xfrm>
          <a:off x="1449388" y="3514725"/>
          <a:ext cx="6994525" cy="11763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0" r:id="rId3" imgW="6994525" imgH="1176338" progId="Word.Document.12">
                  <p:embed/>
                </p:oleObj>
              </mc:Choice>
              <mc:Fallback>
                <p:oleObj r:id="rId3" imgW="6994525" imgH="1176338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9388" y="3514725"/>
                        <a:ext cx="6994525" cy="11763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2" name="Object 3"/>
          <p:cNvGraphicFramePr>
            <a:graphicFrameLocks noChangeAspect="1"/>
          </p:cNvGraphicFramePr>
          <p:nvPr/>
        </p:nvGraphicFramePr>
        <p:xfrm>
          <a:off x="1425575" y="4737100"/>
          <a:ext cx="6983413" cy="7969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1" r:id="rId5" imgW="6983413" imgH="796925" progId="Word.Document.12">
                  <p:embed/>
                </p:oleObj>
              </mc:Choice>
              <mc:Fallback>
                <p:oleObj r:id="rId5" imgW="6983413" imgH="7969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25575" y="4737100"/>
                        <a:ext cx="6983413" cy="796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3" name="Object 4"/>
          <p:cNvGraphicFramePr>
            <a:graphicFrameLocks noChangeAspect="1"/>
          </p:cNvGraphicFramePr>
          <p:nvPr/>
        </p:nvGraphicFramePr>
        <p:xfrm>
          <a:off x="1400175" y="5592763"/>
          <a:ext cx="6959600" cy="37941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2" r:id="rId7" imgW="6959600" imgH="379412" progId="Word.Document.12">
                  <p:embed/>
                </p:oleObj>
              </mc:Choice>
              <mc:Fallback>
                <p:oleObj r:id="rId7" imgW="6959600" imgH="379412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00175" y="5592763"/>
                        <a:ext cx="6959600" cy="3794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5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7" grpId="0"/>
      <p:bldP spid="5530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7345" name="Rectangle 16"/>
          <p:cNvSpPr/>
          <p:nvPr/>
        </p:nvSpPr>
        <p:spPr>
          <a:xfrm>
            <a:off x="914400" y="1014413"/>
            <a:ext cx="66262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、频率直方图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graphicFrame>
        <p:nvGraphicFramePr>
          <p:cNvPr id="57346" name="Object 5"/>
          <p:cNvGraphicFramePr>
            <a:graphicFrameLocks noChangeAspect="1"/>
          </p:cNvGraphicFramePr>
          <p:nvPr/>
        </p:nvGraphicFramePr>
        <p:xfrm>
          <a:off x="1460500" y="1508125"/>
          <a:ext cx="7137400" cy="22352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3" r:id="rId3" imgW="7137400" imgH="2235200" progId="Word.Document.12">
                  <p:embed/>
                </p:oleObj>
              </mc:Choice>
              <mc:Fallback>
                <p:oleObj r:id="rId3" imgW="7137400" imgH="223520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60500" y="1508125"/>
                        <a:ext cx="7137400" cy="2235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7347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4350" y="3592513"/>
            <a:ext cx="5094288" cy="2843212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57348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9393" name="Rectangle 16"/>
          <p:cNvSpPr/>
          <p:nvPr/>
        </p:nvSpPr>
        <p:spPr>
          <a:xfrm>
            <a:off x="914400" y="1014413"/>
            <a:ext cx="66262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4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、关于频率直方图的几点说明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graphicFrame>
        <p:nvGraphicFramePr>
          <p:cNvPr id="59394" name="Object 6"/>
          <p:cNvGraphicFramePr>
            <a:graphicFrameLocks noChangeAspect="1"/>
          </p:cNvGraphicFramePr>
          <p:nvPr/>
        </p:nvGraphicFramePr>
        <p:xfrm>
          <a:off x="1579563" y="1401763"/>
          <a:ext cx="7373937" cy="8159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4" r:id="rId3" imgW="7373937" imgH="815975" progId="Word.Document.12">
                  <p:embed/>
                </p:oleObj>
              </mc:Choice>
              <mc:Fallback>
                <p:oleObj r:id="rId3" imgW="7373937" imgH="8159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79563" y="1401763"/>
                        <a:ext cx="7373937" cy="8159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5" name="Rectangle 8"/>
          <p:cNvSpPr/>
          <p:nvPr/>
        </p:nvSpPr>
        <p:spPr>
          <a:xfrm>
            <a:off x="1484313" y="2114550"/>
            <a:ext cx="7659687" cy="8302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数据落在各小组内的频率用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小长方形的面积</a:t>
            </a:r>
            <a:r>
              <a:rPr lang="zh-CN" altLang="en-US" sz="2400">
                <a:ea typeface="楷体" pitchFamily="49" charset="-122"/>
              </a:rPr>
              <a:t>来表示，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各小长方形的面积的总和等于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；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59396" name="Object 3"/>
          <p:cNvGraphicFramePr>
            <a:graphicFrameLocks noChangeAspect="1"/>
          </p:cNvGraphicFramePr>
          <p:nvPr/>
        </p:nvGraphicFramePr>
        <p:xfrm>
          <a:off x="2008188" y="3087688"/>
          <a:ext cx="4595812" cy="8064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5" r:id="rId5" imgW="4595812" imgH="806450" progId="Word.Document.12">
                  <p:embed/>
                </p:oleObj>
              </mc:Choice>
              <mc:Fallback>
                <p:oleObj r:id="rId5" imgW="4595812" imgH="80645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08188" y="3087688"/>
                        <a:ext cx="4595812" cy="806450"/>
                      </a:xfrm>
                      <a:prstGeom prst="rect">
                        <a:avLst/>
                      </a:prstGeom>
                      <a:solidFill>
                        <a:srgbClr val="66FF66"/>
                      </a:solidFill>
                      <a:ln w="2857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7" name="Rectangle 8"/>
          <p:cNvSpPr/>
          <p:nvPr/>
        </p:nvSpPr>
        <p:spPr>
          <a:xfrm>
            <a:off x="1482725" y="3963988"/>
            <a:ext cx="7375525" cy="1570037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(3)</a:t>
            </a:r>
            <a:r>
              <a:rPr lang="zh-CN" altLang="en-US" sz="2400">
                <a:ea typeface="楷体" pitchFamily="49" charset="-122"/>
              </a:rPr>
              <a:t>频率分布表和频率直方图是一组数据的频率分布的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两种不同的表达形式，前者准确，后者直观，将它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们合在一起，可对一组数据的频率分布有一个清晰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的了解。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59398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/>
      <p:bldP spid="5939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41" name="Rectangle 16"/>
          <p:cNvSpPr/>
          <p:nvPr/>
        </p:nvSpPr>
        <p:spPr>
          <a:xfrm>
            <a:off x="923925" y="989013"/>
            <a:ext cx="66262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5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、频率折线图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61442" name="矩形 9"/>
          <p:cNvSpPr/>
          <p:nvPr/>
        </p:nvSpPr>
        <p:spPr>
          <a:xfrm>
            <a:off x="1384300" y="1390650"/>
            <a:ext cx="7451725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将频率直方图中各个矩形的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上底边</a:t>
            </a:r>
            <a:r>
              <a:rPr lang="zh-CN" altLang="en-US" sz="2400">
                <a:ea typeface="楷体" pitchFamily="49" charset="-122"/>
              </a:rPr>
              <a:t>的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中点</a:t>
            </a:r>
            <a:r>
              <a:rPr lang="zh-CN" altLang="en-US" sz="2400">
                <a:ea typeface="楷体" pitchFamily="49" charset="-122"/>
              </a:rPr>
              <a:t>顺次连接起来，并将两边端点向外延伸半个组距，就得到频率折线图，简称折线图。</a:t>
            </a:r>
            <a:endParaRPr lang="zh-CN" altLang="en-US" sz="2400">
              <a:ea typeface="楷体" pitchFamily="49" charset="-122"/>
            </a:endParaRPr>
          </a:p>
        </p:txBody>
      </p:sp>
      <p:pic>
        <p:nvPicPr>
          <p:cNvPr id="61443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4188" y="2592388"/>
            <a:ext cx="6510337" cy="3648075"/>
          </a:xfrm>
          <a:prstGeom prst="rect">
            <a:avLst/>
          </a:prstGeom>
          <a:noFill/>
          <a:ln w="28575">
            <a:noFill/>
            <a:miter lim="800000"/>
          </a:ln>
        </p:spPr>
      </p:pic>
      <p:cxnSp>
        <p:nvCxnSpPr>
          <p:cNvPr id="61444" name="Line 73"/>
          <p:cNvCxnSpPr/>
          <p:nvPr/>
        </p:nvCxnSpPr>
        <p:spPr>
          <a:xfrm flipV="1">
            <a:off x="2662238" y="5568950"/>
            <a:ext cx="342900" cy="2984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61445" name="Line 73"/>
          <p:cNvCxnSpPr/>
          <p:nvPr/>
        </p:nvCxnSpPr>
        <p:spPr>
          <a:xfrm flipV="1">
            <a:off x="3005138" y="5343525"/>
            <a:ext cx="366712" cy="2365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61446" name="直接连接符 11"/>
          <p:cNvCxnSpPr/>
          <p:nvPr/>
        </p:nvCxnSpPr>
        <p:spPr>
          <a:xfrm>
            <a:off x="3384550" y="5343525"/>
            <a:ext cx="331788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61447" name="直接连接符 12"/>
          <p:cNvCxnSpPr/>
          <p:nvPr/>
        </p:nvCxnSpPr>
        <p:spPr>
          <a:xfrm flipV="1">
            <a:off x="3738563" y="5106988"/>
            <a:ext cx="298450" cy="2349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61448" name="直接连接符 14"/>
          <p:cNvCxnSpPr/>
          <p:nvPr/>
        </p:nvCxnSpPr>
        <p:spPr>
          <a:xfrm rot="5400000" flipH="1" flipV="1">
            <a:off x="3692525" y="4460876"/>
            <a:ext cx="993775" cy="3365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61449" name="直接连接符 16"/>
          <p:cNvCxnSpPr/>
          <p:nvPr/>
        </p:nvCxnSpPr>
        <p:spPr>
          <a:xfrm>
            <a:off x="4354513" y="4129088"/>
            <a:ext cx="371475" cy="2889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61450" name="直接连接符 18"/>
          <p:cNvCxnSpPr/>
          <p:nvPr/>
        </p:nvCxnSpPr>
        <p:spPr>
          <a:xfrm>
            <a:off x="4714875" y="4429125"/>
            <a:ext cx="392113" cy="3683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61451" name="直接连接符 22"/>
          <p:cNvCxnSpPr/>
          <p:nvPr/>
        </p:nvCxnSpPr>
        <p:spPr>
          <a:xfrm rot="16200000" flipH="1">
            <a:off x="4986338" y="4902200"/>
            <a:ext cx="595312" cy="382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61452" name="直接连接符 24"/>
          <p:cNvCxnSpPr/>
          <p:nvPr/>
        </p:nvCxnSpPr>
        <p:spPr>
          <a:xfrm>
            <a:off x="5470525" y="5399088"/>
            <a:ext cx="360363" cy="158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61453" name="直接连接符 26"/>
          <p:cNvCxnSpPr/>
          <p:nvPr/>
        </p:nvCxnSpPr>
        <p:spPr>
          <a:xfrm>
            <a:off x="5800725" y="5551488"/>
            <a:ext cx="422275" cy="650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61454" name="直接连接符 28"/>
          <p:cNvCxnSpPr/>
          <p:nvPr/>
        </p:nvCxnSpPr>
        <p:spPr>
          <a:xfrm>
            <a:off x="6216650" y="5611813"/>
            <a:ext cx="314325" cy="254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sp>
        <p:nvSpPr>
          <p:cNvPr id="61455" name="AutoShape 85"/>
          <p:cNvSpPr/>
          <p:nvPr/>
        </p:nvSpPr>
        <p:spPr>
          <a:xfrm>
            <a:off x="5084763" y="2797175"/>
            <a:ext cx="2005012" cy="1239838"/>
          </a:xfrm>
          <a:prstGeom prst="cloudCallout">
            <a:avLst>
              <a:gd name="adj1" fmla="val -71389"/>
              <a:gd name="adj2" fmla="val 70199"/>
            </a:avLst>
          </a:prstGeom>
          <a:solidFill>
            <a:srgbClr val="FF99CC"/>
          </a:solidFill>
          <a:ln>
            <a:solidFill>
              <a:prstClr val="black"/>
            </a:solidFill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latin typeface="楷体" pitchFamily="49" charset="-122"/>
                <a:ea typeface="楷体" pitchFamily="49" charset="-122"/>
              </a:rPr>
              <a:t>频率折线图</a:t>
            </a:r>
            <a:endParaRPr lang="zh-CN" altLang="en-US" sz="240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1456" name="AutoShape 84"/>
          <p:cNvSpPr/>
          <p:nvPr/>
        </p:nvSpPr>
        <p:spPr>
          <a:xfrm>
            <a:off x="6115050" y="3960813"/>
            <a:ext cx="2008188" cy="1282700"/>
          </a:xfrm>
          <a:prstGeom prst="cloudCallout">
            <a:avLst>
              <a:gd name="adj1" fmla="val -32375"/>
              <a:gd name="adj2" fmla="val 86759"/>
            </a:avLst>
          </a:prstGeom>
          <a:solidFill>
            <a:schemeClr val="accent1"/>
          </a:solidFill>
          <a:ln>
            <a:solidFill>
              <a:prstClr val="black"/>
            </a:solidFill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latin typeface="楷体" pitchFamily="49" charset="-122"/>
                <a:ea typeface="楷体" pitchFamily="49" charset="-122"/>
              </a:rPr>
              <a:t>频率直方图</a:t>
            </a:r>
            <a:endParaRPr lang="zh-CN" altLang="en-US" sz="240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1457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61458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0528300" y="11353800"/>
            <a:ext cx="368300" cy="2667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 fill="hold"/>
                                        <p:tgtEl>
                                          <p:spTgt spid="6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 fill="hold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 fill="hold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 fill="hold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 fill="hold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 fill="hold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 fill="hold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 fill="hold"/>
                                        <p:tgtEl>
                                          <p:spTgt spid="6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 fill="hold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 fill="hold"/>
                                        <p:tgtEl>
                                          <p:spTgt spid="6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 fill="hold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55" grpId="0"/>
      <p:bldP spid="614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3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8194" name="Rectangle 16"/>
          <p:cNvSpPr/>
          <p:nvPr/>
        </p:nvSpPr>
        <p:spPr>
          <a:xfrm>
            <a:off x="914400" y="1014413"/>
            <a:ext cx="66262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、频数与频率的定义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8195" name="矩形 4"/>
          <p:cNvSpPr/>
          <p:nvPr/>
        </p:nvSpPr>
        <p:spPr>
          <a:xfrm>
            <a:off x="1395413" y="1414463"/>
            <a:ext cx="70485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>
              <a:spcBef>
                <a:spcPct val="50000"/>
              </a:spcBef>
            </a:pPr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频数：</a:t>
            </a:r>
            <a:r>
              <a:rPr lang="zh-CN" altLang="en-US" sz="2400">
                <a:ea typeface="楷体" pitchFamily="49" charset="-122"/>
              </a:rPr>
              <a:t>某一个事件发生的次数；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8196" name="矩形 5"/>
          <p:cNvSpPr/>
          <p:nvPr/>
        </p:nvSpPr>
        <p:spPr>
          <a:xfrm>
            <a:off x="1381125" y="1851025"/>
            <a:ext cx="70485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>
              <a:spcBef>
                <a:spcPct val="50000"/>
              </a:spcBef>
            </a:pPr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频率：</a:t>
            </a:r>
            <a:r>
              <a:rPr lang="zh-CN" altLang="en-US" sz="2400">
                <a:ea typeface="楷体" pitchFamily="49" charset="-122"/>
              </a:rPr>
              <a:t>某一个事件发生的可能性的大小。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1" name="Rectangle 7"/>
          <p:cNvSpPr/>
          <p:nvPr/>
        </p:nvSpPr>
        <p:spPr>
          <a:xfrm>
            <a:off x="890588" y="1009650"/>
            <a:ext cx="8213725" cy="3786188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en-US">
                <a:ea typeface="楷体" pitchFamily="49" charset="-122"/>
              </a:rPr>
              <a:t>例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、一个农技站为了考察某种大麦穗生长的分布情况，在一块试验田</a:t>
            </a:r>
            <a:endParaRPr lang="en-US" altLang="zh-CN">
              <a:ea typeface="楷体" pitchFamily="49" charset="-122"/>
            </a:endParaRPr>
          </a:p>
          <a:p>
            <a:pPr lvl="0" algn="l" eaLnBrk="0" hangingPunct="0"/>
            <a:r>
              <a:rPr lang="en-US" altLang="zh-CN">
                <a:ea typeface="楷体" pitchFamily="49" charset="-122"/>
              </a:rPr>
              <a:t>           </a:t>
            </a:r>
            <a:r>
              <a:rPr lang="zh-CN" altLang="en-US">
                <a:ea typeface="楷体" pitchFamily="49" charset="-122"/>
              </a:rPr>
              <a:t>里抽取了</a:t>
            </a:r>
            <a:r>
              <a:rPr lang="en-US" altLang="zh-CN">
                <a:ea typeface="楷体" pitchFamily="49" charset="-122"/>
              </a:rPr>
              <a:t>100</a:t>
            </a:r>
            <a:r>
              <a:rPr lang="zh-CN" altLang="en-US">
                <a:ea typeface="楷体" pitchFamily="49" charset="-122"/>
              </a:rPr>
              <a:t>株麦穗，量得长度如下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zh-CN" altLang="en-US">
                <a:ea typeface="楷体" pitchFamily="49" charset="-122"/>
              </a:rPr>
              <a:t>单位：</a:t>
            </a:r>
            <a:r>
              <a:rPr lang="en-US" altLang="zh-CN" i="1">
                <a:ea typeface="楷体" pitchFamily="49" charset="-122"/>
              </a:rPr>
              <a:t>cm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：</a:t>
            </a:r>
            <a:endParaRPr lang="zh-CN" altLang="en-US">
              <a:ea typeface="楷体" pitchFamily="49" charset="-122"/>
            </a:endParaRPr>
          </a:p>
          <a:p>
            <a:pPr lvl="0" algn="l" eaLnBrk="0" hangingPunct="0"/>
            <a:r>
              <a:rPr lang="en-US" altLang="zh-CN">
                <a:ea typeface="楷体" pitchFamily="49" charset="-122"/>
              </a:rPr>
              <a:t>           6.5   6.4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6.7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5.8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5.9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5.9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5.2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4.0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5.4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4.6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5.8   5.5</a:t>
            </a:r>
            <a:r>
              <a:rPr lang="zh-CN" altLang="en-US">
                <a:ea typeface="楷体" pitchFamily="49" charset="-122"/>
              </a:rPr>
              <a:t>   </a:t>
            </a:r>
            <a:r>
              <a:rPr lang="en-US" altLang="zh-CN">
                <a:ea typeface="楷体" pitchFamily="49" charset="-122"/>
              </a:rPr>
              <a:t>6.0</a:t>
            </a:r>
            <a:endParaRPr lang="en-US" altLang="zh-CN">
              <a:ea typeface="楷体" pitchFamily="49" charset="-122"/>
            </a:endParaRPr>
          </a:p>
          <a:p>
            <a:pPr lvl="0" algn="l" eaLnBrk="0" hangingPunct="0"/>
            <a:r>
              <a:rPr lang="en-US" altLang="zh-CN">
                <a:ea typeface="楷体" pitchFamily="49" charset="-122"/>
              </a:rPr>
              <a:t>       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6.5   5.1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6.5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5.3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5.9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5.5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5.8    6.2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5.4    5.0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5.0</a:t>
            </a:r>
            <a:r>
              <a:rPr lang="zh-CN" altLang="en-US">
                <a:ea typeface="楷体" pitchFamily="49" charset="-122"/>
              </a:rPr>
              <a:t>   </a:t>
            </a:r>
            <a:r>
              <a:rPr lang="en-US" altLang="zh-CN">
                <a:ea typeface="楷体" pitchFamily="49" charset="-122"/>
              </a:rPr>
              <a:t>6.8</a:t>
            </a:r>
            <a:r>
              <a:rPr lang="zh-CN" altLang="en-US">
                <a:ea typeface="楷体" pitchFamily="49" charset="-122"/>
              </a:rPr>
              <a:t>   </a:t>
            </a:r>
            <a:r>
              <a:rPr lang="en-US" altLang="zh-CN">
                <a:ea typeface="楷体" pitchFamily="49" charset="-122"/>
              </a:rPr>
              <a:t>6.0</a:t>
            </a:r>
            <a:r>
              <a:rPr lang="zh-CN" altLang="en-US">
                <a:ea typeface="楷体" pitchFamily="49" charset="-122"/>
              </a:rPr>
              <a:t>　</a:t>
            </a:r>
            <a:endParaRPr lang="en-US" altLang="zh-CN">
              <a:ea typeface="楷体" pitchFamily="49" charset="-122"/>
            </a:endParaRPr>
          </a:p>
          <a:p>
            <a:pPr lvl="0" algn="l" eaLnBrk="0" hangingPunct="0"/>
            <a:r>
              <a:rPr lang="en-US" altLang="zh-CN">
                <a:ea typeface="楷体" pitchFamily="49" charset="-122"/>
              </a:rPr>
              <a:t>           5.0</a:t>
            </a:r>
            <a:r>
              <a:rPr lang="zh-CN" altLang="en-US">
                <a:ea typeface="楷体" pitchFamily="49" charset="-122"/>
              </a:rPr>
              <a:t>   </a:t>
            </a:r>
            <a:r>
              <a:rPr lang="en-US" altLang="zh-CN">
                <a:ea typeface="楷体" pitchFamily="49" charset="-122"/>
              </a:rPr>
              <a:t>5.7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6.0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5.5    6.8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6.0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6.3   5.5</a:t>
            </a:r>
            <a:r>
              <a:rPr lang="zh-CN" altLang="en-US">
                <a:ea typeface="楷体" pitchFamily="49" charset="-122"/>
              </a:rPr>
              <a:t>　 </a:t>
            </a:r>
            <a:r>
              <a:rPr lang="en-US" altLang="zh-CN">
                <a:ea typeface="楷体" pitchFamily="49" charset="-122"/>
              </a:rPr>
              <a:t>5.0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6.3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5.2</a:t>
            </a:r>
            <a:r>
              <a:rPr lang="zh-CN" altLang="en-US">
                <a:ea typeface="楷体" pitchFamily="49" charset="-122"/>
              </a:rPr>
              <a:t>   </a:t>
            </a:r>
            <a:r>
              <a:rPr lang="en-US" altLang="zh-CN">
                <a:ea typeface="楷体" pitchFamily="49" charset="-122"/>
              </a:rPr>
              <a:t>6.0</a:t>
            </a:r>
            <a:r>
              <a:rPr lang="zh-CN" altLang="en-US">
                <a:ea typeface="楷体" pitchFamily="49" charset="-122"/>
              </a:rPr>
              <a:t>   </a:t>
            </a:r>
            <a:r>
              <a:rPr lang="en-US" altLang="zh-CN">
                <a:ea typeface="楷体" pitchFamily="49" charset="-122"/>
              </a:rPr>
              <a:t>7.0</a:t>
            </a:r>
            <a:r>
              <a:rPr lang="zh-CN" altLang="en-US">
                <a:ea typeface="楷体" pitchFamily="49" charset="-122"/>
              </a:rPr>
              <a:t>　</a:t>
            </a:r>
            <a:endParaRPr lang="en-US" altLang="zh-CN">
              <a:ea typeface="楷体" pitchFamily="49" charset="-122"/>
            </a:endParaRPr>
          </a:p>
          <a:p>
            <a:pPr lvl="0" algn="l" eaLnBrk="0" hangingPunct="0"/>
            <a:r>
              <a:rPr lang="en-US" altLang="zh-CN">
                <a:ea typeface="楷体" pitchFamily="49" charset="-122"/>
              </a:rPr>
              <a:t>           6.4   6.4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5.8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5.9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5.7    6.8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6.6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6.0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6.4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5.7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7.4   6.0</a:t>
            </a:r>
            <a:r>
              <a:rPr lang="zh-CN" altLang="en-US">
                <a:ea typeface="楷体" pitchFamily="49" charset="-122"/>
              </a:rPr>
              <a:t>   </a:t>
            </a:r>
            <a:r>
              <a:rPr lang="en-US" altLang="zh-CN">
                <a:ea typeface="楷体" pitchFamily="49" charset="-122"/>
              </a:rPr>
              <a:t>5.4</a:t>
            </a:r>
            <a:r>
              <a:rPr lang="zh-CN" altLang="en-US">
                <a:ea typeface="楷体" pitchFamily="49" charset="-122"/>
              </a:rPr>
              <a:t>　</a:t>
            </a:r>
            <a:endParaRPr lang="en-US" altLang="zh-CN">
              <a:ea typeface="楷体" pitchFamily="49" charset="-122"/>
            </a:endParaRPr>
          </a:p>
          <a:p>
            <a:pPr lvl="0" algn="l" eaLnBrk="0" hangingPunct="0"/>
            <a:r>
              <a:rPr lang="en-US" altLang="zh-CN">
                <a:ea typeface="楷体" pitchFamily="49" charset="-122"/>
              </a:rPr>
              <a:t>           6.5</a:t>
            </a:r>
            <a:r>
              <a:rPr lang="zh-CN" altLang="en-US">
                <a:ea typeface="楷体" pitchFamily="49" charset="-122"/>
              </a:rPr>
              <a:t>   </a:t>
            </a:r>
            <a:r>
              <a:rPr lang="en-US" altLang="zh-CN">
                <a:ea typeface="楷体" pitchFamily="49" charset="-122"/>
              </a:rPr>
              <a:t>6.0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6.8    5.8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6.3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6.0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6.3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5.6    5.3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6.4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5.7</a:t>
            </a:r>
            <a:r>
              <a:rPr lang="zh-CN" altLang="en-US">
                <a:ea typeface="楷体" pitchFamily="49" charset="-122"/>
              </a:rPr>
              <a:t>   </a:t>
            </a:r>
            <a:r>
              <a:rPr lang="en-US" altLang="zh-CN">
                <a:ea typeface="楷体" pitchFamily="49" charset="-122"/>
              </a:rPr>
              <a:t>6.7</a:t>
            </a:r>
            <a:r>
              <a:rPr lang="zh-CN" altLang="en-US">
                <a:ea typeface="楷体" pitchFamily="49" charset="-122"/>
              </a:rPr>
              <a:t>   </a:t>
            </a:r>
            <a:r>
              <a:rPr lang="en-US" altLang="zh-CN">
                <a:ea typeface="楷体" pitchFamily="49" charset="-122"/>
              </a:rPr>
              <a:t>6.2</a:t>
            </a:r>
            <a:r>
              <a:rPr lang="zh-CN" altLang="en-US">
                <a:ea typeface="楷体" pitchFamily="49" charset="-122"/>
              </a:rPr>
              <a:t>　</a:t>
            </a:r>
            <a:endParaRPr lang="en-US" altLang="zh-CN">
              <a:ea typeface="楷体" pitchFamily="49" charset="-122"/>
            </a:endParaRPr>
          </a:p>
          <a:p>
            <a:pPr lvl="0" algn="l" eaLnBrk="0" hangingPunct="0"/>
            <a:r>
              <a:rPr lang="en-US" altLang="zh-CN">
                <a:ea typeface="楷体" pitchFamily="49" charset="-122"/>
              </a:rPr>
              <a:t>           5.6   6.0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6.7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6.7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6.0    5.6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6.2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6.1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5.3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6.2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6.8</a:t>
            </a:r>
            <a:r>
              <a:rPr lang="zh-CN" altLang="en-US">
                <a:ea typeface="楷体" pitchFamily="49" charset="-122"/>
              </a:rPr>
              <a:t>   </a:t>
            </a:r>
            <a:r>
              <a:rPr lang="en-US" altLang="zh-CN">
                <a:ea typeface="楷体" pitchFamily="49" charset="-122"/>
              </a:rPr>
              <a:t>6.6   4.7</a:t>
            </a:r>
            <a:r>
              <a:rPr lang="zh-CN" altLang="en-US">
                <a:ea typeface="楷体" pitchFamily="49" charset="-122"/>
              </a:rPr>
              <a:t>　</a:t>
            </a:r>
            <a:endParaRPr lang="en-US" altLang="zh-CN">
              <a:ea typeface="楷体" pitchFamily="49" charset="-122"/>
            </a:endParaRPr>
          </a:p>
          <a:p>
            <a:pPr lvl="0" algn="l" eaLnBrk="0" hangingPunct="0"/>
            <a:r>
              <a:rPr lang="en-US" altLang="zh-CN">
                <a:ea typeface="楷体" pitchFamily="49" charset="-122"/>
              </a:rPr>
              <a:t>           5.7</a:t>
            </a:r>
            <a:r>
              <a:rPr lang="zh-CN" altLang="en-US">
                <a:ea typeface="楷体" pitchFamily="49" charset="-122"/>
              </a:rPr>
              <a:t>   </a:t>
            </a:r>
            <a:r>
              <a:rPr lang="en-US" altLang="zh-CN">
                <a:ea typeface="楷体" pitchFamily="49" charset="-122"/>
              </a:rPr>
              <a:t>5.7    5.8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5.3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7.0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6.0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6.0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5.9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5.4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6.0    5.2</a:t>
            </a:r>
            <a:r>
              <a:rPr lang="zh-CN" altLang="en-US">
                <a:ea typeface="楷体" pitchFamily="49" charset="-122"/>
              </a:rPr>
              <a:t>   </a:t>
            </a:r>
            <a:r>
              <a:rPr lang="en-US" altLang="zh-CN">
                <a:ea typeface="楷体" pitchFamily="49" charset="-122"/>
              </a:rPr>
              <a:t>6.0   6.3</a:t>
            </a:r>
            <a:r>
              <a:rPr lang="zh-CN" altLang="en-US">
                <a:ea typeface="楷体" pitchFamily="49" charset="-122"/>
              </a:rPr>
              <a:t>　</a:t>
            </a:r>
            <a:endParaRPr lang="en-US" altLang="zh-CN">
              <a:ea typeface="楷体" pitchFamily="49" charset="-122"/>
            </a:endParaRPr>
          </a:p>
          <a:p>
            <a:pPr lvl="0" algn="l" eaLnBrk="0" hangingPunct="0"/>
            <a:r>
              <a:rPr lang="en-US" altLang="zh-CN">
                <a:ea typeface="楷体" pitchFamily="49" charset="-122"/>
              </a:rPr>
              <a:t>           5.7</a:t>
            </a:r>
            <a:r>
              <a:rPr lang="zh-CN" altLang="en-US">
                <a:ea typeface="楷体" pitchFamily="49" charset="-122"/>
              </a:rPr>
              <a:t>   </a:t>
            </a:r>
            <a:r>
              <a:rPr lang="en-US" altLang="zh-CN">
                <a:ea typeface="楷体" pitchFamily="49" charset="-122"/>
              </a:rPr>
              <a:t>6.8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6.1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4.5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5.6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6.3</a:t>
            </a:r>
            <a:r>
              <a:rPr lang="zh-CN" altLang="en-US">
                <a:ea typeface="楷体" pitchFamily="49" charset="-122"/>
              </a:rPr>
              <a:t>　</a:t>
            </a:r>
            <a:r>
              <a:rPr lang="en-US" altLang="zh-CN">
                <a:ea typeface="楷体" pitchFamily="49" charset="-122"/>
              </a:rPr>
              <a:t>6.0</a:t>
            </a:r>
            <a:r>
              <a:rPr lang="zh-CN" altLang="en-US">
                <a:ea typeface="楷体" pitchFamily="49" charset="-122"/>
              </a:rPr>
              <a:t>    </a:t>
            </a:r>
            <a:r>
              <a:rPr lang="en-US" altLang="zh-CN">
                <a:ea typeface="楷体" pitchFamily="49" charset="-122"/>
              </a:rPr>
              <a:t>5.8    6.3</a:t>
            </a:r>
            <a:endParaRPr lang="en-US" altLang="zh-CN">
              <a:ea typeface="楷体" pitchFamily="49" charset="-122"/>
            </a:endParaRPr>
          </a:p>
          <a:p>
            <a:pPr lvl="0" algn="l" eaLnBrk="0" hangingPunct="0"/>
            <a:r>
              <a:rPr lang="zh-CN" altLang="en-US">
                <a:ea typeface="楷体" pitchFamily="49" charset="-122"/>
              </a:rPr>
              <a:t>          根据上面的数据列出频率分布表，绘制出频率直方图，并估计在</a:t>
            </a:r>
            <a:endParaRPr lang="en-US" altLang="zh-CN">
              <a:ea typeface="楷体" pitchFamily="49" charset="-122"/>
            </a:endParaRPr>
          </a:p>
          <a:p>
            <a:pPr lvl="0" algn="l" eaLnBrk="0" hangingPunct="0"/>
            <a:r>
              <a:rPr lang="en-US" altLang="zh-CN">
                <a:ea typeface="楷体" pitchFamily="49" charset="-122"/>
              </a:rPr>
              <a:t>          </a:t>
            </a:r>
            <a:r>
              <a:rPr lang="zh-CN" altLang="en-US">
                <a:ea typeface="楷体" pitchFamily="49" charset="-122"/>
              </a:rPr>
              <a:t>这块试验田里长度在</a:t>
            </a:r>
            <a:r>
              <a:rPr lang="en-US" altLang="zh-CN">
                <a:ea typeface="楷体" pitchFamily="49" charset="-122"/>
              </a:rPr>
              <a:t>5.75</a:t>
            </a:r>
            <a:r>
              <a:rPr lang="zh-CN" altLang="en-US">
                <a:ea typeface="楷体" pitchFamily="49" charset="-122"/>
              </a:rPr>
              <a:t>～</a:t>
            </a:r>
            <a:r>
              <a:rPr lang="en-US" altLang="zh-CN">
                <a:ea typeface="楷体" pitchFamily="49" charset="-122"/>
              </a:rPr>
              <a:t>6.35 cm</a:t>
            </a:r>
            <a:r>
              <a:rPr lang="zh-CN" altLang="en-US">
                <a:ea typeface="楷体" pitchFamily="49" charset="-122"/>
              </a:rPr>
              <a:t>之间的麦穗所占的百分比。 </a:t>
            </a:r>
            <a:endParaRPr lang="zh-CN" altLang="en-US">
              <a:ea typeface="楷体" pitchFamily="49" charset="-122"/>
            </a:endParaRPr>
          </a:p>
        </p:txBody>
      </p:sp>
      <p:sp>
        <p:nvSpPr>
          <p:cNvPr id="10242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243" name="矩形 4"/>
          <p:cNvSpPr/>
          <p:nvPr/>
        </p:nvSpPr>
        <p:spPr>
          <a:xfrm>
            <a:off x="1971675" y="620713"/>
            <a:ext cx="71723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类型一　画频率直方图</a:t>
            </a:r>
            <a:endParaRPr lang="zh-CN" altLang="en-US" sz="240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89" name="矩形 4"/>
          <p:cNvSpPr/>
          <p:nvPr/>
        </p:nvSpPr>
        <p:spPr>
          <a:xfrm>
            <a:off x="944563" y="1031875"/>
            <a:ext cx="7854950" cy="7080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>
                <a:ea typeface="楷体" pitchFamily="49" charset="-122"/>
              </a:rPr>
              <a:t>(1)</a:t>
            </a:r>
            <a:r>
              <a:rPr lang="zh-CN" altLang="en-US">
                <a:ea typeface="楷体" pitchFamily="49" charset="-122"/>
              </a:rPr>
              <a:t>由题中数据可知，这组数据的最大值为</a:t>
            </a:r>
            <a:r>
              <a:rPr lang="en-US" altLang="zh-CN">
                <a:ea typeface="楷体" pitchFamily="49" charset="-122"/>
              </a:rPr>
              <a:t>7.4</a:t>
            </a:r>
            <a:r>
              <a:rPr lang="zh-CN" altLang="en-US">
                <a:ea typeface="楷体" pitchFamily="49" charset="-122"/>
              </a:rPr>
              <a:t>，最小值为</a:t>
            </a:r>
            <a:r>
              <a:rPr lang="en-US" altLang="zh-CN">
                <a:ea typeface="楷体" pitchFamily="49" charset="-122"/>
              </a:rPr>
              <a:t>4.0</a:t>
            </a:r>
            <a:r>
              <a:rPr lang="zh-CN" altLang="en-US">
                <a:ea typeface="楷体" pitchFamily="49" charset="-122"/>
              </a:rPr>
              <a:t>，</a:t>
            </a:r>
            <a:endParaRPr lang="en-US" altLang="zh-CN">
              <a:ea typeface="楷体" pitchFamily="49" charset="-122"/>
            </a:endParaRPr>
          </a:p>
          <a:p>
            <a:pPr lvl="0" algn="l"/>
            <a:r>
              <a:rPr lang="en-US" altLang="zh-CN">
                <a:ea typeface="楷体" pitchFamily="49" charset="-122"/>
              </a:rPr>
              <a:t>              </a:t>
            </a:r>
            <a:r>
              <a:rPr lang="zh-CN" altLang="en-US">
                <a:ea typeface="楷体" pitchFamily="49" charset="-122"/>
              </a:rPr>
              <a:t>故全距为</a:t>
            </a:r>
            <a:r>
              <a:rPr lang="en-US" altLang="zh-CN">
                <a:ea typeface="楷体" pitchFamily="49" charset="-122"/>
              </a:rPr>
              <a:t>3.4</a:t>
            </a:r>
            <a:r>
              <a:rPr lang="zh-CN" altLang="en-US">
                <a:ea typeface="楷体" pitchFamily="49" charset="-122"/>
              </a:rPr>
              <a:t>；</a:t>
            </a:r>
            <a:endParaRPr lang="zh-CN" altLang="en-US">
              <a:ea typeface="楷体" pitchFamily="49" charset="-122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555750" y="1817688"/>
          <a:ext cx="3265488" cy="19081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3" imgW="3265488" imgH="1908175" progId="Word.Document.12">
                  <p:embed/>
                </p:oleObj>
              </mc:Choice>
              <mc:Fallback>
                <p:oleObj r:id="rId3" imgW="3265488" imgH="19081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55750" y="1817688"/>
                        <a:ext cx="3265488" cy="1908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矩形 6"/>
          <p:cNvSpPr/>
          <p:nvPr/>
        </p:nvSpPr>
        <p:spPr>
          <a:xfrm>
            <a:off x="1430338" y="3859213"/>
            <a:ext cx="3724275" cy="1016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>
                <a:ea typeface="楷体" pitchFamily="49" charset="-122"/>
              </a:rPr>
              <a:t>(3)</a:t>
            </a:r>
            <a:r>
              <a:rPr lang="zh-CN" altLang="en-US">
                <a:ea typeface="楷体" pitchFamily="49" charset="-122"/>
              </a:rPr>
              <a:t>分组所分的</a:t>
            </a:r>
            <a:r>
              <a:rPr lang="en-US" altLang="zh-CN">
                <a:ea typeface="楷体" pitchFamily="49" charset="-122"/>
              </a:rPr>
              <a:t>12</a:t>
            </a:r>
            <a:r>
              <a:rPr lang="zh-CN" altLang="en-US">
                <a:ea typeface="楷体" pitchFamily="49" charset="-122"/>
              </a:rPr>
              <a:t>个小组可以是</a:t>
            </a:r>
            <a:endParaRPr lang="en-US" altLang="zh-CN">
              <a:ea typeface="楷体" pitchFamily="49" charset="-122"/>
            </a:endParaRPr>
          </a:p>
          <a:p>
            <a:pPr lvl="0" algn="l"/>
            <a:r>
              <a:rPr lang="en-US" altLang="zh-CN">
                <a:ea typeface="楷体" pitchFamily="49" charset="-122"/>
              </a:rPr>
              <a:t>     3.95</a:t>
            </a:r>
            <a:r>
              <a:rPr lang="zh-CN" altLang="en-US">
                <a:ea typeface="楷体" pitchFamily="49" charset="-122"/>
              </a:rPr>
              <a:t>～</a:t>
            </a:r>
            <a:r>
              <a:rPr lang="en-US" altLang="zh-CN">
                <a:ea typeface="楷体" pitchFamily="49" charset="-122"/>
              </a:rPr>
              <a:t>4.25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4.25</a:t>
            </a:r>
            <a:r>
              <a:rPr lang="zh-CN" altLang="en-US">
                <a:ea typeface="楷体" pitchFamily="49" charset="-122"/>
              </a:rPr>
              <a:t>～</a:t>
            </a:r>
            <a:r>
              <a:rPr lang="en-US" altLang="zh-CN">
                <a:ea typeface="楷体" pitchFamily="49" charset="-122"/>
              </a:rPr>
              <a:t>4.55</a:t>
            </a:r>
            <a:r>
              <a:rPr lang="zh-CN" altLang="en-US">
                <a:ea typeface="楷体" pitchFamily="49" charset="-122"/>
              </a:rPr>
              <a:t>，</a:t>
            </a:r>
            <a:endParaRPr lang="en-US" altLang="zh-CN">
              <a:ea typeface="楷体" pitchFamily="49" charset="-122"/>
            </a:endParaRPr>
          </a:p>
          <a:p>
            <a:pPr lvl="0" algn="l"/>
            <a:r>
              <a:rPr lang="en-US" altLang="zh-CN">
                <a:ea typeface="楷体" pitchFamily="49" charset="-122"/>
              </a:rPr>
              <a:t>     4.55</a:t>
            </a:r>
            <a:r>
              <a:rPr lang="zh-CN" altLang="en-US">
                <a:ea typeface="楷体" pitchFamily="49" charset="-122"/>
              </a:rPr>
              <a:t>～</a:t>
            </a:r>
            <a:r>
              <a:rPr lang="en-US" altLang="zh-CN">
                <a:ea typeface="楷体" pitchFamily="49" charset="-122"/>
              </a:rPr>
              <a:t> 4.85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…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7.25</a:t>
            </a:r>
            <a:r>
              <a:rPr lang="zh-CN" altLang="en-US">
                <a:ea typeface="楷体" pitchFamily="49" charset="-122"/>
              </a:rPr>
              <a:t>～</a:t>
            </a:r>
            <a:r>
              <a:rPr lang="en-US" altLang="zh-CN">
                <a:ea typeface="楷体" pitchFamily="49" charset="-122"/>
              </a:rPr>
              <a:t>7.55</a:t>
            </a:r>
            <a:r>
              <a:rPr lang="zh-CN" altLang="en-US">
                <a:ea typeface="楷体" pitchFamily="49" charset="-122"/>
              </a:rPr>
              <a:t>；</a:t>
            </a:r>
            <a:endParaRPr lang="zh-CN" altLang="en-US">
              <a:ea typeface="楷体" pitchFamily="49" charset="-122"/>
            </a:endParaRPr>
          </a:p>
        </p:txBody>
      </p:sp>
      <p:sp>
        <p:nvSpPr>
          <p:cNvPr id="12292" name="矩形 7"/>
          <p:cNvSpPr/>
          <p:nvPr/>
        </p:nvSpPr>
        <p:spPr>
          <a:xfrm>
            <a:off x="1444625" y="4951413"/>
            <a:ext cx="2289175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>
                <a:ea typeface="楷体" pitchFamily="49" charset="-122"/>
              </a:rPr>
              <a:t>(4)</a:t>
            </a:r>
            <a:r>
              <a:rPr lang="zh-CN" altLang="en-US">
                <a:ea typeface="楷体" pitchFamily="49" charset="-122"/>
              </a:rPr>
              <a:t>列频率分布表：</a:t>
            </a:r>
            <a:endParaRPr lang="zh-CN" altLang="en-US">
              <a:ea typeface="楷体" pitchFamily="49" charset="-122"/>
            </a:endParaRPr>
          </a:p>
        </p:txBody>
      </p:sp>
      <p:graphicFrame>
        <p:nvGraphicFramePr>
          <p:cNvPr id="12293" name="表格 8"/>
          <p:cNvGraphicFramePr>
            <a:graphicFrameLocks noGrp="1"/>
          </p:cNvGraphicFramePr>
          <p:nvPr/>
        </p:nvGraphicFramePr>
        <p:xfrm>
          <a:off x="5311775" y="2143125"/>
          <a:ext cx="3368675" cy="4267200"/>
        </p:xfrm>
        <a:graphic>
          <a:graphicData uri="http://schemas.openxmlformats.org/drawingml/2006/table">
            <a:tbl>
              <a:tblPr/>
              <a:tblGrid>
                <a:gridCol w="1749425"/>
                <a:gridCol w="809625"/>
                <a:gridCol w="809625"/>
              </a:tblGrid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>
                          <a:ea typeface="楷体" pitchFamily="49" charset="-122"/>
                        </a:rPr>
                        <a:t>分组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>
                          <a:ea typeface="楷体" pitchFamily="49" charset="-122"/>
                        </a:rPr>
                        <a:t>频数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>
                          <a:ea typeface="楷体" pitchFamily="49" charset="-122"/>
                        </a:rPr>
                        <a:t>频率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[3.95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4.25)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0.01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[4.25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4.55)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0.01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[4.55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4.85)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2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0.02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[4.85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5.15)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5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0.05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[5.15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5.45)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11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0.11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[5.45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5.75)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15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0.15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[5.75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6.05)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28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0.28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[6.05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6.35)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13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0.13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[6.35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6.65)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11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0.11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[6.65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6.95)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10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0.10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[6.95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7.25)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2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0.02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[7.25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7.55]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0.01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>
                          <a:ea typeface="楷体" pitchFamily="49" charset="-122"/>
                        </a:rPr>
                        <a:t>合计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100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1.00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35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" grpId="0"/>
      <p:bldP spid="12291" grpId="0"/>
      <p:bldP spid="122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7" name="矩形 4"/>
          <p:cNvSpPr/>
          <p:nvPr/>
        </p:nvSpPr>
        <p:spPr>
          <a:xfrm>
            <a:off x="944563" y="1031875"/>
            <a:ext cx="7854950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>
                <a:ea typeface="楷体" pitchFamily="49" charset="-122"/>
              </a:rPr>
              <a:t>(4)</a:t>
            </a:r>
            <a:r>
              <a:rPr lang="zh-CN" altLang="en-US">
                <a:ea typeface="楷体" pitchFamily="49" charset="-122"/>
              </a:rPr>
              <a:t>列频率分布表：</a:t>
            </a:r>
            <a:endParaRPr lang="zh-CN" altLang="en-US">
              <a:ea typeface="楷体" pitchFamily="49" charset="-122"/>
            </a:endParaRPr>
          </a:p>
        </p:txBody>
      </p:sp>
      <p:sp>
        <p:nvSpPr>
          <p:cNvPr id="14338" name="矩形 9"/>
          <p:cNvSpPr/>
          <p:nvPr/>
        </p:nvSpPr>
        <p:spPr>
          <a:xfrm>
            <a:off x="1543050" y="2670175"/>
            <a:ext cx="3062288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>
                <a:ea typeface="楷体" pitchFamily="49" charset="-122"/>
              </a:rPr>
              <a:t>(5)</a:t>
            </a:r>
            <a:r>
              <a:rPr lang="zh-CN" altLang="en-US">
                <a:ea typeface="楷体" pitchFamily="49" charset="-122"/>
              </a:rPr>
              <a:t>绘制频率直方图如图：</a:t>
            </a:r>
            <a:endParaRPr lang="zh-CN" altLang="en-US">
              <a:ea typeface="楷体" pitchFamily="49" charset="-122"/>
            </a:endParaRPr>
          </a:p>
        </p:txBody>
      </p:sp>
      <p:pic>
        <p:nvPicPr>
          <p:cNvPr id="14339" name="Picture 3" descr="北一6-8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4525" y="3146425"/>
            <a:ext cx="5389563" cy="20732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4340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2500" y="1008063"/>
            <a:ext cx="2613025" cy="3303587"/>
          </a:xfrm>
          <a:prstGeom prst="rect">
            <a:avLst/>
          </a:prstGeom>
          <a:noFill/>
          <a:ln w="28575">
            <a:noFill/>
            <a:miter lim="800000"/>
          </a:ln>
        </p:spPr>
      </p:pic>
      <p:sp>
        <p:nvSpPr>
          <p:cNvPr id="14341" name="矩形 11"/>
          <p:cNvSpPr/>
          <p:nvPr/>
        </p:nvSpPr>
        <p:spPr>
          <a:xfrm>
            <a:off x="1846263" y="5273675"/>
            <a:ext cx="7273925" cy="10144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>
                <a:ea typeface="楷体" pitchFamily="49" charset="-122"/>
              </a:rPr>
              <a:t>从表中看到，样本数据落在</a:t>
            </a:r>
            <a:r>
              <a:rPr lang="en-US" altLang="zh-CN">
                <a:ea typeface="楷体" pitchFamily="49" charset="-122"/>
              </a:rPr>
              <a:t>5.75</a:t>
            </a:r>
            <a:r>
              <a:rPr lang="zh-CN" altLang="en-US">
                <a:ea typeface="楷体" pitchFamily="49" charset="-122"/>
              </a:rPr>
              <a:t>～</a:t>
            </a:r>
            <a:r>
              <a:rPr lang="en-US" altLang="zh-CN">
                <a:ea typeface="楷体" pitchFamily="49" charset="-122"/>
              </a:rPr>
              <a:t>6.35</a:t>
            </a:r>
            <a:r>
              <a:rPr lang="zh-CN" altLang="en-US">
                <a:ea typeface="楷体" pitchFamily="49" charset="-122"/>
              </a:rPr>
              <a:t>之间的频率是</a:t>
            </a:r>
            <a:r>
              <a:rPr lang="en-US" altLang="zh-CN">
                <a:ea typeface="楷体" pitchFamily="49" charset="-122"/>
              </a:rPr>
              <a:t>0.28</a:t>
            </a:r>
            <a:r>
              <a:rPr lang="zh-CN" altLang="en-US">
                <a:ea typeface="楷体" pitchFamily="49" charset="-122"/>
              </a:rPr>
              <a:t>＋</a:t>
            </a:r>
            <a:endParaRPr lang="en-US" altLang="zh-CN">
              <a:ea typeface="楷体" pitchFamily="49" charset="-122"/>
            </a:endParaRPr>
          </a:p>
          <a:p>
            <a:pPr lvl="0" algn="l"/>
            <a:r>
              <a:rPr lang="en-US" altLang="zh-CN">
                <a:ea typeface="楷体" pitchFamily="49" charset="-122"/>
              </a:rPr>
              <a:t>0.13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0.41</a:t>
            </a:r>
            <a:r>
              <a:rPr lang="zh-CN" altLang="en-US">
                <a:ea typeface="楷体" pitchFamily="49" charset="-122"/>
              </a:rPr>
              <a:t>，于是可以估计，在这块试验田里长度在</a:t>
            </a:r>
            <a:r>
              <a:rPr lang="en-US" altLang="zh-CN">
                <a:ea typeface="楷体" pitchFamily="49" charset="-122"/>
              </a:rPr>
              <a:t>5.75</a:t>
            </a:r>
            <a:r>
              <a:rPr lang="zh-CN" altLang="en-US">
                <a:ea typeface="楷体" pitchFamily="49" charset="-122"/>
              </a:rPr>
              <a:t>～</a:t>
            </a:r>
            <a:endParaRPr lang="en-US" altLang="zh-CN">
              <a:ea typeface="楷体" pitchFamily="49" charset="-122"/>
            </a:endParaRPr>
          </a:p>
          <a:p>
            <a:pPr lvl="0" algn="l"/>
            <a:r>
              <a:rPr lang="en-US" altLang="zh-CN">
                <a:ea typeface="楷体" pitchFamily="49" charset="-122"/>
              </a:rPr>
              <a:t>6.35 </a:t>
            </a:r>
            <a:r>
              <a:rPr lang="en-US" altLang="zh-CN" i="1">
                <a:ea typeface="楷体" pitchFamily="49" charset="-122"/>
              </a:rPr>
              <a:t>cm</a:t>
            </a:r>
            <a:r>
              <a:rPr lang="zh-CN" altLang="en-US">
                <a:ea typeface="楷体" pitchFamily="49" charset="-122"/>
              </a:rPr>
              <a:t>之间的麦穗约占</a:t>
            </a:r>
            <a:r>
              <a:rPr lang="en-US" altLang="zh-CN">
                <a:ea typeface="楷体" pitchFamily="49" charset="-122"/>
              </a:rPr>
              <a:t>41%</a:t>
            </a:r>
            <a:r>
              <a:rPr lang="zh-CN" altLang="en-US">
                <a:ea typeface="楷体" pitchFamily="49" charset="-122"/>
              </a:rPr>
              <a:t>。</a:t>
            </a:r>
            <a:endParaRPr lang="zh-CN" altLang="en-US">
              <a:ea typeface="楷体" pitchFamily="49" charset="-122"/>
            </a:endParaRPr>
          </a:p>
        </p:txBody>
      </p:sp>
      <p:sp>
        <p:nvSpPr>
          <p:cNvPr id="14342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5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6386" name="Text Box 5"/>
          <p:cNvSpPr/>
          <p:nvPr/>
        </p:nvSpPr>
        <p:spPr>
          <a:xfrm>
            <a:off x="1370013" y="1452563"/>
            <a:ext cx="7334250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00"/>
                </a:solidFill>
                <a:ea typeface="楷体" pitchFamily="49" charset="-122"/>
              </a:rPr>
              <a:t>一般地，当总体很大或不便获取时，用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样本的频率分</a:t>
            </a:r>
            <a:endParaRPr lang="en-US" altLang="zh-CN" sz="2400">
              <a:solidFill>
                <a:srgbClr val="FF0000"/>
              </a:solidFill>
              <a:ea typeface="楷体" pitchFamily="49" charset="-122"/>
            </a:endParaRPr>
          </a:p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布</a:t>
            </a:r>
            <a:r>
              <a:rPr lang="zh-CN" altLang="en-US" sz="2400">
                <a:solidFill>
                  <a:srgbClr val="0033CC"/>
                </a:solidFill>
                <a:ea typeface="楷体" pitchFamily="49" charset="-122"/>
              </a:rPr>
              <a:t>估计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总体的频率分布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zh-CN" altLang="en-US" sz="2400">
                <a:solidFill>
                  <a:srgbClr val="000000"/>
                </a:solidFill>
                <a:ea typeface="楷体" pitchFamily="49" charset="-122"/>
              </a:rPr>
              <a:t>把反映总体频率分布的表格</a:t>
            </a:r>
            <a:endParaRPr lang="en-US" altLang="zh-CN" sz="2400">
              <a:solidFill>
                <a:srgbClr val="000000"/>
              </a:solidFill>
              <a:ea typeface="楷体" pitchFamily="49" charset="-122"/>
            </a:endParaRPr>
          </a:p>
          <a:p>
            <a:pPr lvl="0" algn="l"/>
            <a:r>
              <a:rPr lang="zh-CN" altLang="en-US" sz="2400">
                <a:solidFill>
                  <a:srgbClr val="000000"/>
                </a:solidFill>
                <a:ea typeface="楷体" pitchFamily="49" charset="-122"/>
              </a:rPr>
              <a:t>称为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频率分布表</a:t>
            </a:r>
            <a:r>
              <a:rPr lang="zh-CN" altLang="en-US" sz="2400">
                <a:solidFill>
                  <a:srgbClr val="000000"/>
                </a:solidFill>
                <a:ea typeface="楷体" pitchFamily="49" charset="-122"/>
              </a:rPr>
              <a:t>。</a:t>
            </a:r>
            <a:endParaRPr lang="en-US" altLang="zh-CN" sz="2400">
              <a:solidFill>
                <a:srgbClr val="000000"/>
              </a:solidFill>
              <a:ea typeface="楷体" pitchFamily="49" charset="-122"/>
            </a:endParaRPr>
          </a:p>
        </p:txBody>
      </p:sp>
      <p:sp>
        <p:nvSpPr>
          <p:cNvPr id="16387" name="Rectangle 16"/>
          <p:cNvSpPr/>
          <p:nvPr/>
        </p:nvSpPr>
        <p:spPr>
          <a:xfrm>
            <a:off x="912813" y="1011238"/>
            <a:ext cx="66262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、频率分布表的概念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3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8434" name="Rectangle 16"/>
          <p:cNvSpPr/>
          <p:nvPr/>
        </p:nvSpPr>
        <p:spPr>
          <a:xfrm>
            <a:off x="914400" y="1014413"/>
            <a:ext cx="66262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、频率分布表的制作步骤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graphicFrame>
        <p:nvGraphicFramePr>
          <p:cNvPr id="18435" name="Object 2"/>
          <p:cNvGraphicFramePr>
            <a:graphicFrameLocks noChangeAspect="1"/>
          </p:cNvGraphicFramePr>
          <p:nvPr/>
        </p:nvGraphicFramePr>
        <p:xfrm>
          <a:off x="1449388" y="1460500"/>
          <a:ext cx="6994525" cy="11763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r:id="rId3" imgW="6994525" imgH="1176338" progId="Word.Document.12">
                  <p:embed/>
                </p:oleObj>
              </mc:Choice>
              <mc:Fallback>
                <p:oleObj r:id="rId3" imgW="6994525" imgH="1176338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9388" y="1460500"/>
                        <a:ext cx="6994525" cy="11763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3"/>
          <p:cNvGraphicFramePr>
            <a:graphicFrameLocks noChangeAspect="1"/>
          </p:cNvGraphicFramePr>
          <p:nvPr/>
        </p:nvGraphicFramePr>
        <p:xfrm>
          <a:off x="1425575" y="2682875"/>
          <a:ext cx="6983413" cy="7969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r:id="rId5" imgW="6983413" imgH="796925" progId="Word.Document.12">
                  <p:embed/>
                </p:oleObj>
              </mc:Choice>
              <mc:Fallback>
                <p:oleObj r:id="rId5" imgW="6983413" imgH="7969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25575" y="2682875"/>
                        <a:ext cx="6983413" cy="796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4"/>
          <p:cNvGraphicFramePr>
            <a:graphicFrameLocks noChangeAspect="1"/>
          </p:cNvGraphicFramePr>
          <p:nvPr/>
        </p:nvGraphicFramePr>
        <p:xfrm>
          <a:off x="1400175" y="3538538"/>
          <a:ext cx="6959600" cy="37941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r:id="rId7" imgW="6959600" imgH="379412" progId="Word.Document.12">
                  <p:embed/>
                </p:oleObj>
              </mc:Choice>
              <mc:Fallback>
                <p:oleObj r:id="rId7" imgW="6959600" imgH="379412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00175" y="3538538"/>
                        <a:ext cx="6959600" cy="3794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1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0482" name="Rectangle 16"/>
          <p:cNvSpPr/>
          <p:nvPr/>
        </p:nvSpPr>
        <p:spPr>
          <a:xfrm>
            <a:off x="914400" y="1014413"/>
            <a:ext cx="66262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4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、频率直方图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graphicFrame>
        <p:nvGraphicFramePr>
          <p:cNvPr id="20483" name="Object 5"/>
          <p:cNvGraphicFramePr>
            <a:graphicFrameLocks noChangeAspect="1"/>
          </p:cNvGraphicFramePr>
          <p:nvPr/>
        </p:nvGraphicFramePr>
        <p:xfrm>
          <a:off x="1460500" y="1508125"/>
          <a:ext cx="7137400" cy="22352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r:id="rId3" imgW="7137400" imgH="2235200" progId="Word.Document.12">
                  <p:embed/>
                </p:oleObj>
              </mc:Choice>
              <mc:Fallback>
                <p:oleObj r:id="rId3" imgW="7137400" imgH="223520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60500" y="1508125"/>
                        <a:ext cx="7137400" cy="2235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484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4350" y="3592513"/>
            <a:ext cx="5094288" cy="2843212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OWNjM2NjYjhlZWZhODMxM2E4Nzg5ZDk5Mzc1MjQwZDYifQ=="/>
</p:tagLst>
</file>

<file path=ppt/theme/theme1.xml><?xml version="1.0" encoding="utf-8"?>
<a:theme xmlns:r="http://schemas.openxmlformats.org/officeDocument/2006/relationships"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resentationFormat>On-screen Show (4:3)</PresentationFormat>
  <Paragraphs>176</Paragraphs>
  <Slides>29</Slides>
  <Notes>29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baseType="lpstr" size="35">
      <vt:lpstr>Arial</vt:lpstr>
      <vt:lpstr>宋体</vt:lpstr>
      <vt:lpstr>Times New Roman</vt:lpstr>
      <vt:lpstr>Calibri</vt:lpstr>
      <vt:lpstr>楷体</vt:lpstr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2022-05-30T19:22:24.791</cp:lastPrinted>
  <dcterms:created xsi:type="dcterms:W3CDTF">2022-05-30T19:22:24Z</dcterms:created>
  <dcterms:modified xsi:type="dcterms:W3CDTF">2022-05-30T11:22:25Z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