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notesMasterIdLst>
    <p:notesMasterId r:id="rId2"/>
  </p:notesMasterIdLst>
  <p:handoutMasterIdLst>
    <p:handoutMasterId r:id="rId3"/>
  </p:handoutMasterIdLst>
  <p:sldIdLst>
    <p:sldId id="352" r:id="rId4"/>
    <p:sldId id="887" r:id="rId5"/>
    <p:sldId id="888" r:id="rId6"/>
    <p:sldId id="889" r:id="rId7"/>
    <p:sldId id="907" r:id="rId8"/>
    <p:sldId id="908" r:id="rId9"/>
    <p:sldId id="858" r:id="rId10"/>
    <p:sldId id="909" r:id="rId11"/>
    <p:sldId id="910" r:id="rId12"/>
    <p:sldId id="911" r:id="rId13"/>
    <p:sldId id="912" r:id="rId14"/>
    <p:sldId id="913" r:id="rId15"/>
    <p:sldId id="914" r:id="rId16"/>
    <p:sldId id="915" r:id="rId17"/>
    <p:sldId id="916" r:id="rId18"/>
    <p:sldId id="859" r:id="rId19"/>
    <p:sldId id="895" r:id="rId20"/>
    <p:sldId id="917" r:id="rId21"/>
    <p:sldId id="894" r:id="rId22"/>
    <p:sldId id="898" r:id="rId23"/>
    <p:sldId id="860" r:id="rId24"/>
    <p:sldId id="918" r:id="rId25"/>
    <p:sldId id="919" r:id="rId26"/>
    <p:sldId id="485" r:id="rId27"/>
  </p:sldIdLst>
  <p:sldSz cx="9144000" cy="6858000" type="screen4x3"/>
  <p:notesSz cx="6858000" cy="9144000"/>
  <p:custDataLst>
    <p:tags r:id="rId28"/>
  </p:custDataLst>
  <p:defaultTextStyle>
    <a:defPPr>
      <a:defRPr lang="zh-CN"/>
    </a:defPPr>
    <a:lvl1pPr marL="0" indent="0" algn="ctr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000" b="1" i="0" u="none" baseline="0">
        <a:solidFill>
          <a:schemeClr val="tx1"/>
        </a:solidFill>
        <a:latin typeface="Times New Roman" pitchFamily="18" charset="0"/>
        <a:ea typeface="宋体" pitchFamily="2" charset="-122"/>
      </a:defRPr>
    </a:lvl1pPr>
    <a:lvl2pPr marL="457200" indent="0" algn="ctr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000" b="1" i="0" u="none" baseline="0">
        <a:solidFill>
          <a:schemeClr val="tx1"/>
        </a:solidFill>
        <a:latin typeface="Times New Roman" pitchFamily="18" charset="0"/>
        <a:ea typeface="宋体" pitchFamily="2" charset="-122"/>
      </a:defRPr>
    </a:lvl2pPr>
    <a:lvl3pPr marL="914400" indent="0" algn="ctr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000" b="1" i="0" u="none" baseline="0">
        <a:solidFill>
          <a:schemeClr val="tx1"/>
        </a:solidFill>
        <a:latin typeface="Times New Roman" pitchFamily="18" charset="0"/>
        <a:ea typeface="宋体" pitchFamily="2" charset="-122"/>
      </a:defRPr>
    </a:lvl3pPr>
    <a:lvl4pPr marL="1371600" indent="0" algn="ctr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000" b="1" i="0" u="none" baseline="0">
        <a:solidFill>
          <a:schemeClr val="tx1"/>
        </a:solidFill>
        <a:latin typeface="Times New Roman" pitchFamily="18" charset="0"/>
        <a:ea typeface="宋体" pitchFamily="2" charset="-122"/>
      </a:defRPr>
    </a:lvl4pPr>
    <a:lvl5pPr marL="1828800" indent="0" algn="ctr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000" b="1" i="0" u="none" baseline="0">
        <a:solidFill>
          <a:schemeClr val="tx1"/>
        </a:solidFill>
        <a:latin typeface="Times New Roman" pitchFamily="18" charset="0"/>
        <a:ea typeface="宋体" pitchFamily="2" charset="-122"/>
      </a:defRPr>
    </a:lvl5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1899" autoAdjust="0"/>
  </p:normalViewPr>
  <p:slideViewPr>
    <p:cSldViewPr>
      <p:cViewPr>
        <p:scale>
          <a:sx n="80" d="100"/>
          <a:sy n="80" d="100"/>
        </p:scale>
        <p:origin x="0" y="0"/>
      </p:cViewPr>
    </p:cSldViewPr>
  </p:slideViewPr>
  <p:notesViewPr>
    <p:cSldViewPr>
      <p:cViewPr varScale="1">
        <p:scale>
          <a:sx n="1" d="100"/>
          <a:sy n="1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slide" Target="slides/slide10.xml" /><Relationship Id="rId14" Type="http://schemas.openxmlformats.org/officeDocument/2006/relationships/slide" Target="slides/slide11.xml" /><Relationship Id="rId15" Type="http://schemas.openxmlformats.org/officeDocument/2006/relationships/slide" Target="slides/slide12.xml" /><Relationship Id="rId16" Type="http://schemas.openxmlformats.org/officeDocument/2006/relationships/slide" Target="slides/slide13.xml" /><Relationship Id="rId17" Type="http://schemas.openxmlformats.org/officeDocument/2006/relationships/slide" Target="slides/slide14.xml" /><Relationship Id="rId18" Type="http://schemas.openxmlformats.org/officeDocument/2006/relationships/slide" Target="slides/slide15.xml" /><Relationship Id="rId19" Type="http://schemas.openxmlformats.org/officeDocument/2006/relationships/slide" Target="slides/slide16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7.xml" /><Relationship Id="rId21" Type="http://schemas.openxmlformats.org/officeDocument/2006/relationships/slide" Target="slides/slide18.xml" /><Relationship Id="rId22" Type="http://schemas.openxmlformats.org/officeDocument/2006/relationships/slide" Target="slides/slide19.xml" /><Relationship Id="rId23" Type="http://schemas.openxmlformats.org/officeDocument/2006/relationships/slide" Target="slides/slide20.xml" /><Relationship Id="rId24" Type="http://schemas.openxmlformats.org/officeDocument/2006/relationships/slide" Target="slides/slide21.xml" /><Relationship Id="rId25" Type="http://schemas.openxmlformats.org/officeDocument/2006/relationships/slide" Target="slides/slide22.xml" /><Relationship Id="rId26" Type="http://schemas.openxmlformats.org/officeDocument/2006/relationships/slide" Target="slides/slide23.xml" /><Relationship Id="rId27" Type="http://schemas.openxmlformats.org/officeDocument/2006/relationships/slide" Target="slides/slide24.xml" /><Relationship Id="rId28" Type="http://schemas.openxmlformats.org/officeDocument/2006/relationships/tags" Target="tags/tag1.xml" /><Relationship Id="rId29" Type="http://schemas.openxmlformats.org/officeDocument/2006/relationships/presProps" Target="presProps.xml" /><Relationship Id="rId3" Type="http://schemas.openxmlformats.org/officeDocument/2006/relationships/handoutMaster" Target="handoutMasters/handoutMaster1.xml" /><Relationship Id="rId30" Type="http://schemas.openxmlformats.org/officeDocument/2006/relationships/viewProps" Target="viewProps.xml" /><Relationship Id="rId31" Type="http://schemas.openxmlformats.org/officeDocument/2006/relationships/theme" Target="theme/theme1.xml" /><Relationship Id="rId32" Type="http://schemas.openxmlformats.org/officeDocument/2006/relationships/tableStyles" Target="tableStyles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4.wmf" /><Relationship Id="rId2" Type="http://schemas.openxmlformats.org/officeDocument/2006/relationships/image" Target="../media/image15.wmf" /></Relationships>
</file>

<file path=ppt/drawings/_rels/vmlDrawing2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1.wmf" /><Relationship Id="rId2" Type="http://schemas.openxmlformats.org/officeDocument/2006/relationships/image" Target="../media/image22.wmf" /><Relationship Id="rId3" Type="http://schemas.openxmlformats.org/officeDocument/2006/relationships/image" Target="../media/image23.wmf" /><Relationship Id="rId4" Type="http://schemas.openxmlformats.org/officeDocument/2006/relationships/image" Target="../media/image24.wmf" /><Relationship Id="rId5" Type="http://schemas.openxmlformats.org/officeDocument/2006/relationships/image" Target="../media/image25.wmf" /><Relationship Id="rId6" Type="http://schemas.openxmlformats.org/officeDocument/2006/relationships/image" Target="../media/image26.wmf" /><Relationship Id="rId7" Type="http://schemas.openxmlformats.org/officeDocument/2006/relationships/image" Target="../media/image27.wmf" /></Relationships>
</file>

<file path=ppt/drawings/_rels/vmlDrawing3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49.wmf" /><Relationship Id="rId2" Type="http://schemas.openxmlformats.org/officeDocument/2006/relationships/image" Target="../media/image51.wmf" /><Relationship Id="rId3" Type="http://schemas.openxmlformats.org/officeDocument/2006/relationships/image" Target="../media/image52.wmf" /><Relationship Id="rId4" Type="http://schemas.openxmlformats.org/officeDocument/2006/relationships/image" Target="../media/image53.wmf" /><Relationship Id="rId5" Type="http://schemas.openxmlformats.org/officeDocument/2006/relationships/image" Target="../media/image54.wmf" /></Relationships>
</file>

<file path=ppt/drawings/_rels/vmlDrawing4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57.wmf" /><Relationship Id="rId10" Type="http://schemas.openxmlformats.org/officeDocument/2006/relationships/image" Target="../media/image66.wmf" /><Relationship Id="rId2" Type="http://schemas.openxmlformats.org/officeDocument/2006/relationships/image" Target="../media/image58.wmf" /><Relationship Id="rId3" Type="http://schemas.openxmlformats.org/officeDocument/2006/relationships/image" Target="../media/image59.wmf" /><Relationship Id="rId4" Type="http://schemas.openxmlformats.org/officeDocument/2006/relationships/image" Target="../media/image60.wmf" /><Relationship Id="rId5" Type="http://schemas.openxmlformats.org/officeDocument/2006/relationships/image" Target="../media/image61.wmf" /><Relationship Id="rId6" Type="http://schemas.openxmlformats.org/officeDocument/2006/relationships/image" Target="../media/image62.wmf" /><Relationship Id="rId7" Type="http://schemas.openxmlformats.org/officeDocument/2006/relationships/image" Target="../media/image63.wmf" /><Relationship Id="rId8" Type="http://schemas.openxmlformats.org/officeDocument/2006/relationships/image" Target="../media/image64.wmf" /><Relationship Id="rId9" Type="http://schemas.openxmlformats.org/officeDocument/2006/relationships/image" Target="../media/image65.wmf" /></Relationships>
</file>

<file path=ppt/drawings/_rels/vmlDrawing5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57.wmf" /><Relationship Id="rId10" Type="http://schemas.openxmlformats.org/officeDocument/2006/relationships/image" Target="../media/image66.wmf" /><Relationship Id="rId2" Type="http://schemas.openxmlformats.org/officeDocument/2006/relationships/image" Target="../media/image58.wmf" /><Relationship Id="rId3" Type="http://schemas.openxmlformats.org/officeDocument/2006/relationships/image" Target="../media/image59.wmf" /><Relationship Id="rId4" Type="http://schemas.openxmlformats.org/officeDocument/2006/relationships/image" Target="../media/image60.wmf" /><Relationship Id="rId5" Type="http://schemas.openxmlformats.org/officeDocument/2006/relationships/image" Target="../media/image61.wmf" /><Relationship Id="rId6" Type="http://schemas.openxmlformats.org/officeDocument/2006/relationships/image" Target="../media/image62.wmf" /><Relationship Id="rId7" Type="http://schemas.openxmlformats.org/officeDocument/2006/relationships/image" Target="../media/image63.wmf" /><Relationship Id="rId8" Type="http://schemas.openxmlformats.org/officeDocument/2006/relationships/image" Target="../media/image64.wmf" /><Relationship Id="rId9" Type="http://schemas.openxmlformats.org/officeDocument/2006/relationships/image" Target="../media/image65.wmf" /></Relationships>
</file>

<file path=ppt/drawings/_rels/vmlDrawing6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75.wmf" /></Relationships>
</file>

<file path=ppt/drawings/_rels/vmlDrawing7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77.wmf" /><Relationship Id="rId2" Type="http://schemas.openxmlformats.org/officeDocument/2006/relationships/image" Target="../media/image78.wmf" /><Relationship Id="rId3" Type="http://schemas.openxmlformats.org/officeDocument/2006/relationships/image" Target="../media/image79.wmf" /></Relationships>
</file>

<file path=ppt/drawings/_rels/vmlDrawing8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49.wmf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2050" name="页眉占位符 1"/>
          <p:cNvSpPr>
            <a:spLocks noGrp="1"/>
          </p:cNvSpPr>
          <p:nvPr>
            <p:ph type="hdr" sz="quarter" idx="4294967295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zh-CN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buClrTx/>
              <a:buFontTx/>
            </a:pPr>
            <a:endParaRPr lang="zh-CN" altLang="en-US" sz="1200"/>
          </a:p>
        </p:txBody>
      </p:sp>
      <p:sp>
        <p:nvSpPr>
          <p:cNvPr id="2051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r">
              <a:buClrTx/>
              <a:buFontTx/>
            </a:pPr>
            <a:fld id="{D100AF68-0998-49E9-847A-2D726DCD63DF}" type="datetime1">
              <a:rPr lang="zh-CN" altLang="en-US" sz="1200"/>
              <a:t>*</a:t>
            </a:fld>
            <a:endParaRPr lang="zh-CN" altLang="en-US" sz="1200"/>
          </a:p>
        </p:txBody>
      </p:sp>
      <p:sp>
        <p:nvSpPr>
          <p:cNvPr id="2052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>
              <a:buClrTx/>
              <a:buFontTx/>
            </a:pPr>
            <a:endParaRPr lang="zh-CN" altLang="en-US" sz="1200"/>
          </a:p>
        </p:txBody>
      </p:sp>
      <p:sp>
        <p:nvSpPr>
          <p:cNvPr id="2053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r"/>
            <a:fld id="{2A7743D9-EBA2-4311-A729-FA35B49EFD4B}" type="slidenum">
              <a:rPr lang="zh-CN" altLang="en-US" sz="1200"/>
              <a:t>*</a:t>
            </a:fld>
            <a:endParaRPr lang="zh-CN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buClrTx/>
              <a:buFontTx/>
            </a:pPr>
            <a:endParaRPr lang="zh-TW" altLang="en-US" sz="1200" b="0">
              <a:latin typeface="Arial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r">
              <a:buClrTx/>
              <a:buFontTx/>
            </a:pPr>
            <a:endParaRPr lang="en-US" altLang="zh-TW" sz="1200" b="0">
              <a:latin typeface="Arial" pitchFamily="34" charset="0"/>
            </a:endParaRPr>
          </a:p>
        </p:txBody>
      </p:sp>
      <p:sp>
        <p:nvSpPr>
          <p:cNvPr id="3076" name="Rectangle 4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prstClr val="black"/>
            </a:solidFill>
            <a:miter lim="800000"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marL="0" lvl="0" indent="0" defTabSz="914400"/>
            <a:r>
              <a:t>单击此处编辑母版文本样式</a:t>
            </a:r>
          </a:p>
          <a:p>
            <a:pPr marL="457200" lvl="1" indent="0" defTabSz="914400"/>
            <a:r>
              <a:t>第二级</a:t>
            </a:r>
          </a:p>
          <a:p>
            <a:pPr marL="914400" lvl="2" indent="0" defTabSz="914400"/>
            <a:r>
              <a:t>第三级</a:t>
            </a:r>
          </a:p>
          <a:p>
            <a:pPr marL="1371600" lvl="3" indent="0" defTabSz="914400"/>
            <a:r>
              <a:t>第四级</a:t>
            </a:r>
          </a:p>
          <a:p>
            <a:pPr marL="1828800" lvl="4" indent="0" defTabSz="914400"/>
            <a:r>
              <a:t>第五级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>
              <a:buClrTx/>
              <a:buFontTx/>
            </a:pPr>
            <a:endParaRPr lang="en-US" altLang="zh-TW" sz="1200" b="0">
              <a:latin typeface="Arial" pitchFamily="34" charset="0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r"/>
            <a:fld id="{87389B08-A4D1-4B15-9AA7-FE5A2DFE4479}" type="slidenum">
              <a:rPr lang="zh-TW" altLang="en-US" sz="1200" b="0">
                <a:latin typeface="Arial" pitchFamily="34" charset="0"/>
              </a:rPr>
              <a:t>*</a:t>
            </a:fld>
            <a:endParaRPr lang="zh-TW" altLang="en-US" sz="1200" b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10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0.xml" /><Relationship Id="rId2" Type="http://schemas.openxmlformats.org/officeDocument/2006/relationships/notesMaster" Target="../notesMasters/notesMaster1.xml" /></Relationships>
</file>

<file path=ppt/notesSlides/_rels/notesSlide1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1.xml" /><Relationship Id="rId2" Type="http://schemas.openxmlformats.org/officeDocument/2006/relationships/notesMaster" Target="../notesMasters/notesMaster1.xml" /></Relationships>
</file>

<file path=ppt/notesSlides/_rels/notesSlide1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2.xml" /><Relationship Id="rId2" Type="http://schemas.openxmlformats.org/officeDocument/2006/relationships/notesMaster" Target="../notesMasters/notesMaster1.xml" /></Relationships>
</file>

<file path=ppt/notesSlides/_rels/notesSlide1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3.xml" /><Relationship Id="rId2" Type="http://schemas.openxmlformats.org/officeDocument/2006/relationships/notesMaster" Target="../notesMasters/notesMaster1.xml" /></Relationships>
</file>

<file path=ppt/notesSlides/_rels/notesSlide1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4.xml" /><Relationship Id="rId2" Type="http://schemas.openxmlformats.org/officeDocument/2006/relationships/notesMaster" Target="../notesMasters/notesMaster1.xml" /></Relationships>
</file>

<file path=ppt/notesSlides/_rels/notesSlide1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5.xml" /><Relationship Id="rId2" Type="http://schemas.openxmlformats.org/officeDocument/2006/relationships/notesMaster" Target="../notesMasters/notesMaster1.xml" /></Relationships>
</file>

<file path=ppt/notesSlides/_rels/notesSlide1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6.xml" /><Relationship Id="rId2" Type="http://schemas.openxmlformats.org/officeDocument/2006/relationships/notesMaster" Target="../notesMasters/notesMaster1.xml" /></Relationships>
</file>

<file path=ppt/notesSlides/_rels/notesSlide1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7.xml" /><Relationship Id="rId2" Type="http://schemas.openxmlformats.org/officeDocument/2006/relationships/notesMaster" Target="../notesMasters/notesMaster1.xml" /></Relationships>
</file>

<file path=ppt/notesSlides/_rels/notesSlide1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8.xml" /><Relationship Id="rId2" Type="http://schemas.openxmlformats.org/officeDocument/2006/relationships/notesMaster" Target="../notesMasters/notesMaster1.xml" /></Relationships>
</file>

<file path=ppt/notesSlides/_rels/notesSlide1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9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20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0.xml" /><Relationship Id="rId2" Type="http://schemas.openxmlformats.org/officeDocument/2006/relationships/notesMaster" Target="../notesMasters/notesMaster1.xml" /></Relationships>
</file>

<file path=ppt/notesSlides/_rels/notesSlide2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1.xml" /><Relationship Id="rId2" Type="http://schemas.openxmlformats.org/officeDocument/2006/relationships/notesMaster" Target="../notesMasters/notesMaster1.xml" /></Relationships>
</file>

<file path=ppt/notesSlides/_rels/notesSlide2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2.xml" /><Relationship Id="rId2" Type="http://schemas.openxmlformats.org/officeDocument/2006/relationships/notesMaster" Target="../notesMasters/notesMaster1.xml" /></Relationships>
</file>

<file path=ppt/notesSlides/_rels/notesSlide2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3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_rels/notesSlide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.xml" /><Relationship Id="rId2" Type="http://schemas.openxmlformats.org/officeDocument/2006/relationships/notesMaster" Target="../notesMasters/notesMaster1.xml" /></Relationships>
</file>

<file path=ppt/notesSlides/_rels/notesSlide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8.xml" /><Relationship Id="rId2" Type="http://schemas.openxmlformats.org/officeDocument/2006/relationships/notesMaster" Target="../notesMasters/notesMaster1.xml" /></Relationships>
</file>

<file path=ppt/notesSlides/_rels/notesSlide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9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1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  <p:sp>
        <p:nvSpPr>
          <p:cNvPr id="5122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5123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r"/>
            <a:fld id="{865C4B28-6932-44FF-BE63-C9CF08BF31FE}" type="slidenum">
              <a:rPr lang="zh-TW" altLang="en-US" sz="1200" b="0">
                <a:latin typeface="Arial" pitchFamily="34" charset="0"/>
              </a:rPr>
              <a:t>1</a:t>
            </a:fld>
            <a:endParaRPr lang="zh-TW" altLang="en-US" sz="1200" b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3553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5601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7649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9697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1745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3793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5841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7889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9937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1985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169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4033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6081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8129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0177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17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265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313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361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409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9457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1505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7572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757238"/>
            <a:ext cx="601980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320800"/>
            <a:ext cx="4038600" cy="5287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20800"/>
            <a:ext cx="4038600" cy="5287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image" Target="file:///D:\qq&#25991;&#20214;\712321467\Image\C2C\Image2\%7b75232B38-A165-1FB7-499C-2E1C792CACB5%7d.png" TargetMode="External" /><Relationship Id="rId13" Type="http://schemas.openxmlformats.org/officeDocument/2006/relationships/image" Target="../media/image1.png" /><Relationship Id="rId14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pic>
        <p:nvPicPr>
          <p:cNvPr id="2" name="图片 1073743875" descr="学科网 zxxk.com"/>
          <p:cNvPicPr>
            <a:picLocks noChangeAspect="1"/>
          </p:cNvPicPr>
          <p:nvPr/>
        </p:nvPicPr>
        <p:blipFill>
          <a:blip r:embed="rId13" r:link="rId12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3000">
          <a:solidFill>
            <a:schemeClr val="tx2"/>
          </a:solidFill>
          <a:latin typeface="Arial" pitchFamily="34" charset="0"/>
          <a:ea typeface="宋体" pitchFamily="2" charset="-122"/>
          <a:cs typeface="+mj-cs"/>
        </a:defRPr>
      </a:lvl1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image" Target="../media/image60.wmf" /><Relationship Id="rId11" Type="http://schemas.openxmlformats.org/officeDocument/2006/relationships/oleObject" Target="../embeddings/oleObject19.bin" TargetMode="Internal" /><Relationship Id="rId12" Type="http://schemas.openxmlformats.org/officeDocument/2006/relationships/image" Target="../media/image61.wmf" /><Relationship Id="rId13" Type="http://schemas.openxmlformats.org/officeDocument/2006/relationships/oleObject" Target="../embeddings/oleObject20.bin" TargetMode="Internal" /><Relationship Id="rId14" Type="http://schemas.openxmlformats.org/officeDocument/2006/relationships/image" Target="../media/image62.wmf" /><Relationship Id="rId15" Type="http://schemas.openxmlformats.org/officeDocument/2006/relationships/oleObject" Target="../embeddings/oleObject21.bin" TargetMode="Internal" /><Relationship Id="rId16" Type="http://schemas.openxmlformats.org/officeDocument/2006/relationships/image" Target="../media/image63.wmf" /><Relationship Id="rId17" Type="http://schemas.openxmlformats.org/officeDocument/2006/relationships/oleObject" Target="../embeddings/oleObject22.bin" TargetMode="Internal" /><Relationship Id="rId18" Type="http://schemas.openxmlformats.org/officeDocument/2006/relationships/image" Target="../media/image64.wmf" /><Relationship Id="rId19" Type="http://schemas.openxmlformats.org/officeDocument/2006/relationships/oleObject" Target="../embeddings/oleObject23.bin" TargetMode="Internal" /><Relationship Id="rId2" Type="http://schemas.openxmlformats.org/officeDocument/2006/relationships/notesSlide" Target="../notesSlides/notesSlide10.xml" /><Relationship Id="rId20" Type="http://schemas.openxmlformats.org/officeDocument/2006/relationships/image" Target="../media/image65.wmf" /><Relationship Id="rId21" Type="http://schemas.openxmlformats.org/officeDocument/2006/relationships/oleObject" Target="../embeddings/oleObject24.bin" TargetMode="Internal" /><Relationship Id="rId22" Type="http://schemas.openxmlformats.org/officeDocument/2006/relationships/image" Target="../media/image66.wmf" /><Relationship Id="rId23" Type="http://schemas.openxmlformats.org/officeDocument/2006/relationships/vmlDrawing" Target="../drawings/vmlDrawing4.vml" /><Relationship Id="rId3" Type="http://schemas.openxmlformats.org/officeDocument/2006/relationships/oleObject" Target="../embeddings/oleObject15.bin" TargetMode="Internal" /><Relationship Id="rId4" Type="http://schemas.openxmlformats.org/officeDocument/2006/relationships/image" Target="../media/image57.wmf" /><Relationship Id="rId5" Type="http://schemas.openxmlformats.org/officeDocument/2006/relationships/oleObject" Target="../embeddings/oleObject16.bin" TargetMode="Internal" /><Relationship Id="rId6" Type="http://schemas.openxmlformats.org/officeDocument/2006/relationships/image" Target="../media/image58.wmf" /><Relationship Id="rId7" Type="http://schemas.openxmlformats.org/officeDocument/2006/relationships/oleObject" Target="../embeddings/oleObject17.bin" TargetMode="Internal" /><Relationship Id="rId8" Type="http://schemas.openxmlformats.org/officeDocument/2006/relationships/image" Target="../media/image59.wmf" /><Relationship Id="rId9" Type="http://schemas.openxmlformats.org/officeDocument/2006/relationships/oleObject" Target="../embeddings/oleObject18.bin" TargetMode="Interna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oleObject" Target="../embeddings/oleObject28.bin" TargetMode="Internal" /><Relationship Id="rId11" Type="http://schemas.openxmlformats.org/officeDocument/2006/relationships/image" Target="../media/image60.wmf" /><Relationship Id="rId12" Type="http://schemas.openxmlformats.org/officeDocument/2006/relationships/oleObject" Target="../embeddings/oleObject29.bin" TargetMode="Internal" /><Relationship Id="rId13" Type="http://schemas.openxmlformats.org/officeDocument/2006/relationships/image" Target="../media/image61.wmf" /><Relationship Id="rId14" Type="http://schemas.openxmlformats.org/officeDocument/2006/relationships/oleObject" Target="../embeddings/oleObject30.bin" TargetMode="Internal" /><Relationship Id="rId15" Type="http://schemas.openxmlformats.org/officeDocument/2006/relationships/image" Target="../media/image62.wmf" /><Relationship Id="rId16" Type="http://schemas.openxmlformats.org/officeDocument/2006/relationships/oleObject" Target="../embeddings/oleObject31.bin" TargetMode="Internal" /><Relationship Id="rId17" Type="http://schemas.openxmlformats.org/officeDocument/2006/relationships/image" Target="../media/image63.wmf" /><Relationship Id="rId18" Type="http://schemas.openxmlformats.org/officeDocument/2006/relationships/oleObject" Target="../embeddings/oleObject32.bin" TargetMode="Internal" /><Relationship Id="rId19" Type="http://schemas.openxmlformats.org/officeDocument/2006/relationships/image" Target="../media/image64.wmf" /><Relationship Id="rId2" Type="http://schemas.openxmlformats.org/officeDocument/2006/relationships/notesSlide" Target="../notesSlides/notesSlide11.xml" /><Relationship Id="rId20" Type="http://schemas.openxmlformats.org/officeDocument/2006/relationships/oleObject" Target="../embeddings/oleObject33.bin" TargetMode="Internal" /><Relationship Id="rId21" Type="http://schemas.openxmlformats.org/officeDocument/2006/relationships/image" Target="../media/image65.wmf" /><Relationship Id="rId22" Type="http://schemas.openxmlformats.org/officeDocument/2006/relationships/oleObject" Target="../embeddings/oleObject34.bin" TargetMode="Internal" /><Relationship Id="rId23" Type="http://schemas.openxmlformats.org/officeDocument/2006/relationships/image" Target="../media/image66.wmf" /><Relationship Id="rId24" Type="http://schemas.openxmlformats.org/officeDocument/2006/relationships/vmlDrawing" Target="../drawings/vmlDrawing5.vml" /><Relationship Id="rId3" Type="http://schemas.openxmlformats.org/officeDocument/2006/relationships/image" Target="../media/image67.png" /><Relationship Id="rId4" Type="http://schemas.openxmlformats.org/officeDocument/2006/relationships/oleObject" Target="../embeddings/oleObject25.bin" TargetMode="Internal" /><Relationship Id="rId5" Type="http://schemas.openxmlformats.org/officeDocument/2006/relationships/image" Target="../media/image57.wmf" /><Relationship Id="rId6" Type="http://schemas.openxmlformats.org/officeDocument/2006/relationships/oleObject" Target="../embeddings/oleObject26.bin" TargetMode="Internal" /><Relationship Id="rId7" Type="http://schemas.openxmlformats.org/officeDocument/2006/relationships/image" Target="../media/image58.wmf" /><Relationship Id="rId8" Type="http://schemas.openxmlformats.org/officeDocument/2006/relationships/oleObject" Target="../embeddings/oleObject27.bin" TargetMode="Internal" /><Relationship Id="rId9" Type="http://schemas.openxmlformats.org/officeDocument/2006/relationships/image" Target="../media/image59.wmf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2.xml" /><Relationship Id="rId3" Type="http://schemas.openxmlformats.org/officeDocument/2006/relationships/image" Target="../media/image68.png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3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4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5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6.xml" /><Relationship Id="rId3" Type="http://schemas.openxmlformats.org/officeDocument/2006/relationships/image" Target="../media/image69.png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7.xml" /><Relationship Id="rId3" Type="http://schemas.openxmlformats.org/officeDocument/2006/relationships/image" Target="../media/image70.png" /><Relationship Id="rId4" Type="http://schemas.openxmlformats.org/officeDocument/2006/relationships/image" Target="../media/image71.png" /><Relationship Id="rId5" Type="http://schemas.openxmlformats.org/officeDocument/2006/relationships/image" Target="../media/image72.png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8.xml" /><Relationship Id="rId3" Type="http://schemas.openxmlformats.org/officeDocument/2006/relationships/image" Target="../media/image73.png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9.xml" /><Relationship Id="rId3" Type="http://schemas.openxmlformats.org/officeDocument/2006/relationships/image" Target="../media/image74.png" /><Relationship Id="rId4" Type="http://schemas.openxmlformats.org/officeDocument/2006/relationships/oleObject" Target="../embeddings/oleObject35.bin" TargetMode="Internal" /><Relationship Id="rId5" Type="http://schemas.openxmlformats.org/officeDocument/2006/relationships/image" Target="../media/image75.wmf" /><Relationship Id="rId6" Type="http://schemas.openxmlformats.org/officeDocument/2006/relationships/vmlDrawing" Target="../drawings/vmlDrawing6.v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image" Target="../media/image9.png" /><Relationship Id="rId11" Type="http://schemas.openxmlformats.org/officeDocument/2006/relationships/image" Target="../media/image10.png" /><Relationship Id="rId12" Type="http://schemas.openxmlformats.org/officeDocument/2006/relationships/image" Target="../media/image11.png" /><Relationship Id="rId13" Type="http://schemas.openxmlformats.org/officeDocument/2006/relationships/image" Target="../media/image12.png" /><Relationship Id="rId14" Type="http://schemas.openxmlformats.org/officeDocument/2006/relationships/image" Target="../media/image13.png" /><Relationship Id="rId2" Type="http://schemas.openxmlformats.org/officeDocument/2006/relationships/notesSlide" Target="../notesSlides/notesSlide2.xml" /><Relationship Id="rId3" Type="http://schemas.openxmlformats.org/officeDocument/2006/relationships/image" Target="../media/image2.png" /><Relationship Id="rId4" Type="http://schemas.openxmlformats.org/officeDocument/2006/relationships/image" Target="../media/image3.png" /><Relationship Id="rId5" Type="http://schemas.openxmlformats.org/officeDocument/2006/relationships/image" Target="../media/image4.png" /><Relationship Id="rId6" Type="http://schemas.openxmlformats.org/officeDocument/2006/relationships/image" Target="../media/image5.png" /><Relationship Id="rId7" Type="http://schemas.openxmlformats.org/officeDocument/2006/relationships/image" Target="../media/image6.png" /><Relationship Id="rId8" Type="http://schemas.openxmlformats.org/officeDocument/2006/relationships/image" Target="../media/image7.png" /><Relationship Id="rId9" Type="http://schemas.openxmlformats.org/officeDocument/2006/relationships/image" Target="../media/image8.png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vmlDrawing" Target="../drawings/vmlDrawing7.vml" /><Relationship Id="rId2" Type="http://schemas.openxmlformats.org/officeDocument/2006/relationships/notesSlide" Target="../notesSlides/notesSlide20.xml" /><Relationship Id="rId3" Type="http://schemas.openxmlformats.org/officeDocument/2006/relationships/image" Target="../media/image76.png" /><Relationship Id="rId4" Type="http://schemas.openxmlformats.org/officeDocument/2006/relationships/oleObject" Target="../embeddings/oleObject36.bin" TargetMode="Internal" /><Relationship Id="rId5" Type="http://schemas.openxmlformats.org/officeDocument/2006/relationships/image" Target="../media/image77.wmf" /><Relationship Id="rId6" Type="http://schemas.openxmlformats.org/officeDocument/2006/relationships/oleObject" Target="../embeddings/oleObject37.bin" TargetMode="Internal" /><Relationship Id="rId7" Type="http://schemas.openxmlformats.org/officeDocument/2006/relationships/image" Target="../media/image78.wmf" /><Relationship Id="rId8" Type="http://schemas.openxmlformats.org/officeDocument/2006/relationships/oleObject" Target="../embeddings/oleObject38.bin" TargetMode="Internal" /><Relationship Id="rId9" Type="http://schemas.openxmlformats.org/officeDocument/2006/relationships/image" Target="../media/image79.wmf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21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22.xml" /><Relationship Id="rId3" Type="http://schemas.openxmlformats.org/officeDocument/2006/relationships/image" Target="../media/image43.png" /><Relationship Id="rId4" Type="http://schemas.openxmlformats.org/officeDocument/2006/relationships/image" Target="../media/image44.png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23.xml" /><Relationship Id="rId3" Type="http://schemas.openxmlformats.org/officeDocument/2006/relationships/oleObject" Target="../embeddings/oleObject39.bin" TargetMode="Internal" /><Relationship Id="rId4" Type="http://schemas.openxmlformats.org/officeDocument/2006/relationships/image" Target="../media/image49.wmf" /><Relationship Id="rId5" Type="http://schemas.openxmlformats.org/officeDocument/2006/relationships/vmlDrawing" Target="../drawings/vmlDrawing8.vm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80.gif" /><Relationship Id="rId3" Type="http://schemas.openxmlformats.org/officeDocument/2006/relationships/image" Target="../media/image81.gif" /><Relationship Id="rId4" Type="http://schemas.openxmlformats.org/officeDocument/2006/relationships/image" Target="../media/image82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image" Target="../media/image19.png" /><Relationship Id="rId11" Type="http://schemas.openxmlformats.org/officeDocument/2006/relationships/vmlDrawing" Target="../drawings/vmlDrawing1.vml" /><Relationship Id="rId2" Type="http://schemas.openxmlformats.org/officeDocument/2006/relationships/notesSlide" Target="../notesSlides/notesSlide3.xml" /><Relationship Id="rId3" Type="http://schemas.openxmlformats.org/officeDocument/2006/relationships/oleObject" Target="../embeddings/oleObject1.bin" TargetMode="Internal" /><Relationship Id="rId4" Type="http://schemas.openxmlformats.org/officeDocument/2006/relationships/image" Target="../media/image14.wmf" /><Relationship Id="rId5" Type="http://schemas.openxmlformats.org/officeDocument/2006/relationships/oleObject" Target="../embeddings/oleObject2.bin" TargetMode="Internal" /><Relationship Id="rId6" Type="http://schemas.openxmlformats.org/officeDocument/2006/relationships/image" Target="../media/image15.wmf" /><Relationship Id="rId7" Type="http://schemas.openxmlformats.org/officeDocument/2006/relationships/image" Target="../media/image16.png" /><Relationship Id="rId8" Type="http://schemas.openxmlformats.org/officeDocument/2006/relationships/image" Target="../media/image17.png" /><Relationship Id="rId9" Type="http://schemas.openxmlformats.org/officeDocument/2006/relationships/image" Target="../media/image18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oleObject" Target="../embeddings/oleObject6.bin" TargetMode="Internal" /><Relationship Id="rId11" Type="http://schemas.openxmlformats.org/officeDocument/2006/relationships/image" Target="../media/image24.wmf" /><Relationship Id="rId12" Type="http://schemas.openxmlformats.org/officeDocument/2006/relationships/oleObject" Target="../embeddings/oleObject7.bin" TargetMode="Internal" /><Relationship Id="rId13" Type="http://schemas.openxmlformats.org/officeDocument/2006/relationships/image" Target="../media/image25.wmf" /><Relationship Id="rId14" Type="http://schemas.openxmlformats.org/officeDocument/2006/relationships/oleObject" Target="../embeddings/oleObject8.bin" TargetMode="Internal" /><Relationship Id="rId15" Type="http://schemas.openxmlformats.org/officeDocument/2006/relationships/image" Target="../media/image26.wmf" /><Relationship Id="rId16" Type="http://schemas.openxmlformats.org/officeDocument/2006/relationships/oleObject" Target="../embeddings/oleObject9.bin" TargetMode="Internal" /><Relationship Id="rId17" Type="http://schemas.openxmlformats.org/officeDocument/2006/relationships/image" Target="../media/image27.wmf" /><Relationship Id="rId18" Type="http://schemas.openxmlformats.org/officeDocument/2006/relationships/image" Target="../media/image28.png" /><Relationship Id="rId19" Type="http://schemas.openxmlformats.org/officeDocument/2006/relationships/image" Target="../media/image29.png" /><Relationship Id="rId2" Type="http://schemas.openxmlformats.org/officeDocument/2006/relationships/notesSlide" Target="../notesSlides/notesSlide4.xml" /><Relationship Id="rId20" Type="http://schemas.openxmlformats.org/officeDocument/2006/relationships/image" Target="../media/image30.png" /><Relationship Id="rId21" Type="http://schemas.openxmlformats.org/officeDocument/2006/relationships/vmlDrawing" Target="../drawings/vmlDrawing2.vml" /><Relationship Id="rId3" Type="http://schemas.openxmlformats.org/officeDocument/2006/relationships/image" Target="../media/image20.png" /><Relationship Id="rId4" Type="http://schemas.openxmlformats.org/officeDocument/2006/relationships/oleObject" Target="../embeddings/oleObject3.bin" TargetMode="Internal" /><Relationship Id="rId5" Type="http://schemas.openxmlformats.org/officeDocument/2006/relationships/image" Target="../media/image21.wmf" /><Relationship Id="rId6" Type="http://schemas.openxmlformats.org/officeDocument/2006/relationships/oleObject" Target="../embeddings/oleObject4.bin" TargetMode="Internal" /><Relationship Id="rId7" Type="http://schemas.openxmlformats.org/officeDocument/2006/relationships/image" Target="../media/image22.wmf" /><Relationship Id="rId8" Type="http://schemas.openxmlformats.org/officeDocument/2006/relationships/oleObject" Target="../embeddings/oleObject5.bin" TargetMode="Internal" /><Relationship Id="rId9" Type="http://schemas.openxmlformats.org/officeDocument/2006/relationships/image" Target="../media/image23.wmf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image" Target="../media/image38.png" /><Relationship Id="rId11" Type="http://schemas.openxmlformats.org/officeDocument/2006/relationships/image" Target="../media/image39.png" /><Relationship Id="rId12" Type="http://schemas.openxmlformats.org/officeDocument/2006/relationships/image" Target="../media/image40.png" /><Relationship Id="rId13" Type="http://schemas.openxmlformats.org/officeDocument/2006/relationships/image" Target="../media/image41.png" /><Relationship Id="rId14" Type="http://schemas.openxmlformats.org/officeDocument/2006/relationships/image" Target="../media/image42.png" /><Relationship Id="rId2" Type="http://schemas.openxmlformats.org/officeDocument/2006/relationships/notesSlide" Target="../notesSlides/notesSlide5.xml" /><Relationship Id="rId3" Type="http://schemas.openxmlformats.org/officeDocument/2006/relationships/image" Target="../media/image31.png" /><Relationship Id="rId4" Type="http://schemas.openxmlformats.org/officeDocument/2006/relationships/image" Target="../media/image32.png" /><Relationship Id="rId5" Type="http://schemas.openxmlformats.org/officeDocument/2006/relationships/image" Target="../media/image33.png" /><Relationship Id="rId6" Type="http://schemas.openxmlformats.org/officeDocument/2006/relationships/image" Target="../media/image34.png" /><Relationship Id="rId7" Type="http://schemas.openxmlformats.org/officeDocument/2006/relationships/image" Target="../media/image35.png" /><Relationship Id="rId8" Type="http://schemas.openxmlformats.org/officeDocument/2006/relationships/image" Target="../media/image36.png" /><Relationship Id="rId9" Type="http://schemas.openxmlformats.org/officeDocument/2006/relationships/image" Target="../media/image37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6.xml" /><Relationship Id="rId3" Type="http://schemas.openxmlformats.org/officeDocument/2006/relationships/image" Target="../media/image43.png" /><Relationship Id="rId4" Type="http://schemas.openxmlformats.org/officeDocument/2006/relationships/image" Target="../media/image44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7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8.xml" /><Relationship Id="rId3" Type="http://schemas.openxmlformats.org/officeDocument/2006/relationships/image" Target="../media/image45.png" /><Relationship Id="rId4" Type="http://schemas.openxmlformats.org/officeDocument/2006/relationships/image" Target="../media/image46.png" /><Relationship Id="rId5" Type="http://schemas.openxmlformats.org/officeDocument/2006/relationships/image" Target="../media/image47.png" /><Relationship Id="rId6" Type="http://schemas.openxmlformats.org/officeDocument/2006/relationships/image" Target="../media/image48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oleObject" Target="../embeddings/oleObject13.bin" TargetMode="Internal" /><Relationship Id="rId11" Type="http://schemas.openxmlformats.org/officeDocument/2006/relationships/image" Target="../media/image53.wmf" /><Relationship Id="rId12" Type="http://schemas.openxmlformats.org/officeDocument/2006/relationships/oleObject" Target="../embeddings/oleObject14.bin" TargetMode="Internal" /><Relationship Id="rId13" Type="http://schemas.openxmlformats.org/officeDocument/2006/relationships/image" Target="../media/image54.wmf" /><Relationship Id="rId14" Type="http://schemas.openxmlformats.org/officeDocument/2006/relationships/image" Target="../media/image55.png" /><Relationship Id="rId15" Type="http://schemas.openxmlformats.org/officeDocument/2006/relationships/image" Target="../media/image56.png" /><Relationship Id="rId16" Type="http://schemas.openxmlformats.org/officeDocument/2006/relationships/vmlDrawing" Target="../drawings/vmlDrawing3.vml" /><Relationship Id="rId2" Type="http://schemas.openxmlformats.org/officeDocument/2006/relationships/notesSlide" Target="../notesSlides/notesSlide9.xml" /><Relationship Id="rId3" Type="http://schemas.openxmlformats.org/officeDocument/2006/relationships/oleObject" Target="../embeddings/oleObject10.bin" TargetMode="Internal" /><Relationship Id="rId4" Type="http://schemas.openxmlformats.org/officeDocument/2006/relationships/image" Target="../media/image49.wmf" /><Relationship Id="rId5" Type="http://schemas.openxmlformats.org/officeDocument/2006/relationships/image" Target="../media/image50.png" /><Relationship Id="rId6" Type="http://schemas.openxmlformats.org/officeDocument/2006/relationships/oleObject" Target="../embeddings/oleObject11.bin" TargetMode="Internal" /><Relationship Id="rId7" Type="http://schemas.openxmlformats.org/officeDocument/2006/relationships/image" Target="../media/image51.wmf" /><Relationship Id="rId8" Type="http://schemas.openxmlformats.org/officeDocument/2006/relationships/oleObject" Target="../embeddings/oleObject12.bin" TargetMode="Internal" /><Relationship Id="rId9" Type="http://schemas.openxmlformats.org/officeDocument/2006/relationships/image" Target="../media/image52.wmf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97" name="WordArt 12"/>
          <p:cNvSpPr>
            <a:spLocks noTextEdit="1"/>
          </p:cNvSpPr>
          <p:nvPr/>
        </p:nvSpPr>
        <p:spPr>
          <a:xfrm>
            <a:off x="628650" y="1682750"/>
            <a:ext cx="8064500" cy="1643063"/>
          </a:xfrm>
          <a:solidFill>
            <a:srgbClr val="FF0000"/>
          </a:solidFill>
          <a:ln>
            <a:solidFill>
              <a:prstClr val="black"/>
            </a:solidFill>
            <a:round/>
          </a:ln>
          <a:effectLst>
            <a:outerShdw dist="35921" dir="2700000" algn="ctr">
              <a:srgbClr val="808080">
                <a:alpha val="79999"/>
              </a:srgbClr>
            </a:outerShdw>
          </a:effectLst>
        </p:spPr>
        <p:txBody>
          <a:bodyPr wrap="none" fromWordArt="1" anchor="t" anchorCtr="0">
            <a:prstTxWarp prst="textPlain">
              <a:avLst/>
            </a:prstTxWarp>
          </a:bodyPr>
          <a:lstStyle/>
          <a:p>
            <a:pPr algn="ctr"/>
            <a:r>
              <a:rPr sz="3600" b="1" kern="10">
                <a:ln>
                  <a:solidFill>
                    <a:prstClr val="black"/>
                  </a:solidFill>
                  <a:round/>
                </a:ln>
                <a:solidFill>
                  <a:srgbClr val="FF0000"/>
                </a:solidFill>
                <a:effectLst>
                  <a:outerShdw dist="35921" dir="2700000" algn="ctr">
                    <a:srgbClr val="808080">
                      <a:alpha val="79999"/>
                    </a:srgbClr>
                  </a:outerShdw>
                </a:effectLst>
                <a:latin typeface="楷体"/>
              </a:rPr>
              <a:t>空间两条直线的位置关系(1)</a:t>
            </a:r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2529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数学应用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sp>
        <p:nvSpPr>
          <p:cNvPr id="22530" name="矩形 4"/>
          <p:cNvSpPr/>
          <p:nvPr/>
        </p:nvSpPr>
        <p:spPr>
          <a:xfrm>
            <a:off x="1971675" y="620713"/>
            <a:ext cx="6091238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类型二     空间平行关系的证明　</a:t>
            </a:r>
            <a:endParaRPr lang="zh-CN" altLang="en-US" sz="2400">
              <a:solidFill>
                <a:srgbClr val="FF0000"/>
              </a:solidFill>
              <a:ea typeface="楷体" pitchFamily="49" charset="-122"/>
            </a:endParaRPr>
          </a:p>
        </p:txBody>
      </p:sp>
      <p:sp>
        <p:nvSpPr>
          <p:cNvPr id="22531" name="矩形 8"/>
          <p:cNvSpPr/>
          <p:nvPr/>
        </p:nvSpPr>
        <p:spPr>
          <a:xfrm>
            <a:off x="849313" y="1057275"/>
            <a:ext cx="8294687" cy="8302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例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、如图，在长方体</a:t>
            </a:r>
            <a:r>
              <a:rPr lang="en-US" altLang="zh-CN" sz="2400" i="1">
                <a:ea typeface="楷体" pitchFamily="49" charset="-122"/>
              </a:rPr>
              <a:t>ABCD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en-US" altLang="zh-CN" sz="2400" baseline="-25000">
                <a:ea typeface="楷体" pitchFamily="49" charset="-122"/>
              </a:rPr>
              <a:t>1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en-US" altLang="zh-CN" sz="2400" baseline="-25000">
                <a:ea typeface="楷体" pitchFamily="49" charset="-122"/>
              </a:rPr>
              <a:t>1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en-US" altLang="zh-CN" sz="2400" baseline="-25000">
                <a:ea typeface="楷体" pitchFamily="49" charset="-122"/>
              </a:rPr>
              <a:t>1</a:t>
            </a:r>
            <a:r>
              <a:rPr lang="en-US" altLang="zh-CN" sz="2400" i="1">
                <a:ea typeface="楷体" pitchFamily="49" charset="-122"/>
              </a:rPr>
              <a:t>D</a:t>
            </a:r>
            <a:r>
              <a:rPr lang="en-US" altLang="zh-CN" sz="2400" baseline="-250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中，已知</a:t>
            </a:r>
            <a:r>
              <a:rPr lang="en-US" altLang="zh-CN" sz="2400" i="1">
                <a:ea typeface="楷体" pitchFamily="49" charset="-122"/>
              </a:rPr>
              <a:t>E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F</a:t>
            </a:r>
            <a:r>
              <a:rPr lang="zh-CN" altLang="en-US" sz="2400">
                <a:ea typeface="楷体" pitchFamily="49" charset="-122"/>
              </a:rPr>
              <a:t>分别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</a:t>
            </a:r>
            <a:r>
              <a:rPr lang="zh-CN" altLang="en-US" sz="2400">
                <a:ea typeface="楷体" pitchFamily="49" charset="-122"/>
              </a:rPr>
              <a:t>是</a:t>
            </a:r>
            <a:r>
              <a:rPr lang="en-US" altLang="zh-CN" sz="2400" i="1">
                <a:ea typeface="楷体" pitchFamily="49" charset="-122"/>
              </a:rPr>
              <a:t>AB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BC</a:t>
            </a:r>
            <a:r>
              <a:rPr lang="zh-CN" altLang="en-US" sz="2400">
                <a:ea typeface="楷体" pitchFamily="49" charset="-122"/>
              </a:rPr>
              <a:t>的中点，求证：</a:t>
            </a:r>
            <a:r>
              <a:rPr lang="en-US" altLang="zh-CN" sz="2400" i="1">
                <a:ea typeface="楷体" pitchFamily="49" charset="-122"/>
              </a:rPr>
              <a:t> EF</a:t>
            </a:r>
            <a:r>
              <a:rPr lang="en-US" altLang="zh-CN" sz="2400">
                <a:ea typeface="楷体" pitchFamily="49" charset="-122"/>
              </a:rPr>
              <a:t>//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en-US" altLang="zh-CN" sz="2400" baseline="-25000">
                <a:ea typeface="楷体" pitchFamily="49" charset="-122"/>
              </a:rPr>
              <a:t>1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en-US" altLang="zh-CN" sz="2400" baseline="-250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。</a:t>
            </a:r>
            <a:endParaRPr lang="zh-CN" altLang="en-US" sz="2400">
              <a:ea typeface="楷体" pitchFamily="49" charset="-122"/>
            </a:endParaRPr>
          </a:p>
        </p:txBody>
      </p:sp>
      <p:cxnSp>
        <p:nvCxnSpPr>
          <p:cNvPr id="22532" name="Line 27"/>
          <p:cNvCxnSpPr/>
          <p:nvPr/>
        </p:nvCxnSpPr>
        <p:spPr>
          <a:xfrm>
            <a:off x="5272088" y="2770188"/>
            <a:ext cx="1295400" cy="16764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</a:ln>
        </p:spPr>
      </p:cxnSp>
      <p:cxnSp>
        <p:nvCxnSpPr>
          <p:cNvPr id="22533" name="Line 28"/>
          <p:cNvCxnSpPr/>
          <p:nvPr/>
        </p:nvCxnSpPr>
        <p:spPr>
          <a:xfrm flipH="1">
            <a:off x="8167688" y="2236788"/>
            <a:ext cx="304800" cy="19812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</a:ln>
        </p:spPr>
      </p:cxnSp>
      <p:cxnSp>
        <p:nvCxnSpPr>
          <p:cNvPr id="22534" name="Line 31"/>
          <p:cNvCxnSpPr/>
          <p:nvPr/>
        </p:nvCxnSpPr>
        <p:spPr>
          <a:xfrm flipV="1">
            <a:off x="5272088" y="2236788"/>
            <a:ext cx="3200400" cy="5603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</a:ln>
        </p:spPr>
      </p:cxnSp>
      <p:grpSp>
        <p:nvGrpSpPr>
          <p:cNvPr id="22535" name="组合 62"/>
          <p:cNvGrpSpPr/>
          <p:nvPr/>
        </p:nvGrpSpPr>
        <p:grpSpPr>
          <a:xfrm>
            <a:off x="4967288" y="1931988"/>
            <a:ext cx="3810000" cy="2816225"/>
            <a:chOff x="3352800" y="2590800"/>
            <a:chExt cx="3810000" cy="2816225"/>
          </a:xfrm>
        </p:grpSpPr>
        <p:sp>
          <p:nvSpPr>
            <p:cNvPr id="22536" name="立方体 36"/>
            <p:cNvSpPr/>
            <p:nvPr/>
          </p:nvSpPr>
          <p:spPr>
            <a:xfrm>
              <a:off x="3668712" y="2895600"/>
              <a:ext cx="3189288" cy="2209800"/>
            </a:xfrm>
            <a:prstGeom prst="cube">
              <a:avLst>
                <a:gd name="adj" fmla="val 25000"/>
              </a:avLst>
            </a:prstGeom>
            <a:noFill/>
            <a:ln w="25400">
              <a:solidFill>
                <a:schemeClr val="tx1"/>
              </a:solidFill>
              <a:round/>
            </a:ln>
          </p:spPr>
          <p:txBody>
            <a:bodyPr anchor="ctr" anchorCtr="0"/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marL="0" marR="0" lvl="0" indent="0">
                <a:buClrTx/>
                <a:buFontTx/>
              </a:pPr>
              <a:endParaRPr lang="zh-CN" alt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cxnSp>
          <p:nvCxnSpPr>
            <p:cNvPr id="22537" name="直接连接符 37"/>
            <p:cNvCxnSpPr/>
            <p:nvPr/>
          </p:nvCxnSpPr>
          <p:spPr bwMode="auto">
            <a:xfrm flipH="1">
              <a:off x="4202112" y="2895600"/>
              <a:ext cx="0" cy="16764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38" name="直接连接符 38"/>
            <p:cNvCxnSpPr/>
            <p:nvPr/>
          </p:nvCxnSpPr>
          <p:spPr bwMode="auto">
            <a:xfrm>
              <a:off x="4202112" y="4572000"/>
              <a:ext cx="2655888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39" name="直接连接符 39"/>
            <p:cNvCxnSpPr/>
            <p:nvPr/>
          </p:nvCxnSpPr>
          <p:spPr>
            <a:xfrm flipH="1">
              <a:off x="3668712" y="4572000"/>
              <a:ext cx="533400" cy="5334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</a:ln>
          </p:spPr>
        </p:cxnSp>
        <p:graphicFrame>
          <p:nvGraphicFramePr>
            <p:cNvPr id="22540" name="Object 58"/>
            <p:cNvGraphicFramePr>
              <a:graphicFrameLocks noChangeAspect="1"/>
            </p:cNvGraphicFramePr>
            <p:nvPr/>
          </p:nvGraphicFramePr>
          <p:xfrm>
            <a:off x="3516312" y="5105400"/>
            <a:ext cx="278423" cy="301625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52" r:id="rId3" imgW="278423" imgH="301625" progId="Equation.DSMT4">
                    <p:embed/>
                  </p:oleObj>
                </mc:Choice>
                <mc:Fallback>
                  <p:oleObj r:id="rId3" imgW="278423" imgH="301625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516312" y="5105400"/>
                          <a:ext cx="278423" cy="30162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541" name="Object 59"/>
            <p:cNvGraphicFramePr>
              <a:graphicFrameLocks noChangeAspect="1"/>
            </p:cNvGraphicFramePr>
            <p:nvPr/>
          </p:nvGraphicFramePr>
          <p:xfrm>
            <a:off x="6199187" y="5105400"/>
            <a:ext cx="277813" cy="301625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53" r:id="rId5" imgW="277813" imgH="301625" progId="Equation.DSMT4">
                    <p:embed/>
                  </p:oleObj>
                </mc:Choice>
                <mc:Fallback>
                  <p:oleObj r:id="rId5" imgW="277813" imgH="301625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6199187" y="5105400"/>
                          <a:ext cx="277813" cy="30162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542" name="Object 60"/>
            <p:cNvGraphicFramePr>
              <a:graphicFrameLocks noChangeAspect="1"/>
            </p:cNvGraphicFramePr>
            <p:nvPr/>
          </p:nvGraphicFramePr>
          <p:xfrm>
            <a:off x="6858000" y="4419600"/>
            <a:ext cx="277813" cy="325437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54" r:id="rId7" imgW="277813" imgH="325437" progId="Equation.DSMT4">
                    <p:embed/>
                  </p:oleObj>
                </mc:Choice>
                <mc:Fallback>
                  <p:oleObj r:id="rId7" imgW="277813" imgH="325437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6858000" y="4419600"/>
                          <a:ext cx="277813" cy="32543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543" name="Object 61"/>
            <p:cNvGraphicFramePr>
              <a:graphicFrameLocks noChangeAspect="1"/>
            </p:cNvGraphicFramePr>
            <p:nvPr/>
          </p:nvGraphicFramePr>
          <p:xfrm>
            <a:off x="3897312" y="4343400"/>
            <a:ext cx="301625" cy="301625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55" r:id="rId9" imgW="301625" imgH="301625" progId="Equation.DSMT4">
                    <p:embed/>
                  </p:oleObj>
                </mc:Choice>
                <mc:Fallback>
                  <p:oleObj r:id="rId9" imgW="301625" imgH="301625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3897312" y="4343400"/>
                          <a:ext cx="301625" cy="30162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544" name="Object 62"/>
            <p:cNvGraphicFramePr>
              <a:graphicFrameLocks noChangeAspect="1"/>
            </p:cNvGraphicFramePr>
            <p:nvPr/>
          </p:nvGraphicFramePr>
          <p:xfrm>
            <a:off x="3352800" y="3295650"/>
            <a:ext cx="301625" cy="417513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56" r:id="rId11" imgW="301625" imgH="417513" progId="Equation.DSMT4">
                    <p:embed/>
                  </p:oleObj>
                </mc:Choice>
                <mc:Fallback>
                  <p:oleObj r:id="rId11" imgW="301625" imgH="417513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3352800" y="3295650"/>
                          <a:ext cx="301625" cy="41751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545" name="Object 63"/>
            <p:cNvGraphicFramePr>
              <a:graphicFrameLocks noChangeAspect="1"/>
            </p:cNvGraphicFramePr>
            <p:nvPr/>
          </p:nvGraphicFramePr>
          <p:xfrm>
            <a:off x="6294438" y="3295650"/>
            <a:ext cx="301625" cy="417513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57" r:id="rId13" imgW="301625" imgH="417513" progId="Equation.DSMT4">
                    <p:embed/>
                  </p:oleObj>
                </mc:Choice>
                <mc:Fallback>
                  <p:oleObj r:id="rId13" imgW="301625" imgH="417513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6294438" y="3295650"/>
                          <a:ext cx="301625" cy="41751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546" name="Object 64"/>
            <p:cNvGraphicFramePr>
              <a:graphicFrameLocks noChangeAspect="1"/>
            </p:cNvGraphicFramePr>
            <p:nvPr/>
          </p:nvGraphicFramePr>
          <p:xfrm>
            <a:off x="6838950" y="2705100"/>
            <a:ext cx="323850" cy="41910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58" r:id="rId15" imgW="323850" imgH="419100" progId="Equation.DSMT4">
                    <p:embed/>
                  </p:oleObj>
                </mc:Choice>
                <mc:Fallback>
                  <p:oleObj r:id="rId15" imgW="323850" imgH="4191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6838950" y="2705100"/>
                          <a:ext cx="323850" cy="41910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547" name="Object 65"/>
            <p:cNvGraphicFramePr>
              <a:graphicFrameLocks noChangeAspect="1"/>
            </p:cNvGraphicFramePr>
            <p:nvPr/>
          </p:nvGraphicFramePr>
          <p:xfrm>
            <a:off x="3821112" y="2590800"/>
            <a:ext cx="349250" cy="417513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59" r:id="rId17" imgW="349250" imgH="417513" progId="Equation.DSMT4">
                    <p:embed/>
                  </p:oleObj>
                </mc:Choice>
                <mc:Fallback>
                  <p:oleObj r:id="rId17" imgW="349250" imgH="417513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3821112" y="2590800"/>
                          <a:ext cx="349250" cy="41751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22548" name="Line 31"/>
          <p:cNvCxnSpPr/>
          <p:nvPr/>
        </p:nvCxnSpPr>
        <p:spPr>
          <a:xfrm flipV="1">
            <a:off x="5272088" y="3913188"/>
            <a:ext cx="3200400" cy="533400"/>
          </a:xfrm>
          <a:prstGeom prst="line">
            <a:avLst/>
          </a:prstGeom>
          <a:noFill/>
          <a:ln w="25400">
            <a:solidFill>
              <a:srgbClr val="FF3300"/>
            </a:solidFill>
            <a:prstDash val="dash"/>
            <a:round/>
          </a:ln>
        </p:spPr>
      </p:cxnSp>
      <p:grpSp>
        <p:nvGrpSpPr>
          <p:cNvPr id="22549" name="组合 26"/>
          <p:cNvGrpSpPr/>
          <p:nvPr/>
        </p:nvGrpSpPr>
        <p:grpSpPr>
          <a:xfrm>
            <a:off x="6426200" y="4141788"/>
            <a:ext cx="1968500" cy="606425"/>
            <a:chOff x="6259513" y="3810000"/>
            <a:chExt cx="1968499" cy="606425"/>
          </a:xfrm>
        </p:grpSpPr>
        <p:cxnSp>
          <p:nvCxnSpPr>
            <p:cNvPr id="22550" name="Line 29"/>
            <p:cNvCxnSpPr/>
            <p:nvPr/>
          </p:nvCxnSpPr>
          <p:spPr>
            <a:xfrm flipV="1">
              <a:off x="6324600" y="3810000"/>
              <a:ext cx="1752600" cy="28733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</a:ln>
          </p:spPr>
        </p:cxnSp>
        <p:graphicFrame>
          <p:nvGraphicFramePr>
            <p:cNvPr id="22551" name="Object 23"/>
            <p:cNvGraphicFramePr>
              <a:graphicFrameLocks noChangeAspect="1"/>
            </p:cNvGraphicFramePr>
            <p:nvPr/>
          </p:nvGraphicFramePr>
          <p:xfrm>
            <a:off x="6259513" y="4114800"/>
            <a:ext cx="279400" cy="301625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60" r:id="rId19" imgW="279400" imgH="301625" progId="Equation.DSMT4">
                    <p:embed/>
                  </p:oleObj>
                </mc:Choice>
                <mc:Fallback>
                  <p:oleObj r:id="rId19" imgW="279400" imgH="301625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6259513" y="4114800"/>
                          <a:ext cx="279400" cy="30162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552" name="Object 24"/>
            <p:cNvGraphicFramePr>
              <a:graphicFrameLocks noChangeAspect="1"/>
            </p:cNvGraphicFramePr>
            <p:nvPr/>
          </p:nvGraphicFramePr>
          <p:xfrm>
            <a:off x="7924800" y="3813175"/>
            <a:ext cx="303212" cy="301625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61" r:id="rId21" imgW="303212" imgH="301625" progId="Equation.DSMT4">
                    <p:embed/>
                  </p:oleObj>
                </mc:Choice>
                <mc:Fallback>
                  <p:oleObj r:id="rId21" imgW="303212" imgH="301625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7924800" y="3813175"/>
                          <a:ext cx="303212" cy="30162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2553" name="矩形 8"/>
          <p:cNvSpPr>
            <a:spLocks noChangeArrowheads="1"/>
          </p:cNvSpPr>
          <p:nvPr/>
        </p:nvSpPr>
        <p:spPr bwMode="auto">
          <a:xfrm>
            <a:off x="1835150" y="5092700"/>
            <a:ext cx="6656388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marR="0" lvl="0" indent="0" algn="l">
              <a:buClrTx/>
              <a:buFontTx/>
            </a:pPr>
            <a:r>
              <a:rPr lang="zh-CN" altLang="en-US" sz="2400" spc="0">
                <a:solidFill>
                  <a:srgbClr val="0000FF"/>
                </a:solidFill>
                <a:ea typeface="楷体" pitchFamily="49" charset="-122"/>
              </a:rPr>
              <a:t>思考：</a:t>
            </a:r>
            <a:r>
              <a:rPr lang="zh-CN" altLang="en-US" sz="2400" spc="0">
                <a:ea typeface="楷体" pitchFamily="49" charset="-122"/>
              </a:rPr>
              <a:t>直线</a:t>
            </a:r>
            <a:r>
              <a:rPr lang="en-US" altLang="zh-CN" sz="2400" i="1" spc="0">
                <a:ea typeface="楷体" pitchFamily="49" charset="-122"/>
              </a:rPr>
              <a:t>A</a:t>
            </a:r>
            <a:r>
              <a:rPr lang="en-US" altLang="zh-CN" sz="2400" spc="0" baseline="-25000">
                <a:ea typeface="楷体" pitchFamily="49" charset="-122"/>
              </a:rPr>
              <a:t>1</a:t>
            </a:r>
            <a:r>
              <a:rPr lang="en-US" altLang="zh-CN" sz="2400" i="1" spc="0">
                <a:ea typeface="楷体" pitchFamily="49" charset="-122"/>
              </a:rPr>
              <a:t>E</a:t>
            </a:r>
            <a:r>
              <a:rPr lang="zh-CN" altLang="en-US" sz="2400" spc="0">
                <a:ea typeface="楷体" pitchFamily="49" charset="-122"/>
              </a:rPr>
              <a:t>和</a:t>
            </a:r>
            <a:r>
              <a:rPr lang="en-US" altLang="zh-CN" sz="2400" i="1" spc="0">
                <a:ea typeface="楷体" pitchFamily="49" charset="-122"/>
              </a:rPr>
              <a:t>C</a:t>
            </a:r>
            <a:r>
              <a:rPr lang="en-US" altLang="zh-CN" sz="2400" spc="0" baseline="-25000">
                <a:ea typeface="楷体" pitchFamily="49" charset="-122"/>
              </a:rPr>
              <a:t>1</a:t>
            </a:r>
            <a:r>
              <a:rPr lang="en-US" altLang="zh-CN" sz="2400" i="1" spc="0">
                <a:ea typeface="楷体" pitchFamily="49" charset="-122"/>
              </a:rPr>
              <a:t>F</a:t>
            </a:r>
            <a:r>
              <a:rPr lang="zh-CN" altLang="en-US" sz="2400" spc="0">
                <a:ea typeface="楷体" pitchFamily="49" charset="-122"/>
              </a:rPr>
              <a:t>的位置关系是</a:t>
            </a:r>
            <a:r>
              <a:rPr lang="zh-CN" altLang="en-US" sz="2400" u="sng" spc="0">
                <a:ea typeface="楷体" pitchFamily="49" charset="-122"/>
              </a:rPr>
              <a:t>                     </a:t>
            </a:r>
            <a:r>
              <a:rPr lang="zh-CN" altLang="en-US" sz="2400" spc="0">
                <a:ea typeface="楷体" pitchFamily="49" charset="-122"/>
              </a:rPr>
              <a:t>。</a:t>
            </a:r>
            <a:endParaRPr lang="zh-CN" altLang="en-US" sz="2400" u="sng"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 fill="hold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2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 fill="hold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 fill="hold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5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4577" name="TextBox 31"/>
          <p:cNvSpPr/>
          <p:nvPr/>
        </p:nvSpPr>
        <p:spPr>
          <a:xfrm>
            <a:off x="25400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问题情境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sp>
        <p:nvSpPr>
          <p:cNvPr id="24578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pic>
        <p:nvPicPr>
          <p:cNvPr id="24579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988" y="1077913"/>
            <a:ext cx="7591425" cy="1162050"/>
          </a:xfrm>
          <a:prstGeom prst="rect">
            <a:avLst/>
          </a:prstGeom>
          <a:noFill/>
          <a:ln>
            <a:noFill/>
            <a:miter lim="800000"/>
          </a:ln>
        </p:spPr>
      </p:pic>
      <p:grpSp>
        <p:nvGrpSpPr>
          <p:cNvPr id="24580" name="组合 62"/>
          <p:cNvGrpSpPr/>
          <p:nvPr/>
        </p:nvGrpSpPr>
        <p:grpSpPr>
          <a:xfrm>
            <a:off x="4700588" y="2220913"/>
            <a:ext cx="3810000" cy="2816225"/>
            <a:chOff x="3352800" y="2590800"/>
            <a:chExt cx="3810000" cy="2816225"/>
          </a:xfrm>
        </p:grpSpPr>
        <p:sp>
          <p:nvSpPr>
            <p:cNvPr id="24581" name="立方体 11"/>
            <p:cNvSpPr/>
            <p:nvPr/>
          </p:nvSpPr>
          <p:spPr>
            <a:xfrm>
              <a:off x="3668712" y="2895600"/>
              <a:ext cx="3189288" cy="2209800"/>
            </a:xfrm>
            <a:prstGeom prst="cube">
              <a:avLst>
                <a:gd name="adj" fmla="val 25000"/>
              </a:avLst>
            </a:prstGeom>
            <a:noFill/>
            <a:ln w="25400">
              <a:solidFill>
                <a:schemeClr val="tx1"/>
              </a:solidFill>
              <a:round/>
            </a:ln>
          </p:spPr>
          <p:txBody>
            <a:bodyPr anchor="ctr" anchorCtr="0"/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marL="0" marR="0" lvl="0" indent="0">
                <a:buClrTx/>
                <a:buFontTx/>
              </a:pPr>
              <a:endParaRPr lang="zh-CN" alt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cxnSp>
          <p:nvCxnSpPr>
            <p:cNvPr id="24582" name="直接连接符 12"/>
            <p:cNvCxnSpPr/>
            <p:nvPr/>
          </p:nvCxnSpPr>
          <p:spPr bwMode="auto">
            <a:xfrm flipH="1">
              <a:off x="4202112" y="2895600"/>
              <a:ext cx="0" cy="16764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83" name="直接连接符 13"/>
            <p:cNvCxnSpPr/>
            <p:nvPr/>
          </p:nvCxnSpPr>
          <p:spPr bwMode="auto">
            <a:xfrm>
              <a:off x="4202112" y="4572000"/>
              <a:ext cx="2655888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84" name="直接连接符 14"/>
            <p:cNvCxnSpPr/>
            <p:nvPr/>
          </p:nvCxnSpPr>
          <p:spPr>
            <a:xfrm flipH="1">
              <a:off x="3668712" y="4572000"/>
              <a:ext cx="533400" cy="5334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</a:ln>
          </p:spPr>
        </p:cxnSp>
        <p:graphicFrame>
          <p:nvGraphicFramePr>
            <p:cNvPr id="24585" name="Object 58"/>
            <p:cNvGraphicFramePr>
              <a:graphicFrameLocks noChangeAspect="1"/>
            </p:cNvGraphicFramePr>
            <p:nvPr/>
          </p:nvGraphicFramePr>
          <p:xfrm>
            <a:off x="3516312" y="5105400"/>
            <a:ext cx="278423" cy="301625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62" r:id="rId4" imgW="278423" imgH="301625" progId="Equation.DSMT4">
                    <p:embed/>
                  </p:oleObj>
                </mc:Choice>
                <mc:Fallback>
                  <p:oleObj r:id="rId4" imgW="278423" imgH="301625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3516312" y="5105400"/>
                          <a:ext cx="278423" cy="30162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586" name="Object 59"/>
            <p:cNvGraphicFramePr>
              <a:graphicFrameLocks noChangeAspect="1"/>
            </p:cNvGraphicFramePr>
            <p:nvPr/>
          </p:nvGraphicFramePr>
          <p:xfrm>
            <a:off x="6199187" y="5105400"/>
            <a:ext cx="277813" cy="301625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63" r:id="rId6" imgW="277813" imgH="301625" progId="Equation.DSMT4">
                    <p:embed/>
                  </p:oleObj>
                </mc:Choice>
                <mc:Fallback>
                  <p:oleObj r:id="rId6" imgW="277813" imgH="301625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6199187" y="5105400"/>
                          <a:ext cx="277813" cy="30162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587" name="Object 60"/>
            <p:cNvGraphicFramePr>
              <a:graphicFrameLocks noChangeAspect="1"/>
            </p:cNvGraphicFramePr>
            <p:nvPr/>
          </p:nvGraphicFramePr>
          <p:xfrm>
            <a:off x="6858000" y="4419600"/>
            <a:ext cx="277813" cy="325437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64" r:id="rId8" imgW="277813" imgH="325437" progId="Equation.DSMT4">
                    <p:embed/>
                  </p:oleObj>
                </mc:Choice>
                <mc:Fallback>
                  <p:oleObj r:id="rId8" imgW="277813" imgH="325437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6858000" y="4419600"/>
                          <a:ext cx="277813" cy="32543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588" name="Object 61"/>
            <p:cNvGraphicFramePr>
              <a:graphicFrameLocks noChangeAspect="1"/>
            </p:cNvGraphicFramePr>
            <p:nvPr/>
          </p:nvGraphicFramePr>
          <p:xfrm>
            <a:off x="3897312" y="4343400"/>
            <a:ext cx="301625" cy="301625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65" r:id="rId10" imgW="301625" imgH="301625" progId="Equation.DSMT4">
                    <p:embed/>
                  </p:oleObj>
                </mc:Choice>
                <mc:Fallback>
                  <p:oleObj r:id="rId10" imgW="301625" imgH="301625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3897312" y="4343400"/>
                          <a:ext cx="301625" cy="30162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589" name="Object 62"/>
            <p:cNvGraphicFramePr>
              <a:graphicFrameLocks noChangeAspect="1"/>
            </p:cNvGraphicFramePr>
            <p:nvPr/>
          </p:nvGraphicFramePr>
          <p:xfrm>
            <a:off x="3352800" y="3295650"/>
            <a:ext cx="301625" cy="417513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66" r:id="rId12" imgW="301625" imgH="417513" progId="Equation.DSMT4">
                    <p:embed/>
                  </p:oleObj>
                </mc:Choice>
                <mc:Fallback>
                  <p:oleObj r:id="rId12" imgW="301625" imgH="417513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3352800" y="3295650"/>
                          <a:ext cx="301625" cy="41751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590" name="Object 63"/>
            <p:cNvGraphicFramePr>
              <a:graphicFrameLocks noChangeAspect="1"/>
            </p:cNvGraphicFramePr>
            <p:nvPr/>
          </p:nvGraphicFramePr>
          <p:xfrm>
            <a:off x="6294438" y="3295650"/>
            <a:ext cx="301625" cy="417513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67" r:id="rId14" imgW="301625" imgH="417513" progId="Equation.DSMT4">
                    <p:embed/>
                  </p:oleObj>
                </mc:Choice>
                <mc:Fallback>
                  <p:oleObj r:id="rId14" imgW="301625" imgH="417513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6294438" y="3295650"/>
                          <a:ext cx="301625" cy="41751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591" name="Object 64"/>
            <p:cNvGraphicFramePr>
              <a:graphicFrameLocks noChangeAspect="1"/>
            </p:cNvGraphicFramePr>
            <p:nvPr/>
          </p:nvGraphicFramePr>
          <p:xfrm>
            <a:off x="6838950" y="2705100"/>
            <a:ext cx="323850" cy="41910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68" r:id="rId16" imgW="323850" imgH="419100" progId="Equation.DSMT4">
                    <p:embed/>
                  </p:oleObj>
                </mc:Choice>
                <mc:Fallback>
                  <p:oleObj r:id="rId16" imgW="323850" imgH="4191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6838950" y="2705100"/>
                          <a:ext cx="323850" cy="41910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592" name="Object 65"/>
            <p:cNvGraphicFramePr>
              <a:graphicFrameLocks noChangeAspect="1"/>
            </p:cNvGraphicFramePr>
            <p:nvPr/>
          </p:nvGraphicFramePr>
          <p:xfrm>
            <a:off x="3821112" y="2590800"/>
            <a:ext cx="349250" cy="417513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69" r:id="rId18" imgW="349250" imgH="417513" progId="Equation.DSMT4">
                    <p:embed/>
                  </p:oleObj>
                </mc:Choice>
                <mc:Fallback>
                  <p:oleObj r:id="rId18" imgW="349250" imgH="417513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9"/>
                        <a:stretch>
                          <a:fillRect/>
                        </a:stretch>
                      </p:blipFill>
                      <p:spPr>
                        <a:xfrm>
                          <a:off x="3821112" y="2590800"/>
                          <a:ext cx="349250" cy="41751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4593" name="Object 14"/>
          <p:cNvGraphicFramePr>
            <a:graphicFrameLocks noChangeAspect="1"/>
          </p:cNvGraphicFramePr>
          <p:nvPr/>
        </p:nvGraphicFramePr>
        <p:xfrm>
          <a:off x="6235700" y="4738688"/>
          <a:ext cx="279400" cy="3016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70" r:id="rId20" imgW="279400" imgH="301625" progId="Equation.DSMT4">
                  <p:embed/>
                </p:oleObj>
              </mc:Choice>
              <mc:Fallback>
                <p:oleObj r:id="rId20" imgW="279400" imgH="30162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6235700" y="4738688"/>
                        <a:ext cx="279400" cy="3016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94" name="Object 15"/>
          <p:cNvGraphicFramePr>
            <a:graphicFrameLocks noChangeAspect="1"/>
          </p:cNvGraphicFramePr>
          <p:nvPr/>
        </p:nvGraphicFramePr>
        <p:xfrm>
          <a:off x="7900988" y="4354513"/>
          <a:ext cx="303212" cy="3016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71" r:id="rId22" imgW="303212" imgH="301625" progId="Equation.DSMT4">
                  <p:embed/>
                </p:oleObj>
              </mc:Choice>
              <mc:Fallback>
                <p:oleObj r:id="rId22" imgW="303212" imgH="30162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7900988" y="4354513"/>
                        <a:ext cx="303212" cy="3016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4595" name="Line 31"/>
          <p:cNvCxnSpPr/>
          <p:nvPr/>
        </p:nvCxnSpPr>
        <p:spPr>
          <a:xfrm flipV="1">
            <a:off x="5005388" y="2525713"/>
            <a:ext cx="3200400" cy="560387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</a:ln>
        </p:spPr>
      </p:cxnSp>
      <p:cxnSp>
        <p:nvCxnSpPr>
          <p:cNvPr id="24596" name="Line 31"/>
          <p:cNvCxnSpPr/>
          <p:nvPr/>
        </p:nvCxnSpPr>
        <p:spPr>
          <a:xfrm flipV="1">
            <a:off x="6376988" y="4430713"/>
            <a:ext cx="1600200" cy="304800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</a:ln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 fill="hold"/>
                                        <p:tgtEl>
                                          <p:spTgt spid="24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 fill="hold"/>
                                        <p:tgtEl>
                                          <p:spTgt spid="2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6625" name="TextBox 31"/>
          <p:cNvSpPr/>
          <p:nvPr/>
        </p:nvSpPr>
        <p:spPr>
          <a:xfrm>
            <a:off x="25400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问题情境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sp>
        <p:nvSpPr>
          <p:cNvPr id="26626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grpSp>
        <p:nvGrpSpPr>
          <p:cNvPr id="26627" name="Group 221"/>
          <p:cNvGrpSpPr/>
          <p:nvPr/>
        </p:nvGrpSpPr>
        <p:grpSpPr>
          <a:xfrm>
            <a:off x="3487738" y="2343150"/>
            <a:ext cx="4572000" cy="1295400"/>
            <a:chOff x="1776" y="1920"/>
            <a:chExt cx="2880" cy="816"/>
          </a:xfrm>
        </p:grpSpPr>
        <p:sp>
          <p:nvSpPr>
            <p:cNvPr id="26628" name="AutoShape 183"/>
            <p:cNvSpPr/>
            <p:nvPr/>
          </p:nvSpPr>
          <p:spPr>
            <a:xfrm>
              <a:off x="1776" y="1920"/>
              <a:ext cx="2880" cy="807"/>
            </a:xfrm>
            <a:prstGeom prst="parallelogram">
              <a:avLst>
                <a:gd name="adj" fmla="val 89219"/>
              </a:avLst>
            </a:prstGeom>
            <a:noFill/>
            <a:ln w="28575" cap="sq">
              <a:solidFill>
                <a:srgbClr val="006600"/>
              </a:solidFill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lvl="0"/>
              <a:endParaRPr lang="zh-CN" altLang="en-US"/>
            </a:p>
          </p:txBody>
        </p:sp>
        <p:sp>
          <p:nvSpPr>
            <p:cNvPr id="26629" name="Text Box 184"/>
            <p:cNvSpPr/>
            <p:nvPr/>
          </p:nvSpPr>
          <p:spPr>
            <a:xfrm>
              <a:off x="1872" y="2544"/>
              <a:ext cx="182" cy="192"/>
            </a:xfrm>
            <a:prstGeom prst="rect">
              <a:avLst/>
            </a:prstGeom>
            <a:noFill/>
            <a:ln w="28575">
              <a:noFill/>
              <a:miter lim="800000"/>
            </a:ln>
          </p:spPr>
          <p:txBody>
            <a:bodyPr lIns="0" tIns="0" rIns="0" bIns="0" anchor="t" anchorCtr="0">
              <a:spAutoFit/>
            </a:bodyPr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lvl="0">
                <a:spcBef>
                  <a:spcPct val="50000"/>
                </a:spcBef>
              </a:pPr>
              <a:r>
                <a:rPr lang="en-US" altLang="zh-CN" i="1">
                  <a:solidFill>
                    <a:srgbClr val="006600"/>
                  </a:solidFill>
                  <a:sym typeface="Symbol" pitchFamily="18" charset="2"/>
                </a:rPr>
                <a:t></a:t>
              </a:r>
              <a:endParaRPr lang="en-US" altLang="zh-CN" i="1">
                <a:solidFill>
                  <a:srgbClr val="006600"/>
                </a:solidFill>
                <a:sym typeface="Symbol" pitchFamily="18" charset="2"/>
              </a:endParaRPr>
            </a:p>
          </p:txBody>
        </p:sp>
      </p:grpSp>
      <p:grpSp>
        <p:nvGrpSpPr>
          <p:cNvPr id="26630" name="Group 222"/>
          <p:cNvGrpSpPr/>
          <p:nvPr/>
        </p:nvGrpSpPr>
        <p:grpSpPr>
          <a:xfrm>
            <a:off x="3563938" y="4324350"/>
            <a:ext cx="5257800" cy="1379538"/>
            <a:chOff x="1872" y="3168"/>
            <a:chExt cx="3312" cy="869"/>
          </a:xfrm>
        </p:grpSpPr>
        <p:sp>
          <p:nvSpPr>
            <p:cNvPr id="26631" name="AutoShape 186"/>
            <p:cNvSpPr/>
            <p:nvPr/>
          </p:nvSpPr>
          <p:spPr>
            <a:xfrm>
              <a:off x="1872" y="3168"/>
              <a:ext cx="3312" cy="869"/>
            </a:xfrm>
            <a:prstGeom prst="parallelogram">
              <a:avLst>
                <a:gd name="adj" fmla="val 95282"/>
              </a:avLst>
            </a:prstGeom>
            <a:noFill/>
            <a:ln w="28575" cap="sq">
              <a:solidFill>
                <a:srgbClr val="006600"/>
              </a:solidFill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lvl="0"/>
              <a:endParaRPr lang="zh-CN" altLang="en-US"/>
            </a:p>
          </p:txBody>
        </p:sp>
        <p:sp>
          <p:nvSpPr>
            <p:cNvPr id="26632" name="Text Box 187"/>
            <p:cNvSpPr/>
            <p:nvPr/>
          </p:nvSpPr>
          <p:spPr>
            <a:xfrm>
              <a:off x="2016" y="3840"/>
              <a:ext cx="181" cy="192"/>
            </a:xfrm>
            <a:prstGeom prst="rect">
              <a:avLst/>
            </a:prstGeom>
            <a:noFill/>
            <a:ln w="28575">
              <a:noFill/>
              <a:miter lim="800000"/>
            </a:ln>
          </p:spPr>
          <p:txBody>
            <a:bodyPr lIns="0" tIns="0" rIns="0" bIns="0" anchor="t" anchorCtr="0">
              <a:spAutoFit/>
            </a:bodyPr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lvl="0">
                <a:spcBef>
                  <a:spcPct val="50000"/>
                </a:spcBef>
              </a:pPr>
              <a:r>
                <a:rPr lang="en-US" altLang="zh-CN" i="1">
                  <a:solidFill>
                    <a:srgbClr val="006600"/>
                  </a:solidFill>
                  <a:sym typeface="Symbol" pitchFamily="18" charset="2"/>
                </a:rPr>
                <a:t></a:t>
              </a:r>
              <a:endParaRPr lang="en-US" altLang="zh-CN" i="1">
                <a:solidFill>
                  <a:srgbClr val="006600"/>
                </a:solidFill>
                <a:sym typeface="Symbol" pitchFamily="18" charset="2"/>
              </a:endParaRPr>
            </a:p>
          </p:txBody>
        </p:sp>
      </p:grpSp>
      <p:grpSp>
        <p:nvGrpSpPr>
          <p:cNvPr id="26633" name="Group 223"/>
          <p:cNvGrpSpPr/>
          <p:nvPr/>
        </p:nvGrpSpPr>
        <p:grpSpPr>
          <a:xfrm>
            <a:off x="4219575" y="4324350"/>
            <a:ext cx="3108325" cy="914400"/>
            <a:chOff x="2669" y="3072"/>
            <a:chExt cx="1958" cy="576"/>
          </a:xfrm>
        </p:grpSpPr>
        <p:cxnSp>
          <p:nvCxnSpPr>
            <p:cNvPr id="26634" name="Line 190"/>
            <p:cNvCxnSpPr/>
            <p:nvPr/>
          </p:nvCxnSpPr>
          <p:spPr>
            <a:xfrm flipV="1">
              <a:off x="2797" y="3168"/>
              <a:ext cx="1667" cy="174"/>
            </a:xfrm>
            <a:prstGeom prst="line">
              <a:avLst/>
            </a:prstGeom>
            <a:noFill/>
            <a:ln w="28575" cap="sq">
              <a:solidFill>
                <a:srgbClr val="000066"/>
              </a:solidFill>
              <a:round/>
            </a:ln>
          </p:spPr>
        </p:cxnSp>
        <p:cxnSp>
          <p:nvCxnSpPr>
            <p:cNvPr id="26635" name="Line 191"/>
            <p:cNvCxnSpPr/>
            <p:nvPr/>
          </p:nvCxnSpPr>
          <p:spPr>
            <a:xfrm>
              <a:off x="2797" y="3351"/>
              <a:ext cx="1187" cy="201"/>
            </a:xfrm>
            <a:prstGeom prst="line">
              <a:avLst/>
            </a:prstGeom>
            <a:noFill/>
            <a:ln w="28575" cap="sq">
              <a:solidFill>
                <a:srgbClr val="000066"/>
              </a:solidFill>
              <a:round/>
            </a:ln>
          </p:spPr>
        </p:cxnSp>
        <p:sp>
          <p:nvSpPr>
            <p:cNvPr id="26636" name="Text Box 192"/>
            <p:cNvSpPr/>
            <p:nvPr/>
          </p:nvSpPr>
          <p:spPr>
            <a:xfrm>
              <a:off x="4464" y="3072"/>
              <a:ext cx="163" cy="192"/>
            </a:xfrm>
            <a:prstGeom prst="rect">
              <a:avLst/>
            </a:prstGeom>
            <a:noFill/>
            <a:ln w="28575">
              <a:noFill/>
              <a:miter lim="800000"/>
            </a:ln>
          </p:spPr>
          <p:txBody>
            <a:bodyPr lIns="0" tIns="0" rIns="0" bIns="0" anchor="t" anchorCtr="0">
              <a:spAutoFit/>
            </a:bodyPr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lvl="0">
                <a:spcBef>
                  <a:spcPct val="50000"/>
                </a:spcBef>
              </a:pPr>
              <a:r>
                <a:rPr lang="en-US" altLang="zh-CN" i="1">
                  <a:solidFill>
                    <a:srgbClr val="000066"/>
                  </a:solidFill>
                </a:rPr>
                <a:t>B</a:t>
              </a:r>
              <a:endParaRPr lang="en-US" altLang="zh-CN" i="1">
                <a:solidFill>
                  <a:srgbClr val="000066"/>
                </a:solidFill>
              </a:endParaRPr>
            </a:p>
          </p:txBody>
        </p:sp>
        <p:sp>
          <p:nvSpPr>
            <p:cNvPr id="26637" name="Text Box 193"/>
            <p:cNvSpPr/>
            <p:nvPr/>
          </p:nvSpPr>
          <p:spPr>
            <a:xfrm>
              <a:off x="2669" y="3216"/>
              <a:ext cx="163" cy="192"/>
            </a:xfrm>
            <a:prstGeom prst="rect">
              <a:avLst/>
            </a:prstGeom>
            <a:noFill/>
            <a:ln w="28575">
              <a:noFill/>
              <a:miter lim="800000"/>
            </a:ln>
          </p:spPr>
          <p:txBody>
            <a:bodyPr lIns="0" tIns="0" rIns="0" bIns="0" anchor="t" anchorCtr="0">
              <a:spAutoFit/>
            </a:bodyPr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lvl="0">
                <a:spcBef>
                  <a:spcPct val="50000"/>
                </a:spcBef>
              </a:pPr>
              <a:r>
                <a:rPr lang="en-US" altLang="zh-CN" i="1">
                  <a:solidFill>
                    <a:srgbClr val="000066"/>
                  </a:solidFill>
                </a:rPr>
                <a:t>A</a:t>
              </a:r>
              <a:endParaRPr lang="en-US" altLang="zh-CN" i="1">
                <a:solidFill>
                  <a:srgbClr val="000066"/>
                </a:solidFill>
              </a:endParaRPr>
            </a:p>
          </p:txBody>
        </p:sp>
        <p:sp>
          <p:nvSpPr>
            <p:cNvPr id="26638" name="Text Box 194"/>
            <p:cNvSpPr/>
            <p:nvPr/>
          </p:nvSpPr>
          <p:spPr>
            <a:xfrm>
              <a:off x="4018" y="3456"/>
              <a:ext cx="254" cy="192"/>
            </a:xfrm>
            <a:prstGeom prst="rect">
              <a:avLst/>
            </a:prstGeom>
            <a:noFill/>
            <a:ln w="28575">
              <a:noFill/>
              <a:miter lim="800000"/>
            </a:ln>
          </p:spPr>
          <p:txBody>
            <a:bodyPr lIns="0" tIns="0" rIns="0" bIns="0" anchor="t" anchorCtr="0">
              <a:spAutoFit/>
            </a:bodyPr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lvl="0">
                <a:spcBef>
                  <a:spcPct val="50000"/>
                </a:spcBef>
              </a:pPr>
              <a:r>
                <a:rPr lang="en-US" altLang="zh-CN" i="1">
                  <a:solidFill>
                    <a:srgbClr val="000066"/>
                  </a:solidFill>
                </a:rPr>
                <a:t>C</a:t>
              </a:r>
              <a:endParaRPr lang="en-US" altLang="zh-CN" i="1">
                <a:solidFill>
                  <a:srgbClr val="000066"/>
                </a:solidFill>
              </a:endParaRPr>
            </a:p>
          </p:txBody>
        </p:sp>
      </p:grpSp>
      <p:grpSp>
        <p:nvGrpSpPr>
          <p:cNvPr id="26639" name="Group 224"/>
          <p:cNvGrpSpPr/>
          <p:nvPr/>
        </p:nvGrpSpPr>
        <p:grpSpPr>
          <a:xfrm>
            <a:off x="4630738" y="4705350"/>
            <a:ext cx="3208337" cy="914400"/>
            <a:chOff x="2937" y="3312"/>
            <a:chExt cx="2021" cy="576"/>
          </a:xfrm>
        </p:grpSpPr>
        <p:cxnSp>
          <p:nvCxnSpPr>
            <p:cNvPr id="26640" name="Line 197"/>
            <p:cNvCxnSpPr/>
            <p:nvPr/>
          </p:nvCxnSpPr>
          <p:spPr>
            <a:xfrm flipV="1">
              <a:off x="3090" y="3408"/>
              <a:ext cx="1614" cy="175"/>
            </a:xfrm>
            <a:prstGeom prst="line">
              <a:avLst/>
            </a:prstGeom>
            <a:noFill/>
            <a:ln w="28575" cap="sq">
              <a:solidFill>
                <a:srgbClr val="000066"/>
              </a:solidFill>
              <a:round/>
            </a:ln>
          </p:spPr>
        </p:cxnSp>
        <p:cxnSp>
          <p:nvCxnSpPr>
            <p:cNvPr id="26641" name="Line 198"/>
            <p:cNvCxnSpPr/>
            <p:nvPr/>
          </p:nvCxnSpPr>
          <p:spPr>
            <a:xfrm>
              <a:off x="3090" y="3592"/>
              <a:ext cx="1182" cy="200"/>
            </a:xfrm>
            <a:prstGeom prst="line">
              <a:avLst/>
            </a:prstGeom>
            <a:noFill/>
            <a:ln w="28575" cap="sq">
              <a:solidFill>
                <a:srgbClr val="000066"/>
              </a:solidFill>
              <a:round/>
            </a:ln>
          </p:spPr>
        </p:cxnSp>
        <p:sp>
          <p:nvSpPr>
            <p:cNvPr id="26642" name="Text Box 199"/>
            <p:cNvSpPr/>
            <p:nvPr/>
          </p:nvSpPr>
          <p:spPr>
            <a:xfrm>
              <a:off x="4704" y="3312"/>
              <a:ext cx="254" cy="192"/>
            </a:xfrm>
            <a:prstGeom prst="rect">
              <a:avLst/>
            </a:prstGeom>
            <a:noFill/>
            <a:ln w="28575">
              <a:noFill/>
              <a:miter lim="800000"/>
            </a:ln>
          </p:spPr>
          <p:txBody>
            <a:bodyPr lIns="0" tIns="0" rIns="0" bIns="0" anchor="t" anchorCtr="0">
              <a:spAutoFit/>
            </a:bodyPr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lvl="0">
                <a:spcBef>
                  <a:spcPct val="50000"/>
                </a:spcBef>
              </a:pPr>
              <a:r>
                <a:rPr lang="en-US" altLang="zh-CN" i="1">
                  <a:solidFill>
                    <a:srgbClr val="000066"/>
                  </a:solidFill>
                </a:rPr>
                <a:t>B</a:t>
              </a:r>
              <a:r>
                <a:rPr lang="en-US" altLang="zh-CN">
                  <a:sym typeface="Symbol" pitchFamily="18" charset="2"/>
                </a:rPr>
                <a:t></a:t>
              </a:r>
              <a:endParaRPr lang="en-US" altLang="zh-CN">
                <a:sym typeface="Symbol" pitchFamily="18" charset="2"/>
              </a:endParaRPr>
            </a:p>
          </p:txBody>
        </p:sp>
        <p:sp>
          <p:nvSpPr>
            <p:cNvPr id="26643" name="Text Box 200"/>
            <p:cNvSpPr/>
            <p:nvPr/>
          </p:nvSpPr>
          <p:spPr>
            <a:xfrm>
              <a:off x="2937" y="3475"/>
              <a:ext cx="279" cy="192"/>
            </a:xfrm>
            <a:prstGeom prst="rect">
              <a:avLst/>
            </a:prstGeom>
            <a:noFill/>
            <a:ln w="28575">
              <a:noFill/>
              <a:miter lim="800000"/>
            </a:ln>
          </p:spPr>
          <p:txBody>
            <a:bodyPr lIns="0" tIns="0" rIns="0" bIns="0" anchor="t" anchorCtr="0">
              <a:spAutoFit/>
            </a:bodyPr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lvl="0">
                <a:spcBef>
                  <a:spcPct val="50000"/>
                </a:spcBef>
              </a:pPr>
              <a:r>
                <a:rPr lang="en-US" altLang="zh-CN" i="1">
                  <a:solidFill>
                    <a:srgbClr val="000066"/>
                  </a:solidFill>
                </a:rPr>
                <a:t>A</a:t>
              </a:r>
              <a:r>
                <a:rPr lang="en-US" altLang="zh-CN">
                  <a:sym typeface="Symbol" pitchFamily="18" charset="2"/>
                </a:rPr>
                <a:t></a:t>
              </a:r>
              <a:endParaRPr lang="en-US" altLang="zh-CN">
                <a:sym typeface="Symbol" pitchFamily="18" charset="2"/>
              </a:endParaRPr>
            </a:p>
          </p:txBody>
        </p:sp>
        <p:sp>
          <p:nvSpPr>
            <p:cNvPr id="26644" name="Text Box 201"/>
            <p:cNvSpPr/>
            <p:nvPr/>
          </p:nvSpPr>
          <p:spPr>
            <a:xfrm>
              <a:off x="4272" y="3696"/>
              <a:ext cx="297" cy="192"/>
            </a:xfrm>
            <a:prstGeom prst="rect">
              <a:avLst/>
            </a:prstGeom>
            <a:noFill/>
            <a:ln w="28575">
              <a:noFill/>
              <a:miter lim="800000"/>
            </a:ln>
          </p:spPr>
          <p:txBody>
            <a:bodyPr lIns="0" tIns="0" rIns="0" bIns="0" anchor="t" anchorCtr="0">
              <a:spAutoFit/>
            </a:bodyPr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lvl="0">
                <a:spcBef>
                  <a:spcPct val="50000"/>
                </a:spcBef>
              </a:pPr>
              <a:r>
                <a:rPr lang="en-US" altLang="zh-CN" i="1">
                  <a:solidFill>
                    <a:srgbClr val="000066"/>
                  </a:solidFill>
                </a:rPr>
                <a:t>C</a:t>
              </a:r>
              <a:r>
                <a:rPr lang="en-US" altLang="zh-CN">
                  <a:sym typeface="Symbol" pitchFamily="18" charset="2"/>
                </a:rPr>
                <a:t></a:t>
              </a:r>
              <a:endParaRPr lang="en-US" altLang="zh-CN">
                <a:sym typeface="Symbol" pitchFamily="18" charset="2"/>
              </a:endParaRPr>
            </a:p>
          </p:txBody>
        </p:sp>
      </p:grpSp>
      <p:cxnSp>
        <p:nvCxnSpPr>
          <p:cNvPr id="26645" name="Line 202"/>
          <p:cNvCxnSpPr/>
          <p:nvPr/>
        </p:nvCxnSpPr>
        <p:spPr>
          <a:xfrm>
            <a:off x="4414838" y="2976563"/>
            <a:ext cx="503237" cy="2160587"/>
          </a:xfrm>
          <a:prstGeom prst="line">
            <a:avLst/>
          </a:prstGeom>
          <a:noFill/>
          <a:ln w="28575" cap="sq">
            <a:solidFill>
              <a:srgbClr val="FF0000"/>
            </a:solidFill>
            <a:round/>
          </a:ln>
        </p:spPr>
      </p:cxnSp>
      <p:cxnSp>
        <p:nvCxnSpPr>
          <p:cNvPr id="26646" name="Line 204"/>
          <p:cNvCxnSpPr/>
          <p:nvPr/>
        </p:nvCxnSpPr>
        <p:spPr>
          <a:xfrm>
            <a:off x="5795963" y="3208338"/>
            <a:ext cx="503237" cy="2160587"/>
          </a:xfrm>
          <a:prstGeom prst="line">
            <a:avLst/>
          </a:prstGeom>
          <a:noFill/>
          <a:ln w="28575" cap="sq">
            <a:solidFill>
              <a:srgbClr val="FF0000"/>
            </a:solidFill>
            <a:round/>
          </a:ln>
        </p:spPr>
      </p:cxnSp>
      <p:cxnSp>
        <p:nvCxnSpPr>
          <p:cNvPr id="26647" name="Line 205"/>
          <p:cNvCxnSpPr/>
          <p:nvPr/>
        </p:nvCxnSpPr>
        <p:spPr>
          <a:xfrm>
            <a:off x="6472238" y="2747963"/>
            <a:ext cx="503237" cy="2160587"/>
          </a:xfrm>
          <a:prstGeom prst="line">
            <a:avLst/>
          </a:prstGeom>
          <a:noFill/>
          <a:ln w="28575" cap="sq">
            <a:solidFill>
              <a:srgbClr val="FF0000"/>
            </a:solidFill>
            <a:round/>
          </a:ln>
        </p:spPr>
      </p:cxnSp>
      <p:sp>
        <p:nvSpPr>
          <p:cNvPr id="26648" name="Text Box 207"/>
          <p:cNvSpPr/>
          <p:nvPr/>
        </p:nvSpPr>
        <p:spPr>
          <a:xfrm>
            <a:off x="6361113" y="2495550"/>
            <a:ext cx="403225" cy="30480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lIns="0" tIns="0" rIns="0" bIns="0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en-US" altLang="zh-CN" i="1">
                <a:solidFill>
                  <a:srgbClr val="FF0000"/>
                </a:solidFill>
              </a:rPr>
              <a:t>D</a:t>
            </a:r>
            <a:endParaRPr lang="en-US" altLang="zh-CN" i="1">
              <a:solidFill>
                <a:srgbClr val="FF0000"/>
              </a:solidFill>
            </a:endParaRPr>
          </a:p>
        </p:txBody>
      </p:sp>
      <p:sp>
        <p:nvSpPr>
          <p:cNvPr id="26649" name="Text Box 208"/>
          <p:cNvSpPr/>
          <p:nvPr/>
        </p:nvSpPr>
        <p:spPr>
          <a:xfrm>
            <a:off x="5599113" y="3189288"/>
            <a:ext cx="403225" cy="30480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lIns="0" tIns="0" rIns="0" bIns="0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en-US" altLang="zh-CN" i="1">
                <a:solidFill>
                  <a:srgbClr val="FF0000"/>
                </a:solidFill>
              </a:rPr>
              <a:t>E</a:t>
            </a:r>
            <a:endParaRPr lang="en-US" altLang="zh-CN" i="1">
              <a:solidFill>
                <a:srgbClr val="FF0000"/>
              </a:solidFill>
            </a:endParaRPr>
          </a:p>
        </p:txBody>
      </p:sp>
      <p:sp>
        <p:nvSpPr>
          <p:cNvPr id="26650" name="Text Box 209"/>
          <p:cNvSpPr/>
          <p:nvPr/>
        </p:nvSpPr>
        <p:spPr>
          <a:xfrm>
            <a:off x="7021513" y="4560888"/>
            <a:ext cx="504825" cy="30480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lIns="0" tIns="0" rIns="0" bIns="0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en-US" altLang="zh-CN" i="1">
                <a:solidFill>
                  <a:srgbClr val="FF0000"/>
                </a:solidFill>
              </a:rPr>
              <a:t>D</a:t>
            </a:r>
            <a:r>
              <a:rPr lang="en-US" altLang="zh-CN">
                <a:solidFill>
                  <a:srgbClr val="FF3300"/>
                </a:solidFill>
                <a:sym typeface="Symbol" pitchFamily="18" charset="2"/>
              </a:rPr>
              <a:t></a:t>
            </a:r>
            <a:endParaRPr lang="en-US" altLang="zh-CN">
              <a:solidFill>
                <a:srgbClr val="FF3300"/>
              </a:solidFill>
              <a:sym typeface="Symbol" pitchFamily="18" charset="2"/>
            </a:endParaRPr>
          </a:p>
        </p:txBody>
      </p:sp>
      <p:sp>
        <p:nvSpPr>
          <p:cNvPr id="26651" name="Text Box 210"/>
          <p:cNvSpPr/>
          <p:nvPr/>
        </p:nvSpPr>
        <p:spPr>
          <a:xfrm>
            <a:off x="6107113" y="5391150"/>
            <a:ext cx="504825" cy="30480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lIns="0" tIns="0" rIns="0" bIns="0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en-US" altLang="zh-CN" i="1">
                <a:solidFill>
                  <a:srgbClr val="FF0000"/>
                </a:solidFill>
              </a:rPr>
              <a:t>E</a:t>
            </a:r>
            <a:r>
              <a:rPr lang="en-US" altLang="zh-CN">
                <a:solidFill>
                  <a:srgbClr val="FF3300"/>
                </a:solidFill>
                <a:sym typeface="Symbol" pitchFamily="18" charset="2"/>
              </a:rPr>
              <a:t></a:t>
            </a:r>
            <a:endParaRPr lang="en-US" altLang="zh-CN">
              <a:solidFill>
                <a:srgbClr val="FF3300"/>
              </a:solidFill>
              <a:sym typeface="Symbol" pitchFamily="18" charset="2"/>
            </a:endParaRPr>
          </a:p>
        </p:txBody>
      </p:sp>
      <p:sp>
        <p:nvSpPr>
          <p:cNvPr id="26652" name="Freeform 212"/>
          <p:cNvSpPr/>
          <p:nvPr/>
        </p:nvSpPr>
        <p:spPr>
          <a:xfrm>
            <a:off x="5797550" y="2765425"/>
            <a:ext cx="663575" cy="457200"/>
          </a:xfrm>
          <a:custGeom>
            <a:cxnLst>
              <a:cxn ang="0">
                <a:pos x="2147483647" y="0"/>
              </a:cxn>
              <a:cxn ang="0">
                <a:pos x="0" y="2147483647"/>
              </a:cxn>
            </a:cxnLst>
            <a:rect l="l" t="t" r="r" b="b"/>
            <a:pathLst>
              <a:path w="418" h="288">
                <a:moveTo>
                  <a:pt x="418" y="0"/>
                </a:moveTo>
                <a:lnTo>
                  <a:pt x="0" y="288"/>
                </a:lnTo>
              </a:path>
            </a:pathLst>
          </a:custGeom>
          <a:noFill/>
          <a:ln w="28575" cap="sq">
            <a:solidFill>
              <a:srgbClr val="FF0000"/>
            </a:solidFill>
            <a:round/>
          </a:ln>
        </p:spPr>
        <p:txBody>
          <a:bodyPr wrap="none" anchor="t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6653" name="Freeform 213"/>
          <p:cNvSpPr/>
          <p:nvPr/>
        </p:nvSpPr>
        <p:spPr>
          <a:xfrm>
            <a:off x="6299200" y="4924425"/>
            <a:ext cx="663575" cy="457200"/>
          </a:xfrm>
          <a:custGeom>
            <a:cxnLst>
              <a:cxn ang="0">
                <a:pos x="2147483647" y="0"/>
              </a:cxn>
              <a:cxn ang="0">
                <a:pos x="0" y="2147483647"/>
              </a:cxn>
            </a:cxnLst>
            <a:rect l="l" t="t" r="r" b="b"/>
            <a:pathLst>
              <a:path w="418" h="288">
                <a:moveTo>
                  <a:pt x="418" y="0"/>
                </a:moveTo>
                <a:lnTo>
                  <a:pt x="0" y="288"/>
                </a:lnTo>
              </a:path>
            </a:pathLst>
          </a:custGeom>
          <a:noFill/>
          <a:ln w="28575" cap="sq">
            <a:solidFill>
              <a:srgbClr val="FF0000"/>
            </a:solidFill>
            <a:round/>
          </a:ln>
        </p:spPr>
        <p:txBody>
          <a:bodyPr wrap="none" anchor="t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grpSp>
        <p:nvGrpSpPr>
          <p:cNvPr id="26654" name="Group 214"/>
          <p:cNvGrpSpPr/>
          <p:nvPr/>
        </p:nvGrpSpPr>
        <p:grpSpPr>
          <a:xfrm>
            <a:off x="4759325" y="2962275"/>
            <a:ext cx="590550" cy="2232025"/>
            <a:chOff x="2281" y="2196"/>
            <a:chExt cx="372" cy="1406"/>
          </a:xfrm>
        </p:grpSpPr>
        <p:sp>
          <p:nvSpPr>
            <p:cNvPr id="26655" name="Arc 215"/>
            <p:cNvSpPr/>
            <p:nvPr/>
          </p:nvSpPr>
          <p:spPr>
            <a:xfrm flipV="1">
              <a:off x="2281" y="2196"/>
              <a:ext cx="46" cy="46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l" t="t" r="r" b="b"/>
              <a:pathLst>
                <a:path w="21600" h="21600" fill="none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 cap="sq">
              <a:solidFill>
                <a:srgbClr val="000066"/>
              </a:solidFill>
              <a:round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lvl="0"/>
              <a:endParaRPr lang="zh-CN" altLang="en-US"/>
            </a:p>
          </p:txBody>
        </p:sp>
        <p:sp>
          <p:nvSpPr>
            <p:cNvPr id="26656" name="Arc 216"/>
            <p:cNvSpPr/>
            <p:nvPr/>
          </p:nvSpPr>
          <p:spPr>
            <a:xfrm flipV="1">
              <a:off x="2607" y="3556"/>
              <a:ext cx="46" cy="46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l" t="t" r="r" b="b"/>
              <a:pathLst>
                <a:path w="21600" h="21600" fill="none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 cap="sq">
              <a:solidFill>
                <a:srgbClr val="000066"/>
              </a:solidFill>
              <a:round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lvl="0"/>
              <a:endParaRPr lang="zh-CN" altLang="en-US"/>
            </a:p>
          </p:txBody>
        </p:sp>
      </p:grpSp>
      <p:pic>
        <p:nvPicPr>
          <p:cNvPr id="26657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7913" y="1055688"/>
            <a:ext cx="7820025" cy="1117600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06 2.22222E-06 L -3.33333E-06 -0.25556" ptsTypes="">
                                      <p:cBhvr>
                                        <p:cTn id="6" dur="20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 fill="hold"/>
                                        <p:tgtEl>
                                          <p:spTgt spid="26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 fill="hold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 fill="hold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 fill="hold"/>
                                        <p:tgtEl>
                                          <p:spTgt spid="26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 fill="hold"/>
                                        <p:tgtEl>
                                          <p:spTgt spid="26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 fill="hold"/>
                                        <p:tgtEl>
                                          <p:spTgt spid="26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 fill="hold"/>
                                        <p:tgtEl>
                                          <p:spTgt spid="26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 fill="hold"/>
                                        <p:tgtEl>
                                          <p:spTgt spid="26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48" grpId="0"/>
      <p:bldP spid="26649" grpId="0"/>
      <p:bldP spid="26650" grpId="0"/>
      <p:bldP spid="26651" grpId="0"/>
      <p:bldP spid="26652" grpId="0"/>
      <p:bldP spid="2665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8673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数学建构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sp>
        <p:nvSpPr>
          <p:cNvPr id="28674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8675" name="Rectangle 8"/>
          <p:cNvSpPr/>
          <p:nvPr/>
        </p:nvSpPr>
        <p:spPr>
          <a:xfrm>
            <a:off x="903288" y="1020763"/>
            <a:ext cx="2581275" cy="461962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4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 空间等角定理</a:t>
            </a:r>
            <a:endParaRPr lang="zh-CN" altLang="en-US" sz="2400">
              <a:solidFill>
                <a:srgbClr val="0000FF"/>
              </a:solidFill>
              <a:ea typeface="楷体" pitchFamily="49" charset="-122"/>
            </a:endParaRPr>
          </a:p>
        </p:txBody>
      </p:sp>
      <p:sp>
        <p:nvSpPr>
          <p:cNvPr id="28676" name="矩形 25"/>
          <p:cNvSpPr/>
          <p:nvPr/>
        </p:nvSpPr>
        <p:spPr>
          <a:xfrm>
            <a:off x="1428750" y="1460500"/>
            <a:ext cx="7477125" cy="8302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如果空间中一个角的两边分别平行于另一个角的两边，并且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方向相同</a:t>
            </a:r>
            <a:r>
              <a:rPr lang="zh-CN" altLang="en-US" sz="2400">
                <a:ea typeface="楷体" pitchFamily="49" charset="-122"/>
              </a:rPr>
              <a:t>，那么这两个角相等。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28677" name="矩形 37"/>
          <p:cNvSpPr/>
          <p:nvPr/>
        </p:nvSpPr>
        <p:spPr>
          <a:xfrm>
            <a:off x="1438275" y="2287588"/>
            <a:ext cx="7716838" cy="12001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说明：</a:t>
            </a:r>
            <a:r>
              <a:rPr lang="zh-CN" altLang="en-US" sz="2400">
                <a:ea typeface="楷体" pitchFamily="49" charset="-122"/>
              </a:rPr>
              <a:t>平行公理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基本事实</a:t>
            </a:r>
            <a:r>
              <a:rPr lang="en-US" altLang="zh-CN" sz="2400">
                <a:solidFill>
                  <a:srgbClr val="FF0000"/>
                </a:solidFill>
                <a:ea typeface="楷体" pitchFamily="49" charset="-122"/>
              </a:rPr>
              <a:t>4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和空间等角定理保证了空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  </a:t>
            </a:r>
            <a:r>
              <a:rPr lang="zh-CN" altLang="en-US" sz="2400">
                <a:ea typeface="楷体" pitchFamily="49" charset="-122"/>
              </a:rPr>
              <a:t>间的线段和角在经过平移后，长度和大小都保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  </a:t>
            </a:r>
            <a:r>
              <a:rPr lang="zh-CN" altLang="en-US" sz="2400">
                <a:ea typeface="楷体" pitchFamily="49" charset="-122"/>
              </a:rPr>
              <a:t>持不变。</a:t>
            </a:r>
            <a:endParaRPr lang="en-US" altLang="zh-CN" sz="2400"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/>
      <p:bldP spid="2867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0721" name="TextBox 31"/>
          <p:cNvSpPr/>
          <p:nvPr/>
        </p:nvSpPr>
        <p:spPr>
          <a:xfrm>
            <a:off x="25400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问题情境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sp>
        <p:nvSpPr>
          <p:cNvPr id="30722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30723" name="矩形 25"/>
          <p:cNvSpPr/>
          <p:nvPr/>
        </p:nvSpPr>
        <p:spPr>
          <a:xfrm>
            <a:off x="942975" y="1055688"/>
            <a:ext cx="8201025" cy="12001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问题</a:t>
            </a:r>
            <a:r>
              <a:rPr lang="en-US" altLang="zh-CN" sz="2400">
                <a:solidFill>
                  <a:srgbClr val="FF0000"/>
                </a:solidFill>
                <a:ea typeface="楷体" pitchFamily="49" charset="-122"/>
              </a:rPr>
              <a:t>7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：</a:t>
            </a:r>
            <a:r>
              <a:rPr lang="zh-CN" altLang="en-US" sz="2400">
                <a:ea typeface="楷体" pitchFamily="49" charset="-122"/>
              </a:rPr>
              <a:t>如果空间中一个角的两边分别平行于另一个角的两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    </a:t>
            </a:r>
            <a:r>
              <a:rPr lang="zh-CN" altLang="en-US" sz="2400">
                <a:ea typeface="楷体" pitchFamily="49" charset="-122"/>
              </a:rPr>
              <a:t>边，并且一组边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方向相同</a:t>
            </a:r>
            <a:r>
              <a:rPr lang="zh-CN" altLang="en-US" sz="2400">
                <a:ea typeface="楷体" pitchFamily="49" charset="-122"/>
              </a:rPr>
              <a:t>，另一组边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方向相反，</a:t>
            </a:r>
            <a:r>
              <a:rPr lang="zh-CN" altLang="en-US" sz="2400">
                <a:ea typeface="楷体" pitchFamily="49" charset="-122"/>
              </a:rPr>
              <a:t>那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    </a:t>
            </a:r>
            <a:r>
              <a:rPr lang="zh-CN" altLang="en-US" sz="2400">
                <a:ea typeface="楷体" pitchFamily="49" charset="-122"/>
              </a:rPr>
              <a:t>么这两个角有什么关系？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30724" name="矩形 25"/>
          <p:cNvSpPr/>
          <p:nvPr/>
        </p:nvSpPr>
        <p:spPr>
          <a:xfrm>
            <a:off x="2068513" y="2206625"/>
            <a:ext cx="865187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互补</a:t>
            </a:r>
            <a:endParaRPr lang="zh-CN" altLang="en-US" sz="2400">
              <a:solidFill>
                <a:srgbClr val="0000FF"/>
              </a:solidFill>
              <a:ea typeface="楷体" pitchFamily="49" charset="-122"/>
            </a:endParaRPr>
          </a:p>
        </p:txBody>
      </p:sp>
      <p:sp>
        <p:nvSpPr>
          <p:cNvPr id="30725" name="矩形 25"/>
          <p:cNvSpPr/>
          <p:nvPr/>
        </p:nvSpPr>
        <p:spPr>
          <a:xfrm>
            <a:off x="942975" y="2894013"/>
            <a:ext cx="8201025" cy="8318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问题</a:t>
            </a:r>
            <a:r>
              <a:rPr lang="en-US" altLang="zh-CN" sz="2400">
                <a:solidFill>
                  <a:srgbClr val="FF0000"/>
                </a:solidFill>
                <a:ea typeface="楷体" pitchFamily="49" charset="-122"/>
              </a:rPr>
              <a:t>8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：</a:t>
            </a:r>
            <a:r>
              <a:rPr lang="zh-CN" altLang="en-US" sz="2400">
                <a:ea typeface="楷体" pitchFamily="49" charset="-122"/>
              </a:rPr>
              <a:t>如果空间中一个角的两边分别平行于另一个角的两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    </a:t>
            </a:r>
            <a:r>
              <a:rPr lang="zh-CN" altLang="en-US" sz="2400">
                <a:ea typeface="楷体" pitchFamily="49" charset="-122"/>
              </a:rPr>
              <a:t>边，那么这两个角有什么关系？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30726" name="矩形 25"/>
          <p:cNvSpPr/>
          <p:nvPr/>
        </p:nvSpPr>
        <p:spPr>
          <a:xfrm>
            <a:off x="2055813" y="3700463"/>
            <a:ext cx="1733550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相等或互补</a:t>
            </a:r>
            <a:endParaRPr lang="zh-CN" altLang="en-US" sz="2400">
              <a:solidFill>
                <a:srgbClr val="0000FF"/>
              </a:solidFill>
              <a:ea typeface="楷体" pitchFamily="49" charset="-122"/>
            </a:endParaRPr>
          </a:p>
        </p:txBody>
      </p:sp>
      <p:sp>
        <p:nvSpPr>
          <p:cNvPr id="30727" name="矩形 25"/>
          <p:cNvSpPr/>
          <p:nvPr/>
        </p:nvSpPr>
        <p:spPr>
          <a:xfrm>
            <a:off x="939800" y="4554538"/>
            <a:ext cx="8202613" cy="120173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问题</a:t>
            </a:r>
            <a:r>
              <a:rPr lang="en-US" altLang="zh-CN" sz="2400">
                <a:solidFill>
                  <a:srgbClr val="FF0000"/>
                </a:solidFill>
                <a:ea typeface="楷体" pitchFamily="49" charset="-122"/>
              </a:rPr>
              <a:t>9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：</a:t>
            </a:r>
            <a:r>
              <a:rPr lang="zh-CN" altLang="en-US" sz="2400">
                <a:ea typeface="楷体" pitchFamily="49" charset="-122"/>
              </a:rPr>
              <a:t>如果空间中两条相交直线和另两条相交直线分别平 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    </a:t>
            </a:r>
            <a:r>
              <a:rPr lang="zh-CN" altLang="en-US" sz="2400">
                <a:ea typeface="楷体" pitchFamily="49" charset="-122"/>
              </a:rPr>
              <a:t>行，那么这两组直线所成锐角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en-US" sz="2400">
                <a:ea typeface="楷体" pitchFamily="49" charset="-122"/>
              </a:rPr>
              <a:t>或直角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，即它们的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    </a:t>
            </a:r>
            <a:r>
              <a:rPr lang="zh-CN" altLang="en-US" sz="2400">
                <a:ea typeface="楷体" pitchFamily="49" charset="-122"/>
              </a:rPr>
              <a:t>夹角有什么关系？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30728" name="矩形 25"/>
          <p:cNvSpPr/>
          <p:nvPr/>
        </p:nvSpPr>
        <p:spPr>
          <a:xfrm>
            <a:off x="2063750" y="5718175"/>
            <a:ext cx="809625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相等</a:t>
            </a:r>
            <a:endParaRPr lang="zh-CN" altLang="en-US" sz="2400">
              <a:solidFill>
                <a:srgbClr val="0000FF"/>
              </a:solidFill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/>
      <p:bldP spid="30725" grpId="0"/>
      <p:bldP spid="30726" grpId="0"/>
      <p:bldP spid="30727" grpId="0"/>
      <p:bldP spid="3072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2769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数学建构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sp>
        <p:nvSpPr>
          <p:cNvPr id="32770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32771" name="Rectangle 8"/>
          <p:cNvSpPr/>
          <p:nvPr/>
        </p:nvSpPr>
        <p:spPr>
          <a:xfrm>
            <a:off x="903288" y="1020763"/>
            <a:ext cx="3509962" cy="461962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5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 空间等角定理的推论</a:t>
            </a:r>
            <a:endParaRPr lang="zh-CN" altLang="en-US" sz="2400">
              <a:solidFill>
                <a:srgbClr val="0000FF"/>
              </a:solidFill>
              <a:ea typeface="楷体" pitchFamily="49" charset="-122"/>
            </a:endParaRPr>
          </a:p>
        </p:txBody>
      </p:sp>
      <p:sp>
        <p:nvSpPr>
          <p:cNvPr id="32772" name="矩形 25"/>
          <p:cNvSpPr/>
          <p:nvPr/>
        </p:nvSpPr>
        <p:spPr>
          <a:xfrm>
            <a:off x="1428750" y="1460500"/>
            <a:ext cx="7477125" cy="12001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推论</a:t>
            </a:r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1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：</a:t>
            </a:r>
            <a:r>
              <a:rPr lang="zh-CN" altLang="en-US" sz="2400">
                <a:ea typeface="楷体" pitchFamily="49" charset="-122"/>
              </a:rPr>
              <a:t>如果空间中一个角的两边分别平行于另一个角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    </a:t>
            </a:r>
            <a:r>
              <a:rPr lang="zh-CN" altLang="en-US" sz="2400">
                <a:ea typeface="楷体" pitchFamily="49" charset="-122"/>
              </a:rPr>
              <a:t>的两边，并且一组边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方向相同</a:t>
            </a:r>
            <a:r>
              <a:rPr lang="zh-CN" altLang="en-US" sz="2400">
                <a:ea typeface="楷体" pitchFamily="49" charset="-122"/>
              </a:rPr>
              <a:t>，另一组边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方向</a:t>
            </a:r>
            <a:endParaRPr lang="en-US" altLang="zh-CN" sz="2400">
              <a:solidFill>
                <a:srgbClr val="FF0000"/>
              </a:solidFill>
              <a:ea typeface="楷体" pitchFamily="49" charset="-122"/>
            </a:endParaRPr>
          </a:p>
          <a:p>
            <a:pPr lvl="0" algn="l"/>
            <a:r>
              <a:rPr lang="en-US" altLang="zh-CN" sz="2400">
                <a:solidFill>
                  <a:srgbClr val="FF0000"/>
                </a:solidFill>
                <a:ea typeface="楷体" pitchFamily="49" charset="-122"/>
              </a:rPr>
              <a:t>               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相反，</a:t>
            </a:r>
            <a:r>
              <a:rPr lang="zh-CN" altLang="en-US" sz="2400">
                <a:ea typeface="楷体" pitchFamily="49" charset="-122"/>
              </a:rPr>
              <a:t>那么这两个角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互补</a:t>
            </a:r>
            <a:r>
              <a:rPr lang="zh-CN" altLang="en-US" sz="2400">
                <a:ea typeface="楷体" pitchFamily="49" charset="-122"/>
              </a:rPr>
              <a:t>。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32773" name="矩形 25"/>
          <p:cNvSpPr/>
          <p:nvPr/>
        </p:nvSpPr>
        <p:spPr>
          <a:xfrm>
            <a:off x="1427163" y="2917825"/>
            <a:ext cx="7477125" cy="8318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推论</a:t>
            </a:r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2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：</a:t>
            </a:r>
            <a:r>
              <a:rPr lang="zh-CN" altLang="en-US" sz="2400">
                <a:ea typeface="楷体" pitchFamily="49" charset="-122"/>
              </a:rPr>
              <a:t>如果空间中一个角的两边分别平行于另一个角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    </a:t>
            </a:r>
            <a:r>
              <a:rPr lang="zh-CN" altLang="en-US" sz="2400">
                <a:ea typeface="楷体" pitchFamily="49" charset="-122"/>
              </a:rPr>
              <a:t>的两边，那么这两个角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相等或互补</a:t>
            </a:r>
            <a:r>
              <a:rPr lang="zh-CN" altLang="en-US" sz="2400">
                <a:ea typeface="楷体" pitchFamily="49" charset="-122"/>
              </a:rPr>
              <a:t>。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32774" name="矩形 25"/>
          <p:cNvSpPr/>
          <p:nvPr/>
        </p:nvSpPr>
        <p:spPr>
          <a:xfrm>
            <a:off x="1425575" y="4056063"/>
            <a:ext cx="7477125" cy="12001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推论</a:t>
            </a:r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3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：</a:t>
            </a:r>
            <a:r>
              <a:rPr lang="zh-CN" altLang="en-US" sz="2400">
                <a:ea typeface="楷体" pitchFamily="49" charset="-122"/>
              </a:rPr>
              <a:t>如果空间中两条相交直线和另两条相交直线分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    </a:t>
            </a:r>
            <a:r>
              <a:rPr lang="zh-CN" altLang="en-US" sz="2400">
                <a:ea typeface="楷体" pitchFamily="49" charset="-122"/>
              </a:rPr>
              <a:t>别平行，那么这两组直线所成锐角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en-US" sz="2400">
                <a:ea typeface="楷体" pitchFamily="49" charset="-122"/>
              </a:rPr>
              <a:t>或直角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，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    </a:t>
            </a:r>
            <a:r>
              <a:rPr lang="zh-CN" altLang="en-US" sz="2400">
                <a:ea typeface="楷体" pitchFamily="49" charset="-122"/>
              </a:rPr>
              <a:t>即它们的夹角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相等</a:t>
            </a:r>
            <a:r>
              <a:rPr lang="zh-CN" altLang="en-US" sz="2400">
                <a:ea typeface="楷体" pitchFamily="49" charset="-122"/>
              </a:rPr>
              <a:t>。</a:t>
            </a:r>
            <a:endParaRPr lang="zh-CN" altLang="en-US" sz="2400"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/>
      <p:bldP spid="32773" grpId="0"/>
      <p:bldP spid="3277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4817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数学应用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sp>
        <p:nvSpPr>
          <p:cNvPr id="34818" name="矩形 8"/>
          <p:cNvSpPr/>
          <p:nvPr/>
        </p:nvSpPr>
        <p:spPr>
          <a:xfrm>
            <a:off x="849313" y="1044575"/>
            <a:ext cx="8294687" cy="8302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例</a:t>
            </a:r>
            <a:r>
              <a:rPr lang="en-US" altLang="zh-CN" sz="2400">
                <a:ea typeface="楷体" pitchFamily="49" charset="-122"/>
              </a:rPr>
              <a:t>3</a:t>
            </a:r>
            <a:r>
              <a:rPr lang="zh-CN" altLang="en-US" sz="2400">
                <a:ea typeface="楷体" pitchFamily="49" charset="-122"/>
              </a:rPr>
              <a:t>、如图，已知</a:t>
            </a:r>
            <a:r>
              <a:rPr lang="en-US" altLang="zh-CN" sz="2400" i="1">
                <a:ea typeface="楷体" pitchFamily="49" charset="-122"/>
              </a:rPr>
              <a:t> E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E</a:t>
            </a:r>
            <a:r>
              <a:rPr lang="en-US" altLang="zh-CN" sz="2400" baseline="-250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分别为正方体</a:t>
            </a:r>
            <a:r>
              <a:rPr lang="en-US" altLang="zh-CN" sz="2400" i="1">
                <a:ea typeface="楷体" pitchFamily="49" charset="-122"/>
              </a:rPr>
              <a:t>ABCD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en-US" altLang="zh-CN" sz="2400" baseline="-25000">
                <a:ea typeface="楷体" pitchFamily="49" charset="-122"/>
              </a:rPr>
              <a:t>1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en-US" altLang="zh-CN" sz="2400" baseline="-25000">
                <a:ea typeface="楷体" pitchFamily="49" charset="-122"/>
              </a:rPr>
              <a:t>1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en-US" altLang="zh-CN" sz="2400" baseline="-25000">
                <a:ea typeface="楷体" pitchFamily="49" charset="-122"/>
              </a:rPr>
              <a:t>1</a:t>
            </a:r>
            <a:r>
              <a:rPr lang="en-US" altLang="zh-CN" sz="2400" i="1">
                <a:ea typeface="楷体" pitchFamily="49" charset="-122"/>
              </a:rPr>
              <a:t>D</a:t>
            </a:r>
            <a:r>
              <a:rPr lang="en-US" altLang="zh-CN" sz="2400" baseline="-250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棱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 i="1">
                <a:ea typeface="楷体" pitchFamily="49" charset="-122"/>
              </a:rPr>
              <a:t>           AD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en-US" altLang="zh-CN" sz="2400" baseline="-25000">
                <a:ea typeface="楷体" pitchFamily="49" charset="-122"/>
              </a:rPr>
              <a:t>1</a:t>
            </a:r>
            <a:r>
              <a:rPr lang="en-US" altLang="zh-CN" sz="2400" i="1">
                <a:ea typeface="楷体" pitchFamily="49" charset="-122"/>
              </a:rPr>
              <a:t>D</a:t>
            </a:r>
            <a:r>
              <a:rPr lang="en-US" altLang="zh-CN" sz="2400" baseline="-250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的中点，求证：∠</a:t>
            </a:r>
            <a:r>
              <a:rPr lang="en-US" altLang="zh-CN" sz="2400" i="1">
                <a:ea typeface="楷体" pitchFamily="49" charset="-122"/>
              </a:rPr>
              <a:t>CEB</a:t>
            </a:r>
            <a:r>
              <a:rPr lang="zh-CN" altLang="en-US" sz="2400">
                <a:ea typeface="楷体" pitchFamily="49" charset="-122"/>
              </a:rPr>
              <a:t>＝∠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en-US" altLang="zh-CN" sz="2400" baseline="-25000">
                <a:ea typeface="楷体" pitchFamily="49" charset="-122"/>
              </a:rPr>
              <a:t>1</a:t>
            </a:r>
            <a:r>
              <a:rPr lang="en-US" altLang="zh-CN" sz="2400" i="1">
                <a:ea typeface="楷体" pitchFamily="49" charset="-122"/>
              </a:rPr>
              <a:t>E</a:t>
            </a:r>
            <a:r>
              <a:rPr lang="en-US" altLang="zh-CN" sz="2400" baseline="-25000">
                <a:ea typeface="楷体" pitchFamily="49" charset="-122"/>
              </a:rPr>
              <a:t>1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en-US" altLang="zh-CN" sz="2400" baseline="-250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。</a:t>
            </a:r>
            <a:endParaRPr lang="zh-CN" altLang="en-US" sz="2400">
              <a:ea typeface="楷体" pitchFamily="49" charset="-122"/>
            </a:endParaRPr>
          </a:p>
        </p:txBody>
      </p:sp>
      <p:pic>
        <p:nvPicPr>
          <p:cNvPr id="34819" name="Picture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2450" y="1925638"/>
            <a:ext cx="2971800" cy="2914650"/>
          </a:xfrm>
          <a:prstGeom prst="rect">
            <a:avLst/>
          </a:prstGeom>
          <a:noFill/>
          <a:ln>
            <a:noFill/>
            <a:miter lim="800000"/>
          </a:ln>
        </p:spPr>
      </p:pic>
      <p:cxnSp>
        <p:nvCxnSpPr>
          <p:cNvPr id="34820" name="Line 47"/>
          <p:cNvCxnSpPr/>
          <p:nvPr/>
        </p:nvCxnSpPr>
        <p:spPr>
          <a:xfrm flipH="1">
            <a:off x="6318250" y="2535238"/>
            <a:ext cx="0" cy="167640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</a:ln>
        </p:spPr>
      </p:cxnSp>
      <p:sp>
        <p:nvSpPr>
          <p:cNvPr id="34821" name="矩形 4"/>
          <p:cNvSpPr/>
          <p:nvPr/>
        </p:nvSpPr>
        <p:spPr>
          <a:xfrm>
            <a:off x="1971675" y="620713"/>
            <a:ext cx="6091238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类型三     空间平行关系的应用　</a:t>
            </a:r>
            <a:endParaRPr lang="zh-CN" altLang="en-US" sz="2400">
              <a:solidFill>
                <a:srgbClr val="FF0000"/>
              </a:solidFill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 fill="hold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6865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数学探究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pic>
        <p:nvPicPr>
          <p:cNvPr id="36866" name="Picture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4188" y="3486150"/>
            <a:ext cx="2905125" cy="22383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36867" name="Picture 3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9988" y="3543300"/>
            <a:ext cx="2314575" cy="234315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36868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4588" y="4171950"/>
            <a:ext cx="1057275" cy="628650"/>
          </a:xfrm>
          <a:prstGeom prst="rect">
            <a:avLst/>
          </a:prstGeom>
          <a:noFill/>
          <a:ln>
            <a:noFill/>
            <a:miter lim="800000"/>
          </a:ln>
        </p:spPr>
      </p:pic>
      <p:cxnSp>
        <p:nvCxnSpPr>
          <p:cNvPr id="36869" name="直接连接符 34"/>
          <p:cNvCxnSpPr/>
          <p:nvPr/>
        </p:nvCxnSpPr>
        <p:spPr>
          <a:xfrm>
            <a:off x="2135188" y="4476750"/>
            <a:ext cx="2133600" cy="15240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870" name="矩形 8"/>
          <p:cNvSpPr/>
          <p:nvPr/>
        </p:nvSpPr>
        <p:spPr>
          <a:xfrm>
            <a:off x="849313" y="1044575"/>
            <a:ext cx="8294687" cy="23082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、如图，已知</a:t>
            </a:r>
            <a:r>
              <a:rPr lang="en-US" altLang="zh-CN" sz="2400" i="1">
                <a:ea typeface="楷体" pitchFamily="49" charset="-122"/>
              </a:rPr>
              <a:t> E</a:t>
            </a:r>
            <a:r>
              <a:rPr lang="zh-CN" altLang="en-US" sz="2400">
                <a:ea typeface="楷体" pitchFamily="49" charset="-122"/>
              </a:rPr>
              <a:t>、</a:t>
            </a:r>
            <a:r>
              <a:rPr lang="en-US" altLang="zh-CN" sz="2400" i="1">
                <a:ea typeface="楷体" pitchFamily="49" charset="-122"/>
              </a:rPr>
              <a:t>F</a:t>
            </a:r>
            <a:r>
              <a:rPr lang="zh-CN" altLang="en-US" sz="2400">
                <a:ea typeface="楷体" pitchFamily="49" charset="-122"/>
              </a:rPr>
              <a:t>、</a:t>
            </a:r>
            <a:r>
              <a:rPr lang="en-US" altLang="zh-CN" sz="2400" i="1">
                <a:ea typeface="楷体" pitchFamily="49" charset="-122"/>
              </a:rPr>
              <a:t>G</a:t>
            </a:r>
            <a:r>
              <a:rPr lang="zh-CN" altLang="en-US" sz="2400">
                <a:ea typeface="楷体" pitchFamily="49" charset="-122"/>
              </a:rPr>
              <a:t>、</a:t>
            </a:r>
            <a:r>
              <a:rPr lang="en-US" altLang="zh-CN" sz="2400" i="1">
                <a:ea typeface="楷体" pitchFamily="49" charset="-122"/>
              </a:rPr>
              <a:t>H</a:t>
            </a:r>
            <a:r>
              <a:rPr lang="zh-CN" altLang="en-US" sz="2400">
                <a:ea typeface="楷体" pitchFamily="49" charset="-122"/>
              </a:rPr>
              <a:t>是平面四边形</a:t>
            </a:r>
            <a:r>
              <a:rPr lang="en-US" altLang="zh-CN" sz="2400" i="1">
                <a:ea typeface="楷体" pitchFamily="49" charset="-122"/>
              </a:rPr>
              <a:t>ABCD</a:t>
            </a:r>
            <a:r>
              <a:rPr lang="zh-CN" altLang="en-US" sz="2400">
                <a:ea typeface="楷体" pitchFamily="49" charset="-122"/>
              </a:rPr>
              <a:t>的中点，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</a:t>
            </a:r>
            <a:r>
              <a:rPr lang="zh-CN" altLang="en-US" sz="2400">
                <a:ea typeface="楷体" pitchFamily="49" charset="-122"/>
              </a:rPr>
              <a:t>试问：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(1)</a:t>
            </a:r>
            <a:r>
              <a:rPr lang="zh-CN" altLang="en-US" sz="2400">
                <a:ea typeface="楷体" pitchFamily="49" charset="-122"/>
              </a:rPr>
              <a:t>四边形</a:t>
            </a:r>
            <a:r>
              <a:rPr lang="en-US" altLang="zh-CN" sz="2400" i="1">
                <a:ea typeface="楷体" pitchFamily="49" charset="-122"/>
              </a:rPr>
              <a:t>EFGH</a:t>
            </a:r>
            <a:r>
              <a:rPr lang="zh-CN" altLang="en-US" sz="2400">
                <a:ea typeface="楷体" pitchFamily="49" charset="-122"/>
              </a:rPr>
              <a:t>是平行四边形吗？为什么？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(2)</a:t>
            </a:r>
            <a:r>
              <a:rPr lang="zh-CN" altLang="en-US" sz="2400">
                <a:ea typeface="楷体" pitchFamily="49" charset="-122"/>
              </a:rPr>
              <a:t>如果平面四边形</a:t>
            </a:r>
            <a:r>
              <a:rPr lang="en-US" altLang="zh-CN" sz="2400" i="1">
                <a:ea typeface="楷体" pitchFamily="49" charset="-122"/>
              </a:rPr>
              <a:t>ABCD</a:t>
            </a:r>
            <a:r>
              <a:rPr lang="zh-CN" altLang="en-US" sz="2400">
                <a:ea typeface="楷体" pitchFamily="49" charset="-122"/>
              </a:rPr>
              <a:t>沿着对角线</a:t>
            </a:r>
            <a:r>
              <a:rPr lang="en-US" altLang="zh-CN" sz="2400" i="1">
                <a:ea typeface="楷体" pitchFamily="49" charset="-122"/>
              </a:rPr>
              <a:t>BD</a:t>
            </a:r>
            <a:r>
              <a:rPr lang="zh-CN" altLang="en-US" sz="2400">
                <a:ea typeface="楷体" pitchFamily="49" charset="-122"/>
              </a:rPr>
              <a:t>折起就形成了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solidFill>
                  <a:srgbClr val="FF0000"/>
                </a:solidFill>
                <a:ea typeface="楷体" pitchFamily="49" charset="-122"/>
              </a:rPr>
              <a:t>           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空间四边形</a:t>
            </a:r>
            <a:r>
              <a:rPr lang="en-US" altLang="zh-CN" sz="2400" i="1">
                <a:ea typeface="楷体" pitchFamily="49" charset="-122"/>
              </a:rPr>
              <a:t>ABCD</a:t>
            </a:r>
            <a:r>
              <a:rPr lang="zh-CN" altLang="en-US" sz="2400">
                <a:ea typeface="楷体" pitchFamily="49" charset="-122"/>
              </a:rPr>
              <a:t>，那么四边形</a:t>
            </a:r>
            <a:r>
              <a:rPr lang="en-US" altLang="zh-CN" sz="2400" i="1">
                <a:ea typeface="楷体" pitchFamily="49" charset="-122"/>
              </a:rPr>
              <a:t>EFGH</a:t>
            </a:r>
            <a:r>
              <a:rPr lang="zh-CN" altLang="en-US" sz="2400">
                <a:ea typeface="楷体" pitchFamily="49" charset="-122"/>
              </a:rPr>
              <a:t>还是平行四边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</a:t>
            </a:r>
            <a:r>
              <a:rPr lang="zh-CN" altLang="en-US" sz="2400">
                <a:ea typeface="楷体" pitchFamily="49" charset="-122"/>
              </a:rPr>
              <a:t>形吗？</a:t>
            </a:r>
            <a:endParaRPr lang="zh-CN" altLang="en-US" sz="2400">
              <a:ea typeface="楷体" pitchFamily="49" charset="-122"/>
            </a:endParaRPr>
          </a:p>
        </p:txBody>
      </p:sp>
      <p:cxnSp>
        <p:nvCxnSpPr>
          <p:cNvPr id="36871" name="直接连接符 38"/>
          <p:cNvCxnSpPr/>
          <p:nvPr/>
        </p:nvCxnSpPr>
        <p:spPr>
          <a:xfrm>
            <a:off x="7065963" y="3787775"/>
            <a:ext cx="58737" cy="18891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</a:ln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 fill="hold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8913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数学探究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pic>
        <p:nvPicPr>
          <p:cNvPr id="38914" name="Picture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8150" y="2133600"/>
            <a:ext cx="4381500" cy="297180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38915" name="矩形 8"/>
          <p:cNvSpPr/>
          <p:nvPr/>
        </p:nvSpPr>
        <p:spPr>
          <a:xfrm>
            <a:off x="860425" y="1055688"/>
            <a:ext cx="8283575" cy="120173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、如图，已知空间四边形</a:t>
            </a:r>
            <a:r>
              <a:rPr lang="en-US" altLang="zh-CN" sz="2400" i="1">
                <a:ea typeface="楷体" pitchFamily="49" charset="-122"/>
              </a:rPr>
              <a:t>ABCD 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E</a:t>
            </a:r>
            <a:r>
              <a:rPr lang="zh-CN" altLang="en-US" sz="2400">
                <a:ea typeface="楷体" pitchFamily="49" charset="-122"/>
              </a:rPr>
              <a:t>、</a:t>
            </a:r>
            <a:r>
              <a:rPr lang="en-US" altLang="zh-CN" sz="2400" i="1">
                <a:ea typeface="楷体" pitchFamily="49" charset="-122"/>
              </a:rPr>
              <a:t>F</a:t>
            </a:r>
            <a:r>
              <a:rPr lang="zh-CN" altLang="en-US" sz="2400">
                <a:ea typeface="楷体" pitchFamily="49" charset="-122"/>
              </a:rPr>
              <a:t>分别是</a:t>
            </a:r>
            <a:r>
              <a:rPr lang="en-US" altLang="zh-CN" sz="2400" i="1">
                <a:ea typeface="楷体" pitchFamily="49" charset="-122"/>
              </a:rPr>
              <a:t>AB</a:t>
            </a:r>
            <a:r>
              <a:rPr lang="zh-CN" altLang="en-US" sz="2400">
                <a:ea typeface="楷体" pitchFamily="49" charset="-122"/>
              </a:rPr>
              <a:t>、</a:t>
            </a:r>
            <a:r>
              <a:rPr lang="en-US" altLang="zh-CN" sz="2400" i="1">
                <a:ea typeface="楷体" pitchFamily="49" charset="-122"/>
              </a:rPr>
              <a:t>AD</a:t>
            </a:r>
            <a:r>
              <a:rPr lang="zh-CN" altLang="en-US" sz="2400">
                <a:ea typeface="楷体" pitchFamily="49" charset="-122"/>
              </a:rPr>
              <a:t>的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</a:t>
            </a:r>
            <a:r>
              <a:rPr lang="zh-CN" altLang="en-US" sz="2400">
                <a:ea typeface="楷体" pitchFamily="49" charset="-122"/>
              </a:rPr>
              <a:t>中点，</a:t>
            </a:r>
            <a:r>
              <a:rPr lang="en-US" altLang="zh-CN" sz="2400" i="1">
                <a:ea typeface="楷体" pitchFamily="49" charset="-122"/>
              </a:rPr>
              <a:t>G</a:t>
            </a:r>
            <a:r>
              <a:rPr lang="zh-CN" altLang="en-US" sz="2400">
                <a:ea typeface="楷体" pitchFamily="49" charset="-122"/>
              </a:rPr>
              <a:t>、</a:t>
            </a:r>
            <a:r>
              <a:rPr lang="en-US" altLang="zh-CN" sz="2400" i="1">
                <a:ea typeface="楷体" pitchFamily="49" charset="-122"/>
              </a:rPr>
              <a:t>H</a:t>
            </a:r>
            <a:r>
              <a:rPr lang="zh-CN" altLang="en-US" sz="2400">
                <a:ea typeface="楷体" pitchFamily="49" charset="-122"/>
              </a:rPr>
              <a:t>分别是</a:t>
            </a:r>
            <a:r>
              <a:rPr lang="en-US" altLang="zh-CN" sz="2400" i="1">
                <a:ea typeface="楷体" pitchFamily="49" charset="-122"/>
              </a:rPr>
              <a:t>CD</a:t>
            </a:r>
            <a:r>
              <a:rPr lang="zh-CN" altLang="en-US" sz="2400">
                <a:ea typeface="楷体" pitchFamily="49" charset="-122"/>
              </a:rPr>
              <a:t>、</a:t>
            </a:r>
            <a:r>
              <a:rPr lang="en-US" altLang="zh-CN" sz="2400" i="1">
                <a:ea typeface="楷体" pitchFamily="49" charset="-122"/>
              </a:rPr>
              <a:t>BC</a:t>
            </a:r>
            <a:r>
              <a:rPr lang="zh-CN" altLang="en-US" sz="2400">
                <a:ea typeface="楷体" pitchFamily="49" charset="-122"/>
              </a:rPr>
              <a:t>的中点，且</a:t>
            </a:r>
            <a:r>
              <a:rPr lang="en-US" altLang="zh-CN" sz="2400" i="1">
                <a:ea typeface="楷体" pitchFamily="49" charset="-122"/>
              </a:rPr>
              <a:t>BD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 i="1">
                <a:ea typeface="楷体" pitchFamily="49" charset="-122"/>
              </a:rPr>
              <a:t>AC</a:t>
            </a:r>
            <a:r>
              <a:rPr lang="zh-CN" altLang="en-US" sz="2400">
                <a:ea typeface="楷体" pitchFamily="49" charset="-122"/>
              </a:rPr>
              <a:t>，则四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</a:t>
            </a:r>
            <a:r>
              <a:rPr lang="zh-CN" altLang="en-US" sz="2400">
                <a:ea typeface="楷体" pitchFamily="49" charset="-122"/>
              </a:rPr>
              <a:t>边形</a:t>
            </a:r>
            <a:r>
              <a:rPr lang="en-US" altLang="zh-CN" sz="2400" i="1">
                <a:ea typeface="楷体" pitchFamily="49" charset="-122"/>
              </a:rPr>
              <a:t>EFGH</a:t>
            </a:r>
            <a:r>
              <a:rPr lang="zh-CN" altLang="en-US" sz="2400">
                <a:ea typeface="楷体" pitchFamily="49" charset="-122"/>
              </a:rPr>
              <a:t>是什么图形？</a:t>
            </a:r>
            <a:endParaRPr lang="zh-CN" altLang="en-US" sz="2400">
              <a:ea typeface="楷体" pitchFamily="49" charset="-122"/>
            </a:endParaRPr>
          </a:p>
        </p:txBody>
      </p:sp>
    </p:spTree>
  </p:cSld>
  <p:clrMapOvr>
    <a:masterClrMapping/>
  </p:clrMapOvr>
  <p:transition/>
  <p:timing/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961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变式拓展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pic>
        <p:nvPicPr>
          <p:cNvPr id="40962" name="Picture 4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2514600"/>
            <a:ext cx="4087813" cy="2895600"/>
          </a:xfrm>
          <a:prstGeom prst="rect">
            <a:avLst/>
          </a:prstGeom>
          <a:noFill/>
          <a:ln>
            <a:noFill/>
            <a:miter lim="800000"/>
          </a:ln>
        </p:spPr>
      </p:pic>
      <p:grpSp>
        <p:nvGrpSpPr>
          <p:cNvPr id="40963" name="组合 7"/>
          <p:cNvGrpSpPr/>
          <p:nvPr/>
        </p:nvGrpSpPr>
        <p:grpSpPr>
          <a:xfrm>
            <a:off x="908050" y="925513"/>
            <a:ext cx="7939088" cy="1754187"/>
            <a:chOff x="860425" y="1055688"/>
            <a:chExt cx="7939191" cy="1754326"/>
          </a:xfrm>
        </p:grpSpPr>
        <p:sp>
          <p:nvSpPr>
            <p:cNvPr id="40964" name="矩形 8"/>
            <p:cNvSpPr/>
            <p:nvPr/>
          </p:nvSpPr>
          <p:spPr>
            <a:xfrm>
              <a:off x="860425" y="1055688"/>
              <a:ext cx="7939191" cy="1754326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lvl="0" algn="l">
                <a:lnSpc>
                  <a:spcPct val="150000"/>
                </a:lnSpc>
              </a:pPr>
              <a:r>
                <a:rPr lang="zh-CN" altLang="en-US" sz="2400">
                  <a:ea typeface="楷体" pitchFamily="49" charset="-122"/>
                </a:rPr>
                <a:t>如图，已知空间四边形</a:t>
              </a:r>
              <a:r>
                <a:rPr lang="en-US" altLang="zh-CN" sz="2400" i="1">
                  <a:ea typeface="楷体" pitchFamily="49" charset="-122"/>
                </a:rPr>
                <a:t>ABCD </a:t>
              </a:r>
              <a:r>
                <a:rPr lang="zh-CN" altLang="en-US" sz="2400">
                  <a:ea typeface="楷体" pitchFamily="49" charset="-122"/>
                </a:rPr>
                <a:t>，</a:t>
              </a:r>
              <a:r>
                <a:rPr lang="en-US" altLang="zh-CN" sz="2400" i="1">
                  <a:ea typeface="楷体" pitchFamily="49" charset="-122"/>
                </a:rPr>
                <a:t>E</a:t>
              </a:r>
              <a:r>
                <a:rPr lang="zh-CN" altLang="en-US" sz="2400">
                  <a:ea typeface="楷体" pitchFamily="49" charset="-122"/>
                </a:rPr>
                <a:t>、</a:t>
              </a:r>
              <a:r>
                <a:rPr lang="en-US" altLang="zh-CN" sz="2400" i="1">
                  <a:ea typeface="楷体" pitchFamily="49" charset="-122"/>
                </a:rPr>
                <a:t>F</a:t>
              </a:r>
              <a:r>
                <a:rPr lang="zh-CN" altLang="en-US" sz="2400">
                  <a:ea typeface="楷体" pitchFamily="49" charset="-122"/>
                </a:rPr>
                <a:t>分别是</a:t>
              </a:r>
              <a:r>
                <a:rPr lang="en-US" altLang="zh-CN" sz="2400" i="1">
                  <a:ea typeface="楷体" pitchFamily="49" charset="-122"/>
                </a:rPr>
                <a:t>AB</a:t>
              </a:r>
              <a:r>
                <a:rPr lang="zh-CN" altLang="en-US" sz="2400">
                  <a:ea typeface="楷体" pitchFamily="49" charset="-122"/>
                </a:rPr>
                <a:t>、</a:t>
              </a:r>
              <a:r>
                <a:rPr lang="en-US" altLang="zh-CN" sz="2400" i="1">
                  <a:ea typeface="楷体" pitchFamily="49" charset="-122"/>
                </a:rPr>
                <a:t>AD</a:t>
              </a:r>
              <a:r>
                <a:rPr lang="zh-CN" altLang="en-US" sz="2400">
                  <a:ea typeface="楷体" pitchFamily="49" charset="-122"/>
                </a:rPr>
                <a:t>的中</a:t>
              </a:r>
              <a:endParaRPr lang="en-US" altLang="zh-CN" sz="2400">
                <a:ea typeface="楷体" pitchFamily="49" charset="-122"/>
              </a:endParaRPr>
            </a:p>
            <a:p>
              <a:pPr lvl="0" algn="l">
                <a:lnSpc>
                  <a:spcPct val="150000"/>
                </a:lnSpc>
              </a:pPr>
              <a:r>
                <a:rPr lang="zh-CN" altLang="en-US" sz="2400">
                  <a:ea typeface="楷体" pitchFamily="49" charset="-122"/>
                </a:rPr>
                <a:t>点，</a:t>
              </a:r>
              <a:r>
                <a:rPr lang="en-US" altLang="zh-CN" sz="2400" i="1">
                  <a:ea typeface="楷体" pitchFamily="49" charset="-122"/>
                </a:rPr>
                <a:t>G</a:t>
              </a:r>
              <a:r>
                <a:rPr lang="zh-CN" altLang="en-US" sz="2400">
                  <a:ea typeface="楷体" pitchFamily="49" charset="-122"/>
                </a:rPr>
                <a:t>、</a:t>
              </a:r>
              <a:r>
                <a:rPr lang="en-US" altLang="zh-CN" sz="2400" i="1">
                  <a:ea typeface="楷体" pitchFamily="49" charset="-122"/>
                </a:rPr>
                <a:t>H</a:t>
              </a:r>
              <a:r>
                <a:rPr lang="zh-CN" altLang="en-US" sz="2400">
                  <a:ea typeface="楷体" pitchFamily="49" charset="-122"/>
                </a:rPr>
                <a:t>分别是</a:t>
              </a:r>
              <a:r>
                <a:rPr lang="en-US" altLang="zh-CN" sz="2400" i="1">
                  <a:ea typeface="楷体" pitchFamily="49" charset="-122"/>
                </a:rPr>
                <a:t>CD</a:t>
              </a:r>
              <a:r>
                <a:rPr lang="zh-CN" altLang="en-US" sz="2400">
                  <a:ea typeface="楷体" pitchFamily="49" charset="-122"/>
                </a:rPr>
                <a:t>、</a:t>
              </a:r>
              <a:r>
                <a:rPr lang="en-US" altLang="zh-CN" sz="2400" i="1">
                  <a:ea typeface="楷体" pitchFamily="49" charset="-122"/>
                </a:rPr>
                <a:t>BC</a:t>
              </a:r>
              <a:r>
                <a:rPr lang="zh-CN" altLang="en-US" sz="2400">
                  <a:ea typeface="楷体" pitchFamily="49" charset="-122"/>
                </a:rPr>
                <a:t>上的点，且                       ，试问</a:t>
              </a:r>
              <a:endParaRPr lang="en-US" altLang="zh-CN" sz="2400">
                <a:ea typeface="楷体" pitchFamily="49" charset="-122"/>
              </a:endParaRPr>
            </a:p>
            <a:p>
              <a:pPr lvl="0" algn="l">
                <a:lnSpc>
                  <a:spcPct val="150000"/>
                </a:lnSpc>
              </a:pPr>
              <a:r>
                <a:rPr lang="zh-CN" altLang="en-US" sz="2400">
                  <a:ea typeface="楷体" pitchFamily="49" charset="-122"/>
                </a:rPr>
                <a:t>四边形</a:t>
              </a:r>
              <a:r>
                <a:rPr lang="en-US" altLang="zh-CN" sz="2400" i="1">
                  <a:ea typeface="楷体" pitchFamily="49" charset="-122"/>
                </a:rPr>
                <a:t>EFGH</a:t>
              </a:r>
              <a:r>
                <a:rPr lang="zh-CN" altLang="en-US" sz="2400">
                  <a:ea typeface="楷体" pitchFamily="49" charset="-122"/>
                </a:rPr>
                <a:t>是什么图形？</a:t>
              </a:r>
              <a:endParaRPr lang="zh-CN" altLang="en-US" sz="2400">
                <a:ea typeface="楷体" pitchFamily="49" charset="-122"/>
              </a:endParaRPr>
            </a:p>
          </p:txBody>
        </p:sp>
        <p:graphicFrame>
          <p:nvGraphicFramePr>
            <p:cNvPr id="40965" name="Object 5"/>
            <p:cNvGraphicFramePr>
              <a:graphicFrameLocks noChangeAspect="1"/>
            </p:cNvGraphicFramePr>
            <p:nvPr/>
          </p:nvGraphicFramePr>
          <p:xfrm>
            <a:off x="5969083" y="1560142"/>
            <a:ext cx="1670145" cy="743671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72" r:id="rId4" imgW="1670123" imgH="743612" progId="Equation.DSMT4">
                    <p:embed/>
                  </p:oleObj>
                </mc:Choice>
                <mc:Fallback>
                  <p:oleObj r:id="rId4" imgW="1670123" imgH="743612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5969083" y="1560142"/>
                          <a:ext cx="1670145" cy="74367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5" name="矩形 14"/>
          <p:cNvSpPr/>
          <p:nvPr/>
        </p:nvSpPr>
        <p:spPr>
          <a:xfrm>
            <a:off x="904875" y="1020763"/>
            <a:ext cx="4875213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1350962"/>
                <a:tab pos="2700338"/>
                <a:tab pos="4051300"/>
              </a:tabLst>
            </a:pPr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1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、平面的基本性质汇总</a:t>
            </a:r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(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文字语言</a:t>
            </a:r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)</a:t>
            </a:r>
            <a:endParaRPr lang="zh-CN" altLang="en-US" sz="24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graphicFrame>
        <p:nvGraphicFramePr>
          <p:cNvPr id="6146" name="表格 10"/>
          <p:cNvGraphicFramePr>
            <a:graphicFrameLocks noGrp="1"/>
          </p:cNvGraphicFramePr>
          <p:nvPr/>
        </p:nvGraphicFramePr>
        <p:xfrm>
          <a:off x="1547812" y="1492250"/>
          <a:ext cx="7240587" cy="4991099"/>
        </p:xfrm>
        <a:graphic>
          <a:graphicData uri="http://schemas.openxmlformats.org/drawingml/2006/table">
            <a:tbl>
              <a:tblPr/>
              <a:tblGrid>
                <a:gridCol w="885825"/>
                <a:gridCol w="879475"/>
                <a:gridCol w="2743200"/>
                <a:gridCol w="1152525"/>
                <a:gridCol w="1579562"/>
              </a:tblGrid>
              <a:tr h="396875">
                <a:tc gridSpan="2"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/>
                      <a:r>
                        <a:rPr lang="zh-CN" altLang="en-US">
                          <a:ea typeface="楷体" pitchFamily="49" charset="-122"/>
                        </a:rPr>
                        <a:t>名称</a:t>
                      </a:r>
                      <a:endParaRPr lang="zh-CN" altLang="en-US">
                        <a:ea typeface="楷体" pitchFamily="49" charset="-122"/>
                      </a:endParaRPr>
                    </a:p>
                  </a:txBody>
                  <a:tcPr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 hMerge="1">
                  <a:txBody>
                    <a:bodyPr vert="horz" wrap="square"/>
                    <a:lstStyle/>
                    <a:p/>
                  </a:txBody>
                  <a:tcPr>
                    <a:lnR w="12700"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</a:tcPr>
                </a:tc>
                <a:tc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</a:pPr>
                      <a:r>
                        <a:rPr lang="zh-CN" altLang="en-US">
                          <a:ea typeface="楷体" pitchFamily="49" charset="-122"/>
                        </a:rPr>
                        <a:t>内容</a:t>
                      </a:r>
                      <a:endParaRPr lang="zh-CN" altLang="en-US">
                        <a:ea typeface="楷体" pitchFamily="49" charset="-122"/>
                      </a:endParaRPr>
                    </a:p>
                  </a:txBody>
                  <a:tcPr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/>
                      <a:r>
                        <a:rPr lang="zh-CN" altLang="en-US">
                          <a:ea typeface="楷体" pitchFamily="49" charset="-122"/>
                        </a:rPr>
                        <a:t>作用</a:t>
                      </a:r>
                      <a:endParaRPr lang="zh-CN" altLang="en-US">
                        <a:ea typeface="楷体" pitchFamily="49" charset="-122"/>
                      </a:endParaRPr>
                    </a:p>
                  </a:txBody>
                  <a:tcPr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/>
                      <a:r>
                        <a:rPr lang="zh-CN" altLang="en-US">
                          <a:ea typeface="楷体" pitchFamily="49" charset="-122"/>
                        </a:rPr>
                        <a:t>主要应用</a:t>
                      </a:r>
                      <a:endParaRPr lang="zh-CN" altLang="en-US">
                        <a:ea typeface="楷体" pitchFamily="49" charset="-122"/>
                      </a:endParaRPr>
                    </a:p>
                  </a:txBody>
                  <a:tcPr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676275">
                <a:tc gridSpan="2"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/>
                      <a:r>
                        <a:rPr lang="zh-CN" altLang="en-US">
                          <a:solidFill>
                            <a:srgbClr val="FF0000"/>
                          </a:solidFill>
                          <a:ea typeface="楷体" pitchFamily="49" charset="-122"/>
                        </a:rPr>
                        <a:t>基本事实</a:t>
                      </a:r>
                      <a:r>
                        <a:rPr lang="en-US" altLang="zh-CN">
                          <a:solidFill>
                            <a:srgbClr val="FF0000"/>
                          </a:solidFill>
                          <a:ea typeface="楷体" pitchFamily="49" charset="-122"/>
                        </a:rPr>
                        <a:t>1</a:t>
                      </a:r>
                      <a:endParaRPr lang="zh-CN" altLang="en-US">
                        <a:solidFill>
                          <a:srgbClr val="FF0000"/>
                        </a:solidFill>
                        <a:ea typeface="楷体" pitchFamily="49" charset="-122"/>
                      </a:endParaRPr>
                    </a:p>
                  </a:txBody>
                  <a:tcPr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 hMerge="1">
                  <a:txBody>
                    <a:bodyPr vert="horz" wrap="square"/>
                    <a:lstStyle/>
                    <a:p/>
                  </a:txBody>
                  <a:tcPr>
                    <a:lnR w="12700"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</a:tcPr>
                </a:tc>
                <a:tc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algn="l" fontAlgn="base"/>
                      <a:endParaRPr lang="zh-CN" altLang="en-US" sz="1800">
                        <a:ea typeface="楷体" pitchFamily="49" charset="-122"/>
                      </a:endParaRPr>
                    </a:p>
                  </a:txBody>
                  <a:tcPr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 rowSpan="4"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algn="l" fontAlgn="base"/>
                      <a:endParaRPr lang="zh-CN" altLang="en-US" sz="1800">
                        <a:ea typeface="楷体" pitchFamily="49" charset="-122"/>
                      </a:endParaRPr>
                    </a:p>
                  </a:txBody>
                  <a:tcPr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 rowSpan="4"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algn="l" fontAlgn="base"/>
                      <a:endParaRPr lang="zh-CN" altLang="en-US" sz="1800">
                        <a:ea typeface="楷体" pitchFamily="49" charset="-122"/>
                      </a:endParaRPr>
                    </a:p>
                  </a:txBody>
                  <a:tcPr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665162">
                <a:tc rowSpan="3"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</a:pPr>
                      <a:r>
                        <a:rPr lang="zh-CN" altLang="en-US">
                          <a:solidFill>
                            <a:srgbClr val="FF0000"/>
                          </a:solidFill>
                          <a:ea typeface="楷体" pitchFamily="49" charset="-122"/>
                        </a:rPr>
                        <a:t>基本事实</a:t>
                      </a:r>
                      <a:r>
                        <a:rPr lang="en-US" altLang="zh-CN">
                          <a:solidFill>
                            <a:srgbClr val="FF0000"/>
                          </a:solidFill>
                          <a:ea typeface="楷体" pitchFamily="49" charset="-122"/>
                        </a:rPr>
                        <a:t>1</a:t>
                      </a:r>
                      <a:r>
                        <a:rPr lang="zh-CN" altLang="en-US">
                          <a:solidFill>
                            <a:srgbClr val="FF0000"/>
                          </a:solidFill>
                          <a:ea typeface="楷体" pitchFamily="49" charset="-122"/>
                        </a:rPr>
                        <a:t>的推论</a:t>
                      </a:r>
                      <a:endParaRPr lang="zh-CN" altLang="en-US">
                        <a:solidFill>
                          <a:srgbClr val="FF0000"/>
                        </a:solidFill>
                        <a:ea typeface="楷体" pitchFamily="49" charset="-122"/>
                      </a:endParaRPr>
                    </a:p>
                  </a:txBody>
                  <a:tcPr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/>
                      <a:r>
                        <a:rPr lang="zh-CN" altLang="en-US">
                          <a:solidFill>
                            <a:srgbClr val="FF0000"/>
                          </a:solidFill>
                          <a:ea typeface="楷体" pitchFamily="49" charset="-122"/>
                        </a:rPr>
                        <a:t>推论</a:t>
                      </a:r>
                      <a:r>
                        <a:rPr lang="en-US" altLang="zh-CN">
                          <a:solidFill>
                            <a:srgbClr val="FF0000"/>
                          </a:solidFill>
                          <a:ea typeface="楷体" pitchFamily="49" charset="-122"/>
                        </a:rPr>
                        <a:t>1</a:t>
                      </a:r>
                      <a:endParaRPr lang="zh-CN" altLang="en-US">
                        <a:solidFill>
                          <a:srgbClr val="FF0000"/>
                        </a:solidFill>
                        <a:ea typeface="楷体" pitchFamily="49" charset="-122"/>
                      </a:endParaRPr>
                    </a:p>
                  </a:txBody>
                  <a:tcPr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algn="l" fontAlgn="base"/>
                      <a:endParaRPr lang="zh-CN" altLang="en-US" sz="1800">
                        <a:ea typeface="楷体" pitchFamily="49" charset="-122"/>
                      </a:endParaRPr>
                    </a:p>
                  </a:txBody>
                  <a:tcPr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 vMerge="1">
                  <a:txBody>
                    <a:bodyPr vert="horz" wrap="square"/>
                    <a:lstStyle/>
                    <a:p/>
                  </a:txBody>
                  <a:tcPr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</a:tcPr>
                </a:tc>
                <a:tc vMerge="1">
                  <a:txBody>
                    <a:bodyPr vert="horz" wrap="square"/>
                    <a:lstStyle/>
                    <a:p/>
                  </a:txBody>
                  <a:tcPr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</a:tcPr>
                </a:tc>
              </a:tr>
              <a:tr h="557212">
                <a:tc vMerge="1">
                  <a:txBody>
                    <a:bodyPr vert="horz" wrap="square"/>
                    <a:lstStyle/>
                    <a:p/>
                  </a:txBody>
                  <a:tcPr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</a:tcPr>
                </a:tc>
                <a:tc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</a:pPr>
                      <a:r>
                        <a:rPr lang="zh-CN" altLang="en-US">
                          <a:solidFill>
                            <a:srgbClr val="FF0000"/>
                          </a:solidFill>
                          <a:ea typeface="楷体" pitchFamily="49" charset="-122"/>
                        </a:rPr>
                        <a:t>推论</a:t>
                      </a:r>
                      <a:r>
                        <a:rPr lang="en-US" altLang="zh-CN">
                          <a:solidFill>
                            <a:srgbClr val="FF0000"/>
                          </a:solidFill>
                          <a:ea typeface="楷体" pitchFamily="49" charset="-122"/>
                        </a:rPr>
                        <a:t>2</a:t>
                      </a:r>
                      <a:endParaRPr lang="zh-CN" altLang="en-US">
                        <a:solidFill>
                          <a:srgbClr val="FF0000"/>
                        </a:solidFill>
                        <a:ea typeface="楷体" pitchFamily="49" charset="-122"/>
                      </a:endParaRPr>
                    </a:p>
                  </a:txBody>
                  <a:tcPr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algn="l" fontAlgn="base"/>
                      <a:endParaRPr lang="zh-CN" altLang="en-US" sz="1800">
                        <a:ea typeface="楷体" pitchFamily="49" charset="-122"/>
                      </a:endParaRPr>
                    </a:p>
                  </a:txBody>
                  <a:tcPr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 vMerge="1">
                  <a:txBody>
                    <a:bodyPr vert="horz" wrap="square"/>
                    <a:lstStyle/>
                    <a:p/>
                  </a:txBody>
                  <a:tcPr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</a:tcPr>
                </a:tc>
                <a:tc vMerge="1">
                  <a:txBody>
                    <a:bodyPr vert="horz" wrap="square"/>
                    <a:lstStyle/>
                    <a:p/>
                  </a:txBody>
                  <a:tcPr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</a:tcPr>
                </a:tc>
              </a:tr>
              <a:tr h="606425">
                <a:tc vMerge="1">
                  <a:txBody>
                    <a:bodyPr vert="horz" wrap="square"/>
                    <a:lstStyle/>
                    <a:p/>
                  </a:txBody>
                  <a:tcPr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B w="12700">
                      <a:round/>
                    </a:lnB>
                  </a:tcPr>
                </a:tc>
                <a:tc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</a:pPr>
                      <a:r>
                        <a:rPr lang="zh-CN" altLang="en-US">
                          <a:solidFill>
                            <a:srgbClr val="FF0000"/>
                          </a:solidFill>
                          <a:ea typeface="楷体" pitchFamily="49" charset="-122"/>
                        </a:rPr>
                        <a:t>推论</a:t>
                      </a:r>
                      <a:r>
                        <a:rPr lang="en-US" altLang="zh-CN">
                          <a:solidFill>
                            <a:srgbClr val="FF0000"/>
                          </a:solidFill>
                          <a:ea typeface="楷体" pitchFamily="49" charset="-122"/>
                        </a:rPr>
                        <a:t>3</a:t>
                      </a:r>
                      <a:endParaRPr lang="zh-CN" altLang="en-US">
                        <a:solidFill>
                          <a:srgbClr val="FF0000"/>
                        </a:solidFill>
                        <a:ea typeface="楷体" pitchFamily="49" charset="-122"/>
                      </a:endParaRPr>
                    </a:p>
                  </a:txBody>
                  <a:tcPr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algn="l" fontAlgn="base"/>
                      <a:endParaRPr lang="zh-CN" altLang="en-US" sz="1800">
                        <a:ea typeface="楷体" pitchFamily="49" charset="-122"/>
                      </a:endParaRPr>
                    </a:p>
                  </a:txBody>
                  <a:tcPr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 vMerge="1">
                  <a:txBody>
                    <a:bodyPr vert="horz" wrap="square"/>
                    <a:lstStyle/>
                    <a:p/>
                  </a:txBody>
                  <a:tcPr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B w="12700">
                      <a:round/>
                    </a:lnB>
                  </a:tcPr>
                </a:tc>
                <a:tc vMerge="1">
                  <a:txBody>
                    <a:bodyPr vert="horz" wrap="square"/>
                    <a:lstStyle/>
                    <a:p/>
                  </a:txBody>
                  <a:tcPr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B w="12700">
                      <a:round/>
                    </a:lnB>
                  </a:tcPr>
                </a:tc>
              </a:tr>
              <a:tr h="938212">
                <a:tc gridSpan="2"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</a:pPr>
                      <a:r>
                        <a:rPr lang="zh-CN" altLang="en-US">
                          <a:solidFill>
                            <a:srgbClr val="FF0000"/>
                          </a:solidFill>
                          <a:ea typeface="楷体" pitchFamily="49" charset="-122"/>
                        </a:rPr>
                        <a:t>基本事实</a:t>
                      </a:r>
                      <a:r>
                        <a:rPr lang="en-US" altLang="zh-CN">
                          <a:solidFill>
                            <a:srgbClr val="FF0000"/>
                          </a:solidFill>
                          <a:ea typeface="楷体" pitchFamily="49" charset="-122"/>
                        </a:rPr>
                        <a:t>2</a:t>
                      </a:r>
                      <a:endParaRPr lang="zh-CN" altLang="en-US">
                        <a:solidFill>
                          <a:srgbClr val="FF0000"/>
                        </a:solidFill>
                        <a:ea typeface="楷体" pitchFamily="49" charset="-122"/>
                      </a:endParaRPr>
                    </a:p>
                  </a:txBody>
                  <a:tcPr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 hMerge="1">
                  <a:txBody>
                    <a:bodyPr vert="horz" wrap="square"/>
                    <a:lstStyle/>
                    <a:p/>
                  </a:txBody>
                  <a:tcPr>
                    <a:lnR w="12700"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</a:tcPr>
                </a:tc>
                <a:tc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algn="l" fontAlgn="base"/>
                      <a:endParaRPr lang="zh-CN" altLang="en-US" sz="1800">
                        <a:ea typeface="楷体" pitchFamily="49" charset="-122"/>
                      </a:endParaRPr>
                    </a:p>
                  </a:txBody>
                  <a:tcPr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algn="l" fontAlgn="base"/>
                      <a:endParaRPr lang="zh-CN" altLang="en-US" sz="1800">
                        <a:ea typeface="楷体" pitchFamily="49" charset="-122"/>
                      </a:endParaRPr>
                    </a:p>
                  </a:txBody>
                  <a:tcPr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algn="l" fontAlgn="base"/>
                      <a:endParaRPr lang="zh-CN" altLang="en-US" sz="1800">
                        <a:ea typeface="楷体" pitchFamily="49" charset="-122"/>
                      </a:endParaRPr>
                    </a:p>
                  </a:txBody>
                  <a:tcPr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1150938">
                <a:tc gridSpan="2"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</a:pPr>
                      <a:r>
                        <a:rPr lang="zh-CN" altLang="en-US">
                          <a:solidFill>
                            <a:srgbClr val="FF0000"/>
                          </a:solidFill>
                          <a:ea typeface="楷体" pitchFamily="49" charset="-122"/>
                        </a:rPr>
                        <a:t>基本事实</a:t>
                      </a:r>
                      <a:r>
                        <a:rPr lang="en-US" altLang="zh-CN">
                          <a:solidFill>
                            <a:srgbClr val="FF0000"/>
                          </a:solidFill>
                          <a:ea typeface="楷体" pitchFamily="49" charset="-122"/>
                        </a:rPr>
                        <a:t>3</a:t>
                      </a:r>
                      <a:endParaRPr lang="zh-CN" altLang="en-US">
                        <a:solidFill>
                          <a:srgbClr val="FF0000"/>
                        </a:solidFill>
                        <a:ea typeface="楷体" pitchFamily="49" charset="-122"/>
                      </a:endParaRPr>
                    </a:p>
                  </a:txBody>
                  <a:tcPr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 hMerge="1">
                  <a:txBody>
                    <a:bodyPr vert="horz" wrap="square"/>
                    <a:lstStyle/>
                    <a:p/>
                  </a:txBody>
                  <a:tcPr>
                    <a:lnR w="12700"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</a:tcPr>
                </a:tc>
                <a:tc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algn="l" fontAlgn="base"/>
                      <a:endParaRPr lang="zh-CN" altLang="en-US" sz="1800">
                        <a:ea typeface="楷体" pitchFamily="49" charset="-122"/>
                      </a:endParaRPr>
                    </a:p>
                  </a:txBody>
                  <a:tcPr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algn="l" fontAlgn="base"/>
                      <a:endParaRPr lang="zh-CN" altLang="en-US" sz="1800">
                        <a:ea typeface="楷体" pitchFamily="49" charset="-122"/>
                      </a:endParaRPr>
                    </a:p>
                  </a:txBody>
                  <a:tcPr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algn="l" fontAlgn="base"/>
                      <a:endParaRPr lang="zh-CN" altLang="en-US" sz="1800">
                        <a:ea typeface="楷体" pitchFamily="49" charset="-122"/>
                      </a:endParaRPr>
                    </a:p>
                  </a:txBody>
                  <a:tcPr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6184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1375" y="1957388"/>
            <a:ext cx="2571750" cy="542925"/>
          </a:xfrm>
          <a:prstGeom prst="rect">
            <a:avLst/>
          </a:prstGeom>
          <a:noFill/>
          <a:ln w="28575">
            <a:noFill/>
            <a:miter lim="800000"/>
          </a:ln>
        </p:spPr>
      </p:pic>
      <p:pic>
        <p:nvPicPr>
          <p:cNvPr id="6185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73438" y="2611438"/>
            <a:ext cx="2657475" cy="542925"/>
          </a:xfrm>
          <a:prstGeom prst="rect">
            <a:avLst/>
          </a:prstGeom>
          <a:noFill/>
          <a:ln w="28575">
            <a:noFill/>
            <a:miter lim="800000"/>
          </a:ln>
        </p:spPr>
      </p:pic>
      <p:pic>
        <p:nvPicPr>
          <p:cNvPr id="6186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57563" y="3254375"/>
            <a:ext cx="2571750" cy="514350"/>
          </a:xfrm>
          <a:prstGeom prst="rect">
            <a:avLst/>
          </a:prstGeom>
          <a:noFill/>
          <a:ln w="28575">
            <a:noFill/>
            <a:miter lim="800000"/>
          </a:ln>
        </p:spPr>
      </p:pic>
      <p:pic>
        <p:nvPicPr>
          <p:cNvPr id="6187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87725" y="3819525"/>
            <a:ext cx="2581275" cy="523875"/>
          </a:xfrm>
          <a:prstGeom prst="rect">
            <a:avLst/>
          </a:prstGeom>
          <a:noFill/>
          <a:ln w="28575">
            <a:noFill/>
            <a:miter lim="800000"/>
          </a:ln>
        </p:spPr>
      </p:pic>
      <p:pic>
        <p:nvPicPr>
          <p:cNvPr id="6188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73438" y="4460875"/>
            <a:ext cx="2609850" cy="809625"/>
          </a:xfrm>
          <a:prstGeom prst="rect">
            <a:avLst/>
          </a:prstGeom>
          <a:noFill/>
          <a:ln w="28575">
            <a:noFill/>
            <a:miter lim="800000"/>
          </a:ln>
        </p:spPr>
      </p:pic>
      <p:pic>
        <p:nvPicPr>
          <p:cNvPr id="6189" name="Picture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00425" y="5375275"/>
            <a:ext cx="2581275" cy="1047750"/>
          </a:xfrm>
          <a:prstGeom prst="rect">
            <a:avLst/>
          </a:prstGeom>
          <a:noFill/>
          <a:ln w="28575">
            <a:noFill/>
            <a:miter lim="800000"/>
          </a:ln>
        </p:spPr>
      </p:pic>
      <p:pic>
        <p:nvPicPr>
          <p:cNvPr id="6190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78550" y="2917825"/>
            <a:ext cx="942975" cy="571500"/>
          </a:xfrm>
          <a:prstGeom prst="rect">
            <a:avLst/>
          </a:prstGeom>
          <a:noFill/>
          <a:ln w="28575">
            <a:noFill/>
            <a:miter lim="800000"/>
          </a:ln>
        </p:spPr>
      </p:pic>
      <p:pic>
        <p:nvPicPr>
          <p:cNvPr id="6191" name="Picture 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0275" y="2733675"/>
            <a:ext cx="1447800" cy="819150"/>
          </a:xfrm>
          <a:prstGeom prst="rect">
            <a:avLst/>
          </a:prstGeom>
          <a:noFill/>
          <a:ln w="28575">
            <a:noFill/>
            <a:miter lim="800000"/>
          </a:ln>
        </p:spPr>
      </p:pic>
      <p:pic>
        <p:nvPicPr>
          <p:cNvPr id="6192" name="Picture 1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64263" y="4468813"/>
            <a:ext cx="971550" cy="819150"/>
          </a:xfrm>
          <a:prstGeom prst="rect">
            <a:avLst/>
          </a:prstGeom>
          <a:noFill/>
          <a:ln w="28575">
            <a:noFill/>
            <a:miter lim="800000"/>
          </a:ln>
        </p:spPr>
      </p:pic>
      <p:pic>
        <p:nvPicPr>
          <p:cNvPr id="6193" name="Picture 1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81863" y="4451350"/>
            <a:ext cx="1419225" cy="781050"/>
          </a:xfrm>
          <a:prstGeom prst="rect">
            <a:avLst/>
          </a:prstGeom>
          <a:noFill/>
          <a:ln w="28575">
            <a:noFill/>
            <a:miter lim="800000"/>
          </a:ln>
        </p:spPr>
      </p:pic>
      <p:pic>
        <p:nvPicPr>
          <p:cNvPr id="6194" name="Picture 1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153150" y="5449888"/>
            <a:ext cx="971550" cy="828675"/>
          </a:xfrm>
          <a:prstGeom prst="rect">
            <a:avLst/>
          </a:prstGeom>
          <a:noFill/>
          <a:ln w="28575">
            <a:noFill/>
            <a:miter lim="800000"/>
          </a:ln>
        </p:spPr>
      </p:pic>
      <p:pic>
        <p:nvPicPr>
          <p:cNvPr id="6195" name="Picture 13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289800" y="5376863"/>
            <a:ext cx="1428750" cy="1066800"/>
          </a:xfrm>
          <a:prstGeom prst="rect">
            <a:avLst/>
          </a:prstGeom>
          <a:noFill/>
          <a:ln w="28575">
            <a:noFill/>
            <a:miter lim="800000"/>
          </a:ln>
        </p:spPr>
      </p:pic>
      <p:sp>
        <p:nvSpPr>
          <p:cNvPr id="6196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复习回顾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6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6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6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6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 fill="hold"/>
                                        <p:tgtEl>
                                          <p:spTgt spid="6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 fill="hold"/>
                                        <p:tgtEl>
                                          <p:spTgt spid="6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 fill="hold"/>
                                        <p:tgtEl>
                                          <p:spTgt spid="6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 fill="hold"/>
                                        <p:tgtEl>
                                          <p:spTgt spid="6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 fill="hold"/>
                                        <p:tgtEl>
                                          <p:spTgt spid="6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 fill="hold"/>
                                        <p:tgtEl>
                                          <p:spTgt spid="6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 fill="hold"/>
                                        <p:tgtEl>
                                          <p:spTgt spid="6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 fill="hold"/>
                                        <p:tgtEl>
                                          <p:spTgt spid="6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3009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数学应用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pic>
        <p:nvPicPr>
          <p:cNvPr id="43010" name="Picture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0" y="1703388"/>
            <a:ext cx="2946400" cy="3276600"/>
          </a:xfrm>
          <a:prstGeom prst="rect">
            <a:avLst/>
          </a:prstGeom>
          <a:noFill/>
          <a:ln>
            <a:noFill/>
            <a:miter lim="800000"/>
          </a:ln>
        </p:spPr>
      </p:pic>
      <p:cxnSp>
        <p:nvCxnSpPr>
          <p:cNvPr id="43011" name="Line 22"/>
          <p:cNvCxnSpPr/>
          <p:nvPr/>
        </p:nvCxnSpPr>
        <p:spPr>
          <a:xfrm>
            <a:off x="7086600" y="1931988"/>
            <a:ext cx="914400" cy="2286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</a:ln>
        </p:spPr>
      </p:cxnSp>
      <p:graphicFrame>
        <p:nvGraphicFramePr>
          <p:cNvPr id="43012" name="Object 33"/>
          <p:cNvGraphicFramePr>
            <a:graphicFrameLocks noChangeAspect="1"/>
          </p:cNvGraphicFramePr>
          <p:nvPr/>
        </p:nvGraphicFramePr>
        <p:xfrm>
          <a:off x="7924800" y="4187825"/>
          <a:ext cx="311150" cy="334963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73" r:id="rId4" imgW="311150" imgH="334963" progId="Equation.3">
                  <p:embed/>
                </p:oleObj>
              </mc:Choice>
              <mc:Fallback>
                <p:oleObj r:id="rId4" imgW="311150" imgH="334963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>
                        <a:clrChange useA="0">
                          <a:clrFrom>
                            <a:srgbClr val="000000"/>
                          </a:clrFrom>
                          <a:clrTo>
                            <a:srgbClr val="FF0000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rgbClr val="FF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7924800" y="4187825"/>
                        <a:ext cx="311150" cy="3349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3013" name="Line 21"/>
          <p:cNvCxnSpPr/>
          <p:nvPr/>
        </p:nvCxnSpPr>
        <p:spPr>
          <a:xfrm flipH="1">
            <a:off x="6781800" y="1931988"/>
            <a:ext cx="304800" cy="2286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</a:ln>
        </p:spPr>
      </p:cxnSp>
      <p:graphicFrame>
        <p:nvGraphicFramePr>
          <p:cNvPr id="43014" name="Object 32"/>
          <p:cNvGraphicFramePr>
            <a:graphicFrameLocks noChangeAspect="1"/>
          </p:cNvGraphicFramePr>
          <p:nvPr/>
        </p:nvGraphicFramePr>
        <p:xfrm>
          <a:off x="6546850" y="4211638"/>
          <a:ext cx="311150" cy="3111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74" r:id="rId6" imgW="311150" imgH="311150" progId="Equation.DSMT4">
                  <p:embed/>
                </p:oleObj>
              </mc:Choice>
              <mc:Fallback>
                <p:oleObj r:id="rId6" imgW="311150" imgH="31115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>
                        <a:clrChange useA="0">
                          <a:clrFrom>
                            <a:srgbClr val="000000"/>
                          </a:clrFrom>
                          <a:clrTo>
                            <a:srgbClr val="FF0000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rgbClr val="FF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6546850" y="4211638"/>
                        <a:ext cx="311150" cy="3111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3015" name="Line 25"/>
          <p:cNvCxnSpPr/>
          <p:nvPr/>
        </p:nvCxnSpPr>
        <p:spPr>
          <a:xfrm>
            <a:off x="6781800" y="4217988"/>
            <a:ext cx="1219200" cy="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</a:ln>
        </p:spPr>
      </p:cxnSp>
      <p:grpSp>
        <p:nvGrpSpPr>
          <p:cNvPr id="43016" name="组合 10"/>
          <p:cNvGrpSpPr/>
          <p:nvPr/>
        </p:nvGrpSpPr>
        <p:grpSpPr>
          <a:xfrm>
            <a:off x="884238" y="996950"/>
            <a:ext cx="7761287" cy="1436688"/>
            <a:chOff x="860425" y="1055688"/>
            <a:chExt cx="7761061" cy="1438063"/>
          </a:xfrm>
        </p:grpSpPr>
        <p:sp>
          <p:nvSpPr>
            <p:cNvPr id="43017" name="矩形 8"/>
            <p:cNvSpPr/>
            <p:nvPr/>
          </p:nvSpPr>
          <p:spPr>
            <a:xfrm>
              <a:off x="860425" y="1055688"/>
              <a:ext cx="7761061" cy="1384995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lvl="0" algn="l"/>
              <a:r>
                <a:rPr lang="zh-CN" altLang="en-US" sz="2400">
                  <a:ea typeface="楷体" pitchFamily="49" charset="-122"/>
                </a:rPr>
                <a:t>例</a:t>
              </a:r>
              <a:r>
                <a:rPr lang="en-US" altLang="zh-CN" sz="2400">
                  <a:ea typeface="楷体" pitchFamily="49" charset="-122"/>
                </a:rPr>
                <a:t>4</a:t>
              </a:r>
              <a:r>
                <a:rPr lang="zh-CN" altLang="en-US" sz="2400">
                  <a:ea typeface="楷体" pitchFamily="49" charset="-122"/>
                </a:rPr>
                <a:t>、如图所示，</a:t>
              </a:r>
              <a:r>
                <a:rPr lang="en-US" altLang="zh-CN" sz="2400" i="1">
                  <a:ea typeface="楷体" pitchFamily="49" charset="-122"/>
                </a:rPr>
                <a:t>P</a:t>
              </a:r>
              <a:r>
                <a:rPr lang="zh-CN" altLang="en-US" sz="2400">
                  <a:ea typeface="楷体" pitchFamily="49" charset="-122"/>
                </a:rPr>
                <a:t>为△</a:t>
              </a:r>
              <a:r>
                <a:rPr lang="en-US" altLang="zh-CN" sz="2400" i="1">
                  <a:ea typeface="楷体" pitchFamily="49" charset="-122"/>
                </a:rPr>
                <a:t>ABC</a:t>
              </a:r>
              <a:r>
                <a:rPr lang="zh-CN" altLang="en-US" sz="2400">
                  <a:ea typeface="楷体" pitchFamily="49" charset="-122"/>
                </a:rPr>
                <a:t>所在平面外一点，</a:t>
              </a:r>
              <a:r>
                <a:rPr lang="en-US" altLang="zh-CN" sz="2400" i="1">
                  <a:ea typeface="楷体" pitchFamily="49" charset="-122"/>
                </a:rPr>
                <a:t>D</a:t>
              </a:r>
              <a:r>
                <a:rPr lang="zh-CN" altLang="en-US" sz="2400">
                  <a:ea typeface="楷体" pitchFamily="49" charset="-122"/>
                </a:rPr>
                <a:t>、</a:t>
              </a:r>
              <a:r>
                <a:rPr lang="en-US" altLang="zh-CN" sz="2400" i="1">
                  <a:ea typeface="楷体" pitchFamily="49" charset="-122"/>
                </a:rPr>
                <a:t>E</a:t>
              </a:r>
              <a:r>
                <a:rPr lang="zh-CN" altLang="en-US" sz="2400">
                  <a:ea typeface="楷体" pitchFamily="49" charset="-122"/>
                </a:rPr>
                <a:t>分别</a:t>
              </a:r>
              <a:endParaRPr lang="en-US" altLang="zh-CN" sz="2400">
                <a:ea typeface="楷体" pitchFamily="49" charset="-122"/>
              </a:endParaRPr>
            </a:p>
            <a:p>
              <a:pPr lvl="0" algn="l"/>
              <a:r>
                <a:rPr lang="en-US" altLang="zh-CN" sz="2400">
                  <a:ea typeface="楷体" pitchFamily="49" charset="-122"/>
                </a:rPr>
                <a:t>           </a:t>
              </a:r>
              <a:r>
                <a:rPr lang="zh-CN" altLang="en-US" sz="2400">
                  <a:ea typeface="楷体" pitchFamily="49" charset="-122"/>
                </a:rPr>
                <a:t>为△</a:t>
              </a:r>
              <a:r>
                <a:rPr lang="en-US" altLang="zh-CN" sz="2400" i="1">
                  <a:ea typeface="楷体" pitchFamily="49" charset="-122"/>
                </a:rPr>
                <a:t>PAB</a:t>
              </a:r>
              <a:r>
                <a:rPr lang="zh-CN" altLang="en-US" sz="2400">
                  <a:ea typeface="楷体" pitchFamily="49" charset="-122"/>
                </a:rPr>
                <a:t>、 △</a:t>
              </a:r>
              <a:r>
                <a:rPr lang="en-US" altLang="zh-CN" sz="2400" i="1">
                  <a:ea typeface="楷体" pitchFamily="49" charset="-122"/>
                </a:rPr>
                <a:t>PBC</a:t>
              </a:r>
              <a:r>
                <a:rPr lang="zh-CN" altLang="en-US" sz="2400">
                  <a:ea typeface="楷体" pitchFamily="49" charset="-122"/>
                </a:rPr>
                <a:t>的重心，</a:t>
              </a:r>
              <a:endParaRPr lang="en-US" altLang="zh-CN" sz="2400">
                <a:ea typeface="楷体" pitchFamily="49" charset="-122"/>
              </a:endParaRPr>
            </a:p>
            <a:p>
              <a:pPr lvl="0" algn="l">
                <a:lnSpc>
                  <a:spcPct val="150000"/>
                </a:lnSpc>
              </a:pPr>
              <a:r>
                <a:rPr lang="en-US" altLang="zh-CN" sz="2400">
                  <a:ea typeface="楷体" pitchFamily="49" charset="-122"/>
                </a:rPr>
                <a:t>          </a:t>
              </a:r>
              <a:r>
                <a:rPr lang="zh-CN" altLang="en-US" sz="2400">
                  <a:ea typeface="楷体" pitchFamily="49" charset="-122"/>
                </a:rPr>
                <a:t>求证：</a:t>
              </a:r>
              <a:r>
                <a:rPr lang="en-US" altLang="zh-CN" sz="2400" i="1">
                  <a:ea typeface="楷体" pitchFamily="49" charset="-122"/>
                </a:rPr>
                <a:t> DE</a:t>
              </a:r>
              <a:r>
                <a:rPr lang="en-US" altLang="zh-CN" sz="2400">
                  <a:ea typeface="楷体" pitchFamily="49" charset="-122"/>
                </a:rPr>
                <a:t>//</a:t>
              </a:r>
              <a:r>
                <a:rPr lang="en-US" altLang="zh-CN" sz="2400" i="1">
                  <a:ea typeface="楷体" pitchFamily="49" charset="-122"/>
                </a:rPr>
                <a:t>AC</a:t>
              </a:r>
              <a:r>
                <a:rPr lang="zh-CN" altLang="en-US" sz="2400">
                  <a:ea typeface="楷体" pitchFamily="49" charset="-122"/>
                </a:rPr>
                <a:t>且</a:t>
              </a:r>
              <a:r>
                <a:rPr lang="en-US" altLang="zh-CN" sz="2400" i="1">
                  <a:ea typeface="楷体" pitchFamily="49" charset="-122"/>
                </a:rPr>
                <a:t>DE</a:t>
              </a:r>
              <a:r>
                <a:rPr lang="zh-CN" altLang="en-US" sz="2400">
                  <a:ea typeface="楷体" pitchFamily="49" charset="-122"/>
                </a:rPr>
                <a:t>＝   </a:t>
              </a:r>
              <a:r>
                <a:rPr lang="en-US" altLang="zh-CN" sz="2400" i="1">
                  <a:ea typeface="楷体" pitchFamily="49" charset="-122"/>
                </a:rPr>
                <a:t>AC</a:t>
              </a:r>
              <a:r>
                <a:rPr lang="zh-CN" altLang="en-US" sz="2400">
                  <a:ea typeface="楷体" pitchFamily="49" charset="-122"/>
                </a:rPr>
                <a:t>。</a:t>
              </a:r>
              <a:endParaRPr lang="zh-CN" altLang="en-US" sz="2400">
                <a:ea typeface="楷体" pitchFamily="49" charset="-122"/>
              </a:endParaRPr>
            </a:p>
          </p:txBody>
        </p:sp>
        <p:graphicFrame>
          <p:nvGraphicFramePr>
            <p:cNvPr id="43018" name="Object 5"/>
            <p:cNvGraphicFramePr>
              <a:graphicFrameLocks noChangeAspect="1"/>
            </p:cNvGraphicFramePr>
            <p:nvPr/>
          </p:nvGraphicFramePr>
          <p:xfrm>
            <a:off x="4732752" y="1750801"/>
            <a:ext cx="247650" cy="74295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75" r:id="rId8" imgW="247657" imgH="742240" progId="Equation.DSMT4">
                    <p:embed/>
                  </p:oleObj>
                </mc:Choice>
                <mc:Fallback>
                  <p:oleObj r:id="rId8" imgW="247657" imgH="74224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4732752" y="1750801"/>
                          <a:ext cx="247650" cy="74295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 fill="hold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 fill="hold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 fill="hold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5057" name="TextBox 31"/>
          <p:cNvSpPr/>
          <p:nvPr/>
        </p:nvSpPr>
        <p:spPr>
          <a:xfrm>
            <a:off x="25400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课堂检测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sp>
        <p:nvSpPr>
          <p:cNvPr id="45058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45059" name="矩形 8"/>
          <p:cNvSpPr/>
          <p:nvPr/>
        </p:nvSpPr>
        <p:spPr>
          <a:xfrm>
            <a:off x="955675" y="1044575"/>
            <a:ext cx="7878763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课本第</a:t>
            </a:r>
            <a:r>
              <a:rPr lang="en-US" altLang="zh-CN" sz="2400">
                <a:ea typeface="楷体" pitchFamily="49" charset="-122"/>
              </a:rPr>
              <a:t>160</a:t>
            </a:r>
            <a:r>
              <a:rPr lang="zh-CN" altLang="en-US" sz="2400">
                <a:ea typeface="楷体" pitchFamily="49" charset="-122"/>
              </a:rPr>
              <a:t>页练习第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、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、</a:t>
            </a:r>
            <a:r>
              <a:rPr lang="en-US" altLang="zh-CN" sz="2400">
                <a:ea typeface="楷体" pitchFamily="49" charset="-122"/>
              </a:rPr>
              <a:t>3</a:t>
            </a:r>
            <a:r>
              <a:rPr lang="zh-CN" altLang="en-US" sz="2400">
                <a:ea typeface="楷体" pitchFamily="49" charset="-122"/>
              </a:rPr>
              <a:t>、</a:t>
            </a:r>
            <a:r>
              <a:rPr lang="en-US" altLang="zh-CN" sz="2400">
                <a:ea typeface="楷体" pitchFamily="49" charset="-122"/>
              </a:rPr>
              <a:t>4</a:t>
            </a:r>
            <a:r>
              <a:rPr lang="zh-CN" altLang="en-US" sz="2400">
                <a:ea typeface="楷体" pitchFamily="49" charset="-122"/>
              </a:rPr>
              <a:t>、</a:t>
            </a:r>
            <a:r>
              <a:rPr lang="en-US" altLang="zh-CN" sz="2400">
                <a:ea typeface="楷体" pitchFamily="49" charset="-122"/>
              </a:rPr>
              <a:t>5</a:t>
            </a:r>
            <a:r>
              <a:rPr lang="zh-CN" altLang="en-US" sz="2400">
                <a:ea typeface="楷体" pitchFamily="49" charset="-122"/>
              </a:rPr>
              <a:t>题。</a:t>
            </a:r>
            <a:endParaRPr lang="en-US" altLang="zh-CN" sz="2400">
              <a:ea typeface="楷体" pitchFamily="49" charset="-122"/>
            </a:endParaRPr>
          </a:p>
        </p:txBody>
      </p:sp>
    </p:spTree>
  </p:cSld>
  <p:clrMapOvr>
    <a:masterClrMapping/>
  </p:clrMapOvr>
  <p:transition/>
  <p:timing/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7105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pic>
        <p:nvPicPr>
          <p:cNvPr id="47106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6375" y="2362200"/>
            <a:ext cx="5181600" cy="1506538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47107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1463" y="3873500"/>
            <a:ext cx="5486400" cy="2754313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47108" name="Rectangle 8"/>
          <p:cNvSpPr/>
          <p:nvPr/>
        </p:nvSpPr>
        <p:spPr>
          <a:xfrm>
            <a:off x="903288" y="1020763"/>
            <a:ext cx="2813050" cy="461962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1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、异面直线的定义</a:t>
            </a:r>
            <a:endParaRPr lang="zh-CN" altLang="en-US" sz="2400">
              <a:solidFill>
                <a:srgbClr val="0000FF"/>
              </a:solidFill>
              <a:ea typeface="楷体" pitchFamily="49" charset="-122"/>
            </a:endParaRPr>
          </a:p>
        </p:txBody>
      </p:sp>
      <p:sp>
        <p:nvSpPr>
          <p:cNvPr id="47109" name="Rectangle 8"/>
          <p:cNvSpPr/>
          <p:nvPr/>
        </p:nvSpPr>
        <p:spPr>
          <a:xfrm>
            <a:off x="901700" y="1931988"/>
            <a:ext cx="4051300" cy="461962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2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、空间两条直线的位置关系</a:t>
            </a:r>
            <a:endParaRPr lang="zh-CN" altLang="en-US" sz="2400">
              <a:solidFill>
                <a:srgbClr val="0000FF"/>
              </a:solidFill>
              <a:ea typeface="楷体" pitchFamily="49" charset="-122"/>
            </a:endParaRPr>
          </a:p>
        </p:txBody>
      </p:sp>
      <p:sp>
        <p:nvSpPr>
          <p:cNvPr id="47110" name="Rectangle 8"/>
          <p:cNvSpPr/>
          <p:nvPr/>
        </p:nvSpPr>
        <p:spPr>
          <a:xfrm>
            <a:off x="1387475" y="1411288"/>
            <a:ext cx="7300913" cy="461962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不同在</a:t>
            </a:r>
            <a:r>
              <a:rPr lang="zh-CN" altLang="en-US" sz="2400">
                <a:ea typeface="楷体" pitchFamily="49" charset="-122"/>
              </a:rPr>
              <a:t>任何一个平面内的两条直线，叫做异面直线。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47111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课堂小结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47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9" grpId="0"/>
      <p:bldP spid="471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9153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49154" name="Rectangle 8"/>
          <p:cNvSpPr/>
          <p:nvPr/>
        </p:nvSpPr>
        <p:spPr>
          <a:xfrm>
            <a:off x="903288" y="996950"/>
            <a:ext cx="1962150" cy="461963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3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 平行公理</a:t>
            </a:r>
            <a:endParaRPr lang="zh-CN" altLang="en-US" sz="2400">
              <a:solidFill>
                <a:srgbClr val="0000FF"/>
              </a:solidFill>
              <a:ea typeface="楷体" pitchFamily="49" charset="-122"/>
            </a:endParaRPr>
          </a:p>
        </p:txBody>
      </p:sp>
      <p:graphicFrame>
        <p:nvGraphicFramePr>
          <p:cNvPr id="49155" name="Object 5"/>
          <p:cNvGraphicFramePr>
            <a:graphicFrameLocks noChangeAspect="1"/>
          </p:cNvGraphicFramePr>
          <p:nvPr/>
        </p:nvGraphicFramePr>
        <p:xfrm>
          <a:off x="4192588" y="1827213"/>
          <a:ext cx="2665412" cy="43973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76" r:id="rId3" imgW="2665412" imgH="439737" progId="Equation.DSMT4">
                  <p:embed/>
                </p:oleObj>
              </mc:Choice>
              <mc:Fallback>
                <p:oleObj r:id="rId3" imgW="2665412" imgH="439737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92588" y="1827213"/>
                        <a:ext cx="2665412" cy="439737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 w="25400">
                        <a:solidFill>
                          <a:srgbClr val="0000FF"/>
                        </a:solidFill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56" name="矩形 25"/>
          <p:cNvSpPr/>
          <p:nvPr/>
        </p:nvSpPr>
        <p:spPr>
          <a:xfrm>
            <a:off x="1428750" y="1377950"/>
            <a:ext cx="7477125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基本事实</a:t>
            </a:r>
            <a:r>
              <a:rPr lang="en-US" altLang="zh-CN" sz="2400">
                <a:solidFill>
                  <a:srgbClr val="FF0000"/>
                </a:solidFill>
                <a:ea typeface="楷体" pitchFamily="49" charset="-122"/>
              </a:rPr>
              <a:t>4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：</a:t>
            </a:r>
            <a:r>
              <a:rPr lang="zh-CN" altLang="en-US" sz="2400">
                <a:ea typeface="楷体" pitchFamily="49" charset="-122"/>
              </a:rPr>
              <a:t>平行于同一条直线的两条直线平行。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49157" name="矩形 37"/>
          <p:cNvSpPr/>
          <p:nvPr/>
        </p:nvSpPr>
        <p:spPr>
          <a:xfrm>
            <a:off x="1427163" y="1812925"/>
            <a:ext cx="3014662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数学符号语言表示：</a:t>
            </a:r>
            <a:endParaRPr lang="en-US" altLang="zh-CN" sz="2400">
              <a:solidFill>
                <a:srgbClr val="FF0000"/>
              </a:solidFill>
              <a:ea typeface="楷体" pitchFamily="49" charset="-122"/>
            </a:endParaRPr>
          </a:p>
        </p:txBody>
      </p:sp>
      <p:sp>
        <p:nvSpPr>
          <p:cNvPr id="49158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课堂小结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sp>
        <p:nvSpPr>
          <p:cNvPr id="49159" name="Rectangle 8"/>
          <p:cNvSpPr/>
          <p:nvPr/>
        </p:nvSpPr>
        <p:spPr>
          <a:xfrm>
            <a:off x="879475" y="2444750"/>
            <a:ext cx="3509963" cy="461963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4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 空间等角定理的推论</a:t>
            </a:r>
            <a:endParaRPr lang="zh-CN" altLang="en-US" sz="2400">
              <a:solidFill>
                <a:srgbClr val="0000FF"/>
              </a:solidFill>
              <a:ea typeface="楷体" pitchFamily="49" charset="-122"/>
            </a:endParaRPr>
          </a:p>
        </p:txBody>
      </p:sp>
      <p:sp>
        <p:nvSpPr>
          <p:cNvPr id="49160" name="矩形 25"/>
          <p:cNvSpPr/>
          <p:nvPr/>
        </p:nvSpPr>
        <p:spPr>
          <a:xfrm>
            <a:off x="1404938" y="3562350"/>
            <a:ext cx="7477125" cy="12001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推论</a:t>
            </a:r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1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：</a:t>
            </a:r>
            <a:r>
              <a:rPr lang="zh-CN" altLang="en-US" sz="2400">
                <a:ea typeface="楷体" pitchFamily="49" charset="-122"/>
              </a:rPr>
              <a:t>如果空间中一个角的两边分别平行于另一个角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    </a:t>
            </a:r>
            <a:r>
              <a:rPr lang="zh-CN" altLang="en-US" sz="2400">
                <a:ea typeface="楷体" pitchFamily="49" charset="-122"/>
              </a:rPr>
              <a:t>的两边，并且一组边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方向相同</a:t>
            </a:r>
            <a:r>
              <a:rPr lang="zh-CN" altLang="en-US" sz="2400">
                <a:ea typeface="楷体" pitchFamily="49" charset="-122"/>
              </a:rPr>
              <a:t>，另一组边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方向</a:t>
            </a:r>
            <a:endParaRPr lang="en-US" altLang="zh-CN" sz="2400">
              <a:solidFill>
                <a:srgbClr val="FF0000"/>
              </a:solidFill>
              <a:ea typeface="楷体" pitchFamily="49" charset="-122"/>
            </a:endParaRPr>
          </a:p>
          <a:p>
            <a:pPr lvl="0" algn="l"/>
            <a:r>
              <a:rPr lang="en-US" altLang="zh-CN" sz="2400">
                <a:solidFill>
                  <a:srgbClr val="FF0000"/>
                </a:solidFill>
                <a:ea typeface="楷体" pitchFamily="49" charset="-122"/>
              </a:rPr>
              <a:t>               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相反，</a:t>
            </a:r>
            <a:r>
              <a:rPr lang="zh-CN" altLang="en-US" sz="2400">
                <a:ea typeface="楷体" pitchFamily="49" charset="-122"/>
              </a:rPr>
              <a:t>那么这两个角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互补</a:t>
            </a:r>
            <a:r>
              <a:rPr lang="zh-CN" altLang="en-US" sz="2400">
                <a:ea typeface="楷体" pitchFamily="49" charset="-122"/>
              </a:rPr>
              <a:t>。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49161" name="矩形 25"/>
          <p:cNvSpPr/>
          <p:nvPr/>
        </p:nvSpPr>
        <p:spPr>
          <a:xfrm>
            <a:off x="1392238" y="4735513"/>
            <a:ext cx="7477125" cy="8318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推论</a:t>
            </a:r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2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：</a:t>
            </a:r>
            <a:r>
              <a:rPr lang="zh-CN" altLang="en-US" sz="2400">
                <a:ea typeface="楷体" pitchFamily="49" charset="-122"/>
              </a:rPr>
              <a:t>如果空间中一个角的两边分别平行于另一个角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    </a:t>
            </a:r>
            <a:r>
              <a:rPr lang="zh-CN" altLang="en-US" sz="2400">
                <a:ea typeface="楷体" pitchFamily="49" charset="-122"/>
              </a:rPr>
              <a:t>的两边，那么这两个角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相等或互补</a:t>
            </a:r>
            <a:r>
              <a:rPr lang="zh-CN" altLang="en-US" sz="2400">
                <a:ea typeface="楷体" pitchFamily="49" charset="-122"/>
              </a:rPr>
              <a:t>。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49162" name="矩形 25"/>
          <p:cNvSpPr/>
          <p:nvPr/>
        </p:nvSpPr>
        <p:spPr>
          <a:xfrm>
            <a:off x="1366838" y="5551488"/>
            <a:ext cx="7477125" cy="12001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推论</a:t>
            </a:r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3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：</a:t>
            </a:r>
            <a:r>
              <a:rPr lang="zh-CN" altLang="en-US" sz="2400">
                <a:ea typeface="楷体" pitchFamily="49" charset="-122"/>
              </a:rPr>
              <a:t>如果空间中两条相交直线和另两条相交直线分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    </a:t>
            </a:r>
            <a:r>
              <a:rPr lang="zh-CN" altLang="en-US" sz="2400">
                <a:ea typeface="楷体" pitchFamily="49" charset="-122"/>
              </a:rPr>
              <a:t>别平行，那么这两组直线所成锐角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en-US" sz="2400">
                <a:ea typeface="楷体" pitchFamily="49" charset="-122"/>
              </a:rPr>
              <a:t>或直角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，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    </a:t>
            </a:r>
            <a:r>
              <a:rPr lang="zh-CN" altLang="en-US" sz="2400">
                <a:ea typeface="楷体" pitchFamily="49" charset="-122"/>
              </a:rPr>
              <a:t>即它们的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相等</a:t>
            </a:r>
            <a:r>
              <a:rPr lang="zh-CN" altLang="en-US" sz="2400">
                <a:ea typeface="楷体" pitchFamily="49" charset="-122"/>
              </a:rPr>
              <a:t>。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49163" name="矩形 25"/>
          <p:cNvSpPr/>
          <p:nvPr/>
        </p:nvSpPr>
        <p:spPr>
          <a:xfrm>
            <a:off x="1417638" y="2790825"/>
            <a:ext cx="7477125" cy="8302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如果空间中一个角的两边分别平行于另一个角的两边，并且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方向相同</a:t>
            </a:r>
            <a:r>
              <a:rPr lang="zh-CN" altLang="en-US" sz="2400">
                <a:ea typeface="楷体" pitchFamily="49" charset="-122"/>
              </a:rPr>
              <a:t>，那么这两个角相等。</a:t>
            </a:r>
            <a:endParaRPr lang="zh-CN" altLang="en-US" sz="2400"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49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 fill="hold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 fill="hold"/>
                                        <p:tgtEl>
                                          <p:spTgt spid="49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 fill="hold"/>
                                        <p:tgtEl>
                                          <p:spTgt spid="49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/>
      <p:bldP spid="49157" grpId="0"/>
      <p:bldP spid="49159" grpId="0"/>
      <p:bldP spid="49160" grpId="0"/>
      <p:bldP spid="49161" grpId="0"/>
      <p:bldP spid="49162" grpId="0"/>
      <p:bldP spid="4916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1201" name="Picture 3" descr="帆船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975" y="4365625"/>
            <a:ext cx="1600200" cy="12350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02" name="Picture 4" descr="1q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9000" y="990600"/>
            <a:ext cx="762000" cy="60960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03" name="Picture 5" descr="1q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0" y="2286000"/>
            <a:ext cx="1447800" cy="83820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04" name="New picture"/>
          <p:cNvPicPr/>
          <p:nvPr/>
        </p:nvPicPr>
        <p:blipFill>
          <a:blip r:embed="rId4"/>
          <a:stretch>
            <a:fillRect/>
          </a:stretch>
        </p:blipFill>
        <p:spPr>
          <a:xfrm>
            <a:off x="11836400" y="12280900"/>
            <a:ext cx="330200" cy="241300"/>
          </a:xfrm>
          <a:prstGeom prst="cube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06 7.77778E-06 C -0.00087 0.01899 -0.00157 0.03936 -0.00469 0.05834 C -0.00764 0.07732 -0.01303 0.09607 -0.01737 0.11459 C -0.01771 0.11667 -0.0224 0.14005 -0.02344 0.14167 C -0.02657 0.147 -0.0375 0.15001 -0.0375 0.15001 C -0.06407 0.14931 -0.09063 0.14978 -0.11719 0.14792 C -0.12466 0.14746 -0.13195 0.13936 -0.13924 0.13751 C -0.14237 0.13473 -0.1448 0.13079 -0.14844 0.12917 C -0.15591 0.12593 -0.16112 0.12431 -0.16719 0.11876 C -0.20157 0.12084 -0.2382 0.12223 -0.27188 0.13334 C -0.29497 0.14098 -0.31511 0.15325 -0.33907 0.15626 C -0.34115 0.15695 -0.34323 0.15741 -0.34532 0.15834 C -0.34844 0.1595 -0.35469 0.16251 -0.35469 0.16251 C -0.37084 0.16112 -0.38473 0.15996 -0.4 0.15417 C -0.40764 0.1514 -0.4125 0.14422 -0.42032 0.14167 C -0.42327 0.13913 -0.42674 0.13797 -0.42969 0.13542 C -0.43941 0.12663 -0.4349 0.12593 -0.44844 0.12292 C -0.46615 0.12385 -0.48681 0.12315 -0.50469 0.12917 C -0.5125 0.13172 -0.51685 0.13519 -0.52344 0.13959 C -0.5349 0.14723 -0.55 0.14978 -0.5625 0.15209 C -0.56563 0.1507 -0.56875 0.14931 -0.57188 0.14792 C -0.57431 0.14677 -0.57605 0.14376 -0.57813 0.14167 C -0.58785 0.13265 -0.58438 0.13473 -0.59219 0.13126 C -0.59497 0.12015 -0.60035 0.11112 -0.60313 0.10001 C -0.60261 0.09653 -0.60261 0.09283 -0.60157 0.08959 C -0.6 0.08496 -0.59653 0.08195 -0.59532 0.07709 C -0.59219 0.06436 -0.58994 0.04978 -0.58594 0.03751 C -0.58334 0.02964 -0.56719 0.00765 -0.56094 0.00209 C -0.55747 -0.01203 -0.56233 0.00325 -0.55469 -0.00833 C -0.5507 -0.01435 -0.54757 -0.02106 -0.54375 -0.02708 C -0.53872 -0.03495 -0.54132 -0.03749 -0.53438 -0.04374 C -0.52639 -0.06481 -0.53664 -0.03888 -0.52657 -0.06041 C -0.51928 -0.07615 -0.51303 -0.09305 -0.50313 -0.10624 C -0.5007 -0.11597 -0.49705 -0.12546 -0.49063 -0.13124 C -0.48803 -0.14189 -0.48178 -0.14814 -0.475 -0.15416 C -0.47136 -0.16134 -0.47032 -0.16527 -0.4625 -0.16874 C -0.45938 -0.17013 -0.45625 -0.17152 -0.45313 -0.17291 C -0.45157 -0.1736 -0.44844 -0.17499 -0.44844 -0.17499 C -0.44011 -0.17268 -0.43178 -0.17152 -0.42344 -0.16874 C -0.42188 -0.16735 -0.42049 -0.1655 -0.41875 -0.16458 C -0.4158 -0.16272 -0.40938 -0.16041 -0.40938 -0.16041 C -0.40539 -0.14467 -0.41129 -0.16342 -0.40313 -0.14999 C -0.40209 -0.14837 -0.40244 -0.1456 -0.40157 -0.14374 C -0.39966 -0.13935 -0.39653 -0.1361 -0.39532 -0.13124 C -0.39341 -0.1236 -0.38664 -0.10763 -0.38282 -0.09999 C -0.38091 -0.09004 -0.38056 -0.08634 -0.375 -0.07916 C -0.37362 -0.0706 -0.37136 -0.06597 -0.36875 -0.05833 C -0.3632 -0.0412 -0.36112 -0.02152 -0.34844 -0.01041 C -0.34011 0.00626 -0.35122 -0.01388 -0.3408 7.77778E-06 C -0.33039 0.0139 -0.34532 -0.00069 -0.33282 0.01042 C -0.33195 0.01251 -0.33108 0.01482 -0.32969 0.01667 C -0.32848 0.01853 -0.32622 0.01899 -0.32518 0.02084 C -0.31928 0.02964 -0.31928 0.03103 -0.31719 0.03959 C -0.31771 0.04515 -0.31806 0.0507 -0.31875 0.05626 C -0.31945 0.06065 -0.32188 0.06876 -0.32188 0.06876 C -0.32153 0.07778 -0.32153 0.08681 -0.32032 0.09584 C -0.31754 0.11945 -0.30382 0.13728 -0.29688 0.15834 C -0.29046 0.17778 -0.28872 0.19885 -0.27969 0.21667 C -0.27848 0.22315 -0.27761 0.23265 -0.27344 0.23751 C -0.26546 0.247 -0.24966 0.26112 -0.23907 0.26459 C -0.22223 0.27964 -0.20261 0.28635 -0.18282 0.29167 C -0.17761 0.29306 -0.1724 0.29445 -0.16719 0.29584 C -0.16303 0.297 -0.15469 0.30001 -0.15469 0.30001 C -0.13542 0.2963 -0.13629 0.29607 -0.11112 0.29792 C -0.06164 0.3088 0.00156 0.29885 0.0467 0.29792 C 0.05989 0.29445 0.07291 0.29306 0.08593 0.28959 C 0.0934 0.28751 0.10052 0.2838 0.10781 0.28126 C 0.12361 0.27593 0.13923 0.27153 0.15468 0.26459 C 0.16024 0.26204 0.16631 0.26251 0.17187 0.26042 C 0.18072 0.25718 0.18819 0.2507 0.19687 0.24792 C 0.2019 0.24329 0.20711 0.24167 0.2125 0.23751 C 0.21996 0.23195 0.21475 0.23496 0.22187 0.22709 C 0.2276 0.22084 0.23159 0.222 0.23593 0.21042 C 0.23784 0.20533 0.2394 0.20024 0.24218 0.19584 C 0.24652 0.1889 0.24704 0.19121 0.25 0.18334 C 0.25416 0.17223 0.25607 0.15927 0.26406 0.15209 C 0.26649 0.14237 0.26892 0.13589 0.27187 0.12709 C 0.27517 0.11714 0.27517 0.10695 0.27968 0.09792 C 0.28194 0.08311 0.28038 0.09098 0.28437 0.07501 C 0.28541 0.07084 0.2875 0.06251 0.2875 0.06251 C 0.28697 0.05556 0.2875 0.04839 0.28593 0.04167 C 0.28489 0.03681 0.2809 0.03403 0.27968 0.02917 C 0.2769 0.01783 0.27604 0.02686 0.27187 0.01042 C 0.27135 0.00834 0.27135 0.00579 0.27031 0.00417 C 0.2677 7.77778E-06 0.26354 -0.00208 0.26093 -0.00624 C 0.25468 -0.0162 0.24739 -0.02592 0.23906 -0.03333 C 0.23142 -0.0486 0.21093 -0.05948 0.19843 -0.06666 C 0.18315 -0.07546 0.16718 -0.07847 0.15156 -0.08541 C 0.13715 -0.09189 0.12256 -0.09675 0.10781 -0.10208 C 0.09618 -0.10624 0.08506 -0.11272 0.07343 -0.11666 C 0.06979 -0.11782 0.06631 -0.1206 0.0625 -0.12083 C 0.05555 -0.12129 0.04895 -0.12083 0.04218 -0.12083" ptsTypes="">
                                      <p:cBhvr>
                                        <p:cTn id="6" dur="120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repeatCount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06 -4.44444E-06 C 0.00469 0.01898 -0.0059 0.04005 -0.00937 0.05834 C -0.01302 0.07801 -0.01822 0.09699 -0.02187 0.11667 C -0.02447 0.1301 -0.02447 0.1419 -0.02656 0.15625 C -0.02795 0.16551 -0.02986 0.17408 -0.03124 0.18334 C -0.03003 0.2088 -0.02777 0.23033 -0.02187 0.25417 C -0.02135 0.27361 -0.02118 0.29306 -0.02031 0.3125 C -0.01996 0.31852 -0.01753 0.31991 -0.01562 0.325 C -0.01145 0.33588 -0.00677 0.34607 -0.00156 0.35625 C 0.00556 0.37061 -0.00104 0.37477 0.01094 0.38542 C 0.01407 0.39769 0.01007 0.38635 0.01719 0.39584 C 0.02431 0.40533 0.0158 0.4 0.02501 0.40417 C 0.02987 0.41389 0.03785 0.42662 0.04532 0.43334 C 0.04896 0.44051 0.05001 0.44584 0.05469 0.45209 C 0.05834 0.4669 0.05591 0.46088 0.06094 0.47084 C 0.05955 0.48542 0.05764 0.49398 0.05313 0.50602 C 0.05244 0.50811 0.05261 0.51088 0.05157 0.5125 C 0.04879 0.5169 0.04046 0.51945 0.03751 0.52084 C 0.02882 0.52477 0.01997 0.52824 0.01094 0.53125 C -0.02499 0.52338 0.02969 0.53473 -0.06874 0.52709 C -0.07673 0.52639 -0.0842 0.52176 -0.09218 0.52084 C -0.09531 0.51945 -0.09878 0.51922 -0.10156 0.51667 C -0.10312 0.51528 -0.10451 0.51343 -0.10624 0.5125 C -0.11319 0.50903 -0.121 0.50741 -0.12812 0.50417 C -0.13506 0.50116 -0.14166 0.49352 -0.14843 0.48959 C -0.15347 0.48681 -0.15885 0.48565 -0.16406 0.48311 C -0.16579 0.48264 -0.16701 0.4801 -0.16874 0.47894 C -0.17569 0.475 -0.17361 0.47894 -0.17968 0.475 C -0.18663 0.47037 -0.18246 0.47037 -0.19062 0.46667 C -0.20243 0.46135 -0.2144 0.45602 -0.22656 0.45209 C -0.2309 0.44838 -0.23628 0.44746 -0.24062 0.44375 C -0.24635 0.43866 -0.25312 0.43542 -0.25937 0.43125 C -0.26249 0.42917 -0.26562 0.42686 -0.26874 0.425 C -0.2717 0.42315 -0.27812 0.42084 -0.27812 0.42084 C -0.28697 0.42385 -0.2927 0.42477 -0.29999 0.43125 C -0.3085 0.44838 -0.29739 0.42871 -0.30781 0.43959 C -0.31128 0.44329 -0.31354 0.44885 -0.31718 0.45209 C -0.31874 0.45348 -0.32031 0.45486 -0.32187 0.45625 C -0.32951 0.4713 -0.3401 0.48357 -0.35156 0.49375 C -0.3592 0.50903 -0.37152 0.51922 -0.38281 0.52917 C -0.38611 0.53218 -0.38871 0.53704 -0.39218 0.53959 C -0.39791 0.54375 -0.40624 0.54491 -0.41249 0.54792 C -0.41753 0.56111 -0.42031 0.55811 -0.43124 0.56042 C -0.46093 0.55602 -0.45034 0.56019 -0.46406 0.55417 C -0.46979 0.54653 -0.47534 0.54491 -0.48281 0.54167 C -0.48454 0.54098 -0.48576 0.53843 -0.48749 0.53727 C -0.49201 0.53473 -0.49739 0.53496 -0.50156 0.53125 C -0.51475 0.51968 -0.50624 0.52454 -0.52031 0.52084 C -0.52795 0.51875 -0.53385 0.51412 -0.54062 0.51019 C -0.54357 0.50857 -0.54999 0.50602 -0.54999 0.50602 C -0.54843 0.50556 -0.54687 0.50348 -0.54531 0.50417 C -0.54322 0.5051 -0.53906 0.50834 -0.54062 0.51019 C -0.54253 0.51297 -0.54583 0.50926 -0.54843 0.50834 C -0.55885 0.50486 -0.56805 0.49607 -0.57812 0.49167 L -0.59687 0.47709 C -0.59687 0.47709 -0.59218 0.475 -0.59218 0.475 C -0.58159 0.47963 -0.58454 0.47014 -0.58593 0.46042 C -0.58541 0.45209 -0.58506 0.44375 -0.58437 0.43542 C -0.5835 0.42662 -0.58055 0.42199 -0.57812 0.41459 C -0.57482 0.40486 -0.57291 0.39352 -0.57031 0.38334 C -0.56961 0.38033 -0.56614 0.38033 -0.56406 0.37917 C -0.55694 0.375 -0.55156 0.37176 -0.54374 0.36875 C -0.53072 0.35718 -0.51701 0.35232 -0.50156 0.35 C -0.4842 0.35232 -0.48211 0.35371 -0.46249 0.35 C -0.4592 0.34931 -0.45312 0.34584 -0.45312 0.34584 C -0.44999 0.33959 -0.44548 0.33426 -0.44374 0.32709 C -0.44149 0.31829 -0.43958 0.30093 -0.43593 0.29375 C -0.43229 0.28658 -0.4302 0.27917 -0.42812 0.27084 C -0.42569 0.18172 -0.42482 0.17431 -0.42812 0.05417 C -0.42829 0.04607 -0.43767 0.04561 -0.44062 0.04375 C -0.45225 0.03588 -0.46423 0.03357 -0.47656 0.02917 C -0.48124 0.02755 -0.48593 0.025 -0.49062 0.02292 C -0.49218 0.02223 -0.49531 0.02084 -0.49531 0.02084 C -0.50138 0.0088 -0.51284 0.00186 -0.52187 -0.00625 C -0.53263 -0.01597 -0.49583 -0.00486 -0.48281 -0.00416 C -0.47013 -0.00254 -0.4592 0.00162 -0.44687 0.00417 C -0.43923 0.00579 -0.40364 0.00811 -0.39999 0.00834 C -0.39791 0.00903 -0.39583 0.00949 -0.39374 0.01042 C -0.39062 0.01158 -0.38437 0.01459 -0.38437 0.01459 C -0.38333 0.01875 -0.38229 0.02292 -0.38124 0.02709 C -0.37986 0.03241 -0.37812 0.04375 -0.37812 0.04375 C -0.37725 0.06829 -0.37638 0.09074 -0.37343 0.11459 C -0.37135 0.14931 -0.3684 0.18449 -0.36406 0.21875 C -0.36197 0.25463 -0.36388 0.28936 -0.36718 0.325 C -0.36684 0.32778 -0.36562 0.33797 -0.36406 0.34167 C -0.36215 0.34607 -0.35902 0.34931 -0.35781 0.35417 C -0.3552 0.36436 -0.35659 0.35834 -0.35468 0.37292 C -0.35104 0.43542 -0.35538 0.35811 -0.35156 0.44167 C -0.35069 0.4625 -0.35017 0.47269 -0.34374 0.48959 C -0.34305 0.49144 -0.3434 0.49422 -0.34218 0.49584 C -0.32743 0.51551 -0.30399 0.52153 -0.28437 0.525 C -0.27864 0.52315 -0.27291 0.52061 -0.26718 0.51875 C -0.26562 0.51736 -0.26388 0.51621 -0.26249 0.51459 C -0.26076 0.51273 -0.25954 0.50996 -0.25781 0.50834 C -0.2559 0.50625 -0.25329 0.50602 -0.25156 0.50417 C -0.24166 0.49352 -0.23506 0.47871 -0.22499 0.46875 C -0.2118 0.43936 -0.2302 0.47755 -0.21249 0.45 C -0.21163 0.44861 -0.20954 0.43611 -0.20937 0.43542 C -0.20538 0.42477 -0.19878 0.41412 -0.19374 0.40417 C -0.1894 0.39537 -0.19149 0.39028 -0.18906 0.38125 C -0.18836 0.37894 -0.1868 0.37732 -0.18593 0.375 C -0.18246 0.36598 -0.18246 0.35672 -0.17812 0.34792 C -0.17586 0.33611 -0.17274 0.32431 -0.16718 0.31459 C -0.16458 0.30116 -0.16059 0.28704 -0.15312 0.27709 C -0.15017 0.26551 -0.14374 0.25463 -0.13906 0.24375 C -0.13784 0.24098 -0.1368 0.2382 -0.13593 0.23542 C -0.13524 0.23334 -0.13506 0.23102 -0.13437 0.22917 C -0.13003 0.2176 -0.12309 0.20741 -0.11874 0.19584 C -0.11163 0.17686 -0.1151 0.18426 -0.10937 0.17292 C -0.10798 0.16343 -0.10711 0.15787 -0.10312 0.15 C -0.09878 0.12709 -0.09461 0.10371 -0.08906 0.08125 C -0.09079 0.01181 -0.09062 0.04098 -0.09062 -0.00625" ptsTypes="">
                                      <p:cBhvr>
                                        <p:cTn id="8" dur="12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193" name="矩形 14"/>
          <p:cNvSpPr/>
          <p:nvPr/>
        </p:nvSpPr>
        <p:spPr>
          <a:xfrm>
            <a:off x="904875" y="1020763"/>
            <a:ext cx="5494338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1350962"/>
                <a:tab pos="2700338"/>
                <a:tab pos="4051300"/>
              </a:tabLst>
            </a:pPr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2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、平面的基本性质汇总</a:t>
            </a:r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(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数学符号语言</a:t>
            </a:r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)</a:t>
            </a:r>
            <a:endParaRPr lang="zh-CN" altLang="en-US" sz="24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graphicFrame>
        <p:nvGraphicFramePr>
          <p:cNvPr id="8194" name="表格 10"/>
          <p:cNvGraphicFramePr>
            <a:graphicFrameLocks noGrp="1"/>
          </p:cNvGraphicFramePr>
          <p:nvPr/>
        </p:nvGraphicFramePr>
        <p:xfrm>
          <a:off x="1547812" y="1492250"/>
          <a:ext cx="7240586" cy="3508376"/>
        </p:xfrm>
        <a:graphic>
          <a:graphicData uri="http://schemas.openxmlformats.org/drawingml/2006/table">
            <a:tbl>
              <a:tblPr/>
              <a:tblGrid>
                <a:gridCol w="779462"/>
                <a:gridCol w="855662"/>
                <a:gridCol w="5605462"/>
              </a:tblGrid>
              <a:tr h="396875">
                <a:tc gridSpan="2"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/>
                      <a:r>
                        <a:rPr lang="zh-CN" altLang="en-US">
                          <a:ea typeface="楷体" pitchFamily="49" charset="-122"/>
                        </a:rPr>
                        <a:t>名称</a:t>
                      </a:r>
                      <a:endParaRPr lang="zh-CN" altLang="en-US">
                        <a:ea typeface="楷体" pitchFamily="49" charset="-122"/>
                      </a:endParaRPr>
                    </a:p>
                  </a:txBody>
                  <a:tcPr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 hMerge="1">
                  <a:txBody>
                    <a:bodyPr vert="horz" wrap="square"/>
                    <a:lstStyle/>
                    <a:p/>
                  </a:txBody>
                  <a:tcPr>
                    <a:lnR w="12700"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</a:tcPr>
                </a:tc>
                <a:tc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</a:pPr>
                      <a:r>
                        <a:rPr lang="zh-CN" altLang="en-US">
                          <a:ea typeface="楷体" pitchFamily="49" charset="-122"/>
                        </a:rPr>
                        <a:t>内容</a:t>
                      </a:r>
                      <a:endParaRPr lang="zh-CN" altLang="en-US">
                        <a:ea typeface="楷体" pitchFamily="49" charset="-122"/>
                      </a:endParaRPr>
                    </a:p>
                  </a:txBody>
                  <a:tcPr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498475">
                <a:tc gridSpan="2"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/>
                      <a:r>
                        <a:rPr lang="zh-CN" altLang="en-US">
                          <a:solidFill>
                            <a:srgbClr val="FF0000"/>
                          </a:solidFill>
                          <a:ea typeface="楷体" pitchFamily="49" charset="-122"/>
                        </a:rPr>
                        <a:t>基本事实</a:t>
                      </a:r>
                      <a:r>
                        <a:rPr lang="en-US" altLang="zh-CN">
                          <a:solidFill>
                            <a:srgbClr val="FF0000"/>
                          </a:solidFill>
                          <a:ea typeface="楷体" pitchFamily="49" charset="-122"/>
                        </a:rPr>
                        <a:t>1</a:t>
                      </a:r>
                      <a:endParaRPr lang="zh-CN" altLang="en-US">
                        <a:solidFill>
                          <a:srgbClr val="FF0000"/>
                        </a:solidFill>
                        <a:ea typeface="楷体" pitchFamily="49" charset="-122"/>
                      </a:endParaRPr>
                    </a:p>
                  </a:txBody>
                  <a:tcPr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 hMerge="1">
                  <a:txBody>
                    <a:bodyPr vert="horz" wrap="square"/>
                    <a:lstStyle/>
                    <a:p/>
                  </a:txBody>
                  <a:tcPr>
                    <a:lnR w="12700"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</a:tcPr>
                </a:tc>
                <a:tc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algn="l" fontAlgn="base"/>
                      <a:endParaRPr lang="zh-CN" altLang="en-US" sz="1800">
                        <a:ea typeface="楷体" pitchFamily="49" charset="-122"/>
                      </a:endParaRPr>
                    </a:p>
                  </a:txBody>
                  <a:tcPr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485775">
                <a:tc rowSpan="3"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</a:pPr>
                      <a:r>
                        <a:rPr lang="zh-CN" altLang="en-US">
                          <a:solidFill>
                            <a:srgbClr val="FF0000"/>
                          </a:solidFill>
                          <a:ea typeface="楷体" pitchFamily="49" charset="-122"/>
                        </a:rPr>
                        <a:t>基本事实</a:t>
                      </a:r>
                      <a:r>
                        <a:rPr lang="en-US" altLang="zh-CN">
                          <a:solidFill>
                            <a:srgbClr val="FF0000"/>
                          </a:solidFill>
                          <a:ea typeface="楷体" pitchFamily="49" charset="-122"/>
                        </a:rPr>
                        <a:t>1</a:t>
                      </a:r>
                      <a:r>
                        <a:rPr lang="zh-CN" altLang="en-US">
                          <a:solidFill>
                            <a:srgbClr val="FF0000"/>
                          </a:solidFill>
                          <a:ea typeface="楷体" pitchFamily="49" charset="-122"/>
                        </a:rPr>
                        <a:t>的推论</a:t>
                      </a:r>
                      <a:endParaRPr lang="zh-CN" altLang="en-US">
                        <a:solidFill>
                          <a:srgbClr val="FF0000"/>
                        </a:solidFill>
                        <a:ea typeface="楷体" pitchFamily="49" charset="-122"/>
                      </a:endParaRPr>
                    </a:p>
                  </a:txBody>
                  <a:tcPr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/>
                      <a:r>
                        <a:rPr lang="zh-CN" altLang="en-US">
                          <a:solidFill>
                            <a:srgbClr val="FF0000"/>
                          </a:solidFill>
                          <a:ea typeface="楷体" pitchFamily="49" charset="-122"/>
                        </a:rPr>
                        <a:t>推论</a:t>
                      </a:r>
                      <a:r>
                        <a:rPr lang="en-US" altLang="zh-CN">
                          <a:solidFill>
                            <a:srgbClr val="FF0000"/>
                          </a:solidFill>
                          <a:ea typeface="楷体" pitchFamily="49" charset="-122"/>
                        </a:rPr>
                        <a:t>1</a:t>
                      </a:r>
                      <a:endParaRPr lang="zh-CN" altLang="en-US">
                        <a:solidFill>
                          <a:srgbClr val="FF0000"/>
                        </a:solidFill>
                        <a:ea typeface="楷体" pitchFamily="49" charset="-122"/>
                      </a:endParaRPr>
                    </a:p>
                  </a:txBody>
                  <a:tcPr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algn="l" fontAlgn="base"/>
                      <a:endParaRPr lang="zh-CN" altLang="en-US" sz="1800">
                        <a:ea typeface="楷体" pitchFamily="49" charset="-122"/>
                      </a:endParaRPr>
                    </a:p>
                  </a:txBody>
                  <a:tcPr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523875">
                <a:tc vMerge="1">
                  <a:txBody>
                    <a:bodyPr vert="horz" wrap="square"/>
                    <a:lstStyle/>
                    <a:p/>
                  </a:txBody>
                  <a:tcPr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</a:tcPr>
                </a:tc>
                <a:tc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</a:pPr>
                      <a:r>
                        <a:rPr lang="zh-CN" altLang="en-US">
                          <a:solidFill>
                            <a:srgbClr val="FF0000"/>
                          </a:solidFill>
                          <a:ea typeface="楷体" pitchFamily="49" charset="-122"/>
                        </a:rPr>
                        <a:t>推论</a:t>
                      </a:r>
                      <a:r>
                        <a:rPr lang="en-US" altLang="zh-CN">
                          <a:solidFill>
                            <a:srgbClr val="FF0000"/>
                          </a:solidFill>
                          <a:ea typeface="楷体" pitchFamily="49" charset="-122"/>
                        </a:rPr>
                        <a:t>2</a:t>
                      </a:r>
                      <a:endParaRPr lang="zh-CN" altLang="en-US">
                        <a:solidFill>
                          <a:srgbClr val="FF0000"/>
                        </a:solidFill>
                        <a:ea typeface="楷体" pitchFamily="49" charset="-122"/>
                      </a:endParaRPr>
                    </a:p>
                  </a:txBody>
                  <a:tcPr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algn="l" fontAlgn="base"/>
                      <a:endParaRPr lang="zh-CN" altLang="en-US" sz="1800">
                        <a:ea typeface="楷体" pitchFamily="49" charset="-122"/>
                      </a:endParaRPr>
                    </a:p>
                  </a:txBody>
                  <a:tcPr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509588">
                <a:tc vMerge="1">
                  <a:txBody>
                    <a:bodyPr vert="horz" wrap="square"/>
                    <a:lstStyle/>
                    <a:p/>
                  </a:txBody>
                  <a:tcPr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B w="12700">
                      <a:round/>
                    </a:lnB>
                  </a:tcPr>
                </a:tc>
                <a:tc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</a:pPr>
                      <a:r>
                        <a:rPr lang="zh-CN" altLang="en-US">
                          <a:solidFill>
                            <a:srgbClr val="FF0000"/>
                          </a:solidFill>
                          <a:ea typeface="楷体" pitchFamily="49" charset="-122"/>
                        </a:rPr>
                        <a:t>推论</a:t>
                      </a:r>
                      <a:r>
                        <a:rPr lang="en-US" altLang="zh-CN">
                          <a:solidFill>
                            <a:srgbClr val="FF0000"/>
                          </a:solidFill>
                          <a:ea typeface="楷体" pitchFamily="49" charset="-122"/>
                        </a:rPr>
                        <a:t>3</a:t>
                      </a:r>
                      <a:endParaRPr lang="zh-CN" altLang="en-US">
                        <a:solidFill>
                          <a:srgbClr val="FF0000"/>
                        </a:solidFill>
                        <a:ea typeface="楷体" pitchFamily="49" charset="-122"/>
                      </a:endParaRPr>
                    </a:p>
                  </a:txBody>
                  <a:tcPr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algn="l" fontAlgn="base"/>
                      <a:endParaRPr lang="zh-CN" altLang="en-US" sz="1800">
                        <a:ea typeface="楷体" pitchFamily="49" charset="-122"/>
                      </a:endParaRPr>
                    </a:p>
                  </a:txBody>
                  <a:tcPr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546100">
                <a:tc gridSpan="2"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</a:pPr>
                      <a:r>
                        <a:rPr lang="zh-CN" altLang="en-US">
                          <a:solidFill>
                            <a:srgbClr val="FF0000"/>
                          </a:solidFill>
                          <a:ea typeface="楷体" pitchFamily="49" charset="-122"/>
                        </a:rPr>
                        <a:t>基本事实</a:t>
                      </a:r>
                      <a:r>
                        <a:rPr lang="en-US" altLang="zh-CN">
                          <a:solidFill>
                            <a:srgbClr val="FF0000"/>
                          </a:solidFill>
                          <a:ea typeface="楷体" pitchFamily="49" charset="-122"/>
                        </a:rPr>
                        <a:t>2</a:t>
                      </a:r>
                      <a:endParaRPr lang="zh-CN" altLang="en-US">
                        <a:solidFill>
                          <a:srgbClr val="FF0000"/>
                        </a:solidFill>
                        <a:ea typeface="楷体" pitchFamily="49" charset="-122"/>
                      </a:endParaRPr>
                    </a:p>
                  </a:txBody>
                  <a:tcPr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 hMerge="1">
                  <a:txBody>
                    <a:bodyPr vert="horz" wrap="square"/>
                    <a:lstStyle/>
                    <a:p/>
                  </a:txBody>
                  <a:tcPr>
                    <a:lnR w="12700"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</a:tcPr>
                </a:tc>
                <a:tc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algn="l" fontAlgn="base"/>
                      <a:endParaRPr lang="zh-CN" altLang="en-US" sz="1800">
                        <a:ea typeface="楷体" pitchFamily="49" charset="-122"/>
                      </a:endParaRPr>
                    </a:p>
                  </a:txBody>
                  <a:tcPr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547688">
                <a:tc gridSpan="2"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</a:pPr>
                      <a:r>
                        <a:rPr lang="zh-CN" altLang="en-US">
                          <a:solidFill>
                            <a:srgbClr val="FF0000"/>
                          </a:solidFill>
                          <a:ea typeface="楷体" pitchFamily="49" charset="-122"/>
                        </a:rPr>
                        <a:t>基本事实</a:t>
                      </a:r>
                      <a:r>
                        <a:rPr lang="en-US" altLang="zh-CN">
                          <a:solidFill>
                            <a:srgbClr val="FF0000"/>
                          </a:solidFill>
                          <a:ea typeface="楷体" pitchFamily="49" charset="-122"/>
                        </a:rPr>
                        <a:t>3</a:t>
                      </a:r>
                      <a:endParaRPr lang="zh-CN" altLang="en-US">
                        <a:solidFill>
                          <a:srgbClr val="FF0000"/>
                        </a:solidFill>
                        <a:ea typeface="楷体" pitchFamily="49" charset="-122"/>
                      </a:endParaRPr>
                    </a:p>
                  </a:txBody>
                  <a:tcPr anchor="ctr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 hMerge="1">
                  <a:txBody>
                    <a:bodyPr vert="horz" wrap="square"/>
                    <a:lstStyle/>
                    <a:p/>
                  </a:txBody>
                  <a:tcPr>
                    <a:lnR w="12700"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</a:tcPr>
                </a:tc>
                <a:tc>
                  <a:txBody>
                    <a:bodyPr vert="horz" wrap="square" lIns="91440" tIns="45720" rIns="91440" bIns="45720" anchor="ctr" anchorCtr="0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宋体" pitchFamily="2" charset="-122"/>
                        </a:defRPr>
                      </a:lvl5pPr>
                    </a:lstStyle>
                    <a:p>
                      <a:pPr lvl="0" algn="l" fontAlgn="base"/>
                      <a:endParaRPr lang="zh-CN" altLang="en-US" sz="1800">
                        <a:ea typeface="楷体" pitchFamily="49" charset="-122"/>
                      </a:endParaRPr>
                    </a:p>
                  </a:txBody>
                  <a:tcPr anchor="ctr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222" name="Object 16"/>
          <p:cNvGraphicFramePr>
            <a:graphicFrameLocks noChangeAspect="1"/>
          </p:cNvGraphicFramePr>
          <p:nvPr/>
        </p:nvGraphicFramePr>
        <p:xfrm>
          <a:off x="3267075" y="3968750"/>
          <a:ext cx="4378325" cy="43973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8" r:id="rId3" imgW="4378325" imgH="439738" progId="Equation.DSMT4">
                  <p:embed/>
                </p:oleObj>
              </mc:Choice>
              <mc:Fallback>
                <p:oleObj r:id="rId3" imgW="4378325" imgH="439738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67075" y="3968750"/>
                        <a:ext cx="4378325" cy="439738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chemeClr val="bg1"/>
                        </a:solidFill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23" name="Object 5"/>
          <p:cNvGraphicFramePr>
            <a:graphicFrameLocks noChangeAspect="1"/>
          </p:cNvGraphicFramePr>
          <p:nvPr/>
        </p:nvGraphicFramePr>
        <p:xfrm>
          <a:off x="3243263" y="4506913"/>
          <a:ext cx="4114800" cy="43973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9" r:id="rId5" imgW="4114800" imgH="439737" progId="Equation.DSMT4">
                  <p:embed/>
                </p:oleObj>
              </mc:Choice>
              <mc:Fallback>
                <p:oleObj r:id="rId5" imgW="4114800" imgH="439737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43263" y="4506913"/>
                        <a:ext cx="4114800" cy="4397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224" name="Pictur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43263" y="3438525"/>
            <a:ext cx="3152775" cy="41910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8225" name="Picture 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267075" y="2957513"/>
            <a:ext cx="3359150" cy="376237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8226" name="Picture 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254375" y="2460625"/>
            <a:ext cx="3067050" cy="36195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8227" name="Picture 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267075" y="1974850"/>
            <a:ext cx="5413375" cy="338138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8228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复习回顾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8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8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8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 fill="hold"/>
                                        <p:tgtEl>
                                          <p:spTgt spid="8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 fill="hold"/>
                                        <p:tgtEl>
                                          <p:spTgt spid="8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41" name="TextBox 31"/>
          <p:cNvSpPr/>
          <p:nvPr/>
        </p:nvSpPr>
        <p:spPr>
          <a:xfrm>
            <a:off x="25400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问题情境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sp>
        <p:nvSpPr>
          <p:cNvPr id="10242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pic>
        <p:nvPicPr>
          <p:cNvPr id="10243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8675" y="1476375"/>
            <a:ext cx="6781800" cy="2116138"/>
          </a:xfrm>
          <a:prstGeom prst="rect">
            <a:avLst/>
          </a:prstGeom>
          <a:noFill/>
          <a:ln>
            <a:noFill/>
            <a:miter lim="800000"/>
          </a:ln>
        </p:spPr>
      </p:pic>
      <p:graphicFrame>
        <p:nvGraphicFramePr>
          <p:cNvPr id="10244" name="Object 6"/>
          <p:cNvGraphicFramePr>
            <a:graphicFrameLocks noChangeAspect="1"/>
          </p:cNvGraphicFramePr>
          <p:nvPr/>
        </p:nvGraphicFramePr>
        <p:xfrm>
          <a:off x="7432675" y="2057400"/>
          <a:ext cx="1190625" cy="4286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0" r:id="rId4" imgW="1190625" imgH="428625" progId="Equation.DSMT4">
                  <p:embed/>
                </p:oleObj>
              </mc:Choice>
              <mc:Fallback>
                <p:oleObj r:id="rId4" imgW="1190625" imgH="42862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432675" y="2057400"/>
                        <a:ext cx="1190625" cy="4286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ject 7"/>
          <p:cNvGraphicFramePr>
            <a:graphicFrameLocks noChangeAspect="1"/>
          </p:cNvGraphicFramePr>
          <p:nvPr/>
        </p:nvGraphicFramePr>
        <p:xfrm>
          <a:off x="7732713" y="2943225"/>
          <a:ext cx="690562" cy="4286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1" r:id="rId6" imgW="690562" imgH="428625" progId="Equation.DSMT4">
                  <p:embed/>
                </p:oleObj>
              </mc:Choice>
              <mc:Fallback>
                <p:oleObj r:id="rId6" imgW="690562" imgH="42862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732713" y="2943225"/>
                        <a:ext cx="690562" cy="4286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246" name="组合 42"/>
          <p:cNvGrpSpPr/>
          <p:nvPr/>
        </p:nvGrpSpPr>
        <p:grpSpPr>
          <a:xfrm>
            <a:off x="4994275" y="1905000"/>
            <a:ext cx="1903413" cy="781050"/>
            <a:chOff x="4953000" y="2390775"/>
            <a:chExt cx="1903413" cy="781050"/>
          </a:xfrm>
        </p:grpSpPr>
        <p:cxnSp>
          <p:nvCxnSpPr>
            <p:cNvPr id="10247" name="直接连接符 22"/>
            <p:cNvCxnSpPr/>
            <p:nvPr/>
          </p:nvCxnSpPr>
          <p:spPr>
            <a:xfrm flipV="1">
              <a:off x="4953000" y="2590800"/>
              <a:ext cx="1676400" cy="45720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</a:ln>
          </p:spPr>
        </p:cxnSp>
        <p:sp>
          <p:nvSpPr>
            <p:cNvPr id="10248" name="椭圆 23"/>
            <p:cNvSpPr/>
            <p:nvPr/>
          </p:nvSpPr>
          <p:spPr>
            <a:xfrm>
              <a:off x="5867400" y="2743200"/>
              <a:ext cx="76200" cy="76200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/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marL="0" marR="0" lvl="0" indent="0">
                <a:buClrTx/>
                <a:buFontTx/>
              </a:pPr>
              <a:endParaRPr lang="zh-CN" alt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graphicFrame>
          <p:nvGraphicFramePr>
            <p:cNvPr id="10249" name="Object 2"/>
            <p:cNvGraphicFramePr>
              <a:graphicFrameLocks noChangeAspect="1"/>
            </p:cNvGraphicFramePr>
            <p:nvPr/>
          </p:nvGraphicFramePr>
          <p:xfrm>
            <a:off x="5886450" y="2438400"/>
            <a:ext cx="285750" cy="309563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42" r:id="rId8" imgW="285750" imgH="309563" progId="Equation.DSMT4">
                    <p:embed/>
                  </p:oleObj>
                </mc:Choice>
                <mc:Fallback>
                  <p:oleObj r:id="rId8" imgW="285750" imgH="309563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5886450" y="2438400"/>
                          <a:ext cx="285750" cy="30956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50" name="Object 4"/>
            <p:cNvGraphicFramePr>
              <a:graphicFrameLocks noChangeAspect="1"/>
            </p:cNvGraphicFramePr>
            <p:nvPr/>
          </p:nvGraphicFramePr>
          <p:xfrm>
            <a:off x="6605588" y="2390775"/>
            <a:ext cx="214312" cy="428625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43" r:id="rId10" imgW="214312" imgH="428625" progId="Equation.DSMT4">
                    <p:embed/>
                  </p:oleObj>
                </mc:Choice>
                <mc:Fallback>
                  <p:oleObj r:id="rId10" imgW="214312" imgH="428625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6605588" y="2390775"/>
                          <a:ext cx="214312" cy="42862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0251" name="直接连接符 26"/>
            <p:cNvCxnSpPr/>
            <p:nvPr/>
          </p:nvCxnSpPr>
          <p:spPr>
            <a:xfrm>
              <a:off x="5181600" y="2590800"/>
              <a:ext cx="1447800" cy="3810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0252" name="Object 14"/>
            <p:cNvGraphicFramePr>
              <a:graphicFrameLocks noChangeAspect="1"/>
            </p:cNvGraphicFramePr>
            <p:nvPr/>
          </p:nvGraphicFramePr>
          <p:xfrm>
            <a:off x="6618288" y="2743200"/>
            <a:ext cx="238125" cy="428625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44" r:id="rId12" imgW="238125" imgH="428625" progId="Equation.DSMT4">
                    <p:embed/>
                  </p:oleObj>
                </mc:Choice>
                <mc:Fallback>
                  <p:oleObj r:id="rId12" imgW="238125" imgH="428625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6618288" y="2743200"/>
                          <a:ext cx="238125" cy="42862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253" name="组合 50"/>
          <p:cNvGrpSpPr/>
          <p:nvPr/>
        </p:nvGrpSpPr>
        <p:grpSpPr>
          <a:xfrm>
            <a:off x="4994275" y="2695575"/>
            <a:ext cx="1927225" cy="781050"/>
            <a:chOff x="4953000" y="3257550"/>
            <a:chExt cx="1927225" cy="781050"/>
          </a:xfrm>
        </p:grpSpPr>
        <p:cxnSp>
          <p:nvCxnSpPr>
            <p:cNvPr id="10254" name="直接连接符 29"/>
            <p:cNvCxnSpPr/>
            <p:nvPr/>
          </p:nvCxnSpPr>
          <p:spPr>
            <a:xfrm flipV="1">
              <a:off x="4953000" y="3429000"/>
              <a:ext cx="1676400" cy="30480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</a:ln>
          </p:spPr>
        </p:cxnSp>
        <p:cxnSp>
          <p:nvCxnSpPr>
            <p:cNvPr id="10255" name="直接连接符 30"/>
            <p:cNvCxnSpPr/>
            <p:nvPr/>
          </p:nvCxnSpPr>
          <p:spPr>
            <a:xfrm flipV="1">
              <a:off x="5029200" y="3733800"/>
              <a:ext cx="1676400" cy="30480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</a:ln>
          </p:spPr>
        </p:cxnSp>
        <p:graphicFrame>
          <p:nvGraphicFramePr>
            <p:cNvPr id="10256" name="Object 15"/>
            <p:cNvGraphicFramePr>
              <a:graphicFrameLocks noChangeAspect="1"/>
            </p:cNvGraphicFramePr>
            <p:nvPr/>
          </p:nvGraphicFramePr>
          <p:xfrm>
            <a:off x="6629400" y="3257550"/>
            <a:ext cx="214312" cy="428625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45" r:id="rId14" imgW="214312" imgH="428625" progId="Equation.DSMT4">
                    <p:embed/>
                  </p:oleObj>
                </mc:Choice>
                <mc:Fallback>
                  <p:oleObj r:id="rId14" imgW="214312" imgH="428625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6629400" y="3257550"/>
                          <a:ext cx="214312" cy="42862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57" name="Object 16"/>
            <p:cNvGraphicFramePr>
              <a:graphicFrameLocks noChangeAspect="1"/>
            </p:cNvGraphicFramePr>
            <p:nvPr/>
          </p:nvGraphicFramePr>
          <p:xfrm>
            <a:off x="6642100" y="3609975"/>
            <a:ext cx="238125" cy="428625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46" r:id="rId16" imgW="238125" imgH="428625" progId="Equation.DSMT4">
                    <p:embed/>
                  </p:oleObj>
                </mc:Choice>
                <mc:Fallback>
                  <p:oleObj r:id="rId16" imgW="238125" imgH="428625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6642100" y="3609975"/>
                          <a:ext cx="238125" cy="42862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0258" name="Picture 9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031875" y="1066800"/>
            <a:ext cx="6762750" cy="361950"/>
          </a:xfrm>
          <a:prstGeom prst="rect">
            <a:avLst/>
          </a:prstGeom>
          <a:noFill/>
          <a:ln>
            <a:noFill/>
            <a:miter lim="800000"/>
          </a:ln>
        </p:spPr>
      </p:pic>
      <p:grpSp>
        <p:nvGrpSpPr>
          <p:cNvPr id="10259" name="组合 22"/>
          <p:cNvGrpSpPr/>
          <p:nvPr/>
        </p:nvGrpSpPr>
        <p:grpSpPr>
          <a:xfrm>
            <a:off x="1012825" y="3752850"/>
            <a:ext cx="7867650" cy="2711450"/>
            <a:chOff x="1047750" y="3752850"/>
            <a:chExt cx="7867650" cy="2711450"/>
          </a:xfrm>
        </p:grpSpPr>
        <p:pic>
          <p:nvPicPr>
            <p:cNvPr id="10260" name="Picture 10"/>
            <p:cNvPicPr>
              <a:picLocks noChangeAspect="1"/>
            </p:cNvPicPr>
            <p:nvPr/>
          </p:nvPicPr>
          <p:blipFill>
            <a:blip r:embed="rId19"/>
            <a:stretch>
              <a:fillRect/>
            </a:stretch>
          </p:blipFill>
          <p:spPr>
            <a:xfrm>
              <a:off x="1047750" y="3752850"/>
              <a:ext cx="7867650" cy="742950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pic>
          <p:nvPicPr>
            <p:cNvPr id="10261" name="Picture 19"/>
            <p:cNvPicPr>
              <a:picLocks noChangeAspect="1"/>
            </p:cNvPicPr>
            <p:nvPr/>
          </p:nvPicPr>
          <p:blipFill>
            <a:blip r:embed="rId20"/>
            <a:stretch>
              <a:fillRect/>
            </a:stretch>
          </p:blipFill>
          <p:spPr>
            <a:xfrm>
              <a:off x="5715000" y="4191000"/>
              <a:ext cx="3067050" cy="2273300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 fill="hold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289" name="TextBox 31"/>
          <p:cNvSpPr/>
          <p:nvPr/>
        </p:nvSpPr>
        <p:spPr>
          <a:xfrm>
            <a:off x="25400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问题情境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sp>
        <p:nvSpPr>
          <p:cNvPr id="12290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pic>
        <p:nvPicPr>
          <p:cNvPr id="12291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4875" y="1371600"/>
            <a:ext cx="4162425" cy="222885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2292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4875" y="3943350"/>
            <a:ext cx="4248150" cy="165735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2293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27675" y="2362200"/>
            <a:ext cx="600075" cy="30480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2294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27675" y="1414463"/>
            <a:ext cx="609600" cy="261937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2295" name="Picture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79675" y="1752600"/>
            <a:ext cx="1676400" cy="290513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2296" name="Picture 2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60875" y="3590925"/>
            <a:ext cx="1447800" cy="27305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2297" name="Picture 2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55875" y="3590925"/>
            <a:ext cx="1676400" cy="290513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2298" name="Picture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31875" y="1066800"/>
            <a:ext cx="5838825" cy="3524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2299" name="Picture 1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80075" y="3971925"/>
            <a:ext cx="581025" cy="32385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2300" name="Picture 1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80075" y="4352925"/>
            <a:ext cx="581025" cy="32385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2301" name="Picture 1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555875" y="5572125"/>
            <a:ext cx="3048000" cy="3016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2302" name="Picture 1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555875" y="5953125"/>
            <a:ext cx="3733800" cy="2952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2303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27675" y="2743200"/>
            <a:ext cx="600075" cy="30480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2304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27675" y="3200400"/>
            <a:ext cx="600075" cy="30480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2305" name="Picture 1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03875" y="4733925"/>
            <a:ext cx="581025" cy="32385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2306" name="Picture 1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03875" y="5162550"/>
            <a:ext cx="581025" cy="32385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2307" name="Picture 24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213475" y="1600200"/>
            <a:ext cx="2667000" cy="213360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2308" name="Picture 17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479675" y="2057400"/>
            <a:ext cx="2489200" cy="304800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 fill="hold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 fill="hold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 fill="hold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 fill="hold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 fill="hold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 fill="hold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 fill="hold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 fill="hold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 fill="hold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 fill="hold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 fill="hold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 fill="hold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 fill="hold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337" name="TextBox 31"/>
          <p:cNvSpPr/>
          <p:nvPr/>
        </p:nvSpPr>
        <p:spPr>
          <a:xfrm>
            <a:off x="25400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数学建构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sp>
        <p:nvSpPr>
          <p:cNvPr id="14338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pic>
        <p:nvPicPr>
          <p:cNvPr id="14339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6375" y="2362200"/>
            <a:ext cx="5181600" cy="1506538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4340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1463" y="3873500"/>
            <a:ext cx="5486400" cy="2754313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4341" name="Rectangle 8"/>
          <p:cNvSpPr/>
          <p:nvPr/>
        </p:nvSpPr>
        <p:spPr>
          <a:xfrm>
            <a:off x="903288" y="1020763"/>
            <a:ext cx="2813050" cy="461962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1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、异面直线的定义</a:t>
            </a:r>
            <a:endParaRPr lang="zh-CN" altLang="en-US" sz="2400">
              <a:solidFill>
                <a:srgbClr val="0000FF"/>
              </a:solidFill>
              <a:ea typeface="楷体" pitchFamily="49" charset="-122"/>
            </a:endParaRPr>
          </a:p>
        </p:txBody>
      </p:sp>
      <p:sp>
        <p:nvSpPr>
          <p:cNvPr id="14342" name="Rectangle 8"/>
          <p:cNvSpPr/>
          <p:nvPr/>
        </p:nvSpPr>
        <p:spPr>
          <a:xfrm>
            <a:off x="901700" y="1931988"/>
            <a:ext cx="4051300" cy="461962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2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、空间两条直线的位置关系</a:t>
            </a:r>
            <a:endParaRPr lang="zh-CN" altLang="en-US" sz="2400">
              <a:solidFill>
                <a:srgbClr val="0000FF"/>
              </a:solidFill>
              <a:ea typeface="楷体" pitchFamily="49" charset="-122"/>
            </a:endParaRPr>
          </a:p>
        </p:txBody>
      </p:sp>
      <p:sp>
        <p:nvSpPr>
          <p:cNvPr id="14343" name="Rectangle 8"/>
          <p:cNvSpPr/>
          <p:nvPr/>
        </p:nvSpPr>
        <p:spPr>
          <a:xfrm>
            <a:off x="1387475" y="1411288"/>
            <a:ext cx="7300913" cy="461962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不同在</a:t>
            </a:r>
            <a:r>
              <a:rPr lang="zh-CN" altLang="en-US" sz="2400">
                <a:ea typeface="楷体" pitchFamily="49" charset="-122"/>
              </a:rPr>
              <a:t>任何一个平面内的两条直线，叫做异面直线。</a:t>
            </a:r>
            <a:endParaRPr lang="zh-CN" altLang="en-US" sz="2400"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2" grpId="0"/>
      <p:bldP spid="143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5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数学应用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sp>
        <p:nvSpPr>
          <p:cNvPr id="16386" name="矩形 4"/>
          <p:cNvSpPr/>
          <p:nvPr/>
        </p:nvSpPr>
        <p:spPr>
          <a:xfrm>
            <a:off x="1971675" y="620713"/>
            <a:ext cx="6091238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类型一     空间两条直线的位置关系的判定　</a:t>
            </a:r>
            <a:endParaRPr lang="zh-CN" altLang="en-US" sz="2400">
              <a:solidFill>
                <a:srgbClr val="FF0000"/>
              </a:solidFill>
              <a:ea typeface="楷体" pitchFamily="49" charset="-122"/>
            </a:endParaRPr>
          </a:p>
        </p:txBody>
      </p:sp>
      <p:sp>
        <p:nvSpPr>
          <p:cNvPr id="16387" name="矩形 8"/>
          <p:cNvSpPr/>
          <p:nvPr/>
        </p:nvSpPr>
        <p:spPr>
          <a:xfrm>
            <a:off x="849313" y="1057275"/>
            <a:ext cx="8294687" cy="34163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例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、判断下列命题的真假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(1)</a:t>
            </a:r>
            <a:r>
              <a:rPr lang="zh-CN" altLang="en-US" sz="2400">
                <a:ea typeface="楷体" pitchFamily="49" charset="-122"/>
              </a:rPr>
              <a:t>不在同一个平面内的两条直线是异面直线； </a:t>
            </a:r>
            <a:r>
              <a:rPr lang="en-US" altLang="zh-CN" sz="2400">
                <a:ea typeface="楷体" pitchFamily="49" charset="-122"/>
              </a:rPr>
              <a:t>(        )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(2)</a:t>
            </a:r>
            <a:r>
              <a:rPr lang="zh-CN" altLang="en-US" sz="2400">
                <a:ea typeface="楷体" pitchFamily="49" charset="-122"/>
              </a:rPr>
              <a:t>异面直线没有公共点，没有公共点的直线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     </a:t>
            </a:r>
            <a:r>
              <a:rPr lang="zh-CN" altLang="en-US" sz="2400">
                <a:ea typeface="楷体" pitchFamily="49" charset="-122"/>
              </a:rPr>
              <a:t>为异面直线；                                                     </a:t>
            </a:r>
            <a:r>
              <a:rPr lang="en-US" altLang="zh-CN" sz="2400">
                <a:ea typeface="楷体" pitchFamily="49" charset="-122"/>
              </a:rPr>
              <a:t>(        )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(3)</a:t>
            </a:r>
            <a:r>
              <a:rPr lang="zh-CN" altLang="en-US" sz="2400">
                <a:ea typeface="楷体" pitchFamily="49" charset="-122"/>
              </a:rPr>
              <a:t>与两异面直线都相交的两直线是异面直线；</a:t>
            </a:r>
            <a:r>
              <a:rPr lang="en-US" altLang="zh-CN" sz="2400">
                <a:ea typeface="楷体" pitchFamily="49" charset="-122"/>
              </a:rPr>
              <a:t> (        )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(4)</a:t>
            </a:r>
            <a:r>
              <a:rPr lang="zh-CN" altLang="en-US" sz="2400">
                <a:ea typeface="楷体" pitchFamily="49" charset="-122"/>
              </a:rPr>
              <a:t>与两条平行线都相交的直线在同一平面内；</a:t>
            </a:r>
            <a:r>
              <a:rPr lang="en-US" altLang="zh-CN" sz="2400">
                <a:ea typeface="楷体" pitchFamily="49" charset="-122"/>
              </a:rPr>
              <a:t> (        )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(5)</a:t>
            </a:r>
            <a:r>
              <a:rPr lang="zh-CN" altLang="en-US" sz="2400">
                <a:ea typeface="楷体" pitchFamily="49" charset="-122"/>
              </a:rPr>
              <a:t>若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与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zh-CN" altLang="en-US" sz="2400">
                <a:ea typeface="楷体" pitchFamily="49" charset="-122"/>
              </a:rPr>
              <a:t>异面，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zh-CN" altLang="en-US" sz="2400">
                <a:ea typeface="楷体" pitchFamily="49" charset="-122"/>
              </a:rPr>
              <a:t>与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zh-CN" altLang="en-US" sz="2400">
                <a:ea typeface="楷体" pitchFamily="49" charset="-122"/>
              </a:rPr>
              <a:t>异面，则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与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zh-CN" altLang="en-US" sz="2400">
                <a:ea typeface="楷体" pitchFamily="49" charset="-122"/>
              </a:rPr>
              <a:t>异面；</a:t>
            </a:r>
            <a:r>
              <a:rPr lang="en-US" altLang="zh-CN" sz="2400">
                <a:ea typeface="楷体" pitchFamily="49" charset="-122"/>
              </a:rPr>
              <a:t>          (        )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(6)</a:t>
            </a:r>
            <a:r>
              <a:rPr lang="zh-CN" altLang="en-US" sz="2400">
                <a:ea typeface="楷体" pitchFamily="49" charset="-122"/>
              </a:rPr>
              <a:t>不平行的两直线为异面直线；</a:t>
            </a:r>
            <a:r>
              <a:rPr lang="en-US" altLang="zh-CN" sz="2400">
                <a:ea typeface="楷体" pitchFamily="49" charset="-122"/>
              </a:rPr>
              <a:t>                          (        )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(7)</a:t>
            </a:r>
            <a:r>
              <a:rPr lang="zh-CN" altLang="en-US" sz="2400">
                <a:ea typeface="楷体" pitchFamily="49" charset="-122"/>
              </a:rPr>
              <a:t>若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与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zh-CN" altLang="en-US" sz="2400">
                <a:ea typeface="楷体" pitchFamily="49" charset="-122"/>
              </a:rPr>
              <a:t>平行，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zh-CN" altLang="en-US" sz="2400">
                <a:ea typeface="楷体" pitchFamily="49" charset="-122"/>
              </a:rPr>
              <a:t>与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zh-CN" altLang="en-US" sz="2400">
                <a:ea typeface="楷体" pitchFamily="49" charset="-122"/>
              </a:rPr>
              <a:t>平行，则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与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zh-CN" altLang="en-US" sz="2400">
                <a:ea typeface="楷体" pitchFamily="49" charset="-122"/>
              </a:rPr>
              <a:t>平行。</a:t>
            </a:r>
            <a:r>
              <a:rPr lang="en-US" altLang="zh-CN" sz="2400">
                <a:ea typeface="楷体" pitchFamily="49" charset="-122"/>
              </a:rPr>
              <a:t>          (        )</a:t>
            </a:r>
            <a:endParaRPr lang="zh-CN" altLang="en-US" sz="2400">
              <a:ea typeface="楷体" pitchFamily="49" charset="-122"/>
            </a:endParaRPr>
          </a:p>
        </p:txBody>
      </p:sp>
      <p:grpSp>
        <p:nvGrpSpPr>
          <p:cNvPr id="16388" name="Group 8"/>
          <p:cNvGrpSpPr/>
          <p:nvPr/>
        </p:nvGrpSpPr>
        <p:grpSpPr>
          <a:xfrm>
            <a:off x="8267700" y="1543050"/>
            <a:ext cx="304800" cy="320675"/>
            <a:chOff x="1488" y="3600"/>
            <a:chExt cx="192" cy="288"/>
          </a:xfrm>
        </p:grpSpPr>
        <p:cxnSp>
          <p:nvCxnSpPr>
            <p:cNvPr id="16389" name="Line 6"/>
            <p:cNvCxnSpPr/>
            <p:nvPr/>
          </p:nvCxnSpPr>
          <p:spPr>
            <a:xfrm flipV="1">
              <a:off x="1488" y="3600"/>
              <a:ext cx="192" cy="28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</a:ln>
          </p:spPr>
        </p:cxnSp>
        <p:cxnSp>
          <p:nvCxnSpPr>
            <p:cNvPr id="16390" name="Line 7"/>
            <p:cNvCxnSpPr/>
            <p:nvPr/>
          </p:nvCxnSpPr>
          <p:spPr>
            <a:xfrm>
              <a:off x="1488" y="3600"/>
              <a:ext cx="192" cy="28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</a:ln>
          </p:spPr>
        </p:cxnSp>
      </p:grpSp>
      <p:grpSp>
        <p:nvGrpSpPr>
          <p:cNvPr id="16391" name="组合 39"/>
          <p:cNvGrpSpPr/>
          <p:nvPr/>
        </p:nvGrpSpPr>
        <p:grpSpPr>
          <a:xfrm>
            <a:off x="8239125" y="3005138"/>
            <a:ext cx="536575" cy="320675"/>
            <a:chOff x="7075406" y="5011386"/>
            <a:chExt cx="536677" cy="321418"/>
          </a:xfrm>
        </p:grpSpPr>
        <p:cxnSp>
          <p:nvCxnSpPr>
            <p:cNvPr id="16392" name="Line 10"/>
            <p:cNvCxnSpPr/>
            <p:nvPr/>
          </p:nvCxnSpPr>
          <p:spPr>
            <a:xfrm flipV="1">
              <a:off x="7192180" y="5011386"/>
              <a:ext cx="419903" cy="321417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</a:ln>
          </p:spPr>
        </p:cxnSp>
        <p:cxnSp>
          <p:nvCxnSpPr>
            <p:cNvPr id="16393" name="Line 11"/>
            <p:cNvCxnSpPr/>
            <p:nvPr/>
          </p:nvCxnSpPr>
          <p:spPr>
            <a:xfrm>
              <a:off x="7075406" y="5104204"/>
              <a:ext cx="152400" cy="22860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</a:ln>
          </p:spPr>
        </p:cxnSp>
      </p:grpSp>
      <p:grpSp>
        <p:nvGrpSpPr>
          <p:cNvPr id="16394" name="Group 8"/>
          <p:cNvGrpSpPr/>
          <p:nvPr/>
        </p:nvGrpSpPr>
        <p:grpSpPr>
          <a:xfrm>
            <a:off x="8266113" y="2254250"/>
            <a:ext cx="304800" cy="319088"/>
            <a:chOff x="1488" y="3600"/>
            <a:chExt cx="192" cy="288"/>
          </a:xfrm>
        </p:grpSpPr>
        <p:cxnSp>
          <p:nvCxnSpPr>
            <p:cNvPr id="16395" name="Line 6"/>
            <p:cNvCxnSpPr/>
            <p:nvPr/>
          </p:nvCxnSpPr>
          <p:spPr>
            <a:xfrm flipV="1">
              <a:off x="1488" y="3600"/>
              <a:ext cx="192" cy="28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</a:ln>
          </p:spPr>
        </p:cxnSp>
        <p:cxnSp>
          <p:nvCxnSpPr>
            <p:cNvPr id="16396" name="Line 7"/>
            <p:cNvCxnSpPr/>
            <p:nvPr/>
          </p:nvCxnSpPr>
          <p:spPr>
            <a:xfrm>
              <a:off x="1488" y="3600"/>
              <a:ext cx="192" cy="28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</a:ln>
          </p:spPr>
        </p:cxnSp>
      </p:grpSp>
      <p:grpSp>
        <p:nvGrpSpPr>
          <p:cNvPr id="16397" name="Group 8"/>
          <p:cNvGrpSpPr/>
          <p:nvPr/>
        </p:nvGrpSpPr>
        <p:grpSpPr>
          <a:xfrm>
            <a:off x="8266113" y="2622550"/>
            <a:ext cx="304800" cy="319088"/>
            <a:chOff x="1488" y="3600"/>
            <a:chExt cx="192" cy="288"/>
          </a:xfrm>
        </p:grpSpPr>
        <p:cxnSp>
          <p:nvCxnSpPr>
            <p:cNvPr id="16398" name="Line 6"/>
            <p:cNvCxnSpPr/>
            <p:nvPr/>
          </p:nvCxnSpPr>
          <p:spPr>
            <a:xfrm flipV="1">
              <a:off x="1488" y="3600"/>
              <a:ext cx="192" cy="28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</a:ln>
          </p:spPr>
        </p:cxnSp>
        <p:cxnSp>
          <p:nvCxnSpPr>
            <p:cNvPr id="16399" name="Line 7"/>
            <p:cNvCxnSpPr/>
            <p:nvPr/>
          </p:nvCxnSpPr>
          <p:spPr>
            <a:xfrm>
              <a:off x="1488" y="3600"/>
              <a:ext cx="192" cy="28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</a:ln>
          </p:spPr>
        </p:cxnSp>
      </p:grpSp>
      <p:grpSp>
        <p:nvGrpSpPr>
          <p:cNvPr id="16400" name="Group 8"/>
          <p:cNvGrpSpPr/>
          <p:nvPr/>
        </p:nvGrpSpPr>
        <p:grpSpPr>
          <a:xfrm>
            <a:off x="8286750" y="3355975"/>
            <a:ext cx="304800" cy="320675"/>
            <a:chOff x="1488" y="3600"/>
            <a:chExt cx="192" cy="288"/>
          </a:xfrm>
        </p:grpSpPr>
        <p:cxnSp>
          <p:nvCxnSpPr>
            <p:cNvPr id="16401" name="Line 6"/>
            <p:cNvCxnSpPr/>
            <p:nvPr/>
          </p:nvCxnSpPr>
          <p:spPr>
            <a:xfrm flipV="1">
              <a:off x="1488" y="3600"/>
              <a:ext cx="192" cy="28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</a:ln>
          </p:spPr>
        </p:cxnSp>
        <p:cxnSp>
          <p:nvCxnSpPr>
            <p:cNvPr id="16402" name="Line 7"/>
            <p:cNvCxnSpPr/>
            <p:nvPr/>
          </p:nvCxnSpPr>
          <p:spPr>
            <a:xfrm>
              <a:off x="1488" y="3600"/>
              <a:ext cx="192" cy="28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</a:ln>
          </p:spPr>
        </p:cxnSp>
      </p:grpSp>
      <p:grpSp>
        <p:nvGrpSpPr>
          <p:cNvPr id="16403" name="Group 8"/>
          <p:cNvGrpSpPr/>
          <p:nvPr/>
        </p:nvGrpSpPr>
        <p:grpSpPr>
          <a:xfrm>
            <a:off x="8286750" y="3724275"/>
            <a:ext cx="304800" cy="320675"/>
            <a:chOff x="1488" y="3600"/>
            <a:chExt cx="192" cy="288"/>
          </a:xfrm>
        </p:grpSpPr>
        <p:cxnSp>
          <p:nvCxnSpPr>
            <p:cNvPr id="16404" name="Line 6"/>
            <p:cNvCxnSpPr/>
            <p:nvPr/>
          </p:nvCxnSpPr>
          <p:spPr>
            <a:xfrm flipV="1">
              <a:off x="1488" y="3600"/>
              <a:ext cx="192" cy="28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</a:ln>
          </p:spPr>
        </p:cxnSp>
        <p:cxnSp>
          <p:nvCxnSpPr>
            <p:cNvPr id="16405" name="Line 7"/>
            <p:cNvCxnSpPr/>
            <p:nvPr/>
          </p:nvCxnSpPr>
          <p:spPr>
            <a:xfrm>
              <a:off x="1488" y="3600"/>
              <a:ext cx="192" cy="28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</a:ln>
          </p:spPr>
        </p:cxnSp>
      </p:grpSp>
      <p:grpSp>
        <p:nvGrpSpPr>
          <p:cNvPr id="16406" name="组合 40"/>
          <p:cNvGrpSpPr/>
          <p:nvPr/>
        </p:nvGrpSpPr>
        <p:grpSpPr>
          <a:xfrm>
            <a:off x="8248650" y="4071938"/>
            <a:ext cx="536575" cy="320675"/>
            <a:chOff x="7075406" y="5011386"/>
            <a:chExt cx="536677" cy="321418"/>
          </a:xfrm>
        </p:grpSpPr>
        <p:cxnSp>
          <p:nvCxnSpPr>
            <p:cNvPr id="16407" name="Line 10"/>
            <p:cNvCxnSpPr/>
            <p:nvPr/>
          </p:nvCxnSpPr>
          <p:spPr>
            <a:xfrm flipV="1">
              <a:off x="7192180" y="5011386"/>
              <a:ext cx="419903" cy="321417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</a:ln>
          </p:spPr>
        </p:cxnSp>
        <p:cxnSp>
          <p:nvCxnSpPr>
            <p:cNvPr id="16408" name="Line 11"/>
            <p:cNvCxnSpPr/>
            <p:nvPr/>
          </p:nvCxnSpPr>
          <p:spPr>
            <a:xfrm>
              <a:off x="7075406" y="5104204"/>
              <a:ext cx="152400" cy="22860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</a:ln>
          </p:spPr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 fill="hold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 fill="hold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433" name="TextBox 31"/>
          <p:cNvSpPr/>
          <p:nvPr/>
        </p:nvSpPr>
        <p:spPr>
          <a:xfrm>
            <a:off x="25400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问题情境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sp>
        <p:nvSpPr>
          <p:cNvPr id="18434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pic>
        <p:nvPicPr>
          <p:cNvPr id="18435" name="Picture 4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2209800"/>
            <a:ext cx="2362200" cy="4603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8436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2200" y="2971800"/>
            <a:ext cx="1828800" cy="20669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8437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43400" y="2819400"/>
            <a:ext cx="2047875" cy="22383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8438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58000" y="3276600"/>
            <a:ext cx="1123950" cy="156210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8439" name="矩形 25"/>
          <p:cNvSpPr/>
          <p:nvPr/>
        </p:nvSpPr>
        <p:spPr>
          <a:xfrm>
            <a:off x="942975" y="1055688"/>
            <a:ext cx="7869238" cy="12001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问题</a:t>
            </a:r>
            <a:r>
              <a:rPr lang="en-US" altLang="zh-CN" sz="2400">
                <a:solidFill>
                  <a:srgbClr val="FF0000"/>
                </a:solidFill>
                <a:ea typeface="楷体" pitchFamily="49" charset="-122"/>
              </a:rPr>
              <a:t>4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：</a:t>
            </a:r>
            <a:r>
              <a:rPr lang="zh-CN" altLang="en-US" sz="2400">
                <a:ea typeface="楷体" pitchFamily="49" charset="-122"/>
              </a:rPr>
              <a:t>在平面几何中，同一个面内的三条直线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、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zh-CN" altLang="en-US" sz="2400">
                <a:ea typeface="楷体" pitchFamily="49" charset="-122"/>
              </a:rPr>
              <a:t>、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zh-CN" altLang="en-US" sz="2400">
                <a:ea typeface="楷体" pitchFamily="49" charset="-122"/>
              </a:rPr>
              <a:t>，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   </a:t>
            </a:r>
            <a:r>
              <a:rPr lang="zh-CN" altLang="en-US" sz="2400">
                <a:ea typeface="楷体" pitchFamily="49" charset="-122"/>
              </a:rPr>
              <a:t>如果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en-US" altLang="zh-CN" sz="2400">
                <a:ea typeface="楷体" pitchFamily="49" charset="-122"/>
              </a:rPr>
              <a:t>//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zh-CN" altLang="en-US" sz="2400">
                <a:ea typeface="楷体" pitchFamily="49" charset="-122"/>
              </a:rPr>
              <a:t>且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en-US" altLang="zh-CN" sz="2400">
                <a:ea typeface="楷体" pitchFamily="49" charset="-122"/>
              </a:rPr>
              <a:t>//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zh-CN" altLang="en-US" sz="2400">
                <a:ea typeface="楷体" pitchFamily="49" charset="-122"/>
              </a:rPr>
              <a:t>，那么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en-US" altLang="zh-CN" sz="2400">
                <a:ea typeface="楷体" pitchFamily="49" charset="-122"/>
              </a:rPr>
              <a:t>//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zh-CN" altLang="en-US" sz="2400">
                <a:ea typeface="楷体" pitchFamily="49" charset="-122"/>
              </a:rPr>
              <a:t>，试探究这个性质在空间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en-US" altLang="zh-CN" sz="2400">
                <a:ea typeface="楷体" pitchFamily="49" charset="-122"/>
              </a:rPr>
              <a:t>               </a:t>
            </a:r>
            <a:r>
              <a:rPr lang="zh-CN" altLang="en-US" sz="2400">
                <a:ea typeface="楷体" pitchFamily="49" charset="-122"/>
              </a:rPr>
              <a:t>是否成立呢？</a:t>
            </a:r>
            <a:endParaRPr lang="zh-CN" altLang="en-US" sz="2400"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481" name="TextBox 31"/>
          <p:cNvSpPr/>
          <p:nvPr/>
        </p:nvSpPr>
        <p:spPr>
          <a:xfrm>
            <a:off x="25400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数学建构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sp>
        <p:nvSpPr>
          <p:cNvPr id="20482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0483" name="Rectangle 8"/>
          <p:cNvSpPr/>
          <p:nvPr/>
        </p:nvSpPr>
        <p:spPr>
          <a:xfrm>
            <a:off x="903288" y="1020763"/>
            <a:ext cx="1962150" cy="461962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3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 平行公理</a:t>
            </a:r>
            <a:endParaRPr lang="zh-CN" altLang="en-US" sz="2400">
              <a:solidFill>
                <a:srgbClr val="0000FF"/>
              </a:solidFill>
              <a:ea typeface="楷体" pitchFamily="49" charset="-122"/>
            </a:endParaRPr>
          </a:p>
        </p:txBody>
      </p:sp>
      <p:graphicFrame>
        <p:nvGraphicFramePr>
          <p:cNvPr id="20484" name="Object 5"/>
          <p:cNvGraphicFramePr>
            <a:graphicFrameLocks noChangeAspect="1"/>
          </p:cNvGraphicFramePr>
          <p:nvPr/>
        </p:nvGraphicFramePr>
        <p:xfrm>
          <a:off x="4192588" y="2039938"/>
          <a:ext cx="2665412" cy="43973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7" r:id="rId3" imgW="2665412" imgH="439737" progId="Equation.DSMT4">
                  <p:embed/>
                </p:oleObj>
              </mc:Choice>
              <mc:Fallback>
                <p:oleObj r:id="rId3" imgW="2665412" imgH="439737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92588" y="2039938"/>
                        <a:ext cx="2665412" cy="439737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 w="25400">
                        <a:solidFill>
                          <a:srgbClr val="0000FF"/>
                        </a:solidFill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485" name="Line 49"/>
          <p:cNvCxnSpPr/>
          <p:nvPr/>
        </p:nvCxnSpPr>
        <p:spPr>
          <a:xfrm>
            <a:off x="1755775" y="3276600"/>
            <a:ext cx="2209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</a:ln>
        </p:spPr>
      </p:cxnSp>
      <p:cxnSp>
        <p:nvCxnSpPr>
          <p:cNvPr id="20486" name="Line 51"/>
          <p:cNvCxnSpPr/>
          <p:nvPr/>
        </p:nvCxnSpPr>
        <p:spPr>
          <a:xfrm>
            <a:off x="1755775" y="3729038"/>
            <a:ext cx="2286000" cy="47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</a:ln>
        </p:spPr>
      </p:cxnSp>
      <p:cxnSp>
        <p:nvCxnSpPr>
          <p:cNvPr id="20487" name="Line 53"/>
          <p:cNvCxnSpPr/>
          <p:nvPr/>
        </p:nvCxnSpPr>
        <p:spPr>
          <a:xfrm>
            <a:off x="1755775" y="4189413"/>
            <a:ext cx="22860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</a:ln>
        </p:spPr>
      </p:cxnSp>
      <p:cxnSp>
        <p:nvCxnSpPr>
          <p:cNvPr id="20488" name="Line 55"/>
          <p:cNvCxnSpPr/>
          <p:nvPr/>
        </p:nvCxnSpPr>
        <p:spPr>
          <a:xfrm flipH="1" flipV="1">
            <a:off x="1831975" y="2667000"/>
            <a:ext cx="1219200" cy="1905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</a:ln>
        </p:spPr>
      </p:cxnSp>
      <p:sp>
        <p:nvSpPr>
          <p:cNvPr id="20489" name="Arc 57"/>
          <p:cNvSpPr/>
          <p:nvPr/>
        </p:nvSpPr>
        <p:spPr>
          <a:xfrm>
            <a:off x="2136775" y="3124200"/>
            <a:ext cx="304800" cy="152400"/>
          </a:xfrm>
          <a:custGeom>
            <a:cxnLst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l" t="t" r="r" b="b"/>
            <a:pathLst>
              <a:path w="29443" h="21600" fill="none">
                <a:moveTo>
                  <a:pt x="0" y="1474"/>
                </a:moveTo>
                <a:cubicBezTo>
                  <a:pt x="2500" y="499"/>
                  <a:pt x="5159" y="-1"/>
                  <a:pt x="7843" y="0"/>
                </a:cubicBezTo>
                <a:cubicBezTo>
                  <a:pt x="19772" y="0"/>
                  <a:pt x="29443" y="9670"/>
                  <a:pt x="29443" y="21600"/>
                </a:cubicBezTo>
              </a:path>
              <a:path w="29443" h="21600" stroke="0">
                <a:moveTo>
                  <a:pt x="0" y="1474"/>
                </a:moveTo>
                <a:cubicBezTo>
                  <a:pt x="2500" y="499"/>
                  <a:pt x="5159" y="-1"/>
                  <a:pt x="7843" y="0"/>
                </a:cubicBezTo>
                <a:cubicBezTo>
                  <a:pt x="19772" y="0"/>
                  <a:pt x="29443" y="9670"/>
                  <a:pt x="29443" y="21600"/>
                </a:cubicBezTo>
                <a:lnTo>
                  <a:pt x="7843" y="21600"/>
                </a:lnTo>
                <a:close/>
              </a:path>
            </a:pathLst>
          </a:custGeom>
          <a:noFill/>
          <a:ln w="22225">
            <a:solidFill>
              <a:schemeClr val="tx1"/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0490" name="Arc 58"/>
          <p:cNvSpPr/>
          <p:nvPr/>
        </p:nvSpPr>
        <p:spPr>
          <a:xfrm>
            <a:off x="2365375" y="3505200"/>
            <a:ext cx="304800" cy="228600"/>
          </a:xfrm>
          <a:custGeom>
            <a:cxnLst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l" t="t" r="r" b="b"/>
            <a:pathLst>
              <a:path w="29443" h="21600" fill="none">
                <a:moveTo>
                  <a:pt x="0" y="1474"/>
                </a:moveTo>
                <a:cubicBezTo>
                  <a:pt x="2500" y="499"/>
                  <a:pt x="5159" y="-1"/>
                  <a:pt x="7843" y="0"/>
                </a:cubicBezTo>
                <a:cubicBezTo>
                  <a:pt x="19772" y="0"/>
                  <a:pt x="29443" y="9670"/>
                  <a:pt x="29443" y="21600"/>
                </a:cubicBezTo>
              </a:path>
              <a:path w="29443" h="21600" stroke="0">
                <a:moveTo>
                  <a:pt x="0" y="1474"/>
                </a:moveTo>
                <a:cubicBezTo>
                  <a:pt x="2500" y="499"/>
                  <a:pt x="5159" y="-1"/>
                  <a:pt x="7843" y="0"/>
                </a:cubicBezTo>
                <a:cubicBezTo>
                  <a:pt x="19772" y="0"/>
                  <a:pt x="29443" y="9670"/>
                  <a:pt x="29443" y="21600"/>
                </a:cubicBezTo>
                <a:lnTo>
                  <a:pt x="7843" y="21600"/>
                </a:lnTo>
                <a:close/>
              </a:path>
            </a:pathLst>
          </a:custGeom>
          <a:noFill/>
          <a:ln w="22225">
            <a:solidFill>
              <a:schemeClr val="tx1"/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0491" name="Arc 59"/>
          <p:cNvSpPr/>
          <p:nvPr/>
        </p:nvSpPr>
        <p:spPr>
          <a:xfrm>
            <a:off x="2746375" y="4038600"/>
            <a:ext cx="303213" cy="165100"/>
          </a:xfrm>
          <a:custGeom>
            <a:cxnLst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l" t="t" r="r" b="b"/>
            <a:pathLst>
              <a:path w="29443" h="21600" fill="none">
                <a:moveTo>
                  <a:pt x="0" y="1474"/>
                </a:moveTo>
                <a:cubicBezTo>
                  <a:pt x="2500" y="499"/>
                  <a:pt x="5159" y="-1"/>
                  <a:pt x="7843" y="0"/>
                </a:cubicBezTo>
                <a:cubicBezTo>
                  <a:pt x="19772" y="0"/>
                  <a:pt x="29443" y="9670"/>
                  <a:pt x="29443" y="21600"/>
                </a:cubicBezTo>
              </a:path>
              <a:path w="29443" h="21600" stroke="0">
                <a:moveTo>
                  <a:pt x="0" y="1474"/>
                </a:moveTo>
                <a:cubicBezTo>
                  <a:pt x="2500" y="499"/>
                  <a:pt x="5159" y="-1"/>
                  <a:pt x="7843" y="0"/>
                </a:cubicBezTo>
                <a:cubicBezTo>
                  <a:pt x="19772" y="0"/>
                  <a:pt x="29443" y="9670"/>
                  <a:pt x="29443" y="21600"/>
                </a:cubicBezTo>
                <a:lnTo>
                  <a:pt x="7843" y="21600"/>
                </a:lnTo>
                <a:close/>
              </a:path>
            </a:pathLst>
          </a:custGeom>
          <a:noFill/>
          <a:ln w="22225">
            <a:solidFill>
              <a:schemeClr val="tx1"/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pic>
        <p:nvPicPr>
          <p:cNvPr id="20492" name="Picture 6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76388" y="5659438"/>
            <a:ext cx="6324600" cy="355600"/>
          </a:xfrm>
          <a:prstGeom prst="rect">
            <a:avLst/>
          </a:prstGeom>
          <a:noFill/>
          <a:ln>
            <a:noFill/>
            <a:miter lim="800000"/>
          </a:ln>
        </p:spPr>
      </p:pic>
      <p:graphicFrame>
        <p:nvGraphicFramePr>
          <p:cNvPr id="20493" name="Object 23"/>
          <p:cNvGraphicFramePr>
            <a:graphicFrameLocks noChangeAspect="1"/>
          </p:cNvGraphicFramePr>
          <p:nvPr/>
        </p:nvGraphicFramePr>
        <p:xfrm>
          <a:off x="4041775" y="3124200"/>
          <a:ext cx="258763" cy="3016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8" r:id="rId6" imgW="258763" imgH="301625" progId="Equation.DSMT4">
                  <p:embed/>
                </p:oleObj>
              </mc:Choice>
              <mc:Fallback>
                <p:oleObj r:id="rId6" imgW="258763" imgH="30162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041775" y="3124200"/>
                        <a:ext cx="258763" cy="3016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4" name="Object 24"/>
          <p:cNvGraphicFramePr>
            <a:graphicFrameLocks noChangeAspect="1"/>
          </p:cNvGraphicFramePr>
          <p:nvPr/>
        </p:nvGraphicFramePr>
        <p:xfrm>
          <a:off x="4117975" y="3502025"/>
          <a:ext cx="258763" cy="3841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9" r:id="rId8" imgW="258763" imgH="384175" progId="Equation.DSMT4">
                  <p:embed/>
                </p:oleObj>
              </mc:Choice>
              <mc:Fallback>
                <p:oleObj r:id="rId8" imgW="258763" imgH="38417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117975" y="3502025"/>
                        <a:ext cx="258763" cy="3841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5" name="Object 25"/>
          <p:cNvGraphicFramePr>
            <a:graphicFrameLocks noChangeAspect="1"/>
          </p:cNvGraphicFramePr>
          <p:nvPr/>
        </p:nvGraphicFramePr>
        <p:xfrm>
          <a:off x="4130675" y="4041775"/>
          <a:ext cx="233363" cy="3016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0" r:id="rId10" imgW="233363" imgH="301625" progId="Equation.DSMT4">
                  <p:embed/>
                </p:oleObj>
              </mc:Choice>
              <mc:Fallback>
                <p:oleObj r:id="rId10" imgW="233363" imgH="30162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130675" y="4041775"/>
                        <a:ext cx="233363" cy="3016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6" name="Object 26"/>
          <p:cNvGraphicFramePr>
            <a:graphicFrameLocks noChangeAspect="1"/>
          </p:cNvGraphicFramePr>
          <p:nvPr/>
        </p:nvGraphicFramePr>
        <p:xfrm>
          <a:off x="3051175" y="4343400"/>
          <a:ext cx="180975" cy="38258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1" r:id="rId12" imgW="180975" imgH="382588" progId="Equation.DSMT4">
                  <p:embed/>
                </p:oleObj>
              </mc:Choice>
              <mc:Fallback>
                <p:oleObj r:id="rId12" imgW="180975" imgH="382588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051175" y="4343400"/>
                        <a:ext cx="180975" cy="3825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497" name="Picture 27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422775" y="2668588"/>
            <a:ext cx="2987675" cy="220980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20498" name="Picture 25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552575" y="5089525"/>
            <a:ext cx="5086350" cy="36195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20499" name="矩形 25"/>
          <p:cNvSpPr/>
          <p:nvPr/>
        </p:nvSpPr>
        <p:spPr>
          <a:xfrm>
            <a:off x="1428750" y="1495425"/>
            <a:ext cx="7477125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基本事实</a:t>
            </a:r>
            <a:r>
              <a:rPr lang="en-US" altLang="zh-CN" sz="2400">
                <a:solidFill>
                  <a:srgbClr val="FF0000"/>
                </a:solidFill>
                <a:ea typeface="楷体" pitchFamily="49" charset="-122"/>
              </a:rPr>
              <a:t>4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：</a:t>
            </a:r>
            <a:r>
              <a:rPr lang="zh-CN" altLang="en-US" sz="2400">
                <a:ea typeface="楷体" pitchFamily="49" charset="-122"/>
              </a:rPr>
              <a:t>平行于同一条直线的两条直线平行。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20500" name="矩形 37"/>
          <p:cNvSpPr/>
          <p:nvPr/>
        </p:nvSpPr>
        <p:spPr>
          <a:xfrm>
            <a:off x="1427163" y="2025650"/>
            <a:ext cx="3014662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数学符号语言表示：</a:t>
            </a:r>
            <a:endParaRPr lang="en-US" altLang="zh-CN" sz="2400">
              <a:solidFill>
                <a:srgbClr val="FF0000"/>
              </a:solidFill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0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0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 fill="hold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 fill="hold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 fill="hold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 fill="hold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1000" fill="hold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1000" fill="hold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1000" fill="hold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54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06 -1.48148E-06 L 0.025 -0.03287" ptsTypes="">
                                      <p:cBhvr>
                                        <p:cTn id="55" dur="2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 fill="hold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 fill="hold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 fill="hold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 fill="hold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 fill="hold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 fill="hold"/>
                                        <p:tgtEl>
                                          <p:spTgt spid="20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 fill="hold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9" grpId="0"/>
      <p:bldP spid="20490" grpId="0"/>
      <p:bldP spid="20490" grpId="1"/>
      <p:bldP spid="20491" grpId="0"/>
      <p:bldP spid="20499" grpId="0"/>
      <p:bldP spid="20500" grpId="0"/>
    </p:bldLst>
  </p:timing>
</p:sld>
</file>

<file path=ppt/tags/tag1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r="http://schemas.openxmlformats.org/officeDocument/2006/relationships"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Arial"/>
      </a:majorFont>
      <a:minorFont>
        <a:latin typeface="Arial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just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just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学科网</Company>
  <PresentationFormat>On-screen Show (4:3)</PresentationFormat>
  <Paragraphs>120</Paragraphs>
  <Slides>24</Slides>
  <Notes>23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baseType="lpstr" size="31">
      <vt:lpstr>Arial</vt:lpstr>
      <vt:lpstr>宋体</vt:lpstr>
      <vt:lpstr>Times New Roman</vt:lpstr>
      <vt:lpstr>Calibri</vt:lpstr>
      <vt:lpstr>楷体</vt:lpstr>
      <vt:lpstr>Symbol</vt:lpstr>
      <vt:lpstr>默认设计模板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Java</Application>
  <AppVersion>20.1100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rbm.xkw.com</dc:creator>
  <cp:revision>1</cp:revision>
  <cp:lastPrinted>2022-05-30T19:11:00.857</cp:lastPrinted>
  <dcterms:created xsi:type="dcterms:W3CDTF">2022-05-30T19:11:00Z</dcterms:created>
  <dcterms:modified xsi:type="dcterms:W3CDTF">2022-05-30T11:11:01Z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