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352" r:id="rId4"/>
    <p:sldId id="935" r:id="rId5"/>
    <p:sldId id="940" r:id="rId6"/>
    <p:sldId id="941" r:id="rId7"/>
    <p:sldId id="961" r:id="rId8"/>
    <p:sldId id="962" r:id="rId9"/>
    <p:sldId id="963" r:id="rId10"/>
    <p:sldId id="949" r:id="rId11"/>
    <p:sldId id="960" r:id="rId12"/>
    <p:sldId id="965" r:id="rId13"/>
    <p:sldId id="925" r:id="rId14"/>
    <p:sldId id="968" r:id="rId15"/>
    <p:sldId id="911" r:id="rId16"/>
    <p:sldId id="927" r:id="rId17"/>
    <p:sldId id="972" r:id="rId18"/>
    <p:sldId id="952" r:id="rId19"/>
    <p:sldId id="967" r:id="rId20"/>
    <p:sldId id="953" r:id="rId21"/>
    <p:sldId id="969" r:id="rId22"/>
    <p:sldId id="970" r:id="rId23"/>
    <p:sldId id="971" r:id="rId24"/>
    <p:sldId id="966" r:id="rId25"/>
    <p:sldId id="973" r:id="rId26"/>
    <p:sldId id="894" r:id="rId27"/>
    <p:sldId id="954" r:id="rId28"/>
    <p:sldId id="860" r:id="rId29"/>
    <p:sldId id="937" r:id="rId30"/>
    <p:sldId id="974" r:id="rId31"/>
    <p:sldId id="975" r:id="rId32"/>
    <p:sldId id="976" r:id="rId33"/>
  </p:sldIdLst>
  <p:sldSz cx="9144000" cy="6858000" type="screen4x3"/>
  <p:notesSz cx="6858000" cy="9144000"/>
  <p:custDataLst>
    <p:tags r:id="rId34"/>
  </p:custDataLst>
  <p:defaultTextStyle>
    <a:defPPr>
      <a:defRPr lang="zh-CN"/>
    </a:defPPr>
    <a:lvl1pPr marL="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1pPr>
    <a:lvl2pPr marL="4572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2pPr>
    <a:lvl3pPr marL="9144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3pPr>
    <a:lvl4pPr marL="13716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4pPr>
    <a:lvl5pPr marL="18288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99" autoAdjust="0"/>
  </p:normalViewPr>
  <p:slideViewPr>
    <p:cSldViewPr>
      <p:cViewPr>
        <p:scale>
          <a:sx n="80" d="100"/>
          <a:sy n="80" d="100"/>
        </p:scale>
        <p:origin x="0" y="0"/>
      </p:cViewPr>
    </p:cSldViewPr>
  </p:slideViewPr>
  <p:notesViewPr>
    <p:cSldViewPr>
      <p:cViewPr varScale="1"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handoutMaster" Target="handoutMasters/handout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slide" Target="slides/slide30.xml" /><Relationship Id="rId34" Type="http://schemas.openxmlformats.org/officeDocument/2006/relationships/tags" Target="tags/tag1.xml" /><Relationship Id="rId35" Type="http://schemas.openxmlformats.org/officeDocument/2006/relationships/presProps" Target="presProps.xml" /><Relationship Id="rId36" Type="http://schemas.openxmlformats.org/officeDocument/2006/relationships/viewProps" Target="viewProps.xml" /><Relationship Id="rId37" Type="http://schemas.openxmlformats.org/officeDocument/2006/relationships/theme" Target="theme/theme1.xml" /><Relationship Id="rId38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wmf" /><Relationship Id="rId2" Type="http://schemas.openxmlformats.org/officeDocument/2006/relationships/image" Target="../media/image3.wmf" /><Relationship Id="rId3" Type="http://schemas.openxmlformats.org/officeDocument/2006/relationships/image" Target="../media/image4.wmf" /><Relationship Id="rId4" Type="http://schemas.openxmlformats.org/officeDocument/2006/relationships/image" Target="../media/image5.wmf" /><Relationship Id="rId5" Type="http://schemas.openxmlformats.org/officeDocument/2006/relationships/image" Target="../media/image6.wmf" /><Relationship Id="rId6" Type="http://schemas.openxmlformats.org/officeDocument/2006/relationships/image" Target="../media/image7.wmf" /><Relationship Id="rId7" Type="http://schemas.openxmlformats.org/officeDocument/2006/relationships/image" Target="../media/image8.w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7.wmf" /><Relationship Id="rId2" Type="http://schemas.openxmlformats.org/officeDocument/2006/relationships/image" Target="../media/image12.wmf" /><Relationship Id="rId3" Type="http://schemas.openxmlformats.org/officeDocument/2006/relationships/image" Target="../media/image58.wmf" /><Relationship Id="rId4" Type="http://schemas.openxmlformats.org/officeDocument/2006/relationships/image" Target="../media/image59.wmf" /></Relationships>
</file>

<file path=ppt/drawings/_rels/vmlDrawing1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2.wmf" /><Relationship Id="rId2" Type="http://schemas.openxmlformats.org/officeDocument/2006/relationships/image" Target="../media/image43.wmf" /><Relationship Id="rId3" Type="http://schemas.openxmlformats.org/officeDocument/2006/relationships/image" Target="../media/image44.wmf" /><Relationship Id="rId4" Type="http://schemas.openxmlformats.org/officeDocument/2006/relationships/image" Target="../media/image61.wmf" /></Relationships>
</file>

<file path=ppt/drawings/_rels/vmlDrawing1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2.wmf" /><Relationship Id="rId2" Type="http://schemas.openxmlformats.org/officeDocument/2006/relationships/image" Target="../media/image43.wmf" /><Relationship Id="rId3" Type="http://schemas.openxmlformats.org/officeDocument/2006/relationships/image" Target="../media/image44.wmf" /><Relationship Id="rId4" Type="http://schemas.openxmlformats.org/officeDocument/2006/relationships/image" Target="../media/image62.wmf" /><Relationship Id="rId5" Type="http://schemas.openxmlformats.org/officeDocument/2006/relationships/image" Target="../media/image63.wmf" /></Relationships>
</file>

<file path=ppt/drawings/_rels/vmlDrawing1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wmf" /><Relationship Id="rId2" Type="http://schemas.openxmlformats.org/officeDocument/2006/relationships/image" Target="../media/image77.wmf" /><Relationship Id="rId3" Type="http://schemas.openxmlformats.org/officeDocument/2006/relationships/image" Target="../media/image78.wmf" /><Relationship Id="rId4" Type="http://schemas.openxmlformats.org/officeDocument/2006/relationships/image" Target="../media/image59.wmf" /></Relationships>
</file>

<file path=ppt/drawings/_rels/vmlDrawing1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wmf" /><Relationship Id="rId2" Type="http://schemas.openxmlformats.org/officeDocument/2006/relationships/image" Target="../media/image77.wmf" /><Relationship Id="rId3" Type="http://schemas.openxmlformats.org/officeDocument/2006/relationships/image" Target="../media/image78.wmf" /><Relationship Id="rId4" Type="http://schemas.openxmlformats.org/officeDocument/2006/relationships/image" Target="../media/image59.wmf" /><Relationship Id="rId5" Type="http://schemas.openxmlformats.org/officeDocument/2006/relationships/image" Target="../media/image80.wmf" /></Relationships>
</file>

<file path=ppt/drawings/_rels/vmlDrawing1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wmf" /><Relationship Id="rId2" Type="http://schemas.openxmlformats.org/officeDocument/2006/relationships/image" Target="../media/image77.wmf" /><Relationship Id="rId3" Type="http://schemas.openxmlformats.org/officeDocument/2006/relationships/image" Target="../media/image78.wmf" /><Relationship Id="rId4" Type="http://schemas.openxmlformats.org/officeDocument/2006/relationships/image" Target="../media/image81.wmf" /></Relationships>
</file>

<file path=ppt/drawings/_rels/vmlDrawing1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3.wmf" /><Relationship Id="rId2" Type="http://schemas.openxmlformats.org/officeDocument/2006/relationships/image" Target="../media/image84.wmf" /></Relationships>
</file>

<file path=ppt/drawings/_rels/vmlDrawing1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5.wmf" /><Relationship Id="rId2" Type="http://schemas.openxmlformats.org/officeDocument/2006/relationships/image" Target="../media/image86.wmf" /><Relationship Id="rId3" Type="http://schemas.openxmlformats.org/officeDocument/2006/relationships/image" Target="../media/image87.wmf" /><Relationship Id="rId4" Type="http://schemas.openxmlformats.org/officeDocument/2006/relationships/image" Target="../media/image88.wmf" /><Relationship Id="rId5" Type="http://schemas.openxmlformats.org/officeDocument/2006/relationships/image" Target="../media/image89.wmf" /><Relationship Id="rId6" Type="http://schemas.openxmlformats.org/officeDocument/2006/relationships/image" Target="../media/image90.wmf" /><Relationship Id="rId7" Type="http://schemas.openxmlformats.org/officeDocument/2006/relationships/image" Target="../media/image91.wmf" /><Relationship Id="rId8" Type="http://schemas.openxmlformats.org/officeDocument/2006/relationships/image" Target="../media/image92.wmf" /></Relationships>
</file>

<file path=ppt/drawings/_rels/vmlDrawing1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0.wmf" /><Relationship Id="rId2" Type="http://schemas.openxmlformats.org/officeDocument/2006/relationships/image" Target="../media/image12.wmf" /><Relationship Id="rId3" Type="http://schemas.openxmlformats.org/officeDocument/2006/relationships/image" Target="../media/image31.wmf" /><Relationship Id="rId4" Type="http://schemas.openxmlformats.org/officeDocument/2006/relationships/image" Target="../media/image35.wmf" /></Relationships>
</file>

<file path=ppt/drawings/_rels/vmlDrawing1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4.wmf" /><Relationship Id="rId2" Type="http://schemas.openxmlformats.org/officeDocument/2006/relationships/image" Target="../media/image12.wmf" /><Relationship Id="rId3" Type="http://schemas.openxmlformats.org/officeDocument/2006/relationships/image" Target="../media/image52.wmf" /><Relationship Id="rId4" Type="http://schemas.openxmlformats.org/officeDocument/2006/relationships/image" Target="../media/image53.wmf" /><Relationship Id="rId5" Type="http://schemas.openxmlformats.org/officeDocument/2006/relationships/image" Target="../media/image54.wmf" /><Relationship Id="rId6" Type="http://schemas.openxmlformats.org/officeDocument/2006/relationships/image" Target="../media/image55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wmf" /><Relationship Id="rId2" Type="http://schemas.openxmlformats.org/officeDocument/2006/relationships/image" Target="../media/image10.wmf" /><Relationship Id="rId3" Type="http://schemas.openxmlformats.org/officeDocument/2006/relationships/image" Target="../media/image11.wmf" /><Relationship Id="rId4" Type="http://schemas.openxmlformats.org/officeDocument/2006/relationships/image" Target="../media/image12.wmf" /></Relationships>
</file>

<file path=ppt/drawings/_rels/vmlDrawing2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7.wmf" /><Relationship Id="rId2" Type="http://schemas.openxmlformats.org/officeDocument/2006/relationships/image" Target="../media/image12.wmf" /><Relationship Id="rId3" Type="http://schemas.openxmlformats.org/officeDocument/2006/relationships/image" Target="../media/image58.wmf" /><Relationship Id="rId4" Type="http://schemas.openxmlformats.org/officeDocument/2006/relationships/image" Target="../media/image59.wmf" /></Relationships>
</file>

<file path=ppt/drawings/_rels/vmlDrawing2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wmf" /><Relationship Id="rId2" Type="http://schemas.openxmlformats.org/officeDocument/2006/relationships/image" Target="../media/image77.wmf" /><Relationship Id="rId3" Type="http://schemas.openxmlformats.org/officeDocument/2006/relationships/image" Target="../media/image78.wmf" /><Relationship Id="rId4" Type="http://schemas.openxmlformats.org/officeDocument/2006/relationships/image" Target="../media/image81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6.wmf" /><Relationship Id="rId2" Type="http://schemas.openxmlformats.org/officeDocument/2006/relationships/image" Target="../media/image17.wmf" /><Relationship Id="rId3" Type="http://schemas.openxmlformats.org/officeDocument/2006/relationships/image" Target="../media/image18.wmf" /><Relationship Id="rId4" Type="http://schemas.openxmlformats.org/officeDocument/2006/relationships/image" Target="../media/image19.wmf" /><Relationship Id="rId5" Type="http://schemas.openxmlformats.org/officeDocument/2006/relationships/image" Target="../media/image20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6.wmf" /><Relationship Id="rId2" Type="http://schemas.openxmlformats.org/officeDocument/2006/relationships/image" Target="../media/image27.w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0.wmf" /><Relationship Id="rId2" Type="http://schemas.openxmlformats.org/officeDocument/2006/relationships/image" Target="../media/image12.wmf" /><Relationship Id="rId3" Type="http://schemas.openxmlformats.org/officeDocument/2006/relationships/image" Target="../media/image31.wmf" /><Relationship Id="rId4" Type="http://schemas.openxmlformats.org/officeDocument/2006/relationships/image" Target="../media/image35.w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wmf" /><Relationship Id="rId2" Type="http://schemas.openxmlformats.org/officeDocument/2006/relationships/image" Target="../media/image36.wmf" /><Relationship Id="rId3" Type="http://schemas.openxmlformats.org/officeDocument/2006/relationships/image" Target="../media/image37.wmf" /><Relationship Id="rId4" Type="http://schemas.openxmlformats.org/officeDocument/2006/relationships/image" Target="../media/image38.w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wmf" /><Relationship Id="rId2" Type="http://schemas.openxmlformats.org/officeDocument/2006/relationships/image" Target="../media/image42.wmf" /><Relationship Id="rId3" Type="http://schemas.openxmlformats.org/officeDocument/2006/relationships/image" Target="../media/image43.wmf" /><Relationship Id="rId4" Type="http://schemas.openxmlformats.org/officeDocument/2006/relationships/image" Target="../media/image44.wmf" /><Relationship Id="rId5" Type="http://schemas.openxmlformats.org/officeDocument/2006/relationships/image" Target="../media/image45.w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wmf" /><Relationship Id="rId2" Type="http://schemas.openxmlformats.org/officeDocument/2006/relationships/image" Target="../media/image42.wmf" /><Relationship Id="rId3" Type="http://schemas.openxmlformats.org/officeDocument/2006/relationships/image" Target="../media/image43.wmf" /><Relationship Id="rId4" Type="http://schemas.openxmlformats.org/officeDocument/2006/relationships/image" Target="../media/image44.wmf" /><Relationship Id="rId5" Type="http://schemas.openxmlformats.org/officeDocument/2006/relationships/image" Target="../media/image47.w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1.wmf" /><Relationship Id="rId2" Type="http://schemas.openxmlformats.org/officeDocument/2006/relationships/image" Target="../media/image12.wmf" /><Relationship Id="rId3" Type="http://schemas.openxmlformats.org/officeDocument/2006/relationships/image" Target="../media/image52.wmf" /><Relationship Id="rId4" Type="http://schemas.openxmlformats.org/officeDocument/2006/relationships/image" Target="../media/image53.wmf" /><Relationship Id="rId5" Type="http://schemas.openxmlformats.org/officeDocument/2006/relationships/image" Target="../media/image54.wmf" /><Relationship Id="rId6" Type="http://schemas.openxmlformats.org/officeDocument/2006/relationships/image" Target="../media/image55.w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1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fld id="{BADF5F07-89D2-45F2-92E2-21ABB9EB5FD9}" type="datetime1">
              <a:rPr lang="zh-CN" altLang="en-US" sz="1200"/>
              <a:t>*</a:t>
            </a:fld>
            <a:endParaRPr lang="zh-CN" altLang="en-US" sz="1200"/>
          </a:p>
        </p:txBody>
      </p:sp>
      <p:sp>
        <p:nvSpPr>
          <p:cNvPr id="2052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3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7809E13D-B84A-4A4F-BAB7-B0BAE4E24523}" type="slidenum">
              <a:rPr lang="zh-CN" altLang="en-US" sz="1200"/>
              <a:t>*</a:t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TW" altLang="en-US" sz="1200" b="0"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0" lvl="0" indent="0" defTabSz="914400"/>
            <a:r>
              <a:t>单击此处编辑母版文本样式</a:t>
            </a:r>
          </a:p>
          <a:p>
            <a:pPr marL="457200" lvl="1" indent="0" defTabSz="914400"/>
            <a:r>
              <a:t>第二级</a:t>
            </a:r>
          </a:p>
          <a:p>
            <a:pPr marL="914400" lvl="2" indent="0" defTabSz="914400"/>
            <a:r>
              <a:t>第三级</a:t>
            </a:r>
          </a:p>
          <a:p>
            <a:pPr marL="1371600" lvl="3" indent="0" defTabSz="914400"/>
            <a:r>
              <a:t>第四级</a:t>
            </a:r>
          </a:p>
          <a:p>
            <a:pPr marL="1828800" lvl="4" indent="0" defTabSz="914400"/>
            <a:r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45E31088-8BA2-441C-8841-451E7C115267}" type="slidenum">
              <a:rPr lang="zh-TW" altLang="en-US" sz="1200" b="0">
                <a:latin typeface="Arial" pitchFamily="34" charset="0"/>
              </a:rPr>
              <a:t>*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1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/Relationships>
</file>

<file path=ppt/notesSlides/_rels/notesSlide1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_rels/notesSlide1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0.xml" /><Relationship Id="rId2" Type="http://schemas.openxmlformats.org/officeDocument/2006/relationships/notesMaster" Target="../notesMasters/notesMaster1.xml" /></Relationships>
</file>

<file path=ppt/notesSlides/_rels/notesSlide2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1.xml" /><Relationship Id="rId2" Type="http://schemas.openxmlformats.org/officeDocument/2006/relationships/notesMaster" Target="../notesMasters/notesMaster1.xml" /></Relationships>
</file>

<file path=ppt/notesSlides/_rels/notesSlide2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2.xml" /><Relationship Id="rId2" Type="http://schemas.openxmlformats.org/officeDocument/2006/relationships/notesMaster" Target="../notesMasters/notesMaster1.xml" /></Relationships>
</file>

<file path=ppt/notesSlides/_rels/notesSlide2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3.xml" /><Relationship Id="rId2" Type="http://schemas.openxmlformats.org/officeDocument/2006/relationships/notesMaster" Target="../notesMasters/notesMaster1.xml" /></Relationships>
</file>

<file path=ppt/notesSlides/_rels/notesSlide2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4.xml" /><Relationship Id="rId2" Type="http://schemas.openxmlformats.org/officeDocument/2006/relationships/notesMaster" Target="../notesMasters/notesMaster1.xml" /></Relationships>
</file>

<file path=ppt/notesSlides/_rels/notesSlide2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5.xml" /><Relationship Id="rId2" Type="http://schemas.openxmlformats.org/officeDocument/2006/relationships/notesMaster" Target="../notesMasters/notesMaster1.xml" /></Relationships>
</file>

<file path=ppt/notesSlides/_rels/notesSlide2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6.xml" /><Relationship Id="rId2" Type="http://schemas.openxmlformats.org/officeDocument/2006/relationships/notesMaster" Target="../notesMasters/notesMaster1.xml" /></Relationships>
</file>

<file path=ppt/notesSlides/_rels/notesSlide2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7.xml" /><Relationship Id="rId2" Type="http://schemas.openxmlformats.org/officeDocument/2006/relationships/notesMaster" Target="../notesMasters/notesMaster1.xml" /></Relationships>
</file>

<file path=ppt/notesSlides/_rels/notesSlide2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8.xml" /><Relationship Id="rId2" Type="http://schemas.openxmlformats.org/officeDocument/2006/relationships/notesMaster" Target="../notesMasters/notesMaster1.xml" /></Relationships>
</file>

<file path=ppt/notesSlides/_rels/notesSlide2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9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3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0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12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12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6C02844D-1DBC-4F4B-8F48-74BA85E75210}" type="slidenum">
              <a:rPr lang="zh-TW" altLang="en-US" sz="1200" b="0">
                <a:latin typeface="Arial" pitchFamily="34" charset="0"/>
              </a:rPr>
              <a:t>1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4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8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93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98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403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08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812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17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222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427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632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83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8370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041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246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451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0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17410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7572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572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3000">
          <a:solidFill>
            <a:schemeClr val="tx2"/>
          </a:solidFill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44.wmf" /><Relationship Id="rId11" Type="http://schemas.openxmlformats.org/officeDocument/2006/relationships/oleObject" Target="../embeddings/oleObject44.bin" TargetMode="Internal" /><Relationship Id="rId12" Type="http://schemas.openxmlformats.org/officeDocument/2006/relationships/image" Target="../media/image47.wmf" /><Relationship Id="rId13" Type="http://schemas.openxmlformats.org/officeDocument/2006/relationships/image" Target="../media/image48.png" /><Relationship Id="rId14" Type="http://schemas.openxmlformats.org/officeDocument/2006/relationships/image" Target="../media/image49.png" /><Relationship Id="rId15" Type="http://schemas.openxmlformats.org/officeDocument/2006/relationships/image" Target="../media/image50.png" /><Relationship Id="rId16" Type="http://schemas.openxmlformats.org/officeDocument/2006/relationships/vmlDrawing" Target="../drawings/vmlDrawing8.vml" /><Relationship Id="rId2" Type="http://schemas.openxmlformats.org/officeDocument/2006/relationships/notesSlide" Target="../notesSlides/notesSlide10.xml" /><Relationship Id="rId3" Type="http://schemas.openxmlformats.org/officeDocument/2006/relationships/oleObject" Target="../embeddings/oleObject40.bin" TargetMode="Internal" /><Relationship Id="rId4" Type="http://schemas.openxmlformats.org/officeDocument/2006/relationships/image" Target="../media/image12.wmf" /><Relationship Id="rId5" Type="http://schemas.openxmlformats.org/officeDocument/2006/relationships/oleObject" Target="../embeddings/oleObject41.bin" TargetMode="Internal" /><Relationship Id="rId6" Type="http://schemas.openxmlformats.org/officeDocument/2006/relationships/image" Target="../media/image42.wmf" /><Relationship Id="rId7" Type="http://schemas.openxmlformats.org/officeDocument/2006/relationships/oleObject" Target="../embeddings/oleObject42.bin" TargetMode="Internal" /><Relationship Id="rId8" Type="http://schemas.openxmlformats.org/officeDocument/2006/relationships/image" Target="../media/image43.wmf" /><Relationship Id="rId9" Type="http://schemas.openxmlformats.org/officeDocument/2006/relationships/oleObject" Target="../embeddings/oleObject43.bin" TargetMode="Interna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53.wmf" /><Relationship Id="rId11" Type="http://schemas.openxmlformats.org/officeDocument/2006/relationships/oleObject" Target="../embeddings/oleObject49.bin" TargetMode="Internal" /><Relationship Id="rId12" Type="http://schemas.openxmlformats.org/officeDocument/2006/relationships/image" Target="../media/image54.wmf" /><Relationship Id="rId13" Type="http://schemas.openxmlformats.org/officeDocument/2006/relationships/oleObject" Target="../embeddings/oleObject50.bin" TargetMode="Internal" /><Relationship Id="rId14" Type="http://schemas.openxmlformats.org/officeDocument/2006/relationships/image" Target="../media/image55.wmf" /><Relationship Id="rId15" Type="http://schemas.openxmlformats.org/officeDocument/2006/relationships/image" Target="../media/image56.png" /><Relationship Id="rId16" Type="http://schemas.openxmlformats.org/officeDocument/2006/relationships/vmlDrawing" Target="../drawings/vmlDrawing9.vml" /><Relationship Id="rId2" Type="http://schemas.openxmlformats.org/officeDocument/2006/relationships/notesSlide" Target="../notesSlides/notesSlide11.xml" /><Relationship Id="rId3" Type="http://schemas.openxmlformats.org/officeDocument/2006/relationships/oleObject" Target="../embeddings/oleObject45.bin" TargetMode="Internal" /><Relationship Id="rId4" Type="http://schemas.openxmlformats.org/officeDocument/2006/relationships/image" Target="../media/image51.wmf" /><Relationship Id="rId5" Type="http://schemas.openxmlformats.org/officeDocument/2006/relationships/oleObject" Target="../embeddings/oleObject46.bin" TargetMode="Internal" /><Relationship Id="rId6" Type="http://schemas.openxmlformats.org/officeDocument/2006/relationships/image" Target="../media/image12.wmf" /><Relationship Id="rId7" Type="http://schemas.openxmlformats.org/officeDocument/2006/relationships/oleObject" Target="../embeddings/oleObject47.bin" TargetMode="Internal" /><Relationship Id="rId8" Type="http://schemas.openxmlformats.org/officeDocument/2006/relationships/image" Target="../media/image52.wmf" /><Relationship Id="rId9" Type="http://schemas.openxmlformats.org/officeDocument/2006/relationships/oleObject" Target="../embeddings/oleObject48.bin" TargetMode="Interna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59.wmf" /><Relationship Id="rId11" Type="http://schemas.openxmlformats.org/officeDocument/2006/relationships/image" Target="../media/image60.png" /><Relationship Id="rId12" Type="http://schemas.openxmlformats.org/officeDocument/2006/relationships/vmlDrawing" Target="../drawings/vmlDrawing10.vml" /><Relationship Id="rId2" Type="http://schemas.openxmlformats.org/officeDocument/2006/relationships/notesSlide" Target="../notesSlides/notesSlide12.xml" /><Relationship Id="rId3" Type="http://schemas.openxmlformats.org/officeDocument/2006/relationships/oleObject" Target="../embeddings/oleObject51.bin" TargetMode="Internal" /><Relationship Id="rId4" Type="http://schemas.openxmlformats.org/officeDocument/2006/relationships/image" Target="../media/image57.wmf" /><Relationship Id="rId5" Type="http://schemas.openxmlformats.org/officeDocument/2006/relationships/oleObject" Target="../embeddings/oleObject52.bin" TargetMode="Internal" /><Relationship Id="rId6" Type="http://schemas.openxmlformats.org/officeDocument/2006/relationships/image" Target="../media/image12.wmf" /><Relationship Id="rId7" Type="http://schemas.openxmlformats.org/officeDocument/2006/relationships/oleObject" Target="../embeddings/oleObject53.bin" TargetMode="Internal" /><Relationship Id="rId8" Type="http://schemas.openxmlformats.org/officeDocument/2006/relationships/image" Target="../media/image58.wmf" /><Relationship Id="rId9" Type="http://schemas.openxmlformats.org/officeDocument/2006/relationships/oleObject" Target="../embeddings/oleObject54.bin" TargetMode="Interna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5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61.wmf" /><Relationship Id="rId11" Type="http://schemas.openxmlformats.org/officeDocument/2006/relationships/vmlDrawing" Target="../drawings/vmlDrawing11.vml" /><Relationship Id="rId2" Type="http://schemas.openxmlformats.org/officeDocument/2006/relationships/notesSlide" Target="../notesSlides/notesSlide16.xml" /><Relationship Id="rId3" Type="http://schemas.openxmlformats.org/officeDocument/2006/relationships/oleObject" Target="../embeddings/oleObject55.bin" TargetMode="Internal" /><Relationship Id="rId4" Type="http://schemas.openxmlformats.org/officeDocument/2006/relationships/image" Target="../media/image42.wmf" /><Relationship Id="rId5" Type="http://schemas.openxmlformats.org/officeDocument/2006/relationships/oleObject" Target="../embeddings/oleObject56.bin" TargetMode="Internal" /><Relationship Id="rId6" Type="http://schemas.openxmlformats.org/officeDocument/2006/relationships/image" Target="../media/image43.wmf" /><Relationship Id="rId7" Type="http://schemas.openxmlformats.org/officeDocument/2006/relationships/oleObject" Target="../embeddings/oleObject57.bin" TargetMode="Internal" /><Relationship Id="rId8" Type="http://schemas.openxmlformats.org/officeDocument/2006/relationships/image" Target="../media/image44.wmf" /><Relationship Id="rId9" Type="http://schemas.openxmlformats.org/officeDocument/2006/relationships/oleObject" Target="../embeddings/oleObject58.bin" TargetMode="Interna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62.wmf" /><Relationship Id="rId11" Type="http://schemas.openxmlformats.org/officeDocument/2006/relationships/oleObject" Target="../embeddings/oleObject63.bin" TargetMode="Internal" /><Relationship Id="rId12" Type="http://schemas.openxmlformats.org/officeDocument/2006/relationships/image" Target="../media/image63.wmf" /><Relationship Id="rId13" Type="http://schemas.openxmlformats.org/officeDocument/2006/relationships/vmlDrawing" Target="../drawings/vmlDrawing12.vml" /><Relationship Id="rId2" Type="http://schemas.openxmlformats.org/officeDocument/2006/relationships/notesSlide" Target="../notesSlides/notesSlide17.xml" /><Relationship Id="rId3" Type="http://schemas.openxmlformats.org/officeDocument/2006/relationships/oleObject" Target="../embeddings/oleObject59.bin" TargetMode="Internal" /><Relationship Id="rId4" Type="http://schemas.openxmlformats.org/officeDocument/2006/relationships/image" Target="../media/image42.wmf" /><Relationship Id="rId5" Type="http://schemas.openxmlformats.org/officeDocument/2006/relationships/oleObject" Target="../embeddings/oleObject60.bin" TargetMode="Internal" /><Relationship Id="rId6" Type="http://schemas.openxmlformats.org/officeDocument/2006/relationships/image" Target="../media/image43.wmf" /><Relationship Id="rId7" Type="http://schemas.openxmlformats.org/officeDocument/2006/relationships/oleObject" Target="../embeddings/oleObject61.bin" TargetMode="Internal" /><Relationship Id="rId8" Type="http://schemas.openxmlformats.org/officeDocument/2006/relationships/image" Target="../media/image44.wmf" /><Relationship Id="rId9" Type="http://schemas.openxmlformats.org/officeDocument/2006/relationships/oleObject" Target="../embeddings/oleObject62.bin" TargetMode="Interna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8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71.png" /><Relationship Id="rId11" Type="http://schemas.openxmlformats.org/officeDocument/2006/relationships/image" Target="../media/image72.png" /><Relationship Id="rId12" Type="http://schemas.openxmlformats.org/officeDocument/2006/relationships/image" Target="../media/image73.png" /><Relationship Id="rId13" Type="http://schemas.openxmlformats.org/officeDocument/2006/relationships/image" Target="../media/image74.png" /><Relationship Id="rId14" Type="http://schemas.openxmlformats.org/officeDocument/2006/relationships/image" Target="../media/image75.png" /><Relationship Id="rId15" Type="http://schemas.openxmlformats.org/officeDocument/2006/relationships/image" Target="../media/image76.png" /><Relationship Id="rId16" Type="http://schemas.openxmlformats.org/officeDocument/2006/relationships/oleObject" Target="../embeddings/oleObject64.bin" TargetMode="Internal" /><Relationship Id="rId17" Type="http://schemas.openxmlformats.org/officeDocument/2006/relationships/image" Target="../media/image12.wmf" /><Relationship Id="rId18" Type="http://schemas.openxmlformats.org/officeDocument/2006/relationships/oleObject" Target="../embeddings/oleObject65.bin" TargetMode="Internal" /><Relationship Id="rId19" Type="http://schemas.openxmlformats.org/officeDocument/2006/relationships/image" Target="../media/image77.wmf" /><Relationship Id="rId2" Type="http://schemas.openxmlformats.org/officeDocument/2006/relationships/notesSlide" Target="../notesSlides/notesSlide19.xml" /><Relationship Id="rId20" Type="http://schemas.openxmlformats.org/officeDocument/2006/relationships/oleObject" Target="../embeddings/oleObject66.bin" TargetMode="Internal" /><Relationship Id="rId21" Type="http://schemas.openxmlformats.org/officeDocument/2006/relationships/image" Target="../media/image78.wmf" /><Relationship Id="rId22" Type="http://schemas.openxmlformats.org/officeDocument/2006/relationships/oleObject" Target="../embeddings/oleObject67.bin" TargetMode="Internal" /><Relationship Id="rId23" Type="http://schemas.openxmlformats.org/officeDocument/2006/relationships/image" Target="../media/image59.wmf" /><Relationship Id="rId24" Type="http://schemas.openxmlformats.org/officeDocument/2006/relationships/vmlDrawing" Target="../drawings/vmlDrawing13.vml" /><Relationship Id="rId3" Type="http://schemas.openxmlformats.org/officeDocument/2006/relationships/image" Target="../media/image64.png" /><Relationship Id="rId4" Type="http://schemas.openxmlformats.org/officeDocument/2006/relationships/image" Target="../media/image65.png" /><Relationship Id="rId5" Type="http://schemas.openxmlformats.org/officeDocument/2006/relationships/image" Target="../media/image66.png" /><Relationship Id="rId6" Type="http://schemas.openxmlformats.org/officeDocument/2006/relationships/image" Target="../media/image67.png" /><Relationship Id="rId7" Type="http://schemas.openxmlformats.org/officeDocument/2006/relationships/image" Target="../media/image68.png" /><Relationship Id="rId8" Type="http://schemas.openxmlformats.org/officeDocument/2006/relationships/image" Target="../media/image69.png" /><Relationship Id="rId9" Type="http://schemas.openxmlformats.org/officeDocument/2006/relationships/image" Target="../media/image70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5.wmf" /><Relationship Id="rId11" Type="http://schemas.openxmlformats.org/officeDocument/2006/relationships/oleObject" Target="../embeddings/oleObject5.bin" TargetMode="Internal" /><Relationship Id="rId12" Type="http://schemas.openxmlformats.org/officeDocument/2006/relationships/oleObject" Target="../embeddings/oleObject6.bin" TargetMode="Internal" /><Relationship Id="rId13" Type="http://schemas.openxmlformats.org/officeDocument/2006/relationships/oleObject" Target="../embeddings/oleObject7.bin" TargetMode="Internal" /><Relationship Id="rId14" Type="http://schemas.openxmlformats.org/officeDocument/2006/relationships/oleObject" Target="../embeddings/oleObject8.bin" TargetMode="Internal" /><Relationship Id="rId15" Type="http://schemas.openxmlformats.org/officeDocument/2006/relationships/oleObject" Target="../embeddings/oleObject9.bin" TargetMode="Internal" /><Relationship Id="rId16" Type="http://schemas.openxmlformats.org/officeDocument/2006/relationships/image" Target="../media/image6.wmf" /><Relationship Id="rId17" Type="http://schemas.openxmlformats.org/officeDocument/2006/relationships/oleObject" Target="../embeddings/oleObject10.bin" TargetMode="Internal" /><Relationship Id="rId18" Type="http://schemas.openxmlformats.org/officeDocument/2006/relationships/image" Target="../media/image7.wmf" /><Relationship Id="rId19" Type="http://schemas.openxmlformats.org/officeDocument/2006/relationships/oleObject" Target="../embeddings/oleObject11.bin" TargetMode="Internal" /><Relationship Id="rId2" Type="http://schemas.openxmlformats.org/officeDocument/2006/relationships/notesSlide" Target="../notesSlides/notesSlide2.xml" /><Relationship Id="rId20" Type="http://schemas.openxmlformats.org/officeDocument/2006/relationships/image" Target="../media/image8.wmf" /><Relationship Id="rId21" Type="http://schemas.openxmlformats.org/officeDocument/2006/relationships/vmlDrawing" Target="../drawings/vmlDrawing1.vml" /><Relationship Id="rId3" Type="http://schemas.openxmlformats.org/officeDocument/2006/relationships/oleObject" Target="../embeddings/oleObject1.bin" TargetMode="Internal" /><Relationship Id="rId4" Type="http://schemas.openxmlformats.org/officeDocument/2006/relationships/image" Target="../media/image2.wmf" /><Relationship Id="rId5" Type="http://schemas.openxmlformats.org/officeDocument/2006/relationships/oleObject" Target="../embeddings/oleObject2.bin" TargetMode="Internal" /><Relationship Id="rId6" Type="http://schemas.openxmlformats.org/officeDocument/2006/relationships/image" Target="../media/image3.wmf" /><Relationship Id="rId7" Type="http://schemas.openxmlformats.org/officeDocument/2006/relationships/oleObject" Target="../embeddings/oleObject3.bin" TargetMode="Internal" /><Relationship Id="rId8" Type="http://schemas.openxmlformats.org/officeDocument/2006/relationships/image" Target="../media/image4.wmf" /><Relationship Id="rId9" Type="http://schemas.openxmlformats.org/officeDocument/2006/relationships/oleObject" Target="../embeddings/oleObject4.bin" TargetMode="In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70.bin" TargetMode="Internal" /><Relationship Id="rId11" Type="http://schemas.openxmlformats.org/officeDocument/2006/relationships/image" Target="../media/image78.wmf" /><Relationship Id="rId12" Type="http://schemas.openxmlformats.org/officeDocument/2006/relationships/image" Target="../media/image79.png" /><Relationship Id="rId13" Type="http://schemas.openxmlformats.org/officeDocument/2006/relationships/oleObject" Target="../embeddings/oleObject71.bin" TargetMode="Internal" /><Relationship Id="rId14" Type="http://schemas.openxmlformats.org/officeDocument/2006/relationships/image" Target="../media/image59.wmf" /><Relationship Id="rId15" Type="http://schemas.openxmlformats.org/officeDocument/2006/relationships/oleObject" Target="../embeddings/oleObject72.bin" TargetMode="Internal" /><Relationship Id="rId16" Type="http://schemas.openxmlformats.org/officeDocument/2006/relationships/image" Target="../media/image80.wmf" /><Relationship Id="rId17" Type="http://schemas.openxmlformats.org/officeDocument/2006/relationships/vmlDrawing" Target="../drawings/vmlDrawing14.vml" /><Relationship Id="rId2" Type="http://schemas.openxmlformats.org/officeDocument/2006/relationships/notesSlide" Target="../notesSlides/notesSlide20.xml" /><Relationship Id="rId3" Type="http://schemas.openxmlformats.org/officeDocument/2006/relationships/image" Target="../media/image73.png" /><Relationship Id="rId4" Type="http://schemas.openxmlformats.org/officeDocument/2006/relationships/image" Target="../media/image74.png" /><Relationship Id="rId5" Type="http://schemas.openxmlformats.org/officeDocument/2006/relationships/image" Target="../media/image75.png" /><Relationship Id="rId6" Type="http://schemas.openxmlformats.org/officeDocument/2006/relationships/oleObject" Target="../embeddings/oleObject68.bin" TargetMode="Internal" /><Relationship Id="rId7" Type="http://schemas.openxmlformats.org/officeDocument/2006/relationships/image" Target="../media/image12.wmf" /><Relationship Id="rId8" Type="http://schemas.openxmlformats.org/officeDocument/2006/relationships/oleObject" Target="../embeddings/oleObject69.bin" TargetMode="Internal" /><Relationship Id="rId9" Type="http://schemas.openxmlformats.org/officeDocument/2006/relationships/image" Target="../media/image77.wmf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81.wmf" /><Relationship Id="rId11" Type="http://schemas.openxmlformats.org/officeDocument/2006/relationships/vmlDrawing" Target="../drawings/vmlDrawing15.vml" /><Relationship Id="rId2" Type="http://schemas.openxmlformats.org/officeDocument/2006/relationships/notesSlide" Target="../notesSlides/notesSlide21.xml" /><Relationship Id="rId3" Type="http://schemas.openxmlformats.org/officeDocument/2006/relationships/oleObject" Target="../embeddings/oleObject73.bin" TargetMode="Internal" /><Relationship Id="rId4" Type="http://schemas.openxmlformats.org/officeDocument/2006/relationships/image" Target="../media/image12.wmf" /><Relationship Id="rId5" Type="http://schemas.openxmlformats.org/officeDocument/2006/relationships/oleObject" Target="../embeddings/oleObject74.bin" TargetMode="Internal" /><Relationship Id="rId6" Type="http://schemas.openxmlformats.org/officeDocument/2006/relationships/image" Target="../media/image77.wmf" /><Relationship Id="rId7" Type="http://schemas.openxmlformats.org/officeDocument/2006/relationships/oleObject" Target="../embeddings/oleObject75.bin" TargetMode="Internal" /><Relationship Id="rId8" Type="http://schemas.openxmlformats.org/officeDocument/2006/relationships/image" Target="../media/image78.wmf" /><Relationship Id="rId9" Type="http://schemas.openxmlformats.org/officeDocument/2006/relationships/oleObject" Target="../embeddings/oleObject76.bin" TargetMode="Interna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2.xml" /><Relationship Id="rId3" Type="http://schemas.openxmlformats.org/officeDocument/2006/relationships/image" Target="../media/image82.png" /><Relationship Id="rId4" Type="http://schemas.openxmlformats.org/officeDocument/2006/relationships/oleObject" Target="../embeddings/oleObject77.bin" TargetMode="Internal" /><Relationship Id="rId5" Type="http://schemas.openxmlformats.org/officeDocument/2006/relationships/image" Target="../media/image83.wmf" /><Relationship Id="rId6" Type="http://schemas.openxmlformats.org/officeDocument/2006/relationships/oleObject" Target="../embeddings/oleObject78.bin" TargetMode="Internal" /><Relationship Id="rId7" Type="http://schemas.openxmlformats.org/officeDocument/2006/relationships/image" Target="../media/image84.wmf" /><Relationship Id="rId8" Type="http://schemas.openxmlformats.org/officeDocument/2006/relationships/vmlDrawing" Target="../drawings/vmlDrawing16.v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88.wmf" /><Relationship Id="rId11" Type="http://schemas.openxmlformats.org/officeDocument/2006/relationships/oleObject" Target="../embeddings/oleObject83.bin" TargetMode="Internal" /><Relationship Id="rId12" Type="http://schemas.openxmlformats.org/officeDocument/2006/relationships/image" Target="../media/image89.wmf" /><Relationship Id="rId13" Type="http://schemas.openxmlformats.org/officeDocument/2006/relationships/oleObject" Target="../embeddings/oleObject84.bin" TargetMode="Internal" /><Relationship Id="rId14" Type="http://schemas.openxmlformats.org/officeDocument/2006/relationships/image" Target="../media/image90.wmf" /><Relationship Id="rId15" Type="http://schemas.openxmlformats.org/officeDocument/2006/relationships/oleObject" Target="../embeddings/oleObject85.bin" TargetMode="Internal" /><Relationship Id="rId16" Type="http://schemas.openxmlformats.org/officeDocument/2006/relationships/image" Target="../media/image91.wmf" /><Relationship Id="rId17" Type="http://schemas.openxmlformats.org/officeDocument/2006/relationships/oleObject" Target="../embeddings/oleObject86.bin" TargetMode="Internal" /><Relationship Id="rId18" Type="http://schemas.openxmlformats.org/officeDocument/2006/relationships/image" Target="../media/image92.wmf" /><Relationship Id="rId19" Type="http://schemas.openxmlformats.org/officeDocument/2006/relationships/vmlDrawing" Target="../drawings/vmlDrawing17.vml" /><Relationship Id="rId2" Type="http://schemas.openxmlformats.org/officeDocument/2006/relationships/notesSlide" Target="../notesSlides/notesSlide23.xml" /><Relationship Id="rId3" Type="http://schemas.openxmlformats.org/officeDocument/2006/relationships/oleObject" Target="../embeddings/oleObject79.bin" TargetMode="Internal" /><Relationship Id="rId4" Type="http://schemas.openxmlformats.org/officeDocument/2006/relationships/image" Target="../media/image85.wmf" /><Relationship Id="rId5" Type="http://schemas.openxmlformats.org/officeDocument/2006/relationships/oleObject" Target="../embeddings/oleObject80.bin" TargetMode="Internal" /><Relationship Id="rId6" Type="http://schemas.openxmlformats.org/officeDocument/2006/relationships/image" Target="../media/image86.wmf" /><Relationship Id="rId7" Type="http://schemas.openxmlformats.org/officeDocument/2006/relationships/oleObject" Target="../embeddings/oleObject81.bin" TargetMode="Internal" /><Relationship Id="rId8" Type="http://schemas.openxmlformats.org/officeDocument/2006/relationships/image" Target="../media/image87.wmf" /><Relationship Id="rId9" Type="http://schemas.openxmlformats.org/officeDocument/2006/relationships/oleObject" Target="../embeddings/oleObject82.bin" TargetMode="Interna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4.xml" /><Relationship Id="rId3" Type="http://schemas.openxmlformats.org/officeDocument/2006/relationships/image" Target="../media/image93.pn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5.xml" /><Relationship Id="rId3" Type="http://schemas.openxmlformats.org/officeDocument/2006/relationships/image" Target="../media/image93.pn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6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33.png" /><Relationship Id="rId11" Type="http://schemas.openxmlformats.org/officeDocument/2006/relationships/image" Target="../media/image34.png" /><Relationship Id="rId12" Type="http://schemas.openxmlformats.org/officeDocument/2006/relationships/oleObject" Target="../embeddings/oleObject90.bin" TargetMode="Internal" /><Relationship Id="rId13" Type="http://schemas.openxmlformats.org/officeDocument/2006/relationships/image" Target="../media/image35.wmf" /><Relationship Id="rId14" Type="http://schemas.openxmlformats.org/officeDocument/2006/relationships/vmlDrawing" Target="../drawings/vmlDrawing18.vml" /><Relationship Id="rId2" Type="http://schemas.openxmlformats.org/officeDocument/2006/relationships/notesSlide" Target="../notesSlides/notesSlide27.xml" /><Relationship Id="rId3" Type="http://schemas.openxmlformats.org/officeDocument/2006/relationships/oleObject" Target="../embeddings/oleObject87.bin" TargetMode="Internal" /><Relationship Id="rId4" Type="http://schemas.openxmlformats.org/officeDocument/2006/relationships/image" Target="../media/image30.wmf" /><Relationship Id="rId5" Type="http://schemas.openxmlformats.org/officeDocument/2006/relationships/oleObject" Target="../embeddings/oleObject88.bin" TargetMode="Internal" /><Relationship Id="rId6" Type="http://schemas.openxmlformats.org/officeDocument/2006/relationships/image" Target="../media/image12.wmf" /><Relationship Id="rId7" Type="http://schemas.openxmlformats.org/officeDocument/2006/relationships/oleObject" Target="../embeddings/oleObject89.bin" TargetMode="Internal" /><Relationship Id="rId8" Type="http://schemas.openxmlformats.org/officeDocument/2006/relationships/image" Target="../media/image31.wmf" /><Relationship Id="rId9" Type="http://schemas.openxmlformats.org/officeDocument/2006/relationships/image" Target="../media/image32.pn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53.wmf" /><Relationship Id="rId11" Type="http://schemas.openxmlformats.org/officeDocument/2006/relationships/oleObject" Target="../embeddings/oleObject95.bin" TargetMode="Internal" /><Relationship Id="rId12" Type="http://schemas.openxmlformats.org/officeDocument/2006/relationships/image" Target="../media/image54.wmf" /><Relationship Id="rId13" Type="http://schemas.openxmlformats.org/officeDocument/2006/relationships/oleObject" Target="../embeddings/oleObject96.bin" TargetMode="Internal" /><Relationship Id="rId14" Type="http://schemas.openxmlformats.org/officeDocument/2006/relationships/image" Target="../media/image55.wmf" /><Relationship Id="rId15" Type="http://schemas.openxmlformats.org/officeDocument/2006/relationships/image" Target="../media/image56.png" /><Relationship Id="rId16" Type="http://schemas.openxmlformats.org/officeDocument/2006/relationships/vmlDrawing" Target="../drawings/vmlDrawing19.vml" /><Relationship Id="rId2" Type="http://schemas.openxmlformats.org/officeDocument/2006/relationships/notesSlide" Target="../notesSlides/notesSlide28.xml" /><Relationship Id="rId3" Type="http://schemas.openxmlformats.org/officeDocument/2006/relationships/oleObject" Target="../embeddings/oleObject91.bin" TargetMode="Internal" /><Relationship Id="rId4" Type="http://schemas.openxmlformats.org/officeDocument/2006/relationships/image" Target="../media/image94.wmf" /><Relationship Id="rId5" Type="http://schemas.openxmlformats.org/officeDocument/2006/relationships/oleObject" Target="../embeddings/oleObject92.bin" TargetMode="Internal" /><Relationship Id="rId6" Type="http://schemas.openxmlformats.org/officeDocument/2006/relationships/image" Target="../media/image12.wmf" /><Relationship Id="rId7" Type="http://schemas.openxmlformats.org/officeDocument/2006/relationships/oleObject" Target="../embeddings/oleObject93.bin" TargetMode="Internal" /><Relationship Id="rId8" Type="http://schemas.openxmlformats.org/officeDocument/2006/relationships/image" Target="../media/image52.wmf" /><Relationship Id="rId9" Type="http://schemas.openxmlformats.org/officeDocument/2006/relationships/oleObject" Target="../embeddings/oleObject94.bin" TargetMode="Interna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59.wmf" /><Relationship Id="rId11" Type="http://schemas.openxmlformats.org/officeDocument/2006/relationships/image" Target="../media/image60.png" /><Relationship Id="rId12" Type="http://schemas.openxmlformats.org/officeDocument/2006/relationships/vmlDrawing" Target="../drawings/vmlDrawing20.vml" /><Relationship Id="rId2" Type="http://schemas.openxmlformats.org/officeDocument/2006/relationships/notesSlide" Target="../notesSlides/notesSlide29.xml" /><Relationship Id="rId3" Type="http://schemas.openxmlformats.org/officeDocument/2006/relationships/oleObject" Target="../embeddings/oleObject97.bin" TargetMode="Internal" /><Relationship Id="rId4" Type="http://schemas.openxmlformats.org/officeDocument/2006/relationships/image" Target="../media/image57.wmf" /><Relationship Id="rId5" Type="http://schemas.openxmlformats.org/officeDocument/2006/relationships/oleObject" Target="../embeddings/oleObject98.bin" TargetMode="Internal" /><Relationship Id="rId6" Type="http://schemas.openxmlformats.org/officeDocument/2006/relationships/image" Target="../media/image12.wmf" /><Relationship Id="rId7" Type="http://schemas.openxmlformats.org/officeDocument/2006/relationships/oleObject" Target="../embeddings/oleObject99.bin" TargetMode="Internal" /><Relationship Id="rId8" Type="http://schemas.openxmlformats.org/officeDocument/2006/relationships/image" Target="../media/image58.wmf" /><Relationship Id="rId9" Type="http://schemas.openxmlformats.org/officeDocument/2006/relationships/oleObject" Target="../embeddings/oleObject100.bin" TargetMode="Interna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12.wmf" /><Relationship Id="rId11" Type="http://schemas.openxmlformats.org/officeDocument/2006/relationships/image" Target="../media/image13.png" /><Relationship Id="rId12" Type="http://schemas.openxmlformats.org/officeDocument/2006/relationships/image" Target="../media/image14.png" /><Relationship Id="rId13" Type="http://schemas.openxmlformats.org/officeDocument/2006/relationships/vmlDrawing" Target="../drawings/vmlDrawing2.vml" /><Relationship Id="rId2" Type="http://schemas.openxmlformats.org/officeDocument/2006/relationships/notesSlide" Target="../notesSlides/notesSlide3.xml" /><Relationship Id="rId3" Type="http://schemas.openxmlformats.org/officeDocument/2006/relationships/oleObject" Target="../embeddings/oleObject12.bin" TargetMode="Internal" /><Relationship Id="rId4" Type="http://schemas.openxmlformats.org/officeDocument/2006/relationships/image" Target="../media/image9.wmf" /><Relationship Id="rId5" Type="http://schemas.openxmlformats.org/officeDocument/2006/relationships/oleObject" Target="../embeddings/oleObject13.bin" TargetMode="Internal" /><Relationship Id="rId6" Type="http://schemas.openxmlformats.org/officeDocument/2006/relationships/image" Target="../media/image10.wmf" /><Relationship Id="rId7" Type="http://schemas.openxmlformats.org/officeDocument/2006/relationships/oleObject" Target="../embeddings/oleObject14.bin" TargetMode="Internal" /><Relationship Id="rId8" Type="http://schemas.openxmlformats.org/officeDocument/2006/relationships/image" Target="../media/image11.wmf" /><Relationship Id="rId9" Type="http://schemas.openxmlformats.org/officeDocument/2006/relationships/oleObject" Target="../embeddings/oleObject15.bin" TargetMode="Interna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81.wmf" /><Relationship Id="rId11" Type="http://schemas.openxmlformats.org/officeDocument/2006/relationships/image" Target="../media/image95.png" /><Relationship Id="rId12" Type="http://schemas.openxmlformats.org/officeDocument/2006/relationships/vmlDrawing" Target="../drawings/vmlDrawing21.vml" /><Relationship Id="rId2" Type="http://schemas.openxmlformats.org/officeDocument/2006/relationships/notesSlide" Target="../notesSlides/notesSlide30.xml" /><Relationship Id="rId3" Type="http://schemas.openxmlformats.org/officeDocument/2006/relationships/oleObject" Target="../embeddings/oleObject101.bin" TargetMode="Internal" /><Relationship Id="rId4" Type="http://schemas.openxmlformats.org/officeDocument/2006/relationships/image" Target="../media/image12.wmf" /><Relationship Id="rId5" Type="http://schemas.openxmlformats.org/officeDocument/2006/relationships/oleObject" Target="../embeddings/oleObject102.bin" TargetMode="Internal" /><Relationship Id="rId6" Type="http://schemas.openxmlformats.org/officeDocument/2006/relationships/image" Target="../media/image77.wmf" /><Relationship Id="rId7" Type="http://schemas.openxmlformats.org/officeDocument/2006/relationships/oleObject" Target="../embeddings/oleObject103.bin" TargetMode="Internal" /><Relationship Id="rId8" Type="http://schemas.openxmlformats.org/officeDocument/2006/relationships/image" Target="../media/image78.wmf" /><Relationship Id="rId9" Type="http://schemas.openxmlformats.org/officeDocument/2006/relationships/oleObject" Target="../embeddings/oleObject104.bin" TargetMode="Interna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19.bin" TargetMode="Internal" /><Relationship Id="rId11" Type="http://schemas.openxmlformats.org/officeDocument/2006/relationships/image" Target="../media/image19.wmf" /><Relationship Id="rId12" Type="http://schemas.openxmlformats.org/officeDocument/2006/relationships/oleObject" Target="../embeddings/oleObject20.bin" TargetMode="Internal" /><Relationship Id="rId13" Type="http://schemas.openxmlformats.org/officeDocument/2006/relationships/image" Target="../media/image20.wmf" /><Relationship Id="rId14" Type="http://schemas.openxmlformats.org/officeDocument/2006/relationships/image" Target="../media/image13.png" /><Relationship Id="rId15" Type="http://schemas.openxmlformats.org/officeDocument/2006/relationships/image" Target="../media/image21.png" /><Relationship Id="rId16" Type="http://schemas.openxmlformats.org/officeDocument/2006/relationships/vmlDrawing" Target="../drawings/vmlDrawing3.vml" /><Relationship Id="rId2" Type="http://schemas.openxmlformats.org/officeDocument/2006/relationships/notesSlide" Target="../notesSlides/notesSlide4.xml" /><Relationship Id="rId3" Type="http://schemas.openxmlformats.org/officeDocument/2006/relationships/image" Target="../media/image15.png" /><Relationship Id="rId4" Type="http://schemas.openxmlformats.org/officeDocument/2006/relationships/oleObject" Target="../embeddings/oleObject16.bin" TargetMode="Internal" /><Relationship Id="rId5" Type="http://schemas.openxmlformats.org/officeDocument/2006/relationships/image" Target="../media/image16.wmf" /><Relationship Id="rId6" Type="http://schemas.openxmlformats.org/officeDocument/2006/relationships/oleObject" Target="../embeddings/oleObject17.bin" TargetMode="Internal" /><Relationship Id="rId7" Type="http://schemas.openxmlformats.org/officeDocument/2006/relationships/image" Target="../media/image17.wmf" /><Relationship Id="rId8" Type="http://schemas.openxmlformats.org/officeDocument/2006/relationships/oleObject" Target="../embeddings/oleObject18.bin" TargetMode="Internal" /><Relationship Id="rId9" Type="http://schemas.openxmlformats.org/officeDocument/2006/relationships/image" Target="../media/image18.wm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22.jpeg" /><Relationship Id="rId4" Type="http://schemas.openxmlformats.org/officeDocument/2006/relationships/image" Target="../media/image23.jpeg" /><Relationship Id="rId5" Type="http://schemas.openxmlformats.org/officeDocument/2006/relationships/image" Target="../media/image24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23.bin" TargetMode="Internal" /><Relationship Id="rId11" Type="http://schemas.openxmlformats.org/officeDocument/2006/relationships/oleObject" Target="../embeddings/oleObject24.bin" TargetMode="Internal" /><Relationship Id="rId12" Type="http://schemas.openxmlformats.org/officeDocument/2006/relationships/vmlDrawing" Target="../drawings/vmlDrawing4.v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25.png" /><Relationship Id="rId4" Type="http://schemas.openxmlformats.org/officeDocument/2006/relationships/oleObject" Target="../embeddings/oleObject21.bin" TargetMode="Internal" /><Relationship Id="rId5" Type="http://schemas.openxmlformats.org/officeDocument/2006/relationships/image" Target="../media/image26.wmf" /><Relationship Id="rId6" Type="http://schemas.openxmlformats.org/officeDocument/2006/relationships/oleObject" Target="../embeddings/oleObject22.bin" TargetMode="Internal" /><Relationship Id="rId7" Type="http://schemas.openxmlformats.org/officeDocument/2006/relationships/image" Target="../media/image27.wmf" /><Relationship Id="rId8" Type="http://schemas.openxmlformats.org/officeDocument/2006/relationships/image" Target="../media/image28.png" /><Relationship Id="rId9" Type="http://schemas.openxmlformats.org/officeDocument/2006/relationships/image" Target="../media/image29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33.png" /><Relationship Id="rId11" Type="http://schemas.openxmlformats.org/officeDocument/2006/relationships/image" Target="../media/image34.png" /><Relationship Id="rId12" Type="http://schemas.openxmlformats.org/officeDocument/2006/relationships/oleObject" Target="../embeddings/oleObject28.bin" TargetMode="Internal" /><Relationship Id="rId13" Type="http://schemas.openxmlformats.org/officeDocument/2006/relationships/image" Target="../media/image35.wmf" /><Relationship Id="rId14" Type="http://schemas.openxmlformats.org/officeDocument/2006/relationships/vmlDrawing" Target="../drawings/vmlDrawing5.vml" /><Relationship Id="rId2" Type="http://schemas.openxmlformats.org/officeDocument/2006/relationships/notesSlide" Target="../notesSlides/notesSlide7.xml" /><Relationship Id="rId3" Type="http://schemas.openxmlformats.org/officeDocument/2006/relationships/oleObject" Target="../embeddings/oleObject25.bin" TargetMode="Internal" /><Relationship Id="rId4" Type="http://schemas.openxmlformats.org/officeDocument/2006/relationships/image" Target="../media/image30.wmf" /><Relationship Id="rId5" Type="http://schemas.openxmlformats.org/officeDocument/2006/relationships/oleObject" Target="../embeddings/oleObject26.bin" TargetMode="Internal" /><Relationship Id="rId6" Type="http://schemas.openxmlformats.org/officeDocument/2006/relationships/image" Target="../media/image12.wmf" /><Relationship Id="rId7" Type="http://schemas.openxmlformats.org/officeDocument/2006/relationships/oleObject" Target="../embeddings/oleObject27.bin" TargetMode="Internal" /><Relationship Id="rId8" Type="http://schemas.openxmlformats.org/officeDocument/2006/relationships/image" Target="../media/image31.wmf" /><Relationship Id="rId9" Type="http://schemas.openxmlformats.org/officeDocument/2006/relationships/image" Target="../media/image32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33.bin" TargetMode="Internal" /><Relationship Id="rId11" Type="http://schemas.openxmlformats.org/officeDocument/2006/relationships/image" Target="../media/image38.wmf" /><Relationship Id="rId12" Type="http://schemas.openxmlformats.org/officeDocument/2006/relationships/oleObject" Target="../embeddings/oleObject34.bin" TargetMode="Internal" /><Relationship Id="rId13" Type="http://schemas.openxmlformats.org/officeDocument/2006/relationships/vmlDrawing" Target="../drawings/vmlDrawing6.vml" /><Relationship Id="rId2" Type="http://schemas.openxmlformats.org/officeDocument/2006/relationships/notesSlide" Target="../notesSlides/notesSlide8.xml" /><Relationship Id="rId3" Type="http://schemas.openxmlformats.org/officeDocument/2006/relationships/oleObject" Target="../embeddings/oleObject29.bin" TargetMode="Internal" /><Relationship Id="rId4" Type="http://schemas.openxmlformats.org/officeDocument/2006/relationships/image" Target="../media/image12.wmf" /><Relationship Id="rId5" Type="http://schemas.openxmlformats.org/officeDocument/2006/relationships/oleObject" Target="../embeddings/oleObject30.bin" TargetMode="Internal" /><Relationship Id="rId6" Type="http://schemas.openxmlformats.org/officeDocument/2006/relationships/image" Target="../media/image36.wmf" /><Relationship Id="rId7" Type="http://schemas.openxmlformats.org/officeDocument/2006/relationships/oleObject" Target="../embeddings/oleObject31.bin" TargetMode="Internal" /><Relationship Id="rId8" Type="http://schemas.openxmlformats.org/officeDocument/2006/relationships/image" Target="../media/image37.wmf" /><Relationship Id="rId9" Type="http://schemas.openxmlformats.org/officeDocument/2006/relationships/oleObject" Target="../embeddings/oleObject32.bin" TargetMode="Interna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37.bin" TargetMode="Internal" /><Relationship Id="rId11" Type="http://schemas.openxmlformats.org/officeDocument/2006/relationships/image" Target="../media/image43.wmf" /><Relationship Id="rId12" Type="http://schemas.openxmlformats.org/officeDocument/2006/relationships/oleObject" Target="../embeddings/oleObject38.bin" TargetMode="Internal" /><Relationship Id="rId13" Type="http://schemas.openxmlformats.org/officeDocument/2006/relationships/image" Target="../media/image44.wmf" /><Relationship Id="rId14" Type="http://schemas.openxmlformats.org/officeDocument/2006/relationships/oleObject" Target="../embeddings/oleObject39.bin" TargetMode="Internal" /><Relationship Id="rId15" Type="http://schemas.openxmlformats.org/officeDocument/2006/relationships/image" Target="../media/image45.wmf" /><Relationship Id="rId16" Type="http://schemas.openxmlformats.org/officeDocument/2006/relationships/image" Target="../media/image46.png" /><Relationship Id="rId17" Type="http://schemas.openxmlformats.org/officeDocument/2006/relationships/vmlDrawing" Target="../drawings/vmlDrawing7.vml" /><Relationship Id="rId2" Type="http://schemas.openxmlformats.org/officeDocument/2006/relationships/notesSlide" Target="../notesSlides/notesSlide9.xml" /><Relationship Id="rId3" Type="http://schemas.openxmlformats.org/officeDocument/2006/relationships/image" Target="../media/image39.png" /><Relationship Id="rId4" Type="http://schemas.openxmlformats.org/officeDocument/2006/relationships/image" Target="../media/image40.png" /><Relationship Id="rId5" Type="http://schemas.openxmlformats.org/officeDocument/2006/relationships/image" Target="../media/image41.png" /><Relationship Id="rId6" Type="http://schemas.openxmlformats.org/officeDocument/2006/relationships/oleObject" Target="../embeddings/oleObject35.bin" TargetMode="Internal" /><Relationship Id="rId7" Type="http://schemas.openxmlformats.org/officeDocument/2006/relationships/image" Target="../media/image12.wmf" /><Relationship Id="rId8" Type="http://schemas.openxmlformats.org/officeDocument/2006/relationships/oleObject" Target="../embeddings/oleObject36.bin" TargetMode="Internal" /><Relationship Id="rId9" Type="http://schemas.openxmlformats.org/officeDocument/2006/relationships/image" Target="../media/image42.wmf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7" name="WordArt 7"/>
          <p:cNvSpPr>
            <a:spLocks noTextEdit="1"/>
          </p:cNvSpPr>
          <p:nvPr/>
        </p:nvSpPr>
        <p:spPr>
          <a:xfrm>
            <a:off x="685800" y="1447800"/>
            <a:ext cx="7848600" cy="1600200"/>
          </a:xfrm>
          <a:solidFill>
            <a:srgbClr val="FF0000"/>
          </a:solidFill>
          <a:ln>
            <a:solidFill>
              <a:prstClr val="black"/>
            </a:solidFill>
            <a:round/>
          </a:ln>
          <a:effectLst>
            <a:outerShdw dist="35921" dir="2700000" algn="ctr">
              <a:srgbClr val="80808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>
                <a:ln>
                  <a:solidFill>
                    <a:prstClr val="black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>
                    <a:srgbClr val="808080">
                      <a:alpha val="79999"/>
                    </a:srgbClr>
                  </a:outerShdw>
                </a:effectLst>
                <a:latin typeface="楷体"/>
              </a:rPr>
              <a:t>直线和平面垂直(1)</a:t>
            </a:r>
          </a:p>
        </p:txBody>
      </p:sp>
      <p:sp>
        <p:nvSpPr>
          <p:cNvPr id="4098" name="WordArt 24"/>
          <p:cNvSpPr>
            <a:spLocks noTextEdit="1"/>
          </p:cNvSpPr>
          <p:nvPr/>
        </p:nvSpPr>
        <p:spPr>
          <a:xfrm>
            <a:off x="5410200" y="3124200"/>
            <a:ext cx="3352800" cy="685800"/>
          </a:xfrm>
          <a:solidFill>
            <a:srgbClr val="FFFF00"/>
          </a:solidFill>
          <a:ln>
            <a:solidFill>
              <a:srgbClr val="FFFF00"/>
            </a:solidFill>
            <a:round/>
          </a:ln>
          <a:effectLst>
            <a:outerShdw dist="35921" dir="2700000" algn="ctr">
              <a:srgbClr val="80808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>
                <a:ln>
                  <a:solidFill>
                    <a:srgbClr val="FFFF00"/>
                  </a:solidFill>
                  <a:round/>
                </a:ln>
                <a:solidFill>
                  <a:srgbClr val="FFFF00"/>
                </a:solidFill>
                <a:effectLst>
                  <a:outerShdw dist="35921" dir="2700000" algn="ctr">
                    <a:srgbClr val="808080">
                      <a:alpha val="79999"/>
                    </a:srgbClr>
                  </a:outerShdw>
                </a:effectLst>
                <a:latin typeface="楷体"/>
              </a:rPr>
              <a:t>——判定定理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29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30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2531" name="组合 55"/>
          <p:cNvGrpSpPr/>
          <p:nvPr/>
        </p:nvGrpSpPr>
        <p:grpSpPr>
          <a:xfrm>
            <a:off x="5046663" y="4191000"/>
            <a:ext cx="3429000" cy="1584325"/>
            <a:chOff x="6096000" y="3445668"/>
            <a:chExt cx="3429000" cy="1583532"/>
          </a:xfrm>
        </p:grpSpPr>
        <p:sp>
          <p:nvSpPr>
            <p:cNvPr id="22532" name="平行四边形 35"/>
            <p:cNvSpPr/>
            <p:nvPr/>
          </p:nvSpPr>
          <p:spPr>
            <a:xfrm>
              <a:off x="6096000" y="3445668"/>
              <a:ext cx="3429000" cy="1583532"/>
            </a:xfrm>
            <a:prstGeom prst="parallelogram">
              <a:avLst>
                <a:gd name="adj" fmla="val 53494"/>
              </a:avLst>
            </a:prstGeom>
            <a:solidFill>
              <a:srgbClr val="00FF00"/>
            </a:solidFill>
            <a:ln w="25400">
              <a:solidFill>
                <a:srgbClr val="0000FF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marR="0" lvl="0" indent="0">
                <a:buClrTx/>
                <a:buFontTx/>
              </a:pPr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graphicFrame>
          <p:nvGraphicFramePr>
            <p:cNvPr id="22533" name="Object 8"/>
            <p:cNvGraphicFramePr>
              <a:graphicFrameLocks noChangeAspect="1"/>
            </p:cNvGraphicFramePr>
            <p:nvPr/>
          </p:nvGraphicFramePr>
          <p:xfrm>
            <a:off x="6221347" y="4724400"/>
            <a:ext cx="331853" cy="3048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7" r:id="rId3" imgW="331853" imgH="304953" progId="Equation.DSMT4">
                    <p:embed/>
                  </p:oleObj>
                </mc:Choice>
                <mc:Fallback>
                  <p:oleObj r:id="rId3" imgW="331853" imgH="30495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221347" y="4724400"/>
                          <a:ext cx="331853" cy="3048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534" name="组合 38"/>
          <p:cNvGrpSpPr/>
          <p:nvPr/>
        </p:nvGrpSpPr>
        <p:grpSpPr>
          <a:xfrm>
            <a:off x="5884863" y="2574925"/>
            <a:ext cx="1905000" cy="3216275"/>
            <a:chOff x="3581400" y="2955132"/>
            <a:chExt cx="1905000" cy="3217068"/>
          </a:xfrm>
        </p:grpSpPr>
        <p:grpSp>
          <p:nvGrpSpPr>
            <p:cNvPr id="22535" name="组合 29"/>
            <p:cNvGrpSpPr/>
            <p:nvPr/>
          </p:nvGrpSpPr>
          <p:grpSpPr>
            <a:xfrm>
              <a:off x="3581400" y="2955132"/>
              <a:ext cx="1905000" cy="3217068"/>
              <a:chOff x="5867400" y="3810000"/>
              <a:chExt cx="1905000" cy="3217068"/>
            </a:xfrm>
          </p:grpSpPr>
          <p:cxnSp>
            <p:nvCxnSpPr>
              <p:cNvPr id="22536" name="直接连接符 41"/>
              <p:cNvCxnSpPr/>
              <p:nvPr/>
            </p:nvCxnSpPr>
            <p:spPr>
              <a:xfrm rot="5400000">
                <a:off x="6659362" y="4923111"/>
                <a:ext cx="1616473" cy="0"/>
              </a:xfrm>
              <a:prstGeom prst="line">
                <a:avLst/>
              </a:prstGeom>
              <a:ln w="254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37" name="直接连接符 42"/>
              <p:cNvCxnSpPr/>
              <p:nvPr/>
            </p:nvCxnSpPr>
            <p:spPr>
              <a:xfrm rot="5400000">
                <a:off x="6019602" y="4267471"/>
                <a:ext cx="1600595" cy="12954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38" name="直接连接符 43"/>
              <p:cNvCxnSpPr/>
              <p:nvPr/>
            </p:nvCxnSpPr>
            <p:spPr>
              <a:xfrm rot="5400000">
                <a:off x="5486080" y="4724794"/>
                <a:ext cx="2591439" cy="13716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22539" name="Object 9"/>
              <p:cNvGraphicFramePr>
                <a:graphicFrameLocks noChangeAspect="1"/>
              </p:cNvGraphicFramePr>
              <p:nvPr/>
            </p:nvGraphicFramePr>
            <p:xfrm>
              <a:off x="7315200" y="3810000"/>
              <a:ext cx="288925" cy="314325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78" r:id="rId5" imgW="288925" imgH="314248" progId="Equation.DSMT4">
                      <p:embed/>
                    </p:oleObj>
                  </mc:Choice>
                  <mc:Fallback>
                    <p:oleObj r:id="rId5" imgW="288925" imgH="314248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7315200" y="3810000"/>
                            <a:ext cx="288925" cy="31432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2540" name="Object 10"/>
              <p:cNvGraphicFramePr>
                <a:graphicFrameLocks noChangeAspect="1"/>
              </p:cNvGraphicFramePr>
              <p:nvPr/>
            </p:nvGraphicFramePr>
            <p:xfrm>
              <a:off x="5867400" y="5553075"/>
              <a:ext cx="288925" cy="314325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79" r:id="rId7" imgW="288925" imgH="314248" progId="Equation.DSMT4">
                      <p:embed/>
                    </p:oleObj>
                  </mc:Choice>
                  <mc:Fallback>
                    <p:oleObj r:id="rId7" imgW="288925" imgH="314248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5867400" y="5553075"/>
                            <a:ext cx="288925" cy="31432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2541" name="Object 11"/>
              <p:cNvGraphicFramePr>
                <a:graphicFrameLocks noChangeAspect="1"/>
              </p:cNvGraphicFramePr>
              <p:nvPr/>
            </p:nvGraphicFramePr>
            <p:xfrm>
              <a:off x="5943600" y="6688931"/>
              <a:ext cx="288925" cy="338137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80" r:id="rId9" imgW="288925" imgH="338054" progId="Equation.DSMT4">
                      <p:embed/>
                    </p:oleObj>
                  </mc:Choice>
                  <mc:Fallback>
                    <p:oleObj r:id="rId9" imgW="288925" imgH="338054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5943600" y="6688931"/>
                            <a:ext cx="288925" cy="33813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2542" name="Object 12"/>
              <p:cNvGraphicFramePr>
                <a:graphicFrameLocks noChangeAspect="1"/>
              </p:cNvGraphicFramePr>
              <p:nvPr/>
            </p:nvGraphicFramePr>
            <p:xfrm>
              <a:off x="7459663" y="5579268"/>
              <a:ext cx="312737" cy="314325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81" r:id="rId11" imgW="312737" imgH="314248" progId="Equation.DSMT4">
                      <p:embed/>
                    </p:oleObj>
                  </mc:Choice>
                  <mc:Fallback>
                    <p:oleObj r:id="rId11" imgW="312737" imgH="314248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7459663" y="5579268"/>
                            <a:ext cx="312737" cy="31432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22543" name="直接连接符 48"/>
              <p:cNvCxnSpPr/>
              <p:nvPr/>
            </p:nvCxnSpPr>
            <p:spPr>
              <a:xfrm flipV="1">
                <a:off x="6096000" y="5731349"/>
                <a:ext cx="1371600" cy="97496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</p:cxnSp>
        </p:grpSp>
        <p:cxnSp>
          <p:nvCxnSpPr>
            <p:cNvPr id="22544" name="直接连接符 39"/>
            <p:cNvCxnSpPr/>
            <p:nvPr/>
          </p:nvCxnSpPr>
          <p:spPr>
            <a:xfrm>
              <a:off x="4343400" y="4876481"/>
              <a:ext cx="8382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45" name="直接连接符 40"/>
            <p:cNvCxnSpPr/>
            <p:nvPr/>
          </p:nvCxnSpPr>
          <p:spPr>
            <a:xfrm>
              <a:off x="3886200" y="4876481"/>
              <a:ext cx="5334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2546" name="Picture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922463" y="5029200"/>
            <a:ext cx="5229225" cy="15240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2547" name="Picture 2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69963" y="1066800"/>
            <a:ext cx="7810500" cy="14192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2548" name="Picture 2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74863" y="2514600"/>
            <a:ext cx="3352800" cy="188595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7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4578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4579" name="Rectangle 8"/>
          <p:cNvSpPr/>
          <p:nvPr/>
        </p:nvSpPr>
        <p:spPr>
          <a:xfrm>
            <a:off x="962025" y="1020763"/>
            <a:ext cx="4437063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、 直线和平面垂直的判定定理</a:t>
            </a:r>
            <a:endParaRPr lang="zh-CN" altLang="en-US" sz="240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  <p:sp>
        <p:nvSpPr>
          <p:cNvPr id="24580" name="矩形 18"/>
          <p:cNvSpPr/>
          <p:nvPr/>
        </p:nvSpPr>
        <p:spPr>
          <a:xfrm>
            <a:off x="1514475" y="1447800"/>
            <a:ext cx="7380288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如果一条直线与一个平面内的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两条相交直线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垂直</a:t>
            </a:r>
            <a:r>
              <a:rPr lang="zh-CN" altLang="en-US" sz="2400">
                <a:ea typeface="楷体" panose="02010609060101010101" pitchFamily="49" charset="-122"/>
              </a:rPr>
              <a:t>，那么该直线与此平面垂直。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24581" name="矩形 19"/>
          <p:cNvSpPr/>
          <p:nvPr/>
        </p:nvSpPr>
        <p:spPr>
          <a:xfrm>
            <a:off x="1552575" y="3371850"/>
            <a:ext cx="235108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数学符号语言：</a:t>
            </a:r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24582" name="Object 13"/>
          <p:cNvGraphicFramePr>
            <a:graphicFrameLocks noChangeAspect="1"/>
          </p:cNvGraphicFramePr>
          <p:nvPr/>
        </p:nvGraphicFramePr>
        <p:xfrm>
          <a:off x="1722438" y="3933825"/>
          <a:ext cx="6586537" cy="4667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2" r:id="rId3" imgW="6586537" imgH="466725" progId="Equation.DSMT4">
                  <p:embed/>
                </p:oleObj>
              </mc:Choice>
              <mc:Fallback>
                <p:oleObj r:id="rId3" imgW="6586537" imgH="4667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22438" y="3933825"/>
                        <a:ext cx="6586537" cy="46672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583" name="组合 49"/>
          <p:cNvGrpSpPr/>
          <p:nvPr/>
        </p:nvGrpSpPr>
        <p:grpSpPr>
          <a:xfrm>
            <a:off x="6138863" y="1981200"/>
            <a:ext cx="2590800" cy="1757363"/>
            <a:chOff x="6019800" y="2091541"/>
            <a:chExt cx="2590800" cy="1758147"/>
          </a:xfrm>
        </p:grpSpPr>
        <p:grpSp>
          <p:nvGrpSpPr>
            <p:cNvPr id="24584" name="组合 44"/>
            <p:cNvGrpSpPr/>
            <p:nvPr/>
          </p:nvGrpSpPr>
          <p:grpSpPr>
            <a:xfrm>
              <a:off x="6019800" y="2091541"/>
              <a:ext cx="2590800" cy="1758147"/>
              <a:chOff x="6019800" y="2091541"/>
              <a:chExt cx="2590800" cy="1758147"/>
            </a:xfrm>
          </p:grpSpPr>
          <p:grpSp>
            <p:nvGrpSpPr>
              <p:cNvPr id="24585" name="组合 55"/>
              <p:cNvGrpSpPr/>
              <p:nvPr/>
            </p:nvGrpSpPr>
            <p:grpSpPr>
              <a:xfrm>
                <a:off x="6019800" y="2819400"/>
                <a:ext cx="2590800" cy="1030288"/>
                <a:chOff x="6096000" y="3276600"/>
                <a:chExt cx="2590800" cy="1030288"/>
              </a:xfrm>
            </p:grpSpPr>
            <p:sp>
              <p:nvSpPr>
                <p:cNvPr id="24586" name="平行四边形 34"/>
                <p:cNvSpPr/>
                <p:nvPr/>
              </p:nvSpPr>
              <p:spPr>
                <a:xfrm>
                  <a:off x="6096000" y="3276141"/>
                  <a:ext cx="2590800" cy="991042"/>
                </a:xfrm>
                <a:prstGeom prst="parallelogram">
                  <a:avLst>
                    <a:gd name="adj" fmla="val 83461"/>
                  </a:avLst>
                </a:prstGeom>
                <a:solidFill>
                  <a:srgbClr val="FFFF00"/>
                </a:solidFill>
                <a:ln w="25400">
                  <a:solidFill>
                    <a:srgbClr val="0000FF"/>
                  </a:solidFill>
                  <a:round/>
                </a:ln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4572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9144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3716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18288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</a:lstStyle>
                <a:p>
                  <a:pPr marL="0" marR="0" lvl="0" indent="0">
                    <a:buClrTx/>
                    <a:buFontTx/>
                  </a:pPr>
                  <a:endParaRPr lang="zh-CN" altLang="en-US">
                    <a:solidFill>
                      <a:srgbClr val="FFFFFF"/>
                    </a:solidFill>
                    <a:latin typeface="Arial" pitchFamily="34" charset="0"/>
                  </a:endParaRPr>
                </a:p>
              </p:txBody>
            </p:sp>
            <p:graphicFrame>
              <p:nvGraphicFramePr>
                <p:cNvPr id="24587" name="Object 15"/>
                <p:cNvGraphicFramePr>
                  <a:graphicFrameLocks noChangeAspect="1"/>
                </p:cNvGraphicFramePr>
                <p:nvPr/>
              </p:nvGraphicFramePr>
              <p:xfrm>
                <a:off x="6261100" y="4038600"/>
                <a:ext cx="292100" cy="268288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83" r:id="rId5" imgW="292100" imgH="268168" progId="Equation.DSMT4">
                        <p:embed/>
                      </p:oleObj>
                    </mc:Choice>
                    <mc:Fallback>
                      <p:oleObj r:id="rId5" imgW="292100" imgH="268168" progId="Equation.DSMT4">
                        <p:embed/>
                        <p:pic>
                          <p:nvPicPr>
                            <p:cNvPr id="0" name="OLE substitute image"/>
                            <p:cNvPicPr/>
                            <p:nvPr/>
                          </p:nvPicPr>
                          <p:blipFill>
                            <a:blip r:embed="rId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6261100" y="4038600"/>
                              <a:ext cx="292100" cy="268288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 lim="800000"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24588" name="Object 16"/>
              <p:cNvGraphicFramePr>
                <a:graphicFrameLocks noChangeAspect="1"/>
              </p:cNvGraphicFramePr>
              <p:nvPr/>
            </p:nvGraphicFramePr>
            <p:xfrm>
              <a:off x="7162800" y="3419475"/>
              <a:ext cx="288925" cy="314325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84" r:id="rId7" imgW="288925" imgH="314185" progId="Equation.DSMT4">
                      <p:embed/>
                    </p:oleObj>
                  </mc:Choice>
                  <mc:Fallback>
                    <p:oleObj r:id="rId7" imgW="288925" imgH="314185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7162800" y="3419475"/>
                            <a:ext cx="288925" cy="31432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24589" name="直接连接符 29"/>
              <p:cNvCxnSpPr/>
              <p:nvPr/>
            </p:nvCxnSpPr>
            <p:spPr>
              <a:xfrm rot="5400000">
                <a:off x="6972079" y="2628355"/>
                <a:ext cx="991042" cy="0"/>
              </a:xfrm>
              <a:prstGeom prst="line">
                <a:avLst/>
              </a:prstGeom>
              <a:ln w="254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90" name="直接连接符 30"/>
              <p:cNvCxnSpPr/>
              <p:nvPr/>
            </p:nvCxnSpPr>
            <p:spPr>
              <a:xfrm flipV="1">
                <a:off x="6781800" y="3200110"/>
                <a:ext cx="990600" cy="38117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</a:ln>
            </p:spPr>
          </p:cxnSp>
          <p:graphicFrame>
            <p:nvGraphicFramePr>
              <p:cNvPr id="24591" name="Object 7"/>
              <p:cNvGraphicFramePr>
                <a:graphicFrameLocks noChangeAspect="1"/>
              </p:cNvGraphicFramePr>
              <p:nvPr/>
            </p:nvGraphicFramePr>
            <p:xfrm>
              <a:off x="7467021" y="2091541"/>
              <a:ext cx="241300" cy="266700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85" r:id="rId9" imgW="241300" imgH="266581" progId="Equation.DSMT4">
                      <p:embed/>
                    </p:oleObj>
                  </mc:Choice>
                  <mc:Fallback>
                    <p:oleObj r:id="rId9" imgW="241300" imgH="266581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7467021" y="2091541"/>
                            <a:ext cx="241300" cy="26670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24592" name="直接连接符 32"/>
              <p:cNvCxnSpPr/>
              <p:nvPr/>
            </p:nvCxnSpPr>
            <p:spPr>
              <a:xfrm>
                <a:off x="6705600" y="3276344"/>
                <a:ext cx="1066800" cy="228702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593" name="椭圆 33"/>
              <p:cNvSpPr/>
              <p:nvPr/>
            </p:nvSpPr>
            <p:spPr bwMode="auto">
              <a:xfrm>
                <a:off x="7239000" y="3352578"/>
                <a:ext cx="76200" cy="7623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marR="0" lvl="0" indent="0">
                  <a:buClrTx/>
                  <a:buFontTx/>
                </a:pPr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</p:grpSp>
        <p:graphicFrame>
          <p:nvGraphicFramePr>
            <p:cNvPr id="24594" name="Object 9"/>
            <p:cNvGraphicFramePr>
              <a:graphicFrameLocks noChangeAspect="1"/>
            </p:cNvGraphicFramePr>
            <p:nvPr/>
          </p:nvGraphicFramePr>
          <p:xfrm>
            <a:off x="7733021" y="3047216"/>
            <a:ext cx="350838" cy="2984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86" r:id="rId11" imgW="350838" imgH="298317" progId="Equation.DSMT4">
                    <p:embed/>
                  </p:oleObj>
                </mc:Choice>
                <mc:Fallback>
                  <p:oleObj r:id="rId11" imgW="350838" imgH="29831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7733021" y="3047216"/>
                          <a:ext cx="350838" cy="2984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95" name="Object 10"/>
            <p:cNvGraphicFramePr>
              <a:graphicFrameLocks noChangeAspect="1"/>
            </p:cNvGraphicFramePr>
            <p:nvPr/>
          </p:nvGraphicFramePr>
          <p:xfrm>
            <a:off x="7772709" y="3315504"/>
            <a:ext cx="269875" cy="2984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87" r:id="rId13" imgW="269875" imgH="298317" progId="Equation.DSMT4">
                    <p:embed/>
                  </p:oleObj>
                </mc:Choice>
                <mc:Fallback>
                  <p:oleObj r:id="rId13" imgW="269875" imgH="29831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7772709" y="3315504"/>
                          <a:ext cx="269875" cy="2984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4596" name="Picture 1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649413" y="4552950"/>
            <a:ext cx="5162550" cy="57150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5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6626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6627" name="Rectangle 8"/>
          <p:cNvSpPr/>
          <p:nvPr/>
        </p:nvSpPr>
        <p:spPr>
          <a:xfrm>
            <a:off x="962025" y="1020763"/>
            <a:ext cx="4437063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、 直线和平面垂直的重要结论</a:t>
            </a:r>
            <a:endParaRPr lang="zh-CN" altLang="en-US" sz="240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  <p:sp>
        <p:nvSpPr>
          <p:cNvPr id="26628" name="矩形 18"/>
          <p:cNvSpPr/>
          <p:nvPr/>
        </p:nvSpPr>
        <p:spPr>
          <a:xfrm>
            <a:off x="1514475" y="1447800"/>
            <a:ext cx="7380288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如果一条直线垂直于一个平面，那么这条直线就垂直于这个平面内的所有直线。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26629" name="矩形 19"/>
          <p:cNvSpPr/>
          <p:nvPr/>
        </p:nvSpPr>
        <p:spPr>
          <a:xfrm>
            <a:off x="1563688" y="2279650"/>
            <a:ext cx="23510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数学符号语言：</a:t>
            </a:r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26630" name="Object 13"/>
          <p:cNvGraphicFramePr>
            <a:graphicFrameLocks noChangeAspect="1"/>
          </p:cNvGraphicFramePr>
          <p:nvPr/>
        </p:nvGraphicFramePr>
        <p:xfrm>
          <a:off x="1695450" y="2820988"/>
          <a:ext cx="3048000" cy="401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8" r:id="rId3" imgW="3048000" imgH="401637" progId="Equation.DSMT4">
                  <p:embed/>
                </p:oleObj>
              </mc:Choice>
              <mc:Fallback>
                <p:oleObj r:id="rId3" imgW="3048000" imgH="40163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5450" y="2820988"/>
                        <a:ext cx="3048000" cy="401637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631" name="组合 49"/>
          <p:cNvGrpSpPr/>
          <p:nvPr/>
        </p:nvGrpSpPr>
        <p:grpSpPr>
          <a:xfrm>
            <a:off x="6126163" y="1985963"/>
            <a:ext cx="2590800" cy="1792287"/>
            <a:chOff x="6019800" y="2057400"/>
            <a:chExt cx="2590800" cy="1792288"/>
          </a:xfrm>
        </p:grpSpPr>
        <p:grpSp>
          <p:nvGrpSpPr>
            <p:cNvPr id="26632" name="组合 44"/>
            <p:cNvGrpSpPr/>
            <p:nvPr/>
          </p:nvGrpSpPr>
          <p:grpSpPr>
            <a:xfrm>
              <a:off x="6019800" y="2057400"/>
              <a:ext cx="2590800" cy="1792288"/>
              <a:chOff x="6019800" y="2057400"/>
              <a:chExt cx="2590800" cy="1792288"/>
            </a:xfrm>
          </p:grpSpPr>
          <p:grpSp>
            <p:nvGrpSpPr>
              <p:cNvPr id="26633" name="组合 55"/>
              <p:cNvGrpSpPr/>
              <p:nvPr/>
            </p:nvGrpSpPr>
            <p:grpSpPr>
              <a:xfrm>
                <a:off x="6019800" y="2819400"/>
                <a:ext cx="2590800" cy="1030288"/>
                <a:chOff x="6096000" y="3276600"/>
                <a:chExt cx="2590800" cy="1030288"/>
              </a:xfrm>
            </p:grpSpPr>
            <p:sp>
              <p:nvSpPr>
                <p:cNvPr id="26634" name="平行四边形 38"/>
                <p:cNvSpPr/>
                <p:nvPr/>
              </p:nvSpPr>
              <p:spPr>
                <a:xfrm>
                  <a:off x="6096000" y="3276600"/>
                  <a:ext cx="2590800" cy="990601"/>
                </a:xfrm>
                <a:prstGeom prst="parallelogram">
                  <a:avLst>
                    <a:gd name="adj" fmla="val 83462"/>
                  </a:avLst>
                </a:prstGeom>
                <a:solidFill>
                  <a:srgbClr val="FFFF00"/>
                </a:solidFill>
                <a:ln w="25400">
                  <a:solidFill>
                    <a:srgbClr val="0000FF"/>
                  </a:solidFill>
                  <a:round/>
                </a:ln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4572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9144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3716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18288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</a:lstStyle>
                <a:p>
                  <a:pPr marL="0" marR="0" lvl="0" indent="0">
                    <a:buClrTx/>
                    <a:buFontTx/>
                  </a:pPr>
                  <a:endParaRPr lang="zh-CN" altLang="en-US">
                    <a:solidFill>
                      <a:srgbClr val="FFFFFF"/>
                    </a:solidFill>
                    <a:latin typeface="Arial" pitchFamily="34" charset="0"/>
                  </a:endParaRPr>
                </a:p>
              </p:txBody>
            </p:sp>
            <p:graphicFrame>
              <p:nvGraphicFramePr>
                <p:cNvPr id="26635" name="Object 15"/>
                <p:cNvGraphicFramePr>
                  <a:graphicFrameLocks noChangeAspect="1"/>
                </p:cNvGraphicFramePr>
                <p:nvPr/>
              </p:nvGraphicFramePr>
              <p:xfrm>
                <a:off x="6261100" y="4038600"/>
                <a:ext cx="292100" cy="268288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89" r:id="rId5" imgW="292100" imgH="268288" progId="Equation.DSMT4">
                        <p:embed/>
                      </p:oleObj>
                    </mc:Choice>
                    <mc:Fallback>
                      <p:oleObj r:id="rId5" imgW="292100" imgH="268288" progId="Equation.DSMT4">
                        <p:embed/>
                        <p:pic>
                          <p:nvPicPr>
                            <p:cNvPr id="0" name="OLE substitute image"/>
                            <p:cNvPicPr/>
                            <p:nvPr/>
                          </p:nvPicPr>
                          <p:blipFill>
                            <a:blip r:embed="rId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6261100" y="4038600"/>
                              <a:ext cx="292100" cy="268288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 lim="800000"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cxnSp>
            <p:nvCxnSpPr>
              <p:cNvPr id="26636" name="直接连接符 31"/>
              <p:cNvCxnSpPr/>
              <p:nvPr/>
            </p:nvCxnSpPr>
            <p:spPr>
              <a:xfrm rot="5400000">
                <a:off x="6972299" y="2628899"/>
                <a:ext cx="990601" cy="0"/>
              </a:xfrm>
              <a:prstGeom prst="line">
                <a:avLst/>
              </a:prstGeom>
              <a:ln w="254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26637" name="Object 3"/>
              <p:cNvGraphicFramePr>
                <a:graphicFrameLocks noChangeAspect="1"/>
              </p:cNvGraphicFramePr>
              <p:nvPr/>
            </p:nvGraphicFramePr>
            <p:xfrm>
              <a:off x="7467600" y="2057400"/>
              <a:ext cx="168275" cy="338137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90" r:id="rId7" imgW="168275" imgH="338137" progId="Equation.DSMT4">
                      <p:embed/>
                    </p:oleObj>
                  </mc:Choice>
                  <mc:Fallback>
                    <p:oleObj r:id="rId7" imgW="168275" imgH="338137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7467600" y="2057400"/>
                            <a:ext cx="168275" cy="33813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26638" name="直接连接符 37"/>
              <p:cNvCxnSpPr/>
              <p:nvPr/>
            </p:nvCxnSpPr>
            <p:spPr>
              <a:xfrm>
                <a:off x="6705600" y="3276601"/>
                <a:ext cx="1143000" cy="30480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6639" name="Object 7"/>
            <p:cNvGraphicFramePr>
              <a:graphicFrameLocks noChangeAspect="1"/>
            </p:cNvGraphicFramePr>
            <p:nvPr/>
          </p:nvGraphicFramePr>
          <p:xfrm>
            <a:off x="7772400" y="3322113"/>
            <a:ext cx="304800" cy="25928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91" r:id="rId9" imgW="304800" imgH="259287" progId="Equation.DSMT4">
                    <p:embed/>
                  </p:oleObj>
                </mc:Choice>
                <mc:Fallback>
                  <p:oleObj r:id="rId9" imgW="304800" imgH="25928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772400" y="3322113"/>
                          <a:ext cx="304800" cy="25928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6640" name="Picture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09725" y="4043363"/>
            <a:ext cx="5172075" cy="5810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8674" name="矩形 4"/>
          <p:cNvSpPr/>
          <p:nvPr/>
        </p:nvSpPr>
        <p:spPr>
          <a:xfrm>
            <a:off x="1828800" y="620713"/>
            <a:ext cx="71723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类型一   直线与平面垂直的定义以及判定定理的理解</a:t>
            </a:r>
            <a:endParaRPr lang="zh-CN" altLang="en-US" sz="2400">
              <a:solidFill>
                <a:srgbClr val="FF0000"/>
              </a:solidFill>
              <a:ea typeface="楷体" panose="02010609060101010101" pitchFamily="49" charset="-122"/>
            </a:endParaRPr>
          </a:p>
        </p:txBody>
      </p:sp>
      <p:sp>
        <p:nvSpPr>
          <p:cNvPr id="28675" name="矩形 8"/>
          <p:cNvSpPr/>
          <p:nvPr/>
        </p:nvSpPr>
        <p:spPr>
          <a:xfrm>
            <a:off x="884238" y="1057275"/>
            <a:ext cx="8294687" cy="2308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例</a:t>
            </a:r>
            <a:r>
              <a:rPr lang="en-US" altLang="zh-CN" sz="2400">
                <a:ea typeface="楷体" panose="02010609060101010101" pitchFamily="49" charset="-122"/>
              </a:rPr>
              <a:t>1</a:t>
            </a:r>
            <a:r>
              <a:rPr lang="zh-CN" altLang="en-US" sz="2400">
                <a:ea typeface="楷体" panose="02010609060101010101" pitchFamily="49" charset="-122"/>
              </a:rPr>
              <a:t>、</a:t>
            </a:r>
            <a:r>
              <a:rPr lang="en-US" altLang="zh-CN" sz="2400">
                <a:ea typeface="楷体" panose="02010609060101010101" pitchFamily="49" charset="-122"/>
              </a:rPr>
              <a:t> (</a:t>
            </a:r>
            <a:r>
              <a:rPr lang="zh-CN" altLang="en-US" sz="2400">
                <a:ea typeface="楷体" panose="02010609060101010101" pitchFamily="49" charset="-122"/>
              </a:rPr>
              <a:t>多选</a:t>
            </a:r>
            <a:r>
              <a:rPr lang="en-US" altLang="zh-CN" sz="2400">
                <a:ea typeface="楷体" panose="02010609060101010101" pitchFamily="49" charset="-122"/>
              </a:rPr>
              <a:t>)</a:t>
            </a:r>
            <a:r>
              <a:rPr lang="zh-CN" altLang="en-US" sz="2400">
                <a:ea typeface="楷体" panose="02010609060101010101" pitchFamily="49" charset="-122"/>
              </a:rPr>
              <a:t>下列命题中，不正确的是</a:t>
            </a:r>
            <a:r>
              <a:rPr lang="en-US" altLang="zh-CN" sz="2400">
                <a:ea typeface="楷体" panose="02010609060101010101" pitchFamily="49" charset="-122"/>
              </a:rPr>
              <a:t>(  </a:t>
            </a:r>
            <a:r>
              <a:rPr lang="zh-CN" altLang="en-US" sz="2400">
                <a:ea typeface="楷体" panose="02010609060101010101" pitchFamily="49" charset="-122"/>
              </a:rPr>
              <a:t>　　</a:t>
            </a:r>
            <a:r>
              <a:rPr lang="en-US" altLang="zh-CN" sz="2400">
                <a:ea typeface="楷体" panose="02010609060101010101" pitchFamily="49" charset="-122"/>
              </a:rPr>
              <a:t>)</a:t>
            </a:r>
            <a:endParaRPr lang="zh-CN" altLang="en-US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          (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en-US" altLang="zh-CN" sz="2400">
                <a:ea typeface="楷体" panose="02010609060101010101" pitchFamily="49" charset="-122"/>
              </a:rPr>
              <a:t>)</a:t>
            </a:r>
            <a:r>
              <a:rPr lang="zh-CN" altLang="en-US" sz="2400">
                <a:ea typeface="楷体" panose="02010609060101010101" pitchFamily="49" charset="-122"/>
              </a:rPr>
              <a:t>若直线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与平面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内的一条直线垂直，则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endParaRPr lang="zh-CN" altLang="en-US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          (</a:t>
            </a:r>
            <a:r>
              <a:rPr lang="en-US" altLang="zh-CN" sz="2400" i="1">
                <a:ea typeface="楷体" panose="02010609060101010101" pitchFamily="49" charset="-122"/>
              </a:rPr>
              <a:t>B</a:t>
            </a:r>
            <a:r>
              <a:rPr lang="en-US" altLang="zh-CN" sz="2400">
                <a:ea typeface="楷体" panose="02010609060101010101" pitchFamily="49" charset="-122"/>
              </a:rPr>
              <a:t>)</a:t>
            </a:r>
            <a:r>
              <a:rPr lang="zh-CN" altLang="en-US" sz="2400">
                <a:ea typeface="楷体" panose="02010609060101010101" pitchFamily="49" charset="-122"/>
              </a:rPr>
              <a:t>若直线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不垂直于平面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，则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内没有与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垂直的直线</a:t>
            </a:r>
            <a:endParaRPr lang="zh-CN" altLang="en-US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          (</a:t>
            </a:r>
            <a:r>
              <a:rPr lang="en-US" altLang="zh-CN" sz="2400" i="1">
                <a:ea typeface="楷体" panose="02010609060101010101" pitchFamily="49" charset="-122"/>
              </a:rPr>
              <a:t>C</a:t>
            </a:r>
            <a:r>
              <a:rPr lang="en-US" altLang="zh-CN" sz="2400">
                <a:ea typeface="楷体" panose="02010609060101010101" pitchFamily="49" charset="-122"/>
              </a:rPr>
              <a:t>)</a:t>
            </a:r>
            <a:r>
              <a:rPr lang="zh-CN" altLang="en-US" sz="2400">
                <a:ea typeface="楷体" panose="02010609060101010101" pitchFamily="49" charset="-122"/>
              </a:rPr>
              <a:t>若直线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不垂直于平面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，则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内也可以有无数条直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                </a:t>
            </a:r>
            <a:r>
              <a:rPr lang="zh-CN" altLang="en-US" sz="2400">
                <a:ea typeface="楷体" panose="02010609060101010101" pitchFamily="49" charset="-122"/>
              </a:rPr>
              <a:t>线与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垂直；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          (</a:t>
            </a:r>
            <a:r>
              <a:rPr lang="en-US" altLang="zh-CN" sz="2400" i="1">
                <a:ea typeface="楷体" panose="02010609060101010101" pitchFamily="49" charset="-122"/>
              </a:rPr>
              <a:t>D</a:t>
            </a:r>
            <a:r>
              <a:rPr lang="en-US" altLang="zh-CN" sz="2400">
                <a:ea typeface="楷体" panose="02010609060101010101" pitchFamily="49" charset="-122"/>
              </a:rPr>
              <a:t>)</a:t>
            </a:r>
            <a:r>
              <a:rPr lang="zh-CN" altLang="en-US" sz="2400">
                <a:ea typeface="楷体" panose="02010609060101010101" pitchFamily="49" charset="-122"/>
              </a:rPr>
              <a:t>若直线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与平面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内的无数条直线垂直，则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28676" name="矩形 20"/>
          <p:cNvSpPr/>
          <p:nvPr/>
        </p:nvSpPr>
        <p:spPr>
          <a:xfrm>
            <a:off x="6096000" y="1068388"/>
            <a:ext cx="83502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</a:rPr>
              <a:t>ABD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  <p:sp>
        <p:nvSpPr>
          <p:cNvPr id="28677" name="Rectangle 21"/>
          <p:cNvSpPr/>
          <p:nvPr/>
        </p:nvSpPr>
        <p:spPr>
          <a:xfrm>
            <a:off x="1722438" y="3371850"/>
            <a:ext cx="6881812" cy="267811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解析：</a:t>
            </a:r>
            <a:endParaRPr lang="en-US" altLang="zh-CN" sz="2400">
              <a:solidFill>
                <a:srgbClr val="FF0000"/>
              </a:solidFill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当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与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内的一条直线垂直时，不能保证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与平面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垂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直，所以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zh-CN" altLang="en-US" sz="2400">
                <a:ea typeface="楷体" panose="02010609060101010101" pitchFamily="49" charset="-122"/>
              </a:rPr>
              <a:t>不正确；</a:t>
            </a:r>
            <a:endParaRPr lang="zh-CN" altLang="en-US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当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与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不垂直时，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可能与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内的无数条平行直线垂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直，所以</a:t>
            </a:r>
            <a:r>
              <a:rPr lang="en-US" altLang="zh-CN" sz="2400" i="1">
                <a:ea typeface="楷体" panose="02010609060101010101" pitchFamily="49" charset="-122"/>
              </a:rPr>
              <a:t>B</a:t>
            </a:r>
            <a:r>
              <a:rPr lang="zh-CN" altLang="en-US" sz="2400">
                <a:ea typeface="楷体" panose="02010609060101010101" pitchFamily="49" charset="-122"/>
              </a:rPr>
              <a:t>不正确，</a:t>
            </a:r>
            <a:r>
              <a:rPr lang="en-US" altLang="zh-CN" sz="2400" i="1">
                <a:ea typeface="楷体" panose="02010609060101010101" pitchFamily="49" charset="-122"/>
              </a:rPr>
              <a:t>C</a:t>
            </a:r>
            <a:r>
              <a:rPr lang="zh-CN" altLang="en-US" sz="2400">
                <a:ea typeface="楷体" panose="02010609060101010101" pitchFamily="49" charset="-122"/>
              </a:rPr>
              <a:t>正确；</a:t>
            </a:r>
            <a:endParaRPr lang="zh-CN" altLang="en-US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若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在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内，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也可以和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内的无数条直线垂直，故</a:t>
            </a:r>
            <a:r>
              <a:rPr lang="en-US" altLang="zh-CN" sz="2400" i="1">
                <a:ea typeface="楷体" panose="02010609060101010101" pitchFamily="49" charset="-122"/>
              </a:rPr>
              <a:t>D</a:t>
            </a:r>
            <a:endParaRPr lang="en-US" altLang="zh-CN" sz="2400" i="1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错误。 </a:t>
            </a:r>
            <a:endParaRPr lang="zh-CN" altLang="en-US" sz="2400"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1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0722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0723" name="矩形 5"/>
          <p:cNvSpPr/>
          <p:nvPr/>
        </p:nvSpPr>
        <p:spPr>
          <a:xfrm>
            <a:off x="955675" y="1044575"/>
            <a:ext cx="81883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对于线面垂直的定义要注意“直线垂直于平面内的所有直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线”的说法与“直线垂直于平面内无数条直线”不是一回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事。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6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2770" name="矩形 8"/>
          <p:cNvSpPr/>
          <p:nvPr/>
        </p:nvSpPr>
        <p:spPr>
          <a:xfrm>
            <a:off x="838200" y="1046163"/>
            <a:ext cx="7878763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如果一条直线垂直于一个平面内的：①三角形的两边；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 ②梯形的两边；  ③圆的两条直径；  ④正五边形的两边，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则能保证该直线与平面垂直的是</a:t>
            </a:r>
            <a:r>
              <a:rPr lang="en-US" altLang="zh-CN" sz="2400">
                <a:ea typeface="楷体" panose="02010609060101010101" pitchFamily="49" charset="-122"/>
              </a:rPr>
              <a:t>________(</a:t>
            </a:r>
            <a:r>
              <a:rPr lang="zh-CN" altLang="en-US" sz="2400">
                <a:ea typeface="楷体" panose="02010609060101010101" pitchFamily="49" charset="-122"/>
              </a:rPr>
              <a:t>填序号</a:t>
            </a:r>
            <a:r>
              <a:rPr lang="en-US" altLang="zh-CN" sz="2400">
                <a:ea typeface="楷体" panose="02010609060101010101" pitchFamily="49" charset="-122"/>
              </a:rPr>
              <a:t>)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32771" name="矩形 13"/>
          <p:cNvSpPr/>
          <p:nvPr/>
        </p:nvSpPr>
        <p:spPr>
          <a:xfrm>
            <a:off x="5268913" y="1755775"/>
            <a:ext cx="111283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</a:rPr>
              <a:t>①③④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32772" name="矩形 17"/>
          <p:cNvSpPr/>
          <p:nvPr/>
        </p:nvSpPr>
        <p:spPr>
          <a:xfrm>
            <a:off x="944563" y="2305050"/>
            <a:ext cx="7854950" cy="19383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解析：</a:t>
            </a:r>
            <a:endParaRPr lang="en-US" altLang="zh-CN" sz="2400">
              <a:solidFill>
                <a:srgbClr val="FF0000"/>
              </a:solidFill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根据直线与平面垂直的判定定理，平面内这两条直线必须是相交的，①③④中给定的两条直线一定相交，能保证直线与平面垂直，而②梯形的两边可能是上、下底边，它们互相平行，不满足定理条件。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  <p:bldP spid="3277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81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4818" name="矩形 8"/>
          <p:cNvSpPr/>
          <p:nvPr/>
        </p:nvSpPr>
        <p:spPr>
          <a:xfrm>
            <a:off x="884238" y="1057275"/>
            <a:ext cx="8093075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例</a:t>
            </a:r>
            <a:r>
              <a:rPr lang="en-US" altLang="zh-CN" sz="2400">
                <a:ea typeface="楷体" panose="02010609060101010101" pitchFamily="49" charset="-122"/>
              </a:rPr>
              <a:t>2</a:t>
            </a:r>
            <a:r>
              <a:rPr lang="zh-CN" altLang="en-US" sz="2400">
                <a:ea typeface="楷体" panose="02010609060101010101" pitchFamily="49" charset="-122"/>
              </a:rPr>
              <a:t>、如图，在已知</a:t>
            </a:r>
            <a:r>
              <a:rPr lang="en-US" altLang="zh-CN" sz="2400" i="1">
                <a:ea typeface="楷体" panose="02010609060101010101" pitchFamily="49" charset="-122"/>
              </a:rPr>
              <a:t>OA</a:t>
            </a:r>
            <a:r>
              <a:rPr lang="zh-CN" altLang="en-US" sz="2400">
                <a:ea typeface="楷体" panose="02010609060101010101" pitchFamily="49" charset="-122"/>
              </a:rPr>
              <a:t>、</a:t>
            </a:r>
            <a:r>
              <a:rPr lang="en-US" altLang="zh-CN" sz="2400" i="1">
                <a:ea typeface="楷体" panose="02010609060101010101" pitchFamily="49" charset="-122"/>
              </a:rPr>
              <a:t>OB</a:t>
            </a:r>
            <a:r>
              <a:rPr lang="zh-CN" altLang="en-US" sz="2400">
                <a:ea typeface="楷体" panose="02010609060101010101" pitchFamily="49" charset="-122"/>
              </a:rPr>
              <a:t> 、 </a:t>
            </a:r>
            <a:r>
              <a:rPr lang="en-US" altLang="zh-CN" sz="2400" i="1">
                <a:ea typeface="楷体" panose="02010609060101010101" pitchFamily="49" charset="-122"/>
              </a:rPr>
              <a:t>OC</a:t>
            </a:r>
            <a:r>
              <a:rPr lang="zh-CN" altLang="en-US" sz="2400">
                <a:ea typeface="楷体" panose="02010609060101010101" pitchFamily="49" charset="-122"/>
              </a:rPr>
              <a:t>两两垂直，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 i="1">
                <a:ea typeface="楷体" panose="02010609060101010101" pitchFamily="49" charset="-122"/>
              </a:rPr>
              <a:t>           </a:t>
            </a:r>
            <a:r>
              <a:rPr lang="zh-CN" altLang="en-US" sz="2400">
                <a:ea typeface="楷体" panose="02010609060101010101" pitchFamily="49" charset="-122"/>
              </a:rPr>
              <a:t>求证：</a:t>
            </a:r>
            <a:r>
              <a:rPr lang="en-US" altLang="zh-CN" sz="2400">
                <a:ea typeface="楷体" panose="02010609060101010101" pitchFamily="49" charset="-122"/>
                <a:sym typeface="Wingdings" pitchFamily="2" charset="2"/>
              </a:rPr>
              <a:t>(1)</a:t>
            </a:r>
            <a:r>
              <a:rPr lang="en-US" altLang="zh-CN" sz="2400" i="1">
                <a:ea typeface="楷体" panose="02010609060101010101" pitchFamily="49" charset="-122"/>
              </a:rPr>
              <a:t>OA</a:t>
            </a:r>
            <a:r>
              <a:rPr lang="zh-CN" altLang="en-US" sz="2400">
                <a:ea typeface="楷体" panose="02010609060101010101" pitchFamily="49" charset="-122"/>
              </a:rPr>
              <a:t>⊥平面</a:t>
            </a:r>
            <a:r>
              <a:rPr lang="en-US" altLang="zh-CN" sz="2400" i="1">
                <a:ea typeface="楷体" panose="02010609060101010101" pitchFamily="49" charset="-122"/>
              </a:rPr>
              <a:t>OBC</a:t>
            </a:r>
            <a:r>
              <a:rPr lang="zh-CN" altLang="en-US" sz="2400">
                <a:ea typeface="楷体" panose="02010609060101010101" pitchFamily="49" charset="-122"/>
              </a:rPr>
              <a:t>；</a:t>
            </a:r>
            <a:r>
              <a:rPr lang="en-US" altLang="zh-CN" sz="2400">
                <a:ea typeface="楷体" panose="02010609060101010101" pitchFamily="49" charset="-122"/>
                <a:sym typeface="Wingdings" pitchFamily="2" charset="2"/>
              </a:rPr>
              <a:t>     (2)</a:t>
            </a:r>
            <a:r>
              <a:rPr lang="en-US" altLang="zh-CN" sz="2400" i="1">
                <a:ea typeface="楷体" panose="02010609060101010101" pitchFamily="49" charset="-122"/>
              </a:rPr>
              <a:t>OA</a:t>
            </a:r>
            <a:r>
              <a:rPr lang="zh-CN" altLang="en-US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BC</a:t>
            </a:r>
            <a:r>
              <a:rPr lang="zh-CN" altLang="en-US" sz="2400">
                <a:ea typeface="楷体" panose="02010609060101010101" pitchFamily="49" charset="-122"/>
              </a:rPr>
              <a:t>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34819" name="矩形 4"/>
          <p:cNvSpPr/>
          <p:nvPr/>
        </p:nvSpPr>
        <p:spPr>
          <a:xfrm>
            <a:off x="1828800" y="620713"/>
            <a:ext cx="71723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类型二   直线与平面垂直的判定定理的应用</a:t>
            </a:r>
            <a:endParaRPr lang="zh-CN" altLang="en-US" sz="2400">
              <a:solidFill>
                <a:srgbClr val="FF0000"/>
              </a:solidFill>
              <a:ea typeface="楷体" panose="02010609060101010101" pitchFamily="49" charset="-122"/>
            </a:endParaRPr>
          </a:p>
        </p:txBody>
      </p:sp>
      <p:grpSp>
        <p:nvGrpSpPr>
          <p:cNvPr id="34820" name="组合 32"/>
          <p:cNvGrpSpPr/>
          <p:nvPr/>
        </p:nvGrpSpPr>
        <p:grpSpPr>
          <a:xfrm>
            <a:off x="5562600" y="1757363"/>
            <a:ext cx="3032125" cy="3005137"/>
            <a:chOff x="5486400" y="1371600"/>
            <a:chExt cx="3032125" cy="3005137"/>
          </a:xfrm>
        </p:grpSpPr>
        <p:sp>
          <p:nvSpPr>
            <p:cNvPr id="34821" name="任意多边形 12"/>
            <p:cNvSpPr/>
            <p:nvPr/>
          </p:nvSpPr>
          <p:spPr>
            <a:xfrm>
              <a:off x="5803900" y="3124200"/>
              <a:ext cx="2425700" cy="1066800"/>
            </a:xfrm>
            <a:custGeom>
              <a:gdLst>
                <a:gd name="connsiteX0" fmla="*/ 0 w 2425700"/>
                <a:gd name="connsiteY0" fmla="*/ 1066800 h 1066800"/>
                <a:gd name="connsiteX1" fmla="*/ 2425700 w 2425700"/>
                <a:gd name="connsiteY1" fmla="*/ 1066800 h 1066800"/>
                <a:gd name="connsiteX2" fmla="*/ 1752600 w 2425700"/>
                <a:gd name="connsiteY2" fmla="*/ 0 h 1066800"/>
                <a:gd name="connsiteX3" fmla="*/ 0 w 2425700"/>
                <a:gd name="connsiteY3" fmla="*/ 1066800 h 106680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25700" h="1066800">
                  <a:moveTo>
                    <a:pt x="0" y="1066800"/>
                  </a:moveTo>
                  <a:lnTo>
                    <a:pt x="2425700" y="1066800"/>
                  </a:lnTo>
                  <a:lnTo>
                    <a:pt x="1752600" y="0"/>
                  </a:lnTo>
                  <a:lnTo>
                    <a:pt x="0" y="106680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marR="0" lvl="0" indent="0">
                <a:buClrTx/>
                <a:buFontTx/>
              </a:pPr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grpSp>
          <p:nvGrpSpPr>
            <p:cNvPr id="34822" name="组合 30"/>
            <p:cNvGrpSpPr/>
            <p:nvPr/>
          </p:nvGrpSpPr>
          <p:grpSpPr>
            <a:xfrm>
              <a:off x="5486400" y="1371600"/>
              <a:ext cx="3032125" cy="3005137"/>
              <a:chOff x="5257800" y="152400"/>
              <a:chExt cx="3032125" cy="3005137"/>
            </a:xfrm>
          </p:grpSpPr>
          <p:cxnSp>
            <p:nvCxnSpPr>
              <p:cNvPr id="34823" name="直接连接符 14"/>
              <p:cNvCxnSpPr/>
              <p:nvPr/>
            </p:nvCxnSpPr>
            <p:spPr>
              <a:xfrm rot="5400000">
                <a:off x="6507161" y="1112837"/>
                <a:ext cx="1616075" cy="0"/>
              </a:xfrm>
              <a:prstGeom prst="line">
                <a:avLst/>
              </a:prstGeom>
              <a:ln w="254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24" name="直接连接符 15"/>
              <p:cNvCxnSpPr/>
              <p:nvPr/>
            </p:nvCxnSpPr>
            <p:spPr>
              <a:xfrm rot="10800000" flipV="1">
                <a:off x="5562600" y="1905000"/>
                <a:ext cx="1752600" cy="1066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</p:cxnSp>
          <p:graphicFrame>
            <p:nvGraphicFramePr>
              <p:cNvPr id="34825" name="Object 9"/>
              <p:cNvGraphicFramePr>
                <a:graphicFrameLocks noChangeAspect="1"/>
              </p:cNvGraphicFramePr>
              <p:nvPr/>
            </p:nvGraphicFramePr>
            <p:xfrm>
              <a:off x="7315200" y="152400"/>
              <a:ext cx="350212" cy="381000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92" r:id="rId3" imgW="350212" imgH="381000" progId="Equation.DSMT4">
                      <p:embed/>
                    </p:oleObj>
                  </mc:Choice>
                  <mc:Fallback>
                    <p:oleObj r:id="rId3" imgW="350212" imgH="3810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7315200" y="152400"/>
                            <a:ext cx="350212" cy="38100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4826" name="Object 10"/>
              <p:cNvGraphicFramePr>
                <a:graphicFrameLocks noChangeAspect="1"/>
              </p:cNvGraphicFramePr>
              <p:nvPr/>
            </p:nvGraphicFramePr>
            <p:xfrm>
              <a:off x="5257800" y="2792604"/>
              <a:ext cx="304800" cy="331596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93" r:id="rId5" imgW="304800" imgH="331596" progId="Equation.DSMT4">
                      <p:embed/>
                    </p:oleObj>
                  </mc:Choice>
                  <mc:Fallback>
                    <p:oleObj r:id="rId5" imgW="304800" imgH="331596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5257800" y="2792604"/>
                            <a:ext cx="304800" cy="331596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4827" name="Object 11"/>
              <p:cNvGraphicFramePr>
                <a:graphicFrameLocks noChangeAspect="1"/>
              </p:cNvGraphicFramePr>
              <p:nvPr/>
            </p:nvGraphicFramePr>
            <p:xfrm>
              <a:off x="8001000" y="2819400"/>
              <a:ext cx="288925" cy="338137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94" r:id="rId7" imgW="288925" imgH="338137" progId="Equation.DSMT4">
                      <p:embed/>
                    </p:oleObj>
                  </mc:Choice>
                  <mc:Fallback>
                    <p:oleObj r:id="rId7" imgW="288925" imgH="338137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8001000" y="2819400"/>
                            <a:ext cx="288925" cy="33813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34828" name="直接连接符 19"/>
              <p:cNvCxnSpPr/>
              <p:nvPr/>
            </p:nvCxnSpPr>
            <p:spPr>
              <a:xfrm rot="16200000" flipH="1">
                <a:off x="7116761" y="2087562"/>
                <a:ext cx="1082675" cy="68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</p:cxnSp>
          <p:cxnSp>
            <p:nvCxnSpPr>
              <p:cNvPr id="34829" name="直接连接符 20"/>
              <p:cNvCxnSpPr/>
              <p:nvPr/>
            </p:nvCxnSpPr>
            <p:spPr>
              <a:xfrm>
                <a:off x="5562600" y="2971800"/>
                <a:ext cx="2438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34830" name="Object 13"/>
              <p:cNvGraphicFramePr>
                <a:graphicFrameLocks noChangeAspect="1"/>
              </p:cNvGraphicFramePr>
              <p:nvPr/>
            </p:nvGraphicFramePr>
            <p:xfrm>
              <a:off x="7010400" y="1676400"/>
              <a:ext cx="288925" cy="338138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95" r:id="rId9" imgW="288925" imgH="338138" progId="Equation.DSMT4">
                      <p:embed/>
                    </p:oleObj>
                  </mc:Choice>
                  <mc:Fallback>
                    <p:oleObj r:id="rId9" imgW="288925" imgH="338138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7010400" y="1676400"/>
                            <a:ext cx="288925" cy="338138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86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36866" name="组合 74"/>
          <p:cNvGrpSpPr/>
          <p:nvPr/>
        </p:nvGrpSpPr>
        <p:grpSpPr>
          <a:xfrm>
            <a:off x="5229225" y="1509713"/>
            <a:ext cx="3336925" cy="3276600"/>
            <a:chOff x="5029200" y="2286000"/>
            <a:chExt cx="3336925" cy="3276600"/>
          </a:xfrm>
        </p:grpSpPr>
        <p:cxnSp>
          <p:nvCxnSpPr>
            <p:cNvPr id="36867" name="直接连接符 8"/>
            <p:cNvCxnSpPr/>
            <p:nvPr/>
          </p:nvCxnSpPr>
          <p:spPr>
            <a:xfrm rot="10800000" flipV="1">
              <a:off x="6705600" y="4392612"/>
              <a:ext cx="1371600" cy="914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</p:cxnSp>
        <p:graphicFrame>
          <p:nvGraphicFramePr>
            <p:cNvPr id="36868" name="Object 25"/>
            <p:cNvGraphicFramePr>
              <a:graphicFrameLocks noChangeAspect="1"/>
            </p:cNvGraphicFramePr>
            <p:nvPr/>
          </p:nvGraphicFramePr>
          <p:xfrm>
            <a:off x="5029200" y="4164204"/>
            <a:ext cx="350212" cy="3810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96" r:id="rId3" imgW="350212" imgH="381000" progId="Equation.DSMT4">
                    <p:embed/>
                  </p:oleObj>
                </mc:Choice>
                <mc:Fallback>
                  <p:oleObj r:id="rId3" imgW="350212" imgH="381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029200" y="4164204"/>
                          <a:ext cx="350212" cy="3810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69" name="Object 26"/>
            <p:cNvGraphicFramePr>
              <a:graphicFrameLocks noChangeAspect="1"/>
            </p:cNvGraphicFramePr>
            <p:nvPr/>
          </p:nvGraphicFramePr>
          <p:xfrm>
            <a:off x="6629400" y="5231004"/>
            <a:ext cx="304800" cy="331596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97" r:id="rId5" imgW="304800" imgH="331596" progId="Equation.DSMT4">
                    <p:embed/>
                  </p:oleObj>
                </mc:Choice>
                <mc:Fallback>
                  <p:oleObj r:id="rId5" imgW="304800" imgH="331596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629400" y="5231004"/>
                          <a:ext cx="304800" cy="33159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70" name="Object 27"/>
            <p:cNvGraphicFramePr>
              <a:graphicFrameLocks noChangeAspect="1"/>
            </p:cNvGraphicFramePr>
            <p:nvPr/>
          </p:nvGraphicFramePr>
          <p:xfrm>
            <a:off x="8077200" y="4240404"/>
            <a:ext cx="288925" cy="33813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98" r:id="rId7" imgW="288925" imgH="338137" progId="Equation.DSMT4">
                    <p:embed/>
                  </p:oleObj>
                </mc:Choice>
                <mc:Fallback>
                  <p:oleObj r:id="rId7" imgW="288925" imgH="33813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8077200" y="4240404"/>
                          <a:ext cx="288925" cy="3381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71" name="Object 28"/>
            <p:cNvGraphicFramePr>
              <a:graphicFrameLocks noChangeAspect="1"/>
            </p:cNvGraphicFramePr>
            <p:nvPr/>
          </p:nvGraphicFramePr>
          <p:xfrm>
            <a:off x="7315200" y="3276600"/>
            <a:ext cx="312737" cy="3143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99" r:id="rId9" imgW="312737" imgH="314325" progId="Equation.DSMT4">
                    <p:embed/>
                  </p:oleObj>
                </mc:Choice>
                <mc:Fallback>
                  <p:oleObj r:id="rId9" imgW="312737" imgH="3143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315200" y="3276600"/>
                          <a:ext cx="312737" cy="3143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6872" name="直接连接符 13"/>
            <p:cNvCxnSpPr/>
            <p:nvPr/>
          </p:nvCxnSpPr>
          <p:spPr>
            <a:xfrm rot="5400000">
              <a:off x="4991100" y="2982912"/>
              <a:ext cx="1752600" cy="1066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73" name="直接连接符 14"/>
            <p:cNvCxnSpPr/>
            <p:nvPr/>
          </p:nvCxnSpPr>
          <p:spPr>
            <a:xfrm rot="16200000" flipV="1">
              <a:off x="6362700" y="2678112"/>
              <a:ext cx="1752600" cy="1676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</p:cxnSp>
        <p:graphicFrame>
          <p:nvGraphicFramePr>
            <p:cNvPr id="36874" name="Object 32"/>
            <p:cNvGraphicFramePr>
              <a:graphicFrameLocks noChangeAspect="1"/>
            </p:cNvGraphicFramePr>
            <p:nvPr/>
          </p:nvGraphicFramePr>
          <p:xfrm>
            <a:off x="6277558" y="2286000"/>
            <a:ext cx="351842" cy="3810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0" r:id="rId11" imgW="351842" imgH="381000" progId="Equation.DSMT4">
                    <p:embed/>
                  </p:oleObj>
                </mc:Choice>
                <mc:Fallback>
                  <p:oleObj r:id="rId11" imgW="351842" imgH="381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6277558" y="2286000"/>
                          <a:ext cx="351842" cy="3810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875" name="任意多边形 16"/>
            <p:cNvSpPr/>
            <p:nvPr/>
          </p:nvSpPr>
          <p:spPr>
            <a:xfrm>
              <a:off x="5346700" y="3505200"/>
              <a:ext cx="1892300" cy="1816100"/>
            </a:xfrm>
            <a:custGeom>
              <a:gdLst>
                <a:gd name="connsiteX0" fmla="*/ 0 w 1892300"/>
                <a:gd name="connsiteY0" fmla="*/ 876300 h 1816100"/>
                <a:gd name="connsiteX1" fmla="*/ 1892300 w 1892300"/>
                <a:gd name="connsiteY1" fmla="*/ 0 h 1816100"/>
                <a:gd name="connsiteX2" fmla="*/ 1346200 w 1892300"/>
                <a:gd name="connsiteY2" fmla="*/ 1816100 h 1816100"/>
                <a:gd name="connsiteX3" fmla="*/ 0 w 1892300"/>
                <a:gd name="connsiteY3" fmla="*/ 876300 h 181610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92300" h="1816100">
                  <a:moveTo>
                    <a:pt x="0" y="876300"/>
                  </a:moveTo>
                  <a:lnTo>
                    <a:pt x="1892300" y="0"/>
                  </a:lnTo>
                  <a:lnTo>
                    <a:pt x="1346200" y="1816100"/>
                  </a:lnTo>
                  <a:lnTo>
                    <a:pt x="0" y="87630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marR="0" lvl="0" indent="0">
                <a:buClrTx/>
                <a:buFontTx/>
              </a:pPr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cxnSp>
          <p:nvCxnSpPr>
            <p:cNvPr id="36876" name="直接连接符 17"/>
            <p:cNvCxnSpPr/>
            <p:nvPr/>
          </p:nvCxnSpPr>
          <p:spPr>
            <a:xfrm rot="16200000" flipH="1">
              <a:off x="5219700" y="3821112"/>
              <a:ext cx="266700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</p:cxnSp>
        <p:cxnSp>
          <p:nvCxnSpPr>
            <p:cNvPr id="36877" name="直接连接符 18"/>
            <p:cNvCxnSpPr/>
            <p:nvPr/>
          </p:nvCxnSpPr>
          <p:spPr>
            <a:xfrm>
              <a:off x="5334000" y="4392612"/>
              <a:ext cx="28194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78" name="直接连接符 19"/>
            <p:cNvCxnSpPr/>
            <p:nvPr/>
          </p:nvCxnSpPr>
          <p:spPr>
            <a:xfrm>
              <a:off x="5334000" y="4392612"/>
              <a:ext cx="1371600" cy="914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79" name="直接连接符 20"/>
            <p:cNvCxnSpPr/>
            <p:nvPr/>
          </p:nvCxnSpPr>
          <p:spPr>
            <a:xfrm rot="5400000">
              <a:off x="6057900" y="4152900"/>
              <a:ext cx="1828800" cy="533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80" name="直接连接符 21"/>
            <p:cNvCxnSpPr/>
            <p:nvPr/>
          </p:nvCxnSpPr>
          <p:spPr>
            <a:xfrm flipV="1">
              <a:off x="5334000" y="3505200"/>
              <a:ext cx="1905000" cy="914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</a:ln>
          </p:spPr>
        </p:cxnSp>
      </p:grpSp>
      <p:sp>
        <p:nvSpPr>
          <p:cNvPr id="36881" name="矩形 8"/>
          <p:cNvSpPr/>
          <p:nvPr/>
        </p:nvSpPr>
        <p:spPr>
          <a:xfrm>
            <a:off x="860425" y="1009650"/>
            <a:ext cx="809307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如图所示，已知</a:t>
            </a:r>
            <a:r>
              <a:rPr lang="en-US" altLang="zh-CN" sz="2400" i="1">
                <a:ea typeface="楷体" panose="02010609060101010101" pitchFamily="49" charset="-122"/>
              </a:rPr>
              <a:t>P</a:t>
            </a:r>
            <a:r>
              <a:rPr lang="zh-CN" altLang="en-US" sz="2400">
                <a:ea typeface="楷体" panose="02010609060101010101" pitchFamily="49" charset="-122"/>
              </a:rPr>
              <a:t>为△</a:t>
            </a:r>
            <a:r>
              <a:rPr lang="en-US" altLang="zh-CN" sz="2400" i="1">
                <a:ea typeface="楷体" panose="02010609060101010101" pitchFamily="49" charset="-122"/>
              </a:rPr>
              <a:t>ABC</a:t>
            </a:r>
            <a:r>
              <a:rPr lang="zh-CN" altLang="en-US" sz="2400">
                <a:ea typeface="楷体" panose="02010609060101010101" pitchFamily="49" charset="-122"/>
              </a:rPr>
              <a:t>所在平面外一点，已知</a:t>
            </a:r>
            <a:r>
              <a:rPr lang="en-US" altLang="zh-CN" sz="2400" i="1">
                <a:ea typeface="楷体" panose="02010609060101010101" pitchFamily="49" charset="-122"/>
              </a:rPr>
              <a:t>AP</a:t>
            </a:r>
            <a:r>
              <a:rPr lang="zh-CN" altLang="en-US" sz="2400">
                <a:ea typeface="楷体" panose="02010609060101010101" pitchFamily="49" charset="-122"/>
              </a:rPr>
              <a:t>＝</a:t>
            </a:r>
            <a:r>
              <a:rPr lang="en-US" altLang="zh-CN" sz="2400" i="1">
                <a:ea typeface="楷体" panose="02010609060101010101" pitchFamily="49" charset="-122"/>
              </a:rPr>
              <a:t>AC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r>
              <a:rPr lang="en-US" altLang="zh-CN" sz="2400" i="1">
                <a:ea typeface="楷体" panose="02010609060101010101" pitchFamily="49" charset="-122"/>
              </a:rPr>
              <a:t> </a:t>
            </a:r>
            <a:endParaRPr lang="en-US" altLang="zh-CN" sz="2400" i="1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 i="1">
                <a:ea typeface="楷体" panose="02010609060101010101" pitchFamily="49" charset="-122"/>
              </a:rPr>
              <a:t>BP</a:t>
            </a:r>
            <a:r>
              <a:rPr lang="zh-CN" altLang="en-US" sz="2400">
                <a:ea typeface="楷体" panose="02010609060101010101" pitchFamily="49" charset="-122"/>
              </a:rPr>
              <a:t>＝</a:t>
            </a:r>
            <a:r>
              <a:rPr lang="en-US" altLang="zh-CN" sz="2400" i="1">
                <a:ea typeface="楷体" panose="02010609060101010101" pitchFamily="49" charset="-122"/>
              </a:rPr>
              <a:t>BC</a:t>
            </a:r>
            <a:r>
              <a:rPr lang="zh-CN" altLang="en-US" sz="2400">
                <a:ea typeface="楷体" panose="02010609060101010101" pitchFamily="49" charset="-122"/>
              </a:rPr>
              <a:t> ，</a:t>
            </a:r>
            <a:r>
              <a:rPr lang="en-US" altLang="zh-CN" sz="2400" i="1">
                <a:ea typeface="楷体" panose="02010609060101010101" pitchFamily="49" charset="-122"/>
              </a:rPr>
              <a:t>D</a:t>
            </a:r>
            <a:r>
              <a:rPr lang="zh-CN" altLang="en-US" sz="2400">
                <a:ea typeface="楷体" panose="02010609060101010101" pitchFamily="49" charset="-122"/>
              </a:rPr>
              <a:t>为</a:t>
            </a:r>
            <a:r>
              <a:rPr lang="en-US" altLang="zh-CN" sz="2400" i="1">
                <a:ea typeface="楷体" panose="02010609060101010101" pitchFamily="49" charset="-122"/>
              </a:rPr>
              <a:t>PC</a:t>
            </a:r>
            <a:r>
              <a:rPr lang="zh-CN" altLang="en-US" sz="2400">
                <a:ea typeface="楷体" panose="02010609060101010101" pitchFamily="49" charset="-122"/>
              </a:rPr>
              <a:t>的中点，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求证：</a:t>
            </a:r>
            <a:r>
              <a:rPr lang="en-US" altLang="zh-CN" sz="2400" i="1">
                <a:ea typeface="楷体" panose="02010609060101010101" pitchFamily="49" charset="-122"/>
              </a:rPr>
              <a:t>PC</a:t>
            </a:r>
            <a:r>
              <a:rPr lang="zh-CN" altLang="en-US" sz="2400">
                <a:ea typeface="楷体" panose="02010609060101010101" pitchFamily="49" charset="-122"/>
              </a:rPr>
              <a:t>⊥平面</a:t>
            </a:r>
            <a:r>
              <a:rPr lang="en-US" altLang="zh-CN" sz="2400" i="1">
                <a:ea typeface="楷体" panose="02010609060101010101" pitchFamily="49" charset="-122"/>
              </a:rPr>
              <a:t>ABD</a:t>
            </a:r>
            <a:r>
              <a:rPr lang="zh-CN" altLang="en-US" sz="2400">
                <a:ea typeface="楷体" panose="02010609060101010101" pitchFamily="49" charset="-122"/>
              </a:rPr>
              <a:t>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3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8914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8915" name="Rectangle 1"/>
          <p:cNvSpPr/>
          <p:nvPr/>
        </p:nvSpPr>
        <p:spPr>
          <a:xfrm>
            <a:off x="903288" y="1033463"/>
            <a:ext cx="3278187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证明线面垂直的方法：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38916" name="Rectangle 1"/>
          <p:cNvSpPr/>
          <p:nvPr/>
        </p:nvSpPr>
        <p:spPr>
          <a:xfrm>
            <a:off x="923925" y="1422400"/>
            <a:ext cx="4256088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/>
              </a:tabLst>
            </a:pPr>
            <a:r>
              <a:rPr lang="en-US" altLang="zh-CN" sz="2400">
                <a:ea typeface="楷体" panose="02010609060101010101" pitchFamily="49" charset="-122"/>
              </a:rPr>
              <a:t>(1)</a:t>
            </a:r>
            <a:r>
              <a:rPr lang="zh-CN" altLang="en-US" sz="2400">
                <a:ea typeface="楷体" panose="02010609060101010101" pitchFamily="49" charset="-122"/>
              </a:rPr>
              <a:t>由线线垂直证明线面垂直：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38917" name="Rectangle 1"/>
          <p:cNvSpPr/>
          <p:nvPr/>
        </p:nvSpPr>
        <p:spPr>
          <a:xfrm>
            <a:off x="898525" y="3119438"/>
            <a:ext cx="6605588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/>
              </a:tabLst>
            </a:pPr>
            <a:r>
              <a:rPr lang="en-US" altLang="zh-CN" sz="2400">
                <a:ea typeface="楷体" panose="02010609060101010101" pitchFamily="49" charset="-122"/>
              </a:rPr>
              <a:t>(2)</a:t>
            </a:r>
            <a:r>
              <a:rPr lang="zh-CN" altLang="en-US" sz="2400">
                <a:ea typeface="楷体" panose="02010609060101010101" pitchFamily="49" charset="-122"/>
              </a:rPr>
              <a:t>平行转化法</a:t>
            </a:r>
            <a:r>
              <a:rPr lang="en-US" altLang="zh-CN" sz="2400">
                <a:ea typeface="楷体" panose="02010609060101010101" pitchFamily="49" charset="-122"/>
              </a:rPr>
              <a:t>(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利用推论</a:t>
            </a:r>
            <a:r>
              <a:rPr lang="en-US" altLang="zh-CN" sz="2400">
                <a:ea typeface="楷体" panose="02010609060101010101" pitchFamily="49" charset="-122"/>
              </a:rPr>
              <a:t>)</a:t>
            </a:r>
            <a:r>
              <a:rPr lang="zh-CN" altLang="en-US" sz="2400">
                <a:ea typeface="楷体" panose="02010609060101010101" pitchFamily="49" charset="-122"/>
              </a:rPr>
              <a:t>：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en-US" altLang="zh-CN" sz="2400">
                <a:ea typeface="楷体" panose="02010609060101010101" pitchFamily="49" charset="-122"/>
              </a:rPr>
              <a:t>∥</a:t>
            </a:r>
            <a:r>
              <a:rPr lang="en-US" altLang="zh-CN" sz="2400" i="1">
                <a:ea typeface="楷体" panose="02010609060101010101" pitchFamily="49" charset="-122"/>
              </a:rPr>
              <a:t>b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en-US" altLang="zh-CN" sz="2400">
                <a:ea typeface="楷体" panose="02010609060101010101" pitchFamily="49" charset="-122"/>
              </a:rPr>
              <a:t>⇒</a:t>
            </a:r>
            <a:r>
              <a:rPr lang="en-US" altLang="zh-CN" sz="2400" i="1">
                <a:ea typeface="楷体" panose="02010609060101010101" pitchFamily="49" charset="-122"/>
              </a:rPr>
              <a:t>b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。</a:t>
            </a:r>
            <a:endParaRPr lang="en-US" altLang="zh-CN" sz="2400">
              <a:ea typeface="楷体" panose="02010609060101010101" pitchFamily="49" charset="-122"/>
            </a:endParaRPr>
          </a:p>
        </p:txBody>
      </p:sp>
      <p:sp>
        <p:nvSpPr>
          <p:cNvPr id="38918" name="Rectangle 1"/>
          <p:cNvSpPr/>
          <p:nvPr/>
        </p:nvSpPr>
        <p:spPr>
          <a:xfrm>
            <a:off x="1301750" y="1846263"/>
            <a:ext cx="502920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①定义法</a:t>
            </a:r>
            <a:r>
              <a:rPr lang="en-US" altLang="zh-CN" sz="2400">
                <a:ea typeface="楷体" panose="02010609060101010101" pitchFamily="49" charset="-122"/>
              </a:rPr>
              <a:t>(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不常用</a:t>
            </a:r>
            <a:r>
              <a:rPr lang="zh-CN" altLang="en-US" sz="2400">
                <a:ea typeface="楷体" panose="02010609060101010101" pitchFamily="49" charset="-122"/>
              </a:rPr>
              <a:t>，不具有操作性</a:t>
            </a:r>
            <a:r>
              <a:rPr lang="en-US" altLang="zh-CN" sz="2400">
                <a:ea typeface="楷体" panose="02010609060101010101" pitchFamily="49" charset="-122"/>
              </a:rPr>
              <a:t>)</a:t>
            </a:r>
            <a:r>
              <a:rPr lang="zh-CN" altLang="en-US" sz="2400">
                <a:ea typeface="楷体" panose="02010609060101010101" pitchFamily="49" charset="-122"/>
              </a:rPr>
              <a:t>；</a:t>
            </a:r>
            <a:endParaRPr lang="en-US" altLang="zh-CN" sz="2400">
              <a:ea typeface="楷体" panose="02010609060101010101" pitchFamily="49" charset="-122"/>
            </a:endParaRPr>
          </a:p>
        </p:txBody>
      </p:sp>
      <p:sp>
        <p:nvSpPr>
          <p:cNvPr id="38919" name="Rectangle 1"/>
          <p:cNvSpPr/>
          <p:nvPr/>
        </p:nvSpPr>
        <p:spPr>
          <a:xfrm>
            <a:off x="1276350" y="2297113"/>
            <a:ext cx="7505700" cy="8318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②判定定理</a:t>
            </a:r>
            <a:r>
              <a:rPr lang="en-US" altLang="zh-CN" sz="2400">
                <a:ea typeface="楷体" panose="02010609060101010101" pitchFamily="49" charset="-122"/>
              </a:rPr>
              <a:t>(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最常用</a:t>
            </a:r>
            <a:r>
              <a:rPr lang="en-US" altLang="zh-CN" sz="2400">
                <a:ea typeface="楷体" panose="02010609060101010101" pitchFamily="49" charset="-122"/>
              </a:rPr>
              <a:t>)</a:t>
            </a:r>
            <a:r>
              <a:rPr lang="zh-CN" altLang="en-US" sz="2400">
                <a:ea typeface="楷体" panose="02010609060101010101" pitchFamily="49" charset="-122"/>
              </a:rPr>
              <a:t>，要着力寻找平面内的两条相交直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en-US" altLang="zh-CN" sz="2400">
                <a:ea typeface="楷体" panose="02010609060101010101" pitchFamily="49" charset="-122"/>
              </a:rPr>
              <a:t>     </a:t>
            </a:r>
            <a:r>
              <a:rPr lang="zh-CN" altLang="en-US" sz="2400">
                <a:ea typeface="楷体" panose="02010609060101010101" pitchFamily="49" charset="-122"/>
              </a:rPr>
              <a:t>线</a:t>
            </a:r>
            <a:r>
              <a:rPr lang="en-US" altLang="zh-CN" sz="2400">
                <a:ea typeface="楷体" panose="02010609060101010101" pitchFamily="49" charset="-122"/>
              </a:rPr>
              <a:t>(</a:t>
            </a:r>
            <a:r>
              <a:rPr lang="zh-CN" altLang="en-US" sz="2400">
                <a:ea typeface="楷体" panose="02010609060101010101" pitchFamily="49" charset="-122"/>
              </a:rPr>
              <a:t>有时需要作辅助线</a:t>
            </a:r>
            <a:r>
              <a:rPr lang="en-US" altLang="zh-CN" sz="2400">
                <a:ea typeface="楷体" panose="02010609060101010101" pitchFamily="49" charset="-122"/>
              </a:rPr>
              <a:t>)</a:t>
            </a:r>
            <a:r>
              <a:rPr lang="zh-CN" altLang="en-US" sz="2400">
                <a:ea typeface="楷体" panose="02010609060101010101" pitchFamily="49" charset="-122"/>
              </a:rPr>
              <a:t>，使它们与所给直线垂直。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17" grpId="0"/>
      <p:bldP spid="38918" grpId="0"/>
      <p:bldP spid="389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6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0962" name="矩形 8"/>
          <p:cNvSpPr/>
          <p:nvPr/>
        </p:nvSpPr>
        <p:spPr>
          <a:xfrm>
            <a:off x="884238" y="1057275"/>
            <a:ext cx="8093075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例</a:t>
            </a:r>
            <a:r>
              <a:rPr lang="en-US" altLang="zh-CN" sz="2400">
                <a:ea typeface="楷体" panose="02010609060101010101" pitchFamily="49" charset="-122"/>
              </a:rPr>
              <a:t>3</a:t>
            </a:r>
            <a:r>
              <a:rPr lang="zh-CN" altLang="en-US" sz="2400">
                <a:ea typeface="楷体" panose="02010609060101010101" pitchFamily="49" charset="-122"/>
              </a:rPr>
              <a:t>、求证：如果两条平行直线中的一条垂直于一个平面，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                      </a:t>
            </a:r>
            <a:r>
              <a:rPr lang="zh-CN" altLang="en-US" sz="2400">
                <a:ea typeface="楷体" panose="02010609060101010101" pitchFamily="49" charset="-122"/>
              </a:rPr>
              <a:t>那么另一条也垂直于这个平面。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pic>
        <p:nvPicPr>
          <p:cNvPr id="40963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1163" y="3667125"/>
            <a:ext cx="771525" cy="3429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64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5563" y="3629025"/>
            <a:ext cx="3228975" cy="371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65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5563" y="4162425"/>
            <a:ext cx="866775" cy="9334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66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33763" y="4086225"/>
            <a:ext cx="247650" cy="10572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67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62363" y="4467225"/>
            <a:ext cx="1152525" cy="3143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68" name="Picture 2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43363" y="5076825"/>
            <a:ext cx="666750" cy="3048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69" name="Picture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5363" y="4400550"/>
            <a:ext cx="247650" cy="10572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70" name="Picture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10163" y="4762500"/>
            <a:ext cx="1152525" cy="3238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71" name="Picture 2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57563" y="5448300"/>
            <a:ext cx="2952750" cy="3905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72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53163" y="4838700"/>
            <a:ext cx="247650" cy="10572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73" name="Picture 3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57963" y="5200650"/>
            <a:ext cx="1143000" cy="3238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74" name="Picture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71763" y="1933575"/>
            <a:ext cx="1628775" cy="3143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75" name="Pictur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71763" y="2390775"/>
            <a:ext cx="733425" cy="2857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76" name="Picture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681163" y="1933575"/>
            <a:ext cx="847725" cy="8286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77" name="Picture 2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57363" y="2800350"/>
            <a:ext cx="4067175" cy="73342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40978" name="组合 46"/>
          <p:cNvGrpSpPr/>
          <p:nvPr/>
        </p:nvGrpSpPr>
        <p:grpSpPr>
          <a:xfrm>
            <a:off x="6100763" y="2085975"/>
            <a:ext cx="2590800" cy="1716088"/>
            <a:chOff x="6172200" y="2133600"/>
            <a:chExt cx="2590800" cy="1716088"/>
          </a:xfrm>
        </p:grpSpPr>
        <p:sp>
          <p:nvSpPr>
            <p:cNvPr id="40979" name="平行四边形 27"/>
            <p:cNvSpPr/>
            <p:nvPr/>
          </p:nvSpPr>
          <p:spPr>
            <a:xfrm>
              <a:off x="6172200" y="2819400"/>
              <a:ext cx="2590800" cy="990600"/>
            </a:xfrm>
            <a:prstGeom prst="parallelogram">
              <a:avLst>
                <a:gd name="adj" fmla="val 60384"/>
              </a:avLst>
            </a:prstGeom>
            <a:solidFill>
              <a:srgbClr val="FFFF00"/>
            </a:solidFill>
            <a:ln w="25400">
              <a:solidFill>
                <a:srgbClr val="0000FF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marR="0" lvl="0" indent="0">
                <a:buClrTx/>
                <a:buFontTx/>
              </a:pPr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graphicFrame>
          <p:nvGraphicFramePr>
            <p:cNvPr id="40980" name="Object 15"/>
            <p:cNvGraphicFramePr>
              <a:graphicFrameLocks noChangeAspect="1"/>
            </p:cNvGraphicFramePr>
            <p:nvPr/>
          </p:nvGraphicFramePr>
          <p:xfrm>
            <a:off x="6261100" y="3581400"/>
            <a:ext cx="292100" cy="26828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1" r:id="rId16" imgW="292100" imgH="268288" progId="Equation.DSMT4">
                    <p:embed/>
                  </p:oleObj>
                </mc:Choice>
                <mc:Fallback>
                  <p:oleObj r:id="rId16" imgW="292100" imgH="268288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6261100" y="3581400"/>
                          <a:ext cx="292100" cy="26828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0981" name="组合 44"/>
            <p:cNvGrpSpPr/>
            <p:nvPr/>
          </p:nvGrpSpPr>
          <p:grpSpPr>
            <a:xfrm>
              <a:off x="7086600" y="2170113"/>
              <a:ext cx="241300" cy="1030287"/>
              <a:chOff x="7086600" y="2170113"/>
              <a:chExt cx="241300" cy="1030287"/>
            </a:xfrm>
          </p:grpSpPr>
          <p:cxnSp>
            <p:nvCxnSpPr>
              <p:cNvPr id="40982" name="直接连接符 33"/>
              <p:cNvCxnSpPr/>
              <p:nvPr/>
            </p:nvCxnSpPr>
            <p:spPr bwMode="auto">
              <a:xfrm rot="5400000">
                <a:off x="6591300" y="2705100"/>
                <a:ext cx="99060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40983" name="Object 7"/>
              <p:cNvGraphicFramePr>
                <a:graphicFrameLocks noChangeAspect="1"/>
              </p:cNvGraphicFramePr>
              <p:nvPr/>
            </p:nvGraphicFramePr>
            <p:xfrm>
              <a:off x="7086600" y="2170113"/>
              <a:ext cx="241300" cy="265112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02" r:id="rId18" imgW="241300" imgH="265112" progId="Equation.DSMT4">
                      <p:embed/>
                    </p:oleObj>
                  </mc:Choice>
                  <mc:Fallback>
                    <p:oleObj r:id="rId18" imgW="241300" imgH="265112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9"/>
                          <a:stretch>
                            <a:fillRect/>
                          </a:stretch>
                        </p:blipFill>
                        <p:spPr>
                          <a:xfrm>
                            <a:off x="7086600" y="2170113"/>
                            <a:ext cx="241300" cy="26511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0984" name="组合 43"/>
            <p:cNvGrpSpPr/>
            <p:nvPr/>
          </p:nvGrpSpPr>
          <p:grpSpPr>
            <a:xfrm>
              <a:off x="8061325" y="2133600"/>
              <a:ext cx="244475" cy="1066800"/>
              <a:chOff x="8061325" y="2133600"/>
              <a:chExt cx="244475" cy="1066800"/>
            </a:xfrm>
          </p:grpSpPr>
          <p:cxnSp>
            <p:nvCxnSpPr>
              <p:cNvPr id="40985" name="直接连接符 31"/>
              <p:cNvCxnSpPr/>
              <p:nvPr/>
            </p:nvCxnSpPr>
            <p:spPr bwMode="auto">
              <a:xfrm rot="5400000">
                <a:off x="7566025" y="2705100"/>
                <a:ext cx="99060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40986" name="Object 25"/>
              <p:cNvGraphicFramePr>
                <a:graphicFrameLocks noChangeAspect="1"/>
              </p:cNvGraphicFramePr>
              <p:nvPr/>
            </p:nvGraphicFramePr>
            <p:xfrm>
              <a:off x="8064500" y="2133600"/>
              <a:ext cx="241300" cy="338138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03" r:id="rId20" imgW="241300" imgH="338138" progId="Equation.DSMT4">
                      <p:embed/>
                    </p:oleObj>
                  </mc:Choice>
                  <mc:Fallback>
                    <p:oleObj r:id="rId20" imgW="241300" imgH="338138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1"/>
                          <a:stretch>
                            <a:fillRect/>
                          </a:stretch>
                        </p:blipFill>
                        <p:spPr>
                          <a:xfrm>
                            <a:off x="8064500" y="2133600"/>
                            <a:ext cx="241300" cy="338138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0987" name="组合 45"/>
          <p:cNvGrpSpPr/>
          <p:nvPr/>
        </p:nvGrpSpPr>
        <p:grpSpPr>
          <a:xfrm>
            <a:off x="7167563" y="2924175"/>
            <a:ext cx="685800" cy="609600"/>
            <a:chOff x="7239000" y="2971800"/>
            <a:chExt cx="685800" cy="609600"/>
          </a:xfrm>
        </p:grpSpPr>
        <p:cxnSp>
          <p:nvCxnSpPr>
            <p:cNvPr id="40988" name="直接连接符 36"/>
            <p:cNvCxnSpPr/>
            <p:nvPr/>
          </p:nvCxnSpPr>
          <p:spPr bwMode="auto">
            <a:xfrm>
              <a:off x="7239000" y="2971800"/>
              <a:ext cx="685800" cy="609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0989" name="Object 24"/>
            <p:cNvGraphicFramePr>
              <a:graphicFrameLocks noChangeAspect="1"/>
            </p:cNvGraphicFramePr>
            <p:nvPr/>
          </p:nvGraphicFramePr>
          <p:xfrm>
            <a:off x="7620000" y="3124200"/>
            <a:ext cx="304800" cy="25928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4" r:id="rId22" imgW="304800" imgH="259287" progId="Equation.DSMT4">
                    <p:embed/>
                  </p:oleObj>
                </mc:Choice>
                <mc:Fallback>
                  <p:oleObj r:id="rId22" imgW="304800" imgH="25928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7620000" y="3124200"/>
                          <a:ext cx="304800" cy="25928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 fill="hold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 fill="hold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 fill="hold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 fill="hold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 fill="hold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 fill="hold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 fill="hold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 fill="hold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5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6146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147" name="Rectangle 8"/>
          <p:cNvSpPr/>
          <p:nvPr/>
        </p:nvSpPr>
        <p:spPr>
          <a:xfrm>
            <a:off x="962025" y="1020763"/>
            <a:ext cx="3817938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、 直线和平面的位置关系</a:t>
            </a:r>
            <a:endParaRPr lang="zh-CN" altLang="en-US" sz="240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  <p:graphicFrame>
        <p:nvGraphicFramePr>
          <p:cNvPr id="6148" name="Object 7"/>
          <p:cNvGraphicFramePr>
            <a:graphicFrameLocks noChangeAspect="1"/>
          </p:cNvGraphicFramePr>
          <p:nvPr/>
        </p:nvGraphicFramePr>
        <p:xfrm>
          <a:off x="5467350" y="3521075"/>
          <a:ext cx="1119188" cy="3571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3" imgW="1119188" imgH="357188" progId="Equation.DSMT4">
                  <p:embed/>
                </p:oleObj>
              </mc:Choice>
              <mc:Fallback>
                <p:oleObj r:id="rId3" imgW="1119188" imgH="357188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67350" y="3521075"/>
                        <a:ext cx="1119188" cy="3571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49" name="组合 60"/>
          <p:cNvGrpSpPr/>
          <p:nvPr/>
        </p:nvGrpSpPr>
        <p:grpSpPr>
          <a:xfrm>
            <a:off x="5148263" y="4217988"/>
            <a:ext cx="1763712" cy="914400"/>
            <a:chOff x="4833938" y="2514600"/>
            <a:chExt cx="1871662" cy="914400"/>
          </a:xfrm>
        </p:grpSpPr>
        <p:sp>
          <p:nvSpPr>
            <p:cNvPr id="6150" name="AutoShape 70"/>
            <p:cNvSpPr/>
            <p:nvPr/>
          </p:nvSpPr>
          <p:spPr>
            <a:xfrm>
              <a:off x="4833938" y="2667000"/>
              <a:ext cx="1871662" cy="377825"/>
            </a:xfrm>
            <a:prstGeom prst="parallelogram">
              <a:avLst>
                <a:gd name="adj" fmla="val 161961"/>
              </a:avLst>
            </a:prstGeom>
            <a:solidFill>
              <a:srgbClr val="FFFF00"/>
            </a:solidFill>
            <a:ln w="25400">
              <a:solidFill>
                <a:srgbClr val="0000FF"/>
              </a:solidFill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zh-CN" sz="2400"/>
            </a:p>
          </p:txBody>
        </p:sp>
        <p:grpSp>
          <p:nvGrpSpPr>
            <p:cNvPr id="6151" name="组合 38"/>
            <p:cNvGrpSpPr/>
            <p:nvPr/>
          </p:nvGrpSpPr>
          <p:grpSpPr>
            <a:xfrm>
              <a:off x="5715017" y="2667000"/>
              <a:ext cx="361933" cy="309563"/>
              <a:chOff x="5867417" y="5151437"/>
              <a:chExt cx="361933" cy="309563"/>
            </a:xfrm>
          </p:grpSpPr>
          <p:sp>
            <p:nvSpPr>
              <p:cNvPr id="6152" name="椭圆 37"/>
              <p:cNvSpPr/>
              <p:nvPr/>
            </p:nvSpPr>
            <p:spPr>
              <a:xfrm>
                <a:off x="5867417" y="5308599"/>
                <a:ext cx="75810" cy="7620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marR="0" lvl="0" indent="0">
                  <a:buClrTx/>
                  <a:buFontTx/>
                </a:pPr>
                <a:endParaRPr lang="zh-CN" altLang="en-US" sz="2400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graphicFrame>
            <p:nvGraphicFramePr>
              <p:cNvPr id="6153" name="Object 6"/>
              <p:cNvGraphicFramePr>
                <a:graphicFrameLocks noChangeAspect="1"/>
              </p:cNvGraphicFramePr>
              <p:nvPr/>
            </p:nvGraphicFramePr>
            <p:xfrm>
              <a:off x="5943600" y="5151437"/>
              <a:ext cx="285750" cy="309563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39" r:id="rId5" imgW="269269" imgH="309563" progId="Equation.DSMT4">
                      <p:embed/>
                    </p:oleObj>
                  </mc:Choice>
                  <mc:Fallback>
                    <p:oleObj r:id="rId5" imgW="269269" imgH="309563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5943600" y="5151437"/>
                            <a:ext cx="285750" cy="30956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6154" name="Object 9"/>
            <p:cNvGraphicFramePr>
              <a:graphicFrameLocks noChangeAspect="1"/>
            </p:cNvGraphicFramePr>
            <p:nvPr/>
          </p:nvGraphicFramePr>
          <p:xfrm>
            <a:off x="5160819" y="2819400"/>
            <a:ext cx="249381" cy="2286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0" r:id="rId7" imgW="234998" imgH="228600" progId="Equation.DSMT4">
                    <p:embed/>
                  </p:oleObj>
                </mc:Choice>
                <mc:Fallback>
                  <p:oleObj r:id="rId7" imgW="234998" imgH="228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160819" y="2819400"/>
                          <a:ext cx="249381" cy="2286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155" name="直接连接符 33"/>
            <p:cNvCxnSpPr/>
            <p:nvPr/>
          </p:nvCxnSpPr>
          <p:spPr>
            <a:xfrm>
              <a:off x="5485903" y="2514600"/>
              <a:ext cx="304925" cy="3810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56" name="直接连接符 34"/>
            <p:cNvCxnSpPr/>
            <p:nvPr/>
          </p:nvCxnSpPr>
          <p:spPr>
            <a:xfrm>
              <a:off x="5790828" y="2895600"/>
              <a:ext cx="129719" cy="152400"/>
            </a:xfrm>
            <a:prstGeom prst="line">
              <a:avLst/>
            </a:prstGeom>
            <a:ln w="25400">
              <a:solidFill>
                <a:srgbClr val="0000FF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57" name="直接连接符 35"/>
            <p:cNvCxnSpPr/>
            <p:nvPr/>
          </p:nvCxnSpPr>
          <p:spPr>
            <a:xfrm>
              <a:off x="5866637" y="2971800"/>
              <a:ext cx="304925" cy="3810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158" name="Object 15"/>
            <p:cNvGraphicFramePr>
              <a:graphicFrameLocks noChangeAspect="1"/>
            </p:cNvGraphicFramePr>
            <p:nvPr/>
          </p:nvGraphicFramePr>
          <p:xfrm>
            <a:off x="6172200" y="3095625"/>
            <a:ext cx="166688" cy="3333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1" r:id="rId9" imgW="157074" imgH="333375" progId="Equation.DSMT4">
                    <p:embed/>
                  </p:oleObj>
                </mc:Choice>
                <mc:Fallback>
                  <p:oleObj r:id="rId9" imgW="157074" imgH="33337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172200" y="3095625"/>
                          <a:ext cx="166688" cy="3333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9" name="组合 35"/>
          <p:cNvGrpSpPr/>
          <p:nvPr/>
        </p:nvGrpSpPr>
        <p:grpSpPr>
          <a:xfrm>
            <a:off x="7051675" y="4033838"/>
            <a:ext cx="1684338" cy="862012"/>
            <a:chOff x="7027593" y="3760519"/>
            <a:chExt cx="1685267" cy="861950"/>
          </a:xfrm>
        </p:grpSpPr>
        <p:sp>
          <p:nvSpPr>
            <p:cNvPr id="6160" name="AutoShape 70"/>
            <p:cNvSpPr/>
            <p:nvPr/>
          </p:nvSpPr>
          <p:spPr>
            <a:xfrm>
              <a:off x="7027593" y="4141519"/>
              <a:ext cx="1685267" cy="457199"/>
            </a:xfrm>
            <a:prstGeom prst="parallelogram">
              <a:avLst>
                <a:gd name="adj" fmla="val 115292"/>
              </a:avLst>
            </a:prstGeom>
            <a:solidFill>
              <a:srgbClr val="FFFF00"/>
            </a:solidFill>
            <a:ln w="25400">
              <a:solidFill>
                <a:srgbClr val="0000FF"/>
              </a:solidFill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zh-CN" sz="2400"/>
            </a:p>
          </p:txBody>
        </p:sp>
        <p:graphicFrame>
          <p:nvGraphicFramePr>
            <p:cNvPr id="6161" name="Object 11"/>
            <p:cNvGraphicFramePr>
              <a:graphicFrameLocks noChangeAspect="1"/>
            </p:cNvGraphicFramePr>
            <p:nvPr/>
          </p:nvGraphicFramePr>
          <p:xfrm>
            <a:off x="7176691" y="4393869"/>
            <a:ext cx="224546" cy="2286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2" r:id="rId11" imgW="224422" imgH="228616" progId="Equation.DSMT4">
                    <p:embed/>
                  </p:oleObj>
                </mc:Choice>
                <mc:Fallback>
                  <p:oleObj r:id="rId11" imgW="224422" imgH="228616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176691" y="4393869"/>
                          <a:ext cx="224546" cy="2286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162" name="直接连接符 42"/>
            <p:cNvCxnSpPr/>
            <p:nvPr/>
          </p:nvCxnSpPr>
          <p:spPr bwMode="auto">
            <a:xfrm>
              <a:off x="7400862" y="3941481"/>
              <a:ext cx="1165868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163" name="Object 16"/>
            <p:cNvGraphicFramePr>
              <a:graphicFrameLocks noChangeAspect="1"/>
            </p:cNvGraphicFramePr>
            <p:nvPr/>
          </p:nvGraphicFramePr>
          <p:xfrm>
            <a:off x="8554526" y="3760519"/>
            <a:ext cx="150088" cy="3333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3" r:id="rId12" imgW="150005" imgH="333399" progId="Equation.DSMT4">
                    <p:embed/>
                  </p:oleObj>
                </mc:Choice>
                <mc:Fallback>
                  <p:oleObj r:id="rId12" imgW="150005" imgH="333399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8554526" y="3760519"/>
                          <a:ext cx="150088" cy="3333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64" name="组合 34"/>
          <p:cNvGrpSpPr/>
          <p:nvPr/>
        </p:nvGrpSpPr>
        <p:grpSpPr>
          <a:xfrm>
            <a:off x="3175000" y="4381500"/>
            <a:ext cx="1824038" cy="557213"/>
            <a:chOff x="3151288" y="4107872"/>
            <a:chExt cx="1824473" cy="557150"/>
          </a:xfrm>
        </p:grpSpPr>
        <p:sp>
          <p:nvSpPr>
            <p:cNvPr id="6165" name="AutoShape 70"/>
            <p:cNvSpPr/>
            <p:nvPr/>
          </p:nvSpPr>
          <p:spPr>
            <a:xfrm>
              <a:off x="3151288" y="4107872"/>
              <a:ext cx="1824473" cy="533400"/>
            </a:xfrm>
            <a:prstGeom prst="parallelogram">
              <a:avLst>
                <a:gd name="adj" fmla="val 109566"/>
              </a:avLst>
            </a:prstGeom>
            <a:solidFill>
              <a:srgbClr val="FFFF00"/>
            </a:solidFill>
            <a:ln w="25400">
              <a:solidFill>
                <a:srgbClr val="0000FF"/>
              </a:solidFill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zh-CN" sz="2400"/>
            </a:p>
          </p:txBody>
        </p:sp>
        <p:graphicFrame>
          <p:nvGraphicFramePr>
            <p:cNvPr id="6166" name="Object 18"/>
            <p:cNvGraphicFramePr>
              <a:graphicFrameLocks noChangeAspect="1"/>
            </p:cNvGraphicFramePr>
            <p:nvPr/>
          </p:nvGraphicFramePr>
          <p:xfrm>
            <a:off x="3286434" y="4436422"/>
            <a:ext cx="221148" cy="2286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4" r:id="rId13" imgW="221095" imgH="228626" progId="Equation.DSMT4">
                    <p:embed/>
                  </p:oleObj>
                </mc:Choice>
                <mc:Fallback>
                  <p:oleObj r:id="rId13" imgW="221095" imgH="228626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286434" y="4436422"/>
                          <a:ext cx="221148" cy="2286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167" name="直接连接符 47"/>
            <p:cNvCxnSpPr/>
            <p:nvPr/>
          </p:nvCxnSpPr>
          <p:spPr bwMode="auto">
            <a:xfrm>
              <a:off x="3667349" y="4395178"/>
              <a:ext cx="744715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168" name="Object 19"/>
            <p:cNvGraphicFramePr>
              <a:graphicFrameLocks noChangeAspect="1"/>
            </p:cNvGraphicFramePr>
            <p:nvPr/>
          </p:nvGraphicFramePr>
          <p:xfrm>
            <a:off x="4411426" y="4167247"/>
            <a:ext cx="147817" cy="3333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5" r:id="rId14" imgW="147782" imgH="333413" progId="Equation.DSMT4">
                    <p:embed/>
                  </p:oleObj>
                </mc:Choice>
                <mc:Fallback>
                  <p:oleObj r:id="rId14" imgW="147782" imgH="33341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411426" y="4167247"/>
                          <a:ext cx="147817" cy="3333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69" name="Object 20"/>
          <p:cNvGraphicFramePr>
            <a:graphicFrameLocks noChangeAspect="1"/>
          </p:cNvGraphicFramePr>
          <p:nvPr/>
        </p:nvGraphicFramePr>
        <p:xfrm>
          <a:off x="3581400" y="3484563"/>
          <a:ext cx="730250" cy="350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r:id="rId15" imgW="730250" imgH="350837" progId="Equation.DSMT4">
                  <p:embed/>
                </p:oleObj>
              </mc:Choice>
              <mc:Fallback>
                <p:oleObj r:id="rId15" imgW="730250" imgH="35083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581400" y="3484563"/>
                        <a:ext cx="730250" cy="3508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0" name="表格 50"/>
          <p:cNvGraphicFramePr>
            <a:graphicFrameLocks noGrp="1"/>
          </p:cNvGraphicFramePr>
          <p:nvPr/>
        </p:nvGraphicFramePr>
        <p:xfrm>
          <a:off x="1630362" y="1492250"/>
          <a:ext cx="7204076" cy="3673475"/>
        </p:xfrm>
        <a:graphic>
          <a:graphicData uri="http://schemas.openxmlformats.org/drawingml/2006/table">
            <a:tbl>
              <a:tblPr/>
              <a:tblGrid>
                <a:gridCol w="1444625"/>
                <a:gridCol w="1982788"/>
                <a:gridCol w="1912938"/>
                <a:gridCol w="1863725"/>
              </a:tblGrid>
              <a:tr h="457200">
                <a:tc rowSpan="2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r>
                        <a:rPr lang="zh-CN" altLang="en-US" sz="240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位置关系</a:t>
                      </a:r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rowSpan="2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gridSpan="2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>
                    <a:lnR w="28575"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</a:tr>
              <a:tr h="746125">
                <a:tc vMerge="1">
                  <a:txBody>
                    <a:bodyPr vert="horz" wrap="square"/>
                    <a:lstStyle/>
                    <a:p/>
                  </a:txBody>
                  <a:tcPr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B w="12700">
                      <a:round/>
                    </a:lnB>
                  </a:tcPr>
                </a:tc>
                <a:tc vMerge="1">
                  <a:txBody>
                    <a:bodyPr vert="horz" wrap="square"/>
                    <a:lstStyle/>
                    <a:p/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B w="12700">
                      <a:round/>
                    </a:lnB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749300"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 sz="240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公共点</a:t>
                      </a:r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457200"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 sz="240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符号表示</a:t>
                      </a:r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263650"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 sz="240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图形语言</a:t>
                      </a:r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endParaRPr lang="zh-CN" altLang="en-US" sz="24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199" name="矩形 31"/>
          <p:cNvSpPr/>
          <p:nvPr/>
        </p:nvSpPr>
        <p:spPr>
          <a:xfrm>
            <a:off x="3390900" y="1673225"/>
            <a:ext cx="1282700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ea typeface="楷体" panose="02010609060101010101" pitchFamily="49" charset="-122"/>
              </a:rPr>
              <a:t>直线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在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/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内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6200" name="矩形 32"/>
          <p:cNvSpPr/>
          <p:nvPr/>
        </p:nvSpPr>
        <p:spPr>
          <a:xfrm>
            <a:off x="5562600" y="1517650"/>
            <a:ext cx="229552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ea typeface="楷体" panose="02010609060101010101" pitchFamily="49" charset="-122"/>
              </a:rPr>
              <a:t>直线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在平面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外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graphicFrame>
        <p:nvGraphicFramePr>
          <p:cNvPr id="6201" name="Object 7"/>
          <p:cNvGraphicFramePr>
            <a:graphicFrameLocks noChangeAspect="1"/>
          </p:cNvGraphicFramePr>
          <p:nvPr/>
        </p:nvGraphicFramePr>
        <p:xfrm>
          <a:off x="7667625" y="3500438"/>
          <a:ext cx="595313" cy="3810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r:id="rId17" imgW="595313" imgH="381000" progId="Equation.DSMT4">
                  <p:embed/>
                </p:oleObj>
              </mc:Choice>
              <mc:Fallback>
                <p:oleObj r:id="rId17" imgW="595313" imgH="381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667625" y="3500438"/>
                        <a:ext cx="595313" cy="381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2" name="Object 20"/>
          <p:cNvGraphicFramePr>
            <a:graphicFrameLocks noChangeAspect="1"/>
          </p:cNvGraphicFramePr>
          <p:nvPr/>
        </p:nvGraphicFramePr>
        <p:xfrm>
          <a:off x="7929563" y="1574800"/>
          <a:ext cx="731837" cy="3508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r:id="rId19" imgW="731837" imgH="350838" progId="Equation.DSMT4">
                  <p:embed/>
                </p:oleObj>
              </mc:Choice>
              <mc:Fallback>
                <p:oleObj r:id="rId19" imgW="731837" imgH="350838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929563" y="1574800"/>
                        <a:ext cx="731837" cy="3508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03" name="矩形 37"/>
          <p:cNvSpPr/>
          <p:nvPr/>
        </p:nvSpPr>
        <p:spPr>
          <a:xfrm>
            <a:off x="5338763" y="1920875"/>
            <a:ext cx="1506537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ea typeface="楷体" panose="02010609060101010101" pitchFamily="49" charset="-122"/>
              </a:rPr>
              <a:t>直线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与平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/>
            <a:r>
              <a:rPr lang="zh-CN" altLang="en-US" sz="2400">
                <a:ea typeface="楷体" panose="02010609060101010101" pitchFamily="49" charset="-122"/>
              </a:rPr>
              <a:t>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相交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6204" name="矩形 38"/>
          <p:cNvSpPr/>
          <p:nvPr/>
        </p:nvSpPr>
        <p:spPr>
          <a:xfrm>
            <a:off x="7153275" y="1943100"/>
            <a:ext cx="1506538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ea typeface="楷体" panose="02010609060101010101" pitchFamily="49" charset="-122"/>
              </a:rPr>
              <a:t>直线</a:t>
            </a:r>
            <a:r>
              <a:rPr lang="en-US" altLang="zh-CN" sz="2400" i="1">
                <a:ea typeface="楷体" panose="02010609060101010101" pitchFamily="49" charset="-122"/>
              </a:rPr>
              <a:t>l</a:t>
            </a:r>
            <a:r>
              <a:rPr lang="zh-CN" altLang="en-US" sz="2400">
                <a:ea typeface="楷体" panose="02010609060101010101" pitchFamily="49" charset="-122"/>
              </a:rPr>
              <a:t>与平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/>
            <a:r>
              <a:rPr lang="zh-CN" altLang="en-US" sz="2400">
                <a:ea typeface="楷体" panose="02010609060101010101" pitchFamily="49" charset="-122"/>
              </a:rPr>
              <a:t>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平行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6205" name="矩形 39"/>
          <p:cNvSpPr/>
          <p:nvPr/>
        </p:nvSpPr>
        <p:spPr>
          <a:xfrm>
            <a:off x="3294063" y="2668588"/>
            <a:ext cx="1422400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ea typeface="楷体" panose="02010609060101010101" pitchFamily="49" charset="-122"/>
              </a:rPr>
              <a:t>有无数个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/>
            <a:r>
              <a:rPr lang="zh-CN" altLang="en-US" sz="2400">
                <a:ea typeface="楷体" panose="02010609060101010101" pitchFamily="49" charset="-122"/>
              </a:rPr>
              <a:t>公共点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6206" name="矩形 40"/>
          <p:cNvSpPr/>
          <p:nvPr/>
        </p:nvSpPr>
        <p:spPr>
          <a:xfrm>
            <a:off x="5192713" y="2690813"/>
            <a:ext cx="1731962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ea typeface="楷体" panose="02010609060101010101" pitchFamily="49" charset="-122"/>
              </a:rPr>
              <a:t>有且只有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/>
            <a:r>
              <a:rPr lang="zh-CN" altLang="en-US" sz="2400">
                <a:ea typeface="楷体" panose="02010609060101010101" pitchFamily="49" charset="-122"/>
              </a:rPr>
              <a:t>一个公共点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6207" name="矩形 41"/>
          <p:cNvSpPr/>
          <p:nvPr/>
        </p:nvSpPr>
        <p:spPr>
          <a:xfrm>
            <a:off x="7021513" y="2833688"/>
            <a:ext cx="173196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ea typeface="楷体" panose="02010609060101010101" pitchFamily="49" charset="-122"/>
              </a:rPr>
              <a:t>没有公共点</a:t>
            </a:r>
            <a:endParaRPr lang="zh-CN" altLang="en-US" sz="2400"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 fill="hold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 fill="hold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 fill="hold"/>
                                        <p:tgtEl>
                                          <p:spTgt spid="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 fill="hold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 fill="hold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 fill="hold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9" grpId="0"/>
      <p:bldP spid="6200" grpId="0"/>
      <p:bldP spid="6203" grpId="0"/>
      <p:bldP spid="6204" grpId="0"/>
      <p:bldP spid="6205" grpId="0"/>
      <p:bldP spid="6206" grpId="0"/>
      <p:bldP spid="620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00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3010" name="矩形 8"/>
          <p:cNvSpPr/>
          <p:nvPr/>
        </p:nvSpPr>
        <p:spPr>
          <a:xfrm>
            <a:off x="884238" y="1057275"/>
            <a:ext cx="8093075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例</a:t>
            </a:r>
            <a:r>
              <a:rPr lang="en-US" altLang="zh-CN" sz="2400">
                <a:ea typeface="楷体" panose="02010609060101010101" pitchFamily="49" charset="-122"/>
              </a:rPr>
              <a:t>3</a:t>
            </a:r>
            <a:r>
              <a:rPr lang="zh-CN" altLang="en-US" sz="2400">
                <a:ea typeface="楷体" panose="02010609060101010101" pitchFamily="49" charset="-122"/>
              </a:rPr>
              <a:t>、求证：如果两条平行直线中的一条垂直于一个平面，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                      </a:t>
            </a:r>
            <a:r>
              <a:rPr lang="zh-CN" altLang="en-US" sz="2400">
                <a:ea typeface="楷体" panose="02010609060101010101" pitchFamily="49" charset="-122"/>
              </a:rPr>
              <a:t>那么另一条也垂直于这个平面。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pic>
        <p:nvPicPr>
          <p:cNvPr id="43011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1763" y="1933575"/>
            <a:ext cx="1628775" cy="3143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3012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1763" y="2390775"/>
            <a:ext cx="733425" cy="2857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3013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1163" y="1933575"/>
            <a:ext cx="847725" cy="8286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3014" name="平行四边形 35"/>
          <p:cNvSpPr/>
          <p:nvPr/>
        </p:nvSpPr>
        <p:spPr>
          <a:xfrm>
            <a:off x="6076950" y="2703513"/>
            <a:ext cx="2590800" cy="990600"/>
          </a:xfrm>
          <a:prstGeom prst="parallelogram">
            <a:avLst>
              <a:gd name="adj" fmla="val 60384"/>
            </a:avLst>
          </a:prstGeom>
          <a:solidFill>
            <a:srgbClr val="FFFF00"/>
          </a:solidFill>
          <a:ln w="25400">
            <a:solidFill>
              <a:srgbClr val="0000FF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>
              <a:buClrTx/>
              <a:buFontTx/>
            </a:pPr>
            <a:endParaRPr lang="zh-CN" altLang="en-US">
              <a:solidFill>
                <a:srgbClr val="FFFFFF"/>
              </a:solidFill>
              <a:latin typeface="Arial" pitchFamily="34" charset="0"/>
            </a:endParaRPr>
          </a:p>
        </p:txBody>
      </p:sp>
      <p:graphicFrame>
        <p:nvGraphicFramePr>
          <p:cNvPr id="43015" name="Object 15"/>
          <p:cNvGraphicFramePr>
            <a:graphicFrameLocks noChangeAspect="1"/>
          </p:cNvGraphicFramePr>
          <p:nvPr/>
        </p:nvGraphicFramePr>
        <p:xfrm>
          <a:off x="6165850" y="3465513"/>
          <a:ext cx="292100" cy="2682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5" r:id="rId6" imgW="292100" imgH="268287" progId="Equation.DSMT4">
                  <p:embed/>
                </p:oleObj>
              </mc:Choice>
              <mc:Fallback>
                <p:oleObj r:id="rId6" imgW="292100" imgH="26828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65850" y="3465513"/>
                        <a:ext cx="292100" cy="268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016" name="组合 44"/>
          <p:cNvGrpSpPr/>
          <p:nvPr/>
        </p:nvGrpSpPr>
        <p:grpSpPr>
          <a:xfrm>
            <a:off x="6991350" y="2054225"/>
            <a:ext cx="241300" cy="1030288"/>
            <a:chOff x="7086600" y="2170113"/>
            <a:chExt cx="241300" cy="1030287"/>
          </a:xfrm>
        </p:grpSpPr>
        <p:cxnSp>
          <p:nvCxnSpPr>
            <p:cNvPr id="43017" name="直接连接符 40"/>
            <p:cNvCxnSpPr/>
            <p:nvPr/>
          </p:nvCxnSpPr>
          <p:spPr bwMode="auto">
            <a:xfrm rot="5400000">
              <a:off x="6591299" y="2705099"/>
              <a:ext cx="990599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3018" name="Object 7"/>
            <p:cNvGraphicFramePr>
              <a:graphicFrameLocks noChangeAspect="1"/>
            </p:cNvGraphicFramePr>
            <p:nvPr/>
          </p:nvGraphicFramePr>
          <p:xfrm>
            <a:off x="7086600" y="2170113"/>
            <a:ext cx="241300" cy="26511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6" r:id="rId8" imgW="241300" imgH="265112" progId="Equation.DSMT4">
                    <p:embed/>
                  </p:oleObj>
                </mc:Choice>
                <mc:Fallback>
                  <p:oleObj r:id="rId8" imgW="241300" imgH="265112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086600" y="2170113"/>
                          <a:ext cx="241300" cy="2651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019" name="组合 43"/>
          <p:cNvGrpSpPr/>
          <p:nvPr/>
        </p:nvGrpSpPr>
        <p:grpSpPr>
          <a:xfrm>
            <a:off x="7966075" y="2017713"/>
            <a:ext cx="244475" cy="1066800"/>
            <a:chOff x="8061325" y="2133600"/>
            <a:chExt cx="244475" cy="1066800"/>
          </a:xfrm>
        </p:grpSpPr>
        <p:cxnSp>
          <p:nvCxnSpPr>
            <p:cNvPr id="43020" name="直接连接符 43"/>
            <p:cNvCxnSpPr/>
            <p:nvPr/>
          </p:nvCxnSpPr>
          <p:spPr bwMode="auto">
            <a:xfrm rot="5400000">
              <a:off x="7566025" y="2705100"/>
              <a:ext cx="990600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3021" name="Object 5"/>
            <p:cNvGraphicFramePr>
              <a:graphicFrameLocks noChangeAspect="1"/>
            </p:cNvGraphicFramePr>
            <p:nvPr/>
          </p:nvGraphicFramePr>
          <p:xfrm>
            <a:off x="8064500" y="2133600"/>
            <a:ext cx="241300" cy="33813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7" r:id="rId10" imgW="241300" imgH="338138" progId="Equation.DSMT4">
                    <p:embed/>
                  </p:oleObj>
                </mc:Choice>
                <mc:Fallback>
                  <p:oleObj r:id="rId10" imgW="241300" imgH="338138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8064500" y="2133600"/>
                          <a:ext cx="241300" cy="3381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3022" name="Picture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33550" y="2819400"/>
            <a:ext cx="4267200" cy="1060450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43023" name="组合 45"/>
          <p:cNvGrpSpPr/>
          <p:nvPr/>
        </p:nvGrpSpPr>
        <p:grpSpPr>
          <a:xfrm>
            <a:off x="7026275" y="2855913"/>
            <a:ext cx="955675" cy="715962"/>
            <a:chOff x="7121525" y="2971800"/>
            <a:chExt cx="955675" cy="715963"/>
          </a:xfrm>
        </p:grpSpPr>
        <p:cxnSp>
          <p:nvCxnSpPr>
            <p:cNvPr id="43024" name="直接连接符 47"/>
            <p:cNvCxnSpPr/>
            <p:nvPr/>
          </p:nvCxnSpPr>
          <p:spPr bwMode="auto">
            <a:xfrm>
              <a:off x="7239000" y="2971800"/>
              <a:ext cx="685800" cy="457201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3025" name="Object 4"/>
            <p:cNvGraphicFramePr>
              <a:graphicFrameLocks noChangeAspect="1"/>
            </p:cNvGraphicFramePr>
            <p:nvPr/>
          </p:nvGraphicFramePr>
          <p:xfrm>
            <a:off x="7772400" y="3398313"/>
            <a:ext cx="304800" cy="25928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8" r:id="rId13" imgW="304800" imgH="259287" progId="Equation.DSMT4">
                    <p:embed/>
                  </p:oleObj>
                </mc:Choice>
                <mc:Fallback>
                  <p:oleObj r:id="rId13" imgW="304800" imgH="25928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7772400" y="3398313"/>
                          <a:ext cx="304800" cy="25928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3026" name="直接连接符 49"/>
            <p:cNvCxnSpPr/>
            <p:nvPr/>
          </p:nvCxnSpPr>
          <p:spPr>
            <a:xfrm flipV="1">
              <a:off x="7239000" y="2971800"/>
              <a:ext cx="685800" cy="45720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graphicFrame>
          <p:nvGraphicFramePr>
            <p:cNvPr id="43027" name="Object 8"/>
            <p:cNvGraphicFramePr>
              <a:graphicFrameLocks noChangeAspect="1"/>
            </p:cNvGraphicFramePr>
            <p:nvPr/>
          </p:nvGraphicFramePr>
          <p:xfrm>
            <a:off x="7121525" y="3429000"/>
            <a:ext cx="234950" cy="25876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9" r:id="rId15" imgW="234950" imgH="258763" progId="Equation.DSMT4">
                    <p:embed/>
                  </p:oleObj>
                </mc:Choice>
                <mc:Fallback>
                  <p:oleObj r:id="rId15" imgW="234950" imgH="25876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7121525" y="3429000"/>
                          <a:ext cx="234950" cy="2587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 fill="hold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5057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5058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5059" name="Rectangle 8"/>
          <p:cNvSpPr/>
          <p:nvPr/>
        </p:nvSpPr>
        <p:spPr>
          <a:xfrm>
            <a:off x="962025" y="1020763"/>
            <a:ext cx="536575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pitchFamily="49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、 直线和平面垂直的判定定理的推论</a:t>
            </a:r>
            <a:endParaRPr lang="zh-CN" altLang="en-US" sz="240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  <p:sp>
        <p:nvSpPr>
          <p:cNvPr id="45060" name="矩形 18"/>
          <p:cNvSpPr/>
          <p:nvPr/>
        </p:nvSpPr>
        <p:spPr>
          <a:xfrm>
            <a:off x="1514475" y="1447800"/>
            <a:ext cx="7629525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如果两条平行直线中的一条垂直于一个平面，那么另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一条也垂直于这个平面。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45061" name="矩形 19"/>
          <p:cNvSpPr/>
          <p:nvPr/>
        </p:nvSpPr>
        <p:spPr>
          <a:xfrm>
            <a:off x="1563688" y="2279650"/>
            <a:ext cx="23510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数学符号语言：</a:t>
            </a:r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5062" name="平行四边形 18"/>
          <p:cNvSpPr/>
          <p:nvPr/>
        </p:nvSpPr>
        <p:spPr>
          <a:xfrm>
            <a:off x="6172200" y="2703513"/>
            <a:ext cx="2590800" cy="990600"/>
          </a:xfrm>
          <a:prstGeom prst="parallelogram">
            <a:avLst>
              <a:gd name="adj" fmla="val 60384"/>
            </a:avLst>
          </a:prstGeom>
          <a:solidFill>
            <a:srgbClr val="FFFF00"/>
          </a:solidFill>
          <a:ln w="25400">
            <a:solidFill>
              <a:srgbClr val="0000FF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>
              <a:buClrTx/>
              <a:buFontTx/>
            </a:pPr>
            <a:endParaRPr lang="zh-CN" altLang="en-US">
              <a:solidFill>
                <a:srgbClr val="FFFFFF"/>
              </a:solidFill>
              <a:latin typeface="Arial" pitchFamily="34" charset="0"/>
            </a:endParaRPr>
          </a:p>
        </p:txBody>
      </p:sp>
      <p:graphicFrame>
        <p:nvGraphicFramePr>
          <p:cNvPr id="45063" name="Object 15"/>
          <p:cNvGraphicFramePr>
            <a:graphicFrameLocks noChangeAspect="1"/>
          </p:cNvGraphicFramePr>
          <p:nvPr/>
        </p:nvGraphicFramePr>
        <p:xfrm>
          <a:off x="6261100" y="3465513"/>
          <a:ext cx="292100" cy="2682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0" r:id="rId3" imgW="292100" imgH="268287" progId="Equation.DSMT4">
                  <p:embed/>
                </p:oleObj>
              </mc:Choice>
              <mc:Fallback>
                <p:oleObj r:id="rId3" imgW="292100" imgH="26828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61100" y="3465513"/>
                        <a:ext cx="292100" cy="268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064" name="组合 44"/>
          <p:cNvGrpSpPr/>
          <p:nvPr/>
        </p:nvGrpSpPr>
        <p:grpSpPr>
          <a:xfrm>
            <a:off x="7086600" y="2054225"/>
            <a:ext cx="241300" cy="1030288"/>
            <a:chOff x="7086600" y="2170113"/>
            <a:chExt cx="241300" cy="1030287"/>
          </a:xfrm>
        </p:grpSpPr>
        <p:cxnSp>
          <p:nvCxnSpPr>
            <p:cNvPr id="45065" name="直接连接符 21"/>
            <p:cNvCxnSpPr/>
            <p:nvPr/>
          </p:nvCxnSpPr>
          <p:spPr bwMode="auto">
            <a:xfrm rot="5400000">
              <a:off x="6591299" y="2705099"/>
              <a:ext cx="990599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5066" name="Object 7"/>
            <p:cNvGraphicFramePr>
              <a:graphicFrameLocks noChangeAspect="1"/>
            </p:cNvGraphicFramePr>
            <p:nvPr/>
          </p:nvGraphicFramePr>
          <p:xfrm>
            <a:off x="7086600" y="2170113"/>
            <a:ext cx="241300" cy="26511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11" r:id="rId5" imgW="241300" imgH="265112" progId="Equation.DSMT4">
                    <p:embed/>
                  </p:oleObj>
                </mc:Choice>
                <mc:Fallback>
                  <p:oleObj r:id="rId5" imgW="241300" imgH="265112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086600" y="2170113"/>
                          <a:ext cx="241300" cy="2651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5067" name="组合 43"/>
          <p:cNvGrpSpPr/>
          <p:nvPr/>
        </p:nvGrpSpPr>
        <p:grpSpPr>
          <a:xfrm>
            <a:off x="8061325" y="2017713"/>
            <a:ext cx="244475" cy="1066800"/>
            <a:chOff x="8061325" y="2133600"/>
            <a:chExt cx="244475" cy="1066800"/>
          </a:xfrm>
        </p:grpSpPr>
        <p:cxnSp>
          <p:nvCxnSpPr>
            <p:cNvPr id="45068" name="直接连接符 25"/>
            <p:cNvCxnSpPr/>
            <p:nvPr/>
          </p:nvCxnSpPr>
          <p:spPr bwMode="auto">
            <a:xfrm rot="5400000">
              <a:off x="7566025" y="2705100"/>
              <a:ext cx="990600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5069" name="Object 5"/>
            <p:cNvGraphicFramePr>
              <a:graphicFrameLocks noChangeAspect="1"/>
            </p:cNvGraphicFramePr>
            <p:nvPr/>
          </p:nvGraphicFramePr>
          <p:xfrm>
            <a:off x="8064500" y="2133600"/>
            <a:ext cx="241300" cy="33813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12" r:id="rId7" imgW="241300" imgH="338138" progId="Equation.DSMT4">
                    <p:embed/>
                  </p:oleObj>
                </mc:Choice>
                <mc:Fallback>
                  <p:oleObj r:id="rId7" imgW="241300" imgH="338138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8064500" y="2133600"/>
                          <a:ext cx="241300" cy="3381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070" name="Object 13"/>
          <p:cNvGraphicFramePr>
            <a:graphicFrameLocks noChangeAspect="1"/>
          </p:cNvGraphicFramePr>
          <p:nvPr/>
        </p:nvGraphicFramePr>
        <p:xfrm>
          <a:off x="1727200" y="2855913"/>
          <a:ext cx="2967038" cy="4587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3" r:id="rId9" imgW="2967038" imgH="458787" progId="Equation.DSMT4">
                  <p:embed/>
                </p:oleObj>
              </mc:Choice>
              <mc:Fallback>
                <p:oleObj r:id="rId9" imgW="2967038" imgH="45878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27200" y="2855913"/>
                        <a:ext cx="2967038" cy="458787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1" name="矩形 18"/>
          <p:cNvSpPr/>
          <p:nvPr/>
        </p:nvSpPr>
        <p:spPr>
          <a:xfrm>
            <a:off x="1597025" y="3879850"/>
            <a:ext cx="72739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说明：</a:t>
            </a:r>
            <a:endParaRPr lang="en-US" altLang="zh-CN" sz="2400">
              <a:solidFill>
                <a:srgbClr val="0000FF"/>
              </a:solidFill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本推论可作为定理记忆，但只能在选择题和填空题中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使用，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不可以作为结论在证明题中直接使用</a:t>
            </a:r>
            <a:r>
              <a:rPr lang="zh-CN" altLang="en-US" sz="2400">
                <a:ea typeface="楷体" panose="02010609060101010101" pitchFamily="49" charset="-122"/>
              </a:rPr>
              <a:t>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 fill="hold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 fill="hold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45062" grpId="0"/>
      <p:bldP spid="4507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710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7106" name="矩形 8"/>
          <p:cNvSpPr/>
          <p:nvPr/>
        </p:nvSpPr>
        <p:spPr>
          <a:xfrm>
            <a:off x="884238" y="1057275"/>
            <a:ext cx="8093075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例</a:t>
            </a:r>
            <a:r>
              <a:rPr lang="en-US" altLang="zh-CN" sz="2400">
                <a:ea typeface="楷体" panose="02010609060101010101" pitchFamily="49" charset="-122"/>
              </a:rPr>
              <a:t>4</a:t>
            </a:r>
            <a:r>
              <a:rPr lang="zh-CN" altLang="en-US" sz="2400">
                <a:ea typeface="楷体" panose="02010609060101010101" pitchFamily="49" charset="-122"/>
              </a:rPr>
              <a:t>、如图所示，在正方体</a:t>
            </a:r>
            <a:r>
              <a:rPr lang="en-US" altLang="zh-CN" sz="2400" i="1">
                <a:ea typeface="楷体" panose="02010609060101010101" pitchFamily="49" charset="-122"/>
              </a:rPr>
              <a:t>ABCD</a:t>
            </a:r>
            <a:r>
              <a:rPr lang="zh-CN" altLang="en-US" sz="2400">
                <a:ea typeface="楷体" panose="02010609060101010101" pitchFamily="49" charset="-122"/>
              </a:rPr>
              <a:t>－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en-US" altLang="zh-CN" sz="2400" baseline="-25000">
                <a:ea typeface="楷体" panose="02010609060101010101" pitchFamily="49" charset="-122"/>
              </a:rPr>
              <a:t>1</a:t>
            </a:r>
            <a:r>
              <a:rPr lang="en-US" altLang="zh-CN" sz="2400" i="1">
                <a:ea typeface="楷体" panose="02010609060101010101" pitchFamily="49" charset="-122"/>
              </a:rPr>
              <a:t>B</a:t>
            </a:r>
            <a:r>
              <a:rPr lang="en-US" altLang="zh-CN" sz="2400" baseline="-25000">
                <a:ea typeface="楷体" panose="02010609060101010101" pitchFamily="49" charset="-122"/>
              </a:rPr>
              <a:t>1</a:t>
            </a:r>
            <a:r>
              <a:rPr lang="en-US" altLang="zh-CN" sz="2400" i="1">
                <a:ea typeface="楷体" panose="02010609060101010101" pitchFamily="49" charset="-122"/>
              </a:rPr>
              <a:t>C</a:t>
            </a:r>
            <a:r>
              <a:rPr lang="en-US" altLang="zh-CN" sz="2400" baseline="-25000">
                <a:ea typeface="楷体" panose="02010609060101010101" pitchFamily="49" charset="-122"/>
              </a:rPr>
              <a:t>1</a:t>
            </a:r>
            <a:r>
              <a:rPr lang="en-US" altLang="zh-CN" sz="2400" i="1">
                <a:ea typeface="楷体" panose="02010609060101010101" pitchFamily="49" charset="-122"/>
              </a:rPr>
              <a:t>D</a:t>
            </a:r>
            <a:r>
              <a:rPr lang="en-US" altLang="zh-CN" sz="2400" baseline="-25000">
                <a:ea typeface="楷体" panose="02010609060101010101" pitchFamily="49" charset="-122"/>
              </a:rPr>
              <a:t>1</a:t>
            </a:r>
            <a:r>
              <a:rPr lang="zh-CN" altLang="en-US" sz="2400">
                <a:ea typeface="楷体" panose="02010609060101010101" pitchFamily="49" charset="-122"/>
              </a:rPr>
              <a:t>中，</a:t>
            </a:r>
            <a:r>
              <a:rPr lang="en-US" altLang="zh-CN" sz="2400" i="1">
                <a:ea typeface="楷体" panose="02010609060101010101" pitchFamily="49" charset="-122"/>
              </a:rPr>
              <a:t>M</a:t>
            </a:r>
            <a:r>
              <a:rPr lang="zh-CN" altLang="en-US" sz="2400">
                <a:ea typeface="楷体" panose="02010609060101010101" pitchFamily="49" charset="-122"/>
              </a:rPr>
              <a:t>为</a:t>
            </a:r>
            <a:r>
              <a:rPr lang="en-US" altLang="zh-CN" sz="2400" i="1">
                <a:ea typeface="楷体" panose="02010609060101010101" pitchFamily="49" charset="-122"/>
              </a:rPr>
              <a:t>CC</a:t>
            </a:r>
            <a:r>
              <a:rPr lang="en-US" altLang="zh-CN" sz="2400" baseline="-25000">
                <a:ea typeface="楷体" panose="02010609060101010101" pitchFamily="49" charset="-122"/>
              </a:rPr>
              <a:t>1</a:t>
            </a:r>
            <a:endParaRPr lang="en-US" altLang="zh-CN" sz="2400" baseline="-250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 baseline="-25000">
                <a:ea typeface="楷体" panose="02010609060101010101" pitchFamily="49" charset="-122"/>
              </a:rPr>
              <a:t>                </a:t>
            </a:r>
            <a:r>
              <a:rPr lang="zh-CN" altLang="en-US" sz="2400">
                <a:ea typeface="楷体" panose="02010609060101010101" pitchFamily="49" charset="-122"/>
              </a:rPr>
              <a:t>的中点，</a:t>
            </a:r>
            <a:r>
              <a:rPr lang="en-US" altLang="zh-CN" sz="2400" i="1">
                <a:ea typeface="楷体" panose="02010609060101010101" pitchFamily="49" charset="-122"/>
              </a:rPr>
              <a:t>AC</a:t>
            </a:r>
            <a:r>
              <a:rPr lang="zh-CN" altLang="en-US" sz="2400">
                <a:ea typeface="楷体" panose="02010609060101010101" pitchFamily="49" charset="-122"/>
              </a:rPr>
              <a:t>与</a:t>
            </a:r>
            <a:r>
              <a:rPr lang="en-US" altLang="zh-CN" sz="2400" i="1">
                <a:ea typeface="楷体" panose="02010609060101010101" pitchFamily="49" charset="-122"/>
              </a:rPr>
              <a:t>BD</a:t>
            </a:r>
            <a:r>
              <a:rPr lang="zh-CN" altLang="en-US" sz="2400">
                <a:ea typeface="楷体" panose="02010609060101010101" pitchFamily="49" charset="-122"/>
              </a:rPr>
              <a:t>交于点</a:t>
            </a:r>
            <a:r>
              <a:rPr lang="en-US" altLang="zh-CN" sz="2400" i="1">
                <a:ea typeface="楷体" panose="02010609060101010101" pitchFamily="49" charset="-122"/>
              </a:rPr>
              <a:t>O</a:t>
            </a:r>
            <a:r>
              <a:rPr lang="zh-CN" altLang="en-US" sz="2400">
                <a:ea typeface="楷体" panose="02010609060101010101" pitchFamily="49" charset="-122"/>
              </a:rPr>
              <a:t>，求证：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en-US" altLang="zh-CN" sz="2400" baseline="-25000">
                <a:ea typeface="楷体" panose="02010609060101010101" pitchFamily="49" charset="-122"/>
              </a:rPr>
              <a:t>1</a:t>
            </a:r>
            <a:r>
              <a:rPr lang="en-US" altLang="zh-CN" sz="2400" i="1">
                <a:ea typeface="楷体" panose="02010609060101010101" pitchFamily="49" charset="-122"/>
              </a:rPr>
              <a:t>O</a:t>
            </a:r>
            <a:r>
              <a:rPr lang="zh-CN" altLang="en-US" sz="2400">
                <a:ea typeface="楷体" panose="02010609060101010101" pitchFamily="49" charset="-122"/>
              </a:rPr>
              <a:t>⊥平面</a:t>
            </a:r>
            <a:r>
              <a:rPr lang="en-US" altLang="zh-CN" sz="2400" i="1">
                <a:ea typeface="楷体" panose="02010609060101010101" pitchFamily="49" charset="-122"/>
              </a:rPr>
              <a:t>MBD</a:t>
            </a:r>
            <a:r>
              <a:rPr lang="zh-CN" altLang="en-US" sz="2400">
                <a:ea typeface="楷体" panose="02010609060101010101" pitchFamily="49" charset="-122"/>
              </a:rPr>
              <a:t>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pic>
        <p:nvPicPr>
          <p:cNvPr id="47107" name="Picture 32" descr="S6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1738" y="1863725"/>
            <a:ext cx="2446337" cy="242252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47108" name="组合 36"/>
          <p:cNvGrpSpPr/>
          <p:nvPr/>
        </p:nvGrpSpPr>
        <p:grpSpPr>
          <a:xfrm>
            <a:off x="1651000" y="1900238"/>
            <a:ext cx="6362700" cy="4154487"/>
            <a:chOff x="1650673" y="1900053"/>
            <a:chExt cx="6362639" cy="4154984"/>
          </a:xfrm>
        </p:grpSpPr>
        <p:sp>
          <p:nvSpPr>
            <p:cNvPr id="47109" name="Rectangle 33"/>
            <p:cNvSpPr/>
            <p:nvPr/>
          </p:nvSpPr>
          <p:spPr>
            <a:xfrm>
              <a:off x="1650673" y="1900053"/>
              <a:ext cx="6362639" cy="4154984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wrap="none" anchor="ctr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algn="l" defTabSz="914400" eaLnBrk="0" hangingPunct="0">
                <a:tabLst>
                  <a:tab pos="2251075"/>
                </a:tabLst>
              </a:pPr>
              <a:r>
                <a:rPr lang="zh-CN" altLang="en-US" sz="2400">
                  <a:solidFill>
                    <a:srgbClr val="FF0000"/>
                  </a:solidFill>
                  <a:ea typeface="楷体" panose="02010609060101010101" pitchFamily="49" charset="-122"/>
                </a:rPr>
                <a:t>证明：</a:t>
              </a:r>
              <a:r>
                <a:rPr lang="en-US" altLang="zh-CN" sz="2400">
                  <a:ea typeface="楷体" panose="02010609060101010101" pitchFamily="49" charset="-122"/>
                </a:rPr>
                <a:t>∵</a:t>
              </a:r>
              <a:r>
                <a:rPr lang="zh-CN" altLang="en-US" sz="2400">
                  <a:ea typeface="楷体" panose="02010609060101010101" pitchFamily="49" charset="-122"/>
                </a:rPr>
                <a:t>四边形</a:t>
              </a:r>
              <a:r>
                <a:rPr lang="en-US" altLang="zh-CN" sz="2400" i="1">
                  <a:ea typeface="楷体" panose="02010609060101010101" pitchFamily="49" charset="-122"/>
                </a:rPr>
                <a:t>ABCD</a:t>
              </a:r>
              <a:r>
                <a:rPr lang="zh-CN" altLang="en-US" sz="2400">
                  <a:ea typeface="楷体" panose="02010609060101010101" pitchFamily="49" charset="-122"/>
                </a:rPr>
                <a:t>为正方形，</a:t>
              </a:r>
              <a:endParaRPr lang="zh-CN" altLang="en-US" sz="2400">
                <a:ea typeface="楷体" panose="02010609060101010101" pitchFamily="49" charset="-122"/>
              </a:endParaRPr>
            </a:p>
            <a:p>
              <a:pPr marL="0" lvl="0" indent="0" algn="l" defTabSz="914400" eaLnBrk="0" hangingPunct="0">
                <a:tabLst>
                  <a:tab pos="2251075"/>
                </a:tabLst>
              </a:pPr>
              <a:r>
                <a:rPr lang="zh-CN" altLang="en-US" sz="2400">
                  <a:ea typeface="楷体" panose="02010609060101010101" pitchFamily="49" charset="-122"/>
                </a:rPr>
                <a:t>            ∴</a:t>
              </a:r>
              <a:r>
                <a:rPr lang="en-US" altLang="zh-CN" sz="2400" i="1">
                  <a:ea typeface="楷体" panose="02010609060101010101" pitchFamily="49" charset="-122"/>
                </a:rPr>
                <a:t>BD</a:t>
              </a:r>
              <a:r>
                <a:rPr lang="en-US" altLang="zh-CN" sz="2400">
                  <a:ea typeface="楷体" panose="02010609060101010101" pitchFamily="49" charset="-122"/>
                </a:rPr>
                <a:t>⊥</a:t>
              </a:r>
              <a:r>
                <a:rPr lang="en-US" altLang="zh-CN" sz="2400" i="1">
                  <a:ea typeface="楷体" panose="02010609060101010101" pitchFamily="49" charset="-122"/>
                </a:rPr>
                <a:t>AC</a:t>
              </a:r>
              <a:r>
                <a:rPr lang="zh-CN" altLang="en-US" sz="2400">
                  <a:ea typeface="楷体" panose="02010609060101010101" pitchFamily="49" charset="-122"/>
                </a:rPr>
                <a:t>，</a:t>
              </a:r>
              <a:endParaRPr lang="zh-CN" altLang="en-US" sz="2400">
                <a:ea typeface="楷体" panose="02010609060101010101" pitchFamily="49" charset="-122"/>
              </a:endParaRPr>
            </a:p>
            <a:p>
              <a:pPr marL="0" lvl="0" indent="0" algn="l" defTabSz="914400" eaLnBrk="0" hangingPunct="0">
                <a:tabLst>
                  <a:tab pos="2251075"/>
                </a:tabLst>
              </a:pPr>
              <a:r>
                <a:rPr lang="zh-CN" altLang="en-US" sz="2400">
                  <a:ea typeface="楷体" panose="02010609060101010101" pitchFamily="49" charset="-122"/>
                </a:rPr>
                <a:t>            又</a:t>
              </a:r>
              <a:r>
                <a:rPr lang="en-US" altLang="zh-CN" sz="2400" i="1">
                  <a:ea typeface="楷体" panose="02010609060101010101" pitchFamily="49" charset="-122"/>
                </a:rPr>
                <a:t>AA</a:t>
              </a:r>
              <a:r>
                <a:rPr lang="en-US" altLang="zh-CN" sz="2400" baseline="-30000">
                  <a:ea typeface="楷体" panose="02010609060101010101" pitchFamily="49" charset="-122"/>
                </a:rPr>
                <a:t>1</a:t>
              </a:r>
              <a:r>
                <a:rPr lang="en-US" altLang="zh-CN" sz="2400">
                  <a:ea typeface="楷体" panose="02010609060101010101" pitchFamily="49" charset="-122"/>
                </a:rPr>
                <a:t>⊥</a:t>
              </a:r>
              <a:r>
                <a:rPr lang="zh-CN" altLang="en-US" sz="2400">
                  <a:ea typeface="楷体" panose="02010609060101010101" pitchFamily="49" charset="-122"/>
                </a:rPr>
                <a:t>平面</a:t>
              </a:r>
              <a:r>
                <a:rPr lang="en-US" altLang="zh-CN" sz="2400" i="1">
                  <a:ea typeface="楷体" panose="02010609060101010101" pitchFamily="49" charset="-122"/>
                </a:rPr>
                <a:t>ABCD</a:t>
              </a:r>
              <a:r>
                <a:rPr lang="zh-CN" altLang="en-US" sz="2400">
                  <a:ea typeface="楷体" panose="02010609060101010101" pitchFamily="49" charset="-122"/>
                </a:rPr>
                <a:t>，</a:t>
              </a:r>
              <a:endParaRPr lang="zh-CN" altLang="en-US" sz="2400">
                <a:ea typeface="楷体" panose="02010609060101010101" pitchFamily="49" charset="-122"/>
              </a:endParaRPr>
            </a:p>
            <a:p>
              <a:pPr marL="0" lvl="0" indent="0" algn="l" defTabSz="914400" eaLnBrk="0" hangingPunct="0">
                <a:tabLst>
                  <a:tab pos="2251075"/>
                </a:tabLst>
              </a:pPr>
              <a:r>
                <a:rPr lang="zh-CN" altLang="en-US" sz="2400">
                  <a:ea typeface="楷体" panose="02010609060101010101" pitchFamily="49" charset="-122"/>
                </a:rPr>
                <a:t>            ∴</a:t>
              </a:r>
              <a:r>
                <a:rPr lang="en-US" altLang="zh-CN" sz="2400" i="1">
                  <a:ea typeface="楷体" panose="02010609060101010101" pitchFamily="49" charset="-122"/>
                </a:rPr>
                <a:t>AA</a:t>
              </a:r>
              <a:r>
                <a:rPr lang="en-US" altLang="zh-CN" sz="2400" baseline="-30000">
                  <a:ea typeface="楷体" panose="02010609060101010101" pitchFamily="49" charset="-122"/>
                </a:rPr>
                <a:t>1</a:t>
              </a:r>
              <a:r>
                <a:rPr lang="en-US" altLang="zh-CN" sz="2400">
                  <a:ea typeface="楷体" panose="02010609060101010101" pitchFamily="49" charset="-122"/>
                </a:rPr>
                <a:t>⊥</a:t>
              </a:r>
              <a:r>
                <a:rPr lang="en-US" altLang="zh-CN" sz="2400" i="1">
                  <a:ea typeface="楷体" panose="02010609060101010101" pitchFamily="49" charset="-122"/>
                </a:rPr>
                <a:t>BD</a:t>
              </a:r>
              <a:r>
                <a:rPr lang="zh-CN" altLang="en-US" sz="2400">
                  <a:ea typeface="楷体" panose="02010609060101010101" pitchFamily="49" charset="-122"/>
                </a:rPr>
                <a:t>且</a:t>
              </a:r>
              <a:r>
                <a:rPr lang="en-US" altLang="zh-CN" sz="2400" i="1">
                  <a:ea typeface="楷体" panose="02010609060101010101" pitchFamily="49" charset="-122"/>
                </a:rPr>
                <a:t>AA</a:t>
              </a:r>
              <a:r>
                <a:rPr lang="en-US" altLang="zh-CN" sz="2400" baseline="-30000">
                  <a:ea typeface="楷体" panose="02010609060101010101" pitchFamily="49" charset="-122"/>
                </a:rPr>
                <a:t>1</a:t>
              </a:r>
              <a:r>
                <a:rPr lang="en-US" altLang="zh-CN" sz="2400">
                  <a:ea typeface="楷体" panose="02010609060101010101" pitchFamily="49" charset="-122"/>
                </a:rPr>
                <a:t>∩</a:t>
              </a:r>
              <a:r>
                <a:rPr lang="en-US" altLang="zh-CN" sz="2400" i="1">
                  <a:ea typeface="楷体" panose="02010609060101010101" pitchFamily="49" charset="-122"/>
                </a:rPr>
                <a:t>AC</a:t>
              </a:r>
              <a:r>
                <a:rPr lang="zh-CN" altLang="en-US" sz="2400">
                  <a:ea typeface="楷体" panose="02010609060101010101" pitchFamily="49" charset="-122"/>
                </a:rPr>
                <a:t>＝</a:t>
              </a:r>
              <a:r>
                <a:rPr lang="en-US" altLang="zh-CN" sz="2400" i="1">
                  <a:ea typeface="楷体" panose="02010609060101010101" pitchFamily="49" charset="-122"/>
                </a:rPr>
                <a:t>A</a:t>
              </a:r>
              <a:r>
                <a:rPr lang="zh-CN" altLang="en-US" sz="2400">
                  <a:ea typeface="楷体" panose="02010609060101010101" pitchFamily="49" charset="-122"/>
                </a:rPr>
                <a:t>，</a:t>
              </a:r>
              <a:endParaRPr lang="zh-CN" altLang="en-US" sz="2400">
                <a:ea typeface="楷体" panose="02010609060101010101" pitchFamily="49" charset="-122"/>
              </a:endParaRPr>
            </a:p>
            <a:p>
              <a:pPr marL="0" lvl="0" indent="0" algn="l" defTabSz="914400" eaLnBrk="0" hangingPunct="0">
                <a:tabLst>
                  <a:tab pos="2251075"/>
                </a:tabLst>
              </a:pPr>
              <a:r>
                <a:rPr lang="zh-CN" altLang="en-US" sz="2400">
                  <a:ea typeface="楷体" panose="02010609060101010101" pitchFamily="49" charset="-122"/>
                </a:rPr>
                <a:t>            ∴</a:t>
              </a:r>
              <a:r>
                <a:rPr lang="en-US" altLang="zh-CN" sz="2400" i="1">
                  <a:ea typeface="楷体" panose="02010609060101010101" pitchFamily="49" charset="-122"/>
                </a:rPr>
                <a:t>BD</a:t>
              </a:r>
              <a:r>
                <a:rPr lang="en-US" altLang="zh-CN" sz="2400">
                  <a:ea typeface="楷体" panose="02010609060101010101" pitchFamily="49" charset="-122"/>
                </a:rPr>
                <a:t>⊥</a:t>
              </a:r>
              <a:r>
                <a:rPr lang="zh-CN" altLang="en-US" sz="2400">
                  <a:ea typeface="楷体" panose="02010609060101010101" pitchFamily="49" charset="-122"/>
                </a:rPr>
                <a:t>平面</a:t>
              </a:r>
              <a:r>
                <a:rPr lang="en-US" altLang="zh-CN" sz="2400" i="1">
                  <a:ea typeface="楷体" panose="02010609060101010101" pitchFamily="49" charset="-122"/>
                </a:rPr>
                <a:t>AA</a:t>
              </a:r>
              <a:r>
                <a:rPr lang="en-US" altLang="zh-CN" sz="2400" baseline="-30000">
                  <a:ea typeface="楷体" panose="02010609060101010101" pitchFamily="49" charset="-122"/>
                </a:rPr>
                <a:t>1</a:t>
              </a:r>
              <a:r>
                <a:rPr lang="en-US" altLang="zh-CN" sz="2400" i="1">
                  <a:ea typeface="楷体" panose="02010609060101010101" pitchFamily="49" charset="-122"/>
                </a:rPr>
                <a:t>O</a:t>
              </a:r>
              <a:r>
                <a:rPr lang="zh-CN" altLang="en-US" sz="2400">
                  <a:ea typeface="楷体" panose="02010609060101010101" pitchFamily="49" charset="-122"/>
                </a:rPr>
                <a:t>，</a:t>
              </a:r>
              <a:endParaRPr lang="zh-CN" altLang="en-US" sz="2400">
                <a:ea typeface="楷体" panose="02010609060101010101" pitchFamily="49" charset="-122"/>
              </a:endParaRPr>
            </a:p>
            <a:p>
              <a:pPr marL="0" lvl="0" indent="0" algn="l" defTabSz="914400" eaLnBrk="0" hangingPunct="0">
                <a:tabLst>
                  <a:tab pos="2251075"/>
                </a:tabLst>
              </a:pPr>
              <a:r>
                <a:rPr lang="zh-CN" altLang="en-US" sz="2400">
                  <a:ea typeface="楷体" panose="02010609060101010101" pitchFamily="49" charset="-122"/>
                </a:rPr>
                <a:t>            ∴</a:t>
              </a:r>
              <a:r>
                <a:rPr lang="en-US" altLang="zh-CN" sz="2400" i="1">
                  <a:ea typeface="楷体" panose="02010609060101010101" pitchFamily="49" charset="-122"/>
                </a:rPr>
                <a:t>BD</a:t>
              </a:r>
              <a:r>
                <a:rPr lang="en-US" altLang="zh-CN" sz="2400">
                  <a:ea typeface="楷体" panose="02010609060101010101" pitchFamily="49" charset="-122"/>
                </a:rPr>
                <a:t>⊥</a:t>
              </a:r>
              <a:r>
                <a:rPr lang="en-US" altLang="zh-CN" sz="2400" i="1">
                  <a:ea typeface="楷体" panose="02010609060101010101" pitchFamily="49" charset="-122"/>
                </a:rPr>
                <a:t>A</a:t>
              </a:r>
              <a:r>
                <a:rPr lang="en-US" altLang="zh-CN" sz="2400" baseline="-30000">
                  <a:ea typeface="楷体" panose="02010609060101010101" pitchFamily="49" charset="-122"/>
                </a:rPr>
                <a:t>1</a:t>
              </a:r>
              <a:r>
                <a:rPr lang="en-US" altLang="zh-CN" sz="2400" i="1">
                  <a:ea typeface="楷体" panose="02010609060101010101" pitchFamily="49" charset="-122"/>
                </a:rPr>
                <a:t>O</a:t>
              </a:r>
              <a:r>
                <a:rPr lang="zh-CN" altLang="en-US" sz="2400">
                  <a:ea typeface="楷体" panose="02010609060101010101" pitchFamily="49" charset="-122"/>
                </a:rPr>
                <a:t>，</a:t>
              </a:r>
              <a:endParaRPr lang="zh-CN" altLang="en-US" sz="2400">
                <a:ea typeface="楷体" panose="02010609060101010101" pitchFamily="49" charset="-122"/>
              </a:endParaRPr>
            </a:p>
            <a:p>
              <a:pPr marL="0" lvl="0" indent="0" algn="l" defTabSz="914400" eaLnBrk="0" hangingPunct="0">
                <a:tabLst>
                  <a:tab pos="2251075"/>
                </a:tabLst>
              </a:pPr>
              <a:r>
                <a:rPr lang="zh-CN" altLang="en-US" sz="2400">
                  <a:ea typeface="楷体" panose="02010609060101010101" pitchFamily="49" charset="-122"/>
                </a:rPr>
                <a:t>            令正方体的棱长为</a:t>
              </a:r>
              <a:r>
                <a:rPr lang="en-US" altLang="zh-CN" sz="2400">
                  <a:ea typeface="楷体" panose="02010609060101010101" pitchFamily="49" charset="-122"/>
                </a:rPr>
                <a:t>2</a:t>
              </a:r>
              <a:r>
                <a:rPr lang="zh-CN" altLang="en-US" sz="2400">
                  <a:ea typeface="楷体" panose="02010609060101010101" pitchFamily="49" charset="-122"/>
                </a:rPr>
                <a:t>，连接</a:t>
              </a:r>
              <a:r>
                <a:rPr lang="en-US" altLang="zh-CN" sz="2400" i="1">
                  <a:ea typeface="楷体" panose="02010609060101010101" pitchFamily="49" charset="-122"/>
                </a:rPr>
                <a:t>OM</a:t>
              </a:r>
              <a:r>
                <a:rPr lang="zh-CN" altLang="en-US" sz="2400">
                  <a:ea typeface="楷体" panose="02010609060101010101" pitchFamily="49" charset="-122"/>
                </a:rPr>
                <a:t>，</a:t>
              </a:r>
              <a:r>
                <a:rPr lang="en-US" altLang="zh-CN" sz="2400" i="1">
                  <a:ea typeface="楷体" panose="02010609060101010101" pitchFamily="49" charset="-122"/>
                </a:rPr>
                <a:t>A</a:t>
              </a:r>
              <a:r>
                <a:rPr lang="en-US" altLang="zh-CN" sz="2400" baseline="-30000">
                  <a:ea typeface="楷体" panose="02010609060101010101" pitchFamily="49" charset="-122"/>
                </a:rPr>
                <a:t>1</a:t>
              </a:r>
              <a:r>
                <a:rPr lang="en-US" altLang="zh-CN" sz="2400" i="1">
                  <a:ea typeface="楷体" panose="02010609060101010101" pitchFamily="49" charset="-122"/>
                </a:rPr>
                <a:t>M</a:t>
              </a:r>
              <a:r>
                <a:rPr lang="zh-CN" altLang="en-US" sz="2400">
                  <a:ea typeface="楷体" panose="02010609060101010101" pitchFamily="49" charset="-122"/>
                </a:rPr>
                <a:t>，</a:t>
              </a:r>
              <a:endParaRPr lang="zh-CN" altLang="en-US" sz="2400">
                <a:ea typeface="楷体" panose="02010609060101010101" pitchFamily="49" charset="-122"/>
              </a:endParaRPr>
            </a:p>
            <a:p>
              <a:pPr marL="0" lvl="0" indent="0" algn="l" defTabSz="914400" eaLnBrk="0" hangingPunct="0">
                <a:tabLst>
                  <a:tab pos="2251075"/>
                </a:tabLst>
              </a:pPr>
              <a:r>
                <a:rPr lang="zh-CN" altLang="en-US" sz="2400">
                  <a:ea typeface="楷体" panose="02010609060101010101" pitchFamily="49" charset="-122"/>
                </a:rPr>
                <a:t>            则</a:t>
              </a:r>
              <a:r>
                <a:rPr lang="en-US" altLang="zh-CN" sz="2400" i="1">
                  <a:ea typeface="楷体" panose="02010609060101010101" pitchFamily="49" charset="-122"/>
                </a:rPr>
                <a:t>A</a:t>
              </a:r>
              <a:r>
                <a:rPr lang="en-US" altLang="zh-CN" sz="2400" baseline="-30000">
                  <a:ea typeface="楷体" panose="02010609060101010101" pitchFamily="49" charset="-122"/>
                </a:rPr>
                <a:t>1</a:t>
              </a:r>
              <a:r>
                <a:rPr lang="en-US" altLang="zh-CN" sz="2400" i="1">
                  <a:ea typeface="楷体" panose="02010609060101010101" pitchFamily="49" charset="-122"/>
                </a:rPr>
                <a:t>O</a:t>
              </a:r>
              <a:r>
                <a:rPr lang="zh-CN" altLang="en-US" sz="2400">
                  <a:ea typeface="楷体" panose="02010609060101010101" pitchFamily="49" charset="-122"/>
                </a:rPr>
                <a:t>＝     ，</a:t>
              </a:r>
              <a:r>
                <a:rPr lang="en-US" altLang="zh-CN" sz="2400" i="1">
                  <a:ea typeface="楷体" panose="02010609060101010101" pitchFamily="49" charset="-122"/>
                </a:rPr>
                <a:t>OM</a:t>
              </a:r>
              <a:r>
                <a:rPr lang="zh-CN" altLang="en-US" sz="2400">
                  <a:ea typeface="楷体" panose="02010609060101010101" pitchFamily="49" charset="-122"/>
                </a:rPr>
                <a:t>＝     ，</a:t>
              </a:r>
              <a:r>
                <a:rPr lang="en-US" altLang="zh-CN" sz="2400" i="1">
                  <a:ea typeface="楷体" panose="02010609060101010101" pitchFamily="49" charset="-122"/>
                </a:rPr>
                <a:t>A</a:t>
              </a:r>
              <a:r>
                <a:rPr lang="en-US" altLang="zh-CN" sz="2400" baseline="-30000">
                  <a:ea typeface="楷体" panose="02010609060101010101" pitchFamily="49" charset="-122"/>
                </a:rPr>
                <a:t>1</a:t>
              </a:r>
              <a:r>
                <a:rPr lang="en-US" altLang="zh-CN" sz="2400" i="1">
                  <a:ea typeface="楷体" panose="02010609060101010101" pitchFamily="49" charset="-122"/>
                </a:rPr>
                <a:t>M</a:t>
              </a:r>
              <a:r>
                <a:rPr lang="zh-CN" altLang="en-US" sz="2400">
                  <a:ea typeface="楷体" panose="02010609060101010101" pitchFamily="49" charset="-122"/>
                </a:rPr>
                <a:t>＝</a:t>
              </a:r>
              <a:r>
                <a:rPr lang="en-US" altLang="zh-CN" sz="2400">
                  <a:ea typeface="楷体" panose="02010609060101010101" pitchFamily="49" charset="-122"/>
                </a:rPr>
                <a:t>3</a:t>
              </a:r>
              <a:r>
                <a:rPr lang="zh-CN" altLang="en-US" sz="2400">
                  <a:ea typeface="楷体" panose="02010609060101010101" pitchFamily="49" charset="-122"/>
                </a:rPr>
                <a:t>，</a:t>
              </a:r>
              <a:endParaRPr lang="zh-CN" altLang="en-US" sz="2400">
                <a:ea typeface="楷体" panose="02010609060101010101" pitchFamily="49" charset="-122"/>
              </a:endParaRPr>
            </a:p>
            <a:p>
              <a:pPr marL="0" lvl="0" indent="0" algn="l" defTabSz="914400" eaLnBrk="0" hangingPunct="0">
                <a:tabLst>
                  <a:tab pos="2251075"/>
                </a:tabLst>
              </a:pPr>
              <a:r>
                <a:rPr lang="zh-CN" altLang="en-US" sz="2400">
                  <a:ea typeface="楷体" panose="02010609060101010101" pitchFamily="49" charset="-122"/>
                </a:rPr>
                <a:t>            ∴</a:t>
              </a:r>
              <a:r>
                <a:rPr lang="en-US" altLang="zh-CN" sz="2400" i="1">
                  <a:ea typeface="楷体" panose="02010609060101010101" pitchFamily="49" charset="-122"/>
                </a:rPr>
                <a:t>A</a:t>
              </a:r>
              <a:r>
                <a:rPr lang="en-US" altLang="zh-CN" sz="2400" baseline="-30000">
                  <a:ea typeface="楷体" panose="02010609060101010101" pitchFamily="49" charset="-122"/>
                </a:rPr>
                <a:t>1</a:t>
              </a:r>
              <a:r>
                <a:rPr lang="en-US" altLang="zh-CN" sz="2400" i="1">
                  <a:ea typeface="楷体" panose="02010609060101010101" pitchFamily="49" charset="-122"/>
                </a:rPr>
                <a:t>O</a:t>
              </a:r>
              <a:r>
                <a:rPr lang="en-US" altLang="zh-CN" sz="2400" baseline="30000">
                  <a:ea typeface="楷体" panose="02010609060101010101" pitchFamily="49" charset="-122"/>
                </a:rPr>
                <a:t>2</a:t>
              </a:r>
              <a:r>
                <a:rPr lang="zh-CN" altLang="en-US" sz="2400">
                  <a:ea typeface="楷体" panose="02010609060101010101" pitchFamily="49" charset="-122"/>
                </a:rPr>
                <a:t>＋</a:t>
              </a:r>
              <a:r>
                <a:rPr lang="en-US" altLang="zh-CN" sz="2400" i="1">
                  <a:ea typeface="楷体" panose="02010609060101010101" pitchFamily="49" charset="-122"/>
                </a:rPr>
                <a:t>OM</a:t>
              </a:r>
              <a:r>
                <a:rPr lang="en-US" altLang="zh-CN" sz="2400" baseline="30000">
                  <a:ea typeface="楷体" panose="02010609060101010101" pitchFamily="49" charset="-122"/>
                </a:rPr>
                <a:t>2</a:t>
              </a:r>
              <a:r>
                <a:rPr lang="zh-CN" altLang="en-US" sz="2400">
                  <a:ea typeface="楷体" panose="02010609060101010101" pitchFamily="49" charset="-122"/>
                </a:rPr>
                <a:t>＝</a:t>
              </a:r>
              <a:r>
                <a:rPr lang="en-US" altLang="zh-CN" sz="2400" i="1">
                  <a:ea typeface="楷体" panose="02010609060101010101" pitchFamily="49" charset="-122"/>
                </a:rPr>
                <a:t>A</a:t>
              </a:r>
              <a:r>
                <a:rPr lang="en-US" altLang="zh-CN" sz="2400" baseline="-30000">
                  <a:ea typeface="楷体" panose="02010609060101010101" pitchFamily="49" charset="-122"/>
                </a:rPr>
                <a:t>1</a:t>
              </a:r>
              <a:r>
                <a:rPr lang="en-US" altLang="zh-CN" sz="2400" i="1">
                  <a:ea typeface="楷体" panose="02010609060101010101" pitchFamily="49" charset="-122"/>
                </a:rPr>
                <a:t>M</a:t>
              </a:r>
              <a:r>
                <a:rPr lang="en-US" altLang="zh-CN" sz="2400" baseline="30000">
                  <a:ea typeface="楷体" panose="02010609060101010101" pitchFamily="49" charset="-122"/>
                </a:rPr>
                <a:t>2</a:t>
              </a:r>
              <a:r>
                <a:rPr lang="zh-CN" altLang="en-US" sz="2400">
                  <a:ea typeface="楷体" panose="02010609060101010101" pitchFamily="49" charset="-122"/>
                </a:rPr>
                <a:t>，</a:t>
              </a:r>
              <a:endParaRPr lang="zh-CN" altLang="en-US" sz="2400">
                <a:ea typeface="楷体" panose="02010609060101010101" pitchFamily="49" charset="-122"/>
              </a:endParaRPr>
            </a:p>
            <a:p>
              <a:pPr marL="0" lvl="0" indent="0" algn="l" defTabSz="914400" eaLnBrk="0" hangingPunct="0">
                <a:tabLst>
                  <a:tab pos="2251075"/>
                </a:tabLst>
              </a:pPr>
              <a:r>
                <a:rPr lang="zh-CN" altLang="en-US" sz="2400">
                  <a:ea typeface="楷体" panose="02010609060101010101" pitchFamily="49" charset="-122"/>
                </a:rPr>
                <a:t>            ∴</a:t>
              </a:r>
              <a:r>
                <a:rPr lang="en-US" altLang="zh-CN" sz="2400" i="1">
                  <a:ea typeface="楷体" panose="02010609060101010101" pitchFamily="49" charset="-122"/>
                </a:rPr>
                <a:t>A</a:t>
              </a:r>
              <a:r>
                <a:rPr lang="en-US" altLang="zh-CN" sz="2400" baseline="-30000">
                  <a:ea typeface="楷体" panose="02010609060101010101" pitchFamily="49" charset="-122"/>
                </a:rPr>
                <a:t>1</a:t>
              </a:r>
              <a:r>
                <a:rPr lang="en-US" altLang="zh-CN" sz="2400" i="1">
                  <a:ea typeface="楷体" panose="02010609060101010101" pitchFamily="49" charset="-122"/>
                </a:rPr>
                <a:t>O</a:t>
              </a:r>
              <a:r>
                <a:rPr lang="en-US" altLang="zh-CN" sz="2400">
                  <a:ea typeface="楷体" panose="02010609060101010101" pitchFamily="49" charset="-122"/>
                </a:rPr>
                <a:t>⊥</a:t>
              </a:r>
              <a:r>
                <a:rPr lang="en-US" altLang="zh-CN" sz="2400" i="1">
                  <a:ea typeface="楷体" panose="02010609060101010101" pitchFamily="49" charset="-122"/>
                </a:rPr>
                <a:t>OM</a:t>
              </a:r>
              <a:r>
                <a:rPr lang="zh-CN" altLang="en-US" sz="2400">
                  <a:ea typeface="楷体" panose="02010609060101010101" pitchFamily="49" charset="-122"/>
                </a:rPr>
                <a:t>，又</a:t>
              </a:r>
              <a:r>
                <a:rPr lang="en-US" altLang="zh-CN" sz="2400" i="1">
                  <a:ea typeface="楷体" panose="02010609060101010101" pitchFamily="49" charset="-122"/>
                </a:rPr>
                <a:t>OM</a:t>
              </a:r>
              <a:r>
                <a:rPr lang="en-US" altLang="zh-CN" sz="2400">
                  <a:ea typeface="楷体" panose="02010609060101010101" pitchFamily="49" charset="-122"/>
                </a:rPr>
                <a:t>∩</a:t>
              </a:r>
              <a:r>
                <a:rPr lang="en-US" altLang="zh-CN" sz="2400" i="1">
                  <a:ea typeface="楷体" panose="02010609060101010101" pitchFamily="49" charset="-122"/>
                </a:rPr>
                <a:t>BD</a:t>
              </a:r>
              <a:r>
                <a:rPr lang="zh-CN" altLang="en-US" sz="2400">
                  <a:ea typeface="楷体" panose="02010609060101010101" pitchFamily="49" charset="-122"/>
                </a:rPr>
                <a:t>＝</a:t>
              </a:r>
              <a:r>
                <a:rPr lang="en-US" altLang="zh-CN" sz="2400" i="1">
                  <a:ea typeface="楷体" panose="02010609060101010101" pitchFamily="49" charset="-122"/>
                </a:rPr>
                <a:t>O</a:t>
              </a:r>
              <a:r>
                <a:rPr lang="zh-CN" altLang="en-US" sz="2400">
                  <a:ea typeface="楷体" panose="02010609060101010101" pitchFamily="49" charset="-122"/>
                </a:rPr>
                <a:t>，</a:t>
              </a:r>
              <a:endParaRPr lang="en-US" altLang="zh-CN" sz="2400">
                <a:ea typeface="楷体" panose="02010609060101010101" pitchFamily="49" charset="-122"/>
              </a:endParaRPr>
            </a:p>
            <a:p>
              <a:pPr marL="0" lvl="0" indent="0" algn="l" defTabSz="914400" eaLnBrk="0" hangingPunct="0">
                <a:tabLst>
                  <a:tab pos="2251075"/>
                </a:tabLst>
              </a:pPr>
              <a:r>
                <a:rPr lang="en-US" altLang="zh-CN" sz="2400">
                  <a:ea typeface="楷体" panose="02010609060101010101" pitchFamily="49" charset="-122"/>
                </a:rPr>
                <a:t>            </a:t>
              </a:r>
              <a:r>
                <a:rPr lang="zh-CN" altLang="en-US" sz="2400">
                  <a:ea typeface="楷体" panose="02010609060101010101" pitchFamily="49" charset="-122"/>
                </a:rPr>
                <a:t>∴</a:t>
              </a:r>
              <a:r>
                <a:rPr lang="en-US" altLang="zh-CN" sz="2400" i="1">
                  <a:ea typeface="楷体" panose="02010609060101010101" pitchFamily="49" charset="-122"/>
                </a:rPr>
                <a:t>A</a:t>
              </a:r>
              <a:r>
                <a:rPr lang="en-US" altLang="zh-CN" sz="2400" baseline="-30000">
                  <a:ea typeface="楷体" panose="02010609060101010101" pitchFamily="49" charset="-122"/>
                </a:rPr>
                <a:t>1</a:t>
              </a:r>
              <a:r>
                <a:rPr lang="en-US" altLang="zh-CN" sz="2400" i="1">
                  <a:ea typeface="楷体" panose="02010609060101010101" pitchFamily="49" charset="-122"/>
                </a:rPr>
                <a:t>O</a:t>
              </a:r>
              <a:r>
                <a:rPr lang="en-US" altLang="zh-CN" sz="2400">
                  <a:ea typeface="楷体" panose="02010609060101010101" pitchFamily="49" charset="-122"/>
                </a:rPr>
                <a:t>⊥</a:t>
              </a:r>
              <a:r>
                <a:rPr lang="zh-CN" altLang="en-US" sz="2400">
                  <a:ea typeface="楷体" panose="02010609060101010101" pitchFamily="49" charset="-122"/>
                </a:rPr>
                <a:t>平面</a:t>
              </a:r>
              <a:r>
                <a:rPr lang="en-US" altLang="zh-CN" sz="2400" i="1">
                  <a:ea typeface="楷体" panose="02010609060101010101" pitchFamily="49" charset="-122"/>
                </a:rPr>
                <a:t>MBD</a:t>
              </a:r>
              <a:r>
                <a:rPr lang="zh-CN" altLang="en-US" sz="2400">
                  <a:ea typeface="楷体" panose="02010609060101010101" pitchFamily="49" charset="-122"/>
                </a:rPr>
                <a:t>。</a:t>
              </a:r>
              <a:endParaRPr lang="en-US" altLang="zh-CN" sz="2400">
                <a:ea typeface="楷体" panose="02010609060101010101" pitchFamily="49" charset="-122"/>
              </a:endParaRPr>
            </a:p>
          </p:txBody>
        </p:sp>
        <p:graphicFrame>
          <p:nvGraphicFramePr>
            <p:cNvPr id="47110" name="Object 20"/>
            <p:cNvGraphicFramePr>
              <a:graphicFrameLocks noChangeAspect="1"/>
            </p:cNvGraphicFramePr>
            <p:nvPr/>
          </p:nvGraphicFramePr>
          <p:xfrm>
            <a:off x="3768375" y="4517509"/>
            <a:ext cx="479425" cy="4508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14" r:id="rId4" imgW="479430" imgH="450796" progId="Equation.DSMT4">
                    <p:embed/>
                  </p:oleObj>
                </mc:Choice>
                <mc:Fallback>
                  <p:oleObj r:id="rId4" imgW="479430" imgH="450796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768375" y="4517509"/>
                          <a:ext cx="479425" cy="4508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1" name="Object 20"/>
            <p:cNvGraphicFramePr>
              <a:graphicFrameLocks noChangeAspect="1"/>
            </p:cNvGraphicFramePr>
            <p:nvPr/>
          </p:nvGraphicFramePr>
          <p:xfrm>
            <a:off x="5256214" y="4496523"/>
            <a:ext cx="454025" cy="4508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15" r:id="rId6" imgW="454029" imgH="450796" progId="Equation.DSMT4">
                    <p:embed/>
                  </p:oleObj>
                </mc:Choice>
                <mc:Fallback>
                  <p:oleObj r:id="rId6" imgW="454029" imgH="450796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5256214" y="4496523"/>
                          <a:ext cx="454025" cy="4508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7112" name="直接连接符 10"/>
          <p:cNvCxnSpPr/>
          <p:nvPr/>
        </p:nvCxnSpPr>
        <p:spPr>
          <a:xfrm>
            <a:off x="6626225" y="2660650"/>
            <a:ext cx="1770063" cy="141288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</a:ln>
        </p:spPr>
      </p:cxnSp>
      <p:cxnSp>
        <p:nvCxnSpPr>
          <p:cNvPr id="47113" name="直接连接符 11"/>
          <p:cNvCxnSpPr/>
          <p:nvPr/>
        </p:nvCxnSpPr>
        <p:spPr>
          <a:xfrm rot="5400000" flipH="1" flipV="1">
            <a:off x="7496969" y="2840831"/>
            <a:ext cx="949325" cy="868363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15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9154" name="矩形 8"/>
          <p:cNvSpPr/>
          <p:nvPr/>
        </p:nvSpPr>
        <p:spPr>
          <a:xfrm>
            <a:off x="884238" y="1057275"/>
            <a:ext cx="8093075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如图，在正方体</a:t>
            </a:r>
            <a:r>
              <a:rPr lang="en-US" altLang="zh-CN" sz="2400" i="1">
                <a:ea typeface="楷体" panose="02010609060101010101" pitchFamily="49" charset="-122"/>
              </a:rPr>
              <a:t>ABCD</a:t>
            </a:r>
            <a:r>
              <a:rPr lang="zh-CN" altLang="en-US" sz="2400">
                <a:ea typeface="楷体" panose="02010609060101010101" pitchFamily="49" charset="-122"/>
              </a:rPr>
              <a:t>－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en-US" altLang="zh-CN" sz="2400" baseline="-25000">
                <a:ea typeface="楷体" panose="02010609060101010101" pitchFamily="49" charset="-122"/>
              </a:rPr>
              <a:t>1</a:t>
            </a:r>
            <a:r>
              <a:rPr lang="en-US" altLang="zh-CN" sz="2400" i="1">
                <a:ea typeface="楷体" panose="02010609060101010101" pitchFamily="49" charset="-122"/>
              </a:rPr>
              <a:t>B</a:t>
            </a:r>
            <a:r>
              <a:rPr lang="en-US" altLang="zh-CN" sz="2400" baseline="-25000">
                <a:ea typeface="楷体" panose="02010609060101010101" pitchFamily="49" charset="-122"/>
              </a:rPr>
              <a:t>1</a:t>
            </a:r>
            <a:r>
              <a:rPr lang="en-US" altLang="zh-CN" sz="2400" i="1">
                <a:ea typeface="楷体" panose="02010609060101010101" pitchFamily="49" charset="-122"/>
              </a:rPr>
              <a:t>C</a:t>
            </a:r>
            <a:r>
              <a:rPr lang="en-US" altLang="zh-CN" sz="2400" baseline="-25000">
                <a:ea typeface="楷体" panose="02010609060101010101" pitchFamily="49" charset="-122"/>
              </a:rPr>
              <a:t>1</a:t>
            </a:r>
            <a:r>
              <a:rPr lang="en-US" altLang="zh-CN" sz="2400" i="1">
                <a:ea typeface="楷体" panose="02010609060101010101" pitchFamily="49" charset="-122"/>
              </a:rPr>
              <a:t>D</a:t>
            </a:r>
            <a:r>
              <a:rPr lang="en-US" altLang="zh-CN" sz="2400" baseline="-25000">
                <a:ea typeface="楷体" panose="02010609060101010101" pitchFamily="49" charset="-122"/>
              </a:rPr>
              <a:t>1</a:t>
            </a:r>
            <a:r>
              <a:rPr lang="zh-CN" altLang="en-US" sz="2400">
                <a:ea typeface="楷体" panose="02010609060101010101" pitchFamily="49" charset="-122"/>
              </a:rPr>
              <a:t>中，判断直线</a:t>
            </a:r>
            <a:r>
              <a:rPr lang="en-US" altLang="zh-CN" sz="2400" i="1">
                <a:ea typeface="楷体" panose="02010609060101010101" pitchFamily="49" charset="-122"/>
              </a:rPr>
              <a:t>B</a:t>
            </a:r>
            <a:r>
              <a:rPr lang="en-US" altLang="zh-CN" sz="2400" baseline="-25000">
                <a:ea typeface="楷体" panose="02010609060101010101" pitchFamily="49" charset="-122"/>
              </a:rPr>
              <a:t>1</a:t>
            </a:r>
            <a:r>
              <a:rPr lang="en-US" altLang="zh-CN" sz="2400" i="1">
                <a:ea typeface="楷体" panose="02010609060101010101" pitchFamily="49" charset="-122"/>
              </a:rPr>
              <a:t>C</a:t>
            </a:r>
            <a:r>
              <a:rPr lang="zh-CN" altLang="en-US" sz="2400">
                <a:ea typeface="楷体" panose="02010609060101010101" pitchFamily="49" charset="-122"/>
              </a:rPr>
              <a:t>与平面</a:t>
            </a:r>
            <a:r>
              <a:rPr lang="en-US" altLang="zh-CN" sz="2400" i="1">
                <a:ea typeface="楷体" panose="02010609060101010101" pitchFamily="49" charset="-122"/>
              </a:rPr>
              <a:t>ABC</a:t>
            </a:r>
            <a:r>
              <a:rPr lang="en-US" altLang="zh-CN" sz="2400" baseline="-25000">
                <a:ea typeface="楷体" panose="02010609060101010101" pitchFamily="49" charset="-122"/>
              </a:rPr>
              <a:t>1</a:t>
            </a:r>
            <a:r>
              <a:rPr lang="en-US" altLang="zh-CN" sz="2400" i="1">
                <a:ea typeface="楷体" panose="02010609060101010101" pitchFamily="49" charset="-122"/>
              </a:rPr>
              <a:t>D</a:t>
            </a:r>
            <a:r>
              <a:rPr lang="en-US" altLang="zh-CN" sz="2400" baseline="-25000">
                <a:ea typeface="楷体" panose="02010609060101010101" pitchFamily="49" charset="-122"/>
              </a:rPr>
              <a:t>1</a:t>
            </a:r>
            <a:r>
              <a:rPr lang="zh-CN" altLang="en-US" sz="2400">
                <a:ea typeface="楷体" panose="02010609060101010101" pitchFamily="49" charset="-122"/>
              </a:rPr>
              <a:t>的位置关系，并说明理由。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49155" name="任意多边形 9"/>
          <p:cNvSpPr/>
          <p:nvPr/>
        </p:nvSpPr>
        <p:spPr>
          <a:xfrm>
            <a:off x="5980113" y="2024063"/>
            <a:ext cx="2184400" cy="2133600"/>
          </a:xfrm>
          <a:custGeom>
            <a:gdLst>
              <a:gd name="connsiteX0" fmla="*/ 520700 w 2184400"/>
              <a:gd name="connsiteY0" fmla="*/ 0 h 2133600"/>
              <a:gd name="connsiteX1" fmla="*/ 2184400 w 2184400"/>
              <a:gd name="connsiteY1" fmla="*/ 12700 h 2133600"/>
              <a:gd name="connsiteX2" fmla="*/ 1689100 w 2184400"/>
              <a:gd name="connsiteY2" fmla="*/ 2133600 h 2133600"/>
              <a:gd name="connsiteX3" fmla="*/ 0 w 2184400"/>
              <a:gd name="connsiteY3" fmla="*/ 2133600 h 2133600"/>
              <a:gd name="connsiteX4" fmla="*/ 520700 w 2184400"/>
              <a:gd name="connsiteY4" fmla="*/ 0 h 21336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4400" h="2133600">
                <a:moveTo>
                  <a:pt x="520700" y="0"/>
                </a:moveTo>
                <a:lnTo>
                  <a:pt x="2184400" y="12700"/>
                </a:lnTo>
                <a:lnTo>
                  <a:pt x="1689100" y="2133600"/>
                </a:lnTo>
                <a:lnTo>
                  <a:pt x="0" y="2133600"/>
                </a:lnTo>
                <a:lnTo>
                  <a:pt x="520700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>
              <a:buClrTx/>
              <a:buFontTx/>
            </a:pPr>
            <a:endParaRPr lang="zh-CN" altLang="en-US">
              <a:solidFill>
                <a:srgbClr val="FFFFFF"/>
              </a:solidFill>
              <a:latin typeface="Arial" pitchFamily="34" charset="0"/>
            </a:endParaRPr>
          </a:p>
        </p:txBody>
      </p:sp>
      <p:grpSp>
        <p:nvGrpSpPr>
          <p:cNvPr id="49156" name="组合 33"/>
          <p:cNvGrpSpPr/>
          <p:nvPr/>
        </p:nvGrpSpPr>
        <p:grpSpPr>
          <a:xfrm>
            <a:off x="5662613" y="1731963"/>
            <a:ext cx="2849562" cy="2743200"/>
            <a:chOff x="5638800" y="1981200"/>
            <a:chExt cx="2849563" cy="2743200"/>
          </a:xfrm>
        </p:grpSpPr>
        <p:grpSp>
          <p:nvGrpSpPr>
            <p:cNvPr id="49157" name="组合 74"/>
            <p:cNvGrpSpPr/>
            <p:nvPr/>
          </p:nvGrpSpPr>
          <p:grpSpPr>
            <a:xfrm>
              <a:off x="5638800" y="1981200"/>
              <a:ext cx="2849563" cy="2743200"/>
              <a:chOff x="979488" y="2743200"/>
              <a:chExt cx="2849562" cy="2743200"/>
            </a:xfrm>
          </p:grpSpPr>
          <p:sp>
            <p:nvSpPr>
              <p:cNvPr id="49158" name="立方体 15"/>
              <p:cNvSpPr/>
              <p:nvPr/>
            </p:nvSpPr>
            <p:spPr>
              <a:xfrm>
                <a:off x="1295400" y="3048000"/>
                <a:ext cx="2209800" cy="2133600"/>
              </a:xfrm>
              <a:prstGeom prst="cube">
                <a:avLst>
                  <a:gd name="adj" fmla="val 25000"/>
                </a:avLst>
              </a:prstGeom>
              <a:noFill/>
              <a:ln w="25400">
                <a:solidFill>
                  <a:schemeClr val="tx1"/>
                </a:solidFill>
                <a:round/>
              </a:ln>
            </p:spPr>
            <p:txBody>
              <a:bodyPr anchor="ctr" anchorCtr="0"/>
              <a:lstStyle>
                <a:defPPr>
                  <a:defRPr lang="zh-CN"/>
                </a:defPPr>
                <a:lvl1pPr marL="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marR="0" lvl="0" indent="0">
                  <a:buClrTx/>
                  <a:buFontTx/>
                </a:pPr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cxnSp>
            <p:nvCxnSpPr>
              <p:cNvPr id="49159" name="直接连接符 16"/>
              <p:cNvCxnSpPr/>
              <p:nvPr/>
            </p:nvCxnSpPr>
            <p:spPr>
              <a:xfrm rot="5400000">
                <a:off x="1023144" y="3842544"/>
                <a:ext cx="1600200" cy="11112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160" name="直接连接符 17"/>
              <p:cNvCxnSpPr/>
              <p:nvPr/>
            </p:nvCxnSpPr>
            <p:spPr>
              <a:xfrm>
                <a:off x="1828800" y="4648200"/>
                <a:ext cx="1676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161" name="直接连接符 18"/>
              <p:cNvCxnSpPr/>
              <p:nvPr/>
            </p:nvCxnSpPr>
            <p:spPr>
              <a:xfrm rot="5400000">
                <a:off x="1284288" y="4648200"/>
                <a:ext cx="533400" cy="5334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49162" name="Object 58"/>
              <p:cNvGraphicFramePr>
                <a:graphicFrameLocks noChangeAspect="1"/>
              </p:cNvGraphicFramePr>
              <p:nvPr/>
            </p:nvGraphicFramePr>
            <p:xfrm>
              <a:off x="1143000" y="5181600"/>
              <a:ext cx="278423" cy="301625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16" r:id="rId3" imgW="278423" imgH="301625" progId="Equation.DSMT4">
                      <p:embed/>
                    </p:oleObj>
                  </mc:Choice>
                  <mc:Fallback>
                    <p:oleObj r:id="rId3" imgW="278423" imgH="301625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143000" y="5181600"/>
                            <a:ext cx="278423" cy="30162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9163" name="Object 59"/>
              <p:cNvGraphicFramePr>
                <a:graphicFrameLocks noChangeAspect="1"/>
              </p:cNvGraphicFramePr>
              <p:nvPr/>
            </p:nvGraphicFramePr>
            <p:xfrm>
              <a:off x="2819400" y="5184775"/>
              <a:ext cx="277813" cy="301625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17" r:id="rId5" imgW="277813" imgH="301625" progId="Equation.DSMT4">
                      <p:embed/>
                    </p:oleObj>
                  </mc:Choice>
                  <mc:Fallback>
                    <p:oleObj r:id="rId5" imgW="277813" imgH="301625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819400" y="5184775"/>
                            <a:ext cx="277813" cy="30162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9164" name="Object 60"/>
              <p:cNvGraphicFramePr>
                <a:graphicFrameLocks noChangeAspect="1"/>
              </p:cNvGraphicFramePr>
              <p:nvPr/>
            </p:nvGraphicFramePr>
            <p:xfrm>
              <a:off x="3505200" y="4495800"/>
              <a:ext cx="277813" cy="325437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18" r:id="rId7" imgW="277813" imgH="325437" progId="Equation.DSMT4">
                      <p:embed/>
                    </p:oleObj>
                  </mc:Choice>
                  <mc:Fallback>
                    <p:oleObj r:id="rId7" imgW="277813" imgH="325437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3505200" y="4495800"/>
                            <a:ext cx="277813" cy="32543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9165" name="Object 61"/>
              <p:cNvGraphicFramePr>
                <a:graphicFrameLocks noChangeAspect="1"/>
              </p:cNvGraphicFramePr>
              <p:nvPr/>
            </p:nvGraphicFramePr>
            <p:xfrm>
              <a:off x="1524000" y="4419600"/>
              <a:ext cx="301625" cy="301625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19" r:id="rId9" imgW="301625" imgH="301625" progId="Equation.DSMT4">
                      <p:embed/>
                    </p:oleObj>
                  </mc:Choice>
                  <mc:Fallback>
                    <p:oleObj r:id="rId9" imgW="301625" imgH="301625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1524000" y="4419600"/>
                            <a:ext cx="301625" cy="30162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9166" name="Object 62"/>
              <p:cNvGraphicFramePr>
                <a:graphicFrameLocks noChangeAspect="1"/>
              </p:cNvGraphicFramePr>
              <p:nvPr/>
            </p:nvGraphicFramePr>
            <p:xfrm>
              <a:off x="979488" y="3448050"/>
              <a:ext cx="301625" cy="417513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20" r:id="rId11" imgW="301625" imgH="417513" progId="Equation.DSMT4">
                      <p:embed/>
                    </p:oleObj>
                  </mc:Choice>
                  <mc:Fallback>
                    <p:oleObj r:id="rId11" imgW="301625" imgH="417513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979488" y="3448050"/>
                            <a:ext cx="301625" cy="41751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9167" name="Object 63"/>
              <p:cNvGraphicFramePr>
                <a:graphicFrameLocks noChangeAspect="1"/>
              </p:cNvGraphicFramePr>
              <p:nvPr/>
            </p:nvGraphicFramePr>
            <p:xfrm>
              <a:off x="2960688" y="3448050"/>
              <a:ext cx="301625" cy="417513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21" r:id="rId13" imgW="301625" imgH="417513" progId="Equation.DSMT4">
                      <p:embed/>
                    </p:oleObj>
                  </mc:Choice>
                  <mc:Fallback>
                    <p:oleObj r:id="rId13" imgW="301625" imgH="417513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2960688" y="3448050"/>
                            <a:ext cx="301625" cy="41751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9168" name="Object 64"/>
              <p:cNvGraphicFramePr>
                <a:graphicFrameLocks noChangeAspect="1"/>
              </p:cNvGraphicFramePr>
              <p:nvPr/>
            </p:nvGraphicFramePr>
            <p:xfrm>
              <a:off x="3505200" y="2857500"/>
              <a:ext cx="323850" cy="419100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22" r:id="rId15" imgW="323850" imgH="419100" progId="Equation.DSMT4">
                      <p:embed/>
                    </p:oleObj>
                  </mc:Choice>
                  <mc:Fallback>
                    <p:oleObj r:id="rId15" imgW="323850" imgH="4191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6"/>
                          <a:stretch>
                            <a:fillRect/>
                          </a:stretch>
                        </p:blipFill>
                        <p:spPr>
                          <a:xfrm>
                            <a:off x="3505200" y="2857500"/>
                            <a:ext cx="323850" cy="41910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9169" name="Object 65"/>
              <p:cNvGraphicFramePr>
                <a:graphicFrameLocks noChangeAspect="1"/>
              </p:cNvGraphicFramePr>
              <p:nvPr/>
            </p:nvGraphicFramePr>
            <p:xfrm>
              <a:off x="1447800" y="2743200"/>
              <a:ext cx="349250" cy="417513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23" r:id="rId17" imgW="349250" imgH="417513" progId="Equation.DSMT4">
                      <p:embed/>
                    </p:oleObj>
                  </mc:Choice>
                  <mc:Fallback>
                    <p:oleObj r:id="rId17" imgW="349250" imgH="417513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1447800" y="2743200"/>
                            <a:ext cx="349250" cy="41751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49170" name="Line 60"/>
            <p:cNvCxnSpPr/>
            <p:nvPr/>
          </p:nvCxnSpPr>
          <p:spPr>
            <a:xfrm flipV="1">
              <a:off x="5943600" y="2286000"/>
              <a:ext cx="533400" cy="2133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</a:ln>
          </p:spPr>
        </p:cxnSp>
        <p:cxnSp>
          <p:nvCxnSpPr>
            <p:cNvPr id="49171" name="Line 60"/>
            <p:cNvCxnSpPr/>
            <p:nvPr/>
          </p:nvCxnSpPr>
          <p:spPr>
            <a:xfrm flipV="1">
              <a:off x="7620000" y="2286000"/>
              <a:ext cx="533400" cy="2133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</p:spPr>
        </p:cxnSp>
      </p:grpSp>
      <p:cxnSp>
        <p:nvCxnSpPr>
          <p:cNvPr id="49172" name="直接连接符 27"/>
          <p:cNvCxnSpPr/>
          <p:nvPr/>
        </p:nvCxnSpPr>
        <p:spPr>
          <a:xfrm>
            <a:off x="7643813" y="2570163"/>
            <a:ext cx="533400" cy="10668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 fill="hold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0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51202" name="Picture 30" descr="S60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5700" y="1531938"/>
            <a:ext cx="2386013" cy="236696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1203" name="Rectangle 31"/>
          <p:cNvSpPr/>
          <p:nvPr/>
        </p:nvSpPr>
        <p:spPr>
          <a:xfrm>
            <a:off x="903288" y="2944813"/>
            <a:ext cx="7205662" cy="34163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证明：</a:t>
            </a:r>
            <a:r>
              <a:rPr lang="en-US" altLang="zh-CN" sz="2400">
                <a:ea typeface="楷体" panose="02010609060101010101" pitchFamily="49" charset="-122"/>
              </a:rPr>
              <a:t>(1)∵</a:t>
            </a:r>
            <a:r>
              <a:rPr lang="en-US" altLang="zh-CN" sz="2400" i="1">
                <a:ea typeface="楷体" panose="02010609060101010101" pitchFamily="49" charset="-122"/>
              </a:rPr>
              <a:t>AB</a:t>
            </a:r>
            <a:r>
              <a:rPr lang="zh-CN" altLang="en-US" sz="2400">
                <a:ea typeface="楷体" panose="02010609060101010101" pitchFamily="49" charset="-122"/>
              </a:rPr>
              <a:t>为⊙</a:t>
            </a:r>
            <a:r>
              <a:rPr lang="en-US" altLang="zh-CN" sz="2400" i="1">
                <a:ea typeface="楷体" panose="02010609060101010101" pitchFamily="49" charset="-122"/>
              </a:rPr>
              <a:t>O</a:t>
            </a:r>
            <a:r>
              <a:rPr lang="zh-CN" altLang="en-US" sz="2400">
                <a:ea typeface="楷体" panose="02010609060101010101" pitchFamily="49" charset="-122"/>
              </a:rPr>
              <a:t>的直径，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en-US" altLang="zh-CN" sz="2400">
                <a:ea typeface="楷体" panose="02010609060101010101" pitchFamily="49" charset="-122"/>
              </a:rPr>
              <a:t>                 </a:t>
            </a:r>
            <a:r>
              <a:rPr lang="zh-CN" altLang="en-US" sz="2400">
                <a:ea typeface="楷体" panose="02010609060101010101" pitchFamily="49" charset="-122"/>
              </a:rPr>
              <a:t>∴</a:t>
            </a:r>
            <a:r>
              <a:rPr lang="en-US" altLang="zh-CN" sz="2400" i="1">
                <a:ea typeface="楷体" panose="02010609060101010101" pitchFamily="49" charset="-122"/>
              </a:rPr>
              <a:t>AM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BM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                 又</a:t>
            </a:r>
            <a:r>
              <a:rPr lang="en-US" altLang="zh-CN" sz="2400" i="1">
                <a:ea typeface="楷体" panose="02010609060101010101" pitchFamily="49" charset="-122"/>
              </a:rPr>
              <a:t>PA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ABM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r>
              <a:rPr lang="en-US" altLang="zh-CN" sz="2400" i="1">
                <a:ea typeface="楷体" panose="02010609060101010101" pitchFamily="49" charset="-122"/>
              </a:rPr>
              <a:t>BM</a:t>
            </a:r>
            <a:r>
              <a:rPr lang="en-US" altLang="zh-CN" sz="2400">
                <a:ea typeface="楷体" panose="02010609060101010101" pitchFamily="49" charset="-122"/>
              </a:rPr>
              <a:t>⊂</a:t>
            </a:r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ABM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en-US" altLang="zh-CN" sz="2400">
                <a:ea typeface="楷体" panose="02010609060101010101" pitchFamily="49" charset="-122"/>
              </a:rPr>
              <a:t>                 </a:t>
            </a:r>
            <a:r>
              <a:rPr lang="zh-CN" altLang="en-US" sz="2400">
                <a:ea typeface="楷体" panose="02010609060101010101" pitchFamily="49" charset="-122"/>
              </a:rPr>
              <a:t>∴</a:t>
            </a:r>
            <a:r>
              <a:rPr lang="en-US" altLang="zh-CN" sz="2400" i="1">
                <a:ea typeface="楷体" panose="02010609060101010101" pitchFamily="49" charset="-122"/>
              </a:rPr>
              <a:t>PA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BM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                 又∵</a:t>
            </a:r>
            <a:r>
              <a:rPr lang="en-US" altLang="zh-CN" sz="2400" i="1">
                <a:ea typeface="楷体" panose="02010609060101010101" pitchFamily="49" charset="-122"/>
              </a:rPr>
              <a:t>PA</a:t>
            </a:r>
            <a:r>
              <a:rPr lang="en-US" altLang="zh-CN" sz="2400">
                <a:ea typeface="楷体" panose="02010609060101010101" pitchFamily="49" charset="-122"/>
              </a:rPr>
              <a:t>∩</a:t>
            </a:r>
            <a:r>
              <a:rPr lang="en-US" altLang="zh-CN" sz="2400" i="1">
                <a:ea typeface="楷体" panose="02010609060101010101" pitchFamily="49" charset="-122"/>
              </a:rPr>
              <a:t>AM</a:t>
            </a:r>
            <a:r>
              <a:rPr lang="zh-CN" altLang="en-US" sz="2400">
                <a:ea typeface="楷体" panose="02010609060101010101" pitchFamily="49" charset="-122"/>
              </a:rPr>
              <a:t>＝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r>
              <a:rPr lang="en-US" altLang="zh-CN" sz="2400" i="1">
                <a:ea typeface="楷体" panose="02010609060101010101" pitchFamily="49" charset="-122"/>
              </a:rPr>
              <a:t>PA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r>
              <a:rPr lang="en-US" altLang="zh-CN" sz="2400" i="1">
                <a:ea typeface="楷体" panose="02010609060101010101" pitchFamily="49" charset="-122"/>
              </a:rPr>
              <a:t>AM</a:t>
            </a:r>
            <a:r>
              <a:rPr lang="en-US" altLang="zh-CN" sz="2400">
                <a:ea typeface="楷体" panose="02010609060101010101" pitchFamily="49" charset="-122"/>
              </a:rPr>
              <a:t>⊂</a:t>
            </a:r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PAM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zh-CN" altLang="en-US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                 ∴</a:t>
            </a:r>
            <a:r>
              <a:rPr lang="en-US" altLang="zh-CN" sz="2400" i="1">
                <a:ea typeface="楷体" panose="02010609060101010101" pitchFamily="49" charset="-122"/>
              </a:rPr>
              <a:t>BM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PAM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                 又</a:t>
            </a:r>
            <a:r>
              <a:rPr lang="en-US" altLang="zh-CN" sz="2400" i="1">
                <a:ea typeface="楷体" panose="02010609060101010101" pitchFamily="49" charset="-122"/>
              </a:rPr>
              <a:t>AN</a:t>
            </a:r>
            <a:r>
              <a:rPr lang="en-US" altLang="zh-CN" sz="2400">
                <a:ea typeface="楷体" panose="02010609060101010101" pitchFamily="49" charset="-122"/>
              </a:rPr>
              <a:t>⊂</a:t>
            </a:r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PAM</a:t>
            </a:r>
            <a:r>
              <a:rPr lang="zh-CN" altLang="en-US" sz="2400">
                <a:ea typeface="楷体" panose="02010609060101010101" pitchFamily="49" charset="-122"/>
              </a:rPr>
              <a:t>，∴</a:t>
            </a:r>
            <a:r>
              <a:rPr lang="en-US" altLang="zh-CN" sz="2400" i="1">
                <a:ea typeface="楷体" panose="02010609060101010101" pitchFamily="49" charset="-122"/>
              </a:rPr>
              <a:t>BM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AN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                 又</a:t>
            </a:r>
            <a:r>
              <a:rPr lang="en-US" altLang="zh-CN" sz="2400" i="1">
                <a:ea typeface="楷体" panose="02010609060101010101" pitchFamily="49" charset="-122"/>
              </a:rPr>
              <a:t>AN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PM</a:t>
            </a:r>
            <a:r>
              <a:rPr lang="zh-CN" altLang="en-US" sz="2400">
                <a:ea typeface="楷体" panose="02010609060101010101" pitchFamily="49" charset="-122"/>
              </a:rPr>
              <a:t>，且</a:t>
            </a:r>
            <a:r>
              <a:rPr lang="en-US" altLang="zh-CN" sz="2400" i="1">
                <a:ea typeface="楷体" panose="02010609060101010101" pitchFamily="49" charset="-122"/>
              </a:rPr>
              <a:t>BM</a:t>
            </a:r>
            <a:r>
              <a:rPr lang="en-US" altLang="zh-CN" sz="2400">
                <a:ea typeface="楷体" panose="02010609060101010101" pitchFamily="49" charset="-122"/>
              </a:rPr>
              <a:t>∩</a:t>
            </a:r>
            <a:r>
              <a:rPr lang="en-US" altLang="zh-CN" sz="2400" i="1">
                <a:ea typeface="楷体" panose="02010609060101010101" pitchFamily="49" charset="-122"/>
              </a:rPr>
              <a:t>PM</a:t>
            </a:r>
            <a:r>
              <a:rPr lang="zh-CN" altLang="en-US" sz="2400">
                <a:ea typeface="楷体" panose="02010609060101010101" pitchFamily="49" charset="-122"/>
              </a:rPr>
              <a:t>＝</a:t>
            </a:r>
            <a:r>
              <a:rPr lang="en-US" altLang="zh-CN" sz="2400" i="1">
                <a:ea typeface="楷体" panose="02010609060101010101" pitchFamily="49" charset="-122"/>
              </a:rPr>
              <a:t>M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en-US" altLang="zh-CN" sz="2400">
                <a:ea typeface="楷体" panose="02010609060101010101" pitchFamily="49" charset="-122"/>
              </a:rPr>
              <a:t>                 </a:t>
            </a:r>
            <a:r>
              <a:rPr lang="en-US" altLang="zh-CN" sz="2400" i="1">
                <a:ea typeface="楷体" panose="02010609060101010101" pitchFamily="49" charset="-122"/>
              </a:rPr>
              <a:t>BM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r>
              <a:rPr lang="en-US" altLang="zh-CN" sz="2400" i="1">
                <a:ea typeface="楷体" panose="02010609060101010101" pitchFamily="49" charset="-122"/>
              </a:rPr>
              <a:t>PM</a:t>
            </a:r>
            <a:r>
              <a:rPr lang="en-US" altLang="zh-CN" sz="2400">
                <a:ea typeface="楷体" panose="02010609060101010101" pitchFamily="49" charset="-122"/>
              </a:rPr>
              <a:t>⊂</a:t>
            </a:r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PBM</a:t>
            </a:r>
            <a:r>
              <a:rPr lang="zh-CN" altLang="en-US" sz="2400">
                <a:ea typeface="楷体" panose="02010609060101010101" pitchFamily="49" charset="-122"/>
              </a:rPr>
              <a:t>，∴</a:t>
            </a:r>
            <a:r>
              <a:rPr lang="en-US" altLang="zh-CN" sz="2400" i="1">
                <a:ea typeface="楷体" panose="02010609060101010101" pitchFamily="49" charset="-122"/>
              </a:rPr>
              <a:t>AN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PBM</a:t>
            </a:r>
            <a:r>
              <a:rPr lang="zh-CN" altLang="en-US" sz="2400">
                <a:ea typeface="楷体" panose="02010609060101010101" pitchFamily="49" charset="-122"/>
              </a:rPr>
              <a:t>。</a:t>
            </a:r>
            <a:endParaRPr lang="en-US" altLang="zh-CN" sz="2400">
              <a:ea typeface="楷体" panose="02010609060101010101" pitchFamily="49" charset="-122"/>
            </a:endParaRPr>
          </a:p>
        </p:txBody>
      </p:sp>
      <p:sp>
        <p:nvSpPr>
          <p:cNvPr id="51204" name="矩形 35"/>
          <p:cNvSpPr/>
          <p:nvPr/>
        </p:nvSpPr>
        <p:spPr>
          <a:xfrm>
            <a:off x="898525" y="1020763"/>
            <a:ext cx="7996238" cy="19399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如图，</a:t>
            </a:r>
            <a:r>
              <a:rPr lang="en-US" altLang="zh-CN" sz="2400" i="1">
                <a:ea typeface="楷体" panose="02010609060101010101" pitchFamily="49" charset="-122"/>
              </a:rPr>
              <a:t>AB</a:t>
            </a:r>
            <a:r>
              <a:rPr lang="zh-CN" altLang="en-US" sz="2400">
                <a:ea typeface="楷体" panose="02010609060101010101" pitchFamily="49" charset="-122"/>
              </a:rPr>
              <a:t>为⊙</a:t>
            </a:r>
            <a:r>
              <a:rPr lang="en-US" altLang="zh-CN" sz="2400" i="1">
                <a:ea typeface="楷体" panose="02010609060101010101" pitchFamily="49" charset="-122"/>
              </a:rPr>
              <a:t>O</a:t>
            </a:r>
            <a:r>
              <a:rPr lang="zh-CN" altLang="en-US" sz="2400">
                <a:ea typeface="楷体" panose="02010609060101010101" pitchFamily="49" charset="-122"/>
              </a:rPr>
              <a:t>的直径，</a:t>
            </a:r>
            <a:r>
              <a:rPr lang="en-US" altLang="zh-CN" sz="2400" i="1">
                <a:ea typeface="楷体" panose="02010609060101010101" pitchFamily="49" charset="-122"/>
              </a:rPr>
              <a:t>PA</a:t>
            </a:r>
            <a:r>
              <a:rPr lang="zh-CN" altLang="en-US" sz="2400">
                <a:ea typeface="楷体" panose="02010609060101010101" pitchFamily="49" charset="-122"/>
              </a:rPr>
              <a:t>垂直于⊙</a:t>
            </a:r>
            <a:r>
              <a:rPr lang="en-US" altLang="zh-CN" sz="2400" i="1">
                <a:ea typeface="楷体" panose="02010609060101010101" pitchFamily="49" charset="-122"/>
              </a:rPr>
              <a:t>O</a:t>
            </a:r>
            <a:r>
              <a:rPr lang="zh-CN" altLang="en-US" sz="2400">
                <a:ea typeface="楷体" panose="02010609060101010101" pitchFamily="49" charset="-122"/>
              </a:rPr>
              <a:t>所在的平面，</a:t>
            </a:r>
            <a:r>
              <a:rPr lang="en-US" altLang="zh-CN" sz="2400" i="1">
                <a:ea typeface="楷体" panose="02010609060101010101" pitchFamily="49" charset="-122"/>
              </a:rPr>
              <a:t> M</a:t>
            </a:r>
            <a:r>
              <a:rPr lang="zh-CN" altLang="en-US" sz="2400">
                <a:ea typeface="楷体" panose="02010609060101010101" pitchFamily="49" charset="-122"/>
              </a:rPr>
              <a:t>为圆周上任意一点，</a:t>
            </a:r>
            <a:r>
              <a:rPr lang="en-US" altLang="zh-CN" sz="2400" i="1">
                <a:ea typeface="楷体" panose="02010609060101010101" pitchFamily="49" charset="-122"/>
              </a:rPr>
              <a:t>AN</a:t>
            </a:r>
            <a:r>
              <a:rPr lang="zh-CN" altLang="en-US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PM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r>
              <a:rPr lang="en-US" altLang="zh-CN" sz="2400" i="1">
                <a:ea typeface="楷体" panose="02010609060101010101" pitchFamily="49" charset="-122"/>
              </a:rPr>
              <a:t>N</a:t>
            </a:r>
            <a:r>
              <a:rPr lang="zh-CN" altLang="en-US" sz="2400">
                <a:ea typeface="楷体" panose="02010609060101010101" pitchFamily="49" charset="-122"/>
              </a:rPr>
              <a:t>为垂足，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(1)</a:t>
            </a:r>
            <a:r>
              <a:rPr lang="zh-CN" altLang="en-US" sz="2400">
                <a:ea typeface="楷体" panose="02010609060101010101" pitchFamily="49" charset="-122"/>
              </a:rPr>
              <a:t>求证：</a:t>
            </a:r>
            <a:r>
              <a:rPr lang="en-US" altLang="zh-CN" sz="2400" i="1">
                <a:ea typeface="楷体" panose="02010609060101010101" pitchFamily="49" charset="-122"/>
              </a:rPr>
              <a:t>AN</a:t>
            </a:r>
            <a:r>
              <a:rPr lang="zh-CN" altLang="en-US" sz="2400">
                <a:ea typeface="楷体" panose="02010609060101010101" pitchFamily="49" charset="-122"/>
              </a:rPr>
              <a:t>⊥平面</a:t>
            </a:r>
            <a:r>
              <a:rPr lang="en-US" altLang="zh-CN" sz="2400" i="1">
                <a:ea typeface="楷体" panose="02010609060101010101" pitchFamily="49" charset="-122"/>
              </a:rPr>
              <a:t>PBM</a:t>
            </a:r>
            <a:r>
              <a:rPr lang="zh-CN" altLang="en-US" sz="2400">
                <a:ea typeface="楷体" panose="02010609060101010101" pitchFamily="49" charset="-122"/>
              </a:rPr>
              <a:t>；</a:t>
            </a:r>
            <a:endParaRPr lang="zh-CN" altLang="en-US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(2)</a:t>
            </a:r>
            <a:r>
              <a:rPr lang="zh-CN" altLang="en-US" sz="2400">
                <a:ea typeface="楷体" panose="02010609060101010101" pitchFamily="49" charset="-122"/>
              </a:rPr>
              <a:t>若</a:t>
            </a:r>
            <a:r>
              <a:rPr lang="en-US" altLang="zh-CN" sz="2400" i="1">
                <a:ea typeface="楷体" panose="02010609060101010101" pitchFamily="49" charset="-122"/>
              </a:rPr>
              <a:t>AQ</a:t>
            </a:r>
            <a:r>
              <a:rPr lang="zh-CN" altLang="en-US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PB</a:t>
            </a:r>
            <a:r>
              <a:rPr lang="zh-CN" altLang="en-US" sz="2400">
                <a:ea typeface="楷体" panose="02010609060101010101" pitchFamily="49" charset="-122"/>
              </a:rPr>
              <a:t>，垂足为</a:t>
            </a:r>
            <a:r>
              <a:rPr lang="en-US" altLang="zh-CN" sz="2400" i="1">
                <a:ea typeface="楷体" panose="02010609060101010101" pitchFamily="49" charset="-122"/>
              </a:rPr>
              <a:t>Q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     </a:t>
            </a:r>
            <a:r>
              <a:rPr lang="zh-CN" altLang="en-US" sz="2400">
                <a:ea typeface="楷体" panose="02010609060101010101" pitchFamily="49" charset="-122"/>
              </a:rPr>
              <a:t>求证：</a:t>
            </a:r>
            <a:r>
              <a:rPr lang="en-US" altLang="zh-CN" sz="2400" i="1">
                <a:ea typeface="楷体" panose="02010609060101010101" pitchFamily="49" charset="-122"/>
              </a:rPr>
              <a:t>NQ</a:t>
            </a:r>
            <a:r>
              <a:rPr lang="zh-CN" altLang="en-US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PB</a:t>
            </a:r>
            <a:r>
              <a:rPr lang="zh-CN" altLang="en-US" sz="2400">
                <a:ea typeface="楷体" panose="02010609060101010101" pitchFamily="49" charset="-122"/>
              </a:rPr>
              <a:t>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324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3250" name="矩形 35"/>
          <p:cNvSpPr/>
          <p:nvPr/>
        </p:nvSpPr>
        <p:spPr>
          <a:xfrm>
            <a:off x="898525" y="985838"/>
            <a:ext cx="7996238" cy="19399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如图，</a:t>
            </a:r>
            <a:r>
              <a:rPr lang="en-US" altLang="zh-CN" sz="2400" i="1">
                <a:ea typeface="楷体" panose="02010609060101010101" pitchFamily="49" charset="-122"/>
              </a:rPr>
              <a:t>AB</a:t>
            </a:r>
            <a:r>
              <a:rPr lang="zh-CN" altLang="en-US" sz="2400">
                <a:ea typeface="楷体" panose="02010609060101010101" pitchFamily="49" charset="-122"/>
              </a:rPr>
              <a:t>为⊙</a:t>
            </a:r>
            <a:r>
              <a:rPr lang="en-US" altLang="zh-CN" sz="2400" i="1">
                <a:ea typeface="楷体" panose="02010609060101010101" pitchFamily="49" charset="-122"/>
              </a:rPr>
              <a:t>O</a:t>
            </a:r>
            <a:r>
              <a:rPr lang="zh-CN" altLang="en-US" sz="2400">
                <a:ea typeface="楷体" panose="02010609060101010101" pitchFamily="49" charset="-122"/>
              </a:rPr>
              <a:t>的直径，</a:t>
            </a:r>
            <a:r>
              <a:rPr lang="en-US" altLang="zh-CN" sz="2400" i="1">
                <a:ea typeface="楷体" panose="02010609060101010101" pitchFamily="49" charset="-122"/>
              </a:rPr>
              <a:t>PA</a:t>
            </a:r>
            <a:r>
              <a:rPr lang="zh-CN" altLang="en-US" sz="2400">
                <a:ea typeface="楷体" panose="02010609060101010101" pitchFamily="49" charset="-122"/>
              </a:rPr>
              <a:t>垂直于⊙</a:t>
            </a:r>
            <a:r>
              <a:rPr lang="en-US" altLang="zh-CN" sz="2400" i="1">
                <a:ea typeface="楷体" panose="02010609060101010101" pitchFamily="49" charset="-122"/>
              </a:rPr>
              <a:t>O</a:t>
            </a:r>
            <a:r>
              <a:rPr lang="zh-CN" altLang="en-US" sz="2400">
                <a:ea typeface="楷体" panose="02010609060101010101" pitchFamily="49" charset="-122"/>
              </a:rPr>
              <a:t>所在的平面，</a:t>
            </a:r>
            <a:r>
              <a:rPr lang="en-US" altLang="zh-CN" sz="2400" i="1">
                <a:ea typeface="楷体" panose="02010609060101010101" pitchFamily="49" charset="-122"/>
              </a:rPr>
              <a:t> M</a:t>
            </a:r>
            <a:r>
              <a:rPr lang="zh-CN" altLang="en-US" sz="2400">
                <a:ea typeface="楷体" panose="02010609060101010101" pitchFamily="49" charset="-122"/>
              </a:rPr>
              <a:t>为圆周上任意一点，</a:t>
            </a:r>
            <a:r>
              <a:rPr lang="en-US" altLang="zh-CN" sz="2400" i="1">
                <a:ea typeface="楷体" panose="02010609060101010101" pitchFamily="49" charset="-122"/>
              </a:rPr>
              <a:t>AN</a:t>
            </a:r>
            <a:r>
              <a:rPr lang="zh-CN" altLang="en-US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PM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r>
              <a:rPr lang="en-US" altLang="zh-CN" sz="2400" i="1">
                <a:ea typeface="楷体" panose="02010609060101010101" pitchFamily="49" charset="-122"/>
              </a:rPr>
              <a:t>N</a:t>
            </a:r>
            <a:r>
              <a:rPr lang="zh-CN" altLang="en-US" sz="2400">
                <a:ea typeface="楷体" panose="02010609060101010101" pitchFamily="49" charset="-122"/>
              </a:rPr>
              <a:t>为垂足，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(1)</a:t>
            </a:r>
            <a:r>
              <a:rPr lang="zh-CN" altLang="en-US" sz="2400">
                <a:ea typeface="楷体" panose="02010609060101010101" pitchFamily="49" charset="-122"/>
              </a:rPr>
              <a:t>求证：</a:t>
            </a:r>
            <a:r>
              <a:rPr lang="en-US" altLang="zh-CN" sz="2400" i="1">
                <a:ea typeface="楷体" panose="02010609060101010101" pitchFamily="49" charset="-122"/>
              </a:rPr>
              <a:t>AN</a:t>
            </a:r>
            <a:r>
              <a:rPr lang="zh-CN" altLang="en-US" sz="2400">
                <a:ea typeface="楷体" panose="02010609060101010101" pitchFamily="49" charset="-122"/>
              </a:rPr>
              <a:t>⊥平面</a:t>
            </a:r>
            <a:r>
              <a:rPr lang="en-US" altLang="zh-CN" sz="2400" i="1">
                <a:ea typeface="楷体" panose="02010609060101010101" pitchFamily="49" charset="-122"/>
              </a:rPr>
              <a:t>PBM</a:t>
            </a:r>
            <a:r>
              <a:rPr lang="zh-CN" altLang="en-US" sz="2400">
                <a:ea typeface="楷体" panose="02010609060101010101" pitchFamily="49" charset="-122"/>
              </a:rPr>
              <a:t>；</a:t>
            </a:r>
            <a:endParaRPr lang="zh-CN" altLang="en-US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(2)</a:t>
            </a:r>
            <a:r>
              <a:rPr lang="zh-CN" altLang="en-US" sz="2400">
                <a:ea typeface="楷体" panose="02010609060101010101" pitchFamily="49" charset="-122"/>
              </a:rPr>
              <a:t>若</a:t>
            </a:r>
            <a:r>
              <a:rPr lang="en-US" altLang="zh-CN" sz="2400" i="1">
                <a:ea typeface="楷体" panose="02010609060101010101" pitchFamily="49" charset="-122"/>
              </a:rPr>
              <a:t>AQ</a:t>
            </a:r>
            <a:r>
              <a:rPr lang="zh-CN" altLang="en-US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PB</a:t>
            </a:r>
            <a:r>
              <a:rPr lang="zh-CN" altLang="en-US" sz="2400">
                <a:ea typeface="楷体" panose="02010609060101010101" pitchFamily="49" charset="-122"/>
              </a:rPr>
              <a:t>，垂足为</a:t>
            </a:r>
            <a:r>
              <a:rPr lang="en-US" altLang="zh-CN" sz="2400" i="1">
                <a:ea typeface="楷体" panose="02010609060101010101" pitchFamily="49" charset="-122"/>
              </a:rPr>
              <a:t>Q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     </a:t>
            </a:r>
            <a:r>
              <a:rPr lang="zh-CN" altLang="en-US" sz="2400">
                <a:ea typeface="楷体" panose="02010609060101010101" pitchFamily="49" charset="-122"/>
              </a:rPr>
              <a:t>求证：</a:t>
            </a:r>
            <a:r>
              <a:rPr lang="en-US" altLang="zh-CN" sz="2400" i="1">
                <a:ea typeface="楷体" panose="02010609060101010101" pitchFamily="49" charset="-122"/>
              </a:rPr>
              <a:t>NQ</a:t>
            </a:r>
            <a:r>
              <a:rPr lang="zh-CN" altLang="en-US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PB</a:t>
            </a:r>
            <a:r>
              <a:rPr lang="zh-CN" altLang="en-US" sz="2400">
                <a:ea typeface="楷体" panose="02010609060101010101" pitchFamily="49" charset="-122"/>
              </a:rPr>
              <a:t>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pic>
        <p:nvPicPr>
          <p:cNvPr id="53251" name="Picture 30" descr="S60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2825" y="1757363"/>
            <a:ext cx="2155825" cy="213836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3252" name="Rectangle 31"/>
          <p:cNvSpPr/>
          <p:nvPr/>
        </p:nvSpPr>
        <p:spPr>
          <a:xfrm>
            <a:off x="927100" y="2886075"/>
            <a:ext cx="5895975" cy="26765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证明：</a:t>
            </a:r>
            <a:r>
              <a:rPr lang="en-US" altLang="zh-CN" sz="2400">
                <a:ea typeface="楷体" panose="02010609060101010101" pitchFamily="49" charset="-122"/>
              </a:rPr>
              <a:t> (2)</a:t>
            </a:r>
            <a:r>
              <a:rPr lang="zh-CN" altLang="en-US" sz="2400">
                <a:ea typeface="楷体" panose="02010609060101010101" pitchFamily="49" charset="-122"/>
              </a:rPr>
              <a:t>由</a:t>
            </a:r>
            <a:r>
              <a:rPr lang="en-US" altLang="zh-CN" sz="2400">
                <a:ea typeface="楷体" panose="02010609060101010101" pitchFamily="49" charset="-122"/>
              </a:rPr>
              <a:t>(1)</a:t>
            </a:r>
            <a:r>
              <a:rPr lang="zh-CN" altLang="en-US" sz="2400">
                <a:ea typeface="楷体" panose="02010609060101010101" pitchFamily="49" charset="-122"/>
              </a:rPr>
              <a:t>知</a:t>
            </a:r>
            <a:r>
              <a:rPr lang="en-US" altLang="zh-CN" sz="2400" i="1">
                <a:ea typeface="楷体" panose="02010609060101010101" pitchFamily="49" charset="-122"/>
              </a:rPr>
              <a:t>AN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PBM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zh-CN" altLang="en-US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en-US" altLang="zh-CN" sz="2400" i="1">
                <a:ea typeface="楷体" panose="02010609060101010101" pitchFamily="49" charset="-122"/>
              </a:rPr>
              <a:t>                  PB</a:t>
            </a:r>
            <a:r>
              <a:rPr lang="en-US" altLang="zh-CN" sz="2400">
                <a:ea typeface="楷体" panose="02010609060101010101" pitchFamily="49" charset="-122"/>
              </a:rPr>
              <a:t>⊂</a:t>
            </a:r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PBM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en-US" altLang="zh-CN" sz="2400">
                <a:ea typeface="楷体" panose="02010609060101010101" pitchFamily="49" charset="-122"/>
              </a:rPr>
              <a:t>                 </a:t>
            </a:r>
            <a:r>
              <a:rPr lang="zh-CN" altLang="en-US" sz="2400">
                <a:ea typeface="楷体" panose="02010609060101010101" pitchFamily="49" charset="-122"/>
              </a:rPr>
              <a:t>∴</a:t>
            </a:r>
            <a:r>
              <a:rPr lang="en-US" altLang="zh-CN" sz="2400" i="1">
                <a:ea typeface="楷体" panose="02010609060101010101" pitchFamily="49" charset="-122"/>
              </a:rPr>
              <a:t>AN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PB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                 又∵</a:t>
            </a:r>
            <a:r>
              <a:rPr lang="en-US" altLang="zh-CN" sz="2400" i="1">
                <a:ea typeface="楷体" panose="02010609060101010101" pitchFamily="49" charset="-122"/>
              </a:rPr>
              <a:t>AQ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PB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r>
              <a:rPr lang="en-US" altLang="zh-CN" sz="2400" i="1">
                <a:ea typeface="楷体" panose="02010609060101010101" pitchFamily="49" charset="-122"/>
              </a:rPr>
              <a:t>AN</a:t>
            </a:r>
            <a:r>
              <a:rPr lang="en-US" altLang="zh-CN" sz="2400">
                <a:ea typeface="楷体" panose="02010609060101010101" pitchFamily="49" charset="-122"/>
              </a:rPr>
              <a:t>∩</a:t>
            </a:r>
            <a:r>
              <a:rPr lang="en-US" altLang="zh-CN" sz="2400" i="1">
                <a:ea typeface="楷体" panose="02010609060101010101" pitchFamily="49" charset="-122"/>
              </a:rPr>
              <a:t>AQ</a:t>
            </a:r>
            <a:r>
              <a:rPr lang="zh-CN" altLang="en-US" sz="2400">
                <a:ea typeface="楷体" panose="02010609060101010101" pitchFamily="49" charset="-122"/>
              </a:rPr>
              <a:t>＝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en-US" altLang="zh-CN" sz="2400">
                <a:ea typeface="楷体" panose="02010609060101010101" pitchFamily="49" charset="-122"/>
              </a:rPr>
              <a:t>                  </a:t>
            </a:r>
            <a:r>
              <a:rPr lang="en-US" altLang="zh-CN" sz="2400" i="1">
                <a:ea typeface="楷体" panose="02010609060101010101" pitchFamily="49" charset="-122"/>
              </a:rPr>
              <a:t>AN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r>
              <a:rPr lang="en-US" altLang="zh-CN" sz="2400" i="1">
                <a:ea typeface="楷体" panose="02010609060101010101" pitchFamily="49" charset="-122"/>
              </a:rPr>
              <a:t>AQ</a:t>
            </a:r>
            <a:r>
              <a:rPr lang="en-US" altLang="zh-CN" sz="2400">
                <a:ea typeface="楷体" panose="02010609060101010101" pitchFamily="49" charset="-122"/>
              </a:rPr>
              <a:t>⊂</a:t>
            </a:r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ANQ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zh-CN" altLang="en-US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                 ∴</a:t>
            </a:r>
            <a:r>
              <a:rPr lang="en-US" altLang="zh-CN" sz="2400" i="1">
                <a:ea typeface="楷体" panose="02010609060101010101" pitchFamily="49" charset="-122"/>
              </a:rPr>
              <a:t>PB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ANQ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ea typeface="楷体" panose="02010609060101010101" pitchFamily="49" charset="-122"/>
              </a:rPr>
              <a:t>                 又</a:t>
            </a:r>
            <a:r>
              <a:rPr lang="en-US" altLang="zh-CN" sz="2400" i="1">
                <a:ea typeface="楷体" panose="02010609060101010101" pitchFamily="49" charset="-122"/>
              </a:rPr>
              <a:t>NQ</a:t>
            </a:r>
            <a:r>
              <a:rPr lang="en-US" altLang="zh-CN" sz="2400">
                <a:ea typeface="楷体" panose="02010609060101010101" pitchFamily="49" charset="-122"/>
              </a:rPr>
              <a:t>⊂</a:t>
            </a:r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ANQ</a:t>
            </a:r>
            <a:r>
              <a:rPr lang="zh-CN" altLang="en-US" sz="2400">
                <a:ea typeface="楷体" panose="02010609060101010101" pitchFamily="49" charset="-122"/>
              </a:rPr>
              <a:t>，∴</a:t>
            </a:r>
            <a:r>
              <a:rPr lang="en-US" altLang="zh-CN" sz="2400" i="1">
                <a:ea typeface="楷体" panose="02010609060101010101" pitchFamily="49" charset="-122"/>
              </a:rPr>
              <a:t>PB</a:t>
            </a:r>
            <a:r>
              <a:rPr lang="en-US" altLang="zh-CN" sz="2400">
                <a:ea typeface="楷体" panose="02010609060101010101" pitchFamily="49" charset="-122"/>
              </a:rPr>
              <a:t>⊥</a:t>
            </a:r>
            <a:r>
              <a:rPr lang="en-US" altLang="zh-CN" sz="2400" i="1">
                <a:ea typeface="楷体" panose="02010609060101010101" pitchFamily="49" charset="-122"/>
              </a:rPr>
              <a:t>NQ</a:t>
            </a:r>
            <a:r>
              <a:rPr lang="zh-CN" altLang="en-US" sz="2400">
                <a:ea typeface="楷体" panose="02010609060101010101" pitchFamily="49" charset="-122"/>
              </a:rPr>
              <a:t>。</a:t>
            </a:r>
            <a:r>
              <a:rPr lang="en-US" altLang="zh-CN" sz="2400">
                <a:ea typeface="楷体" panose="02010609060101010101" pitchFamily="49" charset="-122"/>
              </a:rPr>
              <a:t> </a:t>
            </a:r>
            <a:endParaRPr lang="en-US" altLang="zh-CN" sz="2400"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5297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5298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5299" name="Rectangle 23"/>
          <p:cNvSpPr/>
          <p:nvPr/>
        </p:nvSpPr>
        <p:spPr>
          <a:xfrm>
            <a:off x="962025" y="1009650"/>
            <a:ext cx="8181975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课本第</a:t>
            </a:r>
            <a:r>
              <a:rPr lang="en-US" altLang="zh-CN" sz="2400">
                <a:ea typeface="楷体" panose="02010609060101010101" pitchFamily="49" charset="-122"/>
              </a:rPr>
              <a:t>170</a:t>
            </a:r>
            <a:r>
              <a:rPr lang="zh-CN" altLang="en-US" sz="2400">
                <a:ea typeface="楷体" panose="02010609060101010101" pitchFamily="49" charset="-122"/>
              </a:rPr>
              <a:t>至第</a:t>
            </a:r>
            <a:r>
              <a:rPr lang="en-US" altLang="zh-CN" sz="2400">
                <a:ea typeface="楷体" panose="02010609060101010101" pitchFamily="49" charset="-122"/>
              </a:rPr>
              <a:t>171</a:t>
            </a:r>
            <a:r>
              <a:rPr lang="zh-CN" altLang="en-US" sz="2400">
                <a:ea typeface="楷体" panose="02010609060101010101" pitchFamily="49" charset="-122"/>
              </a:rPr>
              <a:t>页练习第</a:t>
            </a:r>
            <a:r>
              <a:rPr lang="en-US" altLang="zh-CN" sz="2400">
                <a:ea typeface="楷体" panose="02010609060101010101" pitchFamily="49" charset="-122"/>
              </a:rPr>
              <a:t>1</a:t>
            </a:r>
            <a:r>
              <a:rPr lang="zh-CN" altLang="en-US" sz="2400">
                <a:ea typeface="楷体" panose="02010609060101010101" pitchFamily="49" charset="-122"/>
              </a:rPr>
              <a:t>、</a:t>
            </a:r>
            <a:r>
              <a:rPr lang="en-US" altLang="zh-CN" sz="2400">
                <a:ea typeface="楷体" panose="02010609060101010101" pitchFamily="49" charset="-122"/>
              </a:rPr>
              <a:t>2</a:t>
            </a:r>
            <a:r>
              <a:rPr lang="zh-CN" altLang="en-US" sz="2400">
                <a:ea typeface="楷体" panose="02010609060101010101" pitchFamily="49" charset="-122"/>
              </a:rPr>
              <a:t>、</a:t>
            </a:r>
            <a:r>
              <a:rPr lang="en-US" altLang="zh-CN" sz="2400">
                <a:ea typeface="楷体" panose="02010609060101010101" pitchFamily="49" charset="-122"/>
              </a:rPr>
              <a:t>3</a:t>
            </a:r>
            <a:r>
              <a:rPr lang="zh-CN" altLang="en-US" sz="2400">
                <a:ea typeface="楷体" panose="02010609060101010101" pitchFamily="49" charset="-122"/>
              </a:rPr>
              <a:t>、</a:t>
            </a:r>
            <a:r>
              <a:rPr lang="en-US" altLang="zh-CN" sz="2400">
                <a:ea typeface="楷体" panose="02010609060101010101" pitchFamily="49" charset="-122"/>
              </a:rPr>
              <a:t>4</a:t>
            </a:r>
            <a:r>
              <a:rPr lang="zh-CN" altLang="en-US" sz="2400">
                <a:ea typeface="楷体" panose="02010609060101010101" pitchFamily="49" charset="-122"/>
              </a:rPr>
              <a:t>、</a:t>
            </a:r>
            <a:r>
              <a:rPr lang="en-US" altLang="zh-CN" sz="2400">
                <a:ea typeface="楷体" panose="02010609060101010101" pitchFamily="49" charset="-122"/>
              </a:rPr>
              <a:t>5</a:t>
            </a:r>
            <a:r>
              <a:rPr lang="zh-CN" altLang="en-US" sz="2400">
                <a:ea typeface="楷体" panose="02010609060101010101" pitchFamily="49" charset="-122"/>
              </a:rPr>
              <a:t>题。</a:t>
            </a:r>
            <a:endParaRPr lang="en-US" altLang="zh-CN" sz="2400"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345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7346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7347" name="Rectangle 8"/>
          <p:cNvSpPr/>
          <p:nvPr/>
        </p:nvSpPr>
        <p:spPr>
          <a:xfrm>
            <a:off x="903288" y="1020763"/>
            <a:ext cx="3817937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、 直线和平面垂直的定义</a:t>
            </a:r>
            <a:endParaRPr lang="zh-CN" altLang="en-US" sz="240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  <p:sp>
        <p:nvSpPr>
          <p:cNvPr id="57348" name="矩形 13"/>
          <p:cNvSpPr/>
          <p:nvPr/>
        </p:nvSpPr>
        <p:spPr>
          <a:xfrm>
            <a:off x="1490663" y="1436688"/>
            <a:ext cx="741680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如果直线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zh-CN" altLang="en-US" sz="2400">
                <a:ea typeface="楷体" panose="02010609060101010101" pitchFamily="49" charset="-122"/>
              </a:rPr>
              <a:t>与平面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内的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任意一条</a:t>
            </a:r>
            <a:r>
              <a:rPr lang="zh-CN" altLang="en-US" sz="2400">
                <a:ea typeface="楷体" panose="02010609060101010101" pitchFamily="49" charset="-122"/>
              </a:rPr>
              <a:t>直线都垂直，那么称直线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zh-CN" altLang="en-US" sz="2400">
                <a:ea typeface="楷体" panose="02010609060101010101" pitchFamily="49" charset="-122"/>
              </a:rPr>
              <a:t>与平面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垂直。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57349" name="矩形 14"/>
          <p:cNvSpPr/>
          <p:nvPr/>
        </p:nvSpPr>
        <p:spPr>
          <a:xfrm>
            <a:off x="1489075" y="2217738"/>
            <a:ext cx="10890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记作：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graphicFrame>
        <p:nvGraphicFramePr>
          <p:cNvPr id="57350" name="Object 8"/>
          <p:cNvGraphicFramePr>
            <a:graphicFrameLocks noChangeAspect="1"/>
          </p:cNvGraphicFramePr>
          <p:nvPr/>
        </p:nvGraphicFramePr>
        <p:xfrm>
          <a:off x="2443163" y="2284413"/>
          <a:ext cx="842962" cy="3810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24" r:id="rId3" imgW="842962" imgH="381000" progId="Equation.DSMT4">
                  <p:embed/>
                </p:oleObj>
              </mc:Choice>
              <mc:Fallback>
                <p:oleObj r:id="rId3" imgW="842962" imgH="381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43163" y="2284413"/>
                        <a:ext cx="842962" cy="3810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351" name="组合 55"/>
          <p:cNvGrpSpPr/>
          <p:nvPr/>
        </p:nvGrpSpPr>
        <p:grpSpPr>
          <a:xfrm>
            <a:off x="4459288" y="2824163"/>
            <a:ext cx="2590800" cy="1006475"/>
            <a:chOff x="6096000" y="3276600"/>
            <a:chExt cx="2590800" cy="1006538"/>
          </a:xfrm>
        </p:grpSpPr>
        <p:sp>
          <p:nvSpPr>
            <p:cNvPr id="57352" name="平行四边形 45"/>
            <p:cNvSpPr/>
            <p:nvPr/>
          </p:nvSpPr>
          <p:spPr>
            <a:xfrm>
              <a:off x="6096000" y="3276600"/>
              <a:ext cx="2590800" cy="990662"/>
            </a:xfrm>
            <a:prstGeom prst="parallelogram">
              <a:avLst>
                <a:gd name="adj" fmla="val 83457"/>
              </a:avLst>
            </a:prstGeom>
            <a:solidFill>
              <a:srgbClr val="FFFF00"/>
            </a:solidFill>
            <a:ln w="25400">
              <a:solidFill>
                <a:srgbClr val="0000FF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marR="0" lvl="0" indent="0">
                <a:buClrTx/>
                <a:buFontTx/>
              </a:pPr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graphicFrame>
          <p:nvGraphicFramePr>
            <p:cNvPr id="57353" name="Object 15"/>
            <p:cNvGraphicFramePr>
              <a:graphicFrameLocks noChangeAspect="1"/>
            </p:cNvGraphicFramePr>
            <p:nvPr/>
          </p:nvGraphicFramePr>
          <p:xfrm>
            <a:off x="6261100" y="4014850"/>
            <a:ext cx="292100" cy="26828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25" r:id="rId5" imgW="292100" imgH="268271" progId="Equation.DSMT4">
                    <p:embed/>
                  </p:oleObj>
                </mc:Choice>
                <mc:Fallback>
                  <p:oleObj r:id="rId5" imgW="292100" imgH="268271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261100" y="4014850"/>
                          <a:ext cx="292100" cy="26828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7354" name="椭圆 47"/>
          <p:cNvSpPr/>
          <p:nvPr/>
        </p:nvSpPr>
        <p:spPr bwMode="auto">
          <a:xfrm>
            <a:off x="5754688" y="3205163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>
              <a:buClrTx/>
              <a:buFontTx/>
            </a:pPr>
            <a:endParaRPr lang="zh-CN" altLang="en-US">
              <a:solidFill>
                <a:srgbClr val="FFFFFF"/>
              </a:solidFill>
              <a:latin typeface="Arial" pitchFamily="34" charset="0"/>
            </a:endParaRPr>
          </a:p>
        </p:txBody>
      </p:sp>
      <p:graphicFrame>
        <p:nvGraphicFramePr>
          <p:cNvPr id="57355" name="Object 16"/>
          <p:cNvGraphicFramePr>
            <a:graphicFrameLocks noChangeAspect="1"/>
          </p:cNvGraphicFramePr>
          <p:nvPr/>
        </p:nvGraphicFramePr>
        <p:xfrm>
          <a:off x="5907088" y="3119438"/>
          <a:ext cx="288925" cy="3143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26" r:id="rId7" imgW="288925" imgH="314325" progId="Equation.DSMT4">
                  <p:embed/>
                </p:oleObj>
              </mc:Choice>
              <mc:Fallback>
                <p:oleObj r:id="rId7" imgW="288925" imgH="3143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07088" y="3119438"/>
                        <a:ext cx="288925" cy="314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356" name="组合 21"/>
          <p:cNvGrpSpPr/>
          <p:nvPr/>
        </p:nvGrpSpPr>
        <p:grpSpPr>
          <a:xfrm>
            <a:off x="5868988" y="1985963"/>
            <a:ext cx="2705100" cy="606425"/>
            <a:chOff x="6047986" y="2819400"/>
            <a:chExt cx="2705489" cy="606350"/>
          </a:xfrm>
        </p:grpSpPr>
        <p:pic>
          <p:nvPicPr>
            <p:cNvPr id="57357" name="Picture 19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239000" y="2819400"/>
              <a:ext cx="1514475" cy="323850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57358" name="Freeform 40"/>
            <p:cNvSpPr/>
            <p:nvPr/>
          </p:nvSpPr>
          <p:spPr>
            <a:xfrm rot="11220000" flipV="1">
              <a:off x="6047986" y="2889175"/>
              <a:ext cx="1182688" cy="536575"/>
            </a:xfrm>
            <a:custGeom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</a:cxnLst>
              <a:rect l="l" t="t" r="r" b="b"/>
              <a:pathLst>
                <a:path w="318" h="273">
                  <a:moveTo>
                    <a:pt x="318" y="273"/>
                  </a:moveTo>
                  <a:cubicBezTo>
                    <a:pt x="231" y="227"/>
                    <a:pt x="144" y="182"/>
                    <a:pt x="91" y="137"/>
                  </a:cubicBezTo>
                  <a:cubicBezTo>
                    <a:pt x="38" y="92"/>
                    <a:pt x="19" y="46"/>
                    <a:pt x="0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 type="stealth" w="lg" len="lg"/>
            </a:ln>
          </p:spPr>
          <p:txBody>
            <a:bodyPr anchor="t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</p:grpSp>
      <p:grpSp>
        <p:nvGrpSpPr>
          <p:cNvPr id="57359" name="组合 24"/>
          <p:cNvGrpSpPr/>
          <p:nvPr/>
        </p:nvGrpSpPr>
        <p:grpSpPr>
          <a:xfrm>
            <a:off x="2782888" y="2900363"/>
            <a:ext cx="2414587" cy="484187"/>
            <a:chOff x="1676400" y="3124200"/>
            <a:chExt cx="2414588" cy="484188"/>
          </a:xfrm>
        </p:grpSpPr>
        <p:sp>
          <p:nvSpPr>
            <p:cNvPr id="57360" name="Freeform 36"/>
            <p:cNvSpPr/>
            <p:nvPr/>
          </p:nvSpPr>
          <p:spPr>
            <a:xfrm rot="2100000" flipV="1">
              <a:off x="3175000" y="3322638"/>
              <a:ext cx="915988" cy="285750"/>
            </a:xfrm>
            <a:custGeom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</a:cxnLst>
              <a:rect l="l" t="t" r="r" b="b"/>
              <a:pathLst>
                <a:path w="318" h="273">
                  <a:moveTo>
                    <a:pt x="318" y="273"/>
                  </a:moveTo>
                  <a:cubicBezTo>
                    <a:pt x="231" y="227"/>
                    <a:pt x="144" y="182"/>
                    <a:pt x="91" y="137"/>
                  </a:cubicBezTo>
                  <a:cubicBezTo>
                    <a:pt x="38" y="92"/>
                    <a:pt x="19" y="46"/>
                    <a:pt x="0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 type="stealth" w="lg" len="lg"/>
            </a:ln>
          </p:spPr>
          <p:txBody>
            <a:bodyPr anchor="t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  <p:pic>
          <p:nvPicPr>
            <p:cNvPr id="57361" name="Picture 20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676400" y="3124200"/>
              <a:ext cx="1447800" cy="371475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grpSp>
        <p:nvGrpSpPr>
          <p:cNvPr id="57362" name="组合 27"/>
          <p:cNvGrpSpPr/>
          <p:nvPr/>
        </p:nvGrpSpPr>
        <p:grpSpPr>
          <a:xfrm>
            <a:off x="5907088" y="3357563"/>
            <a:ext cx="1304925" cy="657225"/>
            <a:chOff x="6096000" y="4267200"/>
            <a:chExt cx="1304925" cy="657225"/>
          </a:xfrm>
        </p:grpSpPr>
        <p:cxnSp>
          <p:nvCxnSpPr>
            <p:cNvPr id="57363" name="直接箭头连接符 56"/>
            <p:cNvCxnSpPr/>
            <p:nvPr/>
          </p:nvCxnSpPr>
          <p:spPr>
            <a:xfrm>
              <a:off x="6096000" y="4267200"/>
              <a:ext cx="762000" cy="53340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7364" name="Picture 21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858000" y="4648200"/>
              <a:ext cx="542925" cy="276225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grpSp>
        <p:nvGrpSpPr>
          <p:cNvPr id="57365" name="组合 60"/>
          <p:cNvGrpSpPr/>
          <p:nvPr/>
        </p:nvGrpSpPr>
        <p:grpSpPr>
          <a:xfrm>
            <a:off x="5592763" y="2287588"/>
            <a:ext cx="241300" cy="2106612"/>
            <a:chOff x="5212973" y="2739071"/>
            <a:chExt cx="241300" cy="2106060"/>
          </a:xfrm>
        </p:grpSpPr>
        <p:graphicFrame>
          <p:nvGraphicFramePr>
            <p:cNvPr id="57366" name="Object 7"/>
            <p:cNvGraphicFramePr>
              <a:graphicFrameLocks noChangeAspect="1"/>
            </p:cNvGraphicFramePr>
            <p:nvPr/>
          </p:nvGraphicFramePr>
          <p:xfrm>
            <a:off x="5212973" y="2739071"/>
            <a:ext cx="241300" cy="2651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27" r:id="rId12" imgW="241300" imgH="265183" progId="Equation.DSMT4">
                    <p:embed/>
                  </p:oleObj>
                </mc:Choice>
                <mc:Fallback>
                  <p:oleObj r:id="rId12" imgW="241300" imgH="26518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5212973" y="2739071"/>
                          <a:ext cx="241300" cy="2651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7367" name="直接连接符 47"/>
            <p:cNvCxnSpPr/>
            <p:nvPr/>
          </p:nvCxnSpPr>
          <p:spPr>
            <a:xfrm rot="5400000">
              <a:off x="4952012" y="3253838"/>
              <a:ext cx="997525" cy="1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</a:ln>
          </p:spPr>
        </p:cxnSp>
        <p:cxnSp>
          <p:nvCxnSpPr>
            <p:cNvPr id="57368" name="直接连接符 55"/>
            <p:cNvCxnSpPr/>
            <p:nvPr/>
          </p:nvCxnSpPr>
          <p:spPr>
            <a:xfrm rot="16200000" flipH="1">
              <a:off x="5157844" y="4552201"/>
              <a:ext cx="583883" cy="197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 fill="hold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 fill="hold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 fill="hold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 fill="hold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  <p:bldP spid="5735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9393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9394" name="Rectangle 8"/>
          <p:cNvSpPr/>
          <p:nvPr/>
        </p:nvSpPr>
        <p:spPr>
          <a:xfrm>
            <a:off x="962025" y="1020763"/>
            <a:ext cx="4437063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、 直线和平面垂直的判定定理</a:t>
            </a:r>
            <a:endParaRPr lang="zh-CN" altLang="en-US" sz="240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  <p:sp>
        <p:nvSpPr>
          <p:cNvPr id="59395" name="矩形 18"/>
          <p:cNvSpPr/>
          <p:nvPr/>
        </p:nvSpPr>
        <p:spPr>
          <a:xfrm>
            <a:off x="1514475" y="1447800"/>
            <a:ext cx="7380288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如果一条直线与一个平面内的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两条相交直线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垂直</a:t>
            </a:r>
            <a:r>
              <a:rPr lang="zh-CN" altLang="en-US" sz="2400">
                <a:ea typeface="楷体" panose="02010609060101010101" pitchFamily="49" charset="-122"/>
              </a:rPr>
              <a:t>，那么该直线与此平面垂直。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59396" name="矩形 19"/>
          <p:cNvSpPr/>
          <p:nvPr/>
        </p:nvSpPr>
        <p:spPr>
          <a:xfrm>
            <a:off x="1552575" y="3371850"/>
            <a:ext cx="235108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数学符号语言：</a:t>
            </a:r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59397" name="Object 13"/>
          <p:cNvGraphicFramePr>
            <a:graphicFrameLocks noChangeAspect="1"/>
          </p:cNvGraphicFramePr>
          <p:nvPr/>
        </p:nvGraphicFramePr>
        <p:xfrm>
          <a:off x="1722438" y="3933825"/>
          <a:ext cx="6586537" cy="4667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28" r:id="rId3" imgW="6586537" imgH="466725" progId="Equation.DSMT4">
                  <p:embed/>
                </p:oleObj>
              </mc:Choice>
              <mc:Fallback>
                <p:oleObj r:id="rId3" imgW="6586537" imgH="4667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22438" y="3933825"/>
                        <a:ext cx="6586537" cy="46672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9398" name="组合 49"/>
          <p:cNvGrpSpPr/>
          <p:nvPr/>
        </p:nvGrpSpPr>
        <p:grpSpPr>
          <a:xfrm>
            <a:off x="6138863" y="1981200"/>
            <a:ext cx="2590800" cy="1757363"/>
            <a:chOff x="6019800" y="2091541"/>
            <a:chExt cx="2590800" cy="1758147"/>
          </a:xfrm>
        </p:grpSpPr>
        <p:grpSp>
          <p:nvGrpSpPr>
            <p:cNvPr id="59399" name="组合 44"/>
            <p:cNvGrpSpPr/>
            <p:nvPr/>
          </p:nvGrpSpPr>
          <p:grpSpPr>
            <a:xfrm>
              <a:off x="6019800" y="2091541"/>
              <a:ext cx="2590800" cy="1758147"/>
              <a:chOff x="6019800" y="2091541"/>
              <a:chExt cx="2590800" cy="1758147"/>
            </a:xfrm>
          </p:grpSpPr>
          <p:grpSp>
            <p:nvGrpSpPr>
              <p:cNvPr id="59400" name="组合 55"/>
              <p:cNvGrpSpPr/>
              <p:nvPr/>
            </p:nvGrpSpPr>
            <p:grpSpPr>
              <a:xfrm>
                <a:off x="6019800" y="2819400"/>
                <a:ext cx="2590800" cy="1030288"/>
                <a:chOff x="6096000" y="3276600"/>
                <a:chExt cx="2590800" cy="1030288"/>
              </a:xfrm>
            </p:grpSpPr>
            <p:sp>
              <p:nvSpPr>
                <p:cNvPr id="59401" name="平行四边形 34"/>
                <p:cNvSpPr/>
                <p:nvPr/>
              </p:nvSpPr>
              <p:spPr>
                <a:xfrm>
                  <a:off x="6096000" y="3276141"/>
                  <a:ext cx="2590800" cy="991042"/>
                </a:xfrm>
                <a:prstGeom prst="parallelogram">
                  <a:avLst>
                    <a:gd name="adj" fmla="val 83461"/>
                  </a:avLst>
                </a:prstGeom>
                <a:solidFill>
                  <a:srgbClr val="FFFF00"/>
                </a:solidFill>
                <a:ln w="25400">
                  <a:solidFill>
                    <a:srgbClr val="0000FF"/>
                  </a:solidFill>
                  <a:round/>
                </a:ln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4572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9144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3716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18288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</a:lstStyle>
                <a:p>
                  <a:pPr marL="0" marR="0" lvl="0" indent="0">
                    <a:buClrTx/>
                    <a:buFontTx/>
                  </a:pPr>
                  <a:endParaRPr lang="zh-CN" altLang="en-US">
                    <a:solidFill>
                      <a:srgbClr val="FFFFFF"/>
                    </a:solidFill>
                    <a:latin typeface="Arial" pitchFamily="34" charset="0"/>
                  </a:endParaRPr>
                </a:p>
              </p:txBody>
            </p:sp>
            <p:graphicFrame>
              <p:nvGraphicFramePr>
                <p:cNvPr id="59402" name="Object 15"/>
                <p:cNvGraphicFramePr>
                  <a:graphicFrameLocks noChangeAspect="1"/>
                </p:cNvGraphicFramePr>
                <p:nvPr/>
              </p:nvGraphicFramePr>
              <p:xfrm>
                <a:off x="6261100" y="4038600"/>
                <a:ext cx="292100" cy="268288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129" r:id="rId5" imgW="292100" imgH="268168" progId="Equation.DSMT4">
                        <p:embed/>
                      </p:oleObj>
                    </mc:Choice>
                    <mc:Fallback>
                      <p:oleObj r:id="rId5" imgW="292100" imgH="268168" progId="Equation.DSMT4">
                        <p:embed/>
                        <p:pic>
                          <p:nvPicPr>
                            <p:cNvPr id="0" name="OLE substitute image"/>
                            <p:cNvPicPr/>
                            <p:nvPr/>
                          </p:nvPicPr>
                          <p:blipFill>
                            <a:blip r:embed="rId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6261100" y="4038600"/>
                              <a:ext cx="292100" cy="268288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 lim="800000"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59403" name="Object 16"/>
              <p:cNvGraphicFramePr>
                <a:graphicFrameLocks noChangeAspect="1"/>
              </p:cNvGraphicFramePr>
              <p:nvPr/>
            </p:nvGraphicFramePr>
            <p:xfrm>
              <a:off x="7162800" y="3419475"/>
              <a:ext cx="288925" cy="314325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30" r:id="rId7" imgW="288925" imgH="314185" progId="Equation.DSMT4">
                      <p:embed/>
                    </p:oleObj>
                  </mc:Choice>
                  <mc:Fallback>
                    <p:oleObj r:id="rId7" imgW="288925" imgH="314185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7162800" y="3419475"/>
                            <a:ext cx="288925" cy="31432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59404" name="直接连接符 29"/>
              <p:cNvCxnSpPr/>
              <p:nvPr/>
            </p:nvCxnSpPr>
            <p:spPr>
              <a:xfrm rot="5400000">
                <a:off x="6972079" y="2628355"/>
                <a:ext cx="991042" cy="0"/>
              </a:xfrm>
              <a:prstGeom prst="line">
                <a:avLst/>
              </a:prstGeom>
              <a:ln w="254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405" name="直接连接符 30"/>
              <p:cNvCxnSpPr/>
              <p:nvPr/>
            </p:nvCxnSpPr>
            <p:spPr>
              <a:xfrm flipV="1">
                <a:off x="6781800" y="3200110"/>
                <a:ext cx="990600" cy="38117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</a:ln>
            </p:spPr>
          </p:cxnSp>
          <p:graphicFrame>
            <p:nvGraphicFramePr>
              <p:cNvPr id="59406" name="Object 7"/>
              <p:cNvGraphicFramePr>
                <a:graphicFrameLocks noChangeAspect="1"/>
              </p:cNvGraphicFramePr>
              <p:nvPr/>
            </p:nvGraphicFramePr>
            <p:xfrm>
              <a:off x="7467021" y="2091541"/>
              <a:ext cx="241300" cy="266700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31" r:id="rId9" imgW="241300" imgH="266581" progId="Equation.DSMT4">
                      <p:embed/>
                    </p:oleObj>
                  </mc:Choice>
                  <mc:Fallback>
                    <p:oleObj r:id="rId9" imgW="241300" imgH="266581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7467021" y="2091541"/>
                            <a:ext cx="241300" cy="26670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59407" name="直接连接符 32"/>
              <p:cNvCxnSpPr/>
              <p:nvPr/>
            </p:nvCxnSpPr>
            <p:spPr>
              <a:xfrm>
                <a:off x="6705600" y="3276344"/>
                <a:ext cx="1066800" cy="228702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408" name="椭圆 33"/>
              <p:cNvSpPr/>
              <p:nvPr/>
            </p:nvSpPr>
            <p:spPr bwMode="auto">
              <a:xfrm>
                <a:off x="7239000" y="3352578"/>
                <a:ext cx="76200" cy="7623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marR="0" lvl="0" indent="0">
                  <a:buClrTx/>
                  <a:buFontTx/>
                </a:pPr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</p:grpSp>
        <p:graphicFrame>
          <p:nvGraphicFramePr>
            <p:cNvPr id="59409" name="Object 9"/>
            <p:cNvGraphicFramePr>
              <a:graphicFrameLocks noChangeAspect="1"/>
            </p:cNvGraphicFramePr>
            <p:nvPr/>
          </p:nvGraphicFramePr>
          <p:xfrm>
            <a:off x="7733021" y="3047216"/>
            <a:ext cx="350838" cy="2984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32" r:id="rId11" imgW="350838" imgH="298317" progId="Equation.DSMT4">
                    <p:embed/>
                  </p:oleObj>
                </mc:Choice>
                <mc:Fallback>
                  <p:oleObj r:id="rId11" imgW="350838" imgH="29831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7733021" y="3047216"/>
                          <a:ext cx="350838" cy="2984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410" name="Object 10"/>
            <p:cNvGraphicFramePr>
              <a:graphicFrameLocks noChangeAspect="1"/>
            </p:cNvGraphicFramePr>
            <p:nvPr/>
          </p:nvGraphicFramePr>
          <p:xfrm>
            <a:off x="7772709" y="3315504"/>
            <a:ext cx="269875" cy="2984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33" r:id="rId13" imgW="269875" imgH="298317" progId="Equation.DSMT4">
                    <p:embed/>
                  </p:oleObj>
                </mc:Choice>
                <mc:Fallback>
                  <p:oleObj r:id="rId13" imgW="269875" imgH="29831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7772709" y="3315504"/>
                          <a:ext cx="269875" cy="2984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9411" name="Picture 1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649413" y="4552950"/>
            <a:ext cx="5162550" cy="5715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9412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/>
      <p:bldP spid="5939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41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61442" name="Rectangle 8"/>
          <p:cNvSpPr/>
          <p:nvPr/>
        </p:nvSpPr>
        <p:spPr>
          <a:xfrm>
            <a:off x="962025" y="1020763"/>
            <a:ext cx="4437063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、 直线和平面垂直的重要结论</a:t>
            </a:r>
            <a:endParaRPr lang="zh-CN" altLang="en-US" sz="240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  <p:sp>
        <p:nvSpPr>
          <p:cNvPr id="61443" name="矩形 18"/>
          <p:cNvSpPr/>
          <p:nvPr/>
        </p:nvSpPr>
        <p:spPr>
          <a:xfrm>
            <a:off x="1514475" y="1447800"/>
            <a:ext cx="7380288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如果一条直线垂直于一个平面，那么这条直线就垂直于这个平面内的所有直线。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61444" name="矩形 19"/>
          <p:cNvSpPr/>
          <p:nvPr/>
        </p:nvSpPr>
        <p:spPr>
          <a:xfrm>
            <a:off x="1563688" y="2279650"/>
            <a:ext cx="23510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数学符号语言：</a:t>
            </a:r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61445" name="Object 13"/>
          <p:cNvGraphicFramePr>
            <a:graphicFrameLocks noChangeAspect="1"/>
          </p:cNvGraphicFramePr>
          <p:nvPr/>
        </p:nvGraphicFramePr>
        <p:xfrm>
          <a:off x="1695450" y="2820988"/>
          <a:ext cx="3048000" cy="401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34" r:id="rId3" imgW="3048000" imgH="401637" progId="Equation.DSMT4">
                  <p:embed/>
                </p:oleObj>
              </mc:Choice>
              <mc:Fallback>
                <p:oleObj r:id="rId3" imgW="3048000" imgH="40163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5450" y="2820988"/>
                        <a:ext cx="3048000" cy="401637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446" name="组合 49"/>
          <p:cNvGrpSpPr/>
          <p:nvPr/>
        </p:nvGrpSpPr>
        <p:grpSpPr>
          <a:xfrm>
            <a:off x="6126163" y="1985963"/>
            <a:ext cx="2590800" cy="1792287"/>
            <a:chOff x="6019800" y="2057400"/>
            <a:chExt cx="2590800" cy="1792288"/>
          </a:xfrm>
        </p:grpSpPr>
        <p:grpSp>
          <p:nvGrpSpPr>
            <p:cNvPr id="61447" name="组合 44"/>
            <p:cNvGrpSpPr/>
            <p:nvPr/>
          </p:nvGrpSpPr>
          <p:grpSpPr>
            <a:xfrm>
              <a:off x="6019800" y="2057400"/>
              <a:ext cx="2590800" cy="1792288"/>
              <a:chOff x="6019800" y="2057400"/>
              <a:chExt cx="2590800" cy="1792288"/>
            </a:xfrm>
          </p:grpSpPr>
          <p:grpSp>
            <p:nvGrpSpPr>
              <p:cNvPr id="61448" name="组合 55"/>
              <p:cNvGrpSpPr/>
              <p:nvPr/>
            </p:nvGrpSpPr>
            <p:grpSpPr>
              <a:xfrm>
                <a:off x="6019800" y="2819400"/>
                <a:ext cx="2590800" cy="1030288"/>
                <a:chOff x="6096000" y="3276600"/>
                <a:chExt cx="2590800" cy="1030288"/>
              </a:xfrm>
            </p:grpSpPr>
            <p:sp>
              <p:nvSpPr>
                <p:cNvPr id="61449" name="平行四边形 38"/>
                <p:cNvSpPr/>
                <p:nvPr/>
              </p:nvSpPr>
              <p:spPr>
                <a:xfrm>
                  <a:off x="6096000" y="3276600"/>
                  <a:ext cx="2590800" cy="990601"/>
                </a:xfrm>
                <a:prstGeom prst="parallelogram">
                  <a:avLst>
                    <a:gd name="adj" fmla="val 83462"/>
                  </a:avLst>
                </a:prstGeom>
                <a:solidFill>
                  <a:srgbClr val="FFFF00"/>
                </a:solidFill>
                <a:ln w="25400">
                  <a:solidFill>
                    <a:srgbClr val="0000FF"/>
                  </a:solidFill>
                  <a:round/>
                </a:ln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4572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9144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3716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1828800" indent="0" algn="ctr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2000" b="1" i="0" u="none" baseline="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</a:lstStyle>
                <a:p>
                  <a:pPr marL="0" marR="0" lvl="0" indent="0">
                    <a:buClrTx/>
                    <a:buFontTx/>
                  </a:pPr>
                  <a:endParaRPr lang="zh-CN" altLang="en-US">
                    <a:solidFill>
                      <a:srgbClr val="FFFFFF"/>
                    </a:solidFill>
                    <a:latin typeface="Arial" pitchFamily="34" charset="0"/>
                  </a:endParaRPr>
                </a:p>
              </p:txBody>
            </p:sp>
            <p:graphicFrame>
              <p:nvGraphicFramePr>
                <p:cNvPr id="61450" name="Object 15"/>
                <p:cNvGraphicFramePr>
                  <a:graphicFrameLocks noChangeAspect="1"/>
                </p:cNvGraphicFramePr>
                <p:nvPr/>
              </p:nvGraphicFramePr>
              <p:xfrm>
                <a:off x="6261100" y="4038600"/>
                <a:ext cx="292100" cy="268288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135" r:id="rId5" imgW="292100" imgH="268288" progId="Equation.DSMT4">
                        <p:embed/>
                      </p:oleObj>
                    </mc:Choice>
                    <mc:Fallback>
                      <p:oleObj r:id="rId5" imgW="292100" imgH="268288" progId="Equation.DSMT4">
                        <p:embed/>
                        <p:pic>
                          <p:nvPicPr>
                            <p:cNvPr id="0" name="OLE substitute image"/>
                            <p:cNvPicPr/>
                            <p:nvPr/>
                          </p:nvPicPr>
                          <p:blipFill>
                            <a:blip r:embed="rId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6261100" y="4038600"/>
                              <a:ext cx="292100" cy="268288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 lim="800000"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cxnSp>
            <p:nvCxnSpPr>
              <p:cNvPr id="61451" name="直接连接符 31"/>
              <p:cNvCxnSpPr/>
              <p:nvPr/>
            </p:nvCxnSpPr>
            <p:spPr>
              <a:xfrm rot="5400000">
                <a:off x="6972299" y="2628899"/>
                <a:ext cx="990601" cy="0"/>
              </a:xfrm>
              <a:prstGeom prst="line">
                <a:avLst/>
              </a:prstGeom>
              <a:ln w="254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61452" name="Object 3"/>
              <p:cNvGraphicFramePr>
                <a:graphicFrameLocks noChangeAspect="1"/>
              </p:cNvGraphicFramePr>
              <p:nvPr/>
            </p:nvGraphicFramePr>
            <p:xfrm>
              <a:off x="7467600" y="2057400"/>
              <a:ext cx="168275" cy="338137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36" r:id="rId7" imgW="168275" imgH="338137" progId="Equation.DSMT4">
                      <p:embed/>
                    </p:oleObj>
                  </mc:Choice>
                  <mc:Fallback>
                    <p:oleObj r:id="rId7" imgW="168275" imgH="338137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7467600" y="2057400"/>
                            <a:ext cx="168275" cy="33813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61453" name="直接连接符 37"/>
              <p:cNvCxnSpPr/>
              <p:nvPr/>
            </p:nvCxnSpPr>
            <p:spPr>
              <a:xfrm>
                <a:off x="6705600" y="3276601"/>
                <a:ext cx="1143000" cy="30480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61454" name="Object 7"/>
            <p:cNvGraphicFramePr>
              <a:graphicFrameLocks noChangeAspect="1"/>
            </p:cNvGraphicFramePr>
            <p:nvPr/>
          </p:nvGraphicFramePr>
          <p:xfrm>
            <a:off x="7772400" y="3322113"/>
            <a:ext cx="304800" cy="25928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37" r:id="rId9" imgW="304800" imgH="259287" progId="Equation.DSMT4">
                    <p:embed/>
                  </p:oleObj>
                </mc:Choice>
                <mc:Fallback>
                  <p:oleObj r:id="rId9" imgW="304800" imgH="25928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772400" y="3322113"/>
                          <a:ext cx="304800" cy="25928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1455" name="Picture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09725" y="4043363"/>
            <a:ext cx="5172075" cy="5810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456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  <p:bldP spid="614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3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8194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195" name="Rectangle 8"/>
          <p:cNvSpPr/>
          <p:nvPr/>
        </p:nvSpPr>
        <p:spPr>
          <a:xfrm>
            <a:off x="938213" y="996950"/>
            <a:ext cx="4437062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、 直线和平面平行的判定定理</a:t>
            </a:r>
            <a:endParaRPr lang="zh-CN" altLang="en-US" sz="240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  <p:sp>
        <p:nvSpPr>
          <p:cNvPr id="8196" name="矩形 5"/>
          <p:cNvSpPr/>
          <p:nvPr/>
        </p:nvSpPr>
        <p:spPr>
          <a:xfrm>
            <a:off x="1455738" y="1389063"/>
            <a:ext cx="7297737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ea typeface="楷体" panose="02010609060101010101" pitchFamily="49" charset="-122"/>
              </a:rPr>
              <a:t>如果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平面外一条直线</a:t>
            </a:r>
            <a:r>
              <a:rPr lang="zh-CN" altLang="en-US" sz="2400">
                <a:ea typeface="楷体" panose="02010609060101010101" pitchFamily="49" charset="-122"/>
              </a:rPr>
              <a:t>与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此平面内的一条直线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平行</a:t>
            </a:r>
            <a:r>
              <a:rPr lang="zh-CN" altLang="en-US" sz="2400">
                <a:ea typeface="楷体" panose="02010609060101010101" pitchFamily="49" charset="-122"/>
              </a:rPr>
              <a:t>，那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么该直线与此平面平行。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graphicFrame>
        <p:nvGraphicFramePr>
          <p:cNvPr id="8197" name="Object 13"/>
          <p:cNvGraphicFramePr>
            <a:graphicFrameLocks noChangeAspect="1"/>
          </p:cNvGraphicFramePr>
          <p:nvPr/>
        </p:nvGraphicFramePr>
        <p:xfrm>
          <a:off x="1608138" y="2627313"/>
          <a:ext cx="3886200" cy="4429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r:id="rId3" imgW="3886200" imgH="442912" progId="Equation.DSMT4">
                  <p:embed/>
                </p:oleObj>
              </mc:Choice>
              <mc:Fallback>
                <p:oleObj r:id="rId3" imgW="3886200" imgH="442912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8138" y="2627313"/>
                        <a:ext cx="3886200" cy="442912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98" name="组合 54"/>
          <p:cNvGrpSpPr/>
          <p:nvPr/>
        </p:nvGrpSpPr>
        <p:grpSpPr>
          <a:xfrm>
            <a:off x="5943600" y="1943100"/>
            <a:ext cx="2590800" cy="1295400"/>
            <a:chOff x="6096000" y="2987675"/>
            <a:chExt cx="2590800" cy="1295401"/>
          </a:xfrm>
        </p:grpSpPr>
        <p:sp>
          <p:nvSpPr>
            <p:cNvPr id="8199" name="平行四边形 20"/>
            <p:cNvSpPr/>
            <p:nvPr/>
          </p:nvSpPr>
          <p:spPr>
            <a:xfrm>
              <a:off x="6096000" y="3505200"/>
              <a:ext cx="2590800" cy="762001"/>
            </a:xfrm>
            <a:prstGeom prst="parallelogram">
              <a:avLst>
                <a:gd name="adj" fmla="val 83457"/>
              </a:avLst>
            </a:prstGeom>
            <a:solidFill>
              <a:srgbClr val="00FF00"/>
            </a:solidFill>
            <a:ln w="25400">
              <a:solidFill>
                <a:srgbClr val="0000FF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marR="0" lvl="0" indent="0">
                <a:buClrTx/>
                <a:buFontTx/>
              </a:pPr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cxnSp>
          <p:nvCxnSpPr>
            <p:cNvPr id="8200" name="直接连接符 21"/>
            <p:cNvCxnSpPr/>
            <p:nvPr/>
          </p:nvCxnSpPr>
          <p:spPr>
            <a:xfrm>
              <a:off x="6705600" y="3124200"/>
              <a:ext cx="1295400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01" name="直接连接符 22"/>
            <p:cNvCxnSpPr/>
            <p:nvPr/>
          </p:nvCxnSpPr>
          <p:spPr>
            <a:xfrm>
              <a:off x="6629400" y="3886201"/>
              <a:ext cx="1371600" cy="0"/>
            </a:xfrm>
            <a:prstGeom prst="line">
              <a:avLst/>
            </a:prstGeom>
            <a:ln w="317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8202" name="Object 10"/>
            <p:cNvGraphicFramePr>
              <a:graphicFrameLocks noChangeAspect="1"/>
            </p:cNvGraphicFramePr>
            <p:nvPr/>
          </p:nvGraphicFramePr>
          <p:xfrm>
            <a:off x="8077200" y="2987675"/>
            <a:ext cx="261937" cy="2889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0" r:id="rId5" imgW="261937" imgH="288925" progId="Equation.DSMT4">
                    <p:embed/>
                  </p:oleObj>
                </mc:Choice>
                <mc:Fallback>
                  <p:oleObj r:id="rId5" imgW="261937" imgH="2889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8077200" y="2987675"/>
                          <a:ext cx="261937" cy="2889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3" name="Object 11"/>
            <p:cNvGraphicFramePr>
              <a:graphicFrameLocks noChangeAspect="1"/>
            </p:cNvGraphicFramePr>
            <p:nvPr/>
          </p:nvGraphicFramePr>
          <p:xfrm>
            <a:off x="8001000" y="3695701"/>
            <a:ext cx="261938" cy="3667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1" r:id="rId7" imgW="261938" imgH="366713" progId="Equation.DSMT4">
                    <p:embed/>
                  </p:oleObj>
                </mc:Choice>
                <mc:Fallback>
                  <p:oleObj r:id="rId7" imgW="261938" imgH="36671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8001000" y="3695701"/>
                          <a:ext cx="261938" cy="3667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4" name="Object 12"/>
            <p:cNvGraphicFramePr>
              <a:graphicFrameLocks noChangeAspect="1"/>
            </p:cNvGraphicFramePr>
            <p:nvPr/>
          </p:nvGraphicFramePr>
          <p:xfrm>
            <a:off x="6261100" y="4014788"/>
            <a:ext cx="292100" cy="26828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2" r:id="rId9" imgW="292100" imgH="268288" progId="Equation.DSMT4">
                    <p:embed/>
                  </p:oleObj>
                </mc:Choice>
                <mc:Fallback>
                  <p:oleObj r:id="rId9" imgW="292100" imgH="268288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261100" y="4014788"/>
                          <a:ext cx="292100" cy="26828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8205" name="Picture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31938" y="2165350"/>
            <a:ext cx="2019300" cy="371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8206" name="Picture 1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73213" y="3282950"/>
            <a:ext cx="5029200" cy="58420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3489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63490" name="Rectangle 8"/>
          <p:cNvSpPr/>
          <p:nvPr/>
        </p:nvSpPr>
        <p:spPr>
          <a:xfrm>
            <a:off x="962025" y="1020763"/>
            <a:ext cx="536575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pitchFamily="49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、 直线和平面垂直的判定定理的推论</a:t>
            </a:r>
            <a:endParaRPr lang="zh-CN" altLang="en-US" sz="240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  <p:sp>
        <p:nvSpPr>
          <p:cNvPr id="63491" name="矩形 18"/>
          <p:cNvSpPr/>
          <p:nvPr/>
        </p:nvSpPr>
        <p:spPr>
          <a:xfrm>
            <a:off x="1514475" y="1447800"/>
            <a:ext cx="7629525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如果两条平行直线中的一条垂直于一个平面，那么另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一条也垂直于这个平面。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63492" name="矩形 19"/>
          <p:cNvSpPr/>
          <p:nvPr/>
        </p:nvSpPr>
        <p:spPr>
          <a:xfrm>
            <a:off x="1563688" y="2279650"/>
            <a:ext cx="23510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数学符号语言：</a:t>
            </a:r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3493" name="平行四边形 18"/>
          <p:cNvSpPr/>
          <p:nvPr/>
        </p:nvSpPr>
        <p:spPr>
          <a:xfrm>
            <a:off x="6172200" y="2703513"/>
            <a:ext cx="2590800" cy="990600"/>
          </a:xfrm>
          <a:prstGeom prst="parallelogram">
            <a:avLst>
              <a:gd name="adj" fmla="val 60384"/>
            </a:avLst>
          </a:prstGeom>
          <a:solidFill>
            <a:srgbClr val="FFFF00"/>
          </a:solidFill>
          <a:ln w="25400">
            <a:solidFill>
              <a:srgbClr val="0000FF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>
              <a:buClrTx/>
              <a:buFontTx/>
            </a:pPr>
            <a:endParaRPr lang="zh-CN" altLang="en-US">
              <a:solidFill>
                <a:srgbClr val="FFFFFF"/>
              </a:solidFill>
              <a:latin typeface="Arial" pitchFamily="34" charset="0"/>
            </a:endParaRPr>
          </a:p>
        </p:txBody>
      </p:sp>
      <p:graphicFrame>
        <p:nvGraphicFramePr>
          <p:cNvPr id="63494" name="Object 15"/>
          <p:cNvGraphicFramePr>
            <a:graphicFrameLocks noChangeAspect="1"/>
          </p:cNvGraphicFramePr>
          <p:nvPr/>
        </p:nvGraphicFramePr>
        <p:xfrm>
          <a:off x="6261100" y="3465513"/>
          <a:ext cx="292100" cy="2682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38" r:id="rId3" imgW="292100" imgH="268287" progId="Equation.DSMT4">
                  <p:embed/>
                </p:oleObj>
              </mc:Choice>
              <mc:Fallback>
                <p:oleObj r:id="rId3" imgW="292100" imgH="26828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61100" y="3465513"/>
                        <a:ext cx="292100" cy="268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3495" name="组合 44"/>
          <p:cNvGrpSpPr/>
          <p:nvPr/>
        </p:nvGrpSpPr>
        <p:grpSpPr>
          <a:xfrm>
            <a:off x="7086600" y="2054225"/>
            <a:ext cx="241300" cy="1030288"/>
            <a:chOff x="7086600" y="2170113"/>
            <a:chExt cx="241300" cy="1030287"/>
          </a:xfrm>
        </p:grpSpPr>
        <p:cxnSp>
          <p:nvCxnSpPr>
            <p:cNvPr id="63496" name="直接连接符 21"/>
            <p:cNvCxnSpPr/>
            <p:nvPr/>
          </p:nvCxnSpPr>
          <p:spPr bwMode="auto">
            <a:xfrm rot="5400000">
              <a:off x="6591299" y="2705099"/>
              <a:ext cx="990599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3497" name="Object 7"/>
            <p:cNvGraphicFramePr>
              <a:graphicFrameLocks noChangeAspect="1"/>
            </p:cNvGraphicFramePr>
            <p:nvPr/>
          </p:nvGraphicFramePr>
          <p:xfrm>
            <a:off x="7086600" y="2170113"/>
            <a:ext cx="241300" cy="26511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39" r:id="rId5" imgW="241300" imgH="265112" progId="Equation.DSMT4">
                    <p:embed/>
                  </p:oleObj>
                </mc:Choice>
                <mc:Fallback>
                  <p:oleObj r:id="rId5" imgW="241300" imgH="265112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086600" y="2170113"/>
                          <a:ext cx="241300" cy="2651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3498" name="组合 43"/>
          <p:cNvGrpSpPr/>
          <p:nvPr/>
        </p:nvGrpSpPr>
        <p:grpSpPr>
          <a:xfrm>
            <a:off x="8061325" y="2017713"/>
            <a:ext cx="244475" cy="1066800"/>
            <a:chOff x="8061325" y="2133600"/>
            <a:chExt cx="244475" cy="1066800"/>
          </a:xfrm>
        </p:grpSpPr>
        <p:cxnSp>
          <p:nvCxnSpPr>
            <p:cNvPr id="63499" name="直接连接符 25"/>
            <p:cNvCxnSpPr/>
            <p:nvPr/>
          </p:nvCxnSpPr>
          <p:spPr bwMode="auto">
            <a:xfrm rot="5400000">
              <a:off x="7566025" y="2705100"/>
              <a:ext cx="990600" cy="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3500" name="Object 5"/>
            <p:cNvGraphicFramePr>
              <a:graphicFrameLocks noChangeAspect="1"/>
            </p:cNvGraphicFramePr>
            <p:nvPr/>
          </p:nvGraphicFramePr>
          <p:xfrm>
            <a:off x="8064500" y="2133600"/>
            <a:ext cx="241300" cy="33813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40" r:id="rId7" imgW="241300" imgH="338138" progId="Equation.DSMT4">
                    <p:embed/>
                  </p:oleObj>
                </mc:Choice>
                <mc:Fallback>
                  <p:oleObj r:id="rId7" imgW="241300" imgH="338138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8064500" y="2133600"/>
                          <a:ext cx="241300" cy="3381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3501" name="Object 13"/>
          <p:cNvGraphicFramePr>
            <a:graphicFrameLocks noChangeAspect="1"/>
          </p:cNvGraphicFramePr>
          <p:nvPr/>
        </p:nvGraphicFramePr>
        <p:xfrm>
          <a:off x="1727200" y="2855913"/>
          <a:ext cx="2967038" cy="4587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41" r:id="rId9" imgW="2967038" imgH="458787" progId="Equation.DSMT4">
                  <p:embed/>
                </p:oleObj>
              </mc:Choice>
              <mc:Fallback>
                <p:oleObj r:id="rId9" imgW="2967038" imgH="45878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27200" y="2855913"/>
                        <a:ext cx="2967038" cy="458787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2" name="矩形 18"/>
          <p:cNvSpPr/>
          <p:nvPr/>
        </p:nvSpPr>
        <p:spPr>
          <a:xfrm>
            <a:off x="1597025" y="3879850"/>
            <a:ext cx="72739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说明：</a:t>
            </a:r>
            <a:endParaRPr lang="en-US" altLang="zh-CN" sz="2400">
              <a:solidFill>
                <a:srgbClr val="0000FF"/>
              </a:solidFill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本推论可作为定理记忆，但只能在选择题和填空题中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使用，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不可以作为证明题直接使用</a:t>
            </a:r>
            <a:r>
              <a:rPr lang="zh-CN" altLang="en-US" sz="2400">
                <a:ea typeface="楷体" panose="02010609060101010101" pitchFamily="49" charset="-122"/>
              </a:rPr>
              <a:t>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63503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63504" name="New picture"/>
          <p:cNvPicPr/>
          <p:nvPr/>
        </p:nvPicPr>
        <p:blipFill>
          <a:blip r:embed="rId11"/>
          <a:stretch>
            <a:fillRect/>
          </a:stretch>
        </p:blipFill>
        <p:spPr>
          <a:xfrm>
            <a:off x="11099800" y="10350500"/>
            <a:ext cx="342900" cy="2413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 fill="hold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 fill="hold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63492" grpId="0"/>
      <p:bldP spid="63493" grpId="0"/>
      <p:bldP spid="635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1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42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243" name="Rectangle 8"/>
          <p:cNvSpPr/>
          <p:nvPr/>
        </p:nvSpPr>
        <p:spPr>
          <a:xfrm>
            <a:off x="927100" y="1020763"/>
            <a:ext cx="412750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、 直线和平平行的性质定理</a:t>
            </a:r>
            <a:endParaRPr lang="zh-CN" altLang="en-US" sz="240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  <p:sp>
        <p:nvSpPr>
          <p:cNvPr id="10244" name="矩形 38"/>
          <p:cNvSpPr/>
          <p:nvPr/>
        </p:nvSpPr>
        <p:spPr>
          <a:xfrm>
            <a:off x="1466850" y="1460500"/>
            <a:ext cx="7239000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一条直线与一个平面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平行</a:t>
            </a:r>
            <a:r>
              <a:rPr lang="zh-CN" altLang="en-US" sz="2400">
                <a:ea typeface="楷体" panose="02010609060101010101" pitchFamily="49" charset="-122"/>
              </a:rPr>
              <a:t>，如果过该直线的平面与此平面相交，那么该直线与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交线平行</a:t>
            </a:r>
            <a:r>
              <a:rPr lang="zh-CN" altLang="en-US" sz="2400">
                <a:ea typeface="楷体" panose="02010609060101010101" pitchFamily="49" charset="-122"/>
              </a:rPr>
              <a:t>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pic>
        <p:nvPicPr>
          <p:cNvPr id="10245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950" y="3130550"/>
            <a:ext cx="2590800" cy="90487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10246" name="组合 86"/>
          <p:cNvGrpSpPr/>
          <p:nvPr/>
        </p:nvGrpSpPr>
        <p:grpSpPr>
          <a:xfrm>
            <a:off x="6127750" y="3130550"/>
            <a:ext cx="2667000" cy="954088"/>
            <a:chOff x="-533400" y="2819400"/>
            <a:chExt cx="2590800" cy="954088"/>
          </a:xfrm>
        </p:grpSpPr>
        <p:grpSp>
          <p:nvGrpSpPr>
            <p:cNvPr id="10247" name="组合 74"/>
            <p:cNvGrpSpPr/>
            <p:nvPr/>
          </p:nvGrpSpPr>
          <p:grpSpPr>
            <a:xfrm>
              <a:off x="-533400" y="2819400"/>
              <a:ext cx="2590800" cy="954088"/>
              <a:chOff x="6019800" y="3429000"/>
              <a:chExt cx="2590800" cy="954088"/>
            </a:xfrm>
          </p:grpSpPr>
          <p:sp>
            <p:nvSpPr>
              <p:cNvPr id="10248" name="平行四边形 20"/>
              <p:cNvSpPr/>
              <p:nvPr/>
            </p:nvSpPr>
            <p:spPr>
              <a:xfrm>
                <a:off x="6019800" y="3429000"/>
                <a:ext cx="2590800" cy="914400"/>
              </a:xfrm>
              <a:prstGeom prst="parallelogram">
                <a:avLst>
                  <a:gd name="adj" fmla="val 61245"/>
                </a:avLst>
              </a:prstGeom>
              <a:solidFill>
                <a:srgbClr val="00FF00"/>
              </a:solidFill>
              <a:ln w="25400">
                <a:noFill/>
                <a:miter lim="800000"/>
              </a:ln>
            </p:spPr>
            <p:txBody>
              <a:bodyPr anchor="ctr" anchorCtr="0"/>
              <a:lstStyle>
                <a:defPPr>
                  <a:defRPr lang="zh-CN"/>
                </a:defPPr>
                <a:lvl1pPr marL="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marR="0" lvl="0" indent="0">
                  <a:buClrTx/>
                  <a:buFontTx/>
                </a:pPr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graphicFrame>
            <p:nvGraphicFramePr>
              <p:cNvPr id="10249" name="Object 5"/>
              <p:cNvGraphicFramePr>
                <a:graphicFrameLocks noChangeAspect="1"/>
              </p:cNvGraphicFramePr>
              <p:nvPr/>
            </p:nvGraphicFramePr>
            <p:xfrm>
              <a:off x="6096000" y="4114800"/>
              <a:ext cx="292100" cy="268288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53" r:id="rId4" imgW="300691" imgH="268288" progId="Equation.DSMT4">
                      <p:embed/>
                    </p:oleObj>
                  </mc:Choice>
                  <mc:Fallback>
                    <p:oleObj r:id="rId4" imgW="300691" imgH="268288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6096000" y="4114800"/>
                            <a:ext cx="292100" cy="268288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0250" name="直接连接符 22"/>
              <p:cNvCxnSpPr/>
              <p:nvPr/>
            </p:nvCxnSpPr>
            <p:spPr>
              <a:xfrm>
                <a:off x="6019800" y="4343400"/>
                <a:ext cx="2057219" cy="0"/>
              </a:xfrm>
              <a:prstGeom prst="line">
                <a:avLst/>
              </a:prstGeom>
              <a:ln w="254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51" name="直接连接符 23"/>
              <p:cNvCxnSpPr/>
              <p:nvPr/>
            </p:nvCxnSpPr>
            <p:spPr>
              <a:xfrm flipV="1">
                <a:off x="8077019" y="3429000"/>
                <a:ext cx="533581" cy="91440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</a:ln>
            </p:spPr>
          </p:cxnSp>
          <p:cxnSp>
            <p:nvCxnSpPr>
              <p:cNvPr id="10252" name="直接连接符 24"/>
              <p:cNvCxnSpPr>
                <a:endCxn id="10248" idx="5"/>
              </p:cNvCxnSpPr>
              <p:nvPr/>
            </p:nvCxnSpPr>
            <p:spPr>
              <a:xfrm flipV="1">
                <a:off x="6019800" y="3886200"/>
                <a:ext cx="280670" cy="45720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</a:ln>
            </p:spPr>
          </p:cxnSp>
          <p:cxnSp>
            <p:nvCxnSpPr>
              <p:cNvPr id="10253" name="直接连接符 25"/>
              <p:cNvCxnSpPr>
                <a:endCxn id="10248" idx="5"/>
              </p:cNvCxnSpPr>
              <p:nvPr/>
            </p:nvCxnSpPr>
            <p:spPr>
              <a:xfrm>
                <a:off x="8229691" y="3429000"/>
                <a:ext cx="380909" cy="0"/>
              </a:xfrm>
              <a:prstGeom prst="line">
                <a:avLst/>
              </a:prstGeom>
              <a:ln w="254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254" name="直接连接符 18"/>
            <p:cNvCxnSpPr>
              <a:endCxn id="10248" idx="5"/>
            </p:cNvCxnSpPr>
            <p:nvPr/>
          </p:nvCxnSpPr>
          <p:spPr>
            <a:xfrm>
              <a:off x="181" y="2819400"/>
              <a:ext cx="1676310" cy="0"/>
            </a:xfrm>
            <a:prstGeom prst="line">
              <a:avLst/>
            </a:prstGeom>
            <a:ln w="25400"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55" name="直接连接符 19"/>
            <p:cNvCxnSpPr>
              <a:endCxn id="10248" idx="5"/>
            </p:cNvCxnSpPr>
            <p:nvPr/>
          </p:nvCxnSpPr>
          <p:spPr>
            <a:xfrm flipV="1">
              <a:off x="-252730" y="2819400"/>
              <a:ext cx="252911" cy="45720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dash"/>
              <a:round/>
            </a:ln>
          </p:spPr>
        </p:cxnSp>
      </p:grpSp>
      <p:grpSp>
        <p:nvGrpSpPr>
          <p:cNvPr id="10256" name="组合 73"/>
          <p:cNvGrpSpPr/>
          <p:nvPr/>
        </p:nvGrpSpPr>
        <p:grpSpPr>
          <a:xfrm>
            <a:off x="6432550" y="3549650"/>
            <a:ext cx="2057400" cy="366713"/>
            <a:chOff x="6324600" y="3848100"/>
            <a:chExt cx="2057400" cy="366713"/>
          </a:xfrm>
        </p:grpSpPr>
        <p:cxnSp>
          <p:nvCxnSpPr>
            <p:cNvPr id="10257" name="直接连接符 27"/>
            <p:cNvCxnSpPr>
              <a:endCxn id="10248" idx="5"/>
            </p:cNvCxnSpPr>
            <p:nvPr/>
          </p:nvCxnSpPr>
          <p:spPr>
            <a:xfrm>
              <a:off x="6324600" y="3886200"/>
              <a:ext cx="20574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258" name="Object 36"/>
            <p:cNvGraphicFramePr>
              <a:graphicFrameLocks noChangeAspect="1"/>
            </p:cNvGraphicFramePr>
            <p:nvPr/>
          </p:nvGraphicFramePr>
          <p:xfrm>
            <a:off x="7162800" y="3848100"/>
            <a:ext cx="260350" cy="3667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4" r:id="rId6" imgW="260350" imgH="366713" progId="Equation.DSMT4">
                    <p:embed/>
                  </p:oleObj>
                </mc:Choice>
                <mc:Fallback>
                  <p:oleObj r:id="rId6" imgW="260350" imgH="36671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7162800" y="3848100"/>
                          <a:ext cx="260350" cy="3667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59" name="组合 70"/>
          <p:cNvGrpSpPr/>
          <p:nvPr/>
        </p:nvGrpSpPr>
        <p:grpSpPr>
          <a:xfrm>
            <a:off x="6508750" y="2673350"/>
            <a:ext cx="1708150" cy="288925"/>
            <a:chOff x="6324600" y="2911475"/>
            <a:chExt cx="1708150" cy="288925"/>
          </a:xfrm>
        </p:grpSpPr>
        <p:cxnSp>
          <p:nvCxnSpPr>
            <p:cNvPr id="10260" name="直接连接符 30"/>
            <p:cNvCxnSpPr>
              <a:endCxn id="10248" idx="5"/>
            </p:cNvCxnSpPr>
            <p:nvPr/>
          </p:nvCxnSpPr>
          <p:spPr bwMode="auto">
            <a:xfrm>
              <a:off x="6324600" y="3048000"/>
              <a:ext cx="1447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261" name="Object 3"/>
            <p:cNvGraphicFramePr>
              <a:graphicFrameLocks noChangeAspect="1"/>
            </p:cNvGraphicFramePr>
            <p:nvPr/>
          </p:nvGraphicFramePr>
          <p:xfrm>
            <a:off x="7772400" y="2911475"/>
            <a:ext cx="260350" cy="2889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5" r:id="rId8" imgW="260350" imgH="288925" progId="Equation.DSMT4">
                    <p:embed/>
                  </p:oleObj>
                </mc:Choice>
                <mc:Fallback>
                  <p:oleObj r:id="rId8" imgW="260350" imgH="2889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772400" y="2911475"/>
                          <a:ext cx="260350" cy="2889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62" name="组合 89"/>
          <p:cNvGrpSpPr/>
          <p:nvPr/>
        </p:nvGrpSpPr>
        <p:grpSpPr>
          <a:xfrm>
            <a:off x="6127750" y="2368550"/>
            <a:ext cx="2362200" cy="1219200"/>
            <a:chOff x="4267200" y="5334000"/>
            <a:chExt cx="2362200" cy="1219200"/>
          </a:xfrm>
        </p:grpSpPr>
        <p:grpSp>
          <p:nvGrpSpPr>
            <p:cNvPr id="10263" name="组合 71"/>
            <p:cNvGrpSpPr/>
            <p:nvPr/>
          </p:nvGrpSpPr>
          <p:grpSpPr>
            <a:xfrm>
              <a:off x="4267200" y="5334000"/>
              <a:ext cx="2362200" cy="1219200"/>
              <a:chOff x="6019800" y="2667000"/>
              <a:chExt cx="2362200" cy="1219200"/>
            </a:xfrm>
          </p:grpSpPr>
          <p:cxnSp>
            <p:nvCxnSpPr>
              <p:cNvPr id="10264" name="直接连接符 35"/>
              <p:cNvCxnSpPr>
                <a:endCxn id="10248" idx="5"/>
              </p:cNvCxnSpPr>
              <p:nvPr/>
            </p:nvCxnSpPr>
            <p:spPr>
              <a:xfrm flipH="1" flipV="1">
                <a:off x="6019800" y="2667000"/>
                <a:ext cx="304800" cy="1219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</p:cxnSp>
          <p:cxnSp>
            <p:nvCxnSpPr>
              <p:cNvPr id="10265" name="直接连接符 36"/>
              <p:cNvCxnSpPr>
                <a:endCxn id="10248" idx="5"/>
              </p:cNvCxnSpPr>
              <p:nvPr/>
            </p:nvCxnSpPr>
            <p:spPr>
              <a:xfrm>
                <a:off x="6019800" y="2667000"/>
                <a:ext cx="2057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66" name="直接连接符 37"/>
              <p:cNvCxnSpPr>
                <a:endCxn id="10248" idx="5"/>
              </p:cNvCxnSpPr>
              <p:nvPr/>
            </p:nvCxnSpPr>
            <p:spPr>
              <a:xfrm flipH="1" flipV="1">
                <a:off x="8077200" y="2667000"/>
                <a:ext cx="304800" cy="1219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</p:cxnSp>
        </p:grpSp>
        <p:graphicFrame>
          <p:nvGraphicFramePr>
            <p:cNvPr id="10267" name="Object 4"/>
            <p:cNvGraphicFramePr>
              <a:graphicFrameLocks noChangeAspect="1"/>
            </p:cNvGraphicFramePr>
            <p:nvPr/>
          </p:nvGraphicFramePr>
          <p:xfrm>
            <a:off x="4343400" y="5334000"/>
            <a:ext cx="292100" cy="3905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6" r:id="rId10" imgW="292100" imgH="390525" progId="Equation.DSMT4">
                    <p:embed/>
                  </p:oleObj>
                </mc:Choice>
                <mc:Fallback>
                  <p:oleObj r:id="rId10" imgW="292100" imgH="3905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4343400" y="5334000"/>
                          <a:ext cx="292100" cy="3905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68" name="Object 13"/>
          <p:cNvGraphicFramePr>
            <a:graphicFrameLocks noChangeAspect="1"/>
          </p:cNvGraphicFramePr>
          <p:nvPr/>
        </p:nvGraphicFramePr>
        <p:xfrm>
          <a:off x="1627188" y="3219450"/>
          <a:ext cx="4381500" cy="4429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7" r:id="rId12" imgW="4381500" imgH="442913" progId="Equation.DSMT4">
                  <p:embed/>
                </p:oleObj>
              </mc:Choice>
              <mc:Fallback>
                <p:oleObj r:id="rId12" imgW="4381500" imgH="442913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627188" y="3219450"/>
                        <a:ext cx="4381500" cy="442913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9" name="Picture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550988" y="2695575"/>
            <a:ext cx="2019300" cy="371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0270" name="Picture 4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585913" y="4210050"/>
            <a:ext cx="5162550" cy="51435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 fill="hold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89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2290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291" name="矩形 13"/>
          <p:cNvSpPr/>
          <p:nvPr/>
        </p:nvSpPr>
        <p:spPr>
          <a:xfrm>
            <a:off x="896938" y="987425"/>
            <a:ext cx="8247062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pitchFamily="49" charset="-122"/>
              </a:rPr>
              <a:t>1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：</a:t>
            </a:r>
            <a:r>
              <a:rPr lang="zh-CN" altLang="en-US" sz="2400">
                <a:ea typeface="楷体" panose="02010609060101010101" pitchFamily="49" charset="-122"/>
              </a:rPr>
              <a:t>我们一起来看下面两幅图片，指出图中旗杆与地面、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             </a:t>
            </a:r>
            <a:r>
              <a:rPr lang="zh-CN" altLang="en-US" sz="2400">
                <a:ea typeface="楷体" panose="02010609060101010101" pitchFamily="49" charset="-122"/>
              </a:rPr>
              <a:t>大桥立柱与水面是什么位置关系？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12292" name="AutoShape 43" descr="天安门广场"/>
          <p:cNvSpPr/>
          <p:nvPr/>
        </p:nvSpPr>
        <p:spPr>
          <a:xfrm>
            <a:off x="2135188" y="1831975"/>
            <a:ext cx="2757487" cy="1992313"/>
          </a:xfrm>
          <a:prstGeom prst="actionButtonBlank">
            <a:avLst/>
          </a:prstGeom>
          <a:blipFill rotWithShape="1">
            <a:blip r:embed="rId3"/>
            <a:stretch>
              <a:fillRect/>
            </a:stretch>
          </a:blipFill>
          <a:ln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pic>
        <p:nvPicPr>
          <p:cNvPr id="12293" name="Picture 46" descr="0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4325" y="1844675"/>
            <a:ext cx="2790825" cy="19907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294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488" y="4303713"/>
            <a:ext cx="7877175" cy="36195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38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4339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9663" y="2678113"/>
            <a:ext cx="5095875" cy="290512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14340" name="组合 17"/>
          <p:cNvGrpSpPr/>
          <p:nvPr/>
        </p:nvGrpSpPr>
        <p:grpSpPr>
          <a:xfrm>
            <a:off x="2836863" y="2144713"/>
            <a:ext cx="457200" cy="457200"/>
            <a:chOff x="1828800" y="2819400"/>
            <a:chExt cx="1032925" cy="1008062"/>
          </a:xfrm>
        </p:grpSpPr>
        <p:sp>
          <p:nvSpPr>
            <p:cNvPr id="14341" name="Oval 28"/>
            <p:cNvSpPr/>
            <p:nvPr/>
          </p:nvSpPr>
          <p:spPr>
            <a:xfrm>
              <a:off x="2016134" y="2963409"/>
              <a:ext cx="695517" cy="711573"/>
            </a:xfrm>
            <a:prstGeom prst="ellipse">
              <a:avLst/>
            </a:prstGeom>
            <a:solidFill>
              <a:srgbClr val="F22604"/>
            </a:solidFill>
            <a:ln w="25400">
              <a:solidFill>
                <a:srgbClr val="FF0000"/>
              </a:solidFill>
              <a:round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  <p:cxnSp>
          <p:nvCxnSpPr>
            <p:cNvPr id="14342" name="Line 29"/>
            <p:cNvCxnSpPr/>
            <p:nvPr/>
          </p:nvCxnSpPr>
          <p:spPr>
            <a:xfrm flipH="1">
              <a:off x="2203468" y="2819400"/>
              <a:ext cx="234932" cy="100806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43" name="Line 30"/>
            <p:cNvCxnSpPr/>
            <p:nvPr/>
          </p:nvCxnSpPr>
          <p:spPr>
            <a:xfrm>
              <a:off x="2251078" y="2819400"/>
              <a:ext cx="140759" cy="100806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44" name="Line 31"/>
            <p:cNvCxnSpPr/>
            <p:nvPr/>
          </p:nvCxnSpPr>
          <p:spPr>
            <a:xfrm>
              <a:off x="1828800" y="3299077"/>
              <a:ext cx="1032925" cy="4870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45" name="Line 32"/>
            <p:cNvCxnSpPr/>
            <p:nvPr/>
          </p:nvCxnSpPr>
          <p:spPr>
            <a:xfrm>
              <a:off x="2062709" y="2867050"/>
              <a:ext cx="516463" cy="91276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46" name="Line 33"/>
            <p:cNvCxnSpPr/>
            <p:nvPr/>
          </p:nvCxnSpPr>
          <p:spPr>
            <a:xfrm flipV="1">
              <a:off x="1828800" y="3203777"/>
              <a:ext cx="1032925" cy="24036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47" name="Line 34"/>
            <p:cNvCxnSpPr/>
            <p:nvPr/>
          </p:nvCxnSpPr>
          <p:spPr>
            <a:xfrm flipV="1">
              <a:off x="1921950" y="3059768"/>
              <a:ext cx="892166" cy="47967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48" name="Line 35"/>
            <p:cNvCxnSpPr/>
            <p:nvPr/>
          </p:nvCxnSpPr>
          <p:spPr>
            <a:xfrm flipV="1">
              <a:off x="1981200" y="2963409"/>
              <a:ext cx="738731" cy="6941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49" name="Line 36"/>
            <p:cNvCxnSpPr/>
            <p:nvPr/>
          </p:nvCxnSpPr>
          <p:spPr>
            <a:xfrm flipV="1">
              <a:off x="2062709" y="2867050"/>
              <a:ext cx="516463" cy="8651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50" name="Line 37"/>
            <p:cNvCxnSpPr/>
            <p:nvPr/>
          </p:nvCxnSpPr>
          <p:spPr>
            <a:xfrm flipH="1" flipV="1">
              <a:off x="1875375" y="3155068"/>
              <a:ext cx="938741" cy="38437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51" name="Line 38"/>
            <p:cNvCxnSpPr/>
            <p:nvPr/>
          </p:nvCxnSpPr>
          <p:spPr>
            <a:xfrm>
              <a:off x="1969559" y="3011059"/>
              <a:ext cx="750372" cy="67239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</p:grpSp>
      <p:grpSp>
        <p:nvGrpSpPr>
          <p:cNvPr id="14352" name="组合 45"/>
          <p:cNvGrpSpPr/>
          <p:nvPr/>
        </p:nvGrpSpPr>
        <p:grpSpPr>
          <a:xfrm>
            <a:off x="4132263" y="4659313"/>
            <a:ext cx="1371600" cy="685800"/>
            <a:chOff x="4191000" y="4648200"/>
            <a:chExt cx="1371600" cy="685800"/>
          </a:xfrm>
        </p:grpSpPr>
        <p:cxnSp>
          <p:nvCxnSpPr>
            <p:cNvPr id="14353" name="Line 40"/>
            <p:cNvCxnSpPr/>
            <p:nvPr/>
          </p:nvCxnSpPr>
          <p:spPr>
            <a:xfrm>
              <a:off x="4191000" y="4648200"/>
              <a:ext cx="106680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</p:cxnSp>
        <p:graphicFrame>
          <p:nvGraphicFramePr>
            <p:cNvPr id="14354" name="Object 4"/>
            <p:cNvGraphicFramePr>
              <a:graphicFrameLocks noChangeAspect="1"/>
            </p:cNvGraphicFramePr>
            <p:nvPr/>
          </p:nvGraphicFramePr>
          <p:xfrm>
            <a:off x="5284787" y="5032375"/>
            <a:ext cx="277813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8" r:id="rId4" imgW="277813" imgH="301625" progId="Equation.DSMT4">
                    <p:embed/>
                  </p:oleObj>
                </mc:Choice>
                <mc:Fallback>
                  <p:oleObj r:id="rId4" imgW="277813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284787" y="5032375"/>
                          <a:ext cx="277813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355" name="组合 44"/>
          <p:cNvGrpSpPr/>
          <p:nvPr/>
        </p:nvGrpSpPr>
        <p:grpSpPr>
          <a:xfrm>
            <a:off x="4589463" y="4202113"/>
            <a:ext cx="1838325" cy="630237"/>
            <a:chOff x="4648200" y="4191000"/>
            <a:chExt cx="1838325" cy="630237"/>
          </a:xfrm>
        </p:grpSpPr>
        <p:cxnSp>
          <p:nvCxnSpPr>
            <p:cNvPr id="14356" name="Line 25"/>
            <p:cNvCxnSpPr/>
            <p:nvPr/>
          </p:nvCxnSpPr>
          <p:spPr>
            <a:xfrm>
              <a:off x="4648200" y="4191000"/>
              <a:ext cx="1631950" cy="42386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</p:spPr>
        </p:cxnSp>
        <p:graphicFrame>
          <p:nvGraphicFramePr>
            <p:cNvPr id="14357" name="Object 6"/>
            <p:cNvGraphicFramePr>
              <a:graphicFrameLocks noChangeAspect="1"/>
            </p:cNvGraphicFramePr>
            <p:nvPr/>
          </p:nvGraphicFramePr>
          <p:xfrm>
            <a:off x="6324600" y="4495800"/>
            <a:ext cx="161925" cy="32543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9" r:id="rId6" imgW="161925" imgH="325437" progId="Equation.DSMT4">
                    <p:embed/>
                  </p:oleObj>
                </mc:Choice>
                <mc:Fallback>
                  <p:oleObj r:id="rId6" imgW="161925" imgH="32543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324600" y="4495800"/>
                          <a:ext cx="161925" cy="3254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435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8063" y="1077913"/>
            <a:ext cx="7620000" cy="103663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435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8063" y="5754688"/>
            <a:ext cx="7620000" cy="730250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14360" name="组合 46"/>
          <p:cNvGrpSpPr/>
          <p:nvPr/>
        </p:nvGrpSpPr>
        <p:grpSpPr>
          <a:xfrm>
            <a:off x="4513263" y="2068513"/>
            <a:ext cx="457200" cy="457200"/>
            <a:chOff x="1828800" y="2819400"/>
            <a:chExt cx="1032925" cy="1008062"/>
          </a:xfrm>
        </p:grpSpPr>
        <p:sp>
          <p:nvSpPr>
            <p:cNvPr id="14361" name="Oval 28"/>
            <p:cNvSpPr/>
            <p:nvPr/>
          </p:nvSpPr>
          <p:spPr>
            <a:xfrm>
              <a:off x="2016134" y="2963409"/>
              <a:ext cx="695517" cy="711573"/>
            </a:xfrm>
            <a:prstGeom prst="ellipse">
              <a:avLst/>
            </a:prstGeom>
            <a:solidFill>
              <a:srgbClr val="F22604"/>
            </a:solidFill>
            <a:ln w="25400">
              <a:solidFill>
                <a:srgbClr val="FF0000"/>
              </a:solidFill>
              <a:round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  <p:cxnSp>
          <p:nvCxnSpPr>
            <p:cNvPr id="14362" name="Line 29"/>
            <p:cNvCxnSpPr/>
            <p:nvPr/>
          </p:nvCxnSpPr>
          <p:spPr>
            <a:xfrm flipH="1">
              <a:off x="2203468" y="2819400"/>
              <a:ext cx="234932" cy="100806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63" name="Line 30"/>
            <p:cNvCxnSpPr/>
            <p:nvPr/>
          </p:nvCxnSpPr>
          <p:spPr>
            <a:xfrm>
              <a:off x="2251078" y="2819400"/>
              <a:ext cx="140759" cy="100806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64" name="Line 31"/>
            <p:cNvCxnSpPr/>
            <p:nvPr/>
          </p:nvCxnSpPr>
          <p:spPr>
            <a:xfrm>
              <a:off x="1828800" y="3299077"/>
              <a:ext cx="1032925" cy="4870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65" name="Line 32"/>
            <p:cNvCxnSpPr/>
            <p:nvPr/>
          </p:nvCxnSpPr>
          <p:spPr>
            <a:xfrm>
              <a:off x="2062709" y="2867050"/>
              <a:ext cx="516463" cy="91276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66" name="Line 33"/>
            <p:cNvCxnSpPr/>
            <p:nvPr/>
          </p:nvCxnSpPr>
          <p:spPr>
            <a:xfrm flipV="1">
              <a:off x="1828800" y="3203777"/>
              <a:ext cx="1032925" cy="24036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67" name="Line 34"/>
            <p:cNvCxnSpPr/>
            <p:nvPr/>
          </p:nvCxnSpPr>
          <p:spPr>
            <a:xfrm flipV="1">
              <a:off x="1921950" y="3059768"/>
              <a:ext cx="892166" cy="47967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68" name="Line 35"/>
            <p:cNvCxnSpPr/>
            <p:nvPr/>
          </p:nvCxnSpPr>
          <p:spPr>
            <a:xfrm flipV="1">
              <a:off x="1981200" y="2963409"/>
              <a:ext cx="738731" cy="6941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69" name="Line 36"/>
            <p:cNvCxnSpPr/>
            <p:nvPr/>
          </p:nvCxnSpPr>
          <p:spPr>
            <a:xfrm flipV="1">
              <a:off x="2062709" y="2867050"/>
              <a:ext cx="516463" cy="8651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70" name="Line 37"/>
            <p:cNvCxnSpPr/>
            <p:nvPr/>
          </p:nvCxnSpPr>
          <p:spPr>
            <a:xfrm flipH="1" flipV="1">
              <a:off x="1875375" y="3155068"/>
              <a:ext cx="938741" cy="38437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71" name="Line 38"/>
            <p:cNvCxnSpPr/>
            <p:nvPr/>
          </p:nvCxnSpPr>
          <p:spPr>
            <a:xfrm>
              <a:off x="1969559" y="3011059"/>
              <a:ext cx="750372" cy="67239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</p:grpSp>
      <p:grpSp>
        <p:nvGrpSpPr>
          <p:cNvPr id="14372" name="组合 58"/>
          <p:cNvGrpSpPr/>
          <p:nvPr/>
        </p:nvGrpSpPr>
        <p:grpSpPr>
          <a:xfrm>
            <a:off x="3522663" y="4659313"/>
            <a:ext cx="609600" cy="758825"/>
            <a:chOff x="3581400" y="4648200"/>
            <a:chExt cx="609600" cy="758825"/>
          </a:xfrm>
        </p:grpSpPr>
        <p:cxnSp>
          <p:nvCxnSpPr>
            <p:cNvPr id="14373" name="Line 40"/>
            <p:cNvCxnSpPr/>
            <p:nvPr/>
          </p:nvCxnSpPr>
          <p:spPr>
            <a:xfrm flipH="1">
              <a:off x="3733800" y="4648200"/>
              <a:ext cx="4572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</p:cxnSp>
        <p:graphicFrame>
          <p:nvGraphicFramePr>
            <p:cNvPr id="14374" name="Object 10"/>
            <p:cNvGraphicFramePr>
              <a:graphicFrameLocks noChangeAspect="1"/>
            </p:cNvGraphicFramePr>
            <p:nvPr/>
          </p:nvGraphicFramePr>
          <p:xfrm>
            <a:off x="3581400" y="5105400"/>
            <a:ext cx="277813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0" r:id="rId10" imgW="277813" imgH="301625" progId="Equation.DSMT4">
                    <p:embed/>
                  </p:oleObj>
                </mc:Choice>
                <mc:Fallback>
                  <p:oleObj r:id="rId10" imgW="277813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581400" y="5105400"/>
                          <a:ext cx="277813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375" name="组合 61"/>
          <p:cNvGrpSpPr/>
          <p:nvPr/>
        </p:nvGrpSpPr>
        <p:grpSpPr>
          <a:xfrm>
            <a:off x="5884863" y="2068513"/>
            <a:ext cx="457200" cy="457200"/>
            <a:chOff x="1828800" y="2819400"/>
            <a:chExt cx="1032925" cy="1008062"/>
          </a:xfrm>
        </p:grpSpPr>
        <p:sp>
          <p:nvSpPr>
            <p:cNvPr id="14376" name="Oval 28"/>
            <p:cNvSpPr/>
            <p:nvPr/>
          </p:nvSpPr>
          <p:spPr>
            <a:xfrm>
              <a:off x="2016134" y="2963409"/>
              <a:ext cx="695517" cy="711573"/>
            </a:xfrm>
            <a:prstGeom prst="ellipse">
              <a:avLst/>
            </a:prstGeom>
            <a:solidFill>
              <a:srgbClr val="F22604"/>
            </a:solidFill>
            <a:ln w="25400">
              <a:solidFill>
                <a:srgbClr val="FF0000"/>
              </a:solidFill>
              <a:round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  <p:cxnSp>
          <p:nvCxnSpPr>
            <p:cNvPr id="14377" name="Line 29"/>
            <p:cNvCxnSpPr/>
            <p:nvPr/>
          </p:nvCxnSpPr>
          <p:spPr>
            <a:xfrm flipH="1">
              <a:off x="2203468" y="2819400"/>
              <a:ext cx="234932" cy="100806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78" name="Line 30"/>
            <p:cNvCxnSpPr/>
            <p:nvPr/>
          </p:nvCxnSpPr>
          <p:spPr>
            <a:xfrm>
              <a:off x="2251078" y="2819400"/>
              <a:ext cx="140759" cy="100806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79" name="Line 31"/>
            <p:cNvCxnSpPr/>
            <p:nvPr/>
          </p:nvCxnSpPr>
          <p:spPr>
            <a:xfrm>
              <a:off x="1828800" y="3299077"/>
              <a:ext cx="1032925" cy="4870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80" name="Line 32"/>
            <p:cNvCxnSpPr/>
            <p:nvPr/>
          </p:nvCxnSpPr>
          <p:spPr>
            <a:xfrm>
              <a:off x="2062709" y="2867050"/>
              <a:ext cx="516463" cy="91276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81" name="Line 33"/>
            <p:cNvCxnSpPr/>
            <p:nvPr/>
          </p:nvCxnSpPr>
          <p:spPr>
            <a:xfrm flipV="1">
              <a:off x="1828800" y="3203777"/>
              <a:ext cx="1032925" cy="24036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82" name="Line 34"/>
            <p:cNvCxnSpPr/>
            <p:nvPr/>
          </p:nvCxnSpPr>
          <p:spPr>
            <a:xfrm flipV="1">
              <a:off x="1921950" y="3059768"/>
              <a:ext cx="892166" cy="47967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83" name="Line 35"/>
            <p:cNvCxnSpPr/>
            <p:nvPr/>
          </p:nvCxnSpPr>
          <p:spPr>
            <a:xfrm flipV="1">
              <a:off x="1981200" y="2963409"/>
              <a:ext cx="738731" cy="6941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84" name="Line 36"/>
            <p:cNvCxnSpPr/>
            <p:nvPr/>
          </p:nvCxnSpPr>
          <p:spPr>
            <a:xfrm flipV="1">
              <a:off x="2062709" y="2867050"/>
              <a:ext cx="516463" cy="8651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85" name="Line 37"/>
            <p:cNvCxnSpPr/>
            <p:nvPr/>
          </p:nvCxnSpPr>
          <p:spPr>
            <a:xfrm flipH="1" flipV="1">
              <a:off x="1875375" y="3155068"/>
              <a:ext cx="938741" cy="38437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  <p:cxnSp>
          <p:nvCxnSpPr>
            <p:cNvPr id="14386" name="Line 38"/>
            <p:cNvCxnSpPr/>
            <p:nvPr/>
          </p:nvCxnSpPr>
          <p:spPr>
            <a:xfrm>
              <a:off x="1969559" y="3011059"/>
              <a:ext cx="750372" cy="67239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</p:cxnSp>
      </p:grpSp>
      <p:grpSp>
        <p:nvGrpSpPr>
          <p:cNvPr id="14387" name="组合 73"/>
          <p:cNvGrpSpPr/>
          <p:nvPr/>
        </p:nvGrpSpPr>
        <p:grpSpPr>
          <a:xfrm>
            <a:off x="2989263" y="4659313"/>
            <a:ext cx="1143000" cy="682625"/>
            <a:chOff x="3048000" y="4648200"/>
            <a:chExt cx="1143000" cy="682625"/>
          </a:xfrm>
        </p:grpSpPr>
        <p:cxnSp>
          <p:nvCxnSpPr>
            <p:cNvPr id="14388" name="Line 40"/>
            <p:cNvCxnSpPr/>
            <p:nvPr/>
          </p:nvCxnSpPr>
          <p:spPr>
            <a:xfrm flipH="1">
              <a:off x="3276600" y="4648200"/>
              <a:ext cx="9144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</p:cxnSp>
        <p:graphicFrame>
          <p:nvGraphicFramePr>
            <p:cNvPr id="14389" name="Object 11"/>
            <p:cNvGraphicFramePr>
              <a:graphicFrameLocks noChangeAspect="1"/>
            </p:cNvGraphicFramePr>
            <p:nvPr/>
          </p:nvGraphicFramePr>
          <p:xfrm>
            <a:off x="3048000" y="5029200"/>
            <a:ext cx="277813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1" r:id="rId11" imgW="277813" imgH="301625" progId="Equation.DSMT4">
                    <p:embed/>
                  </p:oleObj>
                </mc:Choice>
                <mc:Fallback>
                  <p:oleObj r:id="rId11" imgW="277813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048000" y="5029200"/>
                          <a:ext cx="277813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 fill="hold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 fill="hold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 fill="hold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 fill="hold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2000" fill="hold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 fill="hold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 fill="hold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6" dur="2000" fill="hold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 fill="hold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 fill="hold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386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387" name="Rectangle 8"/>
          <p:cNvSpPr/>
          <p:nvPr/>
        </p:nvSpPr>
        <p:spPr>
          <a:xfrm>
            <a:off x="962025" y="1020763"/>
            <a:ext cx="3817938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、 直线和平面垂直的定义</a:t>
            </a:r>
            <a:endParaRPr lang="zh-CN" altLang="en-US" sz="240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  <p:sp>
        <p:nvSpPr>
          <p:cNvPr id="16388" name="矩形 13"/>
          <p:cNvSpPr/>
          <p:nvPr/>
        </p:nvSpPr>
        <p:spPr>
          <a:xfrm>
            <a:off x="1549400" y="1436688"/>
            <a:ext cx="741680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如果直线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zh-CN" altLang="en-US" sz="2400">
                <a:ea typeface="楷体" panose="02010609060101010101" pitchFamily="49" charset="-122"/>
              </a:rPr>
              <a:t>与平面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内的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任意一条</a:t>
            </a:r>
            <a:r>
              <a:rPr lang="zh-CN" altLang="en-US" sz="2400">
                <a:ea typeface="楷体" panose="02010609060101010101" pitchFamily="49" charset="-122"/>
              </a:rPr>
              <a:t>直线都垂直，那么称直线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zh-CN" altLang="en-US" sz="2400">
                <a:ea typeface="楷体" panose="02010609060101010101" pitchFamily="49" charset="-122"/>
              </a:rPr>
              <a:t>与平面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垂直。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16389" name="矩形 14"/>
          <p:cNvSpPr/>
          <p:nvPr/>
        </p:nvSpPr>
        <p:spPr>
          <a:xfrm>
            <a:off x="1547813" y="2217738"/>
            <a:ext cx="10890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记作：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16390" name="矩形 16"/>
          <p:cNvSpPr/>
          <p:nvPr/>
        </p:nvSpPr>
        <p:spPr>
          <a:xfrm>
            <a:off x="1573213" y="3848100"/>
            <a:ext cx="4210050" cy="15684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其中，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直线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zh-CN" altLang="en-US" sz="2400">
                <a:ea typeface="楷体" panose="02010609060101010101" pitchFamily="49" charset="-122"/>
              </a:rPr>
              <a:t>叫作平面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的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垂线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平面</a:t>
            </a:r>
            <a:r>
              <a:rPr lang="en-US" altLang="zh-CN" sz="2400" i="1">
                <a:ea typeface="楷体" panose="02010609060101010101" pitchFamily="49" charset="-122"/>
              </a:rPr>
              <a:t>α</a:t>
            </a:r>
            <a:r>
              <a:rPr lang="zh-CN" altLang="en-US" sz="2400">
                <a:ea typeface="楷体" panose="02010609060101010101" pitchFamily="49" charset="-122"/>
              </a:rPr>
              <a:t>叫作直线</a:t>
            </a:r>
            <a:r>
              <a:rPr lang="en-US" altLang="zh-CN" sz="2400" i="1">
                <a:ea typeface="楷体" panose="02010609060101010101" pitchFamily="49" charset="-122"/>
              </a:rPr>
              <a:t>a</a:t>
            </a:r>
            <a:r>
              <a:rPr lang="zh-CN" altLang="en-US" sz="2400">
                <a:ea typeface="楷体" panose="02010609060101010101" pitchFamily="49" charset="-122"/>
              </a:rPr>
              <a:t>的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垂面</a:t>
            </a:r>
            <a:r>
              <a:rPr lang="zh-CN" altLang="en-US" sz="2400">
                <a:ea typeface="楷体" panose="02010609060101010101" pitchFamily="49" charset="-122"/>
              </a:rPr>
              <a:t>，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垂线和平面的交点称为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pitchFamily="49" charset="-122"/>
              </a:rPr>
              <a:t>垂足</a:t>
            </a:r>
            <a:r>
              <a:rPr lang="zh-CN" altLang="en-US" sz="2400">
                <a:ea typeface="楷体" panose="02010609060101010101" pitchFamily="49" charset="-122"/>
              </a:rPr>
              <a:t>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16391" name="矩形 18"/>
          <p:cNvSpPr/>
          <p:nvPr/>
        </p:nvSpPr>
        <p:spPr>
          <a:xfrm>
            <a:off x="1597025" y="5510213"/>
            <a:ext cx="723900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pitchFamily="49" charset="-122"/>
              </a:rPr>
              <a:t>画法：画直线与平面垂直时，通常把直线画成与表示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           </a:t>
            </a:r>
            <a:r>
              <a:rPr lang="zh-CN" altLang="en-US" sz="2400">
                <a:ea typeface="楷体" panose="02010609060101010101" pitchFamily="49" charset="-122"/>
              </a:rPr>
              <a:t>平面的平行四边形的一边垂直。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2501900" y="2284413"/>
          <a:ext cx="842963" cy="3810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2" r:id="rId3" imgW="842963" imgH="381000" progId="Equation.DSMT4">
                  <p:embed/>
                </p:oleObj>
              </mc:Choice>
              <mc:Fallback>
                <p:oleObj r:id="rId3" imgW="842963" imgH="381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1900" y="2284413"/>
                        <a:ext cx="842963" cy="3810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93" name="组合 55"/>
          <p:cNvGrpSpPr/>
          <p:nvPr/>
        </p:nvGrpSpPr>
        <p:grpSpPr>
          <a:xfrm>
            <a:off x="4079875" y="2978150"/>
            <a:ext cx="2590800" cy="1006475"/>
            <a:chOff x="6096000" y="3276600"/>
            <a:chExt cx="2590800" cy="1006538"/>
          </a:xfrm>
        </p:grpSpPr>
        <p:sp>
          <p:nvSpPr>
            <p:cNvPr id="16394" name="平行四边形 22"/>
            <p:cNvSpPr/>
            <p:nvPr/>
          </p:nvSpPr>
          <p:spPr>
            <a:xfrm>
              <a:off x="6096000" y="3276600"/>
              <a:ext cx="2590800" cy="990662"/>
            </a:xfrm>
            <a:prstGeom prst="parallelogram">
              <a:avLst>
                <a:gd name="adj" fmla="val 83457"/>
              </a:avLst>
            </a:prstGeom>
            <a:solidFill>
              <a:srgbClr val="FFFF00"/>
            </a:solidFill>
            <a:ln w="25400">
              <a:solidFill>
                <a:srgbClr val="0000FF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marR="0" lvl="0" indent="0">
                <a:buClrTx/>
                <a:buFontTx/>
              </a:pPr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graphicFrame>
          <p:nvGraphicFramePr>
            <p:cNvPr id="16395" name="Object 15"/>
            <p:cNvGraphicFramePr>
              <a:graphicFrameLocks noChangeAspect="1"/>
            </p:cNvGraphicFramePr>
            <p:nvPr/>
          </p:nvGraphicFramePr>
          <p:xfrm>
            <a:off x="6261100" y="4014850"/>
            <a:ext cx="292100" cy="26828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3" r:id="rId5" imgW="292100" imgH="268271" progId="Equation.DSMT4">
                    <p:embed/>
                  </p:oleObj>
                </mc:Choice>
                <mc:Fallback>
                  <p:oleObj r:id="rId5" imgW="292100" imgH="268271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261100" y="4014850"/>
                          <a:ext cx="292100" cy="26828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396" name="椭圆 24"/>
          <p:cNvSpPr/>
          <p:nvPr/>
        </p:nvSpPr>
        <p:spPr bwMode="auto">
          <a:xfrm>
            <a:off x="5375275" y="3359150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>
              <a:buClrTx/>
              <a:buFontTx/>
            </a:pPr>
            <a:endParaRPr lang="zh-CN" altLang="en-US">
              <a:solidFill>
                <a:srgbClr val="FFFFFF"/>
              </a:solidFill>
              <a:latin typeface="Arial" pitchFamily="34" charset="0"/>
            </a:endParaRPr>
          </a:p>
        </p:txBody>
      </p:sp>
      <p:graphicFrame>
        <p:nvGraphicFramePr>
          <p:cNvPr id="16397" name="Object 16"/>
          <p:cNvGraphicFramePr>
            <a:graphicFrameLocks noChangeAspect="1"/>
          </p:cNvGraphicFramePr>
          <p:nvPr/>
        </p:nvGraphicFramePr>
        <p:xfrm>
          <a:off x="5527675" y="3273425"/>
          <a:ext cx="288925" cy="3143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4" r:id="rId7" imgW="288925" imgH="314325" progId="Equation.DSMT4">
                  <p:embed/>
                </p:oleObj>
              </mc:Choice>
              <mc:Fallback>
                <p:oleObj r:id="rId7" imgW="288925" imgH="3143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27675" y="3273425"/>
                        <a:ext cx="288925" cy="314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98" name="组合 21"/>
          <p:cNvGrpSpPr/>
          <p:nvPr/>
        </p:nvGrpSpPr>
        <p:grpSpPr>
          <a:xfrm>
            <a:off x="5489575" y="2139950"/>
            <a:ext cx="2705100" cy="606425"/>
            <a:chOff x="6047986" y="2819400"/>
            <a:chExt cx="2705489" cy="606350"/>
          </a:xfrm>
        </p:grpSpPr>
        <p:pic>
          <p:nvPicPr>
            <p:cNvPr id="16399" name="Picture 19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239000" y="2819400"/>
              <a:ext cx="1514475" cy="323850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16400" name="Freeform 40"/>
            <p:cNvSpPr/>
            <p:nvPr/>
          </p:nvSpPr>
          <p:spPr>
            <a:xfrm rot="11220000" flipV="1">
              <a:off x="6047986" y="2889175"/>
              <a:ext cx="1182688" cy="536575"/>
            </a:xfrm>
            <a:custGeom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</a:cxnLst>
              <a:rect l="l" t="t" r="r" b="b"/>
              <a:pathLst>
                <a:path w="318" h="273">
                  <a:moveTo>
                    <a:pt x="318" y="273"/>
                  </a:moveTo>
                  <a:cubicBezTo>
                    <a:pt x="231" y="227"/>
                    <a:pt x="144" y="182"/>
                    <a:pt x="91" y="137"/>
                  </a:cubicBezTo>
                  <a:cubicBezTo>
                    <a:pt x="38" y="92"/>
                    <a:pt x="19" y="46"/>
                    <a:pt x="0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 type="stealth" w="lg" len="lg"/>
            </a:ln>
          </p:spPr>
          <p:txBody>
            <a:bodyPr anchor="t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</p:grpSp>
      <p:grpSp>
        <p:nvGrpSpPr>
          <p:cNvPr id="16401" name="组合 24"/>
          <p:cNvGrpSpPr/>
          <p:nvPr/>
        </p:nvGrpSpPr>
        <p:grpSpPr>
          <a:xfrm>
            <a:off x="2403475" y="3054350"/>
            <a:ext cx="2414588" cy="484188"/>
            <a:chOff x="1676400" y="3124200"/>
            <a:chExt cx="2414588" cy="484188"/>
          </a:xfrm>
        </p:grpSpPr>
        <p:sp>
          <p:nvSpPr>
            <p:cNvPr id="16402" name="Freeform 36"/>
            <p:cNvSpPr/>
            <p:nvPr/>
          </p:nvSpPr>
          <p:spPr>
            <a:xfrm rot="2100000" flipV="1">
              <a:off x="3175000" y="3322638"/>
              <a:ext cx="915988" cy="285750"/>
            </a:xfrm>
            <a:custGeom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</a:cxnLst>
              <a:rect l="l" t="t" r="r" b="b"/>
              <a:pathLst>
                <a:path w="318" h="273">
                  <a:moveTo>
                    <a:pt x="318" y="273"/>
                  </a:moveTo>
                  <a:cubicBezTo>
                    <a:pt x="231" y="227"/>
                    <a:pt x="144" y="182"/>
                    <a:pt x="91" y="137"/>
                  </a:cubicBezTo>
                  <a:cubicBezTo>
                    <a:pt x="38" y="92"/>
                    <a:pt x="19" y="46"/>
                    <a:pt x="0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 type="stealth" w="lg" len="lg"/>
            </a:ln>
          </p:spPr>
          <p:txBody>
            <a:bodyPr anchor="t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  <p:pic>
          <p:nvPicPr>
            <p:cNvPr id="16403" name="Picture 20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676400" y="3124200"/>
              <a:ext cx="1447800" cy="371475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grpSp>
        <p:nvGrpSpPr>
          <p:cNvPr id="16404" name="组合 27"/>
          <p:cNvGrpSpPr/>
          <p:nvPr/>
        </p:nvGrpSpPr>
        <p:grpSpPr>
          <a:xfrm>
            <a:off x="5527675" y="3511550"/>
            <a:ext cx="1304925" cy="657225"/>
            <a:chOff x="6096000" y="4267200"/>
            <a:chExt cx="1304925" cy="657225"/>
          </a:xfrm>
        </p:grpSpPr>
        <p:cxnSp>
          <p:nvCxnSpPr>
            <p:cNvPr id="16405" name="直接箭头连接符 39"/>
            <p:cNvCxnSpPr/>
            <p:nvPr/>
          </p:nvCxnSpPr>
          <p:spPr>
            <a:xfrm>
              <a:off x="6096000" y="4267200"/>
              <a:ext cx="762000" cy="53340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406" name="Picture 21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858000" y="4648200"/>
              <a:ext cx="542925" cy="276225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grpSp>
        <p:nvGrpSpPr>
          <p:cNvPr id="16407" name="组合 60"/>
          <p:cNvGrpSpPr/>
          <p:nvPr/>
        </p:nvGrpSpPr>
        <p:grpSpPr>
          <a:xfrm>
            <a:off x="5213350" y="2441575"/>
            <a:ext cx="241300" cy="2106613"/>
            <a:chOff x="5212973" y="2739071"/>
            <a:chExt cx="241300" cy="2106060"/>
          </a:xfrm>
        </p:grpSpPr>
        <p:graphicFrame>
          <p:nvGraphicFramePr>
            <p:cNvPr id="16408" name="Object 7"/>
            <p:cNvGraphicFramePr>
              <a:graphicFrameLocks noChangeAspect="1"/>
            </p:cNvGraphicFramePr>
            <p:nvPr/>
          </p:nvGraphicFramePr>
          <p:xfrm>
            <a:off x="5212973" y="2739071"/>
            <a:ext cx="241300" cy="2651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5" r:id="rId12" imgW="241300" imgH="265183" progId="Equation.DSMT4">
                    <p:embed/>
                  </p:oleObj>
                </mc:Choice>
                <mc:Fallback>
                  <p:oleObj r:id="rId12" imgW="241300" imgH="26518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5212973" y="2739071"/>
                          <a:ext cx="241300" cy="2651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6409" name="直接连接符 47"/>
            <p:cNvCxnSpPr/>
            <p:nvPr/>
          </p:nvCxnSpPr>
          <p:spPr>
            <a:xfrm rot="5400000">
              <a:off x="4952012" y="3253838"/>
              <a:ext cx="997525" cy="1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</a:ln>
          </p:spPr>
        </p:cxnSp>
        <p:cxnSp>
          <p:nvCxnSpPr>
            <p:cNvPr id="16410" name="直接连接符 55"/>
            <p:cNvCxnSpPr/>
            <p:nvPr/>
          </p:nvCxnSpPr>
          <p:spPr>
            <a:xfrm rot="16200000" flipH="1">
              <a:off x="5157844" y="4552201"/>
              <a:ext cx="583883" cy="197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 fill="hold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 fill="hold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 fill="hold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 fill="hold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 fill="hold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 fill="hold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  <p:bldP spid="16390" grpId="0"/>
      <p:bldP spid="16391" grpId="0"/>
      <p:bldP spid="163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3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数学探究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434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35" name="矩形 5"/>
          <p:cNvSpPr/>
          <p:nvPr/>
        </p:nvSpPr>
        <p:spPr>
          <a:xfrm>
            <a:off x="860425" y="1044575"/>
            <a:ext cx="8045450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1</a:t>
            </a:r>
            <a:r>
              <a:rPr lang="zh-CN" altLang="en-US" sz="2400">
                <a:ea typeface="楷体" panose="02010609060101010101" pitchFamily="49" charset="-122"/>
              </a:rPr>
              <a:t>、如果一条直线垂直于平面内的无数条直线，那么这条直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     </a:t>
            </a:r>
            <a:r>
              <a:rPr lang="zh-CN" altLang="en-US" sz="2400">
                <a:ea typeface="楷体" panose="02010609060101010101" pitchFamily="49" charset="-122"/>
              </a:rPr>
              <a:t>线是否与平面垂直？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18436" name="Rectangle 13"/>
          <p:cNvSpPr/>
          <p:nvPr/>
        </p:nvSpPr>
        <p:spPr>
          <a:xfrm>
            <a:off x="1373188" y="1836738"/>
            <a:ext cx="1112837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不一定</a:t>
            </a:r>
            <a:endParaRPr lang="en-US" altLang="zh-CN" sz="240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  <p:grpSp>
        <p:nvGrpSpPr>
          <p:cNvPr id="18437" name="组合 30"/>
          <p:cNvGrpSpPr/>
          <p:nvPr/>
        </p:nvGrpSpPr>
        <p:grpSpPr>
          <a:xfrm>
            <a:off x="1547813" y="4067175"/>
            <a:ext cx="3429000" cy="2057400"/>
            <a:chOff x="1524000" y="3200400"/>
            <a:chExt cx="3429000" cy="2057400"/>
          </a:xfrm>
        </p:grpSpPr>
        <p:grpSp>
          <p:nvGrpSpPr>
            <p:cNvPr id="18438" name="组合 55"/>
            <p:cNvGrpSpPr/>
            <p:nvPr/>
          </p:nvGrpSpPr>
          <p:grpSpPr>
            <a:xfrm>
              <a:off x="1524000" y="3962400"/>
              <a:ext cx="3429000" cy="1295400"/>
              <a:chOff x="6096000" y="3276600"/>
              <a:chExt cx="3429000" cy="1295400"/>
            </a:xfrm>
          </p:grpSpPr>
          <p:sp>
            <p:nvSpPr>
              <p:cNvPr id="18439" name="平行四边形 30"/>
              <p:cNvSpPr/>
              <p:nvPr/>
            </p:nvSpPr>
            <p:spPr>
              <a:xfrm>
                <a:off x="6096000" y="3276600"/>
                <a:ext cx="3429000" cy="1295400"/>
              </a:xfrm>
              <a:prstGeom prst="parallelogram">
                <a:avLst>
                  <a:gd name="adj" fmla="val 65809"/>
                </a:avLst>
              </a:prstGeom>
              <a:solidFill>
                <a:srgbClr val="FFFF00"/>
              </a:solidFill>
              <a:ln w="25400">
                <a:solidFill>
                  <a:srgbClr val="0000FF"/>
                </a:solidFill>
                <a:round/>
              </a:ln>
            </p:spPr>
            <p:txBody>
              <a:bodyPr anchor="ctr" anchorCtr="0"/>
              <a:lstStyle>
                <a:defPPr>
                  <a:defRPr lang="zh-CN"/>
                </a:defPPr>
                <a:lvl1pPr marL="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marR="0" lvl="0" indent="0">
                  <a:buClrTx/>
                  <a:buFontTx/>
                </a:pPr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graphicFrame>
            <p:nvGraphicFramePr>
              <p:cNvPr id="18440" name="Object 15"/>
              <p:cNvGraphicFramePr>
                <a:graphicFrameLocks noChangeAspect="1"/>
              </p:cNvGraphicFramePr>
              <p:nvPr/>
            </p:nvGraphicFramePr>
            <p:xfrm>
              <a:off x="6221347" y="4267200"/>
              <a:ext cx="331853" cy="304800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66" r:id="rId3" imgW="331853" imgH="304800" progId="Equation.DSMT4">
                      <p:embed/>
                    </p:oleObj>
                  </mc:Choice>
                  <mc:Fallback>
                    <p:oleObj r:id="rId3" imgW="331853" imgH="3048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6221347" y="4267200"/>
                            <a:ext cx="331853" cy="30480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8441" name="Group 18"/>
            <p:cNvGrpSpPr/>
            <p:nvPr/>
          </p:nvGrpSpPr>
          <p:grpSpPr>
            <a:xfrm>
              <a:off x="2438400" y="4495800"/>
              <a:ext cx="228600" cy="228600"/>
              <a:chOff x="2437" y="3459"/>
              <a:chExt cx="166" cy="129"/>
            </a:xfrm>
          </p:grpSpPr>
          <p:cxnSp>
            <p:nvCxnSpPr>
              <p:cNvPr id="18442" name="Line 19"/>
              <p:cNvCxnSpPr/>
              <p:nvPr/>
            </p:nvCxnSpPr>
            <p:spPr>
              <a:xfrm>
                <a:off x="2531" y="3461"/>
                <a:ext cx="72" cy="127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miter lim="800000"/>
              </a:ln>
            </p:spPr>
          </p:cxnSp>
          <p:cxnSp>
            <p:nvCxnSpPr>
              <p:cNvPr id="18443" name="Line 20"/>
              <p:cNvCxnSpPr/>
              <p:nvPr/>
            </p:nvCxnSpPr>
            <p:spPr>
              <a:xfrm flipH="1">
                <a:off x="2437" y="3459"/>
                <a:ext cx="90" cy="96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miter lim="800000"/>
              </a:ln>
            </p:spPr>
          </p:cxnSp>
        </p:grpSp>
        <p:grpSp>
          <p:nvGrpSpPr>
            <p:cNvPr id="18444" name="组合 47"/>
            <p:cNvGrpSpPr/>
            <p:nvPr/>
          </p:nvGrpSpPr>
          <p:grpSpPr>
            <a:xfrm>
              <a:off x="1828800" y="3200400"/>
              <a:ext cx="708025" cy="1676400"/>
              <a:chOff x="2971800" y="3200400"/>
              <a:chExt cx="708025" cy="1676400"/>
            </a:xfrm>
          </p:grpSpPr>
          <p:cxnSp>
            <p:nvCxnSpPr>
              <p:cNvPr id="18445" name="Line 8"/>
              <p:cNvCxnSpPr/>
              <p:nvPr/>
            </p:nvCxnSpPr>
            <p:spPr>
              <a:xfrm>
                <a:off x="2971800" y="3429000"/>
                <a:ext cx="708025" cy="1447800"/>
              </a:xfrm>
              <a:prstGeom prst="line">
                <a:avLst/>
              </a:prstGeom>
              <a:noFill/>
              <a:ln w="25400" cap="sq">
                <a:solidFill>
                  <a:srgbClr val="0000FF"/>
                </a:solidFill>
                <a:miter lim="800000"/>
              </a:ln>
            </p:spPr>
          </p:cxnSp>
          <p:graphicFrame>
            <p:nvGraphicFramePr>
              <p:cNvPr id="18446" name="Object 4"/>
              <p:cNvGraphicFramePr>
                <a:graphicFrameLocks noChangeAspect="1"/>
              </p:cNvGraphicFramePr>
              <p:nvPr/>
            </p:nvGraphicFramePr>
            <p:xfrm>
              <a:off x="2971801" y="3200400"/>
              <a:ext cx="304800" cy="336331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67" r:id="rId5" imgW="304800" imgH="336331" progId="Equation.DSMT4">
                      <p:embed/>
                    </p:oleObj>
                  </mc:Choice>
                  <mc:Fallback>
                    <p:oleObj r:id="rId5" imgW="304800" imgH="336331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971801" y="3200400"/>
                            <a:ext cx="304800" cy="336331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8447" name="组合 46"/>
            <p:cNvGrpSpPr/>
            <p:nvPr/>
          </p:nvGrpSpPr>
          <p:grpSpPr>
            <a:xfrm>
              <a:off x="2438400" y="4038600"/>
              <a:ext cx="914400" cy="1066800"/>
              <a:chOff x="3581399" y="4038600"/>
              <a:chExt cx="914401" cy="1066800"/>
            </a:xfrm>
          </p:grpSpPr>
          <p:cxnSp>
            <p:nvCxnSpPr>
              <p:cNvPr id="18448" name="Line 9"/>
              <p:cNvCxnSpPr/>
              <p:nvPr/>
            </p:nvCxnSpPr>
            <p:spPr>
              <a:xfrm flipH="1">
                <a:off x="3581399" y="4191000"/>
                <a:ext cx="609601" cy="914400"/>
              </a:xfrm>
              <a:prstGeom prst="line">
                <a:avLst/>
              </a:prstGeom>
              <a:noFill/>
              <a:ln w="25400" cap="sq">
                <a:solidFill>
                  <a:srgbClr val="0000FF"/>
                </a:solidFill>
                <a:miter lim="800000"/>
              </a:ln>
            </p:spPr>
          </p:cxnSp>
          <p:graphicFrame>
            <p:nvGraphicFramePr>
              <p:cNvPr id="18449" name="Object 5"/>
              <p:cNvGraphicFramePr>
                <a:graphicFrameLocks noChangeAspect="1"/>
              </p:cNvGraphicFramePr>
              <p:nvPr/>
            </p:nvGraphicFramePr>
            <p:xfrm>
              <a:off x="4191000" y="4038600"/>
              <a:ext cx="304800" cy="427813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68" r:id="rId7" imgW="304800" imgH="427813" progId="Equation.DSMT4">
                      <p:embed/>
                    </p:oleObj>
                  </mc:Choice>
                  <mc:Fallback>
                    <p:oleObj r:id="rId7" imgW="304800" imgH="427813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4191000" y="4038600"/>
                            <a:ext cx="304800" cy="42781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8450" name="组合 45"/>
            <p:cNvGrpSpPr/>
            <p:nvPr/>
          </p:nvGrpSpPr>
          <p:grpSpPr>
            <a:xfrm>
              <a:off x="3124200" y="4191000"/>
              <a:ext cx="1219200" cy="914400"/>
              <a:chOff x="5791200" y="3657600"/>
              <a:chExt cx="1219201" cy="914400"/>
            </a:xfrm>
          </p:grpSpPr>
          <p:cxnSp>
            <p:nvCxnSpPr>
              <p:cNvPr id="18451" name="Line 9"/>
              <p:cNvCxnSpPr/>
              <p:nvPr/>
            </p:nvCxnSpPr>
            <p:spPr>
              <a:xfrm flipH="1">
                <a:off x="5791200" y="3657600"/>
                <a:ext cx="609601" cy="914400"/>
              </a:xfrm>
              <a:prstGeom prst="line">
                <a:avLst/>
              </a:prstGeom>
              <a:noFill/>
              <a:ln w="25400" cap="sq">
                <a:solidFill>
                  <a:srgbClr val="FF0000"/>
                </a:solidFill>
                <a:miter lim="800000"/>
              </a:ln>
            </p:spPr>
          </p:cxnSp>
          <p:cxnSp>
            <p:nvCxnSpPr>
              <p:cNvPr id="18452" name="Line 9"/>
              <p:cNvCxnSpPr/>
              <p:nvPr/>
            </p:nvCxnSpPr>
            <p:spPr>
              <a:xfrm flipH="1">
                <a:off x="6096000" y="3657600"/>
                <a:ext cx="609601" cy="914400"/>
              </a:xfrm>
              <a:prstGeom prst="line">
                <a:avLst/>
              </a:prstGeom>
              <a:noFill/>
              <a:ln w="25400" cap="sq">
                <a:solidFill>
                  <a:srgbClr val="FF0000"/>
                </a:solidFill>
                <a:miter lim="800000"/>
              </a:ln>
            </p:spPr>
          </p:cxnSp>
          <p:cxnSp>
            <p:nvCxnSpPr>
              <p:cNvPr id="18453" name="Line 9"/>
              <p:cNvCxnSpPr/>
              <p:nvPr/>
            </p:nvCxnSpPr>
            <p:spPr>
              <a:xfrm flipH="1">
                <a:off x="6400800" y="3657600"/>
                <a:ext cx="609601" cy="914400"/>
              </a:xfrm>
              <a:prstGeom prst="line">
                <a:avLst/>
              </a:prstGeom>
              <a:noFill/>
              <a:ln w="25400" cap="sq">
                <a:solidFill>
                  <a:srgbClr val="FF0000"/>
                </a:solidFill>
                <a:miter lim="800000"/>
              </a:ln>
            </p:spPr>
          </p:cxnSp>
        </p:grpSp>
      </p:grpSp>
      <p:grpSp>
        <p:nvGrpSpPr>
          <p:cNvPr id="18454" name="组合 31"/>
          <p:cNvGrpSpPr/>
          <p:nvPr/>
        </p:nvGrpSpPr>
        <p:grpSpPr>
          <a:xfrm>
            <a:off x="4748213" y="3914775"/>
            <a:ext cx="3429000" cy="2209800"/>
            <a:chOff x="4724400" y="3048000"/>
            <a:chExt cx="3429000" cy="2209800"/>
          </a:xfrm>
        </p:grpSpPr>
        <p:grpSp>
          <p:nvGrpSpPr>
            <p:cNvPr id="18455" name="组合 55"/>
            <p:cNvGrpSpPr/>
            <p:nvPr/>
          </p:nvGrpSpPr>
          <p:grpSpPr>
            <a:xfrm>
              <a:off x="4724400" y="3962400"/>
              <a:ext cx="3429000" cy="1295400"/>
              <a:chOff x="6096000" y="3276600"/>
              <a:chExt cx="3429000" cy="1295400"/>
            </a:xfrm>
          </p:grpSpPr>
          <p:sp>
            <p:nvSpPr>
              <p:cNvPr id="18456" name="平行四边形 40"/>
              <p:cNvSpPr/>
              <p:nvPr/>
            </p:nvSpPr>
            <p:spPr>
              <a:xfrm>
                <a:off x="6096000" y="3276600"/>
                <a:ext cx="3429000" cy="1295400"/>
              </a:xfrm>
              <a:prstGeom prst="parallelogram">
                <a:avLst>
                  <a:gd name="adj" fmla="val 65809"/>
                </a:avLst>
              </a:prstGeom>
              <a:solidFill>
                <a:srgbClr val="00FF00"/>
              </a:solidFill>
              <a:ln w="25400">
                <a:solidFill>
                  <a:srgbClr val="0000FF"/>
                </a:solidFill>
                <a:round/>
              </a:ln>
            </p:spPr>
            <p:txBody>
              <a:bodyPr anchor="ctr" anchorCtr="0"/>
              <a:lstStyle>
                <a:defPPr>
                  <a:defRPr lang="zh-CN"/>
                </a:defPPr>
                <a:lvl1pPr marL="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marR="0" lvl="0" indent="0">
                  <a:buClrTx/>
                  <a:buFontTx/>
                </a:pPr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graphicFrame>
            <p:nvGraphicFramePr>
              <p:cNvPr id="18457" name="Object 6"/>
              <p:cNvGraphicFramePr>
                <a:graphicFrameLocks noChangeAspect="1"/>
              </p:cNvGraphicFramePr>
              <p:nvPr/>
            </p:nvGraphicFramePr>
            <p:xfrm>
              <a:off x="6221347" y="4267200"/>
              <a:ext cx="331853" cy="304800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69" r:id="rId9" imgW="331853" imgH="304800" progId="Equation.DSMT4">
                      <p:embed/>
                    </p:oleObj>
                  </mc:Choice>
                  <mc:Fallback>
                    <p:oleObj r:id="rId9" imgW="331853" imgH="3048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6221347" y="4267200"/>
                            <a:ext cx="331853" cy="30480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8458" name="组合 57"/>
            <p:cNvGrpSpPr/>
            <p:nvPr/>
          </p:nvGrpSpPr>
          <p:grpSpPr>
            <a:xfrm>
              <a:off x="6553200" y="4038600"/>
              <a:ext cx="914400" cy="1066800"/>
              <a:chOff x="3581399" y="4038600"/>
              <a:chExt cx="914401" cy="1066800"/>
            </a:xfrm>
          </p:grpSpPr>
          <p:cxnSp>
            <p:nvCxnSpPr>
              <p:cNvPr id="18459" name="Line 9"/>
              <p:cNvCxnSpPr/>
              <p:nvPr/>
            </p:nvCxnSpPr>
            <p:spPr>
              <a:xfrm flipH="1">
                <a:off x="3581399" y="4191000"/>
                <a:ext cx="609601" cy="914400"/>
              </a:xfrm>
              <a:prstGeom prst="line">
                <a:avLst/>
              </a:prstGeom>
              <a:noFill/>
              <a:ln w="25400" cap="sq">
                <a:solidFill>
                  <a:srgbClr val="FF0000"/>
                </a:solidFill>
                <a:miter lim="800000"/>
              </a:ln>
            </p:spPr>
          </p:cxnSp>
          <p:graphicFrame>
            <p:nvGraphicFramePr>
              <p:cNvPr id="18460" name="Object 8"/>
              <p:cNvGraphicFramePr>
                <a:graphicFrameLocks noChangeAspect="1"/>
              </p:cNvGraphicFramePr>
              <p:nvPr/>
            </p:nvGraphicFramePr>
            <p:xfrm>
              <a:off x="4191000" y="4038600"/>
              <a:ext cx="304800" cy="427813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70" r:id="rId10" imgW="304800" imgH="427813" progId="Equation.DSMT4">
                      <p:embed/>
                    </p:oleObj>
                  </mc:Choice>
                  <mc:Fallback>
                    <p:oleObj r:id="rId10" imgW="304800" imgH="427813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4191000" y="4038600"/>
                            <a:ext cx="304800" cy="42781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8461" name="组合 70"/>
            <p:cNvGrpSpPr/>
            <p:nvPr/>
          </p:nvGrpSpPr>
          <p:grpSpPr>
            <a:xfrm>
              <a:off x="6400800" y="3048000"/>
              <a:ext cx="304800" cy="1600200"/>
              <a:chOff x="6400800" y="3048000"/>
              <a:chExt cx="304800" cy="1600200"/>
            </a:xfrm>
          </p:grpSpPr>
          <p:graphicFrame>
            <p:nvGraphicFramePr>
              <p:cNvPr id="18462" name="Object 7"/>
              <p:cNvGraphicFramePr>
                <a:graphicFrameLocks noChangeAspect="1"/>
              </p:cNvGraphicFramePr>
              <p:nvPr/>
            </p:nvGraphicFramePr>
            <p:xfrm>
              <a:off x="6400800" y="3048000"/>
              <a:ext cx="304800" cy="336331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71" r:id="rId12" imgW="304800" imgH="336331" progId="Equation.DSMT4">
                      <p:embed/>
                    </p:oleObj>
                  </mc:Choice>
                  <mc:Fallback>
                    <p:oleObj r:id="rId12" imgW="304800" imgH="336331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6400800" y="3048000"/>
                            <a:ext cx="304800" cy="336331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8463" name="直接连接符 37"/>
              <p:cNvCxnSpPr/>
              <p:nvPr/>
            </p:nvCxnSpPr>
            <p:spPr>
              <a:xfrm rot="5400000">
                <a:off x="5600700" y="3848100"/>
                <a:ext cx="160020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464" name="矩形 5"/>
          <p:cNvSpPr/>
          <p:nvPr/>
        </p:nvSpPr>
        <p:spPr>
          <a:xfrm>
            <a:off x="822325" y="2479675"/>
            <a:ext cx="8045450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2</a:t>
            </a:r>
            <a:r>
              <a:rPr lang="zh-CN" altLang="en-US" sz="2400">
                <a:ea typeface="楷体" panose="02010609060101010101" pitchFamily="49" charset="-122"/>
              </a:rPr>
              <a:t>、如果一条直线垂直于一个平面，那么这条直线是否垂直</a:t>
            </a:r>
            <a:endParaRPr lang="en-US" altLang="zh-CN" sz="2400">
              <a:ea typeface="楷体" panose="02010609060101010101" pitchFamily="49" charset="-122"/>
            </a:endParaRPr>
          </a:p>
          <a:p>
            <a:pPr lvl="0" algn="l"/>
            <a:r>
              <a:rPr lang="en-US" altLang="zh-CN" sz="2400">
                <a:ea typeface="楷体" panose="02010609060101010101" pitchFamily="49" charset="-122"/>
              </a:rPr>
              <a:t>      </a:t>
            </a:r>
            <a:r>
              <a:rPr lang="zh-CN" altLang="en-US" sz="2400">
                <a:ea typeface="楷体" panose="02010609060101010101" pitchFamily="49" charset="-122"/>
              </a:rPr>
              <a:t>于这个平面内的任一直线？</a:t>
            </a:r>
            <a:endParaRPr lang="zh-CN" altLang="en-US" sz="2400">
              <a:ea typeface="楷体" panose="02010609060101010101" pitchFamily="49" charset="-122"/>
            </a:endParaRPr>
          </a:p>
        </p:txBody>
      </p:sp>
      <p:sp>
        <p:nvSpPr>
          <p:cNvPr id="18465" name="Rectangle 13"/>
          <p:cNvSpPr/>
          <p:nvPr/>
        </p:nvSpPr>
        <p:spPr>
          <a:xfrm>
            <a:off x="1358900" y="3259138"/>
            <a:ext cx="803275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/>
              </a:tabLst>
            </a:pPr>
            <a:r>
              <a:rPr lang="zh-CN" altLang="en-US" sz="2400">
                <a:solidFill>
                  <a:srgbClr val="0000FF"/>
                </a:solidFill>
                <a:ea typeface="楷体" panose="02010609060101010101" pitchFamily="49" charset="-122"/>
              </a:rPr>
              <a:t>一定</a:t>
            </a:r>
            <a:endParaRPr lang="en-US" altLang="zh-CN" sz="240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64" grpId="0"/>
      <p:bldP spid="184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1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82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0483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8350" y="1800225"/>
            <a:ext cx="2505075" cy="3333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048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550" y="1066800"/>
            <a:ext cx="7534275" cy="7334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0485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550" y="2209800"/>
            <a:ext cx="7829550" cy="1447800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20486" name="组合 55"/>
          <p:cNvGrpSpPr/>
          <p:nvPr/>
        </p:nvGrpSpPr>
        <p:grpSpPr>
          <a:xfrm>
            <a:off x="5391150" y="4876800"/>
            <a:ext cx="3048000" cy="1584325"/>
            <a:chOff x="6096000" y="3445668"/>
            <a:chExt cx="3048000" cy="1583532"/>
          </a:xfrm>
        </p:grpSpPr>
        <p:sp>
          <p:nvSpPr>
            <p:cNvPr id="20487" name="平行四边形 19"/>
            <p:cNvSpPr/>
            <p:nvPr/>
          </p:nvSpPr>
          <p:spPr>
            <a:xfrm>
              <a:off x="6096000" y="3445668"/>
              <a:ext cx="3048000" cy="1583532"/>
            </a:xfrm>
            <a:prstGeom prst="parallelogram">
              <a:avLst>
                <a:gd name="adj" fmla="val 53494"/>
              </a:avLst>
            </a:prstGeom>
            <a:solidFill>
              <a:srgbClr val="FFFF00"/>
            </a:solidFill>
            <a:ln w="25400">
              <a:solidFill>
                <a:srgbClr val="0000FF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marR="0" lvl="0" indent="0">
                <a:buClrTx/>
                <a:buFontTx/>
              </a:pPr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graphicFrame>
          <p:nvGraphicFramePr>
            <p:cNvPr id="20488" name="Object 15"/>
            <p:cNvGraphicFramePr>
              <a:graphicFrameLocks noChangeAspect="1"/>
            </p:cNvGraphicFramePr>
            <p:nvPr/>
          </p:nvGraphicFramePr>
          <p:xfrm>
            <a:off x="6221347" y="4724400"/>
            <a:ext cx="331853" cy="3048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2" r:id="rId6" imgW="331853" imgH="304953" progId="Equation.DSMT4">
                    <p:embed/>
                  </p:oleObj>
                </mc:Choice>
                <mc:Fallback>
                  <p:oleObj r:id="rId6" imgW="331853" imgH="30495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221347" y="4724400"/>
                          <a:ext cx="331853" cy="3048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489" name="组合 103"/>
          <p:cNvGrpSpPr/>
          <p:nvPr/>
        </p:nvGrpSpPr>
        <p:grpSpPr>
          <a:xfrm>
            <a:off x="6229350" y="3260725"/>
            <a:ext cx="1736725" cy="3216275"/>
            <a:chOff x="3581400" y="2955132"/>
            <a:chExt cx="1736725" cy="3217068"/>
          </a:xfrm>
        </p:grpSpPr>
        <p:grpSp>
          <p:nvGrpSpPr>
            <p:cNvPr id="20490" name="组合 29"/>
            <p:cNvGrpSpPr/>
            <p:nvPr/>
          </p:nvGrpSpPr>
          <p:grpSpPr>
            <a:xfrm>
              <a:off x="3581400" y="2955132"/>
              <a:ext cx="1736725" cy="3217068"/>
              <a:chOff x="5867400" y="3810000"/>
              <a:chExt cx="1736725" cy="3217068"/>
            </a:xfrm>
          </p:grpSpPr>
          <p:cxnSp>
            <p:nvCxnSpPr>
              <p:cNvPr id="20491" name="直接连接符 25"/>
              <p:cNvCxnSpPr/>
              <p:nvPr/>
            </p:nvCxnSpPr>
            <p:spPr>
              <a:xfrm rot="5400000">
                <a:off x="6514902" y="4762771"/>
                <a:ext cx="1600595" cy="30480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92" name="直接连接符 26"/>
              <p:cNvCxnSpPr/>
              <p:nvPr/>
            </p:nvCxnSpPr>
            <p:spPr>
              <a:xfrm rot="5400000">
                <a:off x="6019602" y="4267471"/>
                <a:ext cx="1600595" cy="12954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93" name="直接连接符 27"/>
              <p:cNvCxnSpPr/>
              <p:nvPr/>
            </p:nvCxnSpPr>
            <p:spPr>
              <a:xfrm rot="5400000">
                <a:off x="5486080" y="4724794"/>
                <a:ext cx="2591439" cy="13716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20494" name="Object 7"/>
              <p:cNvGraphicFramePr>
                <a:graphicFrameLocks noChangeAspect="1"/>
              </p:cNvGraphicFramePr>
              <p:nvPr/>
            </p:nvGraphicFramePr>
            <p:xfrm>
              <a:off x="7315200" y="3810000"/>
              <a:ext cx="288925" cy="314325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73" r:id="rId8" imgW="288925" imgH="314248" progId="Equation.DSMT4">
                      <p:embed/>
                    </p:oleObj>
                  </mc:Choice>
                  <mc:Fallback>
                    <p:oleObj r:id="rId8" imgW="288925" imgH="314248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7315200" y="3810000"/>
                            <a:ext cx="288925" cy="31432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495" name="Object 23"/>
              <p:cNvGraphicFramePr>
                <a:graphicFrameLocks noChangeAspect="1"/>
              </p:cNvGraphicFramePr>
              <p:nvPr/>
            </p:nvGraphicFramePr>
            <p:xfrm>
              <a:off x="5867400" y="5553075"/>
              <a:ext cx="288925" cy="314325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74" r:id="rId10" imgW="288925" imgH="314248" progId="Equation.DSMT4">
                      <p:embed/>
                    </p:oleObj>
                  </mc:Choice>
                  <mc:Fallback>
                    <p:oleObj r:id="rId10" imgW="288925" imgH="314248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5867400" y="5553075"/>
                            <a:ext cx="288925" cy="31432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496" name="Object 24"/>
              <p:cNvGraphicFramePr>
                <a:graphicFrameLocks noChangeAspect="1"/>
              </p:cNvGraphicFramePr>
              <p:nvPr/>
            </p:nvGraphicFramePr>
            <p:xfrm>
              <a:off x="5943600" y="6688931"/>
              <a:ext cx="288925" cy="338137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75" r:id="rId12" imgW="288925" imgH="338054" progId="Equation.DSMT4">
                      <p:embed/>
                    </p:oleObj>
                  </mc:Choice>
                  <mc:Fallback>
                    <p:oleObj r:id="rId12" imgW="288925" imgH="338054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5943600" y="6688931"/>
                            <a:ext cx="288925" cy="33813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497" name="Object 25"/>
              <p:cNvGraphicFramePr>
                <a:graphicFrameLocks noChangeAspect="1"/>
              </p:cNvGraphicFramePr>
              <p:nvPr/>
            </p:nvGraphicFramePr>
            <p:xfrm>
              <a:off x="7010400" y="5715000"/>
              <a:ext cx="312737" cy="314325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76" r:id="rId14" imgW="312737" imgH="314248" progId="Equation.DSMT4">
                      <p:embed/>
                    </p:oleObj>
                  </mc:Choice>
                  <mc:Fallback>
                    <p:oleObj r:id="rId14" imgW="312737" imgH="314248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5"/>
                          <a:stretch>
                            <a:fillRect/>
                          </a:stretch>
                        </p:blipFill>
                        <p:spPr>
                          <a:xfrm>
                            <a:off x="7010400" y="5715000"/>
                            <a:ext cx="312737" cy="314325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20498" name="直接连接符 32"/>
              <p:cNvCxnSpPr/>
              <p:nvPr/>
            </p:nvCxnSpPr>
            <p:spPr>
              <a:xfrm flipV="1">
                <a:off x="6096000" y="5715470"/>
                <a:ext cx="1066800" cy="9908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</p:cxnSp>
        </p:grpSp>
        <p:cxnSp>
          <p:nvCxnSpPr>
            <p:cNvPr id="20499" name="直接连接符 23"/>
            <p:cNvCxnSpPr/>
            <p:nvPr/>
          </p:nvCxnSpPr>
          <p:spPr>
            <a:xfrm>
              <a:off x="4343400" y="4876481"/>
              <a:ext cx="5334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00" name="直接连接符 24"/>
            <p:cNvCxnSpPr/>
            <p:nvPr/>
          </p:nvCxnSpPr>
          <p:spPr>
            <a:xfrm>
              <a:off x="3886200" y="4876481"/>
              <a:ext cx="53340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01" name="Picture 2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8350" y="3733800"/>
            <a:ext cx="3386138" cy="190500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OWNjM2NjYjhlZWZhODMxM2E4Nzg5ZDk5Mzc1MjQwZDYifQ=="/>
</p:tagLst>
</file>

<file path=ppt/theme/theme1.xml><?xml version="1.0" encoding="utf-8"?>
<a:theme xmlns:r="http://schemas.openxmlformats.org/officeDocument/2006/relationships"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resentationFormat>On-screen Show (4:3)</PresentationFormat>
  <Paragraphs>174</Paragraphs>
  <Slides>30</Slides>
  <Notes>30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baseType="lpstr" size="37">
      <vt:lpstr>Arial</vt:lpstr>
      <vt:lpstr>宋体</vt:lpstr>
      <vt:lpstr>Times New Roman</vt:lpstr>
      <vt:lpstr>Calibri</vt:lpstr>
      <vt:lpstr>楷体</vt:lpstr>
      <vt:lpstr>Wingdings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2022-05-30T19:12:17.362</cp:lastPrinted>
  <dcterms:created xsi:type="dcterms:W3CDTF">2022-05-30T19:12:17Z</dcterms:created>
  <dcterms:modified xsi:type="dcterms:W3CDTF">2022-05-30T11:12:17Z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