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docx" ContentType="application/vnd.openxmlformats-officedocument.wordprocessingml.document"/>
  <Default Extension="png" ContentType="image/png"/>
  <Default Extension="wmf" ContentType="image/x-wmf"/>
  <Default Extension="emf" ContentType="image/x-emf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352" r:id="rId4"/>
    <p:sldId id="849" r:id="rId5"/>
    <p:sldId id="850" r:id="rId6"/>
    <p:sldId id="851" r:id="rId7"/>
    <p:sldId id="852" r:id="rId8"/>
    <p:sldId id="853" r:id="rId9"/>
    <p:sldId id="833" r:id="rId10"/>
    <p:sldId id="854" r:id="rId11"/>
    <p:sldId id="855" r:id="rId12"/>
    <p:sldId id="856" r:id="rId13"/>
    <p:sldId id="829" r:id="rId14"/>
    <p:sldId id="858" r:id="rId15"/>
    <p:sldId id="857" r:id="rId16"/>
    <p:sldId id="832" r:id="rId17"/>
    <p:sldId id="830" r:id="rId18"/>
    <p:sldId id="831" r:id="rId19"/>
    <p:sldId id="859" r:id="rId20"/>
    <p:sldId id="860" r:id="rId21"/>
    <p:sldId id="861" r:id="rId22"/>
    <p:sldId id="708" r:id="rId23"/>
    <p:sldId id="862" r:id="rId24"/>
    <p:sldId id="864" r:id="rId25"/>
    <p:sldId id="863" r:id="rId26"/>
    <p:sldId id="485" r:id="rId27"/>
  </p:sldIdLst>
  <p:sldSz cx="9144000" cy="6858000" type="screen4x3"/>
  <p:notesSz cx="6858000" cy="9144000"/>
  <p:custDataLst>
    <p:tags r:id="rId28"/>
  </p:custDataLst>
  <p:defaultTextStyle>
    <a:defPPr>
      <a:defRPr lang="zh-CN"/>
    </a:defPPr>
    <a:lvl1pPr marL="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1pPr>
    <a:lvl2pPr marL="4572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2pPr>
    <a:lvl3pPr marL="9144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3pPr>
    <a:lvl4pPr marL="13716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4pPr>
    <a:lvl5pPr marL="18288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itchFamily="18" charset="0"/>
        <a:ea typeface="宋体" pitchFamily="2" charset="-122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99" autoAdjust="0"/>
  </p:normalViewPr>
  <p:slideViewPr>
    <p:cSldViewPr>
      <p:cViewPr>
        <p:scale>
          <a:sx n="80" d="100"/>
          <a:sy n="80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tags" Target="tags/tag1.xml" /><Relationship Id="rId29" Type="http://schemas.openxmlformats.org/officeDocument/2006/relationships/presProps" Target="presProps.xml" /><Relationship Id="rId3" Type="http://schemas.openxmlformats.org/officeDocument/2006/relationships/handoutMaster" Target="handoutMasters/handoutMaster1.xml" /><Relationship Id="rId30" Type="http://schemas.openxmlformats.org/officeDocument/2006/relationships/viewProps" Target="viewProps.xml" /><Relationship Id="rId31" Type="http://schemas.openxmlformats.org/officeDocument/2006/relationships/theme" Target="theme/theme1.xml" /><Relationship Id="rId32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wmf" /><Relationship Id="rId2" Type="http://schemas.openxmlformats.org/officeDocument/2006/relationships/image" Target="../media/image4.wmf" /><Relationship Id="rId3" Type="http://schemas.openxmlformats.org/officeDocument/2006/relationships/image" Target="../media/image5.wmf" /><Relationship Id="rId4" Type="http://schemas.openxmlformats.org/officeDocument/2006/relationships/image" Target="../media/image6.wmf" /><Relationship Id="rId5" Type="http://schemas.openxmlformats.org/officeDocument/2006/relationships/image" Target="../media/image7.w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2.wmf" /><Relationship Id="rId2" Type="http://schemas.openxmlformats.org/officeDocument/2006/relationships/image" Target="../media/image53.w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4.wmf" /></Relationships>
</file>

<file path=ppt/drawings/_rels/vmlDrawing1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5.emf" /><Relationship Id="rId2" Type="http://schemas.openxmlformats.org/officeDocument/2006/relationships/image" Target="../media/image56.emf" /></Relationships>
</file>

<file path=ppt/drawings/_rels/vmlDrawing1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8.emf" /><Relationship Id="rId2" Type="http://schemas.openxmlformats.org/officeDocument/2006/relationships/image" Target="../media/image55.emf" /></Relationships>
</file>

<file path=ppt/drawings/_rels/vmlDrawing1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9.emf" /><Relationship Id="rId2" Type="http://schemas.openxmlformats.org/officeDocument/2006/relationships/image" Target="../media/image60.emf" /><Relationship Id="rId3" Type="http://schemas.openxmlformats.org/officeDocument/2006/relationships/image" Target="../media/image61.emf" /><Relationship Id="rId4" Type="http://schemas.openxmlformats.org/officeDocument/2006/relationships/image" Target="../media/image62.emf" /></Relationships>
</file>

<file path=ppt/drawings/_rels/vmlDrawing1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3.emf" /></Relationships>
</file>

<file path=ppt/drawings/_rels/vmlDrawing1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4.wmf" /></Relationships>
</file>

<file path=ppt/drawings/_rels/vmlDrawing1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5.emf" /><Relationship Id="rId2" Type="http://schemas.openxmlformats.org/officeDocument/2006/relationships/image" Target="../media/image66.emf" /></Relationships>
</file>

<file path=ppt/drawings/_rels/vmlDrawing1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9.wmf" /><Relationship Id="rId2" Type="http://schemas.openxmlformats.org/officeDocument/2006/relationships/image" Target="../media/image30.wmf" /><Relationship Id="rId3" Type="http://schemas.openxmlformats.org/officeDocument/2006/relationships/image" Target="../media/image31.wmf" /><Relationship Id="rId4" Type="http://schemas.openxmlformats.org/officeDocument/2006/relationships/image" Target="../media/image32.wmf" /><Relationship Id="rId5" Type="http://schemas.openxmlformats.org/officeDocument/2006/relationships/image" Target="../media/image33.wmf" /><Relationship Id="rId6" Type="http://schemas.openxmlformats.org/officeDocument/2006/relationships/image" Target="../media/image34.wmf" /><Relationship Id="rId7" Type="http://schemas.openxmlformats.org/officeDocument/2006/relationships/image" Target="../media/image35.wmf" /><Relationship Id="rId8" Type="http://schemas.openxmlformats.org/officeDocument/2006/relationships/image" Target="../media/image36.wmf" /></Relationships>
</file>

<file path=ppt/drawings/_rels/vmlDrawing1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9.wmf" /><Relationship Id="rId10" Type="http://schemas.openxmlformats.org/officeDocument/2006/relationships/image" Target="../media/image45.wmf" /><Relationship Id="rId2" Type="http://schemas.openxmlformats.org/officeDocument/2006/relationships/image" Target="../media/image37.wmf" /><Relationship Id="rId3" Type="http://schemas.openxmlformats.org/officeDocument/2006/relationships/image" Target="../media/image38.wmf" /><Relationship Id="rId4" Type="http://schemas.openxmlformats.org/officeDocument/2006/relationships/image" Target="../media/image39.wmf" /><Relationship Id="rId5" Type="http://schemas.openxmlformats.org/officeDocument/2006/relationships/image" Target="../media/image40.wmf" /><Relationship Id="rId6" Type="http://schemas.openxmlformats.org/officeDocument/2006/relationships/image" Target="../media/image41.wmf" /><Relationship Id="rId7" Type="http://schemas.openxmlformats.org/officeDocument/2006/relationships/image" Target="../media/image42.wmf" /><Relationship Id="rId8" Type="http://schemas.openxmlformats.org/officeDocument/2006/relationships/image" Target="../media/image43.wmf" /><Relationship Id="rId9" Type="http://schemas.openxmlformats.org/officeDocument/2006/relationships/image" Target="../media/image44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wmf" /><Relationship Id="rId2" Type="http://schemas.openxmlformats.org/officeDocument/2006/relationships/image" Target="../media/image13.wmf" /></Relationships>
</file>

<file path=ppt/drawings/_rels/vmlDrawing2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6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wmf" /><Relationship Id="rId2" Type="http://schemas.openxmlformats.org/officeDocument/2006/relationships/image" Target="../media/image13.wmf" /><Relationship Id="rId3" Type="http://schemas.openxmlformats.org/officeDocument/2006/relationships/image" Target="../media/image15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7.wmf" /><Relationship Id="rId2" Type="http://schemas.openxmlformats.org/officeDocument/2006/relationships/image" Target="../media/image18.w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9.emf" /><Relationship Id="rId2" Type="http://schemas.openxmlformats.org/officeDocument/2006/relationships/image" Target="../media/image20.emf" /><Relationship Id="rId3" Type="http://schemas.openxmlformats.org/officeDocument/2006/relationships/image" Target="../media/image21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2.wmf" /><Relationship Id="rId2" Type="http://schemas.openxmlformats.org/officeDocument/2006/relationships/image" Target="../media/image23.wmf" /><Relationship Id="rId3" Type="http://schemas.openxmlformats.org/officeDocument/2006/relationships/image" Target="../media/image24.wmf" /><Relationship Id="rId4" Type="http://schemas.openxmlformats.org/officeDocument/2006/relationships/image" Target="../media/image25.wmf" /><Relationship Id="rId5" Type="http://schemas.openxmlformats.org/officeDocument/2006/relationships/image" Target="../media/image26.wmf" /><Relationship Id="rId6" Type="http://schemas.openxmlformats.org/officeDocument/2006/relationships/image" Target="../media/image27.wmf" /><Relationship Id="rId7" Type="http://schemas.openxmlformats.org/officeDocument/2006/relationships/image" Target="../media/image28.w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9.wmf" /><Relationship Id="rId2" Type="http://schemas.openxmlformats.org/officeDocument/2006/relationships/image" Target="../media/image30.wmf" /><Relationship Id="rId3" Type="http://schemas.openxmlformats.org/officeDocument/2006/relationships/image" Target="../media/image31.wmf" /><Relationship Id="rId4" Type="http://schemas.openxmlformats.org/officeDocument/2006/relationships/image" Target="../media/image32.wmf" /><Relationship Id="rId5" Type="http://schemas.openxmlformats.org/officeDocument/2006/relationships/image" Target="../media/image33.wmf" /><Relationship Id="rId6" Type="http://schemas.openxmlformats.org/officeDocument/2006/relationships/image" Target="../media/image34.wmf" /><Relationship Id="rId7" Type="http://schemas.openxmlformats.org/officeDocument/2006/relationships/image" Target="../media/image35.wmf" /><Relationship Id="rId8" Type="http://schemas.openxmlformats.org/officeDocument/2006/relationships/image" Target="../media/image36.w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9.wmf" /><Relationship Id="rId10" Type="http://schemas.openxmlformats.org/officeDocument/2006/relationships/image" Target="../media/image45.wmf" /><Relationship Id="rId2" Type="http://schemas.openxmlformats.org/officeDocument/2006/relationships/image" Target="../media/image37.wmf" /><Relationship Id="rId3" Type="http://schemas.openxmlformats.org/officeDocument/2006/relationships/image" Target="../media/image38.wmf" /><Relationship Id="rId4" Type="http://schemas.openxmlformats.org/officeDocument/2006/relationships/image" Target="../media/image39.wmf" /><Relationship Id="rId5" Type="http://schemas.openxmlformats.org/officeDocument/2006/relationships/image" Target="../media/image40.wmf" /><Relationship Id="rId6" Type="http://schemas.openxmlformats.org/officeDocument/2006/relationships/image" Target="../media/image41.wmf" /><Relationship Id="rId7" Type="http://schemas.openxmlformats.org/officeDocument/2006/relationships/image" Target="../media/image42.wmf" /><Relationship Id="rId8" Type="http://schemas.openxmlformats.org/officeDocument/2006/relationships/image" Target="../media/image43.wmf" /><Relationship Id="rId9" Type="http://schemas.openxmlformats.org/officeDocument/2006/relationships/image" Target="../media/image44.w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6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1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fld id="{952ED93E-9490-4109-A055-0254579F781B}" type="datetime1">
              <a:rPr lang="zh-CN" altLang="en-US" sz="1200"/>
              <a:t>*</a:t>
            </a:fld>
            <a:endParaRPr lang="zh-CN" altLang="en-US" sz="1200"/>
          </a:p>
        </p:txBody>
      </p:sp>
      <p:sp>
        <p:nvSpPr>
          <p:cNvPr id="2052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3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488BEE5C-57A5-412E-972C-EDE5E3A87FBC}" type="slidenum">
              <a:rPr lang="zh-CN" altLang="en-US" sz="1200"/>
              <a:t>*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TW" altLang="en-US" sz="1200" b="0"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0" lvl="0" indent="0" defTabSz="914400"/>
            <a:r>
              <a:t>单击此处编辑母版文本样式</a:t>
            </a:r>
          </a:p>
          <a:p>
            <a:pPr marL="457200" lvl="1" indent="0" defTabSz="914400"/>
            <a:r>
              <a:t>第二级</a:t>
            </a:r>
          </a:p>
          <a:p>
            <a:pPr marL="914400" lvl="2" indent="0" defTabSz="914400"/>
            <a:r>
              <a:t>第三级</a:t>
            </a:r>
          </a:p>
          <a:p>
            <a:pPr marL="1371600" lvl="3" indent="0" defTabSz="914400"/>
            <a:r>
              <a:t>第四级</a:t>
            </a:r>
          </a:p>
          <a:p>
            <a:pPr marL="1828800" lvl="4" indent="0" defTabSz="914400"/>
            <a:r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>
              <a:buClrTx/>
              <a:buFontTx/>
            </a:pPr>
            <a:endParaRPr lang="en-US" altLang="zh-TW" sz="1200" b="0">
              <a:latin typeface="Arial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2DD94285-A33D-41CE-965E-96D683426A0E}" type="slidenum">
              <a:rPr lang="zh-TW" altLang="en-US" sz="1200" b="0">
                <a:latin typeface="Arial" pitchFamily="34" charset="0"/>
              </a:rPr>
              <a:t>*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1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_rels/notesSlide2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1.xml" /><Relationship Id="rId2" Type="http://schemas.openxmlformats.org/officeDocument/2006/relationships/notesMaster" Target="../notesMasters/notesMaster1.xml" /></Relationships>
</file>

<file path=ppt/notesSlides/_rels/notesSlide2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2.xml" /><Relationship Id="rId2" Type="http://schemas.openxmlformats.org/officeDocument/2006/relationships/notesMaster" Target="../notesMasters/notesMaster1.xml" /></Relationships>
</file>

<file path=ppt/notesSlides/_rels/notesSlide2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3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12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r"/>
            <a:fld id="{379CF168-01BE-47BF-B7BA-5040AFCB970C}" type="slidenum">
              <a:rPr lang="zh-TW" altLang="en-US" sz="1200" b="0">
                <a:latin typeface="Arial" pitchFamily="34" charset="0"/>
              </a:rPr>
              <a:t>1</a:t>
            </a:fld>
            <a:endParaRPr lang="zh-TW" altLang="en-US" sz="1200" b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4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8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3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198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403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08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12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17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0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45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572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572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300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0.xml" /><Relationship Id="rId3" Type="http://schemas.openxmlformats.org/officeDocument/2006/relationships/oleObject" Target="../embeddings/oleObject45.bin" TargetMode="Internal" /><Relationship Id="rId4" Type="http://schemas.openxmlformats.org/officeDocument/2006/relationships/image" Target="../media/image46.wmf" /><Relationship Id="rId5" Type="http://schemas.openxmlformats.org/officeDocument/2006/relationships/vmlDrawing" Target="../drawings/vmlDrawing9.v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47.bin" TargetMode="Internal" /><Relationship Id="rId11" Type="http://schemas.openxmlformats.org/officeDocument/2006/relationships/image" Target="../media/image53.wmf" /><Relationship Id="rId12" Type="http://schemas.openxmlformats.org/officeDocument/2006/relationships/vmlDrawing" Target="../drawings/vmlDrawing10.vml" /><Relationship Id="rId2" Type="http://schemas.openxmlformats.org/officeDocument/2006/relationships/notesSlide" Target="../notesSlides/notesSlide11.xml" /><Relationship Id="rId3" Type="http://schemas.openxmlformats.org/officeDocument/2006/relationships/image" Target="../media/image47.png" /><Relationship Id="rId4" Type="http://schemas.openxmlformats.org/officeDocument/2006/relationships/image" Target="../media/image48.png" /><Relationship Id="rId5" Type="http://schemas.openxmlformats.org/officeDocument/2006/relationships/image" Target="../media/image49.png" /><Relationship Id="rId6" Type="http://schemas.openxmlformats.org/officeDocument/2006/relationships/image" Target="../media/image50.png" /><Relationship Id="rId7" Type="http://schemas.openxmlformats.org/officeDocument/2006/relationships/image" Target="../media/image51.png" /><Relationship Id="rId8" Type="http://schemas.openxmlformats.org/officeDocument/2006/relationships/oleObject" Target="../embeddings/oleObject46.bin" TargetMode="Internal" /><Relationship Id="rId9" Type="http://schemas.openxmlformats.org/officeDocument/2006/relationships/image" Target="../media/image52.wmf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2.xml" /><Relationship Id="rId3" Type="http://schemas.openxmlformats.org/officeDocument/2006/relationships/oleObject" Target="../embeddings/oleObject48.bin" TargetMode="Internal" /><Relationship Id="rId4" Type="http://schemas.openxmlformats.org/officeDocument/2006/relationships/image" Target="../media/image54.wmf" /><Relationship Id="rId5" Type="http://schemas.openxmlformats.org/officeDocument/2006/relationships/vmlDrawing" Target="../drawings/vmlDrawing11.v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3.xml" /><Relationship Id="rId3" Type="http://schemas.openxmlformats.org/officeDocument/2006/relationships/package" Target="../embeddings/oleObject49.docx" TargetMode="Internal" /><Relationship Id="rId4" Type="http://schemas.openxmlformats.org/officeDocument/2006/relationships/image" Target="../media/image55.emf" /><Relationship Id="rId5" Type="http://schemas.openxmlformats.org/officeDocument/2006/relationships/package" Target="../embeddings/oleObject50.docx" TargetMode="Internal" /><Relationship Id="rId6" Type="http://schemas.openxmlformats.org/officeDocument/2006/relationships/image" Target="../media/image56.emf" /><Relationship Id="rId7" Type="http://schemas.openxmlformats.org/officeDocument/2006/relationships/image" Target="../media/image57.png" /><Relationship Id="rId8" Type="http://schemas.openxmlformats.org/officeDocument/2006/relationships/vmlDrawing" Target="../drawings/vmlDrawing12.v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4.xml" /><Relationship Id="rId3" Type="http://schemas.openxmlformats.org/officeDocument/2006/relationships/package" Target="../embeddings/oleObject51.docx" TargetMode="Internal" /><Relationship Id="rId4" Type="http://schemas.openxmlformats.org/officeDocument/2006/relationships/image" Target="../media/image58.emf" /><Relationship Id="rId5" Type="http://schemas.openxmlformats.org/officeDocument/2006/relationships/image" Target="../media/image57.png" /><Relationship Id="rId6" Type="http://schemas.openxmlformats.org/officeDocument/2006/relationships/package" Target="../embeddings/oleObject52.docx" TargetMode="Internal" /><Relationship Id="rId7" Type="http://schemas.openxmlformats.org/officeDocument/2006/relationships/image" Target="../media/image55.emf" /><Relationship Id="rId8" Type="http://schemas.openxmlformats.org/officeDocument/2006/relationships/vmlDrawing" Target="../drawings/vmlDrawing13.v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6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62.emf" /><Relationship Id="rId11" Type="http://schemas.openxmlformats.org/officeDocument/2006/relationships/vmlDrawing" Target="../drawings/vmlDrawing14.vml" /><Relationship Id="rId2" Type="http://schemas.openxmlformats.org/officeDocument/2006/relationships/notesSlide" Target="../notesSlides/notesSlide17.xml" /><Relationship Id="rId3" Type="http://schemas.openxmlformats.org/officeDocument/2006/relationships/package" Target="../embeddings/oleObject53.docx" TargetMode="Internal" /><Relationship Id="rId4" Type="http://schemas.openxmlformats.org/officeDocument/2006/relationships/image" Target="../media/image59.emf" /><Relationship Id="rId5" Type="http://schemas.openxmlformats.org/officeDocument/2006/relationships/package" Target="../embeddings/oleObject54.docx" TargetMode="Internal" /><Relationship Id="rId6" Type="http://schemas.openxmlformats.org/officeDocument/2006/relationships/image" Target="../media/image60.emf" /><Relationship Id="rId7" Type="http://schemas.openxmlformats.org/officeDocument/2006/relationships/package" Target="../embeddings/oleObject55.docx" TargetMode="Internal" /><Relationship Id="rId8" Type="http://schemas.openxmlformats.org/officeDocument/2006/relationships/image" Target="../media/image61.emf" /><Relationship Id="rId9" Type="http://schemas.openxmlformats.org/officeDocument/2006/relationships/package" Target="../embeddings/oleObject56.docx" TargetMode="Interna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8.xml" /><Relationship Id="rId3" Type="http://schemas.openxmlformats.org/officeDocument/2006/relationships/package" Target="../embeddings/oleObject57.docx" TargetMode="Internal" /><Relationship Id="rId4" Type="http://schemas.openxmlformats.org/officeDocument/2006/relationships/image" Target="../media/image63.emf" /><Relationship Id="rId5" Type="http://schemas.openxmlformats.org/officeDocument/2006/relationships/vmlDrawing" Target="../drawings/vmlDrawing15.v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9.xml" /><Relationship Id="rId3" Type="http://schemas.openxmlformats.org/officeDocument/2006/relationships/package" Target="../embeddings/oleObject58.docx" TargetMode="Internal" /><Relationship Id="rId4" Type="http://schemas.openxmlformats.org/officeDocument/2006/relationships/image" Target="../media/image64.wmf" /><Relationship Id="rId5" Type="http://schemas.openxmlformats.org/officeDocument/2006/relationships/vmlDrawing" Target="../drawings/vmlDrawing16.v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4.bin" TargetMode="Internal" /><Relationship Id="rId11" Type="http://schemas.openxmlformats.org/officeDocument/2006/relationships/image" Target="../media/image6.wmf" /><Relationship Id="rId12" Type="http://schemas.openxmlformats.org/officeDocument/2006/relationships/oleObject" Target="../embeddings/oleObject5.bin" TargetMode="Internal" /><Relationship Id="rId13" Type="http://schemas.openxmlformats.org/officeDocument/2006/relationships/image" Target="../media/image7.wmf" /><Relationship Id="rId14" Type="http://schemas.openxmlformats.org/officeDocument/2006/relationships/vmlDrawing" Target="../drawings/vmlDrawing1.v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png" /><Relationship Id="rId4" Type="http://schemas.openxmlformats.org/officeDocument/2006/relationships/oleObject" Target="../embeddings/oleObject1.bin" TargetMode="Internal" /><Relationship Id="rId5" Type="http://schemas.openxmlformats.org/officeDocument/2006/relationships/image" Target="../media/image3.wmf" /><Relationship Id="rId6" Type="http://schemas.openxmlformats.org/officeDocument/2006/relationships/oleObject" Target="../embeddings/oleObject2.bin" TargetMode="Internal" /><Relationship Id="rId7" Type="http://schemas.openxmlformats.org/officeDocument/2006/relationships/image" Target="../media/image4.wmf" /><Relationship Id="rId8" Type="http://schemas.openxmlformats.org/officeDocument/2006/relationships/oleObject" Target="../embeddings/oleObject3.bin" TargetMode="Internal" /><Relationship Id="rId9" Type="http://schemas.openxmlformats.org/officeDocument/2006/relationships/image" Target="../media/image5.wmf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0.xml" /><Relationship Id="rId3" Type="http://schemas.openxmlformats.org/officeDocument/2006/relationships/package" Target="../embeddings/oleObject59.docx" TargetMode="Internal" /><Relationship Id="rId4" Type="http://schemas.openxmlformats.org/officeDocument/2006/relationships/image" Target="../media/image65.emf" /><Relationship Id="rId5" Type="http://schemas.openxmlformats.org/officeDocument/2006/relationships/package" Target="../embeddings/oleObject60.docx" TargetMode="Internal" /><Relationship Id="rId6" Type="http://schemas.openxmlformats.org/officeDocument/2006/relationships/image" Target="../media/image66.emf" /><Relationship Id="rId7" Type="http://schemas.openxmlformats.org/officeDocument/2006/relationships/vmlDrawing" Target="../drawings/vmlDrawing17.v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31.wmf" /><Relationship Id="rId11" Type="http://schemas.openxmlformats.org/officeDocument/2006/relationships/oleObject" Target="../embeddings/oleObject66.bin" TargetMode="Internal" /><Relationship Id="rId12" Type="http://schemas.openxmlformats.org/officeDocument/2006/relationships/image" Target="../media/image32.wmf" /><Relationship Id="rId13" Type="http://schemas.openxmlformats.org/officeDocument/2006/relationships/oleObject" Target="../embeddings/oleObject67.bin" TargetMode="Internal" /><Relationship Id="rId14" Type="http://schemas.openxmlformats.org/officeDocument/2006/relationships/image" Target="../media/image33.wmf" /><Relationship Id="rId15" Type="http://schemas.openxmlformats.org/officeDocument/2006/relationships/oleObject" Target="../embeddings/oleObject68.bin" TargetMode="Internal" /><Relationship Id="rId16" Type="http://schemas.openxmlformats.org/officeDocument/2006/relationships/image" Target="../media/image34.wmf" /><Relationship Id="rId17" Type="http://schemas.openxmlformats.org/officeDocument/2006/relationships/oleObject" Target="../embeddings/oleObject69.bin" TargetMode="Internal" /><Relationship Id="rId18" Type="http://schemas.openxmlformats.org/officeDocument/2006/relationships/image" Target="../media/image35.wmf" /><Relationship Id="rId19" Type="http://schemas.openxmlformats.org/officeDocument/2006/relationships/oleObject" Target="../embeddings/oleObject70.bin" TargetMode="Internal" /><Relationship Id="rId2" Type="http://schemas.openxmlformats.org/officeDocument/2006/relationships/notesSlide" Target="../notesSlides/notesSlide21.xml" /><Relationship Id="rId20" Type="http://schemas.openxmlformats.org/officeDocument/2006/relationships/image" Target="../media/image36.wmf" /><Relationship Id="rId21" Type="http://schemas.openxmlformats.org/officeDocument/2006/relationships/vmlDrawing" Target="../drawings/vmlDrawing18.vml" /><Relationship Id="rId3" Type="http://schemas.openxmlformats.org/officeDocument/2006/relationships/oleObject" Target="../embeddings/oleObject61.bin" TargetMode="Internal" /><Relationship Id="rId4" Type="http://schemas.openxmlformats.org/officeDocument/2006/relationships/image" Target="../media/image29.wmf" /><Relationship Id="rId5" Type="http://schemas.openxmlformats.org/officeDocument/2006/relationships/oleObject" Target="../embeddings/oleObject62.bin" TargetMode="Internal" /><Relationship Id="rId6" Type="http://schemas.openxmlformats.org/officeDocument/2006/relationships/oleObject" Target="../embeddings/oleObject63.bin" TargetMode="Internal" /><Relationship Id="rId7" Type="http://schemas.openxmlformats.org/officeDocument/2006/relationships/oleObject" Target="../embeddings/oleObject64.bin" TargetMode="Internal" /><Relationship Id="rId8" Type="http://schemas.openxmlformats.org/officeDocument/2006/relationships/image" Target="../media/image30.wmf" /><Relationship Id="rId9" Type="http://schemas.openxmlformats.org/officeDocument/2006/relationships/oleObject" Target="../embeddings/oleObject65.bin" TargetMode="Interna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39.wmf" /><Relationship Id="rId11" Type="http://schemas.openxmlformats.org/officeDocument/2006/relationships/oleObject" Target="../embeddings/oleObject75.bin" TargetMode="Internal" /><Relationship Id="rId12" Type="http://schemas.openxmlformats.org/officeDocument/2006/relationships/image" Target="../media/image40.wmf" /><Relationship Id="rId13" Type="http://schemas.openxmlformats.org/officeDocument/2006/relationships/oleObject" Target="../embeddings/oleObject76.bin" TargetMode="Internal" /><Relationship Id="rId14" Type="http://schemas.openxmlformats.org/officeDocument/2006/relationships/image" Target="../media/image41.wmf" /><Relationship Id="rId15" Type="http://schemas.openxmlformats.org/officeDocument/2006/relationships/oleObject" Target="../embeddings/oleObject77.bin" TargetMode="Internal" /><Relationship Id="rId16" Type="http://schemas.openxmlformats.org/officeDocument/2006/relationships/image" Target="../media/image42.wmf" /><Relationship Id="rId17" Type="http://schemas.openxmlformats.org/officeDocument/2006/relationships/oleObject" Target="../embeddings/oleObject78.bin" TargetMode="Internal" /><Relationship Id="rId18" Type="http://schemas.openxmlformats.org/officeDocument/2006/relationships/image" Target="../media/image43.wmf" /><Relationship Id="rId19" Type="http://schemas.openxmlformats.org/officeDocument/2006/relationships/oleObject" Target="../embeddings/oleObject79.bin" TargetMode="Internal" /><Relationship Id="rId2" Type="http://schemas.openxmlformats.org/officeDocument/2006/relationships/notesSlide" Target="../notesSlides/notesSlide22.xml" /><Relationship Id="rId20" Type="http://schemas.openxmlformats.org/officeDocument/2006/relationships/image" Target="../media/image44.wmf" /><Relationship Id="rId21" Type="http://schemas.openxmlformats.org/officeDocument/2006/relationships/oleObject" Target="../embeddings/oleObject80.bin" TargetMode="Internal" /><Relationship Id="rId22" Type="http://schemas.openxmlformats.org/officeDocument/2006/relationships/image" Target="../media/image45.wmf" /><Relationship Id="rId23" Type="http://schemas.openxmlformats.org/officeDocument/2006/relationships/vmlDrawing" Target="../drawings/vmlDrawing19.vml" /><Relationship Id="rId3" Type="http://schemas.openxmlformats.org/officeDocument/2006/relationships/oleObject" Target="../embeddings/oleObject71.bin" TargetMode="Internal" /><Relationship Id="rId4" Type="http://schemas.openxmlformats.org/officeDocument/2006/relationships/image" Target="../media/image29.wmf" /><Relationship Id="rId5" Type="http://schemas.openxmlformats.org/officeDocument/2006/relationships/oleObject" Target="../embeddings/oleObject72.bin" TargetMode="Internal" /><Relationship Id="rId6" Type="http://schemas.openxmlformats.org/officeDocument/2006/relationships/image" Target="../media/image37.wmf" /><Relationship Id="rId7" Type="http://schemas.openxmlformats.org/officeDocument/2006/relationships/oleObject" Target="../embeddings/oleObject73.bin" TargetMode="Internal" /><Relationship Id="rId8" Type="http://schemas.openxmlformats.org/officeDocument/2006/relationships/image" Target="../media/image38.wmf" /><Relationship Id="rId9" Type="http://schemas.openxmlformats.org/officeDocument/2006/relationships/oleObject" Target="../embeddings/oleObject74.bin" TargetMode="Interna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3.xml" /><Relationship Id="rId3" Type="http://schemas.openxmlformats.org/officeDocument/2006/relationships/oleObject" Target="../embeddings/oleObject81.bin" TargetMode="Internal" /><Relationship Id="rId4" Type="http://schemas.openxmlformats.org/officeDocument/2006/relationships/image" Target="../media/image46.wmf" /><Relationship Id="rId5" Type="http://schemas.openxmlformats.org/officeDocument/2006/relationships/vmlDrawing" Target="../drawings/vmlDrawing20.v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67.gif" /><Relationship Id="rId3" Type="http://schemas.openxmlformats.org/officeDocument/2006/relationships/image" Target="../media/image68.gif" /><Relationship Id="rId4" Type="http://schemas.openxmlformats.org/officeDocument/2006/relationships/image" Target="../media/image69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13.wmf" /><Relationship Id="rId11" Type="http://schemas.openxmlformats.org/officeDocument/2006/relationships/vmlDrawing" Target="../drawings/vmlDrawing2.v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8.png" /><Relationship Id="rId4" Type="http://schemas.openxmlformats.org/officeDocument/2006/relationships/image" Target="../media/image9.png" /><Relationship Id="rId5" Type="http://schemas.openxmlformats.org/officeDocument/2006/relationships/image" Target="../media/image10.png" /><Relationship Id="rId6" Type="http://schemas.openxmlformats.org/officeDocument/2006/relationships/image" Target="../media/image11.png" /><Relationship Id="rId7" Type="http://schemas.openxmlformats.org/officeDocument/2006/relationships/oleObject" Target="../embeddings/oleObject6.bin" TargetMode="Internal" /><Relationship Id="rId8" Type="http://schemas.openxmlformats.org/officeDocument/2006/relationships/image" Target="../media/image12.wmf" /><Relationship Id="rId9" Type="http://schemas.openxmlformats.org/officeDocument/2006/relationships/oleObject" Target="../embeddings/oleObject7.bin" TargetMode="Interna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vmlDrawing" Target="../drawings/vmlDrawing3.vml" /><Relationship Id="rId2" Type="http://schemas.openxmlformats.org/officeDocument/2006/relationships/notesSlide" Target="../notesSlides/notesSlide4.xml" /><Relationship Id="rId3" Type="http://schemas.openxmlformats.org/officeDocument/2006/relationships/oleObject" Target="../embeddings/oleObject8.bin" TargetMode="Internal" /><Relationship Id="rId4" Type="http://schemas.openxmlformats.org/officeDocument/2006/relationships/image" Target="../media/image14.wmf" /><Relationship Id="rId5" Type="http://schemas.openxmlformats.org/officeDocument/2006/relationships/oleObject" Target="../embeddings/oleObject9.bin" TargetMode="Internal" /><Relationship Id="rId6" Type="http://schemas.openxmlformats.org/officeDocument/2006/relationships/image" Target="../media/image13.wmf" /><Relationship Id="rId7" Type="http://schemas.openxmlformats.org/officeDocument/2006/relationships/oleObject" Target="../embeddings/oleObject10.bin" TargetMode="Internal" /><Relationship Id="rId8" Type="http://schemas.openxmlformats.org/officeDocument/2006/relationships/image" Target="../media/image15.wmf" /><Relationship Id="rId9" Type="http://schemas.openxmlformats.org/officeDocument/2006/relationships/image" Target="../media/image16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5.xml" /><Relationship Id="rId3" Type="http://schemas.openxmlformats.org/officeDocument/2006/relationships/oleObject" Target="../embeddings/oleObject11.bin" TargetMode="Internal" /><Relationship Id="rId4" Type="http://schemas.openxmlformats.org/officeDocument/2006/relationships/image" Target="../media/image17.wmf" /><Relationship Id="rId5" Type="http://schemas.openxmlformats.org/officeDocument/2006/relationships/oleObject" Target="../embeddings/oleObject12.bin" TargetMode="Internal" /><Relationship Id="rId6" Type="http://schemas.openxmlformats.org/officeDocument/2006/relationships/image" Target="../media/image18.wmf" /><Relationship Id="rId7" Type="http://schemas.openxmlformats.org/officeDocument/2006/relationships/vmlDrawing" Target="../drawings/vmlDrawing4.v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6.xml" /><Relationship Id="rId3" Type="http://schemas.openxmlformats.org/officeDocument/2006/relationships/package" Target="../embeddings/oleObject13.docx" TargetMode="Internal" /><Relationship Id="rId4" Type="http://schemas.openxmlformats.org/officeDocument/2006/relationships/image" Target="../media/image19.emf" /><Relationship Id="rId5" Type="http://schemas.openxmlformats.org/officeDocument/2006/relationships/package" Target="../embeddings/oleObject14.docx" TargetMode="Internal" /><Relationship Id="rId6" Type="http://schemas.openxmlformats.org/officeDocument/2006/relationships/image" Target="../media/image20.emf" /><Relationship Id="rId7" Type="http://schemas.openxmlformats.org/officeDocument/2006/relationships/package" Target="../embeddings/oleObject15.docx" TargetMode="Internal" /><Relationship Id="rId8" Type="http://schemas.openxmlformats.org/officeDocument/2006/relationships/image" Target="../media/image21.emf" /><Relationship Id="rId9" Type="http://schemas.openxmlformats.org/officeDocument/2006/relationships/vmlDrawing" Target="../drawings/vmlDrawing5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24.wmf" /><Relationship Id="rId11" Type="http://schemas.openxmlformats.org/officeDocument/2006/relationships/oleObject" Target="../embeddings/oleObject21.bin" TargetMode="Internal" /><Relationship Id="rId12" Type="http://schemas.openxmlformats.org/officeDocument/2006/relationships/image" Target="../media/image25.wmf" /><Relationship Id="rId13" Type="http://schemas.openxmlformats.org/officeDocument/2006/relationships/oleObject" Target="../embeddings/oleObject22.bin" TargetMode="Internal" /><Relationship Id="rId14" Type="http://schemas.openxmlformats.org/officeDocument/2006/relationships/image" Target="../media/image26.wmf" /><Relationship Id="rId15" Type="http://schemas.openxmlformats.org/officeDocument/2006/relationships/oleObject" Target="../embeddings/oleObject23.bin" TargetMode="Internal" /><Relationship Id="rId16" Type="http://schemas.openxmlformats.org/officeDocument/2006/relationships/image" Target="../media/image27.wmf" /><Relationship Id="rId17" Type="http://schemas.openxmlformats.org/officeDocument/2006/relationships/oleObject" Target="../embeddings/oleObject24.bin" TargetMode="Internal" /><Relationship Id="rId18" Type="http://schemas.openxmlformats.org/officeDocument/2006/relationships/image" Target="../media/image28.wmf" /><Relationship Id="rId19" Type="http://schemas.openxmlformats.org/officeDocument/2006/relationships/vmlDrawing" Target="../drawings/vmlDrawing6.vml" /><Relationship Id="rId2" Type="http://schemas.openxmlformats.org/officeDocument/2006/relationships/notesSlide" Target="../notesSlides/notesSlide7.xml" /><Relationship Id="rId3" Type="http://schemas.openxmlformats.org/officeDocument/2006/relationships/oleObject" Target="../embeddings/oleObject16.bin" TargetMode="Internal" /><Relationship Id="rId4" Type="http://schemas.openxmlformats.org/officeDocument/2006/relationships/image" Target="../media/image22.wmf" /><Relationship Id="rId5" Type="http://schemas.openxmlformats.org/officeDocument/2006/relationships/oleObject" Target="../embeddings/oleObject17.bin" TargetMode="Internal" /><Relationship Id="rId6" Type="http://schemas.openxmlformats.org/officeDocument/2006/relationships/image" Target="../media/image23.wmf" /><Relationship Id="rId7" Type="http://schemas.openxmlformats.org/officeDocument/2006/relationships/oleObject" Target="../embeddings/oleObject18.bin" TargetMode="Internal" /><Relationship Id="rId8" Type="http://schemas.openxmlformats.org/officeDocument/2006/relationships/oleObject" Target="../embeddings/oleObject19.bin" TargetMode="Internal" /><Relationship Id="rId9" Type="http://schemas.openxmlformats.org/officeDocument/2006/relationships/oleObject" Target="../embeddings/oleObject20.bin" TargetMode="Interna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31.wmf" /><Relationship Id="rId11" Type="http://schemas.openxmlformats.org/officeDocument/2006/relationships/oleObject" Target="../embeddings/oleObject30.bin" TargetMode="Internal" /><Relationship Id="rId12" Type="http://schemas.openxmlformats.org/officeDocument/2006/relationships/image" Target="../media/image32.wmf" /><Relationship Id="rId13" Type="http://schemas.openxmlformats.org/officeDocument/2006/relationships/oleObject" Target="../embeddings/oleObject31.bin" TargetMode="Internal" /><Relationship Id="rId14" Type="http://schemas.openxmlformats.org/officeDocument/2006/relationships/image" Target="../media/image33.wmf" /><Relationship Id="rId15" Type="http://schemas.openxmlformats.org/officeDocument/2006/relationships/oleObject" Target="../embeddings/oleObject32.bin" TargetMode="Internal" /><Relationship Id="rId16" Type="http://schemas.openxmlformats.org/officeDocument/2006/relationships/image" Target="../media/image34.wmf" /><Relationship Id="rId17" Type="http://schemas.openxmlformats.org/officeDocument/2006/relationships/oleObject" Target="../embeddings/oleObject33.bin" TargetMode="Internal" /><Relationship Id="rId18" Type="http://schemas.openxmlformats.org/officeDocument/2006/relationships/image" Target="../media/image35.wmf" /><Relationship Id="rId19" Type="http://schemas.openxmlformats.org/officeDocument/2006/relationships/oleObject" Target="../embeddings/oleObject34.bin" TargetMode="Internal" /><Relationship Id="rId2" Type="http://schemas.openxmlformats.org/officeDocument/2006/relationships/notesSlide" Target="../notesSlides/notesSlide8.xml" /><Relationship Id="rId20" Type="http://schemas.openxmlformats.org/officeDocument/2006/relationships/image" Target="../media/image36.wmf" /><Relationship Id="rId21" Type="http://schemas.openxmlformats.org/officeDocument/2006/relationships/vmlDrawing" Target="../drawings/vmlDrawing7.vml" /><Relationship Id="rId3" Type="http://schemas.openxmlformats.org/officeDocument/2006/relationships/oleObject" Target="../embeddings/oleObject25.bin" TargetMode="Internal" /><Relationship Id="rId4" Type="http://schemas.openxmlformats.org/officeDocument/2006/relationships/image" Target="../media/image29.wmf" /><Relationship Id="rId5" Type="http://schemas.openxmlformats.org/officeDocument/2006/relationships/oleObject" Target="../embeddings/oleObject26.bin" TargetMode="Internal" /><Relationship Id="rId6" Type="http://schemas.openxmlformats.org/officeDocument/2006/relationships/oleObject" Target="../embeddings/oleObject27.bin" TargetMode="Internal" /><Relationship Id="rId7" Type="http://schemas.openxmlformats.org/officeDocument/2006/relationships/oleObject" Target="../embeddings/oleObject28.bin" TargetMode="Internal" /><Relationship Id="rId8" Type="http://schemas.openxmlformats.org/officeDocument/2006/relationships/image" Target="../media/image30.wmf" /><Relationship Id="rId9" Type="http://schemas.openxmlformats.org/officeDocument/2006/relationships/oleObject" Target="../embeddings/oleObject29.bin" TargetMode="Interna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39.wmf" /><Relationship Id="rId11" Type="http://schemas.openxmlformats.org/officeDocument/2006/relationships/oleObject" Target="../embeddings/oleObject39.bin" TargetMode="Internal" /><Relationship Id="rId12" Type="http://schemas.openxmlformats.org/officeDocument/2006/relationships/image" Target="../media/image40.wmf" /><Relationship Id="rId13" Type="http://schemas.openxmlformats.org/officeDocument/2006/relationships/oleObject" Target="../embeddings/oleObject40.bin" TargetMode="Internal" /><Relationship Id="rId14" Type="http://schemas.openxmlformats.org/officeDocument/2006/relationships/image" Target="../media/image41.wmf" /><Relationship Id="rId15" Type="http://schemas.openxmlformats.org/officeDocument/2006/relationships/oleObject" Target="../embeddings/oleObject41.bin" TargetMode="Internal" /><Relationship Id="rId16" Type="http://schemas.openxmlformats.org/officeDocument/2006/relationships/image" Target="../media/image42.wmf" /><Relationship Id="rId17" Type="http://schemas.openxmlformats.org/officeDocument/2006/relationships/oleObject" Target="../embeddings/oleObject42.bin" TargetMode="Internal" /><Relationship Id="rId18" Type="http://schemas.openxmlformats.org/officeDocument/2006/relationships/image" Target="../media/image43.wmf" /><Relationship Id="rId19" Type="http://schemas.openxmlformats.org/officeDocument/2006/relationships/oleObject" Target="../embeddings/oleObject43.bin" TargetMode="Internal" /><Relationship Id="rId2" Type="http://schemas.openxmlformats.org/officeDocument/2006/relationships/notesSlide" Target="../notesSlides/notesSlide9.xml" /><Relationship Id="rId20" Type="http://schemas.openxmlformats.org/officeDocument/2006/relationships/image" Target="../media/image44.wmf" /><Relationship Id="rId21" Type="http://schemas.openxmlformats.org/officeDocument/2006/relationships/oleObject" Target="../embeddings/oleObject44.bin" TargetMode="Internal" /><Relationship Id="rId22" Type="http://schemas.openxmlformats.org/officeDocument/2006/relationships/image" Target="../media/image45.wmf" /><Relationship Id="rId23" Type="http://schemas.openxmlformats.org/officeDocument/2006/relationships/vmlDrawing" Target="../drawings/vmlDrawing8.vml" /><Relationship Id="rId3" Type="http://schemas.openxmlformats.org/officeDocument/2006/relationships/oleObject" Target="../embeddings/oleObject35.bin" TargetMode="Internal" /><Relationship Id="rId4" Type="http://schemas.openxmlformats.org/officeDocument/2006/relationships/image" Target="../media/image29.wmf" /><Relationship Id="rId5" Type="http://schemas.openxmlformats.org/officeDocument/2006/relationships/oleObject" Target="../embeddings/oleObject36.bin" TargetMode="Internal" /><Relationship Id="rId6" Type="http://schemas.openxmlformats.org/officeDocument/2006/relationships/image" Target="../media/image37.wmf" /><Relationship Id="rId7" Type="http://schemas.openxmlformats.org/officeDocument/2006/relationships/oleObject" Target="../embeddings/oleObject37.bin" TargetMode="Internal" /><Relationship Id="rId8" Type="http://schemas.openxmlformats.org/officeDocument/2006/relationships/image" Target="../media/image38.wmf" /><Relationship Id="rId9" Type="http://schemas.openxmlformats.org/officeDocument/2006/relationships/oleObject" Target="../embeddings/oleObject38.bin" TargetMode="In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7" name="WordArt 12"/>
          <p:cNvSpPr>
            <a:spLocks noTextEdit="1"/>
          </p:cNvSpPr>
          <p:nvPr/>
        </p:nvSpPr>
        <p:spPr>
          <a:xfrm>
            <a:off x="628650" y="1552575"/>
            <a:ext cx="8051800" cy="1855788"/>
          </a:xfrm>
          <a:solidFill>
            <a:srgbClr val="FF00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prstClr val="black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/>
              </a:rPr>
              <a:t>复数的几何意义(2)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29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2530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31" name="Rectangle 1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2532" name="Rectangle 16"/>
          <p:cNvSpPr/>
          <p:nvPr/>
        </p:nvSpPr>
        <p:spPr>
          <a:xfrm>
            <a:off x="938213" y="1014413"/>
            <a:ext cx="451326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、两个复数差的模的几何意义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22533" name="TextBox 26"/>
          <p:cNvSpPr/>
          <p:nvPr/>
        </p:nvSpPr>
        <p:spPr>
          <a:xfrm>
            <a:off x="1390650" y="1377950"/>
            <a:ext cx="751522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ea typeface="楷体" pitchFamily="49" charset="-122"/>
              </a:rPr>
              <a:t>设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di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 </a:t>
            </a:r>
            <a:r>
              <a:rPr lang="zh-CN" altLang="en-US" sz="2400">
                <a:ea typeface="楷体" pitchFamily="49" charset="-122"/>
              </a:rPr>
              <a:t>，则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endParaRPr lang="en-US" altLang="zh-CN" sz="2400" baseline="-250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 －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di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 －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en-US" altLang="zh-CN" sz="2400" i="1">
                <a:ea typeface="楷体" pitchFamily="49" charset="-122"/>
              </a:rPr>
              <a:t>i </a:t>
            </a:r>
            <a:r>
              <a:rPr lang="zh-CN" altLang="en-US" sz="2400">
                <a:ea typeface="楷体" pitchFamily="49" charset="-122"/>
              </a:rPr>
              <a:t>，故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22534" name="Object 3"/>
          <p:cNvGraphicFramePr>
            <a:graphicFrameLocks noChangeAspect="1"/>
          </p:cNvGraphicFramePr>
          <p:nvPr/>
        </p:nvGraphicFramePr>
        <p:xfrm>
          <a:off x="1536700" y="2243138"/>
          <a:ext cx="5884863" cy="6397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2" r:id="rId3" imgW="5884863" imgH="639762" progId="Equation.DSMT4">
                  <p:embed/>
                </p:oleObj>
              </mc:Choice>
              <mc:Fallback>
                <p:oleObj r:id="rId3" imgW="5884863" imgH="639762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36700" y="2243138"/>
                        <a:ext cx="5884863" cy="6397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TextBox 26"/>
          <p:cNvSpPr/>
          <p:nvPr/>
        </p:nvSpPr>
        <p:spPr>
          <a:xfrm>
            <a:off x="1363663" y="2955925"/>
            <a:ext cx="157003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ea typeface="楷体" pitchFamily="49" charset="-122"/>
              </a:rPr>
              <a:t>这表明：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22536" name="TextBox 26"/>
          <p:cNvSpPr/>
          <p:nvPr/>
        </p:nvSpPr>
        <p:spPr>
          <a:xfrm>
            <a:off x="2586038" y="2954338"/>
            <a:ext cx="608330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两个复数的差的模就是复平面内与这两个复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数对应的两点间的距离。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5" grpId="0"/>
      <p:bldP spid="225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57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4578" name="矩形 4"/>
          <p:cNvSpPr/>
          <p:nvPr/>
        </p:nvSpPr>
        <p:spPr>
          <a:xfrm>
            <a:off x="1971675" y="620713"/>
            <a:ext cx="51768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类型一  </a:t>
            </a:r>
            <a:r>
              <a:rPr lang="zh-CN" altLang="zh-CN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复数加、减法的几何意义</a:t>
            </a:r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　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pic>
        <p:nvPicPr>
          <p:cNvPr id="24579" name="Picture 1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488" y="1958975"/>
            <a:ext cx="3263900" cy="4429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4580" name="Picture 1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3825" y="2444750"/>
            <a:ext cx="3362325" cy="4953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4581" name="Picture 1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4313" y="3000375"/>
            <a:ext cx="3409950" cy="11620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4582" name="Picture 1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0013" y="4360863"/>
            <a:ext cx="3294062" cy="3587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4583" name="Picture 1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7275" y="4813300"/>
            <a:ext cx="1571625" cy="609600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24584" name="组合 16"/>
          <p:cNvGrpSpPr/>
          <p:nvPr/>
        </p:nvGrpSpPr>
        <p:grpSpPr>
          <a:xfrm>
            <a:off x="962025" y="1008063"/>
            <a:ext cx="7718425" cy="928687"/>
            <a:chOff x="962439" y="1007694"/>
            <a:chExt cx="7718424" cy="928309"/>
          </a:xfrm>
        </p:grpSpPr>
        <p:sp>
          <p:nvSpPr>
            <p:cNvPr id="24585" name="TextBox 26"/>
            <p:cNvSpPr/>
            <p:nvPr/>
          </p:nvSpPr>
          <p:spPr>
            <a:xfrm>
              <a:off x="962439" y="1105006"/>
              <a:ext cx="7718424" cy="83099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algn="l" defTabSz="914400" eaLnBrk="0" hangingPunct="0">
                <a:tabLst>
                  <a:tab pos="1350962"/>
                  <a:tab pos="2700338"/>
                </a:tabLst>
              </a:pPr>
              <a:r>
                <a:rPr lang="zh-CN" altLang="en-US" sz="2400">
                  <a:ea typeface="楷体" pitchFamily="49" charset="-122"/>
                </a:rPr>
                <a:t>例</a:t>
              </a:r>
              <a:r>
                <a:rPr lang="en-US" altLang="zh-CN" sz="2400">
                  <a:ea typeface="楷体" pitchFamily="49" charset="-122"/>
                </a:rPr>
                <a:t>1</a:t>
              </a:r>
              <a:r>
                <a:rPr lang="zh-CN" altLang="en-US" sz="2400">
                  <a:ea typeface="楷体" pitchFamily="49" charset="-122"/>
                </a:rPr>
                <a:t>、已知复数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zh-CN" altLang="en-US" sz="2400">
                  <a:ea typeface="楷体" pitchFamily="49" charset="-122"/>
                </a:rPr>
                <a:t>满足             ，且                            ，求复</a:t>
              </a:r>
              <a:endParaRPr lang="en-US" altLang="zh-CN" sz="2400">
                <a:ea typeface="楷体" pitchFamily="49" charset="-122"/>
              </a:endParaRPr>
            </a:p>
            <a:p>
              <a:pPr marL="0" lvl="0" indent="0" algn="l" defTabSz="914400" eaLnBrk="0" hangingPunct="0">
                <a:tabLst>
                  <a:tab pos="1350962"/>
                  <a:tab pos="2700338"/>
                </a:tabLst>
              </a:pPr>
              <a:r>
                <a:rPr lang="en-US" altLang="zh-CN" sz="2400">
                  <a:ea typeface="楷体" pitchFamily="49" charset="-122"/>
                </a:rPr>
                <a:t>          </a:t>
              </a:r>
              <a:r>
                <a:rPr lang="zh-CN" altLang="en-US" sz="2400">
                  <a:ea typeface="楷体" pitchFamily="49" charset="-122"/>
                </a:rPr>
                <a:t>数</a:t>
              </a:r>
              <a:r>
                <a:rPr lang="en-US" altLang="zh-CN" sz="2400" i="1">
                  <a:ea typeface="楷体" pitchFamily="49" charset="-122"/>
                </a:rPr>
                <a:t>z </a:t>
              </a:r>
              <a:r>
                <a:rPr lang="zh-CN" altLang="en-US" sz="2400">
                  <a:ea typeface="楷体" pitchFamily="49" charset="-122"/>
                </a:rPr>
                <a:t>。</a:t>
              </a:r>
              <a:endParaRPr lang="zh-CN" altLang="en-US" sz="2400">
                <a:ea typeface="楷体" pitchFamily="49" charset="-122"/>
              </a:endParaRPr>
            </a:p>
          </p:txBody>
        </p:sp>
        <p:graphicFrame>
          <p:nvGraphicFramePr>
            <p:cNvPr id="24586" name="Object 3"/>
            <p:cNvGraphicFramePr>
              <a:graphicFrameLocks noChangeAspect="1"/>
            </p:cNvGraphicFramePr>
            <p:nvPr/>
          </p:nvGraphicFramePr>
          <p:xfrm>
            <a:off x="3752130" y="1036784"/>
            <a:ext cx="1096962" cy="46513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83" r:id="rId8" imgW="1096962" imgH="465327" progId="Equation.DSMT4">
                    <p:embed/>
                  </p:oleObj>
                </mc:Choice>
                <mc:Fallback>
                  <p:oleObj r:id="rId8" imgW="1096962" imgH="46532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9"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752130" y="1036784"/>
                          <a:ext cx="1096962" cy="4651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7" name="Object 3"/>
            <p:cNvGraphicFramePr>
              <a:graphicFrameLocks noChangeAspect="1"/>
            </p:cNvGraphicFramePr>
            <p:nvPr/>
          </p:nvGraphicFramePr>
          <p:xfrm>
            <a:off x="5486256" y="1007694"/>
            <a:ext cx="2025650" cy="55245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84" r:id="rId10" imgW="2025650" imgH="552675" progId="Equation.DSMT4">
                    <p:embed/>
                  </p:oleObj>
                </mc:Choice>
                <mc:Fallback>
                  <p:oleObj r:id="rId10" imgW="2025650" imgH="55267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1"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486256" y="1007694"/>
                          <a:ext cx="2025650" cy="55245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62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pSp>
        <p:nvGrpSpPr>
          <p:cNvPr id="26626" name="组合 16"/>
          <p:cNvGrpSpPr/>
          <p:nvPr/>
        </p:nvGrpSpPr>
        <p:grpSpPr>
          <a:xfrm>
            <a:off x="903288" y="1041400"/>
            <a:ext cx="8039100" cy="895350"/>
            <a:chOff x="962438" y="1040781"/>
            <a:chExt cx="8039057" cy="895222"/>
          </a:xfrm>
        </p:grpSpPr>
        <p:sp>
          <p:nvSpPr>
            <p:cNvPr id="26627" name="TextBox 26"/>
            <p:cNvSpPr/>
            <p:nvPr/>
          </p:nvSpPr>
          <p:spPr>
            <a:xfrm>
              <a:off x="962438" y="1105006"/>
              <a:ext cx="8039057" cy="83099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algn="l" defTabSz="914400" eaLnBrk="0" hangingPunct="0">
                <a:tabLst>
                  <a:tab pos="1350962"/>
                  <a:tab pos="2700338"/>
                </a:tabLst>
              </a:pPr>
              <a:r>
                <a:rPr lang="en-US" altLang="zh-CN" sz="2400">
                  <a:ea typeface="楷体" pitchFamily="49" charset="-122"/>
                </a:rPr>
                <a:t>1</a:t>
              </a:r>
              <a:r>
                <a:rPr lang="zh-CN" altLang="en-US" sz="2400">
                  <a:ea typeface="楷体" pitchFamily="49" charset="-122"/>
                </a:rPr>
                <a:t>、已知复数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en-US" altLang="zh-CN" sz="2400" baseline="-25000">
                  <a:ea typeface="楷体" pitchFamily="49" charset="-122"/>
                </a:rPr>
                <a:t>1</a:t>
              </a:r>
              <a:r>
                <a:rPr lang="zh-CN" altLang="en-US" sz="2400">
                  <a:ea typeface="楷体" pitchFamily="49" charset="-122"/>
                </a:rPr>
                <a:t>，</a:t>
              </a:r>
              <a:r>
                <a:rPr lang="en-US" altLang="zh-CN" sz="2400" i="1">
                  <a:ea typeface="楷体" pitchFamily="49" charset="-122"/>
                </a:rPr>
                <a:t> z</a:t>
              </a:r>
              <a:r>
                <a:rPr lang="en-US" altLang="zh-CN" sz="2400" baseline="-25000">
                  <a:ea typeface="楷体" pitchFamily="49" charset="-122"/>
                </a:rPr>
                <a:t>2</a:t>
              </a:r>
              <a:r>
                <a:rPr lang="zh-CN" altLang="en-US" sz="2400">
                  <a:ea typeface="楷体" pitchFamily="49" charset="-122"/>
                </a:rPr>
                <a:t>∈</a:t>
              </a:r>
              <a:r>
                <a:rPr lang="en-US" altLang="zh-CN" sz="2400" i="1">
                  <a:ea typeface="楷体" pitchFamily="49" charset="-122"/>
                </a:rPr>
                <a:t>C</a:t>
              </a:r>
              <a:r>
                <a:rPr lang="zh-CN" altLang="en-US" sz="2400">
                  <a:ea typeface="楷体" pitchFamily="49" charset="-122"/>
                </a:rPr>
                <a:t>，且</a:t>
              </a:r>
              <a:r>
                <a:rPr lang="en-US" altLang="zh-CN" sz="2400">
                  <a:ea typeface="楷体" pitchFamily="49" charset="-122"/>
                </a:rPr>
                <a:t>|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en-US" altLang="zh-CN" sz="2400" baseline="-25000">
                  <a:ea typeface="楷体" pitchFamily="49" charset="-122"/>
                </a:rPr>
                <a:t>1</a:t>
              </a:r>
              <a:r>
                <a:rPr lang="en-US" altLang="zh-CN" sz="2400">
                  <a:ea typeface="楷体" pitchFamily="49" charset="-122"/>
                </a:rPr>
                <a:t>|</a:t>
              </a:r>
              <a:r>
                <a:rPr lang="en-US" altLang="zh-CN" sz="2400" i="1">
                  <a:ea typeface="楷体" pitchFamily="49" charset="-122"/>
                </a:rPr>
                <a:t> </a:t>
              </a:r>
              <a:r>
                <a:rPr lang="zh-CN" altLang="en-US" sz="2400">
                  <a:ea typeface="楷体" pitchFamily="49" charset="-122"/>
                </a:rPr>
                <a:t>＝</a:t>
              </a:r>
              <a:r>
                <a:rPr lang="en-US" altLang="zh-CN" sz="2400" i="1">
                  <a:ea typeface="楷体" pitchFamily="49" charset="-122"/>
                </a:rPr>
                <a:t>|z</a:t>
              </a:r>
              <a:r>
                <a:rPr lang="en-US" altLang="zh-CN" sz="2400" baseline="-25000">
                  <a:ea typeface="楷体" pitchFamily="49" charset="-122"/>
                </a:rPr>
                <a:t>2</a:t>
              </a:r>
              <a:r>
                <a:rPr lang="en-US" altLang="zh-CN" sz="2400">
                  <a:ea typeface="楷体" pitchFamily="49" charset="-122"/>
                </a:rPr>
                <a:t>|</a:t>
              </a:r>
              <a:r>
                <a:rPr lang="zh-CN" altLang="en-US" sz="2400">
                  <a:ea typeface="楷体" pitchFamily="49" charset="-122"/>
                </a:rPr>
                <a:t>＝</a:t>
              </a:r>
              <a:r>
                <a:rPr lang="en-US" altLang="zh-CN" sz="2400">
                  <a:ea typeface="楷体" pitchFamily="49" charset="-122"/>
                </a:rPr>
                <a:t>1</a:t>
              </a:r>
              <a:r>
                <a:rPr lang="zh-CN" altLang="en-US" sz="2400">
                  <a:ea typeface="楷体" pitchFamily="49" charset="-122"/>
                </a:rPr>
                <a:t>，                     ，求</a:t>
              </a:r>
              <a:endParaRPr lang="en-US" altLang="zh-CN" sz="2400">
                <a:ea typeface="楷体" pitchFamily="49" charset="-122"/>
              </a:endParaRPr>
            </a:p>
            <a:p>
              <a:pPr marL="0" lvl="0" indent="0" algn="l" defTabSz="914400" eaLnBrk="0" hangingPunct="0">
                <a:tabLst>
                  <a:tab pos="1350962"/>
                  <a:tab pos="2700338"/>
                </a:tabLst>
              </a:pPr>
              <a:r>
                <a:rPr lang="en-US" altLang="zh-CN" sz="2400">
                  <a:ea typeface="楷体" pitchFamily="49" charset="-122"/>
                </a:rPr>
                <a:t>       |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en-US" altLang="zh-CN" sz="2400" baseline="-25000">
                  <a:ea typeface="楷体" pitchFamily="49" charset="-122"/>
                </a:rPr>
                <a:t>1</a:t>
              </a:r>
              <a:r>
                <a:rPr lang="zh-CN" altLang="en-US" sz="2400">
                  <a:ea typeface="楷体" pitchFamily="49" charset="-122"/>
                </a:rPr>
                <a:t>－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en-US" altLang="zh-CN" sz="2400" baseline="-25000">
                  <a:ea typeface="楷体" pitchFamily="49" charset="-122"/>
                </a:rPr>
                <a:t>2</a:t>
              </a:r>
              <a:r>
                <a:rPr lang="en-US" altLang="zh-CN" sz="2400">
                  <a:ea typeface="楷体" pitchFamily="49" charset="-122"/>
                </a:rPr>
                <a:t>|</a:t>
              </a:r>
              <a:r>
                <a:rPr lang="zh-CN" altLang="en-US" sz="2400">
                  <a:ea typeface="楷体" pitchFamily="49" charset="-122"/>
                </a:rPr>
                <a:t>。</a:t>
              </a:r>
              <a:endParaRPr lang="zh-CN" altLang="en-US" sz="2400">
                <a:ea typeface="楷体" pitchFamily="49" charset="-122"/>
              </a:endParaRPr>
            </a:p>
          </p:txBody>
        </p:sp>
        <p:graphicFrame>
          <p:nvGraphicFramePr>
            <p:cNvPr id="26628" name="Object 3"/>
            <p:cNvGraphicFramePr>
              <a:graphicFrameLocks noChangeAspect="1"/>
            </p:cNvGraphicFramePr>
            <p:nvPr/>
          </p:nvGraphicFramePr>
          <p:xfrm>
            <a:off x="6520696" y="1040781"/>
            <a:ext cx="1687512" cy="5826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85" r:id="rId3" imgW="1687521" imgH="582696" progId="Equation.DSMT4">
                    <p:embed/>
                  </p:oleObj>
                </mc:Choice>
                <mc:Fallback>
                  <p:oleObj r:id="rId3" imgW="1687521" imgH="582696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  <a:clrChange useA="0">
                            <a:clrFrom>
                              <a:srgbClr val="000000"/>
                            </a:clrFrom>
                            <a:clrTo>
                              <a:schemeClr val="tx1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520696" y="1040781"/>
                          <a:ext cx="1687512" cy="5826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629" name="TextBox 26"/>
          <p:cNvSpPr/>
          <p:nvPr/>
        </p:nvSpPr>
        <p:spPr>
          <a:xfrm>
            <a:off x="901700" y="2908300"/>
            <a:ext cx="8039100" cy="15700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、设复数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yi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y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 </a:t>
            </a:r>
            <a:r>
              <a:rPr lang="zh-CN" altLang="en-US" sz="2400">
                <a:ea typeface="楷体" pitchFamily="49" charset="-122"/>
              </a:rPr>
              <a:t>，当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zh-CN" altLang="en-US" sz="2400">
                <a:ea typeface="楷体" pitchFamily="49" charset="-122"/>
              </a:rPr>
              <a:t>满足下列条件时，动点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en-US" altLang="zh-CN" sz="2400">
                <a:ea typeface="楷体" pitchFamily="49" charset="-122"/>
              </a:rPr>
              <a:t>       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y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的集合分别表示什么样的图形？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en-US" altLang="zh-CN" sz="2400">
                <a:ea typeface="楷体" pitchFamily="49" charset="-122"/>
              </a:rPr>
              <a:t>       (1) |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(1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)|</a:t>
            </a:r>
            <a:r>
              <a:rPr lang="zh-CN" altLang="en-US" sz="2400">
                <a:ea typeface="楷体" pitchFamily="49" charset="-122"/>
              </a:rPr>
              <a:t> ＝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；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en-US" altLang="zh-CN" sz="2400">
                <a:ea typeface="楷体" pitchFamily="49" charset="-122"/>
              </a:rPr>
              <a:t>       (2) |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zh-CN" altLang="en-US" sz="2400">
                <a:ea typeface="楷体" pitchFamily="49" charset="-122"/>
              </a:rPr>
              <a:t> ＝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8674" name="矩形 4"/>
          <p:cNvSpPr/>
          <p:nvPr/>
        </p:nvSpPr>
        <p:spPr>
          <a:xfrm>
            <a:off x="1971675" y="620713"/>
            <a:ext cx="61277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类型二  </a:t>
            </a:r>
            <a:r>
              <a:rPr lang="zh-CN" altLang="zh-CN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复数加、减法</a:t>
            </a:r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与向量的综合应用　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aphicFrame>
        <p:nvGraphicFramePr>
          <p:cNvPr id="28675" name="Object 4"/>
          <p:cNvGraphicFramePr>
            <a:graphicFrameLocks noChangeAspect="1"/>
          </p:cNvGraphicFramePr>
          <p:nvPr/>
        </p:nvGraphicFramePr>
        <p:xfrm>
          <a:off x="996950" y="1081088"/>
          <a:ext cx="7720013" cy="23860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6" r:id="rId3" imgW="7720013" imgH="2386012" progId="Word.Document.12">
                  <p:embed/>
                </p:oleObj>
              </mc:Choice>
              <mc:Fallback>
                <p:oleObj r:id="rId3" imgW="7720013" imgH="238601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6950" y="1081088"/>
                        <a:ext cx="7720013" cy="23860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6"/>
          <p:cNvGraphicFramePr>
            <a:graphicFrameLocks noChangeAspect="1"/>
          </p:cNvGraphicFramePr>
          <p:nvPr/>
        </p:nvGraphicFramePr>
        <p:xfrm>
          <a:off x="1876425" y="4240213"/>
          <a:ext cx="7077075" cy="18748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7" r:id="rId5" imgW="7077075" imgH="1874837" progId="Word.Document.12">
                  <p:embed/>
                </p:oleObj>
              </mc:Choice>
              <mc:Fallback>
                <p:oleObj r:id="rId5" imgW="7077075" imgH="1874837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76425" y="4240213"/>
                        <a:ext cx="7077075" cy="18748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77" name="Picture 3" descr="s38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65875" y="1852613"/>
            <a:ext cx="2255838" cy="2278062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aphicFrame>
        <p:nvGraphicFramePr>
          <p:cNvPr id="30722" name="Object 3"/>
          <p:cNvGraphicFramePr>
            <a:graphicFrameLocks noChangeAspect="1"/>
          </p:cNvGraphicFramePr>
          <p:nvPr/>
        </p:nvGraphicFramePr>
        <p:xfrm>
          <a:off x="1865313" y="3716338"/>
          <a:ext cx="7077075" cy="2054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8" r:id="rId3" imgW="7077075" imgH="2054225" progId="Word.Document.12">
                  <p:embed/>
                </p:oleObj>
              </mc:Choice>
              <mc:Fallback>
                <p:oleObj r:id="rId3" imgW="7077075" imgH="20542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65313" y="3716338"/>
                        <a:ext cx="7077075" cy="2054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23" name="Picture 3" descr="s38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5875" y="1852613"/>
            <a:ext cx="2255838" cy="2278062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996950" y="1081088"/>
          <a:ext cx="7720013" cy="23860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9" r:id="rId6" imgW="7720013" imgH="2386012" progId="Word.Document.12">
                  <p:embed/>
                </p:oleObj>
              </mc:Choice>
              <mc:Fallback>
                <p:oleObj r:id="rId6" imgW="7720013" imgH="238601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96950" y="1081088"/>
                        <a:ext cx="7720013" cy="23860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6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2770" name="Rectangle 1"/>
          <p:cNvSpPr/>
          <p:nvPr/>
        </p:nvSpPr>
        <p:spPr>
          <a:xfrm>
            <a:off x="866775" y="1068388"/>
            <a:ext cx="8304213" cy="1938337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(1)</a:t>
            </a:r>
            <a:r>
              <a:rPr lang="zh-CN" altLang="en-US" sz="2400">
                <a:ea typeface="楷体" pitchFamily="49" charset="-122"/>
              </a:rPr>
              <a:t>常用技巧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①形转化为数：利用几何意义可以把几何图形的变换转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                     </a:t>
            </a:r>
            <a:r>
              <a:rPr lang="zh-CN" altLang="en-US" sz="2400">
                <a:ea typeface="楷体" pitchFamily="49" charset="-122"/>
              </a:rPr>
              <a:t>化成复数运算去处理；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②数转化为形：对于一些复数运算也可以给予几何解释，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                         </a:t>
            </a:r>
            <a:r>
              <a:rPr lang="zh-CN" altLang="en-US" sz="2400">
                <a:ea typeface="楷体" pitchFamily="49" charset="-122"/>
              </a:rPr>
              <a:t>使复数作为工具运用于几何之中。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32771" name="Rectangle 1"/>
          <p:cNvSpPr/>
          <p:nvPr/>
        </p:nvSpPr>
        <p:spPr>
          <a:xfrm>
            <a:off x="841375" y="3097213"/>
            <a:ext cx="8058150" cy="304641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(2)</a:t>
            </a:r>
            <a:r>
              <a:rPr lang="zh-CN" altLang="en-US" sz="2400">
                <a:ea typeface="楷体" pitchFamily="49" charset="-122"/>
              </a:rPr>
              <a:t>常见结论：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在复平面内，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对应的点分别为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对应的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</a:t>
            </a:r>
            <a:r>
              <a:rPr lang="zh-CN" altLang="en-US" sz="2400">
                <a:ea typeface="楷体" pitchFamily="49" charset="-122"/>
              </a:rPr>
              <a:t>点为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O</a:t>
            </a:r>
            <a:r>
              <a:rPr lang="zh-CN" altLang="en-US" sz="2400">
                <a:ea typeface="楷体" pitchFamily="49" charset="-122"/>
              </a:rPr>
              <a:t>为坐标原点，则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①四边形</a:t>
            </a:r>
            <a:r>
              <a:rPr lang="en-US" altLang="zh-CN" sz="2400" i="1">
                <a:ea typeface="楷体" pitchFamily="49" charset="-122"/>
              </a:rPr>
              <a:t>OACB</a:t>
            </a:r>
            <a:r>
              <a:rPr lang="zh-CN" altLang="en-US" sz="2400">
                <a:ea typeface="楷体" pitchFamily="49" charset="-122"/>
              </a:rPr>
              <a:t>为平行四边形；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②若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zh-CN" altLang="en-US" sz="2400">
                <a:ea typeface="楷体" pitchFamily="49" charset="-122"/>
              </a:rPr>
              <a:t>，则四边形</a:t>
            </a:r>
            <a:r>
              <a:rPr lang="en-US" altLang="zh-CN" sz="2400" i="1">
                <a:ea typeface="楷体" pitchFamily="49" charset="-122"/>
              </a:rPr>
              <a:t>OACB</a:t>
            </a:r>
            <a:r>
              <a:rPr lang="zh-CN" altLang="en-US" sz="2400">
                <a:ea typeface="楷体" pitchFamily="49" charset="-122"/>
              </a:rPr>
              <a:t>为矩形；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③若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zh-CN" altLang="en-US" sz="2400">
                <a:ea typeface="楷体" pitchFamily="49" charset="-122"/>
              </a:rPr>
              <a:t>，则四边形</a:t>
            </a:r>
            <a:r>
              <a:rPr lang="en-US" altLang="zh-CN" sz="2400" i="1">
                <a:ea typeface="楷体" pitchFamily="49" charset="-122"/>
              </a:rPr>
              <a:t>OACB</a:t>
            </a:r>
            <a:r>
              <a:rPr lang="zh-CN" altLang="en-US" sz="2400">
                <a:ea typeface="楷体" pitchFamily="49" charset="-122"/>
              </a:rPr>
              <a:t>为菱形；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     ④若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zh-CN" altLang="en-US" sz="2400">
                <a:ea typeface="楷体" pitchFamily="49" charset="-122"/>
              </a:rPr>
              <a:t>且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30000">
                <a:ea typeface="楷体" pitchFamily="49" charset="-122"/>
              </a:rPr>
              <a:t>2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zh-CN" altLang="en-US" sz="2400">
                <a:ea typeface="楷体" pitchFamily="49" charset="-122"/>
              </a:rPr>
              <a:t>，则四边形</a:t>
            </a:r>
            <a:r>
              <a:rPr lang="en-US" altLang="zh-CN" sz="2400" i="1">
                <a:ea typeface="楷体" pitchFamily="49" charset="-122"/>
              </a:rPr>
              <a:t>OACB</a:t>
            </a:r>
            <a:r>
              <a:rPr lang="zh-CN" altLang="en-US" sz="2400">
                <a:ea typeface="楷体" pitchFamily="49" charset="-122"/>
              </a:rPr>
              <a:t>为正方</a:t>
            </a:r>
            <a:endParaRPr lang="en-US" altLang="zh-CN" sz="2400">
              <a:ea typeface="楷体" pitchFamily="49" charset="-122"/>
            </a:endParaRPr>
          </a:p>
          <a:p>
            <a:pPr lvl="0" algn="l" eaLnBrk="0" hangingPunct="0"/>
            <a:r>
              <a:rPr lang="en-US" altLang="zh-CN" sz="2400">
                <a:ea typeface="楷体" pitchFamily="49" charset="-122"/>
              </a:rPr>
              <a:t>         </a:t>
            </a:r>
            <a:r>
              <a:rPr lang="zh-CN" altLang="en-US" sz="2400">
                <a:ea typeface="楷体" pitchFamily="49" charset="-122"/>
              </a:rPr>
              <a:t>形。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81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4818" name="Rectangle 9"/>
          <p:cNvSpPr/>
          <p:nvPr/>
        </p:nvSpPr>
        <p:spPr>
          <a:xfrm>
            <a:off x="914400" y="1116013"/>
            <a:ext cx="7826375" cy="8318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已知</a:t>
            </a:r>
            <a:r>
              <a:rPr lang="en-US" altLang="zh-CN" sz="2400" i="1">
                <a:ea typeface="楷体" pitchFamily="49" charset="-122"/>
              </a:rPr>
              <a:t>ABCD</a:t>
            </a:r>
            <a:r>
              <a:rPr lang="zh-CN" altLang="en-US" sz="2400">
                <a:ea typeface="楷体" pitchFamily="49" charset="-122"/>
              </a:rPr>
              <a:t>为平行四边形，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三点对应的复数分别</a:t>
            </a:r>
            <a:endParaRPr lang="zh-CN" altLang="en-US" sz="2400">
              <a:ea typeface="楷体" pitchFamily="49" charset="-122"/>
            </a:endParaRPr>
          </a:p>
          <a:p>
            <a:pPr lvl="0" algn="l" eaLnBrk="0" hangingPunct="0"/>
            <a:r>
              <a:rPr lang="zh-CN" altLang="en-US" sz="2400">
                <a:ea typeface="楷体" pitchFamily="49" charset="-122"/>
              </a:rPr>
              <a:t>为</a:t>
            </a:r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3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，－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i</a:t>
            </a:r>
            <a:r>
              <a:rPr lang="zh-CN" altLang="en-US" sz="2400">
                <a:ea typeface="楷体" pitchFamily="49" charset="-122"/>
              </a:rPr>
              <a:t>，求点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对应的复数。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86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aphicFrame>
        <p:nvGraphicFramePr>
          <p:cNvPr id="36866" name="Object 3"/>
          <p:cNvGraphicFramePr>
            <a:graphicFrameLocks noChangeAspect="1"/>
          </p:cNvGraphicFramePr>
          <p:nvPr/>
        </p:nvGraphicFramePr>
        <p:xfrm>
          <a:off x="962025" y="1081088"/>
          <a:ext cx="7932738" cy="10953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0" r:id="rId3" imgW="7932738" imgH="1095375" progId="Word.Document.12">
                  <p:embed/>
                </p:oleObj>
              </mc:Choice>
              <mc:Fallback>
                <p:oleObj r:id="rId3" imgW="7932738" imgH="10953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2025" y="1081088"/>
                        <a:ext cx="7932738" cy="1095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4"/>
          <p:cNvGraphicFramePr>
            <a:graphicFrameLocks noChangeAspect="1"/>
          </p:cNvGraphicFramePr>
          <p:nvPr/>
        </p:nvGraphicFramePr>
        <p:xfrm>
          <a:off x="949325" y="3943350"/>
          <a:ext cx="7897813" cy="7667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1" r:id="rId5" imgW="7897813" imgH="766763" progId="Word.Document.12">
                  <p:embed/>
                </p:oleObj>
              </mc:Choice>
              <mc:Fallback>
                <p:oleObj r:id="rId5" imgW="7897813" imgH="766763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9325" y="3943350"/>
                        <a:ext cx="7897813" cy="766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5"/>
          <p:cNvGraphicFramePr>
            <a:graphicFrameLocks noChangeAspect="1"/>
          </p:cNvGraphicFramePr>
          <p:nvPr/>
        </p:nvGraphicFramePr>
        <p:xfrm>
          <a:off x="1389063" y="2149475"/>
          <a:ext cx="5605462" cy="13668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2" r:id="rId7" imgW="5605462" imgH="1366838" progId="Word.Document.12">
                  <p:embed/>
                </p:oleObj>
              </mc:Choice>
              <mc:Fallback>
                <p:oleObj r:id="rId7" imgW="5605462" imgH="1366838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89063" y="2149475"/>
                        <a:ext cx="5605462" cy="13668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6"/>
          <p:cNvGraphicFramePr>
            <a:graphicFrameLocks noChangeAspect="1"/>
          </p:cNvGraphicFramePr>
          <p:nvPr/>
        </p:nvGraphicFramePr>
        <p:xfrm>
          <a:off x="1389063" y="4725988"/>
          <a:ext cx="3549650" cy="6651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3" r:id="rId9" imgW="3549650" imgH="665162" progId="Word.Document.12">
                  <p:embed/>
                </p:oleObj>
              </mc:Choice>
              <mc:Fallback>
                <p:oleObj r:id="rId9" imgW="3549650" imgH="665162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89063" y="4725988"/>
                        <a:ext cx="3549650" cy="6651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38914" name="矩形 4"/>
          <p:cNvSpPr/>
          <p:nvPr/>
        </p:nvSpPr>
        <p:spPr>
          <a:xfrm>
            <a:off x="1971675" y="620713"/>
            <a:ext cx="51768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类型三  </a:t>
            </a:r>
            <a:r>
              <a:rPr lang="zh-CN" altLang="zh-CN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复数</a:t>
            </a:r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模</a:t>
            </a:r>
            <a:r>
              <a:rPr lang="zh-CN" altLang="zh-CN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的几何意义</a:t>
            </a:r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的应用　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aphicFrame>
        <p:nvGraphicFramePr>
          <p:cNvPr id="38915" name="Object 4"/>
          <p:cNvGraphicFramePr>
            <a:graphicFrameLocks noChangeAspect="1"/>
          </p:cNvGraphicFramePr>
          <p:nvPr/>
        </p:nvGraphicFramePr>
        <p:xfrm>
          <a:off x="985838" y="1009650"/>
          <a:ext cx="8094662" cy="10334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4" r:id="rId3" imgW="8094662" imgH="1033463" progId="Word.Document.12">
                  <p:embed/>
                </p:oleObj>
              </mc:Choice>
              <mc:Fallback>
                <p:oleObj r:id="rId3" imgW="8094662" imgH="1033463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5838" y="1009650"/>
                        <a:ext cx="8094662" cy="10334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6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变式拓展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985838" y="1092200"/>
          <a:ext cx="7980362" cy="13652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5" r:id="rId3" imgW="7980362" imgH="1365250" progId="Word.Document.12">
                  <p:embed/>
                </p:oleObj>
              </mc:Choice>
              <mc:Fallback>
                <p:oleObj r:id="rId3" imgW="7980362" imgH="13652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5838" y="1092200"/>
                        <a:ext cx="7980362" cy="13652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5" name="Rectangle 16"/>
          <p:cNvSpPr/>
          <p:nvPr/>
        </p:nvSpPr>
        <p:spPr>
          <a:xfrm>
            <a:off x="927100" y="1038225"/>
            <a:ext cx="262413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、复平面的概念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pic>
        <p:nvPicPr>
          <p:cNvPr id="6146" name="Picture 6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50" y="2906713"/>
            <a:ext cx="3390900" cy="3048000"/>
          </a:xfrm>
          <a:prstGeom prst="rect">
            <a:avLst/>
          </a:prstGeom>
          <a:noFill/>
          <a:ln>
            <a:noFill/>
            <a:miter lim="800000"/>
          </a:ln>
        </p:spPr>
      </p:pic>
      <p:cxnSp>
        <p:nvCxnSpPr>
          <p:cNvPr id="6147" name="Line 13"/>
          <p:cNvCxnSpPr/>
          <p:nvPr/>
        </p:nvCxnSpPr>
        <p:spPr>
          <a:xfrm>
            <a:off x="6870700" y="4075113"/>
            <a:ext cx="12700" cy="13843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</p:cxnSp>
      <p:cxnSp>
        <p:nvCxnSpPr>
          <p:cNvPr id="6148" name="Line 15"/>
          <p:cNvCxnSpPr/>
          <p:nvPr/>
        </p:nvCxnSpPr>
        <p:spPr>
          <a:xfrm>
            <a:off x="5753100" y="4075113"/>
            <a:ext cx="1168400" cy="127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</p:cxnSp>
      <p:graphicFrame>
        <p:nvGraphicFramePr>
          <p:cNvPr id="6149" name="Object 71"/>
          <p:cNvGraphicFramePr>
            <a:graphicFrameLocks noChangeAspect="1"/>
          </p:cNvGraphicFramePr>
          <p:nvPr/>
        </p:nvGraphicFramePr>
        <p:xfrm>
          <a:off x="6724650" y="3954463"/>
          <a:ext cx="292100" cy="2921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4" imgW="292100" imgH="292100" progId="Equation.3">
                  <p:embed/>
                </p:oleObj>
              </mc:Choice>
              <mc:Fallback>
                <p:oleObj r:id="rId4" imgW="292100" imgH="292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724650" y="3954463"/>
                        <a:ext cx="292100" cy="292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72"/>
          <p:cNvGraphicFramePr>
            <a:graphicFrameLocks noChangeAspect="1"/>
          </p:cNvGraphicFramePr>
          <p:nvPr/>
        </p:nvGraphicFramePr>
        <p:xfrm>
          <a:off x="6743700" y="5427663"/>
          <a:ext cx="304800" cy="3349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6" imgW="304800" imgH="334962" progId="Equation.3">
                  <p:embed/>
                </p:oleObj>
              </mc:Choice>
              <mc:Fallback>
                <p:oleObj r:id="rId6" imgW="304800" imgH="33496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43700" y="5427663"/>
                        <a:ext cx="304800" cy="3349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3"/>
          <p:cNvGraphicFramePr>
            <a:graphicFrameLocks noChangeAspect="1"/>
          </p:cNvGraphicFramePr>
          <p:nvPr/>
        </p:nvGraphicFramePr>
        <p:xfrm>
          <a:off x="5473700" y="3832225"/>
          <a:ext cx="304800" cy="4270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8" imgW="304800" imgH="427038" progId="Equation.3">
                  <p:embed/>
                </p:oleObj>
              </mc:Choice>
              <mc:Fallback>
                <p:oleObj r:id="rId8" imgW="304800" imgH="427038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73700" y="3832225"/>
                        <a:ext cx="304800" cy="4270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74"/>
          <p:cNvGraphicFramePr>
            <a:graphicFrameLocks noChangeAspect="1"/>
          </p:cNvGraphicFramePr>
          <p:nvPr/>
        </p:nvGraphicFramePr>
        <p:xfrm>
          <a:off x="6762750" y="3681413"/>
          <a:ext cx="995363" cy="4191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10" imgW="995363" imgH="419100" progId="Equation.DSMT4">
                  <p:embed/>
                </p:oleObj>
              </mc:Choice>
              <mc:Fallback>
                <p:oleObj r:id="rId10" imgW="995363" imgH="419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762750" y="3681413"/>
                        <a:ext cx="995363" cy="419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75"/>
          <p:cNvGraphicFramePr>
            <a:graphicFrameLocks noChangeAspect="1"/>
          </p:cNvGraphicFramePr>
          <p:nvPr/>
        </p:nvGraphicFramePr>
        <p:xfrm>
          <a:off x="6910388" y="4532313"/>
          <a:ext cx="1258887" cy="3667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12" imgW="1258887" imgH="366712" progId="Equation.3">
                  <p:embed/>
                </p:oleObj>
              </mc:Choice>
              <mc:Fallback>
                <p:oleObj r:id="rId12" imgW="1258887" imgH="36671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>
                        <a:clrChange useA="0"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910388" y="4532313"/>
                        <a:ext cx="1258887" cy="3667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54" name="Line 90"/>
          <p:cNvCxnSpPr/>
          <p:nvPr/>
        </p:nvCxnSpPr>
        <p:spPr>
          <a:xfrm flipV="1">
            <a:off x="5740400" y="4100513"/>
            <a:ext cx="1130300" cy="1371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arrow"/>
          </a:ln>
        </p:spPr>
      </p:cxnSp>
      <p:sp>
        <p:nvSpPr>
          <p:cNvPr id="6155" name="Rectangle 16"/>
          <p:cNvSpPr/>
          <p:nvPr/>
        </p:nvSpPr>
        <p:spPr>
          <a:xfrm>
            <a:off x="1423988" y="1439863"/>
            <a:ext cx="741203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我们把建立了直角坐标系表示复数的平面叫作复平面。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6156" name="Rectangle 16"/>
          <p:cNvSpPr/>
          <p:nvPr/>
        </p:nvSpPr>
        <p:spPr>
          <a:xfrm>
            <a:off x="1446213" y="1949450"/>
            <a:ext cx="7412037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 i="1">
                <a:ea typeface="楷体" pitchFamily="49" charset="-122"/>
              </a:rPr>
              <a:t>x</a:t>
            </a:r>
            <a:r>
              <a:rPr lang="zh-CN" altLang="en-US" sz="2400">
                <a:ea typeface="楷体" pitchFamily="49" charset="-122"/>
              </a:rPr>
              <a:t>轴叫作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实轴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y</a:t>
            </a:r>
            <a:r>
              <a:rPr lang="zh-CN" altLang="en-US" sz="2400">
                <a:ea typeface="楷体" pitchFamily="49" charset="-122"/>
              </a:rPr>
              <a:t>轴叫作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虚轴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实轴</a:t>
            </a:r>
            <a:r>
              <a:rPr lang="zh-CN" altLang="en-US" sz="2400">
                <a:ea typeface="楷体" pitchFamily="49" charset="-122"/>
              </a:rPr>
              <a:t>上的点都表示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实数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虚轴</a:t>
            </a:r>
            <a:r>
              <a:rPr lang="zh-CN" altLang="en-US" sz="2400">
                <a:ea typeface="楷体" pitchFamily="49" charset="-122"/>
              </a:rPr>
              <a:t>上的点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除原点外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都表示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纯虚数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6157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 fill="hold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 fill="hold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 fill="hold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 fill="hold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 fill="hold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 fill="hold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5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009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43010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graphicFrame>
        <p:nvGraphicFramePr>
          <p:cNvPr id="43011" name="Object 13"/>
          <p:cNvGraphicFramePr>
            <a:graphicFrameLocks noChangeAspect="1"/>
          </p:cNvGraphicFramePr>
          <p:nvPr/>
        </p:nvGraphicFramePr>
        <p:xfrm>
          <a:off x="1009650" y="2505075"/>
          <a:ext cx="7896225" cy="7493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6" r:id="rId3" imgW="7896225" imgH="749300" progId="Word.Document.12">
                  <p:embed/>
                </p:oleObj>
              </mc:Choice>
              <mc:Fallback>
                <p:oleObj r:id="rId3" imgW="7896225" imgH="7493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9650" y="2505075"/>
                        <a:ext cx="7896225" cy="749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14"/>
          <p:cNvGraphicFramePr>
            <a:graphicFrameLocks noChangeAspect="1"/>
          </p:cNvGraphicFramePr>
          <p:nvPr/>
        </p:nvGraphicFramePr>
        <p:xfrm>
          <a:off x="1033463" y="4251325"/>
          <a:ext cx="7943850" cy="10795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7" r:id="rId5" imgW="7943850" imgH="1079500" progId="Word.Document.12">
                  <p:embed/>
                </p:oleObj>
              </mc:Choice>
              <mc:Fallback>
                <p:oleObj r:id="rId5" imgW="7943850" imgH="10795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3463" y="4251325"/>
                        <a:ext cx="7943850" cy="1079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3" name="矩形 21"/>
          <p:cNvSpPr/>
          <p:nvPr/>
        </p:nvSpPr>
        <p:spPr>
          <a:xfrm>
            <a:off x="2574925" y="2833688"/>
            <a:ext cx="493713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latin typeface="楷体" panose="02010609060101010101" pitchFamily="49" charset="-122"/>
                <a:ea typeface="楷体" pitchFamily="49" charset="-122"/>
              </a:rPr>
              <a:t>四</a:t>
            </a:r>
            <a:endParaRPr lang="zh-CN" altLang="en-US" sz="2400">
              <a:solidFill>
                <a:srgbClr val="FF0000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43014" name="矩形 22"/>
          <p:cNvSpPr/>
          <p:nvPr/>
        </p:nvSpPr>
        <p:spPr>
          <a:xfrm>
            <a:off x="1789113" y="4879975"/>
            <a:ext cx="8858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FF0000"/>
                </a:solidFill>
              </a:rPr>
              <a:t>5</a:t>
            </a:r>
            <a:r>
              <a:rPr lang="zh-CN" altLang="zh-CN" sz="2400">
                <a:solidFill>
                  <a:srgbClr val="FF0000"/>
                </a:solidFill>
              </a:rPr>
              <a:t>－</a:t>
            </a:r>
            <a:r>
              <a:rPr lang="en-US" altLang="zh-CN" sz="2400">
                <a:solidFill>
                  <a:srgbClr val="FF0000"/>
                </a:solidFill>
              </a:rPr>
              <a:t>2</a:t>
            </a:r>
            <a:r>
              <a:rPr lang="en-US" altLang="zh-CN" sz="2400" i="1">
                <a:solidFill>
                  <a:srgbClr val="FF0000"/>
                </a:solidFill>
              </a:rPr>
              <a:t>i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  <p:sp>
        <p:nvSpPr>
          <p:cNvPr id="43015" name="TextBox 14"/>
          <p:cNvSpPr/>
          <p:nvPr/>
        </p:nvSpPr>
        <p:spPr>
          <a:xfrm>
            <a:off x="949325" y="1152525"/>
            <a:ext cx="5735638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、课本第</a:t>
            </a:r>
            <a:r>
              <a:rPr lang="en-US" altLang="zh-CN" sz="2400">
                <a:ea typeface="楷体" pitchFamily="49" charset="-122"/>
              </a:rPr>
              <a:t>124</a:t>
            </a:r>
            <a:r>
              <a:rPr lang="zh-CN" altLang="en-US" sz="2400">
                <a:ea typeface="楷体" pitchFamily="49" charset="-122"/>
              </a:rPr>
              <a:t>页练习第</a:t>
            </a:r>
            <a:r>
              <a:rPr lang="en-US" altLang="zh-CN" sz="2400">
                <a:ea typeface="楷体" pitchFamily="49" charset="-122"/>
              </a:rPr>
              <a:t>4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5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6</a:t>
            </a:r>
            <a:r>
              <a:rPr lang="zh-CN" altLang="en-US" sz="2400">
                <a:ea typeface="楷体" pitchFamily="49" charset="-122"/>
              </a:rPr>
              <a:t>、</a:t>
            </a:r>
            <a:r>
              <a:rPr lang="en-US" altLang="zh-CN" sz="2400">
                <a:ea typeface="楷体" pitchFamily="49" charset="-122"/>
              </a:rPr>
              <a:t>7</a:t>
            </a:r>
            <a:r>
              <a:rPr lang="zh-CN" altLang="en-US" sz="2400">
                <a:ea typeface="楷体" pitchFamily="49" charset="-122"/>
              </a:rPr>
              <a:t>题。</a:t>
            </a:r>
            <a:endParaRPr lang="zh-CN" altLang="en-US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430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057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5058" name="Rectangle 1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5059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45060" name="Rectangle 16"/>
          <p:cNvSpPr/>
          <p:nvPr/>
        </p:nvSpPr>
        <p:spPr>
          <a:xfrm>
            <a:off x="938213" y="1014413"/>
            <a:ext cx="34321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、复数加法的几何意义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pSp>
        <p:nvGrpSpPr>
          <p:cNvPr id="45061" name="组合 59"/>
          <p:cNvGrpSpPr/>
          <p:nvPr/>
        </p:nvGrpSpPr>
        <p:grpSpPr>
          <a:xfrm>
            <a:off x="1400175" y="1328738"/>
            <a:ext cx="7661275" cy="3416300"/>
            <a:chOff x="1400652" y="1329464"/>
            <a:chExt cx="7660869" cy="3416391"/>
          </a:xfrm>
        </p:grpSpPr>
        <p:grpSp>
          <p:nvGrpSpPr>
            <p:cNvPr id="45062" name="组合 43"/>
            <p:cNvGrpSpPr/>
            <p:nvPr/>
          </p:nvGrpSpPr>
          <p:grpSpPr>
            <a:xfrm>
              <a:off x="1400652" y="1329464"/>
              <a:ext cx="7660869" cy="3416391"/>
              <a:chOff x="973138" y="996950"/>
              <a:chExt cx="7660869" cy="3416391"/>
            </a:xfrm>
          </p:grpSpPr>
          <p:sp>
            <p:nvSpPr>
              <p:cNvPr id="45063" name="Rectangle 15"/>
              <p:cNvSpPr/>
              <p:nvPr/>
            </p:nvSpPr>
            <p:spPr>
              <a:xfrm>
                <a:off x="973138" y="996950"/>
                <a:ext cx="7660869" cy="3416391"/>
              </a:xfrm>
              <a:prstGeom prst="rect">
                <a:avLst/>
              </a:prstGeom>
              <a:noFill/>
              <a:ln w="28575">
                <a:noFill/>
                <a:miter lim="800000"/>
              </a:ln>
            </p:spPr>
            <p:txBody>
              <a:bodyPr wrap="none" anchor="t" anchorCtr="0">
                <a:spAutoFit/>
              </a:bodyPr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如图，设向量                   分别与复数设 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1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bi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b</a:t>
                </a:r>
                <a:endParaRPr lang="en-US" altLang="zh-CN" sz="2400" i="1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∈</a:t>
                </a:r>
                <a:r>
                  <a:rPr lang="en-US" altLang="zh-CN" sz="2400" i="1">
                    <a:ea typeface="楷体" pitchFamily="49" charset="-122"/>
                  </a:rPr>
                  <a:t>R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 z</a:t>
                </a:r>
                <a:r>
                  <a:rPr lang="en-US" altLang="zh-CN" sz="2400" baseline="-25000">
                    <a:ea typeface="楷体" pitchFamily="49" charset="-122"/>
                  </a:rPr>
                  <a:t>2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di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d</a:t>
                </a:r>
                <a:r>
                  <a:rPr lang="zh-CN" altLang="en-US" sz="2400">
                    <a:ea typeface="楷体" pitchFamily="49" charset="-122"/>
                  </a:rPr>
                  <a:t>∈</a:t>
                </a:r>
                <a:r>
                  <a:rPr lang="en-US" altLang="zh-CN" sz="2400" i="1">
                    <a:ea typeface="楷体" pitchFamily="49" charset="-122"/>
                  </a:rPr>
                  <a:t>R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对应，且               </a:t>
                </a:r>
                <a:r>
                  <a:rPr lang="en-US" altLang="zh-CN" sz="2400">
                    <a:ea typeface="楷体" pitchFamily="49" charset="-122"/>
                  </a:rPr>
                  <a:t>    </a:t>
                </a:r>
                <a:r>
                  <a:rPr lang="zh-CN" altLang="en-US" sz="2400">
                    <a:ea typeface="楷体" pitchFamily="49" charset="-122"/>
                  </a:rPr>
                  <a:t>不共线，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以                   为两条邻边画平行四边形</a:t>
                </a:r>
                <a:r>
                  <a:rPr lang="en-US" altLang="zh-CN" sz="2400" i="1">
                    <a:ea typeface="楷体" pitchFamily="49" charset="-122"/>
                  </a:rPr>
                  <a:t>OZ</a:t>
                </a:r>
                <a:r>
                  <a:rPr lang="en-US" altLang="zh-CN" sz="2400" baseline="-25000">
                    <a:ea typeface="楷体" pitchFamily="49" charset="-122"/>
                  </a:rPr>
                  <a:t>1</a:t>
                </a:r>
                <a:r>
                  <a:rPr lang="en-US" altLang="zh-CN" sz="2400" i="1">
                    <a:ea typeface="楷体" pitchFamily="49" charset="-122"/>
                  </a:rPr>
                  <a:t>ZZ</a:t>
                </a:r>
                <a:r>
                  <a:rPr lang="en-US" altLang="zh-CN" sz="2400" baseline="-25000">
                    <a:ea typeface="楷体" pitchFamily="49" charset="-122"/>
                  </a:rPr>
                  <a:t>2</a:t>
                </a:r>
                <a:r>
                  <a:rPr lang="zh-CN" altLang="en-US" sz="2400">
                    <a:ea typeface="楷体" pitchFamily="49" charset="-122"/>
                  </a:rPr>
                  <a:t>，则对角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线</a:t>
                </a:r>
                <a:r>
                  <a:rPr lang="en-US" altLang="zh-CN" sz="2400" i="1">
                    <a:ea typeface="楷体" pitchFamily="49" charset="-122"/>
                  </a:rPr>
                  <a:t>OZ</a:t>
                </a:r>
                <a:r>
                  <a:rPr lang="zh-CN" altLang="en-US" sz="2400">
                    <a:ea typeface="楷体" pitchFamily="49" charset="-122"/>
                  </a:rPr>
                  <a:t>所表示的向量      就是复数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1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2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bi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di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b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d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en-US" altLang="zh-CN" sz="2400" i="1">
                    <a:ea typeface="楷体" pitchFamily="49" charset="-122"/>
                  </a:rPr>
                  <a:t>i</a:t>
                </a:r>
                <a:r>
                  <a:rPr lang="zh-CN" altLang="en-US" sz="2400">
                    <a:ea typeface="楷体" pitchFamily="49" charset="-122"/>
                  </a:rPr>
                  <a:t>对应的向量，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这就是复数加法的几何意义。</a:t>
                </a:r>
                <a:endParaRPr lang="en-US" altLang="zh-CN" sz="2400">
                  <a:ea typeface="楷体" pitchFamily="49" charset="-122"/>
                </a:endParaRPr>
              </a:p>
            </p:txBody>
          </p:sp>
          <p:graphicFrame>
            <p:nvGraphicFramePr>
              <p:cNvPr id="45064" name="Object 8"/>
              <p:cNvGraphicFramePr>
                <a:graphicFrameLocks noChangeAspect="1"/>
              </p:cNvGraphicFramePr>
              <p:nvPr/>
            </p:nvGraphicFramePr>
            <p:xfrm>
              <a:off x="2947925" y="1084155"/>
              <a:ext cx="1450975" cy="557213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98" r:id="rId3" imgW="1451052" imgH="557198" progId="Equation.DSMT4">
                      <p:embed/>
                    </p:oleObj>
                  </mc:Choice>
                  <mc:Fallback>
                    <p:oleObj r:id="rId3" imgW="1451052" imgH="557198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2947925" y="1084155"/>
                            <a:ext cx="1450975" cy="55721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5065" name="Object 11"/>
            <p:cNvGraphicFramePr>
              <a:graphicFrameLocks noChangeAspect="1"/>
            </p:cNvGraphicFramePr>
            <p:nvPr/>
          </p:nvGraphicFramePr>
          <p:xfrm>
            <a:off x="6259166" y="1949073"/>
            <a:ext cx="1450975" cy="5572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99" r:id="rId5" imgW="1451052" imgH="557198" progId="Equation.DSMT4">
                    <p:embed/>
                  </p:oleObj>
                </mc:Choice>
                <mc:Fallback>
                  <p:oleObj r:id="rId5" imgW="1451052" imgH="557198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259166" y="1949073"/>
                          <a:ext cx="1450975" cy="5572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6" name="Object 12"/>
            <p:cNvGraphicFramePr>
              <a:graphicFrameLocks noChangeAspect="1"/>
            </p:cNvGraphicFramePr>
            <p:nvPr/>
          </p:nvGraphicFramePr>
          <p:xfrm>
            <a:off x="1832162" y="2496772"/>
            <a:ext cx="1450975" cy="55721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0" r:id="rId6" imgW="1451052" imgH="557197" progId="Equation.DSMT4">
                    <p:embed/>
                  </p:oleObj>
                </mc:Choice>
                <mc:Fallback>
                  <p:oleObj r:id="rId6" imgW="1451052" imgH="55719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32162" y="2496772"/>
                          <a:ext cx="1450975" cy="5572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7" name="Object 13"/>
            <p:cNvGraphicFramePr>
              <a:graphicFrameLocks noChangeAspect="1"/>
            </p:cNvGraphicFramePr>
            <p:nvPr/>
          </p:nvGraphicFramePr>
          <p:xfrm>
            <a:off x="4026026" y="3085238"/>
            <a:ext cx="506059" cy="42986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1" r:id="rId7" imgW="506086" imgH="429852" progId="Equation.DSMT4">
                    <p:embed/>
                  </p:oleObj>
                </mc:Choice>
                <mc:Fallback>
                  <p:oleObj r:id="rId7" imgW="506086" imgH="429852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026026" y="3085238"/>
                          <a:ext cx="506059" cy="4298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5068" name="Line 139"/>
          <p:cNvCxnSpPr/>
          <p:nvPr/>
        </p:nvCxnSpPr>
        <p:spPr>
          <a:xfrm flipV="1">
            <a:off x="6037263" y="5707063"/>
            <a:ext cx="1371600" cy="292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arrow"/>
          </a:ln>
        </p:spPr>
      </p:cxnSp>
      <p:cxnSp>
        <p:nvCxnSpPr>
          <p:cNvPr id="45069" name="Line 140"/>
          <p:cNvCxnSpPr/>
          <p:nvPr/>
        </p:nvCxnSpPr>
        <p:spPr>
          <a:xfrm flipV="1">
            <a:off x="6037263" y="5059363"/>
            <a:ext cx="520700" cy="952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arrow"/>
          </a:ln>
        </p:spPr>
      </p:cxnSp>
      <p:grpSp>
        <p:nvGrpSpPr>
          <p:cNvPr id="45070" name="Group 144"/>
          <p:cNvGrpSpPr/>
          <p:nvPr/>
        </p:nvGrpSpPr>
        <p:grpSpPr>
          <a:xfrm>
            <a:off x="5668963" y="3614738"/>
            <a:ext cx="3070225" cy="2828925"/>
            <a:chOff x="728" y="2314"/>
            <a:chExt cx="1934" cy="1782"/>
          </a:xfrm>
        </p:grpSpPr>
        <p:cxnSp>
          <p:nvCxnSpPr>
            <p:cNvPr id="45071" name="Line 137"/>
            <p:cNvCxnSpPr/>
            <p:nvPr/>
          </p:nvCxnSpPr>
          <p:spPr>
            <a:xfrm>
              <a:off x="728" y="3816"/>
              <a:ext cx="18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/>
            </a:ln>
          </p:spPr>
        </p:cxnSp>
        <p:cxnSp>
          <p:nvCxnSpPr>
            <p:cNvPr id="45072" name="Line 138"/>
            <p:cNvCxnSpPr/>
            <p:nvPr/>
          </p:nvCxnSpPr>
          <p:spPr>
            <a:xfrm flipH="1" flipV="1">
              <a:off x="968" y="2392"/>
              <a:ext cx="0" cy="17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/>
            </a:ln>
          </p:spPr>
        </p:cxnSp>
        <p:graphicFrame>
          <p:nvGraphicFramePr>
            <p:cNvPr id="45073" name="Object 14"/>
            <p:cNvGraphicFramePr>
              <a:graphicFrameLocks noChangeAspect="1"/>
            </p:cNvGraphicFramePr>
            <p:nvPr/>
          </p:nvGraphicFramePr>
          <p:xfrm>
            <a:off x="2480" y="3804"/>
            <a:ext cx="182" cy="2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2" r:id="rId9" imgW="288925" imgH="317500" progId="Equation.3">
                    <p:embed/>
                  </p:oleObj>
                </mc:Choice>
                <mc:Fallback>
                  <p:oleObj r:id="rId9" imgW="288925" imgH="3175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480" y="3804"/>
                          <a:ext cx="182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74" name="Object 15"/>
            <p:cNvGraphicFramePr>
              <a:graphicFrameLocks noChangeAspect="1"/>
            </p:cNvGraphicFramePr>
            <p:nvPr/>
          </p:nvGraphicFramePr>
          <p:xfrm>
            <a:off x="783" y="2314"/>
            <a:ext cx="200" cy="23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3" r:id="rId11" imgW="317500" imgH="376238" progId="Equation.3">
                    <p:embed/>
                  </p:oleObj>
                </mc:Choice>
                <mc:Fallback>
                  <p:oleObj r:id="rId11" imgW="317500" imgH="376238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783" y="2314"/>
                          <a:ext cx="200" cy="2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75" name="Object 16"/>
            <p:cNvGraphicFramePr>
              <a:graphicFrameLocks noChangeAspect="1"/>
            </p:cNvGraphicFramePr>
            <p:nvPr/>
          </p:nvGraphicFramePr>
          <p:xfrm>
            <a:off x="808" y="3788"/>
            <a:ext cx="182" cy="2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4" r:id="rId13" imgW="288925" imgH="317500" progId="Equation.3">
                    <p:embed/>
                  </p:oleObj>
                </mc:Choice>
                <mc:Fallback>
                  <p:oleObj r:id="rId13" imgW="288925" imgH="3175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808" y="3788"/>
                          <a:ext cx="182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076" name="Object 17"/>
          <p:cNvGraphicFramePr>
            <a:graphicFrameLocks noChangeAspect="1"/>
          </p:cNvGraphicFramePr>
          <p:nvPr/>
        </p:nvGraphicFramePr>
        <p:xfrm>
          <a:off x="7377113" y="5551488"/>
          <a:ext cx="330200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5" r:id="rId15" imgW="330200" imgH="401637" progId="Equation.3">
                  <p:embed/>
                </p:oleObj>
              </mc:Choice>
              <mc:Fallback>
                <p:oleObj r:id="rId15" imgW="330200" imgH="4016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377113" y="5551488"/>
                        <a:ext cx="330200" cy="401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7" name="Object 18"/>
          <p:cNvGraphicFramePr>
            <a:graphicFrameLocks noChangeAspect="1"/>
          </p:cNvGraphicFramePr>
          <p:nvPr/>
        </p:nvGraphicFramePr>
        <p:xfrm>
          <a:off x="6121400" y="4840288"/>
          <a:ext cx="352425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6" r:id="rId17" imgW="352425" imgH="401637" progId="Equation.3">
                  <p:embed/>
                </p:oleObj>
              </mc:Choice>
              <mc:Fallback>
                <p:oleObj r:id="rId17" imgW="352425" imgH="4016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121400" y="4840288"/>
                        <a:ext cx="352425" cy="401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078" name="Line 147"/>
          <p:cNvCxnSpPr/>
          <p:nvPr/>
        </p:nvCxnSpPr>
        <p:spPr>
          <a:xfrm flipV="1">
            <a:off x="6545263" y="4792663"/>
            <a:ext cx="1371600" cy="2921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</p:cxnSp>
      <p:cxnSp>
        <p:nvCxnSpPr>
          <p:cNvPr id="45079" name="Line 148"/>
          <p:cNvCxnSpPr/>
          <p:nvPr/>
        </p:nvCxnSpPr>
        <p:spPr>
          <a:xfrm flipV="1">
            <a:off x="7396163" y="4779963"/>
            <a:ext cx="520700" cy="9525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</p:cxnSp>
      <p:cxnSp>
        <p:nvCxnSpPr>
          <p:cNvPr id="45080" name="Line 149"/>
          <p:cNvCxnSpPr/>
          <p:nvPr/>
        </p:nvCxnSpPr>
        <p:spPr>
          <a:xfrm flipV="1">
            <a:off x="6049963" y="4805363"/>
            <a:ext cx="1841500" cy="12065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tailEnd type="arrow"/>
          </a:ln>
        </p:spPr>
      </p:cxnSp>
      <p:graphicFrame>
        <p:nvGraphicFramePr>
          <p:cNvPr id="45081" name="Object 19"/>
          <p:cNvGraphicFramePr>
            <a:graphicFrameLocks noChangeAspect="1"/>
          </p:cNvGraphicFramePr>
          <p:nvPr/>
        </p:nvGraphicFramePr>
        <p:xfrm>
          <a:off x="7870825" y="4608513"/>
          <a:ext cx="282575" cy="3063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7" r:id="rId19" imgW="282575" imgH="306387" progId="Equation.3">
                  <p:embed/>
                </p:oleObj>
              </mc:Choice>
              <mc:Fallback>
                <p:oleObj r:id="rId19" imgW="282575" imgH="30638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870825" y="4608513"/>
                        <a:ext cx="282575" cy="3063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 fill="hold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 fill="hold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 fill="hold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 fill="hold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 fill="hold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 fill="hold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7105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7106" name="Rectangle 1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7107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47108" name="Rectangle 16"/>
          <p:cNvSpPr/>
          <p:nvPr/>
        </p:nvSpPr>
        <p:spPr>
          <a:xfrm>
            <a:off x="938213" y="1014413"/>
            <a:ext cx="34321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、复数减法的几何意义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47109" name="TextBox 26"/>
          <p:cNvSpPr/>
          <p:nvPr/>
        </p:nvSpPr>
        <p:spPr>
          <a:xfrm>
            <a:off x="1425575" y="1449388"/>
            <a:ext cx="731520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根据复数减法的定义以及复数加法的额几何意义，可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以得到复数减法的几何意义。</a:t>
            </a:r>
            <a:endParaRPr lang="zh-CN" altLang="en-US" sz="2400">
              <a:ea typeface="楷体" pitchFamily="49" charset="-122"/>
            </a:endParaRPr>
          </a:p>
        </p:txBody>
      </p:sp>
      <p:grpSp>
        <p:nvGrpSpPr>
          <p:cNvPr id="47110" name="组合 28"/>
          <p:cNvGrpSpPr/>
          <p:nvPr/>
        </p:nvGrpSpPr>
        <p:grpSpPr>
          <a:xfrm>
            <a:off x="1412875" y="2243138"/>
            <a:ext cx="7572375" cy="1755775"/>
            <a:chOff x="1400652" y="2516964"/>
            <a:chExt cx="7572907" cy="1754326"/>
          </a:xfrm>
        </p:grpSpPr>
        <p:grpSp>
          <p:nvGrpSpPr>
            <p:cNvPr id="47111" name="组合 43"/>
            <p:cNvGrpSpPr/>
            <p:nvPr/>
          </p:nvGrpSpPr>
          <p:grpSpPr>
            <a:xfrm>
              <a:off x="1400652" y="2516964"/>
              <a:ext cx="7572907" cy="1754326"/>
              <a:chOff x="973138" y="996950"/>
              <a:chExt cx="7572907" cy="1754326"/>
            </a:xfrm>
          </p:grpSpPr>
          <p:sp>
            <p:nvSpPr>
              <p:cNvPr id="47112" name="Rectangle 15"/>
              <p:cNvSpPr/>
              <p:nvPr/>
            </p:nvSpPr>
            <p:spPr>
              <a:xfrm>
                <a:off x="973138" y="996950"/>
                <a:ext cx="7572907" cy="1754326"/>
              </a:xfrm>
              <a:prstGeom prst="rect">
                <a:avLst/>
              </a:prstGeom>
              <a:noFill/>
              <a:ln w="28575">
                <a:noFill/>
                <a:miter lim="800000"/>
              </a:ln>
            </p:spPr>
            <p:txBody>
              <a:bodyPr wrap="none" anchor="t" anchorCtr="0">
                <a:spAutoFit/>
              </a:bodyPr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如图，若向量                   分别与复数设 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1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bi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b</a:t>
                </a:r>
                <a:endParaRPr lang="en-US" altLang="zh-CN" sz="2400" i="1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∈</a:t>
                </a:r>
                <a:r>
                  <a:rPr lang="en-US" altLang="zh-CN" sz="2400" i="1">
                    <a:ea typeface="楷体" pitchFamily="49" charset="-122"/>
                  </a:rPr>
                  <a:t>R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 z</a:t>
                </a:r>
                <a:r>
                  <a:rPr lang="en-US" altLang="zh-CN" sz="2400" baseline="-25000">
                    <a:ea typeface="楷体" pitchFamily="49" charset="-122"/>
                  </a:rPr>
                  <a:t>2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di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d</a:t>
                </a:r>
                <a:r>
                  <a:rPr lang="zh-CN" altLang="en-US" sz="2400">
                    <a:ea typeface="楷体" pitchFamily="49" charset="-122"/>
                  </a:rPr>
                  <a:t>∈</a:t>
                </a:r>
                <a:r>
                  <a:rPr lang="en-US" altLang="zh-CN" sz="2400" i="1">
                    <a:ea typeface="楷体" pitchFamily="49" charset="-122"/>
                  </a:rPr>
                  <a:t>R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对应，则它们的差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1</a:t>
                </a:r>
                <a:r>
                  <a:rPr lang="zh-CN" altLang="en-US" sz="2400">
                    <a:ea typeface="楷体" pitchFamily="49" charset="-122"/>
                  </a:rPr>
                  <a:t>－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2</a:t>
                </a:r>
                <a:r>
                  <a:rPr lang="zh-CN" altLang="en-US" sz="2400">
                    <a:ea typeface="楷体" pitchFamily="49" charset="-122"/>
                  </a:rPr>
                  <a:t>对应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着向量                 ，即        。</a:t>
                </a:r>
                <a:endParaRPr lang="en-US" altLang="zh-CN" sz="2400">
                  <a:ea typeface="楷体" pitchFamily="49" charset="-122"/>
                </a:endParaRPr>
              </a:p>
            </p:txBody>
          </p:sp>
          <p:graphicFrame>
            <p:nvGraphicFramePr>
              <p:cNvPr id="47113" name="Object 2"/>
              <p:cNvGraphicFramePr>
                <a:graphicFrameLocks noChangeAspect="1"/>
              </p:cNvGraphicFramePr>
              <p:nvPr/>
            </p:nvGraphicFramePr>
            <p:xfrm>
              <a:off x="2947925" y="1084155"/>
              <a:ext cx="1450975" cy="557213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108" r:id="rId3" imgW="1450873" imgH="557673" progId="Equation.DSMT4">
                      <p:embed/>
                    </p:oleObj>
                  </mc:Choice>
                  <mc:Fallback>
                    <p:oleObj r:id="rId3" imgW="1450873" imgH="557673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2947925" y="1084155"/>
                            <a:ext cx="1450975" cy="55721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7114" name="Object 5"/>
            <p:cNvGraphicFramePr>
              <a:graphicFrameLocks noChangeAspect="1"/>
            </p:cNvGraphicFramePr>
            <p:nvPr/>
          </p:nvGraphicFramePr>
          <p:xfrm>
            <a:off x="4282209" y="3735799"/>
            <a:ext cx="658813" cy="50641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09" r:id="rId5" imgW="658767" imgH="506830" progId="Equation.DSMT4">
                    <p:embed/>
                  </p:oleObj>
                </mc:Choice>
                <mc:Fallback>
                  <p:oleObj r:id="rId5" imgW="658767" imgH="50683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282209" y="3735799"/>
                          <a:ext cx="658813" cy="5064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5" name="Object 12"/>
            <p:cNvGraphicFramePr>
              <a:graphicFrameLocks noChangeAspect="1"/>
            </p:cNvGraphicFramePr>
            <p:nvPr/>
          </p:nvGraphicFramePr>
          <p:xfrm>
            <a:off x="2435310" y="3742221"/>
            <a:ext cx="1305418" cy="50131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10" r:id="rId7" imgW="1305326" imgH="501729" progId="Equation.DSMT4">
                    <p:embed/>
                  </p:oleObj>
                </mc:Choice>
                <mc:Fallback>
                  <p:oleObj r:id="rId7" imgW="1305326" imgH="501729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435310" y="3742221"/>
                          <a:ext cx="1305418" cy="50131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7116" name="组合 43"/>
          <p:cNvGrpSpPr/>
          <p:nvPr/>
        </p:nvGrpSpPr>
        <p:grpSpPr>
          <a:xfrm>
            <a:off x="1411288" y="3927475"/>
            <a:ext cx="4033837" cy="1754188"/>
            <a:chOff x="973138" y="996950"/>
            <a:chExt cx="4033760" cy="1752878"/>
          </a:xfrm>
        </p:grpSpPr>
        <p:sp>
          <p:nvSpPr>
            <p:cNvPr id="47117" name="Rectangle 15"/>
            <p:cNvSpPr/>
            <p:nvPr/>
          </p:nvSpPr>
          <p:spPr>
            <a:xfrm>
              <a:off x="973138" y="996950"/>
              <a:ext cx="4033760" cy="1752878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algn="l" defTabSz="914400" eaLnBrk="0" hangingPunct="0">
                <a:lnSpc>
                  <a:spcPct val="150000"/>
                </a:lnSpc>
                <a:tabLst>
                  <a:tab pos="1350962"/>
                  <a:tab pos="2700338"/>
                </a:tabLst>
              </a:pPr>
              <a:r>
                <a:rPr lang="zh-CN" altLang="en-US" sz="2400">
                  <a:ea typeface="楷体" pitchFamily="49" charset="-122"/>
                </a:rPr>
                <a:t>如果作                  ，那么点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endParaRPr lang="en-US" altLang="zh-CN" sz="2400" i="1">
                <a:ea typeface="楷体" pitchFamily="49" charset="-122"/>
              </a:endParaRPr>
            </a:p>
            <a:p>
              <a:pPr marL="0" lvl="0" indent="0" algn="l" defTabSz="914400" eaLnBrk="0" hangingPunct="0">
                <a:lnSpc>
                  <a:spcPct val="150000"/>
                </a:lnSpc>
                <a:tabLst>
                  <a:tab pos="1350962"/>
                  <a:tab pos="2700338"/>
                </a:tabLst>
              </a:pPr>
              <a:r>
                <a:rPr lang="zh-CN" altLang="en-US" sz="2400">
                  <a:ea typeface="楷体" pitchFamily="49" charset="-122"/>
                </a:rPr>
                <a:t>对应的复数若就是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en-US" altLang="zh-CN" sz="2400" baseline="-25000">
                  <a:ea typeface="楷体" pitchFamily="49" charset="-122"/>
                </a:rPr>
                <a:t>1</a:t>
              </a:r>
              <a:r>
                <a:rPr lang="zh-CN" altLang="en-US" sz="2400">
                  <a:ea typeface="楷体" pitchFamily="49" charset="-122"/>
                </a:rPr>
                <a:t>－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en-US" altLang="zh-CN" sz="2400" baseline="-25000">
                  <a:ea typeface="楷体" pitchFamily="49" charset="-122"/>
                </a:rPr>
                <a:t>2</a:t>
              </a:r>
              <a:r>
                <a:rPr lang="zh-CN" altLang="en-US" sz="2400">
                  <a:ea typeface="楷体" pitchFamily="49" charset="-122"/>
                </a:rPr>
                <a:t>，这</a:t>
              </a:r>
              <a:endParaRPr lang="en-US" altLang="zh-CN" sz="2400">
                <a:ea typeface="楷体" pitchFamily="49" charset="-122"/>
              </a:endParaRPr>
            </a:p>
            <a:p>
              <a:pPr marL="0" lvl="0" indent="0" algn="l" defTabSz="914400" eaLnBrk="0" hangingPunct="0">
                <a:lnSpc>
                  <a:spcPct val="150000"/>
                </a:lnSpc>
                <a:tabLst>
                  <a:tab pos="1350962"/>
                  <a:tab pos="2700338"/>
                </a:tabLst>
              </a:pPr>
              <a:r>
                <a:rPr lang="zh-CN" altLang="en-US" sz="2400">
                  <a:ea typeface="楷体" pitchFamily="49" charset="-122"/>
                </a:rPr>
                <a:t>就是复数减法的几何意义。</a:t>
              </a:r>
              <a:endParaRPr lang="en-US" altLang="zh-CN" sz="2400">
                <a:ea typeface="楷体" pitchFamily="49" charset="-122"/>
              </a:endParaRPr>
            </a:p>
          </p:txBody>
        </p:sp>
        <p:graphicFrame>
          <p:nvGraphicFramePr>
            <p:cNvPr id="47118" name="Object 2"/>
            <p:cNvGraphicFramePr>
              <a:graphicFrameLocks noChangeAspect="1"/>
            </p:cNvGraphicFramePr>
            <p:nvPr/>
          </p:nvGraphicFramePr>
          <p:xfrm>
            <a:off x="1962231" y="1107885"/>
            <a:ext cx="1412182" cy="54231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11" r:id="rId9" imgW="1412209" imgH="542720" progId="Equation.DSMT4">
                    <p:embed/>
                  </p:oleObj>
                </mc:Choice>
                <mc:Fallback>
                  <p:oleObj r:id="rId9" imgW="1412209" imgH="54272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962231" y="1107885"/>
                          <a:ext cx="1412182" cy="54231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7119" name="Line 6"/>
          <p:cNvCxnSpPr/>
          <p:nvPr/>
        </p:nvCxnSpPr>
        <p:spPr>
          <a:xfrm flipV="1">
            <a:off x="5949950" y="4830763"/>
            <a:ext cx="1371600" cy="292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arrow"/>
          </a:ln>
        </p:spPr>
      </p:cxnSp>
      <p:cxnSp>
        <p:nvCxnSpPr>
          <p:cNvPr id="47120" name="Line 7"/>
          <p:cNvCxnSpPr/>
          <p:nvPr/>
        </p:nvCxnSpPr>
        <p:spPr>
          <a:xfrm flipV="1">
            <a:off x="5949950" y="4183063"/>
            <a:ext cx="520700" cy="952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arrow"/>
          </a:ln>
        </p:spPr>
      </p:cxnSp>
      <p:grpSp>
        <p:nvGrpSpPr>
          <p:cNvPr id="47121" name="Group 28"/>
          <p:cNvGrpSpPr/>
          <p:nvPr/>
        </p:nvGrpSpPr>
        <p:grpSpPr>
          <a:xfrm>
            <a:off x="5581650" y="3500438"/>
            <a:ext cx="3070225" cy="2511425"/>
            <a:chOff x="3576" y="2410"/>
            <a:chExt cx="1934" cy="1582"/>
          </a:xfrm>
        </p:grpSpPr>
        <p:cxnSp>
          <p:nvCxnSpPr>
            <p:cNvPr id="47122" name="Line 9"/>
            <p:cNvCxnSpPr/>
            <p:nvPr/>
          </p:nvCxnSpPr>
          <p:spPr>
            <a:xfrm>
              <a:off x="3576" y="3432"/>
              <a:ext cx="18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/>
            </a:ln>
          </p:spPr>
        </p:cxnSp>
        <p:cxnSp>
          <p:nvCxnSpPr>
            <p:cNvPr id="47123" name="Line 10"/>
            <p:cNvCxnSpPr/>
            <p:nvPr/>
          </p:nvCxnSpPr>
          <p:spPr>
            <a:xfrm flipH="1" flipV="1">
              <a:off x="3816" y="2488"/>
              <a:ext cx="0" cy="15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/>
            </a:ln>
          </p:spPr>
        </p:cxnSp>
        <p:graphicFrame>
          <p:nvGraphicFramePr>
            <p:cNvPr id="47124" name="Object 7"/>
            <p:cNvGraphicFramePr>
              <a:graphicFrameLocks noChangeAspect="1"/>
            </p:cNvGraphicFramePr>
            <p:nvPr/>
          </p:nvGraphicFramePr>
          <p:xfrm>
            <a:off x="5328" y="3420"/>
            <a:ext cx="182" cy="2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12" r:id="rId11" imgW="288925" imgH="317500" progId="Equation.3">
                    <p:embed/>
                  </p:oleObj>
                </mc:Choice>
                <mc:Fallback>
                  <p:oleObj r:id="rId11" imgW="288925" imgH="3175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328" y="3420"/>
                          <a:ext cx="182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25" name="Object 8"/>
            <p:cNvGraphicFramePr>
              <a:graphicFrameLocks noChangeAspect="1"/>
            </p:cNvGraphicFramePr>
            <p:nvPr/>
          </p:nvGraphicFramePr>
          <p:xfrm>
            <a:off x="3631" y="2410"/>
            <a:ext cx="200" cy="23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13" r:id="rId13" imgW="317500" imgH="376238" progId="Equation.3">
                    <p:embed/>
                  </p:oleObj>
                </mc:Choice>
                <mc:Fallback>
                  <p:oleObj r:id="rId13" imgW="317500" imgH="376238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631" y="2410"/>
                          <a:ext cx="200" cy="2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26" name="Object 9"/>
            <p:cNvGraphicFramePr>
              <a:graphicFrameLocks noChangeAspect="1"/>
            </p:cNvGraphicFramePr>
            <p:nvPr/>
          </p:nvGraphicFramePr>
          <p:xfrm>
            <a:off x="3656" y="3404"/>
            <a:ext cx="182" cy="2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14" r:id="rId15" imgW="288925" imgH="317500" progId="Equation.3">
                    <p:embed/>
                  </p:oleObj>
                </mc:Choice>
                <mc:Fallback>
                  <p:oleObj r:id="rId15" imgW="288925" imgH="3175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656" y="3404"/>
                          <a:ext cx="182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127" name="Object 10"/>
          <p:cNvGraphicFramePr>
            <a:graphicFrameLocks noChangeAspect="1"/>
          </p:cNvGraphicFramePr>
          <p:nvPr/>
        </p:nvGraphicFramePr>
        <p:xfrm>
          <a:off x="7289800" y="4675188"/>
          <a:ext cx="330200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5" r:id="rId17" imgW="330200" imgH="401637" progId="Equation.3">
                  <p:embed/>
                </p:oleObj>
              </mc:Choice>
              <mc:Fallback>
                <p:oleObj r:id="rId17" imgW="330200" imgH="4016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289800" y="4675188"/>
                        <a:ext cx="330200" cy="401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28" name="Object 11"/>
          <p:cNvGraphicFramePr>
            <a:graphicFrameLocks noChangeAspect="1"/>
          </p:cNvGraphicFramePr>
          <p:nvPr/>
        </p:nvGraphicFramePr>
        <p:xfrm>
          <a:off x="6034088" y="3963988"/>
          <a:ext cx="352425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6" r:id="rId19" imgW="352425" imgH="401637" progId="Equation.3">
                  <p:embed/>
                </p:oleObj>
              </mc:Choice>
              <mc:Fallback>
                <p:oleObj r:id="rId19" imgW="352425" imgH="4016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034088" y="3963988"/>
                        <a:ext cx="352425" cy="401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129" name="Line 17"/>
          <p:cNvCxnSpPr/>
          <p:nvPr/>
        </p:nvCxnSpPr>
        <p:spPr>
          <a:xfrm flipV="1">
            <a:off x="6788150" y="4856163"/>
            <a:ext cx="508000" cy="850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</p:cxnSp>
      <p:cxnSp>
        <p:nvCxnSpPr>
          <p:cNvPr id="47130" name="Line 18"/>
          <p:cNvCxnSpPr/>
          <p:nvPr/>
        </p:nvCxnSpPr>
        <p:spPr>
          <a:xfrm>
            <a:off x="6457950" y="4233863"/>
            <a:ext cx="850900" cy="596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tailEnd type="arrow"/>
          </a:ln>
        </p:spPr>
      </p:cxnSp>
      <p:graphicFrame>
        <p:nvGraphicFramePr>
          <p:cNvPr id="47131" name="Object 12"/>
          <p:cNvGraphicFramePr>
            <a:graphicFrameLocks noChangeAspect="1"/>
          </p:cNvGraphicFramePr>
          <p:nvPr/>
        </p:nvGraphicFramePr>
        <p:xfrm>
          <a:off x="6729413" y="5624513"/>
          <a:ext cx="282575" cy="3063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7" r:id="rId21" imgW="282575" imgH="306387" progId="Equation.3">
                  <p:embed/>
                </p:oleObj>
              </mc:Choice>
              <mc:Fallback>
                <p:oleObj r:id="rId21" imgW="282575" imgH="30638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729413" y="5624513"/>
                        <a:ext cx="282575" cy="3063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132" name="Line 27"/>
          <p:cNvCxnSpPr/>
          <p:nvPr/>
        </p:nvCxnSpPr>
        <p:spPr>
          <a:xfrm>
            <a:off x="5949950" y="5110163"/>
            <a:ext cx="850900" cy="596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tailEnd type="arrow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 fill="hold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 fill="hold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 fill="hold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 fill="hold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 fill="hold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 fill="hold"/>
                                        <p:tgtEl>
                                          <p:spTgt spid="4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 fill="hold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153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9154" name="Rectangle 1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9155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49156" name="Rectangle 16"/>
          <p:cNvSpPr/>
          <p:nvPr/>
        </p:nvSpPr>
        <p:spPr>
          <a:xfrm>
            <a:off x="938213" y="1014413"/>
            <a:ext cx="451326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、两个复数差的模的几何意义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49157" name="TextBox 26"/>
          <p:cNvSpPr/>
          <p:nvPr/>
        </p:nvSpPr>
        <p:spPr>
          <a:xfrm>
            <a:off x="1390650" y="1377950"/>
            <a:ext cx="751522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ea typeface="楷体" pitchFamily="49" charset="-122"/>
              </a:rPr>
              <a:t>设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di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，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zh-CN" altLang="en-US" sz="2400">
                <a:ea typeface="楷体" pitchFamily="49" charset="-122"/>
              </a:rPr>
              <a:t>∈</a:t>
            </a:r>
            <a:r>
              <a:rPr lang="en-US" altLang="zh-CN" sz="2400" i="1">
                <a:ea typeface="楷体" pitchFamily="49" charset="-122"/>
              </a:rPr>
              <a:t>R</a:t>
            </a:r>
            <a:r>
              <a:rPr lang="en-US" altLang="zh-CN" sz="2400">
                <a:ea typeface="楷体" pitchFamily="49" charset="-122"/>
              </a:rPr>
              <a:t>) </a:t>
            </a:r>
            <a:r>
              <a:rPr lang="zh-CN" altLang="en-US" sz="2400">
                <a:ea typeface="楷体" pitchFamily="49" charset="-122"/>
              </a:rPr>
              <a:t>，则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1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z</a:t>
            </a:r>
            <a:r>
              <a:rPr lang="en-US" altLang="zh-CN" sz="2400" baseline="-25000">
                <a:ea typeface="楷体" pitchFamily="49" charset="-122"/>
              </a:rPr>
              <a:t>2</a:t>
            </a:r>
            <a:endParaRPr lang="en-US" altLang="zh-CN" sz="2400" baseline="-250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 －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di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－</a:t>
            </a:r>
            <a:r>
              <a:rPr lang="en-US" altLang="zh-CN" sz="2400" i="1">
                <a:ea typeface="楷体" pitchFamily="49" charset="-122"/>
              </a:rPr>
              <a:t>c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 －</a:t>
            </a:r>
            <a:r>
              <a:rPr lang="en-US" altLang="zh-CN" sz="2400" i="1">
                <a:ea typeface="楷体" pitchFamily="49" charset="-122"/>
              </a:rPr>
              <a:t>d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en-US" altLang="zh-CN" sz="2400" i="1">
                <a:ea typeface="楷体" pitchFamily="49" charset="-122"/>
              </a:rPr>
              <a:t>i </a:t>
            </a:r>
            <a:r>
              <a:rPr lang="zh-CN" altLang="en-US" sz="2400">
                <a:ea typeface="楷体" pitchFamily="49" charset="-122"/>
              </a:rPr>
              <a:t>，故</a:t>
            </a:r>
            <a:endParaRPr lang="zh-CN" altLang="en-US" sz="2400">
              <a:ea typeface="楷体" pitchFamily="49" charset="-122"/>
            </a:endParaRPr>
          </a:p>
        </p:txBody>
      </p:sp>
      <p:graphicFrame>
        <p:nvGraphicFramePr>
          <p:cNvPr id="49158" name="Object 3"/>
          <p:cNvGraphicFramePr>
            <a:graphicFrameLocks noChangeAspect="1"/>
          </p:cNvGraphicFramePr>
          <p:nvPr/>
        </p:nvGraphicFramePr>
        <p:xfrm>
          <a:off x="1536700" y="2243138"/>
          <a:ext cx="5884863" cy="6397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8" r:id="rId3" imgW="5884863" imgH="639762" progId="Equation.DSMT4">
                  <p:embed/>
                </p:oleObj>
              </mc:Choice>
              <mc:Fallback>
                <p:oleObj r:id="rId3" imgW="5884863" imgH="639762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chemeClr val="tx1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536700" y="2243138"/>
                        <a:ext cx="5884863" cy="6397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9" name="TextBox 26"/>
          <p:cNvSpPr/>
          <p:nvPr/>
        </p:nvSpPr>
        <p:spPr>
          <a:xfrm>
            <a:off x="1363663" y="2955925"/>
            <a:ext cx="157003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ea typeface="楷体" pitchFamily="49" charset="-122"/>
              </a:rPr>
              <a:t>这表明：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49160" name="TextBox 26"/>
          <p:cNvSpPr/>
          <p:nvPr/>
        </p:nvSpPr>
        <p:spPr>
          <a:xfrm>
            <a:off x="2586038" y="2954338"/>
            <a:ext cx="608330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两个复数的差的模就是复平面内与这两个复</a:t>
            </a:r>
            <a:endParaRPr lang="en-US" altLang="zh-CN" sz="2400">
              <a:solidFill>
                <a:srgbClr val="FF0000"/>
              </a:solidFill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数对应的两点间的距离。</a:t>
            </a:r>
            <a:endParaRPr lang="zh-CN" altLang="en-US" sz="2400">
              <a:solidFill>
                <a:srgbClr val="FF0000"/>
              </a:solidFill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59" grpId="0"/>
      <p:bldP spid="4916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1201" name="Picture 3" descr="帆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975" y="4365625"/>
            <a:ext cx="1600200" cy="12350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02" name="Picture 4" descr="1q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990600"/>
            <a:ext cx="762000" cy="6096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03" name="Picture 5" descr="1q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286000"/>
            <a:ext cx="1447800" cy="8382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04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2090400" y="12230100"/>
            <a:ext cx="304800" cy="2286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06 7.77778E-06 C -0.00087 0.01899 -0.00157 0.03936 -0.00469 0.05834 C -0.00764 0.07732 -0.01303 0.09607 -0.01737 0.11459 C -0.01771 0.11667 -0.0224 0.14005 -0.02344 0.14167 C -0.02657 0.147 -0.0375 0.15001 -0.0375 0.15001 C -0.06407 0.14931 -0.09063 0.14978 -0.11719 0.14792 C -0.12466 0.14746 -0.13195 0.13936 -0.13924 0.13751 C -0.14237 0.13473 -0.1448 0.13079 -0.14844 0.12917 C -0.15591 0.12593 -0.16112 0.12431 -0.16719 0.11876 C -0.20157 0.12084 -0.2382 0.12223 -0.27188 0.13334 C -0.29497 0.14098 -0.31511 0.15325 -0.33907 0.15626 C -0.34115 0.15695 -0.34323 0.15741 -0.34532 0.15834 C -0.34844 0.1595 -0.35469 0.16251 -0.35469 0.16251 C -0.37084 0.16112 -0.38473 0.15996 -0.4 0.15417 C -0.40764 0.1514 -0.4125 0.14422 -0.42032 0.14167 C -0.42327 0.13913 -0.42674 0.13797 -0.42969 0.13542 C -0.43941 0.12663 -0.4349 0.12593 -0.44844 0.12292 C -0.46615 0.12385 -0.48681 0.12315 -0.50469 0.12917 C -0.5125 0.13172 -0.51685 0.13519 -0.52344 0.13959 C -0.5349 0.14723 -0.55 0.14978 -0.5625 0.15209 C -0.56563 0.1507 -0.56875 0.14931 -0.57188 0.14792 C -0.57431 0.14677 -0.57605 0.14376 -0.57813 0.14167 C -0.58785 0.13265 -0.58438 0.13473 -0.59219 0.13126 C -0.59497 0.12015 -0.60035 0.11112 -0.60313 0.10001 C -0.60261 0.09653 -0.60261 0.09283 -0.60157 0.08959 C -0.6 0.08496 -0.59653 0.08195 -0.59532 0.07709 C -0.59219 0.06436 -0.58994 0.04978 -0.58594 0.03751 C -0.58334 0.02964 -0.56719 0.00765 -0.56094 0.00209 C -0.55747 -0.01203 -0.56233 0.00325 -0.55469 -0.00833 C -0.5507 -0.01435 -0.54757 -0.02106 -0.54375 -0.02708 C -0.53872 -0.03495 -0.54132 -0.03749 -0.53438 -0.04374 C -0.52639 -0.06481 -0.53664 -0.03888 -0.52657 -0.06041 C -0.51928 -0.07615 -0.51303 -0.09305 -0.50313 -0.10624 C -0.5007 -0.11597 -0.49705 -0.12546 -0.49063 -0.13124 C -0.48803 -0.14189 -0.48178 -0.14814 -0.475 -0.15416 C -0.47136 -0.16134 -0.47032 -0.16527 -0.4625 -0.16874 C -0.45938 -0.17013 -0.45625 -0.17152 -0.45313 -0.17291 C -0.45157 -0.1736 -0.44844 -0.17499 -0.44844 -0.17499 C -0.44011 -0.17268 -0.43178 -0.17152 -0.42344 -0.16874 C -0.42188 -0.16735 -0.42049 -0.1655 -0.41875 -0.16458 C -0.4158 -0.16272 -0.40938 -0.16041 -0.40938 -0.16041 C -0.40539 -0.14467 -0.41129 -0.16342 -0.40313 -0.14999 C -0.40209 -0.14837 -0.40244 -0.1456 -0.40157 -0.14374 C -0.39966 -0.13935 -0.39653 -0.1361 -0.39532 -0.13124 C -0.39341 -0.1236 -0.38664 -0.10763 -0.38282 -0.09999 C -0.38091 -0.09004 -0.38056 -0.08634 -0.375 -0.07916 C -0.37362 -0.0706 -0.37136 -0.06597 -0.36875 -0.05833 C -0.3632 -0.0412 -0.36112 -0.02152 -0.34844 -0.01041 C -0.34011 0.00626 -0.35122 -0.01388 -0.3408 7.77778E-06 C -0.33039 0.0139 -0.34532 -0.00069 -0.33282 0.01042 C -0.33195 0.01251 -0.33108 0.01482 -0.32969 0.01667 C -0.32848 0.01853 -0.32622 0.01899 -0.32518 0.02084 C -0.31928 0.02964 -0.31928 0.03103 -0.31719 0.03959 C -0.31771 0.04515 -0.31806 0.0507 -0.31875 0.05626 C -0.31945 0.06065 -0.32188 0.06876 -0.32188 0.06876 C -0.32153 0.07778 -0.32153 0.08681 -0.32032 0.09584 C -0.31754 0.11945 -0.30382 0.13728 -0.29688 0.15834 C -0.29046 0.17778 -0.28872 0.19885 -0.27969 0.21667 C -0.27848 0.22315 -0.27761 0.23265 -0.27344 0.23751 C -0.26546 0.247 -0.24966 0.26112 -0.23907 0.26459 C -0.22223 0.27964 -0.20261 0.28635 -0.18282 0.29167 C -0.17761 0.29306 -0.1724 0.29445 -0.16719 0.29584 C -0.16303 0.297 -0.15469 0.30001 -0.15469 0.30001 C -0.13542 0.2963 -0.13629 0.29607 -0.11112 0.29792 C -0.06164 0.3088 0.00156 0.29885 0.0467 0.29792 C 0.05989 0.29445 0.07291 0.29306 0.08593 0.28959 C 0.0934 0.28751 0.10052 0.2838 0.10781 0.28126 C 0.12361 0.27593 0.13923 0.27153 0.15468 0.26459 C 0.16024 0.26204 0.16631 0.26251 0.17187 0.26042 C 0.18072 0.25718 0.18819 0.2507 0.19687 0.24792 C 0.2019 0.24329 0.20711 0.24167 0.2125 0.23751 C 0.21996 0.23195 0.21475 0.23496 0.22187 0.22709 C 0.2276 0.22084 0.23159 0.222 0.23593 0.21042 C 0.23784 0.20533 0.2394 0.20024 0.24218 0.19584 C 0.24652 0.1889 0.24704 0.19121 0.25 0.18334 C 0.25416 0.17223 0.25607 0.15927 0.26406 0.15209 C 0.26649 0.14237 0.26892 0.13589 0.27187 0.12709 C 0.27517 0.11714 0.27517 0.10695 0.27968 0.09792 C 0.28194 0.08311 0.28038 0.09098 0.28437 0.07501 C 0.28541 0.07084 0.2875 0.06251 0.2875 0.06251 C 0.28697 0.05556 0.2875 0.04839 0.28593 0.04167 C 0.28489 0.03681 0.2809 0.03403 0.27968 0.02917 C 0.2769 0.01783 0.27604 0.02686 0.27187 0.01042 C 0.27135 0.00834 0.27135 0.00579 0.27031 0.00417 C 0.2677 7.77778E-06 0.26354 -0.00208 0.26093 -0.00624 C 0.25468 -0.0162 0.24739 -0.02592 0.23906 -0.03333 C 0.23142 -0.0486 0.21093 -0.05948 0.19843 -0.06666 C 0.18315 -0.07546 0.16718 -0.07847 0.15156 -0.08541 C 0.13715 -0.09189 0.12256 -0.09675 0.10781 -0.10208 C 0.09618 -0.10624 0.08506 -0.11272 0.07343 -0.11666 C 0.06979 -0.11782 0.06631 -0.1206 0.0625 -0.12083 C 0.05555 -0.12129 0.04895 -0.12083 0.04218 -0.12083" ptsTypes="">
                                      <p:cBhvr>
                                        <p:cTn id="6" dur="12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06 -4.44444E-06 C 0.00469 0.01898 -0.0059 0.04005 -0.00937 0.05834 C -0.01302 0.07801 -0.01822 0.09699 -0.02187 0.11667 C -0.02447 0.1301 -0.02447 0.1419 -0.02656 0.15625 C -0.02795 0.16551 -0.02986 0.17408 -0.03124 0.18334 C -0.03003 0.2088 -0.02777 0.23033 -0.02187 0.25417 C -0.02135 0.27361 -0.02118 0.29306 -0.02031 0.3125 C -0.01996 0.31852 -0.01753 0.31991 -0.01562 0.325 C -0.01145 0.33588 -0.00677 0.34607 -0.00156 0.35625 C 0.00556 0.37061 -0.00104 0.37477 0.01094 0.38542 C 0.01407 0.39769 0.01007 0.38635 0.01719 0.39584 C 0.02431 0.40533 0.0158 0.4 0.02501 0.40417 C 0.02987 0.41389 0.03785 0.42662 0.04532 0.43334 C 0.04896 0.44051 0.05001 0.44584 0.05469 0.45209 C 0.05834 0.4669 0.05591 0.46088 0.06094 0.47084 C 0.05955 0.48542 0.05764 0.49398 0.05313 0.50602 C 0.05244 0.50811 0.05261 0.51088 0.05157 0.5125 C 0.04879 0.5169 0.04046 0.51945 0.03751 0.52084 C 0.02882 0.52477 0.01997 0.52824 0.01094 0.53125 C -0.02499 0.52338 0.02969 0.53473 -0.06874 0.52709 C -0.07673 0.52639 -0.0842 0.52176 -0.09218 0.52084 C -0.09531 0.51945 -0.09878 0.51922 -0.10156 0.51667 C -0.10312 0.51528 -0.10451 0.51343 -0.10624 0.5125 C -0.11319 0.50903 -0.121 0.50741 -0.12812 0.50417 C -0.13506 0.50116 -0.14166 0.49352 -0.14843 0.48959 C -0.15347 0.48681 -0.15885 0.48565 -0.16406 0.48311 C -0.16579 0.48264 -0.16701 0.4801 -0.16874 0.47894 C -0.17569 0.475 -0.17361 0.47894 -0.17968 0.475 C -0.18663 0.47037 -0.18246 0.47037 -0.19062 0.46667 C -0.20243 0.46135 -0.2144 0.45602 -0.22656 0.45209 C -0.2309 0.44838 -0.23628 0.44746 -0.24062 0.44375 C -0.24635 0.43866 -0.25312 0.43542 -0.25937 0.43125 C -0.26249 0.42917 -0.26562 0.42686 -0.26874 0.425 C -0.2717 0.42315 -0.27812 0.42084 -0.27812 0.42084 C -0.28697 0.42385 -0.2927 0.42477 -0.29999 0.43125 C -0.3085 0.44838 -0.29739 0.42871 -0.30781 0.43959 C -0.31128 0.44329 -0.31354 0.44885 -0.31718 0.45209 C -0.31874 0.45348 -0.32031 0.45486 -0.32187 0.45625 C -0.32951 0.4713 -0.3401 0.48357 -0.35156 0.49375 C -0.3592 0.50903 -0.37152 0.51922 -0.38281 0.52917 C -0.38611 0.53218 -0.38871 0.53704 -0.39218 0.53959 C -0.39791 0.54375 -0.40624 0.54491 -0.41249 0.54792 C -0.41753 0.56111 -0.42031 0.55811 -0.43124 0.56042 C -0.46093 0.55602 -0.45034 0.56019 -0.46406 0.55417 C -0.46979 0.54653 -0.47534 0.54491 -0.48281 0.54167 C -0.48454 0.54098 -0.48576 0.53843 -0.48749 0.53727 C -0.49201 0.53473 -0.49739 0.53496 -0.50156 0.53125 C -0.51475 0.51968 -0.50624 0.52454 -0.52031 0.52084 C -0.52795 0.51875 -0.53385 0.51412 -0.54062 0.51019 C -0.54357 0.50857 -0.54999 0.50602 -0.54999 0.50602 C -0.54843 0.50556 -0.54687 0.50348 -0.54531 0.50417 C -0.54322 0.5051 -0.53906 0.50834 -0.54062 0.51019 C -0.54253 0.51297 -0.54583 0.50926 -0.54843 0.50834 C -0.55885 0.50486 -0.56805 0.49607 -0.57812 0.49167 L -0.59687 0.47709 C -0.59687 0.47709 -0.59218 0.475 -0.59218 0.475 C -0.58159 0.47963 -0.58454 0.47014 -0.58593 0.46042 C -0.58541 0.45209 -0.58506 0.44375 -0.58437 0.43542 C -0.5835 0.42662 -0.58055 0.42199 -0.57812 0.41459 C -0.57482 0.40486 -0.57291 0.39352 -0.57031 0.38334 C -0.56961 0.38033 -0.56614 0.38033 -0.56406 0.37917 C -0.55694 0.375 -0.55156 0.37176 -0.54374 0.36875 C -0.53072 0.35718 -0.51701 0.35232 -0.50156 0.35 C -0.4842 0.35232 -0.48211 0.35371 -0.46249 0.35 C -0.4592 0.34931 -0.45312 0.34584 -0.45312 0.34584 C -0.44999 0.33959 -0.44548 0.33426 -0.44374 0.32709 C -0.44149 0.31829 -0.43958 0.30093 -0.43593 0.29375 C -0.43229 0.28658 -0.4302 0.27917 -0.42812 0.27084 C -0.42569 0.18172 -0.42482 0.17431 -0.42812 0.05417 C -0.42829 0.04607 -0.43767 0.04561 -0.44062 0.04375 C -0.45225 0.03588 -0.46423 0.03357 -0.47656 0.02917 C -0.48124 0.02755 -0.48593 0.025 -0.49062 0.02292 C -0.49218 0.02223 -0.49531 0.02084 -0.49531 0.02084 C -0.50138 0.0088 -0.51284 0.00186 -0.52187 -0.00625 C -0.53263 -0.01597 -0.49583 -0.00486 -0.48281 -0.00416 C -0.47013 -0.00254 -0.4592 0.00162 -0.44687 0.00417 C -0.43923 0.00579 -0.40364 0.00811 -0.39999 0.00834 C -0.39791 0.00903 -0.39583 0.00949 -0.39374 0.01042 C -0.39062 0.01158 -0.38437 0.01459 -0.38437 0.01459 C -0.38333 0.01875 -0.38229 0.02292 -0.38124 0.02709 C -0.37986 0.03241 -0.37812 0.04375 -0.37812 0.04375 C -0.37725 0.06829 -0.37638 0.09074 -0.37343 0.11459 C -0.37135 0.14931 -0.3684 0.18449 -0.36406 0.21875 C -0.36197 0.25463 -0.36388 0.28936 -0.36718 0.325 C -0.36684 0.32778 -0.36562 0.33797 -0.36406 0.34167 C -0.36215 0.34607 -0.35902 0.34931 -0.35781 0.35417 C -0.3552 0.36436 -0.35659 0.35834 -0.35468 0.37292 C -0.35104 0.43542 -0.35538 0.35811 -0.35156 0.44167 C -0.35069 0.4625 -0.35017 0.47269 -0.34374 0.48959 C -0.34305 0.49144 -0.3434 0.49422 -0.34218 0.49584 C -0.32743 0.51551 -0.30399 0.52153 -0.28437 0.525 C -0.27864 0.52315 -0.27291 0.52061 -0.26718 0.51875 C -0.26562 0.51736 -0.26388 0.51621 -0.26249 0.51459 C -0.26076 0.51273 -0.25954 0.50996 -0.25781 0.50834 C -0.2559 0.50625 -0.25329 0.50602 -0.25156 0.50417 C -0.24166 0.49352 -0.23506 0.47871 -0.22499 0.46875 C -0.2118 0.43936 -0.2302 0.47755 -0.21249 0.45 C -0.21163 0.44861 -0.20954 0.43611 -0.20937 0.43542 C -0.20538 0.42477 -0.19878 0.41412 -0.19374 0.40417 C -0.1894 0.39537 -0.19149 0.39028 -0.18906 0.38125 C -0.18836 0.37894 -0.1868 0.37732 -0.18593 0.375 C -0.18246 0.36598 -0.18246 0.35672 -0.17812 0.34792 C -0.17586 0.33611 -0.17274 0.32431 -0.16718 0.31459 C -0.16458 0.30116 -0.16059 0.28704 -0.15312 0.27709 C -0.15017 0.26551 -0.14374 0.25463 -0.13906 0.24375 C -0.13784 0.24098 -0.1368 0.2382 -0.13593 0.23542 C -0.13524 0.23334 -0.13506 0.23102 -0.13437 0.22917 C -0.13003 0.2176 -0.12309 0.20741 -0.11874 0.19584 C -0.11163 0.17686 -0.1151 0.18426 -0.10937 0.17292 C -0.10798 0.16343 -0.10711 0.15787 -0.10312 0.15 C -0.09878 0.12709 -0.09461 0.10371 -0.08906 0.08125 C -0.09079 0.01181 -0.09062 0.04098 -0.09062 -0.00625" ptsTypes="">
                                      <p:cBhvr>
                                        <p:cTn id="8" dur="1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193" name="Picture 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838" y="4140200"/>
            <a:ext cx="1343025" cy="13335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194" name="Picture 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8838" y="4076700"/>
            <a:ext cx="1343025" cy="13335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195" name="Picture 7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9238" y="1625600"/>
            <a:ext cx="1343025" cy="1333500"/>
          </a:xfrm>
          <a:prstGeom prst="rect">
            <a:avLst/>
          </a:prstGeom>
          <a:noFill/>
          <a:ln>
            <a:noFill/>
            <a:miter lim="800000"/>
          </a:ln>
        </p:spPr>
      </p:pic>
      <p:cxnSp>
        <p:nvCxnSpPr>
          <p:cNvPr id="8196" name="Line 7"/>
          <p:cNvCxnSpPr/>
          <p:nvPr/>
        </p:nvCxnSpPr>
        <p:spPr>
          <a:xfrm flipV="1">
            <a:off x="3492500" y="2925763"/>
            <a:ext cx="889000" cy="12827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arrow"/>
            <a:tailEnd type="arrow"/>
          </a:ln>
        </p:spPr>
      </p:cxnSp>
      <p:cxnSp>
        <p:nvCxnSpPr>
          <p:cNvPr id="8197" name="Line 8"/>
          <p:cNvCxnSpPr/>
          <p:nvPr/>
        </p:nvCxnSpPr>
        <p:spPr>
          <a:xfrm flipH="1" flipV="1">
            <a:off x="5149850" y="2905125"/>
            <a:ext cx="1054100" cy="12700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arrow"/>
            <a:tailEnd type="arrow"/>
          </a:ln>
        </p:spPr>
      </p:cxnSp>
      <p:cxnSp>
        <p:nvCxnSpPr>
          <p:cNvPr id="8198" name="Line 9"/>
          <p:cNvCxnSpPr/>
          <p:nvPr/>
        </p:nvCxnSpPr>
        <p:spPr>
          <a:xfrm flipV="1">
            <a:off x="3916363" y="4810125"/>
            <a:ext cx="1955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arrow"/>
            <a:tailEnd type="arrow"/>
          </a:ln>
        </p:spPr>
      </p:cxnSp>
      <p:pic>
        <p:nvPicPr>
          <p:cNvPr id="8199" name="Picture 8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6563" y="4381500"/>
            <a:ext cx="1323975" cy="36353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200" name="Picture 8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940000">
            <a:off x="5268913" y="3244850"/>
            <a:ext cx="1146175" cy="3143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8201" name="Picture 8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8240000">
            <a:off x="3232151" y="3295650"/>
            <a:ext cx="1073150" cy="2952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8202" name="组合 32"/>
          <p:cNvGrpSpPr/>
          <p:nvPr/>
        </p:nvGrpSpPr>
        <p:grpSpPr>
          <a:xfrm>
            <a:off x="938213" y="960438"/>
            <a:ext cx="7943850" cy="884237"/>
            <a:chOff x="938213" y="961075"/>
            <a:chExt cx="7944530" cy="884335"/>
          </a:xfrm>
        </p:grpSpPr>
        <p:sp>
          <p:nvSpPr>
            <p:cNvPr id="8203" name="Rectangle 16"/>
            <p:cNvSpPr/>
            <p:nvPr/>
          </p:nvSpPr>
          <p:spPr>
            <a:xfrm>
              <a:off x="938213" y="1014413"/>
              <a:ext cx="7944530" cy="83099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algn="l" defTabSz="914400" eaLnBrk="0" hangingPunct="0">
                <a:tabLst>
                  <a:tab pos="1350962"/>
                  <a:tab pos="2700338"/>
                </a:tabLst>
              </a:pPr>
              <a:r>
                <a:rPr lang="en-US" altLang="zh-CN" sz="2400">
                  <a:solidFill>
                    <a:srgbClr val="0000FF"/>
                  </a:solidFill>
                  <a:ea typeface="楷体" pitchFamily="49" charset="-122"/>
                </a:rPr>
                <a:t>2</a:t>
              </a:r>
              <a:r>
                <a:rPr lang="zh-CN" altLang="en-US" sz="2400">
                  <a:solidFill>
                    <a:srgbClr val="0000FF"/>
                  </a:solidFill>
                  <a:ea typeface="楷体" pitchFamily="49" charset="-122"/>
                </a:rPr>
                <a:t>、复数 </a:t>
              </a:r>
              <a:r>
                <a:rPr lang="en-US" altLang="zh-CN" sz="2400" i="1">
                  <a:solidFill>
                    <a:srgbClr val="0000FF"/>
                  </a:solidFill>
                  <a:ea typeface="楷体" pitchFamily="49" charset="-122"/>
                </a:rPr>
                <a:t>z</a:t>
              </a:r>
              <a:r>
                <a:rPr lang="zh-CN" altLang="en-US" sz="2400">
                  <a:solidFill>
                    <a:srgbClr val="0000FF"/>
                  </a:solidFill>
                  <a:ea typeface="楷体" pitchFamily="49" charset="-122"/>
                </a:rPr>
                <a:t>＝</a:t>
              </a:r>
              <a:r>
                <a:rPr lang="en-US" altLang="zh-CN" sz="2400" i="1">
                  <a:solidFill>
                    <a:srgbClr val="0000FF"/>
                  </a:solidFill>
                  <a:ea typeface="楷体" pitchFamily="49" charset="-122"/>
                </a:rPr>
                <a:t>a</a:t>
              </a:r>
              <a:r>
                <a:rPr lang="zh-CN" altLang="en-US" sz="2400">
                  <a:solidFill>
                    <a:srgbClr val="0000FF"/>
                  </a:solidFill>
                  <a:ea typeface="楷体" pitchFamily="49" charset="-122"/>
                </a:rPr>
                <a:t>＋</a:t>
              </a:r>
              <a:r>
                <a:rPr lang="en-US" altLang="zh-CN" sz="2400" i="1">
                  <a:solidFill>
                    <a:srgbClr val="0000FF"/>
                  </a:solidFill>
                  <a:ea typeface="楷体" pitchFamily="49" charset="-122"/>
                </a:rPr>
                <a:t>bi</a:t>
              </a:r>
              <a:r>
                <a:rPr lang="zh-CN" altLang="en-US" sz="2400">
                  <a:solidFill>
                    <a:srgbClr val="0000FF"/>
                  </a:solidFill>
                  <a:ea typeface="楷体" pitchFamily="49" charset="-122"/>
                </a:rPr>
                <a:t>、复平面内的点</a:t>
              </a:r>
              <a:r>
                <a:rPr lang="en-US" altLang="zh-CN" sz="2400" i="1">
                  <a:solidFill>
                    <a:srgbClr val="0000FF"/>
                  </a:solidFill>
                  <a:ea typeface="楷体" pitchFamily="49" charset="-122"/>
                </a:rPr>
                <a:t>Z</a:t>
              </a:r>
              <a:r>
                <a:rPr lang="en-US" altLang="zh-CN" sz="2400">
                  <a:solidFill>
                    <a:srgbClr val="0000FF"/>
                  </a:solidFill>
                  <a:ea typeface="楷体" pitchFamily="49" charset="-122"/>
                </a:rPr>
                <a:t>(</a:t>
              </a:r>
              <a:r>
                <a:rPr lang="en-US" altLang="zh-CN" sz="2400" i="1">
                  <a:solidFill>
                    <a:srgbClr val="0000FF"/>
                  </a:solidFill>
                  <a:ea typeface="楷体" pitchFamily="49" charset="-122"/>
                </a:rPr>
                <a:t>a</a:t>
              </a:r>
              <a:r>
                <a:rPr lang="zh-CN" altLang="en-US" sz="2400">
                  <a:solidFill>
                    <a:srgbClr val="0000FF"/>
                  </a:solidFill>
                  <a:ea typeface="楷体" pitchFamily="49" charset="-122"/>
                </a:rPr>
                <a:t>，</a:t>
              </a:r>
              <a:r>
                <a:rPr lang="en-US" altLang="zh-CN" sz="2400" i="1">
                  <a:solidFill>
                    <a:srgbClr val="0000FF"/>
                  </a:solidFill>
                  <a:ea typeface="楷体" pitchFamily="49" charset="-122"/>
                </a:rPr>
                <a:t>b</a:t>
              </a:r>
              <a:r>
                <a:rPr lang="en-US" altLang="zh-CN" sz="2400">
                  <a:solidFill>
                    <a:srgbClr val="0000FF"/>
                  </a:solidFill>
                  <a:ea typeface="楷体" pitchFamily="49" charset="-122"/>
                </a:rPr>
                <a:t>)</a:t>
              </a:r>
              <a:r>
                <a:rPr lang="zh-CN" altLang="en-US" sz="2400">
                  <a:solidFill>
                    <a:srgbClr val="0000FF"/>
                  </a:solidFill>
                  <a:ea typeface="楷体" pitchFamily="49" charset="-122"/>
                </a:rPr>
                <a:t>和平面向量       </a:t>
              </a:r>
              <a:endParaRPr lang="en-US" altLang="zh-CN" sz="2400">
                <a:solidFill>
                  <a:srgbClr val="0000FF"/>
                </a:solidFill>
                <a:ea typeface="楷体" pitchFamily="49" charset="-122"/>
              </a:endParaRPr>
            </a:p>
            <a:p>
              <a:pPr marL="0" lvl="0" indent="0" algn="l" defTabSz="914400" eaLnBrk="0" hangingPunct="0">
                <a:tabLst>
                  <a:tab pos="1350962"/>
                  <a:tab pos="2700338"/>
                </a:tabLst>
              </a:pPr>
              <a:r>
                <a:rPr lang="en-US" altLang="zh-CN" sz="2400">
                  <a:solidFill>
                    <a:srgbClr val="0000FF"/>
                  </a:solidFill>
                  <a:ea typeface="楷体" pitchFamily="49" charset="-122"/>
                </a:rPr>
                <a:t>       </a:t>
              </a:r>
              <a:r>
                <a:rPr lang="zh-CN" altLang="en-US" sz="2400">
                  <a:solidFill>
                    <a:srgbClr val="0000FF"/>
                  </a:solidFill>
                  <a:ea typeface="楷体" pitchFamily="49" charset="-122"/>
                </a:rPr>
                <a:t>之间关系图</a:t>
              </a:r>
              <a:endParaRPr lang="zh-CN" altLang="en-US" sz="2400">
                <a:solidFill>
                  <a:srgbClr val="0000FF"/>
                </a:solidFill>
                <a:ea typeface="楷体" pitchFamily="49" charset="-122"/>
              </a:endParaRPr>
            </a:p>
          </p:txBody>
        </p:sp>
        <p:graphicFrame>
          <p:nvGraphicFramePr>
            <p:cNvPr id="8204" name="Object 74"/>
            <p:cNvGraphicFramePr>
              <a:graphicFrameLocks noChangeAspect="1"/>
            </p:cNvGraphicFramePr>
            <p:nvPr/>
          </p:nvGraphicFramePr>
          <p:xfrm>
            <a:off x="7982591" y="961075"/>
            <a:ext cx="555767" cy="47324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3" r:id="rId7" imgW="555719" imgH="473193" progId="Equation.DSMT4">
                    <p:embed/>
                  </p:oleObj>
                </mc:Choice>
                <mc:Fallback>
                  <p:oleObj r:id="rId7" imgW="555719" imgH="47319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>
                          <a:clrChange useA="0">
                            <a:clrFrom>
                              <a:srgbClr val="000000"/>
                            </a:clrFrom>
                            <a:clrTo>
                              <a:srgbClr val="0000FF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7982591" y="961075"/>
                          <a:ext cx="555767" cy="47324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05" name="组合 34"/>
          <p:cNvGrpSpPr/>
          <p:nvPr/>
        </p:nvGrpSpPr>
        <p:grpSpPr>
          <a:xfrm>
            <a:off x="1517650" y="5648325"/>
            <a:ext cx="6997700" cy="492125"/>
            <a:chOff x="1518124" y="5648614"/>
            <a:chExt cx="6996484" cy="492486"/>
          </a:xfrm>
        </p:grpSpPr>
        <p:sp>
          <p:nvSpPr>
            <p:cNvPr id="8206" name="Rectangle 16"/>
            <p:cNvSpPr/>
            <p:nvPr/>
          </p:nvSpPr>
          <p:spPr>
            <a:xfrm>
              <a:off x="1518124" y="5679435"/>
              <a:ext cx="6996484" cy="46166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algn="l" defTabSz="914400" eaLnBrk="0" hangingPunct="0">
                <a:tabLst>
                  <a:tab pos="1350962"/>
                  <a:tab pos="2700338"/>
                </a:tabLst>
              </a:pPr>
              <a:r>
                <a:rPr lang="zh-CN" altLang="en-US" sz="2400">
                  <a:solidFill>
                    <a:srgbClr val="FF0000"/>
                  </a:solidFill>
                  <a:ea typeface="楷体" pitchFamily="49" charset="-122"/>
                </a:rPr>
                <a:t>说明：</a:t>
              </a:r>
              <a:r>
                <a:rPr lang="zh-CN" altLang="en-US" sz="2400">
                  <a:ea typeface="楷体" pitchFamily="49" charset="-122"/>
                </a:rPr>
                <a:t>常将复数 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zh-CN" altLang="en-US" sz="2400">
                  <a:ea typeface="楷体" pitchFamily="49" charset="-122"/>
                </a:rPr>
                <a:t>＝</a:t>
              </a:r>
              <a:r>
                <a:rPr lang="en-US" altLang="zh-CN" sz="2400" i="1">
                  <a:ea typeface="楷体" pitchFamily="49" charset="-122"/>
                </a:rPr>
                <a:t>a</a:t>
              </a:r>
              <a:r>
                <a:rPr lang="zh-CN" altLang="en-US" sz="2400">
                  <a:ea typeface="楷体" pitchFamily="49" charset="-122"/>
                </a:rPr>
                <a:t>＋</a:t>
              </a:r>
              <a:r>
                <a:rPr lang="en-US" altLang="zh-CN" sz="2400" i="1">
                  <a:ea typeface="楷体" pitchFamily="49" charset="-122"/>
                </a:rPr>
                <a:t>bi</a:t>
              </a:r>
              <a:r>
                <a:rPr lang="zh-CN" altLang="en-US" sz="2400">
                  <a:ea typeface="楷体" pitchFamily="49" charset="-122"/>
                </a:rPr>
                <a:t>说成点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zh-CN" altLang="en-US" sz="2400">
                  <a:ea typeface="楷体" pitchFamily="49" charset="-122"/>
                </a:rPr>
                <a:t>或平面向量      。       </a:t>
              </a:r>
              <a:endParaRPr lang="en-US" altLang="zh-CN" sz="2400">
                <a:ea typeface="楷体" pitchFamily="49" charset="-122"/>
              </a:endParaRPr>
            </a:p>
          </p:txBody>
        </p:sp>
        <p:graphicFrame>
          <p:nvGraphicFramePr>
            <p:cNvPr id="8207" name="Object 9"/>
            <p:cNvGraphicFramePr>
              <a:graphicFrameLocks noChangeAspect="1"/>
            </p:cNvGraphicFramePr>
            <p:nvPr/>
          </p:nvGraphicFramePr>
          <p:xfrm>
            <a:off x="7603835" y="5648614"/>
            <a:ext cx="521680" cy="44342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4" r:id="rId9" imgW="521771" imgH="443103" progId="Equation.DSMT4">
                    <p:embed/>
                  </p:oleObj>
                </mc:Choice>
                <mc:Fallback>
                  <p:oleObj r:id="rId9" imgW="521771" imgH="443103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7603835" y="5648614"/>
                          <a:ext cx="521680" cy="4434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08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 fill="hold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 fill="hold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 fill="hold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 fill="hold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 fill="hold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 fill="hold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 fill="hold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2000" fill="hold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 fill="hold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1" name="Rectangle 16"/>
          <p:cNvSpPr/>
          <p:nvPr/>
        </p:nvSpPr>
        <p:spPr>
          <a:xfrm>
            <a:off x="938213" y="1014413"/>
            <a:ext cx="197167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、复数的模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10242" name="Rectangle 16"/>
          <p:cNvSpPr/>
          <p:nvPr/>
        </p:nvSpPr>
        <p:spPr>
          <a:xfrm>
            <a:off x="1350963" y="5629275"/>
            <a:ext cx="703262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ea typeface="楷体" pitchFamily="49" charset="-122"/>
              </a:rPr>
              <a:t>特别地，当</a:t>
            </a:r>
            <a:r>
              <a:rPr lang="en-US" altLang="zh-CN" sz="2400" i="1">
                <a:ea typeface="楷体" pitchFamily="49" charset="-122"/>
              </a:rPr>
              <a:t>b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>
                <a:ea typeface="楷体" pitchFamily="49" charset="-122"/>
              </a:rPr>
              <a:t>0</a:t>
            </a:r>
            <a:r>
              <a:rPr lang="zh-CN" altLang="en-US" sz="2400">
                <a:ea typeface="楷体" pitchFamily="49" charset="-122"/>
              </a:rPr>
              <a:t>时，</a:t>
            </a:r>
            <a:r>
              <a:rPr lang="en-US" altLang="zh-CN" sz="2400" i="1">
                <a:ea typeface="楷体" pitchFamily="49" charset="-122"/>
              </a:rPr>
              <a:t> z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＋</a:t>
            </a:r>
            <a:r>
              <a:rPr lang="en-US" altLang="zh-CN" sz="2400" i="1">
                <a:ea typeface="楷体" pitchFamily="49" charset="-122"/>
              </a:rPr>
              <a:t>bi </a:t>
            </a:r>
            <a:r>
              <a:rPr lang="zh-CN" altLang="en-US" sz="2400">
                <a:ea typeface="楷体" pitchFamily="49" charset="-122"/>
              </a:rPr>
              <a:t>＝</a:t>
            </a:r>
            <a:r>
              <a:rPr lang="en-US" altLang="zh-CN" sz="2400" i="1">
                <a:ea typeface="楷体" pitchFamily="49" charset="-122"/>
              </a:rPr>
              <a:t>a </a:t>
            </a:r>
            <a:r>
              <a:rPr lang="zh-CN" altLang="en-US" sz="2400">
                <a:ea typeface="楷体" pitchFamily="49" charset="-122"/>
              </a:rPr>
              <a:t>，它的模等于</a:t>
            </a:r>
            <a:r>
              <a:rPr lang="en-US" altLang="zh-CN" sz="2400">
                <a:ea typeface="楷体" pitchFamily="49" charset="-122"/>
              </a:rPr>
              <a:t>|</a:t>
            </a:r>
            <a:r>
              <a:rPr lang="en-US" altLang="zh-CN" sz="2400" i="1">
                <a:ea typeface="楷体" pitchFamily="49" charset="-122"/>
              </a:rPr>
              <a:t> a </a:t>
            </a:r>
            <a:r>
              <a:rPr lang="en-US" altLang="zh-CN" sz="2400">
                <a:ea typeface="楷体" pitchFamily="49" charset="-122"/>
              </a:rPr>
              <a:t>|</a:t>
            </a:r>
            <a:endParaRPr lang="en-US" altLang="zh-CN" sz="2400">
              <a:ea typeface="楷体" pitchFamily="49" charset="-122"/>
            </a:endParaRPr>
          </a:p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ea typeface="楷体" pitchFamily="49" charset="-122"/>
              </a:rPr>
              <a:t>即实数</a:t>
            </a:r>
            <a:r>
              <a:rPr lang="en-US" altLang="zh-CN" sz="2400" i="1">
                <a:ea typeface="楷体" pitchFamily="49" charset="-122"/>
              </a:rPr>
              <a:t>a</a:t>
            </a:r>
            <a:r>
              <a:rPr lang="zh-CN" altLang="en-US" sz="2400">
                <a:ea typeface="楷体" pitchFamily="49" charset="-122"/>
              </a:rPr>
              <a:t>的绝对值</a:t>
            </a:r>
            <a:r>
              <a:rPr lang="en-US" altLang="zh-CN" sz="2400">
                <a:ea typeface="楷体" pitchFamily="49" charset="-122"/>
              </a:rPr>
              <a:t>)</a:t>
            </a:r>
            <a:r>
              <a:rPr lang="zh-CN" altLang="en-US" sz="2400">
                <a:ea typeface="楷体" pitchFamily="49" charset="-122"/>
              </a:rPr>
              <a:t>。</a:t>
            </a:r>
            <a:endParaRPr lang="en-US" altLang="zh-CN" sz="2400">
              <a:ea typeface="楷体" pitchFamily="49" charset="-122"/>
            </a:endParaRPr>
          </a:p>
        </p:txBody>
      </p:sp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1501775" y="2803525"/>
          <a:ext cx="2889250" cy="5476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3" imgW="2889250" imgH="547688" progId="Equation.DSMT4">
                  <p:embed/>
                </p:oleObj>
              </mc:Choice>
              <mc:Fallback>
                <p:oleObj r:id="rId3" imgW="2889250" imgH="547688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1775" y="2803525"/>
                        <a:ext cx="2889250" cy="5476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44" name="组合 18"/>
          <p:cNvGrpSpPr/>
          <p:nvPr/>
        </p:nvGrpSpPr>
        <p:grpSpPr>
          <a:xfrm>
            <a:off x="1363663" y="1452563"/>
            <a:ext cx="7329487" cy="1247775"/>
            <a:chOff x="1363663" y="1452563"/>
            <a:chExt cx="7329075" cy="1246983"/>
          </a:xfrm>
        </p:grpSpPr>
        <p:grpSp>
          <p:nvGrpSpPr>
            <p:cNvPr id="10245" name="组合 34"/>
            <p:cNvGrpSpPr/>
            <p:nvPr/>
          </p:nvGrpSpPr>
          <p:grpSpPr>
            <a:xfrm>
              <a:off x="1363663" y="1468438"/>
              <a:ext cx="7329075" cy="1231108"/>
              <a:chOff x="1518123" y="5648615"/>
              <a:chExt cx="7327822" cy="1232826"/>
            </a:xfrm>
          </p:grpSpPr>
          <p:sp>
            <p:nvSpPr>
              <p:cNvPr id="10246" name="Rectangle 16"/>
              <p:cNvSpPr/>
              <p:nvPr/>
            </p:nvSpPr>
            <p:spPr>
              <a:xfrm>
                <a:off x="1518123" y="5679437"/>
                <a:ext cx="7327822" cy="1202004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algn="l" defTabSz="914400" eaLnBrk="0" hangingPunct="0"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平面向量       的模         表示复数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bi 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b </a:t>
                </a:r>
                <a:r>
                  <a:rPr lang="zh-CN" altLang="en-US" sz="2400">
                    <a:ea typeface="楷体" pitchFamily="49" charset="-122"/>
                  </a:rPr>
                  <a:t>∈</a:t>
                </a:r>
                <a:r>
                  <a:rPr lang="en-US" altLang="zh-CN" sz="2400" i="1">
                    <a:ea typeface="楷体" pitchFamily="49" charset="-122"/>
                  </a:rPr>
                  <a:t>R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在复平面上对应的点</a:t>
                </a:r>
                <a:r>
                  <a:rPr lang="en-US" altLang="zh-CN" sz="2400" i="1">
                    <a:solidFill>
                      <a:srgbClr val="0000FF"/>
                    </a:solidFill>
                    <a:ea typeface="楷体" pitchFamily="49" charset="-122"/>
                  </a:rPr>
                  <a:t>Z</a:t>
                </a:r>
                <a:r>
                  <a:rPr lang="en-US" altLang="zh-CN" sz="2400">
                    <a:solidFill>
                      <a:srgbClr val="0000FF"/>
                    </a:solidFill>
                    <a:ea typeface="楷体" pitchFamily="49" charset="-122"/>
                  </a:rPr>
                  <a:t>(</a:t>
                </a:r>
                <a:r>
                  <a:rPr lang="en-US" altLang="zh-CN" sz="2400" i="1">
                    <a:solidFill>
                      <a:srgbClr val="0000FF"/>
                    </a:solidFill>
                    <a:ea typeface="楷体" pitchFamily="49" charset="-122"/>
                  </a:rPr>
                  <a:t>a</a:t>
                </a:r>
                <a:r>
                  <a:rPr lang="zh-CN" altLang="en-US" sz="2400">
                    <a:solidFill>
                      <a:srgbClr val="0000FF"/>
                    </a:solidFill>
                    <a:ea typeface="楷体" pitchFamily="49" charset="-122"/>
                  </a:rPr>
                  <a:t>，</a:t>
                </a:r>
                <a:r>
                  <a:rPr lang="en-US" altLang="zh-CN" sz="2400" i="1">
                    <a:solidFill>
                      <a:srgbClr val="0000FF"/>
                    </a:solidFill>
                    <a:ea typeface="楷体" pitchFamily="49" charset="-122"/>
                  </a:rPr>
                  <a:t>b</a:t>
                </a:r>
                <a:r>
                  <a:rPr lang="en-US" altLang="zh-CN" sz="2400">
                    <a:solidFill>
                      <a:srgbClr val="0000FF"/>
                    </a:solidFill>
                    <a:ea typeface="楷体" pitchFamily="49" charset="-122"/>
                  </a:rPr>
                  <a:t>)</a:t>
                </a:r>
                <a:r>
                  <a:rPr lang="zh-CN" altLang="en-US" sz="2400">
                    <a:solidFill>
                      <a:srgbClr val="0000FF"/>
                    </a:solidFill>
                    <a:ea typeface="楷体" pitchFamily="49" charset="-122"/>
                  </a:rPr>
                  <a:t>到原点的距离，</a:t>
                </a:r>
                <a:r>
                  <a:rPr lang="zh-CN" altLang="en-US" sz="2400">
                    <a:ea typeface="楷体" pitchFamily="49" charset="-122"/>
                  </a:rPr>
                  <a:t>叫作复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数 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bi 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b</a:t>
                </a:r>
                <a:r>
                  <a:rPr lang="zh-CN" altLang="en-US" sz="2400">
                    <a:ea typeface="楷体" pitchFamily="49" charset="-122"/>
                  </a:rPr>
                  <a:t>∈</a:t>
                </a:r>
                <a:r>
                  <a:rPr lang="en-US" altLang="zh-CN" sz="2400" i="1">
                    <a:ea typeface="楷体" pitchFamily="49" charset="-122"/>
                  </a:rPr>
                  <a:t>R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的模，记作</a:t>
                </a:r>
                <a:r>
                  <a:rPr lang="en-US" altLang="zh-CN" sz="2400">
                    <a:ea typeface="楷体" pitchFamily="49" charset="-122"/>
                  </a:rPr>
                  <a:t>|</a:t>
                </a:r>
                <a:r>
                  <a:rPr lang="en-US" altLang="zh-CN" sz="2400" i="1">
                    <a:ea typeface="楷体" pitchFamily="49" charset="-122"/>
                  </a:rPr>
                  <a:t> z </a:t>
                </a:r>
                <a:r>
                  <a:rPr lang="en-US" altLang="zh-CN" sz="2400">
                    <a:ea typeface="楷体" pitchFamily="49" charset="-122"/>
                  </a:rPr>
                  <a:t>|</a:t>
                </a:r>
                <a:r>
                  <a:rPr lang="zh-CN" altLang="en-US" sz="2400">
                    <a:ea typeface="楷体" pitchFamily="49" charset="-122"/>
                  </a:rPr>
                  <a:t>或</a:t>
                </a:r>
                <a:r>
                  <a:rPr lang="en-US" altLang="zh-CN" sz="2400">
                    <a:ea typeface="楷体" pitchFamily="49" charset="-122"/>
                  </a:rPr>
                  <a:t>|</a:t>
                </a:r>
                <a:r>
                  <a:rPr lang="en-US" altLang="zh-CN" sz="2400" i="1">
                    <a:ea typeface="楷体" pitchFamily="49" charset="-122"/>
                  </a:rPr>
                  <a:t> a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bi </a:t>
                </a:r>
                <a:r>
                  <a:rPr lang="en-US" altLang="zh-CN" sz="2400">
                    <a:ea typeface="楷体" pitchFamily="49" charset="-122"/>
                  </a:rPr>
                  <a:t>|</a:t>
                </a:r>
                <a:r>
                  <a:rPr lang="zh-CN" altLang="en-US" sz="2400">
                    <a:ea typeface="楷体" pitchFamily="49" charset="-122"/>
                  </a:rPr>
                  <a:t> ，即：      </a:t>
                </a:r>
                <a:endParaRPr lang="en-US" altLang="zh-CN" sz="2400">
                  <a:ea typeface="楷体" pitchFamily="49" charset="-122"/>
                </a:endParaRPr>
              </a:p>
            </p:txBody>
          </p:sp>
          <p:graphicFrame>
            <p:nvGraphicFramePr>
              <p:cNvPr id="10247" name="Object 9"/>
              <p:cNvGraphicFramePr>
                <a:graphicFrameLocks noChangeAspect="1"/>
              </p:cNvGraphicFramePr>
              <p:nvPr/>
            </p:nvGraphicFramePr>
            <p:xfrm>
              <a:off x="2902021" y="5648615"/>
              <a:ext cx="521680" cy="443428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46" r:id="rId5" imgW="521799" imgH="443091" progId="Equation.DSMT4">
                      <p:embed/>
                    </p:oleObj>
                  </mc:Choice>
                  <mc:Fallback>
                    <p:oleObj r:id="rId5" imgW="521799" imgH="443091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2902021" y="5648615"/>
                            <a:ext cx="521680" cy="44342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0248" name="Object 6"/>
            <p:cNvGraphicFramePr>
              <a:graphicFrameLocks noChangeAspect="1"/>
            </p:cNvGraphicFramePr>
            <p:nvPr/>
          </p:nvGraphicFramePr>
          <p:xfrm>
            <a:off x="3827463" y="1452563"/>
            <a:ext cx="731837" cy="4953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7" r:id="rId7" imgW="731878" imgH="495615" progId="Equation.DSMT4">
                    <p:embed/>
                  </p:oleObj>
                </mc:Choice>
                <mc:Fallback>
                  <p:oleObj r:id="rId7" imgW="731878" imgH="49561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827463" y="1452563"/>
                          <a:ext cx="731837" cy="4953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249" name="Picture 3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33988" y="2786063"/>
            <a:ext cx="3122612" cy="28067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50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89" name="Rectangle 16"/>
          <p:cNvSpPr/>
          <p:nvPr/>
        </p:nvSpPr>
        <p:spPr>
          <a:xfrm>
            <a:off x="938213" y="1014413"/>
            <a:ext cx="357505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、复数的模的运算性质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566863" y="1536700"/>
          <a:ext cx="2439987" cy="5175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3" imgW="2439987" imgH="517525" progId="Equation.DSMT4">
                  <p:embed/>
                </p:oleObj>
              </mc:Choice>
              <mc:Fallback>
                <p:oleObj r:id="rId3" imgW="2439987" imgH="51752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6863" y="1536700"/>
                        <a:ext cx="2439987" cy="5175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1579563" y="2154238"/>
          <a:ext cx="1493837" cy="10922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r:id="rId5" imgW="1493837" imgH="1092200" progId="Equation.DSMT4">
                  <p:embed/>
                </p:oleObj>
              </mc:Choice>
              <mc:Fallback>
                <p:oleObj r:id="rId5" imgW="1493837" imgH="1092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79563" y="2154238"/>
                        <a:ext cx="1493837" cy="1092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graphicFrame>
        <p:nvGraphicFramePr>
          <p:cNvPr id="14338" name="Object 10"/>
          <p:cNvGraphicFramePr>
            <a:graphicFrameLocks noChangeAspect="1"/>
          </p:cNvGraphicFramePr>
          <p:nvPr/>
        </p:nvGraphicFramePr>
        <p:xfrm>
          <a:off x="1055688" y="914400"/>
          <a:ext cx="6127750" cy="8429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r:id="rId3" imgW="6127750" imgH="842963" progId="Word.Document.12">
                  <p:embed/>
                </p:oleObj>
              </mc:Choice>
              <mc:Fallback>
                <p:oleObj r:id="rId3" imgW="6127750" imgH="842963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5688" y="914400"/>
                        <a:ext cx="6127750" cy="842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11"/>
          <p:cNvGraphicFramePr>
            <a:graphicFrameLocks noChangeAspect="1"/>
          </p:cNvGraphicFramePr>
          <p:nvPr/>
        </p:nvGraphicFramePr>
        <p:xfrm>
          <a:off x="1068388" y="2351088"/>
          <a:ext cx="7920037" cy="15430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r:id="rId5" imgW="7920037" imgH="1543050" progId="Word.Document.12">
                  <p:embed/>
                </p:oleObj>
              </mc:Choice>
              <mc:Fallback>
                <p:oleObj r:id="rId5" imgW="7920037" imgH="15430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8388" y="2351088"/>
                        <a:ext cx="7920037" cy="1543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12"/>
          <p:cNvGraphicFramePr>
            <a:graphicFrameLocks noChangeAspect="1"/>
          </p:cNvGraphicFramePr>
          <p:nvPr/>
        </p:nvGraphicFramePr>
        <p:xfrm>
          <a:off x="1057275" y="4621213"/>
          <a:ext cx="7920038" cy="7127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2" r:id="rId7" imgW="7920038" imgH="712787" progId="Word.Document.12">
                  <p:embed/>
                </p:oleObj>
              </mc:Choice>
              <mc:Fallback>
                <p:oleObj r:id="rId7" imgW="7920038" imgH="712787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57275" y="4621213"/>
                        <a:ext cx="7920038" cy="7127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矩形 18"/>
          <p:cNvSpPr/>
          <p:nvPr/>
        </p:nvSpPr>
        <p:spPr>
          <a:xfrm>
            <a:off x="6443663" y="996950"/>
            <a:ext cx="388937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C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  <p:sp>
        <p:nvSpPr>
          <p:cNvPr id="14342" name="矩形 19"/>
          <p:cNvSpPr/>
          <p:nvPr/>
        </p:nvSpPr>
        <p:spPr>
          <a:xfrm>
            <a:off x="5862638" y="3025775"/>
            <a:ext cx="407987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</a:rPr>
              <a:t>D</a:t>
            </a:r>
            <a:endParaRPr lang="zh-CN" altLang="en-US" sz="2400" i="1">
              <a:solidFill>
                <a:srgbClr val="FF0000"/>
              </a:solidFill>
            </a:endParaRPr>
          </a:p>
        </p:txBody>
      </p:sp>
      <p:sp>
        <p:nvSpPr>
          <p:cNvPr id="14343" name="矩形 20"/>
          <p:cNvSpPr/>
          <p:nvPr/>
        </p:nvSpPr>
        <p:spPr>
          <a:xfrm>
            <a:off x="3863975" y="4911725"/>
            <a:ext cx="33813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FF0000"/>
                </a:solidFill>
              </a:rPr>
              <a:t>3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14344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问题诊断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43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6386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Rectangle 1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grpSp>
        <p:nvGrpSpPr>
          <p:cNvPr id="16388" name="Group 5"/>
          <p:cNvGrpSpPr/>
          <p:nvPr/>
        </p:nvGrpSpPr>
        <p:grpSpPr>
          <a:xfrm>
            <a:off x="2312988" y="1620838"/>
            <a:ext cx="2400300" cy="1282700"/>
            <a:chOff x="1808" y="1144"/>
            <a:chExt cx="1512" cy="808"/>
          </a:xfrm>
        </p:grpSpPr>
        <p:grpSp>
          <p:nvGrpSpPr>
            <p:cNvPr id="16389" name="Group 6"/>
            <p:cNvGrpSpPr/>
            <p:nvPr/>
          </p:nvGrpSpPr>
          <p:grpSpPr>
            <a:xfrm>
              <a:off x="2176" y="1640"/>
              <a:ext cx="1144" cy="312"/>
              <a:chOff x="1040" y="1944"/>
              <a:chExt cx="1144" cy="312"/>
            </a:xfrm>
          </p:grpSpPr>
          <p:cxnSp>
            <p:nvCxnSpPr>
              <p:cNvPr id="16390" name="Line 7"/>
              <p:cNvCxnSpPr/>
              <p:nvPr/>
            </p:nvCxnSpPr>
            <p:spPr>
              <a:xfrm>
                <a:off x="1040" y="1944"/>
                <a:ext cx="1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arrow"/>
              </a:ln>
            </p:spPr>
          </p:cxnSp>
          <p:graphicFrame>
            <p:nvGraphicFramePr>
              <p:cNvPr id="16391" name="Object 14"/>
              <p:cNvGraphicFramePr>
                <a:graphicFrameLocks noChangeAspect="1"/>
              </p:cNvGraphicFramePr>
              <p:nvPr/>
            </p:nvGraphicFramePr>
            <p:xfrm>
              <a:off x="1520" y="1952"/>
              <a:ext cx="169" cy="304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53" r:id="rId3" imgW="268288" imgH="482600" progId="Equation.3">
                      <p:embed/>
                    </p:oleObj>
                  </mc:Choice>
                  <mc:Fallback>
                    <p:oleObj r:id="rId3" imgW="268288" imgH="4826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520" y="1952"/>
                            <a:ext cx="169" cy="30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6392" name="Group 9"/>
            <p:cNvGrpSpPr/>
            <p:nvPr/>
          </p:nvGrpSpPr>
          <p:grpSpPr>
            <a:xfrm>
              <a:off x="1808" y="1144"/>
              <a:ext cx="576" cy="488"/>
              <a:chOff x="1360" y="1128"/>
              <a:chExt cx="576" cy="488"/>
            </a:xfrm>
          </p:grpSpPr>
          <p:cxnSp>
            <p:nvCxnSpPr>
              <p:cNvPr id="16393" name="Line 10"/>
              <p:cNvCxnSpPr/>
              <p:nvPr/>
            </p:nvCxnSpPr>
            <p:spPr>
              <a:xfrm flipV="1">
                <a:off x="1360" y="1128"/>
                <a:ext cx="576" cy="4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tailEnd type="arrow"/>
              </a:ln>
            </p:spPr>
          </p:cxnSp>
          <p:graphicFrame>
            <p:nvGraphicFramePr>
              <p:cNvPr id="16394" name="Object 15"/>
              <p:cNvGraphicFramePr>
                <a:graphicFrameLocks noChangeAspect="1"/>
              </p:cNvGraphicFramePr>
              <p:nvPr/>
            </p:nvGraphicFramePr>
            <p:xfrm>
              <a:off x="1416" y="1144"/>
              <a:ext cx="169" cy="304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54" r:id="rId5" imgW="268288" imgH="482600" progId="Equation.3">
                      <p:embed/>
                    </p:oleObj>
                  </mc:Choice>
                  <mc:Fallback>
                    <p:oleObj r:id="rId5" imgW="268288" imgH="4826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416" y="1144"/>
                            <a:ext cx="169" cy="30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6395" name="Group 12"/>
          <p:cNvGrpSpPr/>
          <p:nvPr/>
        </p:nvGrpSpPr>
        <p:grpSpPr>
          <a:xfrm>
            <a:off x="5322888" y="2865438"/>
            <a:ext cx="1816100" cy="495300"/>
            <a:chOff x="1040" y="1944"/>
            <a:chExt cx="1144" cy="312"/>
          </a:xfrm>
        </p:grpSpPr>
        <p:cxnSp>
          <p:nvCxnSpPr>
            <p:cNvPr id="16396" name="Line 13"/>
            <p:cNvCxnSpPr/>
            <p:nvPr/>
          </p:nvCxnSpPr>
          <p:spPr>
            <a:xfrm>
              <a:off x="1040" y="1944"/>
              <a:ext cx="1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/>
            </a:ln>
          </p:spPr>
        </p:cxnSp>
        <p:graphicFrame>
          <p:nvGraphicFramePr>
            <p:cNvPr id="16397" name="Object 16"/>
            <p:cNvGraphicFramePr>
              <a:graphicFrameLocks noChangeAspect="1"/>
            </p:cNvGraphicFramePr>
            <p:nvPr/>
          </p:nvGraphicFramePr>
          <p:xfrm>
            <a:off x="1520" y="1952"/>
            <a:ext cx="169" cy="304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5" r:id="rId7" imgW="268288" imgH="482600" progId="Equation.3">
                    <p:embed/>
                  </p:oleObj>
                </mc:Choice>
                <mc:Fallback>
                  <p:oleObj r:id="rId7" imgW="268288" imgH="482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20" y="1952"/>
                          <a:ext cx="169" cy="30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398" name="Group 15"/>
          <p:cNvGrpSpPr/>
          <p:nvPr/>
        </p:nvGrpSpPr>
        <p:grpSpPr>
          <a:xfrm>
            <a:off x="5335588" y="2078038"/>
            <a:ext cx="914400" cy="774700"/>
            <a:chOff x="1360" y="1128"/>
            <a:chExt cx="576" cy="488"/>
          </a:xfrm>
        </p:grpSpPr>
        <p:cxnSp>
          <p:nvCxnSpPr>
            <p:cNvPr id="16399" name="Line 16"/>
            <p:cNvCxnSpPr/>
            <p:nvPr/>
          </p:nvCxnSpPr>
          <p:spPr>
            <a:xfrm flipV="1">
              <a:off x="1360" y="1128"/>
              <a:ext cx="576" cy="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/>
            </a:ln>
          </p:spPr>
        </p:cxnSp>
        <p:graphicFrame>
          <p:nvGraphicFramePr>
            <p:cNvPr id="16400" name="Object 17"/>
            <p:cNvGraphicFramePr>
              <a:graphicFrameLocks noChangeAspect="1"/>
            </p:cNvGraphicFramePr>
            <p:nvPr/>
          </p:nvGraphicFramePr>
          <p:xfrm>
            <a:off x="1416" y="1144"/>
            <a:ext cx="169" cy="304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6" r:id="rId8" imgW="268288" imgH="482600" progId="Equation.3">
                    <p:embed/>
                  </p:oleObj>
                </mc:Choice>
                <mc:Fallback>
                  <p:oleObj r:id="rId8" imgW="268288" imgH="482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16" y="1144"/>
                          <a:ext cx="169" cy="30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6401" name="Line 18"/>
          <p:cNvCxnSpPr/>
          <p:nvPr/>
        </p:nvCxnSpPr>
        <p:spPr>
          <a:xfrm flipV="1">
            <a:off x="7113588" y="2078038"/>
            <a:ext cx="914400" cy="7747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</p:cxnSp>
      <p:cxnSp>
        <p:nvCxnSpPr>
          <p:cNvPr id="16402" name="Line 19"/>
          <p:cNvCxnSpPr/>
          <p:nvPr/>
        </p:nvCxnSpPr>
        <p:spPr>
          <a:xfrm>
            <a:off x="6237288" y="2078038"/>
            <a:ext cx="17907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</p:cxnSp>
      <p:cxnSp>
        <p:nvCxnSpPr>
          <p:cNvPr id="16403" name="Line 20"/>
          <p:cNvCxnSpPr/>
          <p:nvPr/>
        </p:nvCxnSpPr>
        <p:spPr>
          <a:xfrm flipV="1">
            <a:off x="5348288" y="2103438"/>
            <a:ext cx="2679700" cy="7493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tailEnd type="arrow"/>
          </a:ln>
        </p:spPr>
      </p:cxnSp>
      <p:cxnSp>
        <p:nvCxnSpPr>
          <p:cNvPr id="16404" name="Line 21"/>
          <p:cNvCxnSpPr/>
          <p:nvPr/>
        </p:nvCxnSpPr>
        <p:spPr>
          <a:xfrm>
            <a:off x="6224588" y="2090738"/>
            <a:ext cx="863600" cy="787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arrow"/>
          </a:ln>
        </p:spPr>
      </p:cxnSp>
      <p:graphicFrame>
        <p:nvGraphicFramePr>
          <p:cNvPr id="16405" name="Object 18"/>
          <p:cNvGraphicFramePr>
            <a:graphicFrameLocks noChangeAspect="1"/>
          </p:cNvGraphicFramePr>
          <p:nvPr/>
        </p:nvGraphicFramePr>
        <p:xfrm>
          <a:off x="7373938" y="1519238"/>
          <a:ext cx="800100" cy="5334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7" r:id="rId9" imgW="800100" imgH="533400" progId="Equation.3">
                  <p:embed/>
                </p:oleObj>
              </mc:Choice>
              <mc:Fallback>
                <p:oleObj r:id="rId9" imgW="800100" imgH="533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373938" y="1519238"/>
                        <a:ext cx="800100" cy="533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6" name="Object 19"/>
          <p:cNvGraphicFramePr>
            <a:graphicFrameLocks noChangeAspect="1"/>
          </p:cNvGraphicFramePr>
          <p:nvPr/>
        </p:nvGraphicFramePr>
        <p:xfrm>
          <a:off x="7261225" y="2776538"/>
          <a:ext cx="771525" cy="5334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8" r:id="rId11" imgW="771525" imgH="533400" progId="Equation.3">
                  <p:embed/>
                </p:oleObj>
              </mc:Choice>
              <mc:Fallback>
                <p:oleObj r:id="rId11" imgW="771525" imgH="533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clrChange useA="0"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261225" y="2776538"/>
                        <a:ext cx="771525" cy="533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407" name="组合 43"/>
          <p:cNvGrpSpPr/>
          <p:nvPr/>
        </p:nvGrpSpPr>
        <p:grpSpPr>
          <a:xfrm>
            <a:off x="973138" y="957263"/>
            <a:ext cx="6900862" cy="539750"/>
            <a:chOff x="973138" y="957862"/>
            <a:chExt cx="6901248" cy="538519"/>
          </a:xfrm>
        </p:grpSpPr>
        <p:sp>
          <p:nvSpPr>
            <p:cNvPr id="16408" name="Rectangle 15"/>
            <p:cNvSpPr/>
            <p:nvPr/>
          </p:nvSpPr>
          <p:spPr>
            <a:xfrm>
              <a:off x="973138" y="996950"/>
              <a:ext cx="6901248" cy="461665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algn="l" defTabSz="914400" eaLnBrk="0" hangingPunct="0">
                <a:tabLst>
                  <a:tab pos="1350962"/>
                  <a:tab pos="2700338"/>
                </a:tabLst>
              </a:pPr>
              <a:r>
                <a:rPr lang="zh-CN" altLang="en-US" sz="2400">
                  <a:solidFill>
                    <a:srgbClr val="FF0000"/>
                  </a:solidFill>
                  <a:ea typeface="楷体" pitchFamily="49" charset="-122"/>
                </a:rPr>
                <a:t>问题</a:t>
              </a:r>
              <a:r>
                <a:rPr lang="en-US" altLang="zh-CN" sz="2400">
                  <a:solidFill>
                    <a:srgbClr val="FF0000"/>
                  </a:solidFill>
                  <a:ea typeface="楷体" pitchFamily="49" charset="-122"/>
                </a:rPr>
                <a:t>1</a:t>
              </a:r>
              <a:r>
                <a:rPr lang="zh-CN" altLang="en-US" sz="2400">
                  <a:solidFill>
                    <a:srgbClr val="FF0000"/>
                  </a:solidFill>
                  <a:ea typeface="楷体" pitchFamily="49" charset="-122"/>
                </a:rPr>
                <a:t>：</a:t>
              </a:r>
              <a:r>
                <a:rPr lang="zh-CN" altLang="en-US" sz="2400">
                  <a:ea typeface="楷体" pitchFamily="49" charset="-122"/>
                </a:rPr>
                <a:t>已知向量        ，如何求作          、         ？</a:t>
              </a:r>
              <a:r>
                <a:rPr lang="en-US" altLang="zh-CN" sz="2400">
                  <a:ea typeface="楷体" pitchFamily="49" charset="-122"/>
                </a:rPr>
                <a:t> </a:t>
              </a:r>
              <a:endParaRPr lang="en-US" altLang="zh-CN" sz="2400">
                <a:ea typeface="楷体" pitchFamily="49" charset="-122"/>
              </a:endParaRPr>
            </a:p>
          </p:txBody>
        </p:sp>
        <p:graphicFrame>
          <p:nvGraphicFramePr>
            <p:cNvPr id="16409" name="Object 21"/>
            <p:cNvGraphicFramePr>
              <a:graphicFrameLocks noChangeAspect="1"/>
            </p:cNvGraphicFramePr>
            <p:nvPr/>
          </p:nvGraphicFramePr>
          <p:xfrm>
            <a:off x="3376248" y="966156"/>
            <a:ext cx="641350" cy="53022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59" r:id="rId13" imgW="641314" imgH="531437" progId="Equation.DSMT4">
                    <p:embed/>
                  </p:oleObj>
                </mc:Choice>
                <mc:Fallback>
                  <p:oleObj r:id="rId13" imgW="641314" imgH="53143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376248" y="966156"/>
                          <a:ext cx="641350" cy="5302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10" name="Object 22"/>
            <p:cNvGraphicFramePr>
              <a:graphicFrameLocks noChangeAspect="1"/>
            </p:cNvGraphicFramePr>
            <p:nvPr/>
          </p:nvGraphicFramePr>
          <p:xfrm>
            <a:off x="5564332" y="957862"/>
            <a:ext cx="741991" cy="46718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0" r:id="rId15" imgW="741949" imgH="468248" progId="Equation.DSMT4">
                    <p:embed/>
                  </p:oleObj>
                </mc:Choice>
                <mc:Fallback>
                  <p:oleObj r:id="rId15" imgW="741949" imgH="468248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5564332" y="957862"/>
                          <a:ext cx="741991" cy="4671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11" name="Object 23"/>
            <p:cNvGraphicFramePr>
              <a:graphicFrameLocks noChangeAspect="1"/>
            </p:cNvGraphicFramePr>
            <p:nvPr/>
          </p:nvGraphicFramePr>
          <p:xfrm>
            <a:off x="6542088" y="958850"/>
            <a:ext cx="712787" cy="4683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1" r:id="rId17" imgW="712747" imgH="469384" progId="Equation.DSMT4">
                    <p:embed/>
                  </p:oleObj>
                </mc:Choice>
                <mc:Fallback>
                  <p:oleObj r:id="rId17" imgW="712747" imgH="469384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6542088" y="958850"/>
                          <a:ext cx="712787" cy="4683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412" name="Rectangle 16"/>
          <p:cNvSpPr/>
          <p:nvPr/>
        </p:nvSpPr>
        <p:spPr>
          <a:xfrm>
            <a:off x="2112963" y="3470275"/>
            <a:ext cx="16637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向量加法：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16413" name="矩形 45"/>
          <p:cNvSpPr/>
          <p:nvPr/>
        </p:nvSpPr>
        <p:spPr>
          <a:xfrm>
            <a:off x="3675063" y="3502025"/>
            <a:ext cx="317341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三角形法则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首尾相接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16414" name="矩形 46"/>
          <p:cNvSpPr/>
          <p:nvPr/>
        </p:nvSpPr>
        <p:spPr>
          <a:xfrm>
            <a:off x="3660775" y="3940175"/>
            <a:ext cx="348297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平行四边形法则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共起点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16415" name="Rectangle 16"/>
          <p:cNvSpPr/>
          <p:nvPr/>
        </p:nvSpPr>
        <p:spPr>
          <a:xfrm>
            <a:off x="2122488" y="4502150"/>
            <a:ext cx="16637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向量减法：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16416" name="矩形 48"/>
          <p:cNvSpPr/>
          <p:nvPr/>
        </p:nvSpPr>
        <p:spPr>
          <a:xfrm>
            <a:off x="3670300" y="4519613"/>
            <a:ext cx="34829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平行四边形法则</a:t>
            </a:r>
            <a:r>
              <a:rPr lang="en-US" altLang="zh-CN" sz="2400">
                <a:ea typeface="楷体" pitchFamily="49" charset="-122"/>
              </a:rPr>
              <a:t>(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共起点</a:t>
            </a:r>
            <a:r>
              <a:rPr lang="en-US" altLang="zh-CN" sz="2400">
                <a:ea typeface="楷体" pitchFamily="49" charset="-122"/>
              </a:rPr>
              <a:t>)</a:t>
            </a:r>
            <a:endParaRPr lang="zh-CN" altLang="en-US" sz="2400">
              <a:ea typeface="楷体" pitchFamily="49" charset="-122"/>
            </a:endParaRPr>
          </a:p>
        </p:txBody>
      </p:sp>
      <p:sp>
        <p:nvSpPr>
          <p:cNvPr id="16417" name="Rectangle 15"/>
          <p:cNvSpPr/>
          <p:nvPr/>
        </p:nvSpPr>
        <p:spPr>
          <a:xfrm>
            <a:off x="971550" y="5411788"/>
            <a:ext cx="629285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962"/>
                <a:tab pos="2700338"/>
              </a:tabLst>
            </a:pP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问题</a:t>
            </a:r>
            <a:r>
              <a:rPr lang="en-US" altLang="zh-CN" sz="2400">
                <a:solidFill>
                  <a:srgbClr val="FF0000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FF0000"/>
                </a:solidFill>
                <a:ea typeface="楷体" pitchFamily="49" charset="-122"/>
              </a:rPr>
              <a:t>：</a:t>
            </a:r>
            <a:r>
              <a:rPr lang="zh-CN" altLang="en-US" sz="2400">
                <a:ea typeface="楷体" pitchFamily="49" charset="-122"/>
              </a:rPr>
              <a:t>复数的加法具有怎样的几何意义呢？</a:t>
            </a:r>
            <a:r>
              <a:rPr lang="en-US" altLang="zh-CN" sz="2400">
                <a:ea typeface="楷体" pitchFamily="49" charset="-122"/>
              </a:rPr>
              <a:t> </a:t>
            </a:r>
            <a:endParaRPr lang="en-US" altLang="zh-CN" sz="2400"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 fill="hold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 fill="hold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 fill="hold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 fill="hold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2" grpId="0"/>
      <p:bldP spid="16413" grpId="0"/>
      <p:bldP spid="16414" grpId="0"/>
      <p:bldP spid="16415" grpId="0"/>
      <p:bldP spid="16416" grpId="0"/>
      <p:bldP spid="164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3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1843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Rectangle 1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6" name="Rectangle 16"/>
          <p:cNvSpPr/>
          <p:nvPr/>
        </p:nvSpPr>
        <p:spPr>
          <a:xfrm>
            <a:off x="938213" y="1014413"/>
            <a:ext cx="34321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、复数加法的几何意义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grpSp>
        <p:nvGrpSpPr>
          <p:cNvPr id="18437" name="组合 59"/>
          <p:cNvGrpSpPr/>
          <p:nvPr/>
        </p:nvGrpSpPr>
        <p:grpSpPr>
          <a:xfrm>
            <a:off x="1400175" y="1328738"/>
            <a:ext cx="7661275" cy="3416300"/>
            <a:chOff x="1400652" y="1329464"/>
            <a:chExt cx="7660869" cy="3416391"/>
          </a:xfrm>
        </p:grpSpPr>
        <p:grpSp>
          <p:nvGrpSpPr>
            <p:cNvPr id="18438" name="组合 43"/>
            <p:cNvGrpSpPr/>
            <p:nvPr/>
          </p:nvGrpSpPr>
          <p:grpSpPr>
            <a:xfrm>
              <a:off x="1400652" y="1329464"/>
              <a:ext cx="7660869" cy="3416391"/>
              <a:chOff x="973138" y="996950"/>
              <a:chExt cx="7660869" cy="3416391"/>
            </a:xfrm>
          </p:grpSpPr>
          <p:sp>
            <p:nvSpPr>
              <p:cNvPr id="18439" name="Rectangle 15"/>
              <p:cNvSpPr/>
              <p:nvPr/>
            </p:nvSpPr>
            <p:spPr>
              <a:xfrm>
                <a:off x="973138" y="996950"/>
                <a:ext cx="7660869" cy="3416391"/>
              </a:xfrm>
              <a:prstGeom prst="rect">
                <a:avLst/>
              </a:prstGeom>
              <a:noFill/>
              <a:ln w="28575">
                <a:noFill/>
                <a:miter lim="800000"/>
              </a:ln>
            </p:spPr>
            <p:txBody>
              <a:bodyPr wrap="none" anchor="t" anchorCtr="0">
                <a:spAutoFit/>
              </a:bodyPr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如图，设向量                   分别与复数设 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1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bi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b</a:t>
                </a:r>
                <a:endParaRPr lang="en-US" altLang="zh-CN" sz="2400" i="1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∈</a:t>
                </a:r>
                <a:r>
                  <a:rPr lang="en-US" altLang="zh-CN" sz="2400" i="1">
                    <a:ea typeface="楷体" pitchFamily="49" charset="-122"/>
                  </a:rPr>
                  <a:t>R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 z</a:t>
                </a:r>
                <a:r>
                  <a:rPr lang="en-US" altLang="zh-CN" sz="2400" baseline="-25000">
                    <a:ea typeface="楷体" pitchFamily="49" charset="-122"/>
                  </a:rPr>
                  <a:t>2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di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d</a:t>
                </a:r>
                <a:r>
                  <a:rPr lang="zh-CN" altLang="en-US" sz="2400">
                    <a:ea typeface="楷体" pitchFamily="49" charset="-122"/>
                  </a:rPr>
                  <a:t>∈</a:t>
                </a:r>
                <a:r>
                  <a:rPr lang="en-US" altLang="zh-CN" sz="2400" i="1">
                    <a:ea typeface="楷体" pitchFamily="49" charset="-122"/>
                  </a:rPr>
                  <a:t>R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对应，且               </a:t>
                </a:r>
                <a:r>
                  <a:rPr lang="en-US" altLang="zh-CN" sz="2400">
                    <a:ea typeface="楷体" pitchFamily="49" charset="-122"/>
                  </a:rPr>
                  <a:t>    </a:t>
                </a:r>
                <a:r>
                  <a:rPr lang="zh-CN" altLang="en-US" sz="2400">
                    <a:ea typeface="楷体" pitchFamily="49" charset="-122"/>
                  </a:rPr>
                  <a:t>不共线，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以                   为两条邻边画平行四边形</a:t>
                </a:r>
                <a:r>
                  <a:rPr lang="en-US" altLang="zh-CN" sz="2400" i="1">
                    <a:ea typeface="楷体" pitchFamily="49" charset="-122"/>
                  </a:rPr>
                  <a:t>OZ</a:t>
                </a:r>
                <a:r>
                  <a:rPr lang="en-US" altLang="zh-CN" sz="2400" baseline="-25000">
                    <a:ea typeface="楷体" pitchFamily="49" charset="-122"/>
                  </a:rPr>
                  <a:t>1</a:t>
                </a:r>
                <a:r>
                  <a:rPr lang="en-US" altLang="zh-CN" sz="2400" i="1">
                    <a:ea typeface="楷体" pitchFamily="49" charset="-122"/>
                  </a:rPr>
                  <a:t>ZZ</a:t>
                </a:r>
                <a:r>
                  <a:rPr lang="en-US" altLang="zh-CN" sz="2400" baseline="-25000">
                    <a:ea typeface="楷体" pitchFamily="49" charset="-122"/>
                  </a:rPr>
                  <a:t>2</a:t>
                </a:r>
                <a:r>
                  <a:rPr lang="zh-CN" altLang="en-US" sz="2400">
                    <a:ea typeface="楷体" pitchFamily="49" charset="-122"/>
                  </a:rPr>
                  <a:t>，则对角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线</a:t>
                </a:r>
                <a:r>
                  <a:rPr lang="en-US" altLang="zh-CN" sz="2400" i="1">
                    <a:ea typeface="楷体" pitchFamily="49" charset="-122"/>
                  </a:rPr>
                  <a:t>OZ</a:t>
                </a:r>
                <a:r>
                  <a:rPr lang="zh-CN" altLang="en-US" sz="2400">
                    <a:ea typeface="楷体" pitchFamily="49" charset="-122"/>
                  </a:rPr>
                  <a:t>所表示的向量      就是复数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1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2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bi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di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b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d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en-US" altLang="zh-CN" sz="2400" i="1">
                    <a:ea typeface="楷体" pitchFamily="49" charset="-122"/>
                  </a:rPr>
                  <a:t>i</a:t>
                </a:r>
                <a:r>
                  <a:rPr lang="zh-CN" altLang="en-US" sz="2400">
                    <a:ea typeface="楷体" pitchFamily="49" charset="-122"/>
                  </a:rPr>
                  <a:t>对应的向量，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这就是复数加法的几何意义。</a:t>
                </a:r>
                <a:endParaRPr lang="en-US" altLang="zh-CN" sz="2400">
                  <a:ea typeface="楷体" pitchFamily="49" charset="-122"/>
                </a:endParaRPr>
              </a:p>
            </p:txBody>
          </p:sp>
          <p:graphicFrame>
            <p:nvGraphicFramePr>
              <p:cNvPr id="18440" name="Object 8"/>
              <p:cNvGraphicFramePr>
                <a:graphicFrameLocks noChangeAspect="1"/>
              </p:cNvGraphicFramePr>
              <p:nvPr/>
            </p:nvGraphicFramePr>
            <p:xfrm>
              <a:off x="2947925" y="1084155"/>
              <a:ext cx="1450975" cy="557213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62" r:id="rId3" imgW="1451052" imgH="557198" progId="Equation.DSMT4">
                      <p:embed/>
                    </p:oleObj>
                  </mc:Choice>
                  <mc:Fallback>
                    <p:oleObj r:id="rId3" imgW="1451052" imgH="557198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2947925" y="1084155"/>
                            <a:ext cx="1450975" cy="55721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8441" name="Object 11"/>
            <p:cNvGraphicFramePr>
              <a:graphicFrameLocks noChangeAspect="1"/>
            </p:cNvGraphicFramePr>
            <p:nvPr/>
          </p:nvGraphicFramePr>
          <p:xfrm>
            <a:off x="6259166" y="1949073"/>
            <a:ext cx="1450975" cy="55721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3" r:id="rId5" imgW="1451052" imgH="557198" progId="Equation.DSMT4">
                    <p:embed/>
                  </p:oleObj>
                </mc:Choice>
                <mc:Fallback>
                  <p:oleObj r:id="rId5" imgW="1451052" imgH="557198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259166" y="1949073"/>
                          <a:ext cx="1450975" cy="5572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42" name="Object 12"/>
            <p:cNvGraphicFramePr>
              <a:graphicFrameLocks noChangeAspect="1"/>
            </p:cNvGraphicFramePr>
            <p:nvPr/>
          </p:nvGraphicFramePr>
          <p:xfrm>
            <a:off x="1832162" y="2496772"/>
            <a:ext cx="1450975" cy="55721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4" r:id="rId6" imgW="1451052" imgH="557197" progId="Equation.DSMT4">
                    <p:embed/>
                  </p:oleObj>
                </mc:Choice>
                <mc:Fallback>
                  <p:oleObj r:id="rId6" imgW="1451052" imgH="557197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32162" y="2496772"/>
                          <a:ext cx="1450975" cy="5572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43" name="Object 13"/>
            <p:cNvGraphicFramePr>
              <a:graphicFrameLocks noChangeAspect="1"/>
            </p:cNvGraphicFramePr>
            <p:nvPr/>
          </p:nvGraphicFramePr>
          <p:xfrm>
            <a:off x="4026026" y="3085238"/>
            <a:ext cx="506059" cy="42986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5" r:id="rId7" imgW="506086" imgH="429852" progId="Equation.DSMT4">
                    <p:embed/>
                  </p:oleObj>
                </mc:Choice>
                <mc:Fallback>
                  <p:oleObj r:id="rId7" imgW="506086" imgH="429852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026026" y="3085238"/>
                          <a:ext cx="506059" cy="4298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8444" name="Line 139"/>
          <p:cNvCxnSpPr/>
          <p:nvPr/>
        </p:nvCxnSpPr>
        <p:spPr>
          <a:xfrm flipV="1">
            <a:off x="6037263" y="5707063"/>
            <a:ext cx="1371600" cy="292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arrow"/>
          </a:ln>
        </p:spPr>
      </p:cxnSp>
      <p:cxnSp>
        <p:nvCxnSpPr>
          <p:cNvPr id="18445" name="Line 140"/>
          <p:cNvCxnSpPr/>
          <p:nvPr/>
        </p:nvCxnSpPr>
        <p:spPr>
          <a:xfrm flipV="1">
            <a:off x="6037263" y="5059363"/>
            <a:ext cx="520700" cy="952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arrow"/>
          </a:ln>
        </p:spPr>
      </p:cxnSp>
      <p:grpSp>
        <p:nvGrpSpPr>
          <p:cNvPr id="18446" name="Group 144"/>
          <p:cNvGrpSpPr/>
          <p:nvPr/>
        </p:nvGrpSpPr>
        <p:grpSpPr>
          <a:xfrm>
            <a:off x="5668963" y="3614738"/>
            <a:ext cx="3070225" cy="2828925"/>
            <a:chOff x="728" y="2314"/>
            <a:chExt cx="1934" cy="1782"/>
          </a:xfrm>
        </p:grpSpPr>
        <p:cxnSp>
          <p:nvCxnSpPr>
            <p:cNvPr id="18447" name="Line 137"/>
            <p:cNvCxnSpPr/>
            <p:nvPr/>
          </p:nvCxnSpPr>
          <p:spPr>
            <a:xfrm>
              <a:off x="728" y="3816"/>
              <a:ext cx="18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/>
            </a:ln>
          </p:spPr>
        </p:cxnSp>
        <p:cxnSp>
          <p:nvCxnSpPr>
            <p:cNvPr id="18448" name="Line 138"/>
            <p:cNvCxnSpPr/>
            <p:nvPr/>
          </p:nvCxnSpPr>
          <p:spPr>
            <a:xfrm flipH="1" flipV="1">
              <a:off x="968" y="2392"/>
              <a:ext cx="0" cy="17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/>
            </a:ln>
          </p:spPr>
        </p:cxnSp>
        <p:graphicFrame>
          <p:nvGraphicFramePr>
            <p:cNvPr id="18449" name="Object 14"/>
            <p:cNvGraphicFramePr>
              <a:graphicFrameLocks noChangeAspect="1"/>
            </p:cNvGraphicFramePr>
            <p:nvPr/>
          </p:nvGraphicFramePr>
          <p:xfrm>
            <a:off x="2480" y="3804"/>
            <a:ext cx="182" cy="2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6" r:id="rId9" imgW="288925" imgH="317500" progId="Equation.3">
                    <p:embed/>
                  </p:oleObj>
                </mc:Choice>
                <mc:Fallback>
                  <p:oleObj r:id="rId9" imgW="288925" imgH="3175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480" y="3804"/>
                          <a:ext cx="182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50" name="Object 15"/>
            <p:cNvGraphicFramePr>
              <a:graphicFrameLocks noChangeAspect="1"/>
            </p:cNvGraphicFramePr>
            <p:nvPr/>
          </p:nvGraphicFramePr>
          <p:xfrm>
            <a:off x="783" y="2314"/>
            <a:ext cx="200" cy="23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7" r:id="rId11" imgW="317500" imgH="376238" progId="Equation.3">
                    <p:embed/>
                  </p:oleObj>
                </mc:Choice>
                <mc:Fallback>
                  <p:oleObj r:id="rId11" imgW="317500" imgH="376238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783" y="2314"/>
                          <a:ext cx="200" cy="2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51" name="Object 16"/>
            <p:cNvGraphicFramePr>
              <a:graphicFrameLocks noChangeAspect="1"/>
            </p:cNvGraphicFramePr>
            <p:nvPr/>
          </p:nvGraphicFramePr>
          <p:xfrm>
            <a:off x="808" y="3788"/>
            <a:ext cx="182" cy="2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8" r:id="rId13" imgW="288925" imgH="317500" progId="Equation.3">
                    <p:embed/>
                  </p:oleObj>
                </mc:Choice>
                <mc:Fallback>
                  <p:oleObj r:id="rId13" imgW="288925" imgH="3175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808" y="3788"/>
                          <a:ext cx="182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452" name="Object 17"/>
          <p:cNvGraphicFramePr>
            <a:graphicFrameLocks noChangeAspect="1"/>
          </p:cNvGraphicFramePr>
          <p:nvPr/>
        </p:nvGraphicFramePr>
        <p:xfrm>
          <a:off x="7377113" y="5551488"/>
          <a:ext cx="330200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9" r:id="rId15" imgW="330200" imgH="401637" progId="Equation.3">
                  <p:embed/>
                </p:oleObj>
              </mc:Choice>
              <mc:Fallback>
                <p:oleObj r:id="rId15" imgW="330200" imgH="4016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377113" y="5551488"/>
                        <a:ext cx="330200" cy="401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3" name="Object 18"/>
          <p:cNvGraphicFramePr>
            <a:graphicFrameLocks noChangeAspect="1"/>
          </p:cNvGraphicFramePr>
          <p:nvPr/>
        </p:nvGraphicFramePr>
        <p:xfrm>
          <a:off x="6121400" y="4840288"/>
          <a:ext cx="352425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0" r:id="rId17" imgW="352425" imgH="401637" progId="Equation.3">
                  <p:embed/>
                </p:oleObj>
              </mc:Choice>
              <mc:Fallback>
                <p:oleObj r:id="rId17" imgW="352425" imgH="4016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121400" y="4840288"/>
                        <a:ext cx="352425" cy="401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454" name="Line 147"/>
          <p:cNvCxnSpPr/>
          <p:nvPr/>
        </p:nvCxnSpPr>
        <p:spPr>
          <a:xfrm flipV="1">
            <a:off x="6545263" y="4792663"/>
            <a:ext cx="1371600" cy="2921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</p:cxnSp>
      <p:cxnSp>
        <p:nvCxnSpPr>
          <p:cNvPr id="18455" name="Line 148"/>
          <p:cNvCxnSpPr/>
          <p:nvPr/>
        </p:nvCxnSpPr>
        <p:spPr>
          <a:xfrm flipV="1">
            <a:off x="7396163" y="4779963"/>
            <a:ext cx="520700" cy="9525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</p:cxnSp>
      <p:cxnSp>
        <p:nvCxnSpPr>
          <p:cNvPr id="18456" name="Line 149"/>
          <p:cNvCxnSpPr/>
          <p:nvPr/>
        </p:nvCxnSpPr>
        <p:spPr>
          <a:xfrm flipV="1">
            <a:off x="6049963" y="4805363"/>
            <a:ext cx="1841500" cy="12065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tailEnd type="arrow"/>
          </a:ln>
        </p:spPr>
      </p:cxnSp>
      <p:graphicFrame>
        <p:nvGraphicFramePr>
          <p:cNvPr id="18457" name="Object 19"/>
          <p:cNvGraphicFramePr>
            <a:graphicFrameLocks noChangeAspect="1"/>
          </p:cNvGraphicFramePr>
          <p:nvPr/>
        </p:nvGraphicFramePr>
        <p:xfrm>
          <a:off x="7870825" y="4608513"/>
          <a:ext cx="282575" cy="3063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1" r:id="rId19" imgW="282575" imgH="306387" progId="Equation.3">
                  <p:embed/>
                </p:oleObj>
              </mc:Choice>
              <mc:Fallback>
                <p:oleObj r:id="rId19" imgW="282575" imgH="30638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870825" y="4608513"/>
                        <a:ext cx="282575" cy="3063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 fill="hold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 fill="hold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 fill="hold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 fill="hold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 fill="hold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 fill="hold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1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pitchFamily="49" charset="-122"/>
                <a:ea typeface="楷体" pitchFamily="49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pitchFamily="49" charset="-122"/>
              <a:ea typeface="楷体" pitchFamily="49" charset="-122"/>
            </a:endParaRPr>
          </a:p>
        </p:txBody>
      </p:sp>
      <p:sp>
        <p:nvSpPr>
          <p:cNvPr id="20482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3" name="Rectangle 1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4" name="Rectangle 16"/>
          <p:cNvSpPr/>
          <p:nvPr/>
        </p:nvSpPr>
        <p:spPr>
          <a:xfrm>
            <a:off x="938213" y="1014413"/>
            <a:ext cx="34321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itchFamily="49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itchFamily="49" charset="-122"/>
              </a:rPr>
              <a:t>、复数减法的几何意义</a:t>
            </a:r>
            <a:endParaRPr lang="zh-CN" altLang="en-US" sz="2400">
              <a:solidFill>
                <a:srgbClr val="0000FF"/>
              </a:solidFill>
              <a:ea typeface="楷体" pitchFamily="49" charset="-122"/>
            </a:endParaRPr>
          </a:p>
        </p:txBody>
      </p:sp>
      <p:sp>
        <p:nvSpPr>
          <p:cNvPr id="20485" name="TextBox 26"/>
          <p:cNvSpPr/>
          <p:nvPr/>
        </p:nvSpPr>
        <p:spPr>
          <a:xfrm>
            <a:off x="1425575" y="1449388"/>
            <a:ext cx="731520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itchFamily="49" charset="-122"/>
              </a:rPr>
              <a:t>根据复数减法的定义以及复数加法的额几何意义，可</a:t>
            </a:r>
            <a:endParaRPr lang="en-US" altLang="zh-CN" sz="2400">
              <a:ea typeface="楷体" pitchFamily="49" charset="-122"/>
            </a:endParaRPr>
          </a:p>
          <a:p>
            <a:pPr lvl="0" algn="l"/>
            <a:r>
              <a:rPr lang="zh-CN" altLang="en-US" sz="2400">
                <a:ea typeface="楷体" pitchFamily="49" charset="-122"/>
              </a:rPr>
              <a:t>以得到复数减法的几何意义。</a:t>
            </a:r>
            <a:endParaRPr lang="zh-CN" altLang="en-US" sz="2400">
              <a:ea typeface="楷体" pitchFamily="49" charset="-122"/>
            </a:endParaRPr>
          </a:p>
        </p:txBody>
      </p:sp>
      <p:grpSp>
        <p:nvGrpSpPr>
          <p:cNvPr id="20486" name="组合 28"/>
          <p:cNvGrpSpPr/>
          <p:nvPr/>
        </p:nvGrpSpPr>
        <p:grpSpPr>
          <a:xfrm>
            <a:off x="1412875" y="2243138"/>
            <a:ext cx="7572375" cy="1755775"/>
            <a:chOff x="1400652" y="2516964"/>
            <a:chExt cx="7572907" cy="1754326"/>
          </a:xfrm>
        </p:grpSpPr>
        <p:grpSp>
          <p:nvGrpSpPr>
            <p:cNvPr id="20487" name="组合 43"/>
            <p:cNvGrpSpPr/>
            <p:nvPr/>
          </p:nvGrpSpPr>
          <p:grpSpPr>
            <a:xfrm>
              <a:off x="1400652" y="2516964"/>
              <a:ext cx="7572907" cy="1754326"/>
              <a:chOff x="973138" y="996950"/>
              <a:chExt cx="7572907" cy="1754326"/>
            </a:xfrm>
          </p:grpSpPr>
          <p:sp>
            <p:nvSpPr>
              <p:cNvPr id="20488" name="Rectangle 15"/>
              <p:cNvSpPr/>
              <p:nvPr/>
            </p:nvSpPr>
            <p:spPr>
              <a:xfrm>
                <a:off x="973138" y="996950"/>
                <a:ext cx="7572907" cy="1754326"/>
              </a:xfrm>
              <a:prstGeom prst="rect">
                <a:avLst/>
              </a:prstGeom>
              <a:noFill/>
              <a:ln w="28575">
                <a:noFill/>
                <a:miter lim="800000"/>
              </a:ln>
            </p:spPr>
            <p:txBody>
              <a:bodyPr wrap="none" anchor="t" anchorCtr="0">
                <a:spAutoFit/>
              </a:bodyPr>
              <a:lstStyle>
                <a:defPPr>
                  <a:defRPr lang="zh-CN"/>
                </a:defPPr>
                <a:lvl1pPr marL="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4572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9144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3716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1828800" indent="0" algn="ctr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2000" b="1" i="0" u="none" baseline="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</a:lstStyle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如图，若向量                   分别与复数设 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1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bi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a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b</a:t>
                </a:r>
                <a:endParaRPr lang="en-US" altLang="zh-CN" sz="2400" i="1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∈</a:t>
                </a:r>
                <a:r>
                  <a:rPr lang="en-US" altLang="zh-CN" sz="2400" i="1">
                    <a:ea typeface="楷体" pitchFamily="49" charset="-122"/>
                  </a:rPr>
                  <a:t>R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 z</a:t>
                </a:r>
                <a:r>
                  <a:rPr lang="en-US" altLang="zh-CN" sz="2400" baseline="-25000">
                    <a:ea typeface="楷体" pitchFamily="49" charset="-122"/>
                  </a:rPr>
                  <a:t>2</a:t>
                </a:r>
                <a:r>
                  <a:rPr lang="zh-CN" altLang="en-US" sz="2400">
                    <a:ea typeface="楷体" pitchFamily="49" charset="-122"/>
                  </a:rPr>
                  <a:t>＝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zh-CN" altLang="en-US" sz="2400">
                    <a:ea typeface="楷体" pitchFamily="49" charset="-122"/>
                  </a:rPr>
                  <a:t>＋</a:t>
                </a:r>
                <a:r>
                  <a:rPr lang="en-US" altLang="zh-CN" sz="2400" i="1">
                    <a:ea typeface="楷体" pitchFamily="49" charset="-122"/>
                  </a:rPr>
                  <a:t>di</a:t>
                </a:r>
                <a:r>
                  <a:rPr lang="en-US" altLang="zh-CN" sz="2400">
                    <a:ea typeface="楷体" pitchFamily="49" charset="-122"/>
                  </a:rPr>
                  <a:t>(</a:t>
                </a:r>
                <a:r>
                  <a:rPr lang="en-US" altLang="zh-CN" sz="2400" i="1">
                    <a:ea typeface="楷体" pitchFamily="49" charset="-122"/>
                  </a:rPr>
                  <a:t>c</a:t>
                </a:r>
                <a:r>
                  <a:rPr lang="zh-CN" altLang="en-US" sz="2400">
                    <a:ea typeface="楷体" pitchFamily="49" charset="-122"/>
                  </a:rPr>
                  <a:t>，</a:t>
                </a:r>
                <a:r>
                  <a:rPr lang="en-US" altLang="zh-CN" sz="2400" i="1">
                    <a:ea typeface="楷体" pitchFamily="49" charset="-122"/>
                  </a:rPr>
                  <a:t>d</a:t>
                </a:r>
                <a:r>
                  <a:rPr lang="zh-CN" altLang="en-US" sz="2400">
                    <a:ea typeface="楷体" pitchFamily="49" charset="-122"/>
                  </a:rPr>
                  <a:t>∈</a:t>
                </a:r>
                <a:r>
                  <a:rPr lang="en-US" altLang="zh-CN" sz="2400" i="1">
                    <a:ea typeface="楷体" pitchFamily="49" charset="-122"/>
                  </a:rPr>
                  <a:t>R</a:t>
                </a:r>
                <a:r>
                  <a:rPr lang="en-US" altLang="zh-CN" sz="2400">
                    <a:ea typeface="楷体" pitchFamily="49" charset="-122"/>
                  </a:rPr>
                  <a:t>)</a:t>
                </a:r>
                <a:r>
                  <a:rPr lang="zh-CN" altLang="en-US" sz="2400">
                    <a:ea typeface="楷体" pitchFamily="49" charset="-122"/>
                  </a:rPr>
                  <a:t>对应，则它们的差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1</a:t>
                </a:r>
                <a:r>
                  <a:rPr lang="zh-CN" altLang="en-US" sz="2400">
                    <a:ea typeface="楷体" pitchFamily="49" charset="-122"/>
                  </a:rPr>
                  <a:t>－</a:t>
                </a:r>
                <a:r>
                  <a:rPr lang="en-US" altLang="zh-CN" sz="2400" i="1">
                    <a:ea typeface="楷体" pitchFamily="49" charset="-122"/>
                  </a:rPr>
                  <a:t>z</a:t>
                </a:r>
                <a:r>
                  <a:rPr lang="en-US" altLang="zh-CN" sz="2400" baseline="-25000">
                    <a:ea typeface="楷体" pitchFamily="49" charset="-122"/>
                  </a:rPr>
                  <a:t>2</a:t>
                </a:r>
                <a:r>
                  <a:rPr lang="zh-CN" altLang="en-US" sz="2400">
                    <a:ea typeface="楷体" pitchFamily="49" charset="-122"/>
                  </a:rPr>
                  <a:t>对应</a:t>
                </a:r>
                <a:endParaRPr lang="en-US" altLang="zh-CN" sz="2400">
                  <a:ea typeface="楷体" pitchFamily="49" charset="-122"/>
                </a:endParaRPr>
              </a:p>
              <a:p>
                <a:pPr marL="0" lvl="0" indent="0" algn="l" defTabSz="914400" eaLnBrk="0" hangingPunct="0">
                  <a:lnSpc>
                    <a:spcPct val="150000"/>
                  </a:lnSpc>
                  <a:tabLst>
                    <a:tab pos="1350962"/>
                    <a:tab pos="2700338"/>
                  </a:tabLst>
                </a:pPr>
                <a:r>
                  <a:rPr lang="zh-CN" altLang="en-US" sz="2400">
                    <a:ea typeface="楷体" pitchFamily="49" charset="-122"/>
                  </a:rPr>
                  <a:t>着向量                 ，即        。</a:t>
                </a:r>
                <a:endParaRPr lang="en-US" altLang="zh-CN" sz="2400">
                  <a:ea typeface="楷体" pitchFamily="49" charset="-122"/>
                </a:endParaRPr>
              </a:p>
            </p:txBody>
          </p:sp>
          <p:graphicFrame>
            <p:nvGraphicFramePr>
              <p:cNvPr id="20489" name="Object 2"/>
              <p:cNvGraphicFramePr>
                <a:graphicFrameLocks noChangeAspect="1"/>
              </p:cNvGraphicFramePr>
              <p:nvPr/>
            </p:nvGraphicFramePr>
            <p:xfrm>
              <a:off x="2947925" y="1084155"/>
              <a:ext cx="1450975" cy="557213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72" r:id="rId3" imgW="1450873" imgH="557673" progId="Equation.DSMT4">
                      <p:embed/>
                    </p:oleObj>
                  </mc:Choice>
                  <mc:Fallback>
                    <p:oleObj r:id="rId3" imgW="1450873" imgH="557673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2947925" y="1084155"/>
                            <a:ext cx="1450975" cy="55721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 lim="800000"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0490" name="Object 5"/>
            <p:cNvGraphicFramePr>
              <a:graphicFrameLocks noChangeAspect="1"/>
            </p:cNvGraphicFramePr>
            <p:nvPr/>
          </p:nvGraphicFramePr>
          <p:xfrm>
            <a:off x="4282209" y="3735799"/>
            <a:ext cx="658813" cy="50641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3" r:id="rId5" imgW="658767" imgH="506830" progId="Equation.DSMT4">
                    <p:embed/>
                  </p:oleObj>
                </mc:Choice>
                <mc:Fallback>
                  <p:oleObj r:id="rId5" imgW="658767" imgH="50683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282209" y="3735799"/>
                          <a:ext cx="658813" cy="5064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1" name="Object 12"/>
            <p:cNvGraphicFramePr>
              <a:graphicFrameLocks noChangeAspect="1"/>
            </p:cNvGraphicFramePr>
            <p:nvPr/>
          </p:nvGraphicFramePr>
          <p:xfrm>
            <a:off x="2435310" y="3742221"/>
            <a:ext cx="1305418" cy="50131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4" r:id="rId7" imgW="1305326" imgH="501729" progId="Equation.DSMT4">
                    <p:embed/>
                  </p:oleObj>
                </mc:Choice>
                <mc:Fallback>
                  <p:oleObj r:id="rId7" imgW="1305326" imgH="501729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435310" y="3742221"/>
                          <a:ext cx="1305418" cy="50131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492" name="组合 43"/>
          <p:cNvGrpSpPr/>
          <p:nvPr/>
        </p:nvGrpSpPr>
        <p:grpSpPr>
          <a:xfrm>
            <a:off x="1411288" y="3927475"/>
            <a:ext cx="4033837" cy="1754188"/>
            <a:chOff x="973138" y="996950"/>
            <a:chExt cx="4033760" cy="1752878"/>
          </a:xfrm>
        </p:grpSpPr>
        <p:sp>
          <p:nvSpPr>
            <p:cNvPr id="20493" name="Rectangle 15"/>
            <p:cNvSpPr/>
            <p:nvPr/>
          </p:nvSpPr>
          <p:spPr>
            <a:xfrm>
              <a:off x="973138" y="996950"/>
              <a:ext cx="4033760" cy="1752878"/>
            </a:xfrm>
            <a:prstGeom prst="rect">
              <a:avLst/>
            </a:prstGeom>
            <a:noFill/>
            <a:ln w="28575"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</a:lstStyle>
            <a:p>
              <a:pPr marL="0" lvl="0" indent="0" algn="l" defTabSz="914400" eaLnBrk="0" hangingPunct="0">
                <a:lnSpc>
                  <a:spcPct val="150000"/>
                </a:lnSpc>
                <a:tabLst>
                  <a:tab pos="1350962"/>
                  <a:tab pos="2700338"/>
                </a:tabLst>
              </a:pPr>
              <a:r>
                <a:rPr lang="zh-CN" altLang="en-US" sz="2400">
                  <a:ea typeface="楷体" pitchFamily="49" charset="-122"/>
                </a:rPr>
                <a:t>如果作                  ，那么点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endParaRPr lang="en-US" altLang="zh-CN" sz="2400" i="1">
                <a:ea typeface="楷体" pitchFamily="49" charset="-122"/>
              </a:endParaRPr>
            </a:p>
            <a:p>
              <a:pPr marL="0" lvl="0" indent="0" algn="l" defTabSz="914400" eaLnBrk="0" hangingPunct="0">
                <a:lnSpc>
                  <a:spcPct val="150000"/>
                </a:lnSpc>
                <a:tabLst>
                  <a:tab pos="1350962"/>
                  <a:tab pos="2700338"/>
                </a:tabLst>
              </a:pPr>
              <a:r>
                <a:rPr lang="zh-CN" altLang="en-US" sz="2400">
                  <a:ea typeface="楷体" pitchFamily="49" charset="-122"/>
                </a:rPr>
                <a:t>对应的复数若就是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en-US" altLang="zh-CN" sz="2400" baseline="-25000">
                  <a:ea typeface="楷体" pitchFamily="49" charset="-122"/>
                </a:rPr>
                <a:t>1</a:t>
              </a:r>
              <a:r>
                <a:rPr lang="zh-CN" altLang="en-US" sz="2400">
                  <a:ea typeface="楷体" pitchFamily="49" charset="-122"/>
                </a:rPr>
                <a:t>－</a:t>
              </a:r>
              <a:r>
                <a:rPr lang="en-US" altLang="zh-CN" sz="2400" i="1">
                  <a:ea typeface="楷体" pitchFamily="49" charset="-122"/>
                </a:rPr>
                <a:t>z</a:t>
              </a:r>
              <a:r>
                <a:rPr lang="en-US" altLang="zh-CN" sz="2400" baseline="-25000">
                  <a:ea typeface="楷体" pitchFamily="49" charset="-122"/>
                </a:rPr>
                <a:t>2</a:t>
              </a:r>
              <a:r>
                <a:rPr lang="zh-CN" altLang="en-US" sz="2400">
                  <a:ea typeface="楷体" pitchFamily="49" charset="-122"/>
                </a:rPr>
                <a:t>，这</a:t>
              </a:r>
              <a:endParaRPr lang="en-US" altLang="zh-CN" sz="2400">
                <a:ea typeface="楷体" pitchFamily="49" charset="-122"/>
              </a:endParaRPr>
            </a:p>
            <a:p>
              <a:pPr marL="0" lvl="0" indent="0" algn="l" defTabSz="914400" eaLnBrk="0" hangingPunct="0">
                <a:lnSpc>
                  <a:spcPct val="150000"/>
                </a:lnSpc>
                <a:tabLst>
                  <a:tab pos="1350962"/>
                  <a:tab pos="2700338"/>
                </a:tabLst>
              </a:pPr>
              <a:r>
                <a:rPr lang="zh-CN" altLang="en-US" sz="2400">
                  <a:ea typeface="楷体" pitchFamily="49" charset="-122"/>
                </a:rPr>
                <a:t>就是复数减法的几何意义。</a:t>
              </a:r>
              <a:endParaRPr lang="en-US" altLang="zh-CN" sz="2400">
                <a:ea typeface="楷体" pitchFamily="49" charset="-122"/>
              </a:endParaRPr>
            </a:p>
          </p:txBody>
        </p:sp>
        <p:graphicFrame>
          <p:nvGraphicFramePr>
            <p:cNvPr id="20494" name="Object 2"/>
            <p:cNvGraphicFramePr>
              <a:graphicFrameLocks noChangeAspect="1"/>
            </p:cNvGraphicFramePr>
            <p:nvPr/>
          </p:nvGraphicFramePr>
          <p:xfrm>
            <a:off x="1962231" y="1107885"/>
            <a:ext cx="1412182" cy="54231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5" r:id="rId9" imgW="1412209" imgH="542720" progId="Equation.DSMT4">
                    <p:embed/>
                  </p:oleObj>
                </mc:Choice>
                <mc:Fallback>
                  <p:oleObj r:id="rId9" imgW="1412209" imgH="54272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962231" y="1107885"/>
                          <a:ext cx="1412182" cy="54231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20495" name="Line 6"/>
          <p:cNvCxnSpPr/>
          <p:nvPr/>
        </p:nvCxnSpPr>
        <p:spPr>
          <a:xfrm flipV="1">
            <a:off x="5949950" y="4830763"/>
            <a:ext cx="1371600" cy="292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arrow"/>
          </a:ln>
        </p:spPr>
      </p:cxnSp>
      <p:cxnSp>
        <p:nvCxnSpPr>
          <p:cNvPr id="20496" name="Line 7"/>
          <p:cNvCxnSpPr/>
          <p:nvPr/>
        </p:nvCxnSpPr>
        <p:spPr>
          <a:xfrm flipV="1">
            <a:off x="5949950" y="4183063"/>
            <a:ext cx="520700" cy="952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tailEnd type="arrow"/>
          </a:ln>
        </p:spPr>
      </p:cxnSp>
      <p:grpSp>
        <p:nvGrpSpPr>
          <p:cNvPr id="20497" name="Group 28"/>
          <p:cNvGrpSpPr/>
          <p:nvPr/>
        </p:nvGrpSpPr>
        <p:grpSpPr>
          <a:xfrm>
            <a:off x="5581650" y="3500438"/>
            <a:ext cx="3070225" cy="2511425"/>
            <a:chOff x="3576" y="2410"/>
            <a:chExt cx="1934" cy="1582"/>
          </a:xfrm>
        </p:grpSpPr>
        <p:cxnSp>
          <p:nvCxnSpPr>
            <p:cNvPr id="20498" name="Line 9"/>
            <p:cNvCxnSpPr/>
            <p:nvPr/>
          </p:nvCxnSpPr>
          <p:spPr>
            <a:xfrm>
              <a:off x="3576" y="3432"/>
              <a:ext cx="18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/>
            </a:ln>
          </p:spPr>
        </p:cxnSp>
        <p:cxnSp>
          <p:nvCxnSpPr>
            <p:cNvPr id="20499" name="Line 10"/>
            <p:cNvCxnSpPr/>
            <p:nvPr/>
          </p:nvCxnSpPr>
          <p:spPr>
            <a:xfrm flipH="1" flipV="1">
              <a:off x="3816" y="2488"/>
              <a:ext cx="0" cy="15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arrow"/>
            </a:ln>
          </p:spPr>
        </p:cxnSp>
        <p:graphicFrame>
          <p:nvGraphicFramePr>
            <p:cNvPr id="20500" name="Object 17"/>
            <p:cNvGraphicFramePr>
              <a:graphicFrameLocks noChangeAspect="1"/>
            </p:cNvGraphicFramePr>
            <p:nvPr/>
          </p:nvGraphicFramePr>
          <p:xfrm>
            <a:off x="5328" y="3420"/>
            <a:ext cx="182" cy="2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6" r:id="rId11" imgW="288925" imgH="317500" progId="Equation.3">
                    <p:embed/>
                  </p:oleObj>
                </mc:Choice>
                <mc:Fallback>
                  <p:oleObj r:id="rId11" imgW="288925" imgH="3175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328" y="3420"/>
                          <a:ext cx="182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1" name="Object 18"/>
            <p:cNvGraphicFramePr>
              <a:graphicFrameLocks noChangeAspect="1"/>
            </p:cNvGraphicFramePr>
            <p:nvPr/>
          </p:nvGraphicFramePr>
          <p:xfrm>
            <a:off x="3631" y="2410"/>
            <a:ext cx="200" cy="23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7" r:id="rId13" imgW="317500" imgH="376238" progId="Equation.3">
                    <p:embed/>
                  </p:oleObj>
                </mc:Choice>
                <mc:Fallback>
                  <p:oleObj r:id="rId13" imgW="317500" imgH="376238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631" y="2410"/>
                          <a:ext cx="200" cy="2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2" name="Object 19"/>
            <p:cNvGraphicFramePr>
              <a:graphicFrameLocks noChangeAspect="1"/>
            </p:cNvGraphicFramePr>
            <p:nvPr/>
          </p:nvGraphicFramePr>
          <p:xfrm>
            <a:off x="3656" y="3404"/>
            <a:ext cx="182" cy="20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8" r:id="rId15" imgW="288925" imgH="317500" progId="Equation.3">
                    <p:embed/>
                  </p:oleObj>
                </mc:Choice>
                <mc:Fallback>
                  <p:oleObj r:id="rId15" imgW="288925" imgH="3175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656" y="3404"/>
                          <a:ext cx="182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503" name="Object 20"/>
          <p:cNvGraphicFramePr>
            <a:graphicFrameLocks noChangeAspect="1"/>
          </p:cNvGraphicFramePr>
          <p:nvPr/>
        </p:nvGraphicFramePr>
        <p:xfrm>
          <a:off x="7289800" y="4675188"/>
          <a:ext cx="330200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9" r:id="rId17" imgW="330200" imgH="401637" progId="Equation.3">
                  <p:embed/>
                </p:oleObj>
              </mc:Choice>
              <mc:Fallback>
                <p:oleObj r:id="rId17" imgW="330200" imgH="4016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289800" y="4675188"/>
                        <a:ext cx="330200" cy="401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1"/>
          <p:cNvGraphicFramePr>
            <a:graphicFrameLocks noChangeAspect="1"/>
          </p:cNvGraphicFramePr>
          <p:nvPr/>
        </p:nvGraphicFramePr>
        <p:xfrm>
          <a:off x="6034088" y="3963988"/>
          <a:ext cx="352425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0" r:id="rId19" imgW="352425" imgH="401637" progId="Equation.3">
                  <p:embed/>
                </p:oleObj>
              </mc:Choice>
              <mc:Fallback>
                <p:oleObj r:id="rId19" imgW="352425" imgH="40163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CC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034088" y="3963988"/>
                        <a:ext cx="352425" cy="401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505" name="Line 17"/>
          <p:cNvCxnSpPr/>
          <p:nvPr/>
        </p:nvCxnSpPr>
        <p:spPr>
          <a:xfrm flipV="1">
            <a:off x="6788150" y="4856163"/>
            <a:ext cx="508000" cy="850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</a:ln>
        </p:spPr>
      </p:cxnSp>
      <p:cxnSp>
        <p:nvCxnSpPr>
          <p:cNvPr id="20506" name="Line 18"/>
          <p:cNvCxnSpPr/>
          <p:nvPr/>
        </p:nvCxnSpPr>
        <p:spPr>
          <a:xfrm>
            <a:off x="6457950" y="4233863"/>
            <a:ext cx="850900" cy="596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tailEnd type="arrow"/>
          </a:ln>
        </p:spPr>
      </p:cxnSp>
      <p:graphicFrame>
        <p:nvGraphicFramePr>
          <p:cNvPr id="20507" name="Object 22"/>
          <p:cNvGraphicFramePr>
            <a:graphicFrameLocks noChangeAspect="1"/>
          </p:cNvGraphicFramePr>
          <p:nvPr/>
        </p:nvGraphicFramePr>
        <p:xfrm>
          <a:off x="6729413" y="5624513"/>
          <a:ext cx="282575" cy="3063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1" r:id="rId21" imgW="282575" imgH="306387" progId="Equation.3">
                  <p:embed/>
                </p:oleObj>
              </mc:Choice>
              <mc:Fallback>
                <p:oleObj r:id="rId21" imgW="282575" imgH="306387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  <a:clrChange useA="0"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729413" y="5624513"/>
                        <a:ext cx="282575" cy="3063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508" name="Line 27"/>
          <p:cNvCxnSpPr/>
          <p:nvPr/>
        </p:nvCxnSpPr>
        <p:spPr>
          <a:xfrm>
            <a:off x="5949950" y="5110163"/>
            <a:ext cx="850900" cy="596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tailEnd type="arrow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 fill="hold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 fill="hold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 fill="hold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 fill="hold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 fill="hold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 fill="hold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 fill="hold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resentationFormat>On-screen Show (4:3)</PresentationFormat>
  <Paragraphs>119</Paragraphs>
  <Slides>24</Slides>
  <Notes>23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0">
      <vt:lpstr>Arial</vt:lpstr>
      <vt:lpstr>宋体</vt:lpstr>
      <vt:lpstr>Times New Roman</vt:lpstr>
      <vt:lpstr>Calibri</vt:lpstr>
      <vt:lpstr>楷体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2022-05-30T19:07:48.240</cp:lastPrinted>
  <dcterms:created xsi:type="dcterms:W3CDTF">2022-05-30T19:07:48Z</dcterms:created>
  <dcterms:modified xsi:type="dcterms:W3CDTF">2022-05-30T11:07:48Z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