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docx" ContentType="application/vnd.openxmlformats-officedocument.wordprocessingml.document"/>
  <Default Extension="png" ContentType="image/png"/>
  <Default Extension="wmf" ContentType="image/x-wmf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760" r:id="rId5"/>
    <p:sldId id="761" r:id="rId6"/>
    <p:sldId id="762" r:id="rId7"/>
    <p:sldId id="763" r:id="rId8"/>
    <p:sldId id="745" r:id="rId9"/>
    <p:sldId id="746" r:id="rId10"/>
    <p:sldId id="771" r:id="rId11"/>
    <p:sldId id="770" r:id="rId12"/>
    <p:sldId id="772" r:id="rId13"/>
    <p:sldId id="773" r:id="rId14"/>
    <p:sldId id="727" r:id="rId15"/>
    <p:sldId id="775" r:id="rId16"/>
    <p:sldId id="776" r:id="rId17"/>
    <p:sldId id="777" r:id="rId18"/>
    <p:sldId id="774" r:id="rId19"/>
    <p:sldId id="738" r:id="rId20"/>
    <p:sldId id="778" r:id="rId21"/>
    <p:sldId id="779" r:id="rId22"/>
    <p:sldId id="780" r:id="rId23"/>
    <p:sldId id="728" r:id="rId24"/>
    <p:sldId id="740" r:id="rId25"/>
    <p:sldId id="733" r:id="rId26"/>
    <p:sldId id="752" r:id="rId27"/>
    <p:sldId id="708" r:id="rId28"/>
    <p:sldId id="781" r:id="rId29"/>
    <p:sldId id="782" r:id="rId30"/>
    <p:sldId id="485" r:id="rId31"/>
  </p:sldIdLst>
  <p:sldSz cx="9144000" cy="6858000" type="screen4x3"/>
  <p:notesSz cx="6858000" cy="9144000"/>
  <p:custDataLst>
    <p:tags r:id="rId32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tags" Target="tags/tag1.xml" /><Relationship Id="rId33" Type="http://schemas.openxmlformats.org/officeDocument/2006/relationships/presProps" Target="presProps.xml" /><Relationship Id="rId34" Type="http://schemas.openxmlformats.org/officeDocument/2006/relationships/viewProps" Target="viewProps.xml" /><Relationship Id="rId35" Type="http://schemas.openxmlformats.org/officeDocument/2006/relationships/theme" Target="theme/theme1.xml" /><Relationship Id="rId36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9.emf" /><Relationship Id="rId2" Type="http://schemas.openxmlformats.org/officeDocument/2006/relationships/image" Target="../media/image40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1.emf" /><Relationship Id="rId2" Type="http://schemas.openxmlformats.org/officeDocument/2006/relationships/image" Target="../media/image42.e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3.emf" /><Relationship Id="rId2" Type="http://schemas.openxmlformats.org/officeDocument/2006/relationships/image" Target="../media/image44.e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wmf" /><Relationship Id="rId2" Type="http://schemas.openxmlformats.org/officeDocument/2006/relationships/image" Target="../media/image20.wmf" /><Relationship Id="rId3" Type="http://schemas.openxmlformats.org/officeDocument/2006/relationships/image" Target="../media/image26.w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5.wmf" /><Relationship Id="rId2" Type="http://schemas.openxmlformats.org/officeDocument/2006/relationships/image" Target="../media/image31.wmf" /><Relationship Id="rId3" Type="http://schemas.openxmlformats.org/officeDocument/2006/relationships/image" Target="../media/image33.wmf" /><Relationship Id="rId4" Type="http://schemas.openxmlformats.org/officeDocument/2006/relationships/image" Target="../media/image34.wmf" /><Relationship Id="rId5" Type="http://schemas.openxmlformats.org/officeDocument/2006/relationships/image" Target="../media/image35.wmf" /><Relationship Id="rId6" Type="http://schemas.openxmlformats.org/officeDocument/2006/relationships/image" Target="../media/image36.wmf" /><Relationship Id="rId7" Type="http://schemas.openxmlformats.org/officeDocument/2006/relationships/image" Target="../media/image37.wmf" /><Relationship Id="rId8" Type="http://schemas.openxmlformats.org/officeDocument/2006/relationships/image" Target="../media/image38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Relationship Id="rId10" Type="http://schemas.openxmlformats.org/officeDocument/2006/relationships/image" Target="../media/image15.wmf" /><Relationship Id="rId2" Type="http://schemas.openxmlformats.org/officeDocument/2006/relationships/image" Target="../media/image6.wmf" /><Relationship Id="rId3" Type="http://schemas.openxmlformats.org/officeDocument/2006/relationships/image" Target="../media/image7.wmf" /><Relationship Id="rId4" Type="http://schemas.openxmlformats.org/officeDocument/2006/relationships/image" Target="../media/image8.wmf" /><Relationship Id="rId5" Type="http://schemas.openxmlformats.org/officeDocument/2006/relationships/image" Target="../media/image9.wmf" /><Relationship Id="rId6" Type="http://schemas.openxmlformats.org/officeDocument/2006/relationships/image" Target="../media/image11.wmf" /><Relationship Id="rId7" Type="http://schemas.openxmlformats.org/officeDocument/2006/relationships/image" Target="../media/image12.wmf" /><Relationship Id="rId8" Type="http://schemas.openxmlformats.org/officeDocument/2006/relationships/image" Target="../media/image13.wmf" /><Relationship Id="rId9" Type="http://schemas.openxmlformats.org/officeDocument/2006/relationships/image" Target="../media/image14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wmf" /><Relationship Id="rId2" Type="http://schemas.openxmlformats.org/officeDocument/2006/relationships/image" Target="../media/image18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0.wmf" /><Relationship Id="rId2" Type="http://schemas.openxmlformats.org/officeDocument/2006/relationships/image" Target="../media/image21.wmf" /><Relationship Id="rId3" Type="http://schemas.openxmlformats.org/officeDocument/2006/relationships/image" Target="../media/image22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wmf" /><Relationship Id="rId2" Type="http://schemas.openxmlformats.org/officeDocument/2006/relationships/image" Target="../media/image20.wmf" /><Relationship Id="rId3" Type="http://schemas.openxmlformats.org/officeDocument/2006/relationships/image" Target="../media/image25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wmf" /><Relationship Id="rId2" Type="http://schemas.openxmlformats.org/officeDocument/2006/relationships/image" Target="../media/image27.wmf" /><Relationship Id="rId3" Type="http://schemas.openxmlformats.org/officeDocument/2006/relationships/image" Target="../media/image28.wmf" /><Relationship Id="rId4" Type="http://schemas.openxmlformats.org/officeDocument/2006/relationships/image" Target="../media/image29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wmf" /><Relationship Id="rId2" Type="http://schemas.openxmlformats.org/officeDocument/2006/relationships/image" Target="../media/image31.wmf" /><Relationship Id="rId3" Type="http://schemas.openxmlformats.org/officeDocument/2006/relationships/image" Target="../media/image32.wmf" /><Relationship Id="rId4" Type="http://schemas.openxmlformats.org/officeDocument/2006/relationships/image" Target="../media/image33.wmf" /><Relationship Id="rId5" Type="http://schemas.openxmlformats.org/officeDocument/2006/relationships/image" Target="../media/image34.wmf" /><Relationship Id="rId6" Type="http://schemas.openxmlformats.org/officeDocument/2006/relationships/image" Target="../media/image35.wmf" /><Relationship Id="rId7" Type="http://schemas.openxmlformats.org/officeDocument/2006/relationships/image" Target="../media/image36.wmf" /><Relationship Id="rId8" Type="http://schemas.openxmlformats.org/officeDocument/2006/relationships/image" Target="../media/image37.wmf" /><Relationship Id="rId9" Type="http://schemas.openxmlformats.org/officeDocument/2006/relationships/image" Target="../media/image38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FA92CE3E-7339-4291-9AA5-3AC49BB6CA7C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234B9662-4E04-4820-9396-0EFB62443988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6C8F1601-A69B-4B73-9AD5-CEA9BB61DAA4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2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2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_rels/notesSlide2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6.xml" /><Relationship Id="rId2" Type="http://schemas.openxmlformats.org/officeDocument/2006/relationships/notesMaster" Target="../notesMasters/notesMaster1.xml" /></Relationships>
</file>

<file path=ppt/notesSlides/_rels/notesSlide2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7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7EC23E7C-E381-4693-9E92-9E30FE89CEC3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2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22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27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427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32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3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0.xml" /><Relationship Id="rId3" Type="http://schemas.openxmlformats.org/officeDocument/2006/relationships/oleObject" Target="../embeddings/oleObject21.bin" TargetMode="Internal" /><Relationship Id="rId4" Type="http://schemas.openxmlformats.org/officeDocument/2006/relationships/image" Target="../media/image24.wmf" /><Relationship Id="rId5" Type="http://schemas.openxmlformats.org/officeDocument/2006/relationships/vmlDrawing" Target="../drawings/vmlDrawing6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1.xml" /><Relationship Id="rId3" Type="http://schemas.openxmlformats.org/officeDocument/2006/relationships/oleObject" Target="../embeddings/oleObject22.bin" TargetMode="Internal" /><Relationship Id="rId4" Type="http://schemas.openxmlformats.org/officeDocument/2006/relationships/image" Target="../media/image24.wmf" /><Relationship Id="rId5" Type="http://schemas.openxmlformats.org/officeDocument/2006/relationships/oleObject" Target="../embeddings/oleObject23.bin" TargetMode="Internal" /><Relationship Id="rId6" Type="http://schemas.openxmlformats.org/officeDocument/2006/relationships/image" Target="../media/image20.wmf" /><Relationship Id="rId7" Type="http://schemas.openxmlformats.org/officeDocument/2006/relationships/oleObject" Target="../embeddings/oleObject24.bin" TargetMode="Internal" /><Relationship Id="rId8" Type="http://schemas.openxmlformats.org/officeDocument/2006/relationships/image" Target="../media/image25.wmf" /><Relationship Id="rId9" Type="http://schemas.openxmlformats.org/officeDocument/2006/relationships/vmlDrawing" Target="../drawings/vmlDrawing7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29.wmf" /><Relationship Id="rId11" Type="http://schemas.openxmlformats.org/officeDocument/2006/relationships/vmlDrawing" Target="../drawings/vmlDrawing8.vml" /><Relationship Id="rId2" Type="http://schemas.openxmlformats.org/officeDocument/2006/relationships/notesSlide" Target="../notesSlides/notesSlide15.xml" /><Relationship Id="rId3" Type="http://schemas.openxmlformats.org/officeDocument/2006/relationships/oleObject" Target="../embeddings/oleObject25.bin" TargetMode="Internal" /><Relationship Id="rId4" Type="http://schemas.openxmlformats.org/officeDocument/2006/relationships/image" Target="../media/image26.wmf" /><Relationship Id="rId5" Type="http://schemas.openxmlformats.org/officeDocument/2006/relationships/oleObject" Target="../embeddings/oleObject26.bin" TargetMode="Internal" /><Relationship Id="rId6" Type="http://schemas.openxmlformats.org/officeDocument/2006/relationships/image" Target="../media/image27.wmf" /><Relationship Id="rId7" Type="http://schemas.openxmlformats.org/officeDocument/2006/relationships/oleObject" Target="../embeddings/oleObject27.bin" TargetMode="Internal" /><Relationship Id="rId8" Type="http://schemas.openxmlformats.org/officeDocument/2006/relationships/image" Target="../media/image28.wmf" /><Relationship Id="rId9" Type="http://schemas.openxmlformats.org/officeDocument/2006/relationships/oleObject" Target="../embeddings/oleObject28.bin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3.wmf" /><Relationship Id="rId11" Type="http://schemas.openxmlformats.org/officeDocument/2006/relationships/oleObject" Target="../embeddings/oleObject33.bin" TargetMode="Internal" /><Relationship Id="rId12" Type="http://schemas.openxmlformats.org/officeDocument/2006/relationships/image" Target="../media/image34.wmf" /><Relationship Id="rId13" Type="http://schemas.openxmlformats.org/officeDocument/2006/relationships/oleObject" Target="../embeddings/oleObject34.bin" TargetMode="Internal" /><Relationship Id="rId14" Type="http://schemas.openxmlformats.org/officeDocument/2006/relationships/image" Target="../media/image35.wmf" /><Relationship Id="rId15" Type="http://schemas.openxmlformats.org/officeDocument/2006/relationships/oleObject" Target="../embeddings/oleObject35.bin" TargetMode="Internal" /><Relationship Id="rId16" Type="http://schemas.openxmlformats.org/officeDocument/2006/relationships/image" Target="../media/image36.wmf" /><Relationship Id="rId17" Type="http://schemas.openxmlformats.org/officeDocument/2006/relationships/oleObject" Target="../embeddings/oleObject36.bin" TargetMode="Internal" /><Relationship Id="rId18" Type="http://schemas.openxmlformats.org/officeDocument/2006/relationships/image" Target="../media/image37.wmf" /><Relationship Id="rId19" Type="http://schemas.openxmlformats.org/officeDocument/2006/relationships/oleObject" Target="../embeddings/oleObject37.bin" TargetMode="Internal" /><Relationship Id="rId2" Type="http://schemas.openxmlformats.org/officeDocument/2006/relationships/notesSlide" Target="../notesSlides/notesSlide20.xml" /><Relationship Id="rId20" Type="http://schemas.openxmlformats.org/officeDocument/2006/relationships/image" Target="../media/image38.wmf" /><Relationship Id="rId21" Type="http://schemas.openxmlformats.org/officeDocument/2006/relationships/vmlDrawing" Target="../drawings/vmlDrawing9.vml" /><Relationship Id="rId3" Type="http://schemas.openxmlformats.org/officeDocument/2006/relationships/oleObject" Target="../embeddings/oleObject29.bin" TargetMode="Internal" /><Relationship Id="rId4" Type="http://schemas.openxmlformats.org/officeDocument/2006/relationships/image" Target="../media/image30.wmf" /><Relationship Id="rId5" Type="http://schemas.openxmlformats.org/officeDocument/2006/relationships/oleObject" Target="../embeddings/oleObject30.bin" TargetMode="Internal" /><Relationship Id="rId6" Type="http://schemas.openxmlformats.org/officeDocument/2006/relationships/image" Target="../media/image31.wmf" /><Relationship Id="rId7" Type="http://schemas.openxmlformats.org/officeDocument/2006/relationships/oleObject" Target="../embeddings/oleObject31.bin" TargetMode="Internal" /><Relationship Id="rId8" Type="http://schemas.openxmlformats.org/officeDocument/2006/relationships/image" Target="../media/image32.wmf" /><Relationship Id="rId9" Type="http://schemas.openxmlformats.org/officeDocument/2006/relationships/oleObject" Target="../embeddings/oleObject32.bin" TargetMode="Interna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1.xml" /><Relationship Id="rId3" Type="http://schemas.openxmlformats.org/officeDocument/2006/relationships/package" Target="../embeddings/oleObject38.docx" TargetMode="Internal" /><Relationship Id="rId4" Type="http://schemas.openxmlformats.org/officeDocument/2006/relationships/image" Target="../media/image39.emf" /><Relationship Id="rId5" Type="http://schemas.openxmlformats.org/officeDocument/2006/relationships/package" Target="../embeddings/oleObject39.docx" TargetMode="Internal" /><Relationship Id="rId6" Type="http://schemas.openxmlformats.org/officeDocument/2006/relationships/image" Target="../media/image40.emf" /><Relationship Id="rId7" Type="http://schemas.openxmlformats.org/officeDocument/2006/relationships/vmlDrawing" Target="../drawings/vmlDrawing10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2.xml" /><Relationship Id="rId3" Type="http://schemas.openxmlformats.org/officeDocument/2006/relationships/package" Target="../embeddings/oleObject40.docx" TargetMode="Internal" /><Relationship Id="rId4" Type="http://schemas.openxmlformats.org/officeDocument/2006/relationships/image" Target="../media/image41.emf" /><Relationship Id="rId5" Type="http://schemas.openxmlformats.org/officeDocument/2006/relationships/package" Target="../embeddings/oleObject41.docx" TargetMode="Internal" /><Relationship Id="rId6" Type="http://schemas.openxmlformats.org/officeDocument/2006/relationships/image" Target="../media/image42.emf" /><Relationship Id="rId7" Type="http://schemas.openxmlformats.org/officeDocument/2006/relationships/vmlDrawing" Target="../drawings/vmlDrawing11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4.xml" /><Relationship Id="rId3" Type="http://schemas.openxmlformats.org/officeDocument/2006/relationships/package" Target="../embeddings/oleObject42.docx" TargetMode="Internal" /><Relationship Id="rId4" Type="http://schemas.openxmlformats.org/officeDocument/2006/relationships/image" Target="../media/image43.emf" /><Relationship Id="rId5" Type="http://schemas.openxmlformats.org/officeDocument/2006/relationships/package" Target="../embeddings/oleObject43.docx" TargetMode="Internal" /><Relationship Id="rId6" Type="http://schemas.openxmlformats.org/officeDocument/2006/relationships/image" Target="../media/image44.emf" /><Relationship Id="rId7" Type="http://schemas.openxmlformats.org/officeDocument/2006/relationships/vmlDrawing" Target="../drawings/vmlDrawing12.v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5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6.xml" /><Relationship Id="rId3" Type="http://schemas.openxmlformats.org/officeDocument/2006/relationships/oleObject" Target="../embeddings/oleObject44.bin" TargetMode="Internal" /><Relationship Id="rId4" Type="http://schemas.openxmlformats.org/officeDocument/2006/relationships/image" Target="../media/image24.wmf" /><Relationship Id="rId5" Type="http://schemas.openxmlformats.org/officeDocument/2006/relationships/oleObject" Target="../embeddings/oleObject45.bin" TargetMode="Internal" /><Relationship Id="rId6" Type="http://schemas.openxmlformats.org/officeDocument/2006/relationships/image" Target="../media/image20.wmf" /><Relationship Id="rId7" Type="http://schemas.openxmlformats.org/officeDocument/2006/relationships/oleObject" Target="../embeddings/oleObject46.bin" TargetMode="Internal" /><Relationship Id="rId8" Type="http://schemas.openxmlformats.org/officeDocument/2006/relationships/image" Target="../media/image26.wmf" /><Relationship Id="rId9" Type="http://schemas.openxmlformats.org/officeDocument/2006/relationships/vmlDrawing" Target="../drawings/vmlDrawing13.v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4.wmf" /><Relationship Id="rId11" Type="http://schemas.openxmlformats.org/officeDocument/2006/relationships/oleObject" Target="../embeddings/oleObject51.bin" TargetMode="Internal" /><Relationship Id="rId12" Type="http://schemas.openxmlformats.org/officeDocument/2006/relationships/image" Target="../media/image35.wmf" /><Relationship Id="rId13" Type="http://schemas.openxmlformats.org/officeDocument/2006/relationships/oleObject" Target="../embeddings/oleObject52.bin" TargetMode="Internal" /><Relationship Id="rId14" Type="http://schemas.openxmlformats.org/officeDocument/2006/relationships/image" Target="../media/image36.wmf" /><Relationship Id="rId15" Type="http://schemas.openxmlformats.org/officeDocument/2006/relationships/oleObject" Target="../embeddings/oleObject53.bin" TargetMode="Internal" /><Relationship Id="rId16" Type="http://schemas.openxmlformats.org/officeDocument/2006/relationships/image" Target="../media/image37.wmf" /><Relationship Id="rId17" Type="http://schemas.openxmlformats.org/officeDocument/2006/relationships/oleObject" Target="../embeddings/oleObject54.bin" TargetMode="Internal" /><Relationship Id="rId18" Type="http://schemas.openxmlformats.org/officeDocument/2006/relationships/image" Target="../media/image38.wmf" /><Relationship Id="rId19" Type="http://schemas.openxmlformats.org/officeDocument/2006/relationships/vmlDrawing" Target="../drawings/vmlDrawing14.vml" /><Relationship Id="rId2" Type="http://schemas.openxmlformats.org/officeDocument/2006/relationships/notesSlide" Target="../notesSlides/notesSlide27.xml" /><Relationship Id="rId3" Type="http://schemas.openxmlformats.org/officeDocument/2006/relationships/oleObject" Target="../embeddings/oleObject47.bin" TargetMode="Internal" /><Relationship Id="rId4" Type="http://schemas.openxmlformats.org/officeDocument/2006/relationships/image" Target="../media/image45.wmf" /><Relationship Id="rId5" Type="http://schemas.openxmlformats.org/officeDocument/2006/relationships/oleObject" Target="../embeddings/oleObject48.bin" TargetMode="Internal" /><Relationship Id="rId6" Type="http://schemas.openxmlformats.org/officeDocument/2006/relationships/image" Target="../media/image31.wmf" /><Relationship Id="rId7" Type="http://schemas.openxmlformats.org/officeDocument/2006/relationships/oleObject" Target="../embeddings/oleObject49.bin" TargetMode="Internal" /><Relationship Id="rId8" Type="http://schemas.openxmlformats.org/officeDocument/2006/relationships/image" Target="../media/image33.wmf" /><Relationship Id="rId9" Type="http://schemas.openxmlformats.org/officeDocument/2006/relationships/oleObject" Target="../embeddings/oleObject50.bin" TargetMode="Interna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6.gif" /><Relationship Id="rId3" Type="http://schemas.openxmlformats.org/officeDocument/2006/relationships/image" Target="../media/image47.gif" /><Relationship Id="rId4" Type="http://schemas.openxmlformats.org/officeDocument/2006/relationships/image" Target="../media/image48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1.v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oleObject" Target="../embeddings/oleObject1.bin" TargetMode="Internal" /><Relationship Id="rId6" Type="http://schemas.openxmlformats.org/officeDocument/2006/relationships/image" Target="../media/image4.wmf" /><Relationship Id="rId7" Type="http://schemas.openxmlformats.org/officeDocument/2006/relationships/oleObject" Target="../embeddings/oleObject2.bin" TargetMode="Internal" /><Relationship Id="rId8" Type="http://schemas.openxmlformats.org/officeDocument/2006/relationships/oleObject" Target="../embeddings/oleObject3.bin" TargetMode="Internal" /><Relationship Id="rId9" Type="http://schemas.openxmlformats.org/officeDocument/2006/relationships/oleObject" Target="../embeddings/oleObject4.bin" TargetMode="In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.wmf" /><Relationship Id="rId11" Type="http://schemas.openxmlformats.org/officeDocument/2006/relationships/oleObject" Target="../embeddings/oleObject9.bin" TargetMode="Internal" /><Relationship Id="rId12" Type="http://schemas.openxmlformats.org/officeDocument/2006/relationships/image" Target="../media/image9.wmf" /><Relationship Id="rId13" Type="http://schemas.openxmlformats.org/officeDocument/2006/relationships/image" Target="../media/image10.png" /><Relationship Id="rId14" Type="http://schemas.openxmlformats.org/officeDocument/2006/relationships/oleObject" Target="../embeddings/oleObject10.bin" TargetMode="Internal" /><Relationship Id="rId15" Type="http://schemas.openxmlformats.org/officeDocument/2006/relationships/image" Target="../media/image11.wmf" /><Relationship Id="rId16" Type="http://schemas.openxmlformats.org/officeDocument/2006/relationships/oleObject" Target="../embeddings/oleObject11.bin" TargetMode="Internal" /><Relationship Id="rId17" Type="http://schemas.openxmlformats.org/officeDocument/2006/relationships/image" Target="../media/image12.wmf" /><Relationship Id="rId18" Type="http://schemas.openxmlformats.org/officeDocument/2006/relationships/oleObject" Target="../embeddings/oleObject12.bin" TargetMode="Internal" /><Relationship Id="rId19" Type="http://schemas.openxmlformats.org/officeDocument/2006/relationships/image" Target="../media/image13.wmf" /><Relationship Id="rId2" Type="http://schemas.openxmlformats.org/officeDocument/2006/relationships/notesSlide" Target="../notesSlides/notesSlide4.xml" /><Relationship Id="rId20" Type="http://schemas.openxmlformats.org/officeDocument/2006/relationships/oleObject" Target="../embeddings/oleObject13.bin" TargetMode="Internal" /><Relationship Id="rId21" Type="http://schemas.openxmlformats.org/officeDocument/2006/relationships/image" Target="../media/image14.wmf" /><Relationship Id="rId22" Type="http://schemas.openxmlformats.org/officeDocument/2006/relationships/oleObject" Target="../embeddings/oleObject14.bin" TargetMode="Internal" /><Relationship Id="rId23" Type="http://schemas.openxmlformats.org/officeDocument/2006/relationships/image" Target="../media/image15.wmf" /><Relationship Id="rId24" Type="http://schemas.openxmlformats.org/officeDocument/2006/relationships/vmlDrawing" Target="../drawings/vmlDrawing2.vml" /><Relationship Id="rId3" Type="http://schemas.openxmlformats.org/officeDocument/2006/relationships/oleObject" Target="../embeddings/oleObject5.bin" TargetMode="Internal" /><Relationship Id="rId4" Type="http://schemas.openxmlformats.org/officeDocument/2006/relationships/image" Target="../media/image5.wmf" /><Relationship Id="rId5" Type="http://schemas.openxmlformats.org/officeDocument/2006/relationships/oleObject" Target="../embeddings/oleObject6.bin" TargetMode="Internal" /><Relationship Id="rId6" Type="http://schemas.openxmlformats.org/officeDocument/2006/relationships/image" Target="../media/image6.wmf" /><Relationship Id="rId7" Type="http://schemas.openxmlformats.org/officeDocument/2006/relationships/oleObject" Target="../embeddings/oleObject7.bin" TargetMode="Internal" /><Relationship Id="rId8" Type="http://schemas.openxmlformats.org/officeDocument/2006/relationships/image" Target="../media/image7.wmf" /><Relationship Id="rId9" Type="http://schemas.openxmlformats.org/officeDocument/2006/relationships/oleObject" Target="../embeddings/oleObject8.bin" TargetMode="In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16.png" /><Relationship Id="rId4" Type="http://schemas.openxmlformats.org/officeDocument/2006/relationships/oleObject" Target="../embeddings/oleObject15.bin" TargetMode="Internal" /><Relationship Id="rId5" Type="http://schemas.openxmlformats.org/officeDocument/2006/relationships/image" Target="../media/image17.wmf" /><Relationship Id="rId6" Type="http://schemas.openxmlformats.org/officeDocument/2006/relationships/oleObject" Target="../embeddings/oleObject16.bin" TargetMode="Internal" /><Relationship Id="rId7" Type="http://schemas.openxmlformats.org/officeDocument/2006/relationships/image" Target="../media/image18.wmf" /><Relationship Id="rId8" Type="http://schemas.openxmlformats.org/officeDocument/2006/relationships/vmlDrawing" Target="../drawings/vmlDrawing3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oleObject" Target="../embeddings/oleObject17.bin" TargetMode="Internal" /><Relationship Id="rId4" Type="http://schemas.openxmlformats.org/officeDocument/2006/relationships/image" Target="../media/image19.wmf" /><Relationship Id="rId5" Type="http://schemas.openxmlformats.org/officeDocument/2006/relationships/vmlDrawing" Target="../drawings/vmlDrawing4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7.xml" /><Relationship Id="rId3" Type="http://schemas.openxmlformats.org/officeDocument/2006/relationships/oleObject" Target="../embeddings/oleObject18.bin" TargetMode="Internal" /><Relationship Id="rId4" Type="http://schemas.openxmlformats.org/officeDocument/2006/relationships/image" Target="../media/image20.wmf" /><Relationship Id="rId5" Type="http://schemas.openxmlformats.org/officeDocument/2006/relationships/oleObject" Target="../embeddings/oleObject19.bin" TargetMode="Internal" /><Relationship Id="rId6" Type="http://schemas.openxmlformats.org/officeDocument/2006/relationships/image" Target="../media/image21.wmf" /><Relationship Id="rId7" Type="http://schemas.openxmlformats.org/officeDocument/2006/relationships/oleObject" Target="../embeddings/oleObject20.bin" TargetMode="Internal" /><Relationship Id="rId8" Type="http://schemas.openxmlformats.org/officeDocument/2006/relationships/image" Target="../media/image22.wmf" /><Relationship Id="rId9" Type="http://schemas.openxmlformats.org/officeDocument/2006/relationships/vmlDrawing" Target="../drawings/vmlDrawing5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23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628650" y="1552575"/>
            <a:ext cx="8051800" cy="1855788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复数的运算(1)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2530" name="Rectangle 16"/>
          <p:cNvSpPr/>
          <p:nvPr/>
        </p:nvSpPr>
        <p:spPr>
          <a:xfrm>
            <a:off x="938213" y="1014413"/>
            <a:ext cx="345598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、复数减法的运算法则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22531" name="TextBox 26"/>
          <p:cNvSpPr/>
          <p:nvPr/>
        </p:nvSpPr>
        <p:spPr>
          <a:xfrm>
            <a:off x="1409700" y="1468438"/>
            <a:ext cx="77343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是任意两个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复数，则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2532" name="Object 3"/>
          <p:cNvGraphicFramePr>
            <a:graphicFrameLocks noChangeAspect="1"/>
          </p:cNvGraphicFramePr>
          <p:nvPr/>
        </p:nvGraphicFramePr>
        <p:xfrm>
          <a:off x="1574800" y="2311400"/>
          <a:ext cx="5999163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3" imgW="5999163" imgH="523875" progId="Equation.DSMT4">
                  <p:embed/>
                </p:oleObj>
              </mc:Choice>
              <mc:Fallback>
                <p:oleObj r:id="rId3" imgW="5999163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74800" y="2311400"/>
                        <a:ext cx="5999163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Box 26"/>
          <p:cNvSpPr/>
          <p:nvPr/>
        </p:nvSpPr>
        <p:spPr>
          <a:xfrm>
            <a:off x="1443038" y="2903538"/>
            <a:ext cx="5991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说明：</a:t>
            </a:r>
            <a:r>
              <a:rPr lang="zh-CN" altLang="en-US" sz="2400">
                <a:ea typeface="楷体" pitchFamily="49" charset="-122"/>
              </a:rPr>
              <a:t>两个复数的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差</a:t>
            </a:r>
            <a:r>
              <a:rPr lang="zh-CN" altLang="en-US" sz="2400">
                <a:ea typeface="楷体" pitchFamily="49" charset="-122"/>
              </a:rPr>
              <a:t>仍是一个复数。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4578" name="Rectangle 16"/>
          <p:cNvSpPr/>
          <p:nvPr/>
        </p:nvSpPr>
        <p:spPr>
          <a:xfrm>
            <a:off x="938213" y="1014413"/>
            <a:ext cx="39655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、复数加减法的运算法则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550988" y="2928938"/>
          <a:ext cx="5999162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r:id="rId3" imgW="5999162" imgH="523875" progId="Equation.DSMT4">
                  <p:embed/>
                </p:oleObj>
              </mc:Choice>
              <mc:Fallback>
                <p:oleObj r:id="rId3" imgW="5999162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50988" y="2928938"/>
                        <a:ext cx="5999162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Box 26"/>
          <p:cNvSpPr/>
          <p:nvPr/>
        </p:nvSpPr>
        <p:spPr>
          <a:xfrm>
            <a:off x="1409700" y="1468438"/>
            <a:ext cx="77343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是任意两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个复数，则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1562100" y="2311400"/>
          <a:ext cx="6026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0" r:id="rId5" imgW="6026150" imgH="523875" progId="Equation.DSMT4">
                  <p:embed/>
                </p:oleObj>
              </mc:Choice>
              <mc:Fallback>
                <p:oleObj r:id="rId5" imgW="6026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62100" y="2311400"/>
                        <a:ext cx="6026150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AutoShape 59"/>
          <p:cNvSpPr/>
          <p:nvPr/>
        </p:nvSpPr>
        <p:spPr>
          <a:xfrm>
            <a:off x="1560513" y="3754438"/>
            <a:ext cx="636587" cy="355600"/>
          </a:xfrm>
          <a:prstGeom prst="rightArrow">
            <a:avLst>
              <a:gd name="adj1" fmla="val 50000"/>
              <a:gd name="adj2" fmla="val 80276"/>
            </a:avLst>
          </a:prstGeom>
          <a:solidFill>
            <a:srgbClr val="00FF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aphicFrame>
        <p:nvGraphicFramePr>
          <p:cNvPr id="24583" name="Object 4"/>
          <p:cNvGraphicFramePr>
            <a:graphicFrameLocks noChangeAspect="1"/>
          </p:cNvGraphicFramePr>
          <p:nvPr/>
        </p:nvGraphicFramePr>
        <p:xfrm>
          <a:off x="2276475" y="3632200"/>
          <a:ext cx="6026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1" r:id="rId7" imgW="6026150" imgH="523875" progId="Equation.DSMT4">
                  <p:embed/>
                </p:oleObj>
              </mc:Choice>
              <mc:Fallback>
                <p:oleObj r:id="rId7" imgW="6026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276475" y="3632200"/>
                        <a:ext cx="6026150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Box 26"/>
          <p:cNvSpPr/>
          <p:nvPr/>
        </p:nvSpPr>
        <p:spPr>
          <a:xfrm>
            <a:off x="1573213" y="4375150"/>
            <a:ext cx="77343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说明：两个复数相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加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减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，就是把两个复数的实部与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</a:t>
            </a:r>
            <a:r>
              <a:rPr lang="zh-CN" altLang="en-US" sz="2400">
                <a:ea typeface="楷体" pitchFamily="49" charset="-122"/>
              </a:rPr>
              <a:t>实部、虚部与虚部分别相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加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减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/>
      <p:bldP spid="245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6626" name="矩形 4"/>
          <p:cNvSpPr/>
          <p:nvPr/>
        </p:nvSpPr>
        <p:spPr>
          <a:xfrm>
            <a:off x="1971675" y="620713"/>
            <a:ext cx="39179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类型一  复数的加减运算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6627" name="Rectangle 6"/>
          <p:cNvSpPr/>
          <p:nvPr/>
        </p:nvSpPr>
        <p:spPr>
          <a:xfrm>
            <a:off x="925513" y="1050925"/>
            <a:ext cx="75533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、计算：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(1)(1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 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9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(2)(5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(3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6628" name="Rectangle 7"/>
          <p:cNvSpPr/>
          <p:nvPr/>
        </p:nvSpPr>
        <p:spPr>
          <a:xfrm>
            <a:off x="1817688" y="2268538"/>
            <a:ext cx="7326312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(1)(1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 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9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 ＝</a:t>
            </a:r>
            <a:r>
              <a:rPr lang="en-US" altLang="zh-CN" sz="2400">
                <a:ea typeface="楷体" pitchFamily="49" charset="-122"/>
              </a:rPr>
              <a:t>(1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[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9]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＝－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 ＋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26629" name="Rectangle 7"/>
          <p:cNvSpPr/>
          <p:nvPr/>
        </p:nvSpPr>
        <p:spPr>
          <a:xfrm>
            <a:off x="2468563" y="3157538"/>
            <a:ext cx="5737225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(2)(5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(3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＝</a:t>
            </a:r>
            <a:r>
              <a:rPr lang="en-US" altLang="zh-CN" sz="2400">
                <a:ea typeface="楷体" pitchFamily="49" charset="-122"/>
              </a:rPr>
              <a:t>(5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[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3]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＝－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8674" name="Rectangle 6"/>
          <p:cNvSpPr/>
          <p:nvPr/>
        </p:nvSpPr>
        <p:spPr>
          <a:xfrm>
            <a:off x="925513" y="1050925"/>
            <a:ext cx="75533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、计算：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(1)(5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(7</a:t>
            </a:r>
            <a:r>
              <a:rPr lang="zh-CN" altLang="en-US" sz="2400">
                <a:ea typeface="楷体" pitchFamily="49" charset="-122"/>
              </a:rPr>
              <a:t> － 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－ 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(2)(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 －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7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8675" name="TextBox 26"/>
          <p:cNvSpPr/>
          <p:nvPr/>
        </p:nvSpPr>
        <p:spPr>
          <a:xfrm>
            <a:off x="898525" y="2846388"/>
            <a:ext cx="81026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、若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ai</a:t>
            </a:r>
            <a:r>
              <a:rPr lang="zh-CN" altLang="en-US" sz="2400">
                <a:ea typeface="楷体" pitchFamily="49" charset="-122"/>
              </a:rPr>
              <a:t>，且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8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，且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endParaRPr lang="en-US" altLang="zh-CN" sz="2400" baseline="-25000">
              <a:ea typeface="楷体" pitchFamily="49" charset="-122"/>
            </a:endParaRPr>
          </a:p>
          <a:p>
            <a:pPr lvl="0" algn="l"/>
            <a:r>
              <a:rPr lang="en-US" altLang="zh-CN" sz="2400" baseline="-250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＝－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ci</a:t>
            </a:r>
            <a:r>
              <a:rPr lang="zh-CN" altLang="en-US" sz="2400">
                <a:ea typeface="楷体" pitchFamily="49" charset="-122"/>
              </a:rPr>
              <a:t>，则实数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 ____ 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/>
              <a:t> ____ </a:t>
            </a:r>
            <a:r>
              <a:rPr lang="zh-CN" altLang="en-US" sz="2400">
                <a:ea typeface="楷体" pitchFamily="49" charset="-122"/>
              </a:rPr>
              <a:t>， 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/>
              <a:t> ____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0722" name="TextBox 26"/>
          <p:cNvSpPr/>
          <p:nvPr/>
        </p:nvSpPr>
        <p:spPr>
          <a:xfrm>
            <a:off x="938213" y="1057275"/>
            <a:ext cx="78740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6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多项式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怎么化简？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0723" name="TextBox 26"/>
          <p:cNvSpPr/>
          <p:nvPr/>
        </p:nvSpPr>
        <p:spPr>
          <a:xfrm>
            <a:off x="936625" y="1957388"/>
            <a:ext cx="67929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7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你能计算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吗？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2770" name="Rectangle 16"/>
          <p:cNvSpPr/>
          <p:nvPr/>
        </p:nvSpPr>
        <p:spPr>
          <a:xfrm>
            <a:off x="938213" y="1014413"/>
            <a:ext cx="39655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、复数乘法的运算法则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32771" name="TextBox 26"/>
          <p:cNvSpPr/>
          <p:nvPr/>
        </p:nvSpPr>
        <p:spPr>
          <a:xfrm>
            <a:off x="1409700" y="1373188"/>
            <a:ext cx="73660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是任意两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个复数，则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32772" name="Object 3"/>
          <p:cNvGraphicFramePr>
            <a:graphicFrameLocks noChangeAspect="1"/>
          </p:cNvGraphicFramePr>
          <p:nvPr/>
        </p:nvGraphicFramePr>
        <p:xfrm>
          <a:off x="1541463" y="2168525"/>
          <a:ext cx="6280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r:id="rId3" imgW="6280150" imgH="523875" progId="Equation.DSMT4">
                  <p:embed/>
                </p:oleObj>
              </mc:Choice>
              <mc:Fallback>
                <p:oleObj r:id="rId3" imgW="6280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41463" y="2168525"/>
                        <a:ext cx="6280150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Box 26"/>
          <p:cNvSpPr/>
          <p:nvPr/>
        </p:nvSpPr>
        <p:spPr>
          <a:xfrm>
            <a:off x="1443038" y="2678113"/>
            <a:ext cx="11811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说明：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32774" name="TextBox 26"/>
          <p:cNvSpPr/>
          <p:nvPr/>
        </p:nvSpPr>
        <p:spPr>
          <a:xfrm>
            <a:off x="1493838" y="3046413"/>
            <a:ext cx="47053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两个复数的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积</a:t>
            </a:r>
            <a:r>
              <a:rPr lang="zh-CN" altLang="en-US" sz="2400">
                <a:ea typeface="楷体" pitchFamily="49" charset="-122"/>
              </a:rPr>
              <a:t>仍是一个复数；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5" name="TextBox 26"/>
          <p:cNvSpPr/>
          <p:nvPr/>
        </p:nvSpPr>
        <p:spPr>
          <a:xfrm>
            <a:off x="1479550" y="4624388"/>
            <a:ext cx="73326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复数的乘法满足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交换律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结合律</a:t>
            </a:r>
            <a:r>
              <a:rPr lang="zh-CN" altLang="en-US" sz="2400">
                <a:ea typeface="楷体" pitchFamily="49" charset="-122"/>
              </a:rPr>
              <a:t>以及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分配律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32776" name="矩形 27"/>
          <p:cNvSpPr/>
          <p:nvPr/>
        </p:nvSpPr>
        <p:spPr>
          <a:xfrm>
            <a:off x="1857375" y="5070475"/>
            <a:ext cx="68008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即对任何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 ∈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，有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32777" name="Object 5"/>
          <p:cNvGraphicFramePr>
            <a:graphicFrameLocks noChangeAspect="1"/>
          </p:cNvGraphicFramePr>
          <p:nvPr/>
        </p:nvGraphicFramePr>
        <p:xfrm>
          <a:off x="1955800" y="5519738"/>
          <a:ext cx="1463675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3" r:id="rId5" imgW="1463675" imgH="523875" progId="Equation.DSMT4">
                  <p:embed/>
                </p:oleObj>
              </mc:Choice>
              <mc:Fallback>
                <p:oleObj r:id="rId5" imgW="1463675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955800" y="5519738"/>
                        <a:ext cx="1463675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6"/>
          <p:cNvGraphicFramePr>
            <a:graphicFrameLocks noChangeAspect="1"/>
          </p:cNvGraphicFramePr>
          <p:nvPr/>
        </p:nvGraphicFramePr>
        <p:xfrm>
          <a:off x="3703638" y="5499100"/>
          <a:ext cx="2506662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r:id="rId7" imgW="2506662" imgH="523875" progId="Equation.DSMT4">
                  <p:embed/>
                </p:oleObj>
              </mc:Choice>
              <mc:Fallback>
                <p:oleObj r:id="rId7" imgW="2506662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703638" y="5499100"/>
                        <a:ext cx="2506662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7"/>
          <p:cNvGraphicFramePr>
            <a:graphicFrameLocks noChangeAspect="1"/>
          </p:cNvGraphicFramePr>
          <p:nvPr/>
        </p:nvGraphicFramePr>
        <p:xfrm>
          <a:off x="1962150" y="6119813"/>
          <a:ext cx="309880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5" r:id="rId9" imgW="3098800" imgH="523875" progId="Equation.DSMT4">
                  <p:embed/>
                </p:oleObj>
              </mc:Choice>
              <mc:Fallback>
                <p:oleObj r:id="rId9" imgW="309880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962150" y="6119813"/>
                        <a:ext cx="3098800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TextBox 26"/>
          <p:cNvSpPr/>
          <p:nvPr/>
        </p:nvSpPr>
        <p:spPr>
          <a:xfrm>
            <a:off x="1490663" y="3471863"/>
            <a:ext cx="792638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复数的乘法法则与多项式的乘法法则是类似的，只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是在运算过程中要把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换成－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，然后把实部与虚部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分别合并；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3" grpId="0"/>
      <p:bldP spid="32774" grpId="0"/>
      <p:bldP spid="32775" grpId="0"/>
      <p:bldP spid="32776" grpId="0"/>
      <p:bldP spid="327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4818" name="矩形 4"/>
          <p:cNvSpPr/>
          <p:nvPr/>
        </p:nvSpPr>
        <p:spPr>
          <a:xfrm>
            <a:off x="1971675" y="620713"/>
            <a:ext cx="38830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类型二  复数的乘法运算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4819" name="Rectangle 6"/>
          <p:cNvSpPr/>
          <p:nvPr/>
        </p:nvSpPr>
        <p:spPr>
          <a:xfrm>
            <a:off x="901700" y="1052513"/>
            <a:ext cx="5748338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、计算：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 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)(3</a:t>
            </a:r>
            <a:r>
              <a:rPr lang="zh-CN" altLang="en-US" sz="2400">
                <a:ea typeface="楷体" pitchFamily="49" charset="-122"/>
              </a:rPr>
              <a:t> － 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4820" name="Rectangle 7"/>
          <p:cNvSpPr/>
          <p:nvPr/>
        </p:nvSpPr>
        <p:spPr>
          <a:xfrm>
            <a:off x="1755775" y="1579563"/>
            <a:ext cx="54403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</a:rPr>
              <a:t>原式＝</a:t>
            </a:r>
            <a:r>
              <a:rPr lang="en-US" altLang="zh-CN" sz="2400">
                <a:ea typeface="楷体" pitchFamily="49" charset="-122"/>
              </a:rPr>
              <a:t> 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8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 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25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6866" name="Rectangle 5"/>
          <p:cNvSpPr/>
          <p:nvPr/>
        </p:nvSpPr>
        <p:spPr>
          <a:xfrm>
            <a:off x="863600" y="1057275"/>
            <a:ext cx="7764463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、三个或三个以上的复数相乘，可按从左向右的顺序运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算，或利用结合律运算．混合运算的顺序与实数的运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算顺序一样；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6867" name="Rectangle 5"/>
          <p:cNvSpPr/>
          <p:nvPr/>
        </p:nvSpPr>
        <p:spPr>
          <a:xfrm>
            <a:off x="790575" y="2408238"/>
            <a:ext cx="8072438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、平方差公式、完全平方公式等在复数范围内仍然成立，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一些常见的结论要熟悉：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(1±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±2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8914" name="Rectangle 6"/>
          <p:cNvSpPr/>
          <p:nvPr/>
        </p:nvSpPr>
        <p:spPr>
          <a:xfrm>
            <a:off x="877888" y="1057275"/>
            <a:ext cx="7553325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计算：</a:t>
            </a:r>
            <a:r>
              <a:rPr lang="en-US" altLang="zh-CN" sz="2400">
                <a:ea typeface="楷体" pitchFamily="49" charset="-122"/>
              </a:rPr>
              <a:t>(1)(1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(2)(2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38915" name="Rectangle 7"/>
          <p:cNvSpPr/>
          <p:nvPr/>
        </p:nvSpPr>
        <p:spPr>
          <a:xfrm>
            <a:off x="1849438" y="1889125"/>
            <a:ext cx="6829425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 (1)(1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38916" name="Rectangle 7"/>
          <p:cNvSpPr/>
          <p:nvPr/>
        </p:nvSpPr>
        <p:spPr>
          <a:xfrm>
            <a:off x="1944688" y="2349500"/>
            <a:ext cx="6827837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(2)(2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)(3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11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5)(3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＝</a:t>
            </a:r>
            <a:r>
              <a:rPr lang="en-US" altLang="zh-CN" sz="2400">
                <a:ea typeface="楷体" pitchFamily="49" charset="-122"/>
              </a:rPr>
              <a:t>(3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11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)(3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＝</a:t>
            </a:r>
            <a:r>
              <a:rPr lang="en-US" altLang="zh-CN" sz="2400">
                <a:ea typeface="楷体" pitchFamily="49" charset="-122"/>
              </a:rPr>
              <a:t>(9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44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       ＝</a:t>
            </a:r>
            <a:r>
              <a:rPr lang="en-US" altLang="zh-CN" sz="2400">
                <a:ea typeface="楷体" pitchFamily="49" charset="-122"/>
              </a:rPr>
              <a:t>53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21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53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23</a:t>
            </a:r>
            <a:r>
              <a:rPr lang="en-US" altLang="zh-CN" sz="2400" i="1">
                <a:ea typeface="楷体" pitchFamily="49" charset="-122"/>
              </a:rPr>
              <a:t>i</a:t>
            </a:r>
            <a:endParaRPr lang="en-US" altLang="zh-CN" sz="2400" i="1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0962" name="TextBox 26"/>
          <p:cNvSpPr/>
          <p:nvPr/>
        </p:nvSpPr>
        <p:spPr>
          <a:xfrm>
            <a:off x="938213" y="1057275"/>
            <a:ext cx="787400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8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设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zh-CN" altLang="en-US" sz="2400" i="1">
                <a:ea typeface="楷体" pitchFamily="49" charset="-122"/>
              </a:rPr>
              <a:t>，</a:t>
            </a:r>
            <a:r>
              <a:rPr lang="zh-CN" altLang="en-US" sz="2400">
                <a:ea typeface="楷体" pitchFamily="49" charset="-122"/>
              </a:rPr>
              <a:t>在复数集范围内，你能将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分解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因式吗？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0963" name="矩形 5"/>
          <p:cNvSpPr/>
          <p:nvPr/>
        </p:nvSpPr>
        <p:spPr>
          <a:xfrm>
            <a:off x="2117725" y="1851025"/>
            <a:ext cx="65468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x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y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＝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 x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－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－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y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＝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 x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－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y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i</a:t>
            </a:r>
            <a:r>
              <a:rPr lang="en-US" altLang="zh-CN" sz="2400" baseline="300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 ＝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x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yi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)(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 x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－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yi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0964" name="TextBox 26"/>
          <p:cNvSpPr/>
          <p:nvPr/>
        </p:nvSpPr>
        <p:spPr>
          <a:xfrm>
            <a:off x="984250" y="2622550"/>
            <a:ext cx="78724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9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上述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yi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>
                <a:ea typeface="楷体" pitchFamily="49" charset="-122"/>
              </a:rPr>
              <a:t> 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yi</a:t>
            </a:r>
            <a:r>
              <a:rPr lang="zh-CN" altLang="en-US" sz="2400">
                <a:ea typeface="楷体" pitchFamily="49" charset="-122"/>
              </a:rPr>
              <a:t>这两个复数有何特点？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0965" name="矩形 7"/>
          <p:cNvSpPr/>
          <p:nvPr/>
        </p:nvSpPr>
        <p:spPr>
          <a:xfrm>
            <a:off x="2222500" y="3167063"/>
            <a:ext cx="42068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实部相等，虚部互为相反数。</a:t>
            </a:r>
            <a:endParaRPr lang="zh-CN" altLang="en-US" sz="24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Rectangle 16"/>
          <p:cNvSpPr/>
          <p:nvPr/>
        </p:nvSpPr>
        <p:spPr>
          <a:xfrm>
            <a:off x="914400" y="1062038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、虚数的引入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6146" name="TextBox 28"/>
          <p:cNvSpPr/>
          <p:nvPr/>
        </p:nvSpPr>
        <p:spPr>
          <a:xfrm>
            <a:off x="1363663" y="1504950"/>
            <a:ext cx="748347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引入一个新数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，叫作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虚数单位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imaginary  unit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并规定：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147" name="TextBox 28"/>
          <p:cNvSpPr/>
          <p:nvPr/>
        </p:nvSpPr>
        <p:spPr>
          <a:xfrm>
            <a:off x="1408113" y="2239963"/>
            <a:ext cx="189388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en-US" altLang="zh-CN" sz="2400" i="1">
                <a:ea typeface="楷体" pitchFamily="49" charset="-122"/>
              </a:rPr>
              <a:t> 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i</a:t>
            </a:r>
            <a:r>
              <a:rPr lang="en-US" altLang="zh-CN" sz="2400" baseline="30000">
                <a:solidFill>
                  <a:srgbClr val="FF0000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＝－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6148" name="TextBox 28"/>
          <p:cNvSpPr/>
          <p:nvPr/>
        </p:nvSpPr>
        <p:spPr>
          <a:xfrm>
            <a:off x="1406525" y="2676525"/>
            <a:ext cx="74517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en-US" altLang="zh-CN" sz="2400" i="1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</a:rPr>
              <a:t>实数可以与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进行四则运算，进行四则运算时，原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有的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加法、乘法运算律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包括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交换律、结合律和分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配律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仍然成立。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6149" name="Rectangle 16"/>
          <p:cNvSpPr/>
          <p:nvPr/>
        </p:nvSpPr>
        <p:spPr>
          <a:xfrm>
            <a:off x="903288" y="4340225"/>
            <a:ext cx="23161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、复数的概念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6150" name="TextBox 28"/>
          <p:cNvSpPr/>
          <p:nvPr/>
        </p:nvSpPr>
        <p:spPr>
          <a:xfrm>
            <a:off x="1400175" y="4735513"/>
            <a:ext cx="748347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形如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a+bi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，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b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∈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的数叫作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复数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compelx  number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，通常用字母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表示。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6151" name="TextBox 28"/>
          <p:cNvSpPr/>
          <p:nvPr/>
        </p:nvSpPr>
        <p:spPr>
          <a:xfrm>
            <a:off x="1398588" y="5540375"/>
            <a:ext cx="71643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全体复数所组成的集合叫作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复数集</a:t>
            </a:r>
            <a:r>
              <a:rPr lang="zh-CN" altLang="en-US" sz="2400">
                <a:ea typeface="楷体" pitchFamily="49" charset="-122"/>
              </a:rPr>
              <a:t>，一般用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表示。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6152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3010" name="Rectangle 16"/>
          <p:cNvSpPr/>
          <p:nvPr/>
        </p:nvSpPr>
        <p:spPr>
          <a:xfrm>
            <a:off x="938213" y="1014413"/>
            <a:ext cx="39655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、共轭复数的定义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6354763" y="2230438"/>
          <a:ext cx="1352550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6" r:id="rId3" imgW="1352550" imgH="495300" progId="Equation.DSMT4">
                  <p:embed/>
                </p:oleObj>
              </mc:Choice>
              <mc:Fallback>
                <p:oleObj r:id="rId3" imgW="1352550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54763" y="2230438"/>
                        <a:ext cx="1352550" cy="495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矩形 32"/>
          <p:cNvSpPr/>
          <p:nvPr/>
        </p:nvSpPr>
        <p:spPr>
          <a:xfrm>
            <a:off x="1462088" y="1457325"/>
            <a:ext cx="7681912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实部相等，虚部互为相反数的两个复数叫作互为</a:t>
            </a:r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共轭</a:t>
            </a:r>
            <a:endParaRPr lang="en-US" altLang="zh-CN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复数</a:t>
            </a:r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。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grpSp>
        <p:nvGrpSpPr>
          <p:cNvPr id="43013" name="组合 33"/>
          <p:cNvGrpSpPr/>
          <p:nvPr/>
        </p:nvGrpSpPr>
        <p:grpSpPr>
          <a:xfrm>
            <a:off x="1444625" y="2259013"/>
            <a:ext cx="6321425" cy="525462"/>
            <a:chOff x="1516579" y="2258766"/>
            <a:chExt cx="6321135" cy="526363"/>
          </a:xfrm>
        </p:grpSpPr>
        <p:sp>
          <p:nvSpPr>
            <p:cNvPr id="43014" name="TextBox 26"/>
            <p:cNvSpPr/>
            <p:nvPr/>
          </p:nvSpPr>
          <p:spPr>
            <a:xfrm>
              <a:off x="1516579" y="2323464"/>
              <a:ext cx="6321135" cy="46166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r>
                <a:rPr lang="zh-CN" altLang="en-US" sz="2400">
                  <a:ea typeface="楷体" pitchFamily="49" charset="-122"/>
                </a:rPr>
                <a:t>复数 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 i="1">
                  <a:ea typeface="楷体" pitchFamily="49" charset="-122"/>
                </a:rPr>
                <a:t>a</a:t>
              </a:r>
              <a:r>
                <a:rPr lang="zh-CN" altLang="en-US" sz="2400">
                  <a:ea typeface="楷体" pitchFamily="49" charset="-122"/>
                </a:rPr>
                <a:t>＋</a:t>
              </a:r>
              <a:r>
                <a:rPr lang="en-US" altLang="zh-CN" sz="2400" i="1">
                  <a:ea typeface="楷体" pitchFamily="49" charset="-122"/>
                </a:rPr>
                <a:t>bi</a:t>
              </a:r>
              <a:r>
                <a:rPr lang="zh-CN" altLang="en-US" sz="2400">
                  <a:ea typeface="楷体" pitchFamily="49" charset="-122"/>
                </a:rPr>
                <a:t>的共轭复数记作   ，即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43015" name="Object 6"/>
            <p:cNvGraphicFramePr>
              <a:graphicFrameLocks noChangeAspect="1"/>
            </p:cNvGraphicFramePr>
            <p:nvPr/>
          </p:nvGraphicFramePr>
          <p:xfrm>
            <a:off x="5552349" y="2258766"/>
            <a:ext cx="282575" cy="4651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7" r:id="rId5" imgW="282588" imgH="464341" progId="Equation.DSMT4">
                    <p:embed/>
                  </p:oleObj>
                </mc:Choice>
                <mc:Fallback>
                  <p:oleObj r:id="rId5" imgW="282588" imgH="464341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552349" y="2258766"/>
                          <a:ext cx="282575" cy="4651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16" name="TextBox 26"/>
          <p:cNvSpPr/>
          <p:nvPr/>
        </p:nvSpPr>
        <p:spPr>
          <a:xfrm>
            <a:off x="1562100" y="2797175"/>
            <a:ext cx="11811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说明：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43017" name="TextBox 36"/>
          <p:cNvSpPr/>
          <p:nvPr/>
        </p:nvSpPr>
        <p:spPr>
          <a:xfrm>
            <a:off x="1609725" y="3636963"/>
            <a:ext cx="79263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共轭复数的简单性质：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43018" name="组合 19"/>
          <p:cNvGrpSpPr/>
          <p:nvPr/>
        </p:nvGrpSpPr>
        <p:grpSpPr>
          <a:xfrm>
            <a:off x="1611313" y="3087688"/>
            <a:ext cx="7270750" cy="538162"/>
            <a:chOff x="1611313" y="3087688"/>
            <a:chExt cx="7270750" cy="538162"/>
          </a:xfrm>
        </p:grpSpPr>
        <p:sp>
          <p:nvSpPr>
            <p:cNvPr id="43019" name="TextBox 26"/>
            <p:cNvSpPr/>
            <p:nvPr/>
          </p:nvSpPr>
          <p:spPr>
            <a:xfrm>
              <a:off x="1611313" y="3163888"/>
              <a:ext cx="7270750" cy="46196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r>
                <a:rPr lang="en-US" altLang="zh-CN" sz="2400">
                  <a:ea typeface="楷体" pitchFamily="49" charset="-122"/>
                </a:rPr>
                <a:t>(1)</a:t>
              </a:r>
              <a:r>
                <a:rPr lang="zh-CN" altLang="en-US" sz="2400">
                  <a:ea typeface="楷体" pitchFamily="49" charset="-122"/>
                </a:rPr>
                <a:t>当</a:t>
              </a:r>
              <a:r>
                <a:rPr lang="en-US" altLang="zh-CN" sz="2400" i="1">
                  <a:ea typeface="楷体" pitchFamily="49" charset="-122"/>
                </a:rPr>
                <a:t>b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>
                  <a:ea typeface="楷体" pitchFamily="49" charset="-122"/>
                </a:rPr>
                <a:t>0</a:t>
              </a:r>
              <a:r>
                <a:rPr lang="zh-CN" altLang="en-US" sz="2400">
                  <a:ea typeface="楷体" pitchFamily="49" charset="-122"/>
                </a:rPr>
                <a:t>时，         ，即实数的共轭复数仍是它本身；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43020" name="Object 7"/>
            <p:cNvGraphicFramePr>
              <a:graphicFrameLocks noChangeAspect="1"/>
            </p:cNvGraphicFramePr>
            <p:nvPr/>
          </p:nvGraphicFramePr>
          <p:xfrm>
            <a:off x="3541713" y="3087688"/>
            <a:ext cx="763587" cy="4651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8" r:id="rId7" imgW="763587" imgH="465137" progId="Equation.DSMT4">
                    <p:embed/>
                  </p:oleObj>
                </mc:Choice>
                <mc:Fallback>
                  <p:oleObj r:id="rId7" imgW="763587" imgH="4651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541713" y="3087688"/>
                          <a:ext cx="763587" cy="4651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021" name="Object 8"/>
          <p:cNvGraphicFramePr>
            <a:graphicFrameLocks noChangeAspect="1"/>
          </p:cNvGraphicFramePr>
          <p:nvPr/>
        </p:nvGraphicFramePr>
        <p:xfrm>
          <a:off x="2146300" y="4144963"/>
          <a:ext cx="143668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9" r:id="rId9" imgW="1436688" imgH="495300" progId="Equation.DSMT4">
                  <p:embed/>
                </p:oleObj>
              </mc:Choice>
              <mc:Fallback>
                <p:oleObj r:id="rId9" imgW="143668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146300" y="4144963"/>
                        <a:ext cx="143668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2" name="Object 9"/>
          <p:cNvGraphicFramePr>
            <a:graphicFrameLocks noChangeAspect="1"/>
          </p:cNvGraphicFramePr>
          <p:nvPr/>
        </p:nvGraphicFramePr>
        <p:xfrm>
          <a:off x="3794125" y="4122738"/>
          <a:ext cx="149383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r:id="rId11" imgW="1493838" imgH="495300" progId="Equation.DSMT4">
                  <p:embed/>
                </p:oleObj>
              </mc:Choice>
              <mc:Fallback>
                <p:oleObj r:id="rId11" imgW="149383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794125" y="4122738"/>
                        <a:ext cx="149383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3" name="Object 10"/>
          <p:cNvGraphicFramePr>
            <a:graphicFrameLocks noChangeAspect="1"/>
          </p:cNvGraphicFramePr>
          <p:nvPr/>
        </p:nvGraphicFramePr>
        <p:xfrm>
          <a:off x="5502275" y="4122738"/>
          <a:ext cx="183038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r:id="rId13" imgW="1830388" imgH="495300" progId="Equation.DSMT4">
                  <p:embed/>
                </p:oleObj>
              </mc:Choice>
              <mc:Fallback>
                <p:oleObj r:id="rId13" imgW="183038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502275" y="4122738"/>
                        <a:ext cx="183038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4" name="Object 11"/>
          <p:cNvGraphicFramePr>
            <a:graphicFrameLocks noChangeAspect="1"/>
          </p:cNvGraphicFramePr>
          <p:nvPr/>
        </p:nvGraphicFramePr>
        <p:xfrm>
          <a:off x="2155825" y="4794250"/>
          <a:ext cx="2139950" cy="5826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2" r:id="rId15" imgW="2139950" imgH="582613" progId="Equation.DSMT4">
                  <p:embed/>
                </p:oleObj>
              </mc:Choice>
              <mc:Fallback>
                <p:oleObj r:id="rId15" imgW="2139950" imgH="582613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155825" y="4794250"/>
                        <a:ext cx="2139950" cy="58261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5" name="Object 12"/>
          <p:cNvGraphicFramePr>
            <a:graphicFrameLocks noChangeAspect="1"/>
          </p:cNvGraphicFramePr>
          <p:nvPr/>
        </p:nvGraphicFramePr>
        <p:xfrm>
          <a:off x="4495800" y="4760913"/>
          <a:ext cx="1858963" cy="5826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r:id="rId17" imgW="1858963" imgH="582612" progId="Equation.DSMT4">
                  <p:embed/>
                </p:oleObj>
              </mc:Choice>
              <mc:Fallback>
                <p:oleObj r:id="rId17" imgW="1858963" imgH="582612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495800" y="4760913"/>
                        <a:ext cx="1858963" cy="582612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3"/>
          <p:cNvGraphicFramePr>
            <a:graphicFrameLocks noChangeAspect="1"/>
          </p:cNvGraphicFramePr>
          <p:nvPr/>
        </p:nvGraphicFramePr>
        <p:xfrm>
          <a:off x="2185988" y="5522913"/>
          <a:ext cx="1350962" cy="11064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4" r:id="rId19" imgW="1350962" imgH="1106487" progId="Equation.DSMT4">
                  <p:embed/>
                </p:oleObj>
              </mc:Choice>
              <mc:Fallback>
                <p:oleObj r:id="rId19" imgW="1350962" imgH="11064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185988" y="5522913"/>
                        <a:ext cx="1350962" cy="110648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6" grpId="0"/>
      <p:bldP spid="430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5058" name="矩形 4"/>
          <p:cNvSpPr/>
          <p:nvPr/>
        </p:nvSpPr>
        <p:spPr>
          <a:xfrm>
            <a:off x="1971675" y="620713"/>
            <a:ext cx="7172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类型三  共轭复数的概念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45059" name="Object 6"/>
          <p:cNvGraphicFramePr>
            <a:graphicFrameLocks noChangeAspect="1"/>
          </p:cNvGraphicFramePr>
          <p:nvPr/>
        </p:nvGraphicFramePr>
        <p:xfrm>
          <a:off x="949325" y="950913"/>
          <a:ext cx="7862888" cy="858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5" r:id="rId3" imgW="7862888" imgH="858837" progId="Word.Document.12">
                  <p:embed/>
                </p:oleObj>
              </mc:Choice>
              <mc:Fallback>
                <p:oleObj r:id="rId3" imgW="7862888" imgH="85883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9325" y="950913"/>
                        <a:ext cx="7862888" cy="858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7"/>
          <p:cNvGraphicFramePr>
            <a:graphicFrameLocks noChangeAspect="1"/>
          </p:cNvGraphicFramePr>
          <p:nvPr/>
        </p:nvGraphicFramePr>
        <p:xfrm>
          <a:off x="1793875" y="1616075"/>
          <a:ext cx="6780213" cy="3273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6" r:id="rId5" imgW="6780213" imgH="3273425" progId="Word.Document.12">
                  <p:embed/>
                </p:oleObj>
              </mc:Choice>
              <mc:Fallback>
                <p:oleObj r:id="rId5" imgW="6780213" imgH="32734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3875" y="1616075"/>
                        <a:ext cx="6780213" cy="3273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47106" name="Object 9"/>
          <p:cNvGraphicFramePr>
            <a:graphicFrameLocks noChangeAspect="1"/>
          </p:cNvGraphicFramePr>
          <p:nvPr/>
        </p:nvGraphicFramePr>
        <p:xfrm>
          <a:off x="996950" y="1139825"/>
          <a:ext cx="7815263" cy="1568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7" r:id="rId3" imgW="7815263" imgH="1568450" progId="Word.Document.12">
                  <p:embed/>
                </p:oleObj>
              </mc:Choice>
              <mc:Fallback>
                <p:oleObj r:id="rId3" imgW="7815263" imgH="15684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950" y="1139825"/>
                        <a:ext cx="7815263" cy="1568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10"/>
          <p:cNvGraphicFramePr>
            <a:graphicFrameLocks noChangeAspect="1"/>
          </p:cNvGraphicFramePr>
          <p:nvPr/>
        </p:nvGraphicFramePr>
        <p:xfrm>
          <a:off x="985838" y="2968625"/>
          <a:ext cx="7826375" cy="1152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8" r:id="rId5" imgW="7826375" imgH="1152525" progId="Word.Document.12">
                  <p:embed/>
                </p:oleObj>
              </mc:Choice>
              <mc:Fallback>
                <p:oleObj r:id="rId5" imgW="7826375" imgH="11525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5838" y="2968625"/>
                        <a:ext cx="7826375" cy="1152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9154" name="矩形 5"/>
          <p:cNvSpPr/>
          <p:nvPr/>
        </p:nvSpPr>
        <p:spPr>
          <a:xfrm>
            <a:off x="915988" y="1054100"/>
            <a:ext cx="7681912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、分别写出下列复数的共轭复数。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(1)3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      </a:t>
            </a: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        </a:t>
            </a:r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en-US" altLang="zh-CN" sz="2400" i="1">
                <a:ea typeface="楷体" pitchFamily="49" charset="-122"/>
              </a:rPr>
              <a:t>i       </a:t>
            </a:r>
            <a:r>
              <a:rPr lang="en-US" altLang="zh-CN" sz="2400">
                <a:ea typeface="楷体" pitchFamily="49" charset="-122"/>
              </a:rPr>
              <a:t>(4)8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55" name="矩形 6"/>
          <p:cNvSpPr/>
          <p:nvPr/>
        </p:nvSpPr>
        <p:spPr>
          <a:xfrm>
            <a:off x="938213" y="2428875"/>
            <a:ext cx="7681912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、已知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是两个虚数，并且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 </a:t>
            </a:r>
            <a:r>
              <a:rPr lang="zh-CN" altLang="en-US" sz="2400">
                <a:ea typeface="楷体" pitchFamily="49" charset="-122"/>
              </a:rPr>
              <a:t>，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 </a:t>
            </a:r>
            <a:r>
              <a:rPr lang="zh-CN" altLang="en-US" sz="2400">
                <a:ea typeface="楷体" pitchFamily="49" charset="-122"/>
              </a:rPr>
              <a:t>均为实数，   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求证：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 </a:t>
            </a:r>
            <a:r>
              <a:rPr lang="zh-CN" altLang="en-US" sz="2400">
                <a:ea typeface="楷体" pitchFamily="49" charset="-122"/>
              </a:rPr>
              <a:t>是共轭虚数。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0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51202" name="Object 10"/>
          <p:cNvGraphicFramePr>
            <a:graphicFrameLocks noChangeAspect="1"/>
          </p:cNvGraphicFramePr>
          <p:nvPr/>
        </p:nvGraphicFramePr>
        <p:xfrm>
          <a:off x="973138" y="1044575"/>
          <a:ext cx="7932737" cy="593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r:id="rId3" imgW="7932737" imgH="593725" progId="Word.Document.12">
                  <p:embed/>
                </p:oleObj>
              </mc:Choice>
              <mc:Fallback>
                <p:oleObj r:id="rId3" imgW="7932737" imgH="5937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3138" y="1044575"/>
                        <a:ext cx="7932737" cy="593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11"/>
          <p:cNvGraphicFramePr>
            <a:graphicFrameLocks noChangeAspect="1"/>
          </p:cNvGraphicFramePr>
          <p:nvPr/>
        </p:nvGraphicFramePr>
        <p:xfrm>
          <a:off x="984250" y="1662113"/>
          <a:ext cx="7327900" cy="25796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r:id="rId5" imgW="7327900" imgH="2579687" progId="Word.Document.12">
                  <p:embed/>
                </p:oleObj>
              </mc:Choice>
              <mc:Fallback>
                <p:oleObj r:id="rId5" imgW="7327900" imgH="25796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4250" y="1662113"/>
                        <a:ext cx="7327900" cy="2579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4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5325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3251" name="TextBox 14"/>
          <p:cNvSpPr/>
          <p:nvPr/>
        </p:nvSpPr>
        <p:spPr>
          <a:xfrm>
            <a:off x="938213" y="1092200"/>
            <a:ext cx="62579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课本第</a:t>
            </a:r>
            <a:r>
              <a:rPr lang="en-US" altLang="zh-CN" sz="2400">
                <a:ea typeface="楷体" pitchFamily="49" charset="-122"/>
              </a:rPr>
              <a:t>116</a:t>
            </a:r>
            <a:r>
              <a:rPr lang="zh-CN" altLang="en-US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7</a:t>
            </a:r>
            <a:r>
              <a:rPr lang="zh-CN" altLang="en-US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7" name="Rectangle 16"/>
          <p:cNvSpPr/>
          <p:nvPr/>
        </p:nvSpPr>
        <p:spPr>
          <a:xfrm>
            <a:off x="938213" y="1014413"/>
            <a:ext cx="62468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、复数加法、减法和乘法的运算法则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graphicFrame>
        <p:nvGraphicFramePr>
          <p:cNvPr id="55298" name="Object 3"/>
          <p:cNvGraphicFramePr>
            <a:graphicFrameLocks noChangeAspect="1"/>
          </p:cNvGraphicFramePr>
          <p:nvPr/>
        </p:nvGraphicFramePr>
        <p:xfrm>
          <a:off x="1562100" y="2928938"/>
          <a:ext cx="5999163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r:id="rId3" imgW="5999163" imgH="523875" progId="Equation.DSMT4">
                  <p:embed/>
                </p:oleObj>
              </mc:Choice>
              <mc:Fallback>
                <p:oleObj r:id="rId3" imgW="5999163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62100" y="2928938"/>
                        <a:ext cx="5999163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Box 26"/>
          <p:cNvSpPr/>
          <p:nvPr/>
        </p:nvSpPr>
        <p:spPr>
          <a:xfrm>
            <a:off x="1409700" y="1468438"/>
            <a:ext cx="77343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是任意两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个复数，则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55300" name="Object 3"/>
          <p:cNvGraphicFramePr>
            <a:graphicFrameLocks noChangeAspect="1"/>
          </p:cNvGraphicFramePr>
          <p:nvPr/>
        </p:nvGraphicFramePr>
        <p:xfrm>
          <a:off x="1562100" y="2311400"/>
          <a:ext cx="6026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r:id="rId5" imgW="6026150" imgH="523875" progId="Equation.DSMT4">
                  <p:embed/>
                </p:oleObj>
              </mc:Choice>
              <mc:Fallback>
                <p:oleObj r:id="rId5" imgW="6026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62100" y="2311400"/>
                        <a:ext cx="6026150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55302" name="Object 5"/>
          <p:cNvGraphicFramePr>
            <a:graphicFrameLocks noChangeAspect="1"/>
          </p:cNvGraphicFramePr>
          <p:nvPr/>
        </p:nvGraphicFramePr>
        <p:xfrm>
          <a:off x="1565275" y="3594100"/>
          <a:ext cx="6280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3" r:id="rId7" imgW="6280150" imgH="523875" progId="Equation.DSMT4">
                  <p:embed/>
                </p:oleObj>
              </mc:Choice>
              <mc:Fallback>
                <p:oleObj r:id="rId7" imgW="6280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65275" y="3594100"/>
                        <a:ext cx="6280150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5" name="Rectangle 16"/>
          <p:cNvSpPr/>
          <p:nvPr/>
        </p:nvSpPr>
        <p:spPr>
          <a:xfrm>
            <a:off x="938213" y="1014413"/>
            <a:ext cx="45720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、共轭复数的定义和简单性质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7316788" y="2195513"/>
          <a:ext cx="1387475" cy="508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4" r:id="rId3" imgW="1387475" imgH="508000" progId="Equation.DSMT4">
                  <p:embed/>
                </p:oleObj>
              </mc:Choice>
              <mc:Fallback>
                <p:oleObj r:id="rId3" imgW="1387475" imgH="508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16788" y="2195513"/>
                        <a:ext cx="1387475" cy="508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7" name="矩形 32"/>
          <p:cNvSpPr/>
          <p:nvPr/>
        </p:nvSpPr>
        <p:spPr>
          <a:xfrm>
            <a:off x="1462088" y="1457325"/>
            <a:ext cx="7681912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定义：实部相等，虚部互为相反数的两个复数叫作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</a:t>
            </a:r>
            <a:r>
              <a:rPr lang="zh-CN" altLang="en-US" sz="2400">
                <a:ea typeface="楷体" pitchFamily="49" charset="-122"/>
              </a:rPr>
              <a:t>互为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共轭复数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57348" name="组合 20"/>
          <p:cNvGrpSpPr/>
          <p:nvPr/>
        </p:nvGrpSpPr>
        <p:grpSpPr>
          <a:xfrm>
            <a:off x="2727325" y="2224088"/>
            <a:ext cx="4979988" cy="512762"/>
            <a:chOff x="2727575" y="2223388"/>
            <a:chExt cx="4979511" cy="513587"/>
          </a:xfrm>
        </p:grpSpPr>
        <p:sp>
          <p:nvSpPr>
            <p:cNvPr id="57349" name="TextBox 26"/>
            <p:cNvSpPr/>
            <p:nvPr/>
          </p:nvSpPr>
          <p:spPr>
            <a:xfrm>
              <a:off x="2727575" y="2276100"/>
              <a:ext cx="4979511" cy="46087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r>
                <a:rPr lang="zh-CN" altLang="en-US" sz="2400">
                  <a:ea typeface="楷体" pitchFamily="49" charset="-122"/>
                </a:rPr>
                <a:t>复数 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 i="1">
                  <a:ea typeface="楷体" pitchFamily="49" charset="-122"/>
                </a:rPr>
                <a:t>a</a:t>
              </a:r>
              <a:r>
                <a:rPr lang="zh-CN" altLang="en-US" sz="2400">
                  <a:ea typeface="楷体" pitchFamily="49" charset="-122"/>
                </a:rPr>
                <a:t>＋</a:t>
              </a:r>
              <a:r>
                <a:rPr lang="en-US" altLang="zh-CN" sz="2400" i="1">
                  <a:ea typeface="楷体" pitchFamily="49" charset="-122"/>
                </a:rPr>
                <a:t>bi</a:t>
              </a:r>
              <a:r>
                <a:rPr lang="zh-CN" altLang="en-US" sz="2400">
                  <a:ea typeface="楷体" pitchFamily="49" charset="-122"/>
                </a:rPr>
                <a:t>的共轭复数记作   。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57350" name="Object 6"/>
            <p:cNvGraphicFramePr>
              <a:graphicFrameLocks noChangeAspect="1"/>
            </p:cNvGraphicFramePr>
            <p:nvPr/>
          </p:nvGraphicFramePr>
          <p:xfrm>
            <a:off x="6786830" y="2223388"/>
            <a:ext cx="282588" cy="464341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5" r:id="rId5" imgW="282615" imgH="463595" progId="Equation.DSMT4">
                    <p:embed/>
                  </p:oleObj>
                </mc:Choice>
                <mc:Fallback>
                  <p:oleObj r:id="rId5" imgW="282615" imgH="46359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786830" y="2223388"/>
                          <a:ext cx="282588" cy="46434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351" name="TextBox 36"/>
          <p:cNvSpPr/>
          <p:nvPr/>
        </p:nvSpPr>
        <p:spPr>
          <a:xfrm>
            <a:off x="1479550" y="2936875"/>
            <a:ext cx="79263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简单性质：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57352" name="TextBox 26"/>
          <p:cNvSpPr/>
          <p:nvPr/>
        </p:nvSpPr>
        <p:spPr>
          <a:xfrm>
            <a:off x="1919288" y="5313363"/>
            <a:ext cx="55149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说明：</a:t>
            </a:r>
            <a:r>
              <a:rPr lang="zh-CN" altLang="en-US" sz="2400">
                <a:ea typeface="楷体" pitchFamily="49" charset="-122"/>
              </a:rPr>
              <a:t>实数的共轭复数仍是它本身。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57353" name="Object 8"/>
          <p:cNvGraphicFramePr>
            <a:graphicFrameLocks noChangeAspect="1"/>
          </p:cNvGraphicFramePr>
          <p:nvPr/>
        </p:nvGraphicFramePr>
        <p:xfrm>
          <a:off x="1968500" y="3408363"/>
          <a:ext cx="143668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6" r:id="rId7" imgW="1436688" imgH="495300" progId="Equation.DSMT4">
                  <p:embed/>
                </p:oleObj>
              </mc:Choice>
              <mc:Fallback>
                <p:oleObj r:id="rId7" imgW="143668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968500" y="3408363"/>
                        <a:ext cx="143668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9"/>
          <p:cNvGraphicFramePr>
            <a:graphicFrameLocks noChangeAspect="1"/>
          </p:cNvGraphicFramePr>
          <p:nvPr/>
        </p:nvGraphicFramePr>
        <p:xfrm>
          <a:off x="3616325" y="3386138"/>
          <a:ext cx="149383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7" r:id="rId9" imgW="1493838" imgH="495300" progId="Equation.DSMT4">
                  <p:embed/>
                </p:oleObj>
              </mc:Choice>
              <mc:Fallback>
                <p:oleObj r:id="rId9" imgW="149383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616325" y="3386138"/>
                        <a:ext cx="149383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5" name="Object 10"/>
          <p:cNvGraphicFramePr>
            <a:graphicFrameLocks noChangeAspect="1"/>
          </p:cNvGraphicFramePr>
          <p:nvPr/>
        </p:nvGraphicFramePr>
        <p:xfrm>
          <a:off x="5324475" y="3386138"/>
          <a:ext cx="1830388" cy="495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r:id="rId11" imgW="1830388" imgH="495300" progId="Equation.DSMT4">
                  <p:embed/>
                </p:oleObj>
              </mc:Choice>
              <mc:Fallback>
                <p:oleObj r:id="rId11" imgW="1830388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324475" y="3386138"/>
                        <a:ext cx="1830388" cy="4953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6" name="Object 11"/>
          <p:cNvGraphicFramePr>
            <a:graphicFrameLocks noChangeAspect="1"/>
          </p:cNvGraphicFramePr>
          <p:nvPr/>
        </p:nvGraphicFramePr>
        <p:xfrm>
          <a:off x="1978025" y="4343400"/>
          <a:ext cx="2139950" cy="5826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9" r:id="rId13" imgW="2139950" imgH="582613" progId="Equation.DSMT4">
                  <p:embed/>
                </p:oleObj>
              </mc:Choice>
              <mc:Fallback>
                <p:oleObj r:id="rId13" imgW="2139950" imgH="582613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978025" y="4343400"/>
                        <a:ext cx="2139950" cy="58261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7" name="Object 12"/>
          <p:cNvGraphicFramePr>
            <a:graphicFrameLocks noChangeAspect="1"/>
          </p:cNvGraphicFramePr>
          <p:nvPr/>
        </p:nvGraphicFramePr>
        <p:xfrm>
          <a:off x="4318000" y="4310063"/>
          <a:ext cx="1858963" cy="5826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0" r:id="rId15" imgW="1858963" imgH="582612" progId="Equation.DSMT4">
                  <p:embed/>
                </p:oleObj>
              </mc:Choice>
              <mc:Fallback>
                <p:oleObj r:id="rId15" imgW="1858963" imgH="582612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318000" y="4310063"/>
                        <a:ext cx="1858963" cy="582612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8" name="Object 13"/>
          <p:cNvGraphicFramePr>
            <a:graphicFrameLocks noChangeAspect="1"/>
          </p:cNvGraphicFramePr>
          <p:nvPr/>
        </p:nvGraphicFramePr>
        <p:xfrm>
          <a:off x="6450013" y="4002088"/>
          <a:ext cx="1350962" cy="11064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1" r:id="rId17" imgW="1350962" imgH="1106487" progId="Equation.DSMT4">
                  <p:embed/>
                </p:oleObj>
              </mc:Choice>
              <mc:Fallback>
                <p:oleObj r:id="rId17" imgW="1350962" imgH="11064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450013" y="4002088"/>
                        <a:ext cx="1350962" cy="110648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57351" grpId="0"/>
      <p:bldP spid="5735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9393" name="Picture 3" descr="帆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9394" name="Picture 4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9395" name="Picture 5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9396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833100" y="123063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Rectangle 16"/>
          <p:cNvSpPr/>
          <p:nvPr/>
        </p:nvSpPr>
        <p:spPr>
          <a:xfrm>
            <a:off x="912813" y="1060450"/>
            <a:ext cx="30765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、复数的代数形式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8194" name="TextBox 28"/>
          <p:cNvSpPr/>
          <p:nvPr/>
        </p:nvSpPr>
        <p:spPr>
          <a:xfrm>
            <a:off x="1871663" y="1657350"/>
            <a:ext cx="29972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800" i="1">
                <a:ea typeface="楷体" pitchFamily="49" charset="-122"/>
              </a:rPr>
              <a:t>z </a:t>
            </a:r>
            <a:r>
              <a:rPr lang="zh-CN" altLang="en-US" sz="2800">
                <a:ea typeface="楷体" pitchFamily="49" charset="-122"/>
              </a:rPr>
              <a:t>＝</a:t>
            </a:r>
            <a:r>
              <a:rPr lang="en-US" altLang="zh-CN" sz="2800" i="1">
                <a:ea typeface="楷体" pitchFamily="49" charset="-122"/>
              </a:rPr>
              <a:t>a+bi</a:t>
            </a:r>
            <a:r>
              <a:rPr lang="en-US" altLang="zh-CN" sz="2800">
                <a:ea typeface="楷体" pitchFamily="49" charset="-122"/>
              </a:rPr>
              <a:t>(</a:t>
            </a:r>
            <a:r>
              <a:rPr lang="en-US" altLang="zh-CN" sz="2800" i="1">
                <a:ea typeface="楷体" pitchFamily="49" charset="-122"/>
              </a:rPr>
              <a:t>a</a:t>
            </a:r>
            <a:r>
              <a:rPr lang="zh-CN" altLang="en-US" sz="2800">
                <a:ea typeface="楷体" pitchFamily="49" charset="-122"/>
              </a:rPr>
              <a:t>，</a:t>
            </a:r>
            <a:r>
              <a:rPr lang="en-US" altLang="zh-CN" sz="2800" i="1">
                <a:ea typeface="楷体" pitchFamily="49" charset="-122"/>
              </a:rPr>
              <a:t>b</a:t>
            </a:r>
            <a:r>
              <a:rPr lang="zh-CN" altLang="en-US" sz="2800">
                <a:ea typeface="楷体" pitchFamily="49" charset="-122"/>
              </a:rPr>
              <a:t>∈</a:t>
            </a:r>
            <a:r>
              <a:rPr lang="en-US" altLang="zh-CN" sz="2800" i="1">
                <a:ea typeface="楷体" pitchFamily="49" charset="-122"/>
              </a:rPr>
              <a:t>R</a:t>
            </a:r>
            <a:r>
              <a:rPr lang="en-US" altLang="zh-CN" sz="2800">
                <a:ea typeface="楷体" pitchFamily="49" charset="-122"/>
              </a:rPr>
              <a:t>)</a:t>
            </a:r>
            <a:endParaRPr lang="en-US" altLang="zh-CN" sz="2800">
              <a:ea typeface="楷体" pitchFamily="49" charset="-122"/>
            </a:endParaRPr>
          </a:p>
        </p:txBody>
      </p:sp>
      <p:pic>
        <p:nvPicPr>
          <p:cNvPr id="8195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275" y="2879725"/>
            <a:ext cx="638175" cy="3238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6" name="AutoShape 16"/>
          <p:cNvSpPr/>
          <p:nvPr/>
        </p:nvSpPr>
        <p:spPr>
          <a:xfrm>
            <a:off x="2503488" y="1762125"/>
            <a:ext cx="250825" cy="355600"/>
          </a:xfrm>
          <a:prstGeom prst="wedgeRoundRectCallout">
            <a:avLst>
              <a:gd name="adj1" fmla="val -147917"/>
              <a:gd name="adj2" fmla="val 228569"/>
              <a:gd name="adj3" fmla="val 16667"/>
            </a:avLst>
          </a:prstGeom>
          <a:noFill/>
          <a:ln w="28575">
            <a:solidFill>
              <a:srgbClr val="CC0000"/>
            </a:solidFill>
            <a:miter lim="800000"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8197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4388" y="2917825"/>
            <a:ext cx="638175" cy="3238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8" name="AutoShape 17"/>
          <p:cNvSpPr/>
          <p:nvPr/>
        </p:nvSpPr>
        <p:spPr>
          <a:xfrm>
            <a:off x="2897188" y="1749425"/>
            <a:ext cx="214312" cy="355600"/>
          </a:xfrm>
          <a:prstGeom prst="wedgeRoundRectCallout">
            <a:avLst>
              <a:gd name="adj1" fmla="val 247370"/>
              <a:gd name="adj2" fmla="val 239287"/>
              <a:gd name="adj3" fmla="val 16667"/>
            </a:avLst>
          </a:prstGeom>
          <a:noFill/>
          <a:ln w="28575">
            <a:solidFill>
              <a:srgbClr val="CC0000"/>
            </a:solidFill>
            <a:miter lim="800000"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9" name="Rectangle 16"/>
          <p:cNvSpPr/>
          <p:nvPr/>
        </p:nvSpPr>
        <p:spPr>
          <a:xfrm>
            <a:off x="914400" y="3840163"/>
            <a:ext cx="23161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、复数的分类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8200" name="TextBox 28"/>
          <p:cNvSpPr/>
          <p:nvPr/>
        </p:nvSpPr>
        <p:spPr>
          <a:xfrm>
            <a:off x="1385888" y="4922838"/>
            <a:ext cx="18923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复数</a:t>
            </a:r>
            <a:r>
              <a:rPr lang="en-US" altLang="zh-CN" sz="2400" i="1">
                <a:ea typeface="楷体" pitchFamily="49" charset="-122"/>
              </a:rPr>
              <a:t>z 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a+bi</a:t>
            </a:r>
            <a:endParaRPr lang="en-US" altLang="zh-CN" sz="2400" i="1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   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</p:txBody>
      </p:sp>
      <p:graphicFrame>
        <p:nvGraphicFramePr>
          <p:cNvPr id="8201" name="Object 3"/>
          <p:cNvGraphicFramePr>
            <a:graphicFrameLocks noChangeAspect="1"/>
          </p:cNvGraphicFramePr>
          <p:nvPr/>
        </p:nvGraphicFramePr>
        <p:xfrm>
          <a:off x="3254375" y="4108450"/>
          <a:ext cx="450850" cy="21732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5" imgW="450850" imgH="2173288" progId="Equation.DSMT4">
                  <p:embed/>
                </p:oleObj>
              </mc:Choice>
              <mc:Fallback>
                <p:oleObj r:id="rId5" imgW="450850" imgH="217328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4375" y="4108450"/>
                        <a:ext cx="450850" cy="217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矩形 20"/>
          <p:cNvSpPr/>
          <p:nvPr/>
        </p:nvSpPr>
        <p:spPr>
          <a:xfrm>
            <a:off x="3454400" y="4440238"/>
            <a:ext cx="16256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实数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0)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8203" name="矩形 26"/>
          <p:cNvSpPr/>
          <p:nvPr/>
        </p:nvSpPr>
        <p:spPr>
          <a:xfrm>
            <a:off x="3451225" y="5518150"/>
            <a:ext cx="14859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虚数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 i="1">
                <a:ea typeface="楷体" pitchFamily="49" charset="-122"/>
              </a:rPr>
              <a:t>≠</a:t>
            </a:r>
            <a:r>
              <a:rPr lang="en-US" altLang="zh-CN" sz="2400">
                <a:ea typeface="楷体" pitchFamily="49" charset="-122"/>
              </a:rPr>
              <a:t>0)</a:t>
            </a:r>
            <a:endParaRPr lang="en-US" altLang="zh-CN" sz="2400" i="1">
              <a:ea typeface="楷体" pitchFamily="49" charset="-122"/>
            </a:endParaRPr>
          </a:p>
        </p:txBody>
      </p:sp>
      <p:graphicFrame>
        <p:nvGraphicFramePr>
          <p:cNvPr id="8204" name="Object 4"/>
          <p:cNvGraphicFramePr>
            <a:graphicFrameLocks noChangeAspect="1"/>
          </p:cNvGraphicFramePr>
          <p:nvPr/>
        </p:nvGraphicFramePr>
        <p:xfrm>
          <a:off x="5002213" y="4084638"/>
          <a:ext cx="579437" cy="1235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7" imgW="579437" imgH="1235075" progId="Equation.DSMT4">
                  <p:embed/>
                </p:oleObj>
              </mc:Choice>
              <mc:Fallback>
                <p:oleObj r:id="rId7" imgW="579437" imgH="12350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2213" y="4084638"/>
                        <a:ext cx="579437" cy="123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矩形 27"/>
          <p:cNvSpPr/>
          <p:nvPr/>
        </p:nvSpPr>
        <p:spPr>
          <a:xfrm>
            <a:off x="5221288" y="4129088"/>
            <a:ext cx="11128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有理数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8206" name="矩形 28"/>
          <p:cNvSpPr/>
          <p:nvPr/>
        </p:nvSpPr>
        <p:spPr>
          <a:xfrm>
            <a:off x="5195888" y="4803775"/>
            <a:ext cx="34829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无理数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无限不循环小数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 i="1">
              <a:ea typeface="楷体" pitchFamily="49" charset="-122"/>
            </a:endParaRPr>
          </a:p>
        </p:txBody>
      </p:sp>
      <p:graphicFrame>
        <p:nvGraphicFramePr>
          <p:cNvPr id="8207" name="Object 5"/>
          <p:cNvGraphicFramePr>
            <a:graphicFrameLocks noChangeAspect="1"/>
          </p:cNvGraphicFramePr>
          <p:nvPr/>
        </p:nvGraphicFramePr>
        <p:xfrm>
          <a:off x="6227763" y="3754438"/>
          <a:ext cx="579437" cy="1235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8" imgW="579437" imgH="1235075" progId="Equation.DSMT4">
                  <p:embed/>
                </p:oleObj>
              </mc:Choice>
              <mc:Fallback>
                <p:oleObj r:id="rId8" imgW="579437" imgH="12350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27763" y="3754438"/>
                        <a:ext cx="579437" cy="123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矩形 29"/>
          <p:cNvSpPr/>
          <p:nvPr/>
        </p:nvSpPr>
        <p:spPr>
          <a:xfrm>
            <a:off x="6359525" y="384175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整数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8209" name="矩形 30"/>
          <p:cNvSpPr/>
          <p:nvPr/>
        </p:nvSpPr>
        <p:spPr>
          <a:xfrm>
            <a:off x="6369050" y="44338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分数</a:t>
            </a:r>
            <a:endParaRPr lang="en-US" altLang="zh-CN" sz="2400" i="1">
              <a:ea typeface="楷体" pitchFamily="49" charset="-122"/>
            </a:endParaRPr>
          </a:p>
        </p:txBody>
      </p:sp>
      <p:graphicFrame>
        <p:nvGraphicFramePr>
          <p:cNvPr id="8210" name="Object 6"/>
          <p:cNvGraphicFramePr>
            <a:graphicFrameLocks noChangeAspect="1"/>
          </p:cNvGraphicFramePr>
          <p:nvPr/>
        </p:nvGraphicFramePr>
        <p:xfrm>
          <a:off x="4868863" y="5175250"/>
          <a:ext cx="579437" cy="1235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9" imgW="579437" imgH="1235075" progId="Equation.DSMT4">
                  <p:embed/>
                </p:oleObj>
              </mc:Choice>
              <mc:Fallback>
                <p:oleObj r:id="rId9" imgW="579437" imgH="12350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68863" y="5175250"/>
                        <a:ext cx="579437" cy="123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矩形 32"/>
          <p:cNvSpPr/>
          <p:nvPr/>
        </p:nvSpPr>
        <p:spPr>
          <a:xfrm>
            <a:off x="5087938" y="5219700"/>
            <a:ext cx="27987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纯虚数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 i="1">
                <a:ea typeface="楷体" pitchFamily="49" charset="-122"/>
              </a:rPr>
              <a:t>≠</a:t>
            </a:r>
            <a:r>
              <a:rPr lang="en-US" altLang="zh-CN" sz="2400">
                <a:ea typeface="楷体" pitchFamily="49" charset="-122"/>
              </a:rPr>
              <a:t>0)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8212" name="矩形 33"/>
          <p:cNvSpPr/>
          <p:nvPr/>
        </p:nvSpPr>
        <p:spPr>
          <a:xfrm>
            <a:off x="5062538" y="5894388"/>
            <a:ext cx="31067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非纯虚数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 i="1">
                <a:ea typeface="楷体" pitchFamily="49" charset="-122"/>
              </a:rPr>
              <a:t> ≠ </a:t>
            </a:r>
            <a:r>
              <a:rPr lang="en-US" altLang="zh-CN" sz="2400">
                <a:ea typeface="楷体" pitchFamily="49" charset="-122"/>
              </a:rPr>
              <a:t>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 i="1">
                <a:ea typeface="楷体" pitchFamily="49" charset="-122"/>
              </a:rPr>
              <a:t>≠</a:t>
            </a:r>
            <a:r>
              <a:rPr lang="en-US" altLang="zh-CN" sz="2400">
                <a:ea typeface="楷体" pitchFamily="49" charset="-122"/>
              </a:rPr>
              <a:t>0)</a:t>
            </a:r>
            <a:endParaRPr lang="en-US" altLang="zh-CN" sz="2400" i="1">
              <a:ea typeface="楷体" pitchFamily="49" charset="-122"/>
            </a:endParaRPr>
          </a:p>
        </p:txBody>
      </p:sp>
      <p:sp>
        <p:nvSpPr>
          <p:cNvPr id="8213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 fill="hold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 fill="hold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 fill="hold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 fill="hold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 fill="hold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 fill="hold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 fill="hold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/>
      <p:bldP spid="8198" grpId="0"/>
      <p:bldP spid="8199" grpId="0"/>
      <p:bldP spid="8200" grpId="0"/>
      <p:bldP spid="8202" grpId="0"/>
      <p:bldP spid="8203" grpId="0"/>
      <p:bldP spid="8205" grpId="0"/>
      <p:bldP spid="8206" grpId="0"/>
      <p:bldP spid="8208" grpId="0"/>
      <p:bldP spid="8209" grpId="0"/>
      <p:bldP spid="8211" grpId="0"/>
      <p:bldP spid="82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Rectangle 16"/>
          <p:cNvSpPr/>
          <p:nvPr/>
        </p:nvSpPr>
        <p:spPr>
          <a:xfrm>
            <a:off x="938213" y="1014413"/>
            <a:ext cx="31115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、数系的扩充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0242" name="矩形 14"/>
          <p:cNvSpPr/>
          <p:nvPr/>
        </p:nvSpPr>
        <p:spPr>
          <a:xfrm>
            <a:off x="1524000" y="1482725"/>
            <a:ext cx="1160463" cy="461963"/>
          </a:xfrm>
          <a:prstGeom prst="rect">
            <a:avLst/>
          </a:prstGeom>
          <a:solidFill>
            <a:srgbClr val="00B050"/>
          </a:solidFill>
          <a:ln w="25400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自然数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0243" name="AutoShape 9"/>
          <p:cNvSpPr/>
          <p:nvPr/>
        </p:nvSpPr>
        <p:spPr>
          <a:xfrm>
            <a:off x="2744788" y="1624013"/>
            <a:ext cx="425450" cy="193675"/>
          </a:xfrm>
          <a:prstGeom prst="rightArrow">
            <a:avLst>
              <a:gd name="adj1" fmla="val 50000"/>
              <a:gd name="adj2" fmla="val 65658"/>
            </a:avLst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4" name="矩形 14"/>
          <p:cNvSpPr/>
          <p:nvPr/>
        </p:nvSpPr>
        <p:spPr>
          <a:xfrm>
            <a:off x="3219450" y="1481138"/>
            <a:ext cx="806450" cy="460375"/>
          </a:xfrm>
          <a:prstGeom prst="rect">
            <a:avLst/>
          </a:prstGeom>
          <a:solidFill>
            <a:srgbClr val="00B050"/>
          </a:solidFill>
          <a:ln w="25400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整数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0245" name="矩形 14"/>
          <p:cNvSpPr/>
          <p:nvPr/>
        </p:nvSpPr>
        <p:spPr>
          <a:xfrm>
            <a:off x="4572000" y="1501775"/>
            <a:ext cx="1128713" cy="461963"/>
          </a:xfrm>
          <a:prstGeom prst="rect">
            <a:avLst/>
          </a:prstGeom>
          <a:solidFill>
            <a:srgbClr val="00B050"/>
          </a:solidFill>
          <a:ln w="25400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有理数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0246" name="矩形 14"/>
          <p:cNvSpPr/>
          <p:nvPr/>
        </p:nvSpPr>
        <p:spPr>
          <a:xfrm>
            <a:off x="6232525" y="1524000"/>
            <a:ext cx="844550" cy="461963"/>
          </a:xfrm>
          <a:prstGeom prst="rect">
            <a:avLst/>
          </a:prstGeom>
          <a:solidFill>
            <a:srgbClr val="00B050"/>
          </a:solidFill>
          <a:ln w="25400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实数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grpSp>
        <p:nvGrpSpPr>
          <p:cNvPr id="10247" name="Group 14"/>
          <p:cNvGrpSpPr/>
          <p:nvPr/>
        </p:nvGrpSpPr>
        <p:grpSpPr>
          <a:xfrm>
            <a:off x="7031038" y="3798888"/>
            <a:ext cx="635000" cy="676275"/>
            <a:chOff x="3706" y="2367"/>
            <a:chExt cx="400" cy="426"/>
          </a:xfrm>
        </p:grpSpPr>
        <p:sp>
          <p:nvSpPr>
            <p:cNvPr id="10248" name="Oval 33"/>
            <p:cNvSpPr/>
            <p:nvPr/>
          </p:nvSpPr>
          <p:spPr>
            <a:xfrm>
              <a:off x="3706" y="2367"/>
              <a:ext cx="400" cy="426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endParaRPr lang="zh-CN" altLang="en-US" sz="1800" b="0">
                <a:solidFill>
                  <a:srgbClr val="FF00FF"/>
                </a:solidFill>
              </a:endParaRPr>
            </a:p>
          </p:txBody>
        </p:sp>
        <p:graphicFrame>
          <p:nvGraphicFramePr>
            <p:cNvPr id="10249" name="Object 11"/>
            <p:cNvGraphicFramePr>
              <a:graphicFrameLocks noChangeAspect="1"/>
            </p:cNvGraphicFramePr>
            <p:nvPr/>
          </p:nvGraphicFramePr>
          <p:xfrm>
            <a:off x="3800" y="2476"/>
            <a:ext cx="250" cy="24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2" r:id="rId3" imgW="396875" imgH="393700" progId="Equation.3">
                    <p:embed/>
                  </p:oleObj>
                </mc:Choice>
                <mc:Fallback>
                  <p:oleObj r:id="rId3" imgW="396875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clrChange useA="0">
                            <a:clrFrom>
                              <a:srgbClr val="000000"/>
                            </a:clrFrom>
                            <a:clrTo>
                              <a:srgbClr val="FF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800" y="2476"/>
                          <a:ext cx="25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0" name="Group 18"/>
          <p:cNvGrpSpPr/>
          <p:nvPr/>
        </p:nvGrpSpPr>
        <p:grpSpPr>
          <a:xfrm>
            <a:off x="6554788" y="3592513"/>
            <a:ext cx="1300162" cy="1262062"/>
            <a:chOff x="3406" y="2237"/>
            <a:chExt cx="819" cy="795"/>
          </a:xfrm>
        </p:grpSpPr>
        <p:sp>
          <p:nvSpPr>
            <p:cNvPr id="10251" name="Oval 26"/>
            <p:cNvSpPr/>
            <p:nvPr/>
          </p:nvSpPr>
          <p:spPr>
            <a:xfrm>
              <a:off x="3406" y="2237"/>
              <a:ext cx="819" cy="795"/>
            </a:xfrm>
            <a:prstGeom prst="ellipse">
              <a:avLst/>
            </a:prstGeom>
            <a:noFill/>
            <a:ln w="38100">
              <a:solidFill>
                <a:srgbClr val="336600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endParaRPr lang="zh-CN" altLang="en-US" sz="1800" b="0"/>
            </a:p>
          </p:txBody>
        </p:sp>
        <p:graphicFrame>
          <p:nvGraphicFramePr>
            <p:cNvPr id="10252" name="Object 10"/>
            <p:cNvGraphicFramePr>
              <a:graphicFrameLocks noChangeAspect="1"/>
            </p:cNvGraphicFramePr>
            <p:nvPr/>
          </p:nvGraphicFramePr>
          <p:xfrm>
            <a:off x="3492" y="2634"/>
            <a:ext cx="240" cy="26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5" imgW="381000" imgH="412750" progId="Equation.3">
                    <p:embed/>
                  </p:oleObj>
                </mc:Choice>
                <mc:Fallback>
                  <p:oleObj r:id="rId5" imgW="381000" imgH="41275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clrChange useA="0">
                            <a:clrFrom>
                              <a:srgbClr val="000000"/>
                            </a:clrFrom>
                            <a:clrTo>
                              <a:srgbClr val="3366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492" y="2634"/>
                          <a:ext cx="240" cy="2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3" name="Group 21"/>
          <p:cNvGrpSpPr/>
          <p:nvPr/>
        </p:nvGrpSpPr>
        <p:grpSpPr>
          <a:xfrm>
            <a:off x="6130925" y="3435350"/>
            <a:ext cx="1905000" cy="1862138"/>
            <a:chOff x="3139" y="2138"/>
            <a:chExt cx="1200" cy="1173"/>
          </a:xfrm>
        </p:grpSpPr>
        <p:sp>
          <p:nvSpPr>
            <p:cNvPr id="10254" name="Oval 24"/>
            <p:cNvSpPr/>
            <p:nvPr/>
          </p:nvSpPr>
          <p:spPr>
            <a:xfrm>
              <a:off x="3139" y="2138"/>
              <a:ext cx="1200" cy="1173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endParaRPr lang="zh-CN" altLang="en-US" sz="1800" b="0"/>
            </a:p>
          </p:txBody>
        </p:sp>
        <p:graphicFrame>
          <p:nvGraphicFramePr>
            <p:cNvPr id="10255" name="Object 9"/>
            <p:cNvGraphicFramePr>
              <a:graphicFrameLocks noChangeAspect="1"/>
            </p:cNvGraphicFramePr>
            <p:nvPr/>
          </p:nvGraphicFramePr>
          <p:xfrm>
            <a:off x="3244" y="2796"/>
            <a:ext cx="240" cy="32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7" imgW="381000" imgH="508000" progId="Equation.3">
                    <p:embed/>
                  </p:oleObj>
                </mc:Choice>
                <mc:Fallback>
                  <p:oleObj r:id="rId7" imgW="381000" imgH="5080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clrChange useA="0">
                            <a:clrFrom>
                              <a:srgbClr val="000000"/>
                            </a:clrFrom>
                            <a:clrTo>
                              <a:srgbClr val="CC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244" y="2796"/>
                          <a:ext cx="240" cy="3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6" name="Group 24"/>
          <p:cNvGrpSpPr/>
          <p:nvPr/>
        </p:nvGrpSpPr>
        <p:grpSpPr>
          <a:xfrm>
            <a:off x="5648325" y="3292475"/>
            <a:ext cx="2547938" cy="2578100"/>
            <a:chOff x="2835" y="2048"/>
            <a:chExt cx="1605" cy="1624"/>
          </a:xfrm>
        </p:grpSpPr>
        <p:sp>
          <p:nvSpPr>
            <p:cNvPr id="10257" name="Oval 31"/>
            <p:cNvSpPr/>
            <p:nvPr/>
          </p:nvSpPr>
          <p:spPr>
            <a:xfrm>
              <a:off x="2835" y="2048"/>
              <a:ext cx="1605" cy="1624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3200" b="0">
                <a:solidFill>
                  <a:srgbClr val="EEAAE1"/>
                </a:solidFill>
                <a:ea typeface="隶书" pitchFamily="49" charset="-122"/>
              </a:endParaRPr>
            </a:p>
          </p:txBody>
        </p:sp>
        <p:graphicFrame>
          <p:nvGraphicFramePr>
            <p:cNvPr id="10258" name="Object 12"/>
            <p:cNvGraphicFramePr>
              <a:graphicFrameLocks noChangeAspect="1"/>
            </p:cNvGraphicFramePr>
            <p:nvPr/>
          </p:nvGraphicFramePr>
          <p:xfrm>
            <a:off x="2972" y="3026"/>
            <a:ext cx="240" cy="26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5" r:id="rId9" imgW="381000" imgH="412750" progId="Equation.3">
                    <p:embed/>
                  </p:oleObj>
                </mc:Choice>
                <mc:Fallback>
                  <p:oleObj r:id="rId9" imgW="381000" imgH="41275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>
                          <a:clrChange useA="0">
                            <a:clrFrom>
                              <a:srgbClr val="000000"/>
                            </a:clrFrom>
                            <a:clrTo>
                              <a:srgbClr val="0033CC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972" y="3026"/>
                          <a:ext cx="240" cy="2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59" name="Object 13"/>
          <p:cNvGraphicFramePr>
            <a:graphicFrameLocks noChangeAspect="1"/>
          </p:cNvGraphicFramePr>
          <p:nvPr/>
        </p:nvGraphicFramePr>
        <p:xfrm>
          <a:off x="1584325" y="2854325"/>
          <a:ext cx="611188" cy="6096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11" imgW="611188" imgH="609600" progId="Equation.3">
                  <p:embed/>
                </p:oleObj>
              </mc:Choice>
              <mc:Fallback>
                <p:oleObj r:id="rId11" imgW="611188" imgH="609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4325" y="2854325"/>
                        <a:ext cx="611188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0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57413" y="2913063"/>
            <a:ext cx="381000" cy="5048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0261" name="Object 14"/>
          <p:cNvGraphicFramePr>
            <a:graphicFrameLocks noChangeAspect="1"/>
          </p:cNvGraphicFramePr>
          <p:nvPr/>
        </p:nvGraphicFramePr>
        <p:xfrm>
          <a:off x="2516188" y="2874963"/>
          <a:ext cx="523875" cy="5667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14" imgW="523875" imgH="566737" progId="Equation.3">
                  <p:embed/>
                </p:oleObj>
              </mc:Choice>
              <mc:Fallback>
                <p:oleObj r:id="rId14" imgW="523875" imgH="5667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516188" y="2874963"/>
                        <a:ext cx="523875" cy="5667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2" name="Picture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21113" y="2938463"/>
            <a:ext cx="381000" cy="5048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63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82913" y="2925763"/>
            <a:ext cx="381000" cy="5048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0264" name="Object 15"/>
          <p:cNvGraphicFramePr>
            <a:graphicFrameLocks noChangeAspect="1"/>
          </p:cNvGraphicFramePr>
          <p:nvPr/>
        </p:nvGraphicFramePr>
        <p:xfrm>
          <a:off x="3316288" y="2835275"/>
          <a:ext cx="523875" cy="6985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16" imgW="523875" imgH="698500" progId="Equation.3">
                  <p:embed/>
                </p:oleObj>
              </mc:Choice>
              <mc:Fallback>
                <p:oleObj r:id="rId16" imgW="523875" imgH="698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316288" y="2835275"/>
                        <a:ext cx="523875" cy="698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5" name="Object 16"/>
          <p:cNvGraphicFramePr>
            <a:graphicFrameLocks noChangeAspect="1"/>
          </p:cNvGraphicFramePr>
          <p:nvPr/>
        </p:nvGraphicFramePr>
        <p:xfrm>
          <a:off x="4154488" y="2874963"/>
          <a:ext cx="523875" cy="5667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18" imgW="523875" imgH="566737" progId="Equation.3">
                  <p:embed/>
                </p:oleObj>
              </mc:Choice>
              <mc:Fallback>
                <p:oleObj r:id="rId18" imgW="523875" imgH="5667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154488" y="2874963"/>
                        <a:ext cx="523875" cy="5667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Rectangle 16"/>
          <p:cNvSpPr/>
          <p:nvPr/>
        </p:nvSpPr>
        <p:spPr>
          <a:xfrm>
            <a:off x="1471613" y="2176463"/>
            <a:ext cx="35163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用集合图形可以表示为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0267" name="矩形 14"/>
          <p:cNvSpPr/>
          <p:nvPr/>
        </p:nvSpPr>
        <p:spPr>
          <a:xfrm>
            <a:off x="7634288" y="1498600"/>
            <a:ext cx="844550" cy="461963"/>
          </a:xfrm>
          <a:prstGeom prst="rect">
            <a:avLst/>
          </a:prstGeom>
          <a:solidFill>
            <a:srgbClr val="00B050"/>
          </a:solidFill>
          <a:ln w="25400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anose="02010609060101010101" pitchFamily="49" charset="-122"/>
                <a:ea typeface="楷体" pitchFamily="49" charset="-122"/>
              </a:rPr>
              <a:t>复数</a:t>
            </a:r>
            <a:endParaRPr lang="zh-CN" altLang="en-US" sz="2400"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0268" name="AutoShape 9"/>
          <p:cNvSpPr/>
          <p:nvPr/>
        </p:nvSpPr>
        <p:spPr>
          <a:xfrm>
            <a:off x="4071938" y="1657350"/>
            <a:ext cx="427037" cy="193675"/>
          </a:xfrm>
          <a:prstGeom prst="rightArrow">
            <a:avLst>
              <a:gd name="adj1" fmla="val 50000"/>
              <a:gd name="adj2" fmla="val 65902"/>
            </a:avLst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69" name="AutoShape 9"/>
          <p:cNvSpPr/>
          <p:nvPr/>
        </p:nvSpPr>
        <p:spPr>
          <a:xfrm>
            <a:off x="5734050" y="1670050"/>
            <a:ext cx="427038" cy="192088"/>
          </a:xfrm>
          <a:prstGeom prst="rightArrow">
            <a:avLst>
              <a:gd name="adj1" fmla="val 50000"/>
              <a:gd name="adj2" fmla="val 66447"/>
            </a:avLst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70" name="AutoShape 9"/>
          <p:cNvSpPr/>
          <p:nvPr/>
        </p:nvSpPr>
        <p:spPr>
          <a:xfrm>
            <a:off x="7135813" y="1670050"/>
            <a:ext cx="427037" cy="192088"/>
          </a:xfrm>
          <a:prstGeom prst="rightArrow">
            <a:avLst>
              <a:gd name="adj1" fmla="val 50000"/>
              <a:gd name="adj2" fmla="val 66447"/>
            </a:avLst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0271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22800" y="2955925"/>
            <a:ext cx="381000" cy="5048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0272" name="Object 10"/>
          <p:cNvGraphicFramePr>
            <a:graphicFrameLocks noChangeAspect="1"/>
          </p:cNvGraphicFramePr>
          <p:nvPr/>
        </p:nvGraphicFramePr>
        <p:xfrm>
          <a:off x="4956175" y="2921000"/>
          <a:ext cx="523875" cy="6111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20" imgW="523875" imgH="611188" progId="Equation.3">
                  <p:embed/>
                </p:oleObj>
              </mc:Choice>
              <mc:Fallback>
                <p:oleObj r:id="rId20" imgW="523875" imgH="6111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956175" y="2921000"/>
                        <a:ext cx="523875" cy="611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73" name="Group 36"/>
          <p:cNvGrpSpPr/>
          <p:nvPr/>
        </p:nvGrpSpPr>
        <p:grpSpPr>
          <a:xfrm>
            <a:off x="4995863" y="3041650"/>
            <a:ext cx="3373437" cy="3289300"/>
            <a:chOff x="2395" y="1904"/>
            <a:chExt cx="2125" cy="2072"/>
          </a:xfrm>
        </p:grpSpPr>
        <p:sp>
          <p:nvSpPr>
            <p:cNvPr id="10274" name="Oval 31"/>
            <p:cNvSpPr/>
            <p:nvPr/>
          </p:nvSpPr>
          <p:spPr>
            <a:xfrm>
              <a:off x="2395" y="1904"/>
              <a:ext cx="2125" cy="207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3200" b="0">
                <a:solidFill>
                  <a:srgbClr val="EEAAE1"/>
                </a:solidFill>
                <a:ea typeface="隶书" pitchFamily="49" charset="-122"/>
              </a:endParaRPr>
            </a:p>
          </p:txBody>
        </p:sp>
        <p:graphicFrame>
          <p:nvGraphicFramePr>
            <p:cNvPr id="10275" name="Object 11"/>
            <p:cNvGraphicFramePr>
              <a:graphicFrameLocks noChangeAspect="1"/>
            </p:cNvGraphicFramePr>
            <p:nvPr/>
          </p:nvGraphicFramePr>
          <p:xfrm>
            <a:off x="2644" y="3264"/>
            <a:ext cx="240" cy="28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1" r:id="rId22" imgW="381000" imgH="444500" progId="Equation.3">
                    <p:embed/>
                  </p:oleObj>
                </mc:Choice>
                <mc:Fallback>
                  <p:oleObj r:id="rId22" imgW="381000" imgH="444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2644" y="3264"/>
                          <a:ext cx="240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76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 fill="hold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 fill="hold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 fill="hold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 fill="hold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 fill="hold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 fill="hold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 fill="hold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 fill="hold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 fill="hold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 fill="hold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 fill="hold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 fill="hold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 fill="hold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 fill="hold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  <p:bldP spid="10246" grpId="0"/>
      <p:bldP spid="10266" grpId="0"/>
      <p:bldP spid="10267" grpId="0"/>
      <p:bldP spid="10268" grpId="0"/>
      <p:bldP spid="10269" grpId="0"/>
      <p:bldP spid="10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Rectangle 16"/>
          <p:cNvSpPr/>
          <p:nvPr/>
        </p:nvSpPr>
        <p:spPr>
          <a:xfrm>
            <a:off x="947738" y="1073150"/>
            <a:ext cx="23145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6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、复数的相等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2290" name="Rectangle 16"/>
          <p:cNvSpPr/>
          <p:nvPr/>
        </p:nvSpPr>
        <p:spPr>
          <a:xfrm>
            <a:off x="1433513" y="1474788"/>
            <a:ext cx="7402512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如果两个复数的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实部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虚部</a:t>
            </a:r>
            <a:r>
              <a:rPr lang="zh-CN" altLang="en-US" sz="2400">
                <a:ea typeface="楷体" pitchFamily="49" charset="-122"/>
              </a:rPr>
              <a:t>分别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相等</a:t>
            </a:r>
            <a:r>
              <a:rPr lang="zh-CN" altLang="en-US" sz="2400">
                <a:ea typeface="楷体" pitchFamily="49" charset="-122"/>
              </a:rPr>
              <a:t>，那么我们就说这两个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复数相等</a:t>
            </a:r>
            <a:r>
              <a:rPr lang="zh-CN" altLang="en-US" sz="2400">
                <a:ea typeface="楷体" pitchFamily="49" charset="-122"/>
              </a:rPr>
              <a:t>，即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12291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513" y="2455863"/>
            <a:ext cx="1057275" cy="4286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631950" y="2470150"/>
          <a:ext cx="3735388" cy="431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4" imgW="3735388" imgH="431800" progId="Equation.DSMT4">
                  <p:embed/>
                </p:oleObj>
              </mc:Choice>
              <mc:Fallback>
                <p:oleObj r:id="rId4" imgW="3735388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1950" y="2470150"/>
                        <a:ext cx="3735388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7"/>
          <p:cNvGraphicFramePr>
            <a:graphicFrameLocks noChangeAspect="1"/>
          </p:cNvGraphicFramePr>
          <p:nvPr/>
        </p:nvGraphicFramePr>
        <p:xfrm>
          <a:off x="6470650" y="2189163"/>
          <a:ext cx="947738" cy="974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6" imgW="947738" imgH="974725" progId="Equation.DSMT4">
                  <p:embed/>
                </p:oleObj>
              </mc:Choice>
              <mc:Fallback>
                <p:oleObj r:id="rId6" imgW="947738" imgH="9747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70650" y="2189163"/>
                        <a:ext cx="947738" cy="9747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857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16"/>
          <p:cNvSpPr/>
          <p:nvPr/>
        </p:nvSpPr>
        <p:spPr>
          <a:xfrm>
            <a:off x="1455738" y="3254375"/>
            <a:ext cx="740092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注意：</a:t>
            </a:r>
            <a:r>
              <a:rPr lang="zh-CN" altLang="en-US" sz="2400">
                <a:ea typeface="楷体" pitchFamily="49" charset="-122"/>
              </a:rPr>
              <a:t>两个实数可以比较大小，但两个复数如果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不全</a:t>
            </a:r>
            <a:endParaRPr lang="en-US" altLang="zh-CN" sz="2400">
              <a:solidFill>
                <a:srgbClr val="0000FF"/>
              </a:solidFill>
              <a:ea typeface="楷体" pitchFamily="49" charset="-122"/>
            </a:endParaRPr>
          </a:p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            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是实数</a:t>
            </a:r>
            <a:r>
              <a:rPr lang="zh-CN" altLang="en-US" sz="2400">
                <a:ea typeface="楷体" pitchFamily="49" charset="-122"/>
              </a:rPr>
              <a:t>，就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不能比较</a:t>
            </a:r>
            <a:r>
              <a:rPr lang="zh-CN" altLang="en-US" sz="2400">
                <a:ea typeface="楷体" pitchFamily="49" charset="-122"/>
              </a:rPr>
              <a:t>它们的大小。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2295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4338" name="TextBox 26"/>
          <p:cNvSpPr/>
          <p:nvPr/>
        </p:nvSpPr>
        <p:spPr>
          <a:xfrm>
            <a:off x="938213" y="1057275"/>
            <a:ext cx="67929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多项式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怎么化简？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4339" name="TextBox 26"/>
          <p:cNvSpPr/>
          <p:nvPr/>
        </p:nvSpPr>
        <p:spPr>
          <a:xfrm>
            <a:off x="2111375" y="1589088"/>
            <a:ext cx="18319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合并同类项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4340" name="TextBox 26"/>
          <p:cNvSpPr/>
          <p:nvPr/>
        </p:nvSpPr>
        <p:spPr>
          <a:xfrm>
            <a:off x="936625" y="2254250"/>
            <a:ext cx="67929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你能计算</a:t>
            </a:r>
            <a:r>
              <a:rPr lang="en-US" altLang="zh-CN" sz="2400">
                <a:ea typeface="楷体" pitchFamily="49" charset="-122"/>
              </a:rPr>
              <a:t>(2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吗？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4341" name="TextBox 26"/>
          <p:cNvSpPr/>
          <p:nvPr/>
        </p:nvSpPr>
        <p:spPr>
          <a:xfrm>
            <a:off x="957263" y="2989263"/>
            <a:ext cx="8186737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意两个复数，那么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该怎么计算？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4342" name="Object 3"/>
          <p:cNvGraphicFramePr>
            <a:graphicFrameLocks noChangeAspect="1"/>
          </p:cNvGraphicFramePr>
          <p:nvPr/>
        </p:nvGraphicFramePr>
        <p:xfrm>
          <a:off x="2238375" y="3854450"/>
          <a:ext cx="3463925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3" imgW="3463925" imgH="523875" progId="Equation.DSMT4">
                  <p:embed/>
                </p:oleObj>
              </mc:Choice>
              <mc:Fallback>
                <p:oleObj r:id="rId3" imgW="3463925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238375" y="3854450"/>
                        <a:ext cx="3463925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6386" name="Rectangle 16"/>
          <p:cNvSpPr/>
          <p:nvPr/>
        </p:nvSpPr>
        <p:spPr>
          <a:xfrm>
            <a:off x="938213" y="1014413"/>
            <a:ext cx="345598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、复数加法的运算法则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6387" name="TextBox 26"/>
          <p:cNvSpPr/>
          <p:nvPr/>
        </p:nvSpPr>
        <p:spPr>
          <a:xfrm>
            <a:off x="1409700" y="1468438"/>
            <a:ext cx="77343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设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是任意两个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复数，则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6388" name="Object 3"/>
          <p:cNvGraphicFramePr>
            <a:graphicFrameLocks noChangeAspect="1"/>
          </p:cNvGraphicFramePr>
          <p:nvPr/>
        </p:nvGraphicFramePr>
        <p:xfrm>
          <a:off x="1562100" y="2311400"/>
          <a:ext cx="602615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3" imgW="6026150" imgH="523875" progId="Equation.DSMT4">
                  <p:embed/>
                </p:oleObj>
              </mc:Choice>
              <mc:Fallback>
                <p:oleObj r:id="rId3" imgW="602615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62100" y="2311400"/>
                        <a:ext cx="6026150" cy="523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Box 26"/>
          <p:cNvSpPr/>
          <p:nvPr/>
        </p:nvSpPr>
        <p:spPr>
          <a:xfrm>
            <a:off x="1443038" y="2903538"/>
            <a:ext cx="11811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说明：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6390" name="TextBox 26"/>
          <p:cNvSpPr/>
          <p:nvPr/>
        </p:nvSpPr>
        <p:spPr>
          <a:xfrm>
            <a:off x="1528763" y="3354388"/>
            <a:ext cx="47053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两个复数的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和</a:t>
            </a:r>
            <a:r>
              <a:rPr lang="zh-CN" altLang="en-US" sz="2400">
                <a:ea typeface="楷体" pitchFamily="49" charset="-122"/>
              </a:rPr>
              <a:t>仍是一个复数；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391" name="TextBox 26"/>
          <p:cNvSpPr/>
          <p:nvPr/>
        </p:nvSpPr>
        <p:spPr>
          <a:xfrm>
            <a:off x="1538288" y="3816350"/>
            <a:ext cx="73326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复数的加法满足交换律，结合律。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16392" name="矩形 27"/>
          <p:cNvSpPr/>
          <p:nvPr/>
        </p:nvSpPr>
        <p:spPr>
          <a:xfrm>
            <a:off x="1916113" y="4262438"/>
            <a:ext cx="68008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即对任何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 ∈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，有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6393" name="Object 3"/>
          <p:cNvGraphicFramePr>
            <a:graphicFrameLocks noChangeAspect="1"/>
          </p:cNvGraphicFramePr>
          <p:nvPr/>
        </p:nvGraphicFramePr>
        <p:xfrm>
          <a:off x="2025650" y="4795838"/>
          <a:ext cx="2084388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5" imgW="2084388" imgH="523875" progId="Equation.DSMT4">
                  <p:embed/>
                </p:oleObj>
              </mc:Choice>
              <mc:Fallback>
                <p:oleObj r:id="rId5" imgW="2084388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025650" y="4795838"/>
                        <a:ext cx="2084388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4"/>
          <p:cNvGraphicFramePr>
            <a:graphicFrameLocks noChangeAspect="1"/>
          </p:cNvGraphicFramePr>
          <p:nvPr/>
        </p:nvGraphicFramePr>
        <p:xfrm>
          <a:off x="2016125" y="5440363"/>
          <a:ext cx="3746500" cy="523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7" imgW="3746500" imgH="523875" progId="Equation.DSMT4">
                  <p:embed/>
                </p:oleObj>
              </mc:Choice>
              <mc:Fallback>
                <p:oleObj r:id="rId7" imgW="3746500" imgH="523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016125" y="5440363"/>
                        <a:ext cx="3746500" cy="5238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0" grpId="0"/>
      <p:bldP spid="16391" grpId="0"/>
      <p:bldP spid="163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8434" name="TextBox 26"/>
          <p:cNvSpPr/>
          <p:nvPr/>
        </p:nvSpPr>
        <p:spPr>
          <a:xfrm>
            <a:off x="938213" y="1057275"/>
            <a:ext cx="787400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类比实数集中减法的意义，我们该如何规定复数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的减法？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18435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238" y="3224213"/>
            <a:ext cx="5657850" cy="26384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8436" name="TextBox 26"/>
          <p:cNvSpPr/>
          <p:nvPr/>
        </p:nvSpPr>
        <p:spPr>
          <a:xfrm>
            <a:off x="2043113" y="1803400"/>
            <a:ext cx="40608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复数的减法是加法的逆运算。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8437" name="TextBox 26"/>
          <p:cNvSpPr/>
          <p:nvPr/>
        </p:nvSpPr>
        <p:spPr>
          <a:xfrm>
            <a:off x="936625" y="2409825"/>
            <a:ext cx="82073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若 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 ＋</a:t>
            </a:r>
            <a:r>
              <a:rPr lang="en-US" altLang="zh-CN" sz="2400">
                <a:ea typeface="楷体" pitchFamily="49" charset="-122"/>
              </a:rPr>
              <a:t> (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x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yi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 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 ，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 ，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endParaRPr lang="en-US" altLang="zh-CN" sz="2400" i="1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，怎么求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的值？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0482" name="TextBox 26"/>
          <p:cNvSpPr/>
          <p:nvPr/>
        </p:nvSpPr>
        <p:spPr>
          <a:xfrm>
            <a:off x="938213" y="1057275"/>
            <a:ext cx="78740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两个复数的差是怎么定义的？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0483" name="TextBox 26"/>
          <p:cNvSpPr/>
          <p:nvPr/>
        </p:nvSpPr>
        <p:spPr>
          <a:xfrm>
            <a:off x="2039938" y="1517650"/>
            <a:ext cx="6865937" cy="12017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把满足 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c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di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x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yi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 ＝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bi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 (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b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 ，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c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d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 ，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x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endParaRPr lang="en-US" altLang="zh-CN" sz="2400">
              <a:solidFill>
                <a:srgbClr val="0000FF"/>
              </a:solidFill>
              <a:ea typeface="楷体" pitchFamily="49" charset="-122"/>
            </a:endParaRPr>
          </a:p>
          <a:p>
            <a:pPr lvl="0" algn="l"/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 y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∈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R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的复数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x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yi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叫做复数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bi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减去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c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di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的差，</a:t>
            </a:r>
            <a:endParaRPr lang="en-US" altLang="zh-CN" sz="2400">
              <a:solidFill>
                <a:srgbClr val="0000FF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记作：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bi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en-US" sz="2400" i="1">
                <a:solidFill>
                  <a:srgbClr val="FF0000"/>
                </a:solidFill>
                <a:ea typeface="楷体" pitchFamily="49" charset="-122"/>
              </a:rPr>
              <a:t>－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(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di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。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160</Paragraphs>
  <Slides>28</Slides>
  <Notes>27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35">
      <vt:lpstr>Arial</vt:lpstr>
      <vt:lpstr>宋体</vt:lpstr>
      <vt:lpstr>Times New Roman</vt:lpstr>
      <vt:lpstr>Calibri</vt:lpstr>
      <vt:lpstr>楷体</vt:lpstr>
      <vt:lpstr>隶书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2022-05-30T19:07:45.783</cp:lastPrinted>
  <dcterms:created xsi:type="dcterms:W3CDTF">2022-05-30T19:07:45Z</dcterms:created>
  <dcterms:modified xsi:type="dcterms:W3CDTF">2022-05-30T11:07:45Z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