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docx" ContentType="application/vnd.openxmlformats-officedocument.wordprocessingml.document"/>
  <Default Extension="png" ContentType="image/png"/>
  <Default Extension="wmf" ContentType="image/x-wmf"/>
  <Default Extension="gif" ContentType="image/gif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352" r:id="rId4"/>
    <p:sldId id="819" r:id="rId5"/>
    <p:sldId id="820" r:id="rId6"/>
    <p:sldId id="821" r:id="rId7"/>
    <p:sldId id="822" r:id="rId8"/>
    <p:sldId id="823" r:id="rId9"/>
    <p:sldId id="811" r:id="rId10"/>
    <p:sldId id="833" r:id="rId11"/>
    <p:sldId id="834" r:id="rId12"/>
    <p:sldId id="799" r:id="rId13"/>
    <p:sldId id="835" r:id="rId14"/>
    <p:sldId id="836" r:id="rId15"/>
    <p:sldId id="839" r:id="rId16"/>
    <p:sldId id="840" r:id="rId17"/>
    <p:sldId id="843" r:id="rId18"/>
    <p:sldId id="842" r:id="rId19"/>
    <p:sldId id="837" r:id="rId20"/>
    <p:sldId id="838" r:id="rId21"/>
    <p:sldId id="841" r:id="rId22"/>
    <p:sldId id="844" r:id="rId23"/>
    <p:sldId id="845" r:id="rId24"/>
    <p:sldId id="798" r:id="rId25"/>
    <p:sldId id="800" r:id="rId26"/>
    <p:sldId id="824" r:id="rId27"/>
    <p:sldId id="825" r:id="rId28"/>
    <p:sldId id="767" r:id="rId29"/>
    <p:sldId id="848" r:id="rId30"/>
    <p:sldId id="847" r:id="rId31"/>
    <p:sldId id="846" r:id="rId32"/>
    <p:sldId id="826" r:id="rId33"/>
    <p:sldId id="828" r:id="rId34"/>
    <p:sldId id="849" r:id="rId35"/>
    <p:sldId id="812" r:id="rId36"/>
    <p:sldId id="813" r:id="rId37"/>
    <p:sldId id="814" r:id="rId38"/>
    <p:sldId id="815" r:id="rId39"/>
    <p:sldId id="485" r:id="rId40"/>
  </p:sldIdLst>
  <p:sldSz cx="9144000" cy="6858000" type="screen4x3"/>
  <p:notesSz cx="6858000" cy="9144000"/>
  <p:custDataLst>
    <p:tags r:id="rId41"/>
  </p:custDataLst>
  <p:defaultTextStyle>
    <a:defPPr>
      <a:defRPr lang="zh-CN"/>
    </a:defPPr>
    <a:lvl1pPr marL="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itchFamily="18" charset="0"/>
        <a:ea typeface="宋体" pitchFamily="2" charset="-122"/>
      </a:defRPr>
    </a:lvl1pPr>
    <a:lvl2pPr marL="4572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itchFamily="18" charset="0"/>
        <a:ea typeface="宋体" pitchFamily="2" charset="-122"/>
      </a:defRPr>
    </a:lvl2pPr>
    <a:lvl3pPr marL="9144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itchFamily="18" charset="0"/>
        <a:ea typeface="宋体" pitchFamily="2" charset="-122"/>
      </a:defRPr>
    </a:lvl3pPr>
    <a:lvl4pPr marL="13716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itchFamily="18" charset="0"/>
        <a:ea typeface="宋体" pitchFamily="2" charset="-122"/>
      </a:defRPr>
    </a:lvl4pPr>
    <a:lvl5pPr marL="1828800" indent="0" algn="ctr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000" b="1" i="0" u="none" baseline="0">
        <a:solidFill>
          <a:schemeClr val="tx1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99" autoAdjust="0"/>
  </p:normalViewPr>
  <p:slideViewPr>
    <p:cSldViewPr>
      <p:cViewPr>
        <p:scale>
          <a:sx n="80" d="100"/>
          <a:sy n="80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tags" Target="tags/tag1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Relationship Id="rId2" Type="http://schemas.openxmlformats.org/officeDocument/2006/relationships/image" Target="../media/image3.wmf" /><Relationship Id="rId3" Type="http://schemas.openxmlformats.org/officeDocument/2006/relationships/image" Target="../media/image4.wmf" /><Relationship Id="rId4" Type="http://schemas.openxmlformats.org/officeDocument/2006/relationships/image" Target="../media/image5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wmf" /><Relationship Id="rId2" Type="http://schemas.openxmlformats.org/officeDocument/2006/relationships/image" Target="../media/image65.wmf" /><Relationship Id="rId3" Type="http://schemas.openxmlformats.org/officeDocument/2006/relationships/image" Target="../media/image66.wmf" /><Relationship Id="rId4" Type="http://schemas.openxmlformats.org/officeDocument/2006/relationships/image" Target="../media/image67.wmf" /><Relationship Id="rId5" Type="http://schemas.openxmlformats.org/officeDocument/2006/relationships/image" Target="../media/image68.wmf" /><Relationship Id="rId6" Type="http://schemas.openxmlformats.org/officeDocument/2006/relationships/image" Target="../media/image69.wmf" /><Relationship Id="rId7" Type="http://schemas.openxmlformats.org/officeDocument/2006/relationships/image" Target="../media/image70.w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1.wmf" /><Relationship Id="rId2" Type="http://schemas.openxmlformats.org/officeDocument/2006/relationships/image" Target="../media/image72.wmf" /><Relationship Id="rId3" Type="http://schemas.openxmlformats.org/officeDocument/2006/relationships/image" Target="../media/image73.wmf" /><Relationship Id="rId4" Type="http://schemas.openxmlformats.org/officeDocument/2006/relationships/image" Target="../media/image70.w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wmf" /><Relationship Id="rId2" Type="http://schemas.openxmlformats.org/officeDocument/2006/relationships/image" Target="../media/image71.w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wmf" /><Relationship Id="rId2" Type="http://schemas.openxmlformats.org/officeDocument/2006/relationships/image" Target="../media/image75.w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8.wmf" /><Relationship Id="rId2" Type="http://schemas.openxmlformats.org/officeDocument/2006/relationships/image" Target="../media/image79.wmf" /><Relationship Id="rId3" Type="http://schemas.openxmlformats.org/officeDocument/2006/relationships/image" Target="../media/image80.wmf" /><Relationship Id="rId4" Type="http://schemas.openxmlformats.org/officeDocument/2006/relationships/image" Target="../media/image81.w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2.emf" /><Relationship Id="rId2" Type="http://schemas.openxmlformats.org/officeDocument/2006/relationships/image" Target="../media/image83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4.emf" /><Relationship Id="rId2" Type="http://schemas.openxmlformats.org/officeDocument/2006/relationships/image" Target="../media/image85.emf" /><Relationship Id="rId3" Type="http://schemas.openxmlformats.org/officeDocument/2006/relationships/image" Target="../media/image86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7.emf" /><Relationship Id="rId2" Type="http://schemas.openxmlformats.org/officeDocument/2006/relationships/image" Target="../media/image8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3.w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4.wmf" /><Relationship Id="rId2" Type="http://schemas.openxmlformats.org/officeDocument/2006/relationships/image" Target="../media/image9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Relationship Id="rId2" Type="http://schemas.openxmlformats.org/officeDocument/2006/relationships/image" Target="../media/image7.wmf" /><Relationship Id="rId3" Type="http://schemas.openxmlformats.org/officeDocument/2006/relationships/image" Target="../media/image8.wmf" /><Relationship Id="rId4" Type="http://schemas.openxmlformats.org/officeDocument/2006/relationships/image" Target="../media/image9.wmf" /><Relationship Id="rId5" Type="http://schemas.openxmlformats.org/officeDocument/2006/relationships/image" Target="../media/image10.wmf" /><Relationship Id="rId6" Type="http://schemas.openxmlformats.org/officeDocument/2006/relationships/image" Target="../media/image11.wmf" /><Relationship Id="rId7" Type="http://schemas.openxmlformats.org/officeDocument/2006/relationships/image" Target="../media/image12.wmf" /><Relationship Id="rId8" Type="http://schemas.openxmlformats.org/officeDocument/2006/relationships/image" Target="../media/image13.w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7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8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9.wmf" /><Relationship Id="rId2" Type="http://schemas.openxmlformats.org/officeDocument/2006/relationships/image" Target="../media/image100.w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wmf" /><Relationship Id="rId2" Type="http://schemas.openxmlformats.org/officeDocument/2006/relationships/image" Target="../media/image52.wmf" /><Relationship Id="rId3" Type="http://schemas.openxmlformats.org/officeDocument/2006/relationships/image" Target="../media/image53.wmf" /><Relationship Id="rId4" Type="http://schemas.openxmlformats.org/officeDocument/2006/relationships/image" Target="../media/image54.wmf" /><Relationship Id="rId5" Type="http://schemas.openxmlformats.org/officeDocument/2006/relationships/image" Target="../media/image55.w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wmf" /><Relationship Id="rId2" Type="http://schemas.openxmlformats.org/officeDocument/2006/relationships/image" Target="../media/image60.w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wmf" /><Relationship Id="rId2" Type="http://schemas.openxmlformats.org/officeDocument/2006/relationships/image" Target="../media/image60.wmf" /><Relationship Id="rId3" Type="http://schemas.openxmlformats.org/officeDocument/2006/relationships/image" Target="../media/image101.w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wmf" /><Relationship Id="rId2" Type="http://schemas.openxmlformats.org/officeDocument/2006/relationships/image" Target="../media/image71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Relationship Id="rId10" Type="http://schemas.openxmlformats.org/officeDocument/2006/relationships/image" Target="../media/image23.wmf" /><Relationship Id="rId2" Type="http://schemas.openxmlformats.org/officeDocument/2006/relationships/image" Target="../media/image15.wmf" /><Relationship Id="rId3" Type="http://schemas.openxmlformats.org/officeDocument/2006/relationships/image" Target="../media/image16.wmf" /><Relationship Id="rId4" Type="http://schemas.openxmlformats.org/officeDocument/2006/relationships/image" Target="../media/image17.wmf" /><Relationship Id="rId5" Type="http://schemas.openxmlformats.org/officeDocument/2006/relationships/image" Target="../media/image18.wmf" /><Relationship Id="rId6" Type="http://schemas.openxmlformats.org/officeDocument/2006/relationships/image" Target="../media/image19.wmf" /><Relationship Id="rId7" Type="http://schemas.openxmlformats.org/officeDocument/2006/relationships/image" Target="../media/image20.wmf" /><Relationship Id="rId8" Type="http://schemas.openxmlformats.org/officeDocument/2006/relationships/image" Target="../media/image21.wmf" /><Relationship Id="rId9" Type="http://schemas.openxmlformats.org/officeDocument/2006/relationships/image" Target="../media/image22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wmf" /><Relationship Id="rId10" Type="http://schemas.openxmlformats.org/officeDocument/2006/relationships/image" Target="../media/image33.wmf" /><Relationship Id="rId11" Type="http://schemas.openxmlformats.org/officeDocument/2006/relationships/image" Target="../media/image34.wmf" /><Relationship Id="rId12" Type="http://schemas.openxmlformats.org/officeDocument/2006/relationships/image" Target="../media/image35.wmf" /><Relationship Id="rId13" Type="http://schemas.openxmlformats.org/officeDocument/2006/relationships/image" Target="../media/image36.wmf" /><Relationship Id="rId2" Type="http://schemas.openxmlformats.org/officeDocument/2006/relationships/image" Target="../media/image25.wmf" /><Relationship Id="rId3" Type="http://schemas.openxmlformats.org/officeDocument/2006/relationships/image" Target="../media/image26.wmf" /><Relationship Id="rId4" Type="http://schemas.openxmlformats.org/officeDocument/2006/relationships/image" Target="../media/image27.wmf" /><Relationship Id="rId5" Type="http://schemas.openxmlformats.org/officeDocument/2006/relationships/image" Target="../media/image28.wmf" /><Relationship Id="rId6" Type="http://schemas.openxmlformats.org/officeDocument/2006/relationships/image" Target="../media/image29.wmf" /><Relationship Id="rId7" Type="http://schemas.openxmlformats.org/officeDocument/2006/relationships/image" Target="../media/image30.wmf" /><Relationship Id="rId8" Type="http://schemas.openxmlformats.org/officeDocument/2006/relationships/image" Target="../media/image31.wmf" /><Relationship Id="rId9" Type="http://schemas.openxmlformats.org/officeDocument/2006/relationships/image" Target="../media/image32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wmf" /><Relationship Id="rId2" Type="http://schemas.openxmlformats.org/officeDocument/2006/relationships/image" Target="../media/image38.wmf" /><Relationship Id="rId3" Type="http://schemas.openxmlformats.org/officeDocument/2006/relationships/image" Target="../media/image39.wmf" /><Relationship Id="rId4" Type="http://schemas.openxmlformats.org/officeDocument/2006/relationships/image" Target="../media/image40.wmf" /><Relationship Id="rId5" Type="http://schemas.openxmlformats.org/officeDocument/2006/relationships/image" Target="../media/image41.wmf" /><Relationship Id="rId6" Type="http://schemas.openxmlformats.org/officeDocument/2006/relationships/image" Target="../media/image42.wmf" /><Relationship Id="rId7" Type="http://schemas.openxmlformats.org/officeDocument/2006/relationships/image" Target="../media/image43.wmf" /><Relationship Id="rId8" Type="http://schemas.openxmlformats.org/officeDocument/2006/relationships/image" Target="../media/image44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wmf" /><Relationship Id="rId2" Type="http://schemas.openxmlformats.org/officeDocument/2006/relationships/image" Target="../media/image52.wmf" /><Relationship Id="rId3" Type="http://schemas.openxmlformats.org/officeDocument/2006/relationships/image" Target="../media/image53.wmf" /><Relationship Id="rId4" Type="http://schemas.openxmlformats.org/officeDocument/2006/relationships/image" Target="../media/image54.wmf" /><Relationship Id="rId5" Type="http://schemas.openxmlformats.org/officeDocument/2006/relationships/image" Target="../media/image55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wmf" /><Relationship Id="rId2" Type="http://schemas.openxmlformats.org/officeDocument/2006/relationships/image" Target="../media/image60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wmf" /><Relationship Id="rId2" Type="http://schemas.openxmlformats.org/officeDocument/2006/relationships/image" Target="../media/image60.wmf" /><Relationship Id="rId3" Type="http://schemas.openxmlformats.org/officeDocument/2006/relationships/image" Target="../media/image62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FontTx/>
            </a:pPr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>
              <a:buClrTx/>
              <a:buFontTx/>
            </a:pPr>
            <a:fld id="{E2F5F80F-AADC-47DF-A4F0-25EB246EC787}" type="datetime1">
              <a:rPr lang="zh-CN" altLang="en-US" sz="1200"/>
              <a:t>*</a:t>
            </a:fld>
            <a:endParaRPr lang="zh-CN" altLang="en-US" sz="1200"/>
          </a:p>
        </p:txBody>
      </p:sp>
      <p:sp>
        <p:nvSpPr>
          <p:cNvPr id="2052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>
              <a:buClrTx/>
              <a:buFontTx/>
            </a:pPr>
            <a:endParaRPr lang="zh-CN" altLang="en-US" sz="1200"/>
          </a:p>
        </p:txBody>
      </p:sp>
      <p:sp>
        <p:nvSpPr>
          <p:cNvPr id="2053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48964B3-B149-4D9C-AA32-879A9FE54D8C}" type="slidenum">
              <a:rPr lang="zh-CN" altLang="en-US" sz="1200"/>
              <a:t>*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FontTx/>
            </a:pPr>
            <a:endParaRPr lang="zh-TW" altLang="en-US" sz="1200" b="0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>
              <a:buClrTx/>
              <a:buFontTx/>
            </a:pPr>
            <a:endParaRPr lang="en-US" altLang="zh-TW" sz="1200" b="0"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>
              <a:buClrTx/>
              <a:buFontTx/>
            </a:pPr>
            <a:endParaRPr lang="en-US" altLang="zh-TW" sz="1200" b="0"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8008623-CEA0-44FD-8436-FB0A13C822D7}" type="slidenum">
              <a:rPr lang="zh-TW" altLang="en-US" sz="1200" b="0">
                <a:latin typeface="Arial" pitchFamily="34" charset="0"/>
              </a:rPr>
              <a:t>*</a:t>
            </a:fld>
            <a:endParaRPr lang="zh-TW" altLang="en-US" sz="1200" b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DF726DD-5989-44BC-AE88-54F2886EE864}" type="slidenum">
              <a:rPr lang="zh-TW" altLang="en-US" sz="1200" b="0">
                <a:latin typeface="Arial" pitchFamily="34" charset="0"/>
              </a:rPr>
              <a:t>1</a:t>
            </a:fld>
            <a:endParaRPr lang="zh-TW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Rectangle 2"/>
          <p:cNvSpPr>
            <a:spLocks noRot="1" noTextEdit="1"/>
          </p:cNvSpPr>
          <p:nvPr>
            <p:ph type="sldImg" idx="4294967295"/>
          </p:nvPr>
        </p:nvSpPr>
        <p:spPr>
          <a:xfrm>
            <a:off x="1162050" y="5969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572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572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08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300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47.bin" TargetMode="Internal" /><Relationship Id="rId11" Type="http://schemas.openxmlformats.org/officeDocument/2006/relationships/image" Target="../media/image54.wmf" /><Relationship Id="rId12" Type="http://schemas.openxmlformats.org/officeDocument/2006/relationships/oleObject" Target="../embeddings/oleObject48.bin" TargetMode="Internal" /><Relationship Id="rId13" Type="http://schemas.openxmlformats.org/officeDocument/2006/relationships/image" Target="../media/image55.wmf" /><Relationship Id="rId14" Type="http://schemas.openxmlformats.org/officeDocument/2006/relationships/vmlDrawing" Target="../drawings/vmlDrawing6.v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50.png" /><Relationship Id="rId4" Type="http://schemas.openxmlformats.org/officeDocument/2006/relationships/oleObject" Target="../embeddings/oleObject44.bin" TargetMode="Internal" /><Relationship Id="rId5" Type="http://schemas.openxmlformats.org/officeDocument/2006/relationships/image" Target="../media/image51.wmf" /><Relationship Id="rId6" Type="http://schemas.openxmlformats.org/officeDocument/2006/relationships/oleObject" Target="../embeddings/oleObject45.bin" TargetMode="Internal" /><Relationship Id="rId7" Type="http://schemas.openxmlformats.org/officeDocument/2006/relationships/image" Target="../media/image52.wmf" /><Relationship Id="rId8" Type="http://schemas.openxmlformats.org/officeDocument/2006/relationships/oleObject" Target="../embeddings/oleObject46.bin" TargetMode="Internal" /><Relationship Id="rId9" Type="http://schemas.openxmlformats.org/officeDocument/2006/relationships/image" Target="../media/image53.w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49.bin" TargetMode="Internal" /><Relationship Id="rId4" Type="http://schemas.openxmlformats.org/officeDocument/2006/relationships/image" Target="../media/image56.wmf" /><Relationship Id="rId5" Type="http://schemas.openxmlformats.org/officeDocument/2006/relationships/oleObject" Target="../embeddings/oleObject50.bin" TargetMode="Internal" /><Relationship Id="rId6" Type="http://schemas.openxmlformats.org/officeDocument/2006/relationships/vmlDrawing" Target="../drawings/vmlDrawing7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0.wmf" /><Relationship Id="rId11" Type="http://schemas.openxmlformats.org/officeDocument/2006/relationships/vmlDrawing" Target="../drawings/vmlDrawing8.v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7.png" /><Relationship Id="rId4" Type="http://schemas.openxmlformats.org/officeDocument/2006/relationships/image" Target="../media/image58.png" /><Relationship Id="rId5" Type="http://schemas.openxmlformats.org/officeDocument/2006/relationships/image" Target="../media/image59.png" /><Relationship Id="rId6" Type="http://schemas.openxmlformats.org/officeDocument/2006/relationships/image" Target="../media/image47.png" /><Relationship Id="rId7" Type="http://schemas.openxmlformats.org/officeDocument/2006/relationships/oleObject" Target="../embeddings/oleObject51.bin" TargetMode="Internal" /><Relationship Id="rId8" Type="http://schemas.openxmlformats.org/officeDocument/2006/relationships/image" Target="../media/image56.wmf" /><Relationship Id="rId9" Type="http://schemas.openxmlformats.org/officeDocument/2006/relationships/oleObject" Target="../embeddings/oleObject52.bin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9.v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53.bin" TargetMode="Internal" /><Relationship Id="rId4" Type="http://schemas.openxmlformats.org/officeDocument/2006/relationships/image" Target="../media/image61.wmf" /><Relationship Id="rId5" Type="http://schemas.openxmlformats.org/officeDocument/2006/relationships/oleObject" Target="../embeddings/oleObject54.bin" TargetMode="Internal" /><Relationship Id="rId6" Type="http://schemas.openxmlformats.org/officeDocument/2006/relationships/image" Target="../media/image60.wmf" /><Relationship Id="rId7" Type="http://schemas.openxmlformats.org/officeDocument/2006/relationships/oleObject" Target="../embeddings/oleObject55.bin" TargetMode="Internal" /><Relationship Id="rId8" Type="http://schemas.openxmlformats.org/officeDocument/2006/relationships/image" Target="../media/image62.wmf" /><Relationship Id="rId9" Type="http://schemas.openxmlformats.org/officeDocument/2006/relationships/image" Target="../media/image6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7.wmf" /><Relationship Id="rId11" Type="http://schemas.openxmlformats.org/officeDocument/2006/relationships/oleObject" Target="../embeddings/oleObject60.bin" TargetMode="Internal" /><Relationship Id="rId12" Type="http://schemas.openxmlformats.org/officeDocument/2006/relationships/image" Target="../media/image68.wmf" /><Relationship Id="rId13" Type="http://schemas.openxmlformats.org/officeDocument/2006/relationships/oleObject" Target="../embeddings/oleObject61.bin" TargetMode="Internal" /><Relationship Id="rId14" Type="http://schemas.openxmlformats.org/officeDocument/2006/relationships/image" Target="../media/image69.wmf" /><Relationship Id="rId15" Type="http://schemas.openxmlformats.org/officeDocument/2006/relationships/oleObject" Target="../embeddings/oleObject62.bin" TargetMode="Internal" /><Relationship Id="rId16" Type="http://schemas.openxmlformats.org/officeDocument/2006/relationships/image" Target="../media/image70.wmf" /><Relationship Id="rId17" Type="http://schemas.openxmlformats.org/officeDocument/2006/relationships/vmlDrawing" Target="../drawings/vmlDrawing10.v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56.bin" TargetMode="Internal" /><Relationship Id="rId4" Type="http://schemas.openxmlformats.org/officeDocument/2006/relationships/image" Target="../media/image64.wmf" /><Relationship Id="rId5" Type="http://schemas.openxmlformats.org/officeDocument/2006/relationships/oleObject" Target="../embeddings/oleObject57.bin" TargetMode="Internal" /><Relationship Id="rId6" Type="http://schemas.openxmlformats.org/officeDocument/2006/relationships/image" Target="../media/image65.wmf" /><Relationship Id="rId7" Type="http://schemas.openxmlformats.org/officeDocument/2006/relationships/oleObject" Target="../embeddings/oleObject58.bin" TargetMode="Internal" /><Relationship Id="rId8" Type="http://schemas.openxmlformats.org/officeDocument/2006/relationships/image" Target="../media/image66.wmf" /><Relationship Id="rId9" Type="http://schemas.openxmlformats.org/officeDocument/2006/relationships/oleObject" Target="../embeddings/oleObject59.bin" TargetMode="In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67.bin" TargetMode="Internal" /><Relationship Id="rId11" Type="http://schemas.openxmlformats.org/officeDocument/2006/relationships/image" Target="../media/image70.wmf" /><Relationship Id="rId12" Type="http://schemas.openxmlformats.org/officeDocument/2006/relationships/vmlDrawing" Target="../drawings/vmlDrawing11.v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63.bin" TargetMode="Internal" /><Relationship Id="rId4" Type="http://schemas.openxmlformats.org/officeDocument/2006/relationships/image" Target="../media/image71.wmf" /><Relationship Id="rId5" Type="http://schemas.openxmlformats.org/officeDocument/2006/relationships/oleObject" Target="../embeddings/oleObject64.bin" TargetMode="Internal" /><Relationship Id="rId6" Type="http://schemas.openxmlformats.org/officeDocument/2006/relationships/image" Target="../media/image72.wmf" /><Relationship Id="rId7" Type="http://schemas.openxmlformats.org/officeDocument/2006/relationships/oleObject" Target="../embeddings/oleObject65.bin" TargetMode="Internal" /><Relationship Id="rId8" Type="http://schemas.openxmlformats.org/officeDocument/2006/relationships/oleObject" Target="../embeddings/oleObject66.bin" TargetMode="Internal" /><Relationship Id="rId9" Type="http://schemas.openxmlformats.org/officeDocument/2006/relationships/image" Target="../media/image73.w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68.bin" TargetMode="Internal" /><Relationship Id="rId4" Type="http://schemas.openxmlformats.org/officeDocument/2006/relationships/image" Target="../media/image73.wmf" /><Relationship Id="rId5" Type="http://schemas.openxmlformats.org/officeDocument/2006/relationships/oleObject" Target="../embeddings/oleObject69.bin" TargetMode="Internal" /><Relationship Id="rId6" Type="http://schemas.openxmlformats.org/officeDocument/2006/relationships/image" Target="../media/image71.wmf" /><Relationship Id="rId7" Type="http://schemas.openxmlformats.org/officeDocument/2006/relationships/vmlDrawing" Target="../drawings/vmlDrawing12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70.bin" TargetMode="Internal" /><Relationship Id="rId4" Type="http://schemas.openxmlformats.org/officeDocument/2006/relationships/image" Target="../media/image74.wmf" /><Relationship Id="rId5" Type="http://schemas.openxmlformats.org/officeDocument/2006/relationships/oleObject" Target="../embeddings/oleObject71.bin" TargetMode="Internal" /><Relationship Id="rId6" Type="http://schemas.openxmlformats.org/officeDocument/2006/relationships/image" Target="../media/image75.wmf" /><Relationship Id="rId7" Type="http://schemas.openxmlformats.org/officeDocument/2006/relationships/oleObject" Target="../embeddings/oleObject72.bin" TargetMode="Internal" /><Relationship Id="rId8" Type="http://schemas.openxmlformats.org/officeDocument/2006/relationships/vmlDrawing" Target="../drawings/vmlDrawing13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76.png" /><Relationship Id="rId4" Type="http://schemas.openxmlformats.org/officeDocument/2006/relationships/image" Target="../media/image7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1.wmf" /><Relationship Id="rId11" Type="http://schemas.openxmlformats.org/officeDocument/2006/relationships/vmlDrawing" Target="../drawings/vmlDrawing14.v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73.bin" TargetMode="Internal" /><Relationship Id="rId4" Type="http://schemas.openxmlformats.org/officeDocument/2006/relationships/image" Target="../media/image78.wmf" /><Relationship Id="rId5" Type="http://schemas.openxmlformats.org/officeDocument/2006/relationships/oleObject" Target="../embeddings/oleObject74.bin" TargetMode="Internal" /><Relationship Id="rId6" Type="http://schemas.openxmlformats.org/officeDocument/2006/relationships/image" Target="../media/image79.wmf" /><Relationship Id="rId7" Type="http://schemas.openxmlformats.org/officeDocument/2006/relationships/oleObject" Target="../embeddings/oleObject75.bin" TargetMode="Internal" /><Relationship Id="rId8" Type="http://schemas.openxmlformats.org/officeDocument/2006/relationships/image" Target="../media/image80.wmf" /><Relationship Id="rId9" Type="http://schemas.openxmlformats.org/officeDocument/2006/relationships/oleObject" Target="../embeddings/oleObject76.bin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.wmf" /><Relationship Id="rId11" Type="http://schemas.openxmlformats.org/officeDocument/2006/relationships/vmlDrawing" Target="../drawings/vmlDrawing1.v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2.wmf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3.wmf" /><Relationship Id="rId7" Type="http://schemas.openxmlformats.org/officeDocument/2006/relationships/oleObject" Target="../embeddings/oleObject3.bin" TargetMode="Internal" /><Relationship Id="rId8" Type="http://schemas.openxmlformats.org/officeDocument/2006/relationships/image" Target="../media/image4.wmf" /><Relationship Id="rId9" Type="http://schemas.openxmlformats.org/officeDocument/2006/relationships/oleObject" Target="../embeddings/oleObject4.bin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package" Target="../embeddings/oleObject77.docx" TargetMode="Internal" /><Relationship Id="rId4" Type="http://schemas.openxmlformats.org/officeDocument/2006/relationships/image" Target="../media/image82.emf" /><Relationship Id="rId5" Type="http://schemas.openxmlformats.org/officeDocument/2006/relationships/package" Target="../embeddings/oleObject78.docx" TargetMode="Internal" /><Relationship Id="rId6" Type="http://schemas.openxmlformats.org/officeDocument/2006/relationships/image" Target="../media/image83.emf" /><Relationship Id="rId7" Type="http://schemas.openxmlformats.org/officeDocument/2006/relationships/vmlDrawing" Target="../drawings/vmlDrawing15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package" Target="../embeddings/oleObject79.docx" TargetMode="Internal" /><Relationship Id="rId4" Type="http://schemas.openxmlformats.org/officeDocument/2006/relationships/image" Target="../media/image84.emf" /><Relationship Id="rId5" Type="http://schemas.openxmlformats.org/officeDocument/2006/relationships/package" Target="../embeddings/oleObject80.docx" TargetMode="Internal" /><Relationship Id="rId6" Type="http://schemas.openxmlformats.org/officeDocument/2006/relationships/image" Target="../media/image85.emf" /><Relationship Id="rId7" Type="http://schemas.openxmlformats.org/officeDocument/2006/relationships/package" Target="../embeddings/oleObject81.docx" TargetMode="Internal" /><Relationship Id="rId8" Type="http://schemas.openxmlformats.org/officeDocument/2006/relationships/image" Target="../media/image86.emf" /><Relationship Id="rId9" Type="http://schemas.openxmlformats.org/officeDocument/2006/relationships/vmlDrawing" Target="../drawings/vmlDrawing16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package" Target="../embeddings/oleObject82.docx" TargetMode="Internal" /><Relationship Id="rId4" Type="http://schemas.openxmlformats.org/officeDocument/2006/relationships/image" Target="../media/image87.emf" /><Relationship Id="rId5" Type="http://schemas.openxmlformats.org/officeDocument/2006/relationships/package" Target="../embeddings/oleObject83.docx" TargetMode="Internal" /><Relationship Id="rId6" Type="http://schemas.openxmlformats.org/officeDocument/2006/relationships/image" Target="../media/image88.emf" /><Relationship Id="rId7" Type="http://schemas.openxmlformats.org/officeDocument/2006/relationships/vmlDrawing" Target="../drawings/vmlDrawing17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89.png" /><Relationship Id="rId4" Type="http://schemas.openxmlformats.org/officeDocument/2006/relationships/image" Target="../media/image9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91.png" /><Relationship Id="rId4" Type="http://schemas.openxmlformats.org/officeDocument/2006/relationships/image" Target="../media/image92.png" /><Relationship Id="rId5" Type="http://schemas.openxmlformats.org/officeDocument/2006/relationships/oleObject" Target="../embeddings/oleObject84.bin" TargetMode="Internal" /><Relationship Id="rId6" Type="http://schemas.openxmlformats.org/officeDocument/2006/relationships/image" Target="../media/image93.wmf" /><Relationship Id="rId7" Type="http://schemas.openxmlformats.org/officeDocument/2006/relationships/vmlDrawing" Target="../drawings/vmlDrawing18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package" Target="../embeddings/oleObject85.docx" TargetMode="Internal" /><Relationship Id="rId4" Type="http://schemas.openxmlformats.org/officeDocument/2006/relationships/image" Target="../media/image94.wmf" /><Relationship Id="rId5" Type="http://schemas.openxmlformats.org/officeDocument/2006/relationships/package" Target="../embeddings/oleObject86.docx" TargetMode="Internal" /><Relationship Id="rId6" Type="http://schemas.openxmlformats.org/officeDocument/2006/relationships/image" Target="../media/image95.emf" /><Relationship Id="rId7" Type="http://schemas.openxmlformats.org/officeDocument/2006/relationships/vmlDrawing" Target="../drawings/vmlDrawing19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wmf" /><Relationship Id="rId11" Type="http://schemas.openxmlformats.org/officeDocument/2006/relationships/oleObject" Target="../embeddings/oleObject9.bin" TargetMode="Internal" /><Relationship Id="rId12" Type="http://schemas.openxmlformats.org/officeDocument/2006/relationships/image" Target="../media/image10.wmf" /><Relationship Id="rId13" Type="http://schemas.openxmlformats.org/officeDocument/2006/relationships/oleObject" Target="../embeddings/oleObject10.bin" TargetMode="Internal" /><Relationship Id="rId14" Type="http://schemas.openxmlformats.org/officeDocument/2006/relationships/image" Target="../media/image11.wmf" /><Relationship Id="rId15" Type="http://schemas.openxmlformats.org/officeDocument/2006/relationships/oleObject" Target="../embeddings/oleObject11.bin" TargetMode="Internal" /><Relationship Id="rId16" Type="http://schemas.openxmlformats.org/officeDocument/2006/relationships/image" Target="../media/image12.wmf" /><Relationship Id="rId17" Type="http://schemas.openxmlformats.org/officeDocument/2006/relationships/oleObject" Target="../embeddings/oleObject12.bin" TargetMode="Internal" /><Relationship Id="rId18" Type="http://schemas.openxmlformats.org/officeDocument/2006/relationships/image" Target="../media/image13.wmf" /><Relationship Id="rId19" Type="http://schemas.openxmlformats.org/officeDocument/2006/relationships/vmlDrawing" Target="../drawings/vmlDrawing2.vml" /><Relationship Id="rId2" Type="http://schemas.openxmlformats.org/officeDocument/2006/relationships/notesSlide" Target="../notesSlides/notesSlide3.xml" /><Relationship Id="rId3" Type="http://schemas.openxmlformats.org/officeDocument/2006/relationships/oleObject" Target="../embeddings/oleObject5.bin" TargetMode="Internal" /><Relationship Id="rId4" Type="http://schemas.openxmlformats.org/officeDocument/2006/relationships/image" Target="../media/image6.wmf" /><Relationship Id="rId5" Type="http://schemas.openxmlformats.org/officeDocument/2006/relationships/oleObject" Target="../embeddings/oleObject6.bin" TargetMode="Internal" /><Relationship Id="rId6" Type="http://schemas.openxmlformats.org/officeDocument/2006/relationships/image" Target="../media/image7.wmf" /><Relationship Id="rId7" Type="http://schemas.openxmlformats.org/officeDocument/2006/relationships/oleObject" Target="../embeddings/oleObject7.bin" TargetMode="Internal" /><Relationship Id="rId8" Type="http://schemas.openxmlformats.org/officeDocument/2006/relationships/image" Target="../media/image8.wmf" /><Relationship Id="rId9" Type="http://schemas.openxmlformats.org/officeDocument/2006/relationships/oleObject" Target="../embeddings/oleObject8.bin" TargetMode="Interna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6.png" /><Relationship Id="rId4" Type="http://schemas.openxmlformats.org/officeDocument/2006/relationships/package" Target="../embeddings/oleObject87.docx" TargetMode="Internal" /><Relationship Id="rId5" Type="http://schemas.openxmlformats.org/officeDocument/2006/relationships/image" Target="../media/image97.emf" /><Relationship Id="rId6" Type="http://schemas.openxmlformats.org/officeDocument/2006/relationships/vmlDrawing" Target="../drawings/vmlDrawing20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package" Target="../embeddings/oleObject88.docx" TargetMode="Internal" /><Relationship Id="rId4" Type="http://schemas.openxmlformats.org/officeDocument/2006/relationships/image" Target="../media/image98.emf" /><Relationship Id="rId5" Type="http://schemas.openxmlformats.org/officeDocument/2006/relationships/vmlDrawing" Target="../drawings/vmlDrawing21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89.bin" TargetMode="Internal" /><Relationship Id="rId4" Type="http://schemas.openxmlformats.org/officeDocument/2006/relationships/image" Target="../media/image99.wmf" /><Relationship Id="rId5" Type="http://schemas.openxmlformats.org/officeDocument/2006/relationships/oleObject" Target="../embeddings/oleObject90.bin" TargetMode="Internal" /><Relationship Id="rId6" Type="http://schemas.openxmlformats.org/officeDocument/2006/relationships/image" Target="../media/image100.wmf" /><Relationship Id="rId7" Type="http://schemas.openxmlformats.org/officeDocument/2006/relationships/vmlDrawing" Target="../drawings/vmlDrawing22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94.bin" TargetMode="Internal" /><Relationship Id="rId11" Type="http://schemas.openxmlformats.org/officeDocument/2006/relationships/image" Target="../media/image54.wmf" /><Relationship Id="rId12" Type="http://schemas.openxmlformats.org/officeDocument/2006/relationships/oleObject" Target="../embeddings/oleObject95.bin" TargetMode="Internal" /><Relationship Id="rId13" Type="http://schemas.openxmlformats.org/officeDocument/2006/relationships/image" Target="../media/image55.wmf" /><Relationship Id="rId14" Type="http://schemas.openxmlformats.org/officeDocument/2006/relationships/vmlDrawing" Target="../drawings/vmlDrawing23.v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50.png" /><Relationship Id="rId4" Type="http://schemas.openxmlformats.org/officeDocument/2006/relationships/oleObject" Target="../embeddings/oleObject91.bin" TargetMode="Internal" /><Relationship Id="rId5" Type="http://schemas.openxmlformats.org/officeDocument/2006/relationships/image" Target="../media/image51.wmf" /><Relationship Id="rId6" Type="http://schemas.openxmlformats.org/officeDocument/2006/relationships/oleObject" Target="../embeddings/oleObject92.bin" TargetMode="Internal" /><Relationship Id="rId7" Type="http://schemas.openxmlformats.org/officeDocument/2006/relationships/image" Target="../media/image52.wmf" /><Relationship Id="rId8" Type="http://schemas.openxmlformats.org/officeDocument/2006/relationships/oleObject" Target="../embeddings/oleObject93.bin" TargetMode="Internal" /><Relationship Id="rId9" Type="http://schemas.openxmlformats.org/officeDocument/2006/relationships/image" Target="../media/image53.w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0.wmf" /><Relationship Id="rId11" Type="http://schemas.openxmlformats.org/officeDocument/2006/relationships/vmlDrawing" Target="../drawings/vmlDrawing24.v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57.png" /><Relationship Id="rId4" Type="http://schemas.openxmlformats.org/officeDocument/2006/relationships/image" Target="../media/image58.png" /><Relationship Id="rId5" Type="http://schemas.openxmlformats.org/officeDocument/2006/relationships/image" Target="../media/image59.png" /><Relationship Id="rId6" Type="http://schemas.openxmlformats.org/officeDocument/2006/relationships/image" Target="../media/image47.png" /><Relationship Id="rId7" Type="http://schemas.openxmlformats.org/officeDocument/2006/relationships/oleObject" Target="../embeddings/oleObject96.bin" TargetMode="Internal" /><Relationship Id="rId8" Type="http://schemas.openxmlformats.org/officeDocument/2006/relationships/image" Target="../media/image56.wmf" /><Relationship Id="rId9" Type="http://schemas.openxmlformats.org/officeDocument/2006/relationships/oleObject" Target="../embeddings/oleObject97.bin" TargetMode="Interna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25.v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98.bin" TargetMode="Internal" /><Relationship Id="rId4" Type="http://schemas.openxmlformats.org/officeDocument/2006/relationships/image" Target="../media/image61.wmf" /><Relationship Id="rId5" Type="http://schemas.openxmlformats.org/officeDocument/2006/relationships/oleObject" Target="../embeddings/oleObject99.bin" TargetMode="Internal" /><Relationship Id="rId6" Type="http://schemas.openxmlformats.org/officeDocument/2006/relationships/image" Target="../media/image60.wmf" /><Relationship Id="rId7" Type="http://schemas.openxmlformats.org/officeDocument/2006/relationships/oleObject" Target="../embeddings/oleObject100.bin" TargetMode="Internal" /><Relationship Id="rId8" Type="http://schemas.openxmlformats.org/officeDocument/2006/relationships/image" Target="../media/image101.wmf" /><Relationship Id="rId9" Type="http://schemas.openxmlformats.org/officeDocument/2006/relationships/image" Target="../media/image63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101.bin" TargetMode="Internal" /><Relationship Id="rId4" Type="http://schemas.openxmlformats.org/officeDocument/2006/relationships/image" Target="../media/image73.wmf" /><Relationship Id="rId5" Type="http://schemas.openxmlformats.org/officeDocument/2006/relationships/oleObject" Target="../embeddings/oleObject102.bin" TargetMode="Internal" /><Relationship Id="rId6" Type="http://schemas.openxmlformats.org/officeDocument/2006/relationships/image" Target="../media/image71.wmf" /><Relationship Id="rId7" Type="http://schemas.openxmlformats.org/officeDocument/2006/relationships/vmlDrawing" Target="../drawings/vmlDrawing26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2.gif" /><Relationship Id="rId3" Type="http://schemas.openxmlformats.org/officeDocument/2006/relationships/image" Target="../media/image103.gif" /><Relationship Id="rId4" Type="http://schemas.openxmlformats.org/officeDocument/2006/relationships/image" Target="../media/image10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7.wmf" /><Relationship Id="rId11" Type="http://schemas.openxmlformats.org/officeDocument/2006/relationships/package" Target="../embeddings/oleObject17.docx" TargetMode="Internal" /><Relationship Id="rId12" Type="http://schemas.openxmlformats.org/officeDocument/2006/relationships/image" Target="../media/image18.wmf" /><Relationship Id="rId13" Type="http://schemas.openxmlformats.org/officeDocument/2006/relationships/oleObject" Target="../embeddings/oleObject18.bin" TargetMode="Internal" /><Relationship Id="rId14" Type="http://schemas.openxmlformats.org/officeDocument/2006/relationships/image" Target="../media/image19.wmf" /><Relationship Id="rId15" Type="http://schemas.openxmlformats.org/officeDocument/2006/relationships/oleObject" Target="../embeddings/oleObject19.bin" TargetMode="Internal" /><Relationship Id="rId16" Type="http://schemas.openxmlformats.org/officeDocument/2006/relationships/image" Target="../media/image20.wmf" /><Relationship Id="rId17" Type="http://schemas.openxmlformats.org/officeDocument/2006/relationships/oleObject" Target="../embeddings/oleObject20.bin" TargetMode="Internal" /><Relationship Id="rId18" Type="http://schemas.openxmlformats.org/officeDocument/2006/relationships/image" Target="../media/image21.wmf" /><Relationship Id="rId19" Type="http://schemas.openxmlformats.org/officeDocument/2006/relationships/oleObject" Target="../embeddings/oleObject21.bin" TargetMode="Internal" /><Relationship Id="rId2" Type="http://schemas.openxmlformats.org/officeDocument/2006/relationships/notesSlide" Target="../notesSlides/notesSlide4.xml" /><Relationship Id="rId20" Type="http://schemas.openxmlformats.org/officeDocument/2006/relationships/image" Target="../media/image22.wmf" /><Relationship Id="rId21" Type="http://schemas.openxmlformats.org/officeDocument/2006/relationships/oleObject" Target="../embeddings/oleObject22.bin" TargetMode="Internal" /><Relationship Id="rId22" Type="http://schemas.openxmlformats.org/officeDocument/2006/relationships/image" Target="../media/image23.wmf" /><Relationship Id="rId23" Type="http://schemas.openxmlformats.org/officeDocument/2006/relationships/vmlDrawing" Target="../drawings/vmlDrawing3.vml" /><Relationship Id="rId3" Type="http://schemas.openxmlformats.org/officeDocument/2006/relationships/package" Target="../embeddings/oleObject13.docx" TargetMode="Internal" /><Relationship Id="rId4" Type="http://schemas.openxmlformats.org/officeDocument/2006/relationships/image" Target="../media/image14.wmf" /><Relationship Id="rId5" Type="http://schemas.openxmlformats.org/officeDocument/2006/relationships/oleObject" Target="../embeddings/oleObject14.bin" TargetMode="Internal" /><Relationship Id="rId6" Type="http://schemas.openxmlformats.org/officeDocument/2006/relationships/image" Target="../media/image15.wmf" /><Relationship Id="rId7" Type="http://schemas.openxmlformats.org/officeDocument/2006/relationships/oleObject" Target="../embeddings/oleObject15.bin" TargetMode="Internal" /><Relationship Id="rId8" Type="http://schemas.openxmlformats.org/officeDocument/2006/relationships/image" Target="../media/image16.wmf" /><Relationship Id="rId9" Type="http://schemas.openxmlformats.org/officeDocument/2006/relationships/oleObject" Target="../embeddings/oleObject16.bin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7.wmf" /><Relationship Id="rId11" Type="http://schemas.openxmlformats.org/officeDocument/2006/relationships/oleObject" Target="../embeddings/oleObject27.bin" TargetMode="Internal" /><Relationship Id="rId12" Type="http://schemas.openxmlformats.org/officeDocument/2006/relationships/image" Target="../media/image28.wmf" /><Relationship Id="rId13" Type="http://schemas.openxmlformats.org/officeDocument/2006/relationships/oleObject" Target="../embeddings/oleObject28.bin" TargetMode="Internal" /><Relationship Id="rId14" Type="http://schemas.openxmlformats.org/officeDocument/2006/relationships/image" Target="../media/image29.wmf" /><Relationship Id="rId15" Type="http://schemas.openxmlformats.org/officeDocument/2006/relationships/oleObject" Target="../embeddings/oleObject29.bin" TargetMode="Internal" /><Relationship Id="rId16" Type="http://schemas.openxmlformats.org/officeDocument/2006/relationships/image" Target="../media/image30.wmf" /><Relationship Id="rId17" Type="http://schemas.openxmlformats.org/officeDocument/2006/relationships/oleObject" Target="../embeddings/oleObject30.bin" TargetMode="Internal" /><Relationship Id="rId18" Type="http://schemas.openxmlformats.org/officeDocument/2006/relationships/image" Target="../media/image31.wmf" /><Relationship Id="rId19" Type="http://schemas.openxmlformats.org/officeDocument/2006/relationships/oleObject" Target="../embeddings/oleObject31.bin" TargetMode="Internal" /><Relationship Id="rId2" Type="http://schemas.openxmlformats.org/officeDocument/2006/relationships/notesSlide" Target="../notesSlides/notesSlide5.xml" /><Relationship Id="rId20" Type="http://schemas.openxmlformats.org/officeDocument/2006/relationships/image" Target="../media/image32.wmf" /><Relationship Id="rId21" Type="http://schemas.openxmlformats.org/officeDocument/2006/relationships/package" Target="../embeddings/oleObject32.docx" TargetMode="Internal" /><Relationship Id="rId22" Type="http://schemas.openxmlformats.org/officeDocument/2006/relationships/image" Target="../media/image33.wmf" /><Relationship Id="rId23" Type="http://schemas.openxmlformats.org/officeDocument/2006/relationships/oleObject" Target="../embeddings/oleObject33.bin" TargetMode="Internal" /><Relationship Id="rId24" Type="http://schemas.openxmlformats.org/officeDocument/2006/relationships/image" Target="../media/image34.wmf" /><Relationship Id="rId25" Type="http://schemas.openxmlformats.org/officeDocument/2006/relationships/oleObject" Target="../embeddings/oleObject34.bin" TargetMode="Internal" /><Relationship Id="rId26" Type="http://schemas.openxmlformats.org/officeDocument/2006/relationships/image" Target="../media/image35.wmf" /><Relationship Id="rId27" Type="http://schemas.openxmlformats.org/officeDocument/2006/relationships/oleObject" Target="../embeddings/oleObject35.bin" TargetMode="Internal" /><Relationship Id="rId28" Type="http://schemas.openxmlformats.org/officeDocument/2006/relationships/image" Target="../media/image36.wmf" /><Relationship Id="rId29" Type="http://schemas.openxmlformats.org/officeDocument/2006/relationships/vmlDrawing" Target="../drawings/vmlDrawing4.vml" /><Relationship Id="rId3" Type="http://schemas.openxmlformats.org/officeDocument/2006/relationships/oleObject" Target="../embeddings/oleObject23.bin" TargetMode="Internal" /><Relationship Id="rId4" Type="http://schemas.openxmlformats.org/officeDocument/2006/relationships/image" Target="../media/image24.wmf" /><Relationship Id="rId5" Type="http://schemas.openxmlformats.org/officeDocument/2006/relationships/oleObject" Target="../embeddings/oleObject24.bin" TargetMode="Internal" /><Relationship Id="rId6" Type="http://schemas.openxmlformats.org/officeDocument/2006/relationships/image" Target="../media/image25.wmf" /><Relationship Id="rId7" Type="http://schemas.openxmlformats.org/officeDocument/2006/relationships/oleObject" Target="../embeddings/oleObject25.bin" TargetMode="Internal" /><Relationship Id="rId8" Type="http://schemas.openxmlformats.org/officeDocument/2006/relationships/image" Target="../media/image26.wmf" /><Relationship Id="rId9" Type="http://schemas.openxmlformats.org/officeDocument/2006/relationships/oleObject" Target="../embeddings/oleObject26.bin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0.wmf" /><Relationship Id="rId11" Type="http://schemas.openxmlformats.org/officeDocument/2006/relationships/oleObject" Target="../embeddings/oleObject40.bin" TargetMode="Internal" /><Relationship Id="rId12" Type="http://schemas.openxmlformats.org/officeDocument/2006/relationships/image" Target="../media/image41.wmf" /><Relationship Id="rId13" Type="http://schemas.openxmlformats.org/officeDocument/2006/relationships/package" Target="../embeddings/oleObject41.docx" TargetMode="Internal" /><Relationship Id="rId14" Type="http://schemas.openxmlformats.org/officeDocument/2006/relationships/image" Target="../media/image42.wmf" /><Relationship Id="rId15" Type="http://schemas.openxmlformats.org/officeDocument/2006/relationships/package" Target="../embeddings/oleObject42.docx" TargetMode="Internal" /><Relationship Id="rId16" Type="http://schemas.openxmlformats.org/officeDocument/2006/relationships/image" Target="../media/image43.wmf" /><Relationship Id="rId17" Type="http://schemas.openxmlformats.org/officeDocument/2006/relationships/package" Target="../embeddings/oleObject43.docx" TargetMode="Internal" /><Relationship Id="rId18" Type="http://schemas.openxmlformats.org/officeDocument/2006/relationships/image" Target="../media/image44.wmf" /><Relationship Id="rId19" Type="http://schemas.openxmlformats.org/officeDocument/2006/relationships/vmlDrawing" Target="../drawings/vmlDrawing5.vml" /><Relationship Id="rId2" Type="http://schemas.openxmlformats.org/officeDocument/2006/relationships/notesSlide" Target="../notesSlides/notesSlide6.xml" /><Relationship Id="rId3" Type="http://schemas.openxmlformats.org/officeDocument/2006/relationships/package" Target="../embeddings/oleObject36.docx" TargetMode="Internal" /><Relationship Id="rId4" Type="http://schemas.openxmlformats.org/officeDocument/2006/relationships/image" Target="../media/image37.wmf" /><Relationship Id="rId5" Type="http://schemas.openxmlformats.org/officeDocument/2006/relationships/package" Target="../embeddings/oleObject37.docx" TargetMode="Internal" /><Relationship Id="rId6" Type="http://schemas.openxmlformats.org/officeDocument/2006/relationships/image" Target="../media/image38.wmf" /><Relationship Id="rId7" Type="http://schemas.openxmlformats.org/officeDocument/2006/relationships/package" Target="../embeddings/oleObject38.docx" TargetMode="Internal" /><Relationship Id="rId8" Type="http://schemas.openxmlformats.org/officeDocument/2006/relationships/image" Target="../media/image39.wmf" /><Relationship Id="rId9" Type="http://schemas.openxmlformats.org/officeDocument/2006/relationships/oleObject" Target="../embeddings/oleObject39.bin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WordArt 12"/>
          <p:cNvSpPr>
            <a:spLocks noTextEdit="1"/>
          </p:cNvSpPr>
          <p:nvPr/>
        </p:nvSpPr>
        <p:spPr>
          <a:xfrm>
            <a:off x="628650" y="1552575"/>
            <a:ext cx="8051800" cy="1855788"/>
          </a:xfrm>
          <a:solidFill>
            <a:srgbClr val="FF0000"/>
          </a:solidFill>
          <a:ln>
            <a:solidFill>
              <a:prstClr val="black"/>
            </a:solidFill>
            <a:round/>
          </a:ln>
          <a:effectLst>
            <a:outerShdw dist="35921" dir="2700000" algn="ctr">
              <a:srgbClr val="808080">
                <a:alpha val="79999"/>
              </a:srgbClr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>
                    <a:srgbClr val="808080">
                      <a:alpha val="79999"/>
                    </a:srgbClr>
                  </a:outerShdw>
                </a:effectLst>
                <a:latin typeface="楷体"/>
              </a:rPr>
              <a:t>复数的几何意义(1)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数学建构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530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531" name="Rectangle 16"/>
          <p:cNvSpPr/>
          <p:nvPr/>
        </p:nvSpPr>
        <p:spPr>
          <a:xfrm>
            <a:off x="938213" y="1014413"/>
            <a:ext cx="26241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、复平面的概念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pic>
        <p:nvPicPr>
          <p:cNvPr id="22532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63" y="2882900"/>
            <a:ext cx="3390900" cy="30480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2533" name="Line 13"/>
          <p:cNvCxnSpPr/>
          <p:nvPr/>
        </p:nvCxnSpPr>
        <p:spPr>
          <a:xfrm>
            <a:off x="6881813" y="4051300"/>
            <a:ext cx="12700" cy="13843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</p:spPr>
      </p:cxnSp>
      <p:cxnSp>
        <p:nvCxnSpPr>
          <p:cNvPr id="22534" name="Line 15"/>
          <p:cNvCxnSpPr/>
          <p:nvPr/>
        </p:nvCxnSpPr>
        <p:spPr>
          <a:xfrm>
            <a:off x="5764213" y="4051300"/>
            <a:ext cx="1168400" cy="127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</p:spPr>
      </p:cxnSp>
      <p:graphicFrame>
        <p:nvGraphicFramePr>
          <p:cNvPr id="22535" name="Object 71"/>
          <p:cNvGraphicFramePr>
            <a:graphicFrameLocks noChangeAspect="1"/>
          </p:cNvGraphicFramePr>
          <p:nvPr/>
        </p:nvGraphicFramePr>
        <p:xfrm>
          <a:off x="6735763" y="3930650"/>
          <a:ext cx="292100" cy="292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4" imgW="292100" imgH="292100" progId="Equation.3">
                  <p:embed/>
                </p:oleObj>
              </mc:Choice>
              <mc:Fallback>
                <p:oleObj r:id="rId4" imgW="292100" imgH="292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35763" y="3930650"/>
                        <a:ext cx="292100" cy="29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72"/>
          <p:cNvGraphicFramePr>
            <a:graphicFrameLocks noChangeAspect="1"/>
          </p:cNvGraphicFramePr>
          <p:nvPr/>
        </p:nvGraphicFramePr>
        <p:xfrm>
          <a:off x="6754813" y="5403850"/>
          <a:ext cx="304800" cy="3349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6" imgW="304800" imgH="334963" progId="Equation.3">
                  <p:embed/>
                </p:oleObj>
              </mc:Choice>
              <mc:Fallback>
                <p:oleObj r:id="rId6" imgW="304800" imgH="33496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4813" y="5403850"/>
                        <a:ext cx="304800" cy="334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73"/>
          <p:cNvGraphicFramePr>
            <a:graphicFrameLocks noChangeAspect="1"/>
          </p:cNvGraphicFramePr>
          <p:nvPr/>
        </p:nvGraphicFramePr>
        <p:xfrm>
          <a:off x="5484813" y="3808413"/>
          <a:ext cx="304800" cy="427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8" imgW="304800" imgH="427037" progId="Equation.3">
                  <p:embed/>
                </p:oleObj>
              </mc:Choice>
              <mc:Fallback>
                <p:oleObj r:id="rId8" imgW="304800" imgH="427037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4813" y="3808413"/>
                        <a:ext cx="304800" cy="427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74"/>
          <p:cNvGraphicFramePr>
            <a:graphicFrameLocks noChangeAspect="1"/>
          </p:cNvGraphicFramePr>
          <p:nvPr/>
        </p:nvGraphicFramePr>
        <p:xfrm>
          <a:off x="6773863" y="3657600"/>
          <a:ext cx="995362" cy="419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10" imgW="995362" imgH="419100" progId="Equation.DSMT4">
                  <p:embed/>
                </p:oleObj>
              </mc:Choice>
              <mc:Fallback>
                <p:oleObj r:id="rId10" imgW="995362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73863" y="3657600"/>
                        <a:ext cx="995362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75"/>
          <p:cNvGraphicFramePr>
            <a:graphicFrameLocks noChangeAspect="1"/>
          </p:cNvGraphicFramePr>
          <p:nvPr/>
        </p:nvGraphicFramePr>
        <p:xfrm>
          <a:off x="6921500" y="4508500"/>
          <a:ext cx="1258888" cy="366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12" imgW="1258888" imgH="366713" progId="Equation.3">
                  <p:embed/>
                </p:oleObj>
              </mc:Choice>
              <mc:Fallback>
                <p:oleObj r:id="rId12" imgW="1258888" imgH="36671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921500" y="4508500"/>
                        <a:ext cx="1258888" cy="366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540" name="Line 90"/>
          <p:cNvCxnSpPr/>
          <p:nvPr/>
        </p:nvCxnSpPr>
        <p:spPr>
          <a:xfrm flipV="1">
            <a:off x="5751513" y="4076700"/>
            <a:ext cx="11303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arrow"/>
          </a:ln>
        </p:spPr>
      </p:cxnSp>
      <p:sp>
        <p:nvSpPr>
          <p:cNvPr id="22541" name="Rectangle 16"/>
          <p:cNvSpPr/>
          <p:nvPr/>
        </p:nvSpPr>
        <p:spPr>
          <a:xfrm>
            <a:off x="1435100" y="1416050"/>
            <a:ext cx="741203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ea typeface="楷体" pitchFamily="49" charset="-122"/>
              </a:rPr>
              <a:t>我们把建立了直角坐标系表示复数的平面叫作复平面。</a:t>
            </a:r>
            <a:endParaRPr lang="zh-CN" altLang="en-US" sz="2400">
              <a:ea typeface="楷体" pitchFamily="49" charset="-122"/>
            </a:endParaRPr>
          </a:p>
        </p:txBody>
      </p:sp>
      <p:sp>
        <p:nvSpPr>
          <p:cNvPr id="22542" name="Rectangle 16"/>
          <p:cNvSpPr/>
          <p:nvPr/>
        </p:nvSpPr>
        <p:spPr>
          <a:xfrm>
            <a:off x="1457325" y="1925638"/>
            <a:ext cx="7412038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轴叫作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实轴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y</a:t>
            </a:r>
            <a:r>
              <a:rPr lang="zh-CN" altLang="en-US" sz="2400">
                <a:ea typeface="楷体" pitchFamily="49" charset="-122"/>
              </a:rPr>
              <a:t>轴叫作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虚轴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实轴</a:t>
            </a:r>
            <a:r>
              <a:rPr lang="zh-CN" altLang="en-US" sz="2400">
                <a:ea typeface="楷体" pitchFamily="49" charset="-122"/>
              </a:rPr>
              <a:t>上的点都表示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实数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虚轴</a:t>
            </a:r>
            <a:r>
              <a:rPr lang="zh-CN" altLang="en-US" sz="2400">
                <a:ea typeface="楷体" pitchFamily="49" charset="-122"/>
              </a:rPr>
              <a:t>上的点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除原点外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都表示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纯虚数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zh-CN" altLang="en-US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 fill="hold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 fill="hold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 fill="hold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 fill="hold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225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7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问题情境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578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4579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4580" name="Rectangle 15"/>
          <p:cNvSpPr/>
          <p:nvPr/>
        </p:nvSpPr>
        <p:spPr>
          <a:xfrm>
            <a:off x="936625" y="1030288"/>
            <a:ext cx="5673725" cy="4619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问题</a:t>
            </a:r>
            <a:r>
              <a:rPr lang="en-US" altLang="zh-CN" sz="2400">
                <a:solidFill>
                  <a:srgbClr val="FF0000"/>
                </a:solidFill>
                <a:ea typeface="楷体" pitchFamily="49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：</a:t>
            </a:r>
            <a:r>
              <a:rPr lang="zh-CN" altLang="en-US" sz="2400">
                <a:ea typeface="楷体" pitchFamily="49" charset="-122"/>
              </a:rPr>
              <a:t>复数能否可以用向量来表示呢？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  <p:grpSp>
        <p:nvGrpSpPr>
          <p:cNvPr id="24581" name="组合 27"/>
          <p:cNvGrpSpPr/>
          <p:nvPr/>
        </p:nvGrpSpPr>
        <p:grpSpPr>
          <a:xfrm>
            <a:off x="2108200" y="1479550"/>
            <a:ext cx="6831013" cy="1570038"/>
            <a:chOff x="2108574" y="1479473"/>
            <a:chExt cx="6830716" cy="1569660"/>
          </a:xfrm>
        </p:grpSpPr>
        <p:sp>
          <p:nvSpPr>
            <p:cNvPr id="24582" name="Rectangle 15"/>
            <p:cNvSpPr/>
            <p:nvPr/>
          </p:nvSpPr>
          <p:spPr>
            <a:xfrm>
              <a:off x="2108574" y="1479473"/>
              <a:ext cx="6830716" cy="1569660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因为复平面内的点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(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，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)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与以原点为起点，以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endParaRPr lang="en-US" altLang="zh-CN" sz="2400" i="1">
                <a:solidFill>
                  <a:srgbClr val="0000FF"/>
                </a:solidFill>
                <a:ea typeface="楷体" pitchFamily="49" charset="-122"/>
              </a:endParaRPr>
            </a:p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(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，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)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为终点的向量      一一对应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(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原点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(0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，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0)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与零</a:t>
              </a:r>
              <a:endParaRPr lang="en-US" altLang="zh-CN" sz="2400">
                <a:solidFill>
                  <a:srgbClr val="0000FF"/>
                </a:solidFill>
                <a:ea typeface="楷体" pitchFamily="49" charset="-122"/>
              </a:endParaRPr>
            </a:p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向量对应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)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，所以复数 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＝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＋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bi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也可以用向量     来</a:t>
              </a:r>
              <a:endParaRPr lang="en-US" altLang="zh-CN" sz="2400">
                <a:solidFill>
                  <a:srgbClr val="0000FF"/>
                </a:solidFill>
                <a:ea typeface="楷体" pitchFamily="49" charset="-122"/>
              </a:endParaRPr>
            </a:p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表示。</a:t>
              </a:r>
              <a:endParaRPr lang="en-US" altLang="zh-CN" sz="2400">
                <a:solidFill>
                  <a:srgbClr val="0000FF"/>
                </a:solidFill>
                <a:ea typeface="楷体" pitchFamily="49" charset="-122"/>
              </a:endParaRPr>
            </a:p>
          </p:txBody>
        </p:sp>
        <p:graphicFrame>
          <p:nvGraphicFramePr>
            <p:cNvPr id="24583" name="Object 74"/>
            <p:cNvGraphicFramePr>
              <a:graphicFrameLocks noChangeAspect="1"/>
            </p:cNvGraphicFramePr>
            <p:nvPr/>
          </p:nvGraphicFramePr>
          <p:xfrm>
            <a:off x="4859381" y="1863602"/>
            <a:ext cx="472639" cy="40246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86" r:id="rId3" imgW="472660" imgH="402557" progId="Equation.DSMT4">
                    <p:embed/>
                  </p:oleObj>
                </mc:Choice>
                <mc:Fallback>
                  <p:oleObj r:id="rId3" imgW="472660" imgH="402557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859381" y="1863602"/>
                          <a:ext cx="472639" cy="4024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4" name="Object 3"/>
            <p:cNvGraphicFramePr>
              <a:graphicFrameLocks noChangeAspect="1"/>
            </p:cNvGraphicFramePr>
            <p:nvPr/>
          </p:nvGraphicFramePr>
          <p:xfrm>
            <a:off x="8079696" y="2222130"/>
            <a:ext cx="473075" cy="40163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87" r:id="rId5" imgW="473096" imgH="401735" progId="Equation.DSMT4">
                    <p:embed/>
                  </p:oleObj>
                </mc:Choice>
                <mc:Fallback>
                  <p:oleObj r:id="rId5" imgW="473096" imgH="40173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79696" y="2222130"/>
                          <a:ext cx="473075" cy="4016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数学建构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626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pic>
        <p:nvPicPr>
          <p:cNvPr id="26627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8" y="4140200"/>
            <a:ext cx="1343025" cy="133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8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8" y="4076700"/>
            <a:ext cx="1343025" cy="133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9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238" y="1625600"/>
            <a:ext cx="1343025" cy="13335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26630" name="Line 7"/>
          <p:cNvCxnSpPr/>
          <p:nvPr/>
        </p:nvCxnSpPr>
        <p:spPr>
          <a:xfrm flipV="1">
            <a:off x="3492500" y="2925763"/>
            <a:ext cx="889000" cy="1282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cxnSp>
        <p:nvCxnSpPr>
          <p:cNvPr id="26631" name="Line 8"/>
          <p:cNvCxnSpPr/>
          <p:nvPr/>
        </p:nvCxnSpPr>
        <p:spPr>
          <a:xfrm flipH="1" flipV="1">
            <a:off x="5149850" y="2905125"/>
            <a:ext cx="1054100" cy="1270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cxnSp>
        <p:nvCxnSpPr>
          <p:cNvPr id="26632" name="Line 9"/>
          <p:cNvCxnSpPr/>
          <p:nvPr/>
        </p:nvCxnSpPr>
        <p:spPr>
          <a:xfrm flipV="1">
            <a:off x="3916363" y="4810125"/>
            <a:ext cx="1955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pic>
        <p:nvPicPr>
          <p:cNvPr id="26633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563" y="4381500"/>
            <a:ext cx="1323975" cy="3635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34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40000">
            <a:off x="5268913" y="3244850"/>
            <a:ext cx="1146175" cy="314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35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40000">
            <a:off x="3232151" y="3295650"/>
            <a:ext cx="1073150" cy="2952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6636" name="组合 32"/>
          <p:cNvGrpSpPr/>
          <p:nvPr/>
        </p:nvGrpSpPr>
        <p:grpSpPr>
          <a:xfrm>
            <a:off x="938213" y="960438"/>
            <a:ext cx="7943850" cy="884237"/>
            <a:chOff x="938213" y="961075"/>
            <a:chExt cx="7944530" cy="884335"/>
          </a:xfrm>
        </p:grpSpPr>
        <p:sp>
          <p:nvSpPr>
            <p:cNvPr id="26637" name="Rectangle 16"/>
            <p:cNvSpPr/>
            <p:nvPr/>
          </p:nvSpPr>
          <p:spPr>
            <a:xfrm>
              <a:off x="938213" y="1014413"/>
              <a:ext cx="7944530" cy="830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2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、复数 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＝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＋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bi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、复平面内的点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(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，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)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和平面向量       </a:t>
              </a:r>
              <a:endParaRPr lang="en-US" altLang="zh-CN" sz="2400">
                <a:solidFill>
                  <a:srgbClr val="0000FF"/>
                </a:solidFill>
                <a:ea typeface="楷体" pitchFamily="49" charset="-122"/>
              </a:endParaRPr>
            </a:p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       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之间关系图</a:t>
              </a:r>
              <a:endParaRPr lang="zh-CN" altLang="en-US" sz="2400">
                <a:solidFill>
                  <a:srgbClr val="0000FF"/>
                </a:solidFill>
                <a:ea typeface="楷体" pitchFamily="49" charset="-122"/>
              </a:endParaRPr>
            </a:p>
          </p:txBody>
        </p:sp>
        <p:graphicFrame>
          <p:nvGraphicFramePr>
            <p:cNvPr id="26638" name="Object 74"/>
            <p:cNvGraphicFramePr>
              <a:graphicFrameLocks noChangeAspect="1"/>
            </p:cNvGraphicFramePr>
            <p:nvPr/>
          </p:nvGraphicFramePr>
          <p:xfrm>
            <a:off x="7982591" y="961075"/>
            <a:ext cx="555767" cy="47324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88" r:id="rId7" imgW="555719" imgH="473193" progId="Equation.DSMT4">
                    <p:embed/>
                  </p:oleObj>
                </mc:Choice>
                <mc:Fallback>
                  <p:oleObj r:id="rId7" imgW="555719" imgH="473193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982591" y="961075"/>
                          <a:ext cx="555767" cy="4732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9" name="组合 34"/>
          <p:cNvGrpSpPr/>
          <p:nvPr/>
        </p:nvGrpSpPr>
        <p:grpSpPr>
          <a:xfrm>
            <a:off x="1517650" y="5648325"/>
            <a:ext cx="6997700" cy="492125"/>
            <a:chOff x="1518124" y="5648614"/>
            <a:chExt cx="6996484" cy="492486"/>
          </a:xfrm>
        </p:grpSpPr>
        <p:sp>
          <p:nvSpPr>
            <p:cNvPr id="26640" name="Rectangle 16"/>
            <p:cNvSpPr/>
            <p:nvPr/>
          </p:nvSpPr>
          <p:spPr>
            <a:xfrm>
              <a:off x="1518124" y="5679435"/>
              <a:ext cx="6996484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说明：</a:t>
              </a:r>
              <a:r>
                <a:rPr lang="zh-CN" altLang="en-US" sz="2400">
                  <a:ea typeface="楷体" pitchFamily="49" charset="-122"/>
                </a:rPr>
                <a:t>常将复数 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 i="1">
                  <a:ea typeface="楷体" pitchFamily="49" charset="-122"/>
                </a:rPr>
                <a:t>a</a:t>
              </a:r>
              <a:r>
                <a:rPr lang="zh-CN" altLang="en-US" sz="2400">
                  <a:ea typeface="楷体" pitchFamily="49" charset="-122"/>
                </a:rPr>
                <a:t>＋</a:t>
              </a:r>
              <a:r>
                <a:rPr lang="en-US" altLang="zh-CN" sz="2400" i="1">
                  <a:ea typeface="楷体" pitchFamily="49" charset="-122"/>
                </a:rPr>
                <a:t>bi</a:t>
              </a:r>
              <a:r>
                <a:rPr lang="zh-CN" altLang="en-US" sz="2400">
                  <a:ea typeface="楷体" pitchFamily="49" charset="-122"/>
                </a:rPr>
                <a:t>说成点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zh-CN" altLang="en-US" sz="2400">
                  <a:ea typeface="楷体" pitchFamily="49" charset="-122"/>
                </a:rPr>
                <a:t>或平面向量      。       </a:t>
              </a:r>
              <a:endParaRPr lang="en-US" altLang="zh-CN" sz="2400">
                <a:ea typeface="楷体" pitchFamily="49" charset="-122"/>
              </a:endParaRPr>
            </a:p>
          </p:txBody>
        </p:sp>
        <p:graphicFrame>
          <p:nvGraphicFramePr>
            <p:cNvPr id="26641" name="Object 9"/>
            <p:cNvGraphicFramePr>
              <a:graphicFrameLocks noChangeAspect="1"/>
            </p:cNvGraphicFramePr>
            <p:nvPr/>
          </p:nvGraphicFramePr>
          <p:xfrm>
            <a:off x="7603835" y="5648614"/>
            <a:ext cx="521680" cy="44342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89" r:id="rId9" imgW="521771" imgH="443103" progId="Equation.DSMT4">
                    <p:embed/>
                  </p:oleObj>
                </mc:Choice>
                <mc:Fallback>
                  <p:oleObj r:id="rId9" imgW="521771" imgH="443103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03835" y="5648614"/>
                          <a:ext cx="521680" cy="4434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 fill="hold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 fill="hold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数学建构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674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8675" name="Rectangle 16"/>
          <p:cNvSpPr/>
          <p:nvPr/>
        </p:nvSpPr>
        <p:spPr>
          <a:xfrm>
            <a:off x="938213" y="1014413"/>
            <a:ext cx="19716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3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、复数的模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28676" name="Rectangle 16"/>
          <p:cNvSpPr/>
          <p:nvPr/>
        </p:nvSpPr>
        <p:spPr>
          <a:xfrm>
            <a:off x="1350963" y="5629275"/>
            <a:ext cx="7032625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特别地，当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时，</a:t>
            </a:r>
            <a:r>
              <a:rPr lang="en-US" altLang="zh-CN" sz="2400" i="1">
                <a:ea typeface="楷体" pitchFamily="49" charset="-122"/>
              </a:rPr>
              <a:t> z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 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a </a:t>
            </a:r>
            <a:r>
              <a:rPr lang="zh-CN" altLang="en-US" sz="2400">
                <a:ea typeface="楷体" pitchFamily="49" charset="-122"/>
              </a:rPr>
              <a:t>，它的模等于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 a </a:t>
            </a:r>
            <a:r>
              <a:rPr lang="en-US" altLang="zh-CN" sz="2400">
                <a:ea typeface="楷体" pitchFamily="49" charset="-122"/>
              </a:rPr>
              <a:t>|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ea typeface="楷体" pitchFamily="49" charset="-122"/>
              </a:rPr>
              <a:t>即实数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的绝对值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en-US" altLang="zh-CN" sz="2400">
              <a:ea typeface="楷体" pitchFamily="49" charset="-122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501775" y="2803525"/>
          <a:ext cx="2889250" cy="5476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3" imgW="2889250" imgH="547688" progId="Equation.DSMT4">
                  <p:embed/>
                </p:oleObj>
              </mc:Choice>
              <mc:Fallback>
                <p:oleObj r:id="rId3" imgW="2889250" imgH="54768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775" y="2803525"/>
                        <a:ext cx="2889250" cy="547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组合 12"/>
          <p:cNvGrpSpPr/>
          <p:nvPr/>
        </p:nvGrpSpPr>
        <p:grpSpPr>
          <a:xfrm>
            <a:off x="1363663" y="1439863"/>
            <a:ext cx="7329487" cy="1260475"/>
            <a:chOff x="1363663" y="1439871"/>
            <a:chExt cx="7329075" cy="1259675"/>
          </a:xfrm>
        </p:grpSpPr>
        <p:grpSp>
          <p:nvGrpSpPr>
            <p:cNvPr id="28679" name="组合 34"/>
            <p:cNvGrpSpPr/>
            <p:nvPr/>
          </p:nvGrpSpPr>
          <p:grpSpPr>
            <a:xfrm>
              <a:off x="1363663" y="1468438"/>
              <a:ext cx="7329075" cy="1231108"/>
              <a:chOff x="1518123" y="5648615"/>
              <a:chExt cx="7327822" cy="1232826"/>
            </a:xfrm>
          </p:grpSpPr>
          <p:sp>
            <p:nvSpPr>
              <p:cNvPr id="28680" name="Rectangle 16"/>
              <p:cNvSpPr/>
              <p:nvPr/>
            </p:nvSpPr>
            <p:spPr>
              <a:xfrm>
                <a:off x="1518123" y="5679437"/>
                <a:ext cx="7327822" cy="120200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algn="l" defTabSz="914400" eaLnBrk="0" hangingPunct="0">
                  <a:tabLst>
                    <a:tab pos="1350962"/>
                    <a:tab pos="2700338"/>
                  </a:tabLst>
                </a:pPr>
                <a:r>
                  <a:rPr lang="zh-CN" altLang="en-US" sz="2400">
                    <a:ea typeface="楷体" pitchFamily="49" charset="-122"/>
                  </a:rPr>
                  <a:t>平面向量       的模         表示复数</a:t>
                </a:r>
                <a:r>
                  <a:rPr lang="en-US" altLang="zh-CN" sz="2400" i="1">
                    <a:ea typeface="楷体" pitchFamily="49" charset="-122"/>
                  </a:rPr>
                  <a:t>z</a:t>
                </a:r>
                <a:r>
                  <a:rPr lang="zh-CN" altLang="en-US" sz="2400">
                    <a:ea typeface="楷体" pitchFamily="49" charset="-122"/>
                  </a:rPr>
                  <a:t>＝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＋</a:t>
                </a:r>
                <a:r>
                  <a:rPr lang="en-US" altLang="zh-CN" sz="2400" i="1">
                    <a:ea typeface="楷体" pitchFamily="49" charset="-122"/>
                  </a:rPr>
                  <a:t>bi </a:t>
                </a:r>
                <a:r>
                  <a:rPr lang="en-US" altLang="zh-CN" sz="2400">
                    <a:ea typeface="楷体" pitchFamily="49" charset="-122"/>
                  </a:rPr>
                  <a:t>(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，</a:t>
                </a:r>
                <a:r>
                  <a:rPr lang="en-US" altLang="zh-CN" sz="2400" i="1">
                    <a:ea typeface="楷体" pitchFamily="49" charset="-122"/>
                  </a:rPr>
                  <a:t>b </a:t>
                </a:r>
                <a:r>
                  <a:rPr lang="zh-CN" altLang="en-US" sz="2400">
                    <a:ea typeface="楷体" pitchFamily="49" charset="-122"/>
                  </a:rPr>
                  <a:t>∈</a:t>
                </a:r>
                <a:r>
                  <a:rPr lang="en-US" altLang="zh-CN" sz="2400" i="1">
                    <a:ea typeface="楷体" pitchFamily="49" charset="-122"/>
                  </a:rPr>
                  <a:t>R</a:t>
                </a:r>
                <a:r>
                  <a:rPr lang="en-US" altLang="zh-CN" sz="2400">
                    <a:ea typeface="楷体" pitchFamily="49" charset="-122"/>
                  </a:rPr>
                  <a:t>)</a:t>
                </a:r>
                <a:endParaRPr lang="en-US" altLang="zh-CN" sz="2400">
                  <a:ea typeface="楷体" pitchFamily="49" charset="-122"/>
                </a:endParaRPr>
              </a:p>
              <a:p>
                <a:pPr marL="0" lvl="0" indent="0" algn="l" defTabSz="914400" eaLnBrk="0" hangingPunct="0">
                  <a:tabLst>
                    <a:tab pos="1350962"/>
                    <a:tab pos="2700338"/>
                  </a:tabLst>
                </a:pPr>
                <a:r>
                  <a:rPr lang="zh-CN" altLang="en-US" sz="2400">
                    <a:ea typeface="楷体" pitchFamily="49" charset="-122"/>
                  </a:rPr>
                  <a:t>在复平面上对应的点</a:t>
                </a:r>
                <a:r>
                  <a:rPr lang="en-US" altLang="zh-CN" sz="2400" i="1">
                    <a:solidFill>
                      <a:srgbClr val="0000FF"/>
                    </a:solidFill>
                    <a:ea typeface="楷体" pitchFamily="49" charset="-122"/>
                  </a:rPr>
                  <a:t>Z</a:t>
                </a:r>
                <a:r>
                  <a:rPr lang="en-US" altLang="zh-CN" sz="2400">
                    <a:solidFill>
                      <a:srgbClr val="0000FF"/>
                    </a:solidFill>
                    <a:ea typeface="楷体" pitchFamily="49" charset="-122"/>
                  </a:rPr>
                  <a:t>(</a:t>
                </a:r>
                <a:r>
                  <a:rPr lang="en-US" altLang="zh-CN" sz="2400" i="1">
                    <a:solidFill>
                      <a:srgbClr val="0000FF"/>
                    </a:solidFill>
                    <a:ea typeface="楷体" pitchFamily="49" charset="-122"/>
                  </a:rPr>
                  <a:t>a</a:t>
                </a:r>
                <a:r>
                  <a:rPr lang="zh-CN" altLang="en-US" sz="2400">
                    <a:solidFill>
                      <a:srgbClr val="0000FF"/>
                    </a:solidFill>
                    <a:ea typeface="楷体" pitchFamily="49" charset="-122"/>
                  </a:rPr>
                  <a:t>，</a:t>
                </a:r>
                <a:r>
                  <a:rPr lang="en-US" altLang="zh-CN" sz="2400" i="1">
                    <a:solidFill>
                      <a:srgbClr val="0000FF"/>
                    </a:solidFill>
                    <a:ea typeface="楷体" pitchFamily="49" charset="-122"/>
                  </a:rPr>
                  <a:t>b</a:t>
                </a:r>
                <a:r>
                  <a:rPr lang="en-US" altLang="zh-CN" sz="2400">
                    <a:solidFill>
                      <a:srgbClr val="0000FF"/>
                    </a:solidFill>
                    <a:ea typeface="楷体" pitchFamily="49" charset="-122"/>
                  </a:rPr>
                  <a:t>)</a:t>
                </a:r>
                <a:r>
                  <a:rPr lang="zh-CN" altLang="en-US" sz="2400">
                    <a:solidFill>
                      <a:srgbClr val="0000FF"/>
                    </a:solidFill>
                    <a:ea typeface="楷体" pitchFamily="49" charset="-122"/>
                  </a:rPr>
                  <a:t>到原点的距离，</a:t>
                </a:r>
                <a:r>
                  <a:rPr lang="zh-CN" altLang="en-US" sz="2400">
                    <a:ea typeface="楷体" pitchFamily="49" charset="-122"/>
                  </a:rPr>
                  <a:t>叫作复</a:t>
                </a:r>
                <a:endParaRPr lang="en-US" altLang="zh-CN" sz="2400">
                  <a:ea typeface="楷体" pitchFamily="49" charset="-122"/>
                </a:endParaRPr>
              </a:p>
              <a:p>
                <a:pPr marL="0" lvl="0" indent="0" algn="l" defTabSz="914400" eaLnBrk="0" hangingPunct="0">
                  <a:tabLst>
                    <a:tab pos="1350962"/>
                    <a:tab pos="2700338"/>
                  </a:tabLst>
                </a:pPr>
                <a:r>
                  <a:rPr lang="zh-CN" altLang="en-US" sz="2400">
                    <a:ea typeface="楷体" pitchFamily="49" charset="-122"/>
                  </a:rPr>
                  <a:t>数 </a:t>
                </a:r>
                <a:r>
                  <a:rPr lang="en-US" altLang="zh-CN" sz="2400" i="1">
                    <a:ea typeface="楷体" pitchFamily="49" charset="-122"/>
                  </a:rPr>
                  <a:t>z</a:t>
                </a:r>
                <a:r>
                  <a:rPr lang="zh-CN" altLang="en-US" sz="2400">
                    <a:ea typeface="楷体" pitchFamily="49" charset="-122"/>
                  </a:rPr>
                  <a:t>＝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＋</a:t>
                </a:r>
                <a:r>
                  <a:rPr lang="en-US" altLang="zh-CN" sz="2400" i="1">
                    <a:ea typeface="楷体" pitchFamily="49" charset="-122"/>
                  </a:rPr>
                  <a:t>bi </a:t>
                </a:r>
                <a:r>
                  <a:rPr lang="en-US" altLang="zh-CN" sz="2400">
                    <a:ea typeface="楷体" pitchFamily="49" charset="-122"/>
                  </a:rPr>
                  <a:t>(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，</a:t>
                </a:r>
                <a:r>
                  <a:rPr lang="en-US" altLang="zh-CN" sz="2400" i="1">
                    <a:ea typeface="楷体" pitchFamily="49" charset="-122"/>
                  </a:rPr>
                  <a:t>b</a:t>
                </a:r>
                <a:r>
                  <a:rPr lang="zh-CN" altLang="en-US" sz="2400">
                    <a:ea typeface="楷体" pitchFamily="49" charset="-122"/>
                  </a:rPr>
                  <a:t>∈</a:t>
                </a:r>
                <a:r>
                  <a:rPr lang="en-US" altLang="zh-CN" sz="2400" i="1">
                    <a:ea typeface="楷体" pitchFamily="49" charset="-122"/>
                  </a:rPr>
                  <a:t>R</a:t>
                </a:r>
                <a:r>
                  <a:rPr lang="en-US" altLang="zh-CN" sz="2400">
                    <a:ea typeface="楷体" pitchFamily="49" charset="-122"/>
                  </a:rPr>
                  <a:t>)</a:t>
                </a:r>
                <a:r>
                  <a:rPr lang="zh-CN" altLang="en-US" sz="2400">
                    <a:ea typeface="楷体" pitchFamily="49" charset="-122"/>
                  </a:rPr>
                  <a:t>的模，记作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en-US" altLang="zh-CN" sz="2400" i="1">
                    <a:ea typeface="楷体" pitchFamily="49" charset="-122"/>
                  </a:rPr>
                  <a:t> z 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zh-CN" altLang="en-US" sz="2400">
                    <a:ea typeface="楷体" pitchFamily="49" charset="-122"/>
                  </a:rPr>
                  <a:t>或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en-US" altLang="zh-CN" sz="2400" i="1">
                    <a:ea typeface="楷体" pitchFamily="49" charset="-122"/>
                  </a:rPr>
                  <a:t> a</a:t>
                </a:r>
                <a:r>
                  <a:rPr lang="zh-CN" altLang="en-US" sz="2400">
                    <a:ea typeface="楷体" pitchFamily="49" charset="-122"/>
                  </a:rPr>
                  <a:t>＋</a:t>
                </a:r>
                <a:r>
                  <a:rPr lang="en-US" altLang="zh-CN" sz="2400" i="1">
                    <a:ea typeface="楷体" pitchFamily="49" charset="-122"/>
                  </a:rPr>
                  <a:t>bi 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zh-CN" altLang="en-US" sz="2400">
                    <a:ea typeface="楷体" pitchFamily="49" charset="-122"/>
                  </a:rPr>
                  <a:t> ，即：      </a:t>
                </a:r>
                <a:endParaRPr lang="en-US" altLang="zh-CN" sz="2400">
                  <a:ea typeface="楷体" pitchFamily="49" charset="-122"/>
                </a:endParaRPr>
              </a:p>
            </p:txBody>
          </p:sp>
          <p:graphicFrame>
            <p:nvGraphicFramePr>
              <p:cNvPr id="28681" name="Object 9"/>
              <p:cNvGraphicFramePr>
                <a:graphicFrameLocks noChangeAspect="1"/>
              </p:cNvGraphicFramePr>
              <p:nvPr/>
            </p:nvGraphicFramePr>
            <p:xfrm>
              <a:off x="2902021" y="5648615"/>
              <a:ext cx="521680" cy="443428"/>
            </p:xfrm>
            <a:graphic>
              <a:graphicData uri="http://schemas.openxmlformats.org/presentationml/2006/ole">
                <mc:AlternateContent>
                  <mc:Choice xmlns:v="urn:schemas-microsoft-com:vml" Requires="v">
                    <p:oleObj spid="_x0000_s1091" r:id="rId5" imgW="521799" imgH="443091" progId="Equation.DSMT4">
                      <p:embed/>
                    </p:oleObj>
                  </mc:Choice>
                  <mc:Fallback>
                    <p:oleObj r:id="rId5" imgW="521799" imgH="443091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902021" y="5648615"/>
                            <a:ext cx="521680" cy="44342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8682" name="Object 6"/>
            <p:cNvGraphicFramePr>
              <a:graphicFrameLocks noChangeAspect="1"/>
            </p:cNvGraphicFramePr>
            <p:nvPr/>
          </p:nvGraphicFramePr>
          <p:xfrm>
            <a:off x="3827325" y="1439871"/>
            <a:ext cx="731796" cy="52195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92" r:id="rId7" imgW="731837" imgH="522286" progId="Equation.DSMT4">
                    <p:embed/>
                  </p:oleObj>
                </mc:Choice>
                <mc:Fallback>
                  <p:oleObj r:id="rId7" imgW="731837" imgH="522286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27325" y="1439871"/>
                          <a:ext cx="731796" cy="5219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683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3988" y="2786063"/>
            <a:ext cx="3122612" cy="28067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问题情境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22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723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0724" name="组合 24"/>
          <p:cNvGrpSpPr/>
          <p:nvPr/>
        </p:nvGrpSpPr>
        <p:grpSpPr>
          <a:xfrm>
            <a:off x="936625" y="939800"/>
            <a:ext cx="5738813" cy="552450"/>
            <a:chOff x="936625" y="940460"/>
            <a:chExt cx="5739072" cy="551493"/>
          </a:xfrm>
        </p:grpSpPr>
        <p:sp>
          <p:nvSpPr>
            <p:cNvPr id="30725" name="Rectangle 15"/>
            <p:cNvSpPr/>
            <p:nvPr/>
          </p:nvSpPr>
          <p:spPr>
            <a:xfrm>
              <a:off x="936625" y="1030288"/>
              <a:ext cx="5739072" cy="461665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问题</a:t>
              </a:r>
              <a:r>
                <a:rPr lang="en-US" altLang="zh-CN" sz="2400">
                  <a:solidFill>
                    <a:srgbClr val="FF0000"/>
                  </a:solidFill>
                  <a:ea typeface="楷体" pitchFamily="49" charset="-122"/>
                </a:rPr>
                <a:t>4</a:t>
              </a: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：</a:t>
              </a:r>
              <a:r>
                <a:rPr lang="zh-CN" altLang="en-US" sz="2400">
                  <a:ea typeface="楷体" pitchFamily="49" charset="-122"/>
                </a:rPr>
                <a:t>复数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zh-CN" altLang="en-US" sz="2400">
                  <a:ea typeface="楷体" pitchFamily="49" charset="-122"/>
                </a:rPr>
                <a:t>，  </a:t>
              </a:r>
              <a:r>
                <a:rPr lang="zh-CN" altLang="en-US" sz="2400">
                  <a:latin typeface="楷体" pitchFamily="49" charset="-122"/>
                  <a:ea typeface="楷体" pitchFamily="49" charset="-122"/>
                </a:rPr>
                <a:t>与</a:t>
              </a:r>
              <a:r>
                <a:rPr lang="en-US" altLang="zh-CN" sz="2400" i="1">
                  <a:ea typeface="楷体" pitchFamily="49" charset="-122"/>
                </a:rPr>
                <a:t> | z|</a:t>
              </a:r>
              <a:r>
                <a:rPr lang="zh-CN" altLang="en-US" sz="2400">
                  <a:latin typeface="楷体" pitchFamily="49" charset="-122"/>
                  <a:ea typeface="楷体" pitchFamily="49" charset="-122"/>
                </a:rPr>
                <a:t>之间有什么关系？</a:t>
              </a:r>
              <a:endParaRPr lang="en-US" altLang="zh-CN" sz="2400">
                <a:ea typeface="楷体" pitchFamily="49" charset="-122"/>
              </a:endParaRPr>
            </a:p>
          </p:txBody>
        </p:sp>
        <p:graphicFrame>
          <p:nvGraphicFramePr>
            <p:cNvPr id="30726" name="Object 5"/>
            <p:cNvGraphicFramePr>
              <a:graphicFrameLocks noChangeAspect="1"/>
            </p:cNvGraphicFramePr>
            <p:nvPr/>
          </p:nvGraphicFramePr>
          <p:xfrm>
            <a:off x="3035960" y="940460"/>
            <a:ext cx="312882" cy="50061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93" r:id="rId3" imgW="312868" imgH="501480" progId="Equation.DSMT4">
                    <p:embed/>
                  </p:oleObj>
                </mc:Choice>
                <mc:Fallback>
                  <p:oleObj r:id="rId3" imgW="312868" imgH="5014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35960" y="940460"/>
                          <a:ext cx="312882" cy="5006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2163763" y="1522413"/>
          <a:ext cx="3800475" cy="495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5" imgW="3800475" imgH="495300" progId="Equation.DSMT4">
                  <p:embed/>
                </p:oleObj>
              </mc:Choice>
              <mc:Fallback>
                <p:oleObj r:id="rId5" imgW="3800475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763" y="1522413"/>
                        <a:ext cx="3800475" cy="495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6534150" y="1547813"/>
          <a:ext cx="1665288" cy="469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7" imgW="1665288" imgH="469900" progId="Equation.DSMT4">
                  <p:embed/>
                </p:oleObj>
              </mc:Choice>
              <mc:Fallback>
                <p:oleObj r:id="rId7" imgW="1665288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4150" y="1547813"/>
                        <a:ext cx="1665288" cy="46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2235200" y="2092325"/>
          <a:ext cx="2389188" cy="615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9" imgW="2389188" imgH="615950" progId="Equation.DSMT4">
                  <p:embed/>
                </p:oleObj>
              </mc:Choice>
              <mc:Fallback>
                <p:oleObj r:id="rId9" imgW="2389188" imgH="6159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35200" y="2092325"/>
                        <a:ext cx="2389188" cy="61595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30" name="组合 31"/>
          <p:cNvGrpSpPr/>
          <p:nvPr/>
        </p:nvGrpSpPr>
        <p:grpSpPr>
          <a:xfrm>
            <a:off x="946150" y="3616325"/>
            <a:ext cx="7907338" cy="1755775"/>
            <a:chOff x="946525" y="3617063"/>
            <a:chExt cx="7906332" cy="1754326"/>
          </a:xfrm>
        </p:grpSpPr>
        <p:sp>
          <p:nvSpPr>
            <p:cNvPr id="30731" name="Rectangle 15"/>
            <p:cNvSpPr/>
            <p:nvPr/>
          </p:nvSpPr>
          <p:spPr>
            <a:xfrm>
              <a:off x="946525" y="3617063"/>
              <a:ext cx="7906332" cy="1754326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lnSpc>
                  <a:spcPct val="150000"/>
                </a:lnSpc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问题</a:t>
              </a:r>
              <a:r>
                <a:rPr lang="en-US" altLang="zh-CN" sz="2400">
                  <a:solidFill>
                    <a:srgbClr val="FF0000"/>
                  </a:solidFill>
                  <a:ea typeface="楷体" pitchFamily="49" charset="-122"/>
                </a:rPr>
                <a:t>5</a:t>
              </a: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：</a:t>
              </a:r>
              <a:r>
                <a:rPr lang="zh-CN" altLang="en-US" sz="2400">
                  <a:ea typeface="楷体" pitchFamily="49" charset="-122"/>
                </a:rPr>
                <a:t>在平面向量中，我们知道向量的平方等于向量模</a:t>
              </a:r>
              <a:endParaRPr lang="en-US" altLang="zh-CN" sz="2400">
                <a:ea typeface="楷体" pitchFamily="49" charset="-122"/>
              </a:endParaRPr>
            </a:p>
            <a:p>
              <a:pPr marL="0" lvl="0" indent="0" algn="l" defTabSz="914400" eaLnBrk="0" hangingPunct="0">
                <a:lnSpc>
                  <a:spcPct val="150000"/>
                </a:lnSpc>
                <a:tabLst>
                  <a:tab pos="1350962"/>
                  <a:tab pos="2700338"/>
                </a:tabLst>
              </a:pPr>
              <a:r>
                <a:rPr lang="en-US" altLang="zh-CN" sz="2400">
                  <a:ea typeface="楷体" pitchFamily="49" charset="-122"/>
                </a:rPr>
                <a:t>               </a:t>
              </a:r>
              <a:r>
                <a:rPr lang="zh-CN" altLang="en-US" sz="2400">
                  <a:ea typeface="楷体" pitchFamily="49" charset="-122"/>
                </a:rPr>
                <a:t>的平方，即                 ，那么在复数中是否也有此</a:t>
              </a:r>
              <a:endParaRPr lang="en-US" altLang="zh-CN" sz="2400">
                <a:ea typeface="楷体" pitchFamily="49" charset="-122"/>
              </a:endParaRPr>
            </a:p>
            <a:p>
              <a:pPr marL="0" lvl="0" indent="0" algn="l" defTabSz="914400" eaLnBrk="0" hangingPunct="0">
                <a:lnSpc>
                  <a:spcPct val="150000"/>
                </a:lnSpc>
                <a:tabLst>
                  <a:tab pos="1350962"/>
                  <a:tab pos="2700338"/>
                </a:tabLst>
              </a:pPr>
              <a:r>
                <a:rPr lang="en-US" altLang="zh-CN" sz="2400">
                  <a:ea typeface="楷体" pitchFamily="49" charset="-122"/>
                </a:rPr>
                <a:t>               </a:t>
              </a:r>
              <a:r>
                <a:rPr lang="zh-CN" altLang="en-US" sz="2400">
                  <a:ea typeface="楷体" pitchFamily="49" charset="-122"/>
                </a:rPr>
                <a:t>结论呢？</a:t>
              </a:r>
              <a:endParaRPr lang="en-US" altLang="zh-CN" sz="2400">
                <a:ea typeface="楷体" pitchFamily="49" charset="-122"/>
              </a:endParaRPr>
            </a:p>
          </p:txBody>
        </p:sp>
        <p:graphicFrame>
          <p:nvGraphicFramePr>
            <p:cNvPr id="30732" name="Object 11"/>
            <p:cNvGraphicFramePr>
              <a:graphicFrameLocks noChangeAspect="1"/>
            </p:cNvGraphicFramePr>
            <p:nvPr/>
          </p:nvGraphicFramePr>
          <p:xfrm>
            <a:off x="3738933" y="4137905"/>
            <a:ext cx="1284328" cy="62631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97" r:id="rId11" imgW="1284491" imgH="626834" progId="Equation.DSMT4">
                    <p:embed/>
                  </p:oleObj>
                </mc:Choice>
                <mc:Fallback>
                  <p:oleObj r:id="rId11" imgW="1284491" imgH="626834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8933" y="4137905"/>
                          <a:ext cx="1284328" cy="626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33" name="Object 12"/>
          <p:cNvGraphicFramePr>
            <a:graphicFrameLocks noChangeAspect="1"/>
          </p:cNvGraphicFramePr>
          <p:nvPr/>
        </p:nvGraphicFramePr>
        <p:xfrm>
          <a:off x="2243138" y="5375275"/>
          <a:ext cx="1355725" cy="582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13" imgW="1355725" imgH="582613" progId="Equation.DSMT4">
                  <p:embed/>
                </p:oleObj>
              </mc:Choice>
              <mc:Fallback>
                <p:oleObj r:id="rId13" imgW="1355725" imgH="582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3138" y="5375275"/>
                        <a:ext cx="1355725" cy="582613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44"/>
          <p:cNvGraphicFramePr>
            <a:graphicFrameLocks noChangeAspect="1"/>
          </p:cNvGraphicFramePr>
          <p:nvPr/>
        </p:nvGraphicFramePr>
        <p:xfrm>
          <a:off x="2327275" y="4976813"/>
          <a:ext cx="1201738" cy="13366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15" imgW="1201738" imgH="1336675" progId="Equation.3">
                  <p:embed/>
                </p:oleObj>
              </mc:Choice>
              <mc:Fallback>
                <p:oleObj r:id="rId15" imgW="1201738" imgH="133667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327275" y="4976813"/>
                        <a:ext cx="1201738" cy="1336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Rectangle 15"/>
          <p:cNvSpPr/>
          <p:nvPr/>
        </p:nvSpPr>
        <p:spPr>
          <a:xfrm>
            <a:off x="4151313" y="5395913"/>
            <a:ext cx="3746500" cy="5238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800">
                <a:ea typeface="楷体" pitchFamily="49" charset="-122"/>
              </a:rPr>
              <a:t>若</a:t>
            </a:r>
            <a:r>
              <a:rPr lang="en-US" altLang="zh-CN" sz="2800" i="1">
                <a:ea typeface="楷体" pitchFamily="49" charset="-122"/>
              </a:rPr>
              <a:t>z</a:t>
            </a:r>
            <a:r>
              <a:rPr lang="zh-CN" altLang="en-US" sz="2800">
                <a:ea typeface="楷体" pitchFamily="49" charset="-122"/>
              </a:rPr>
              <a:t>为</a:t>
            </a:r>
            <a:r>
              <a:rPr lang="zh-CN" altLang="en-US" sz="2800">
                <a:solidFill>
                  <a:srgbClr val="0000FF"/>
                </a:solidFill>
                <a:ea typeface="楷体" pitchFamily="49" charset="-122"/>
              </a:rPr>
              <a:t>虚数</a:t>
            </a:r>
            <a:r>
              <a:rPr lang="zh-CN" altLang="en-US" sz="2800">
                <a:ea typeface="楷体" pitchFamily="49" charset="-122"/>
              </a:rPr>
              <a:t>，则</a:t>
            </a:r>
            <a:r>
              <a:rPr lang="en-US" altLang="zh-CN" sz="2800" i="1">
                <a:ea typeface="楷体" pitchFamily="49" charset="-122"/>
              </a:rPr>
              <a:t>z</a:t>
            </a:r>
            <a:r>
              <a:rPr lang="en-US" altLang="zh-CN" sz="2800" baseline="30000">
                <a:ea typeface="楷体" pitchFamily="49" charset="-122"/>
              </a:rPr>
              <a:t>2</a:t>
            </a:r>
            <a:r>
              <a:rPr lang="zh-CN" altLang="en-US" sz="2800">
                <a:ea typeface="楷体" pitchFamily="49" charset="-122"/>
              </a:rPr>
              <a:t>≠</a:t>
            </a:r>
            <a:r>
              <a:rPr lang="en-US" altLang="zh-CN" sz="2800">
                <a:ea typeface="楷体" pitchFamily="49" charset="-122"/>
              </a:rPr>
              <a:t>|</a:t>
            </a:r>
            <a:r>
              <a:rPr lang="en-US" altLang="zh-CN" sz="2800" i="1">
                <a:ea typeface="楷体" pitchFamily="49" charset="-122"/>
              </a:rPr>
              <a:t>z</a:t>
            </a:r>
            <a:r>
              <a:rPr lang="en-US" altLang="zh-CN" sz="2800">
                <a:ea typeface="楷体" pitchFamily="49" charset="-122"/>
              </a:rPr>
              <a:t>|</a:t>
            </a:r>
            <a:r>
              <a:rPr lang="en-US" altLang="zh-CN" sz="2800" baseline="30000">
                <a:ea typeface="楷体" pitchFamily="49" charset="-122"/>
              </a:rPr>
              <a:t>2</a:t>
            </a:r>
            <a:r>
              <a:rPr lang="zh-CN" altLang="en-US" sz="2800">
                <a:ea typeface="楷体" pitchFamily="49" charset="-122"/>
              </a:rPr>
              <a:t>。</a:t>
            </a:r>
            <a:endParaRPr lang="en-US" altLang="zh-CN" sz="2800"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问题情境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770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771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2772" name="组合 17"/>
          <p:cNvGrpSpPr/>
          <p:nvPr/>
        </p:nvGrpSpPr>
        <p:grpSpPr>
          <a:xfrm>
            <a:off x="936625" y="1030288"/>
            <a:ext cx="7766050" cy="2308225"/>
            <a:chOff x="936625" y="1030288"/>
            <a:chExt cx="7765267" cy="2308324"/>
          </a:xfrm>
        </p:grpSpPr>
        <p:sp>
          <p:nvSpPr>
            <p:cNvPr id="32773" name="Rectangle 15"/>
            <p:cNvSpPr/>
            <p:nvPr/>
          </p:nvSpPr>
          <p:spPr>
            <a:xfrm>
              <a:off x="936625" y="1030288"/>
              <a:ext cx="7765267" cy="2308324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问题</a:t>
              </a:r>
              <a:r>
                <a:rPr lang="en-US" altLang="zh-CN" sz="2400">
                  <a:solidFill>
                    <a:srgbClr val="FF0000"/>
                  </a:solidFill>
                  <a:ea typeface="楷体" pitchFamily="49" charset="-122"/>
                </a:rPr>
                <a:t>6</a:t>
              </a: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：</a:t>
              </a:r>
              <a:r>
                <a:rPr lang="zh-CN" altLang="en-US" sz="2400">
                  <a:ea typeface="楷体" pitchFamily="49" charset="-122"/>
                </a:rPr>
                <a:t>设 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1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 i="1">
                  <a:ea typeface="楷体" pitchFamily="49" charset="-122"/>
                </a:rPr>
                <a:t>a</a:t>
              </a:r>
              <a:r>
                <a:rPr lang="zh-CN" altLang="en-US" sz="2400">
                  <a:ea typeface="楷体" pitchFamily="49" charset="-122"/>
                </a:rPr>
                <a:t>＋</a:t>
              </a:r>
              <a:r>
                <a:rPr lang="en-US" altLang="zh-CN" sz="2400" i="1">
                  <a:ea typeface="楷体" pitchFamily="49" charset="-122"/>
                </a:rPr>
                <a:t>bi</a:t>
              </a:r>
              <a:r>
                <a:rPr lang="en-US" altLang="zh-CN" sz="2400">
                  <a:ea typeface="楷体" pitchFamily="49" charset="-122"/>
                </a:rPr>
                <a:t>(</a:t>
              </a:r>
              <a:r>
                <a:rPr lang="en-US" altLang="zh-CN" sz="2400" i="1">
                  <a:ea typeface="楷体" pitchFamily="49" charset="-122"/>
                </a:rPr>
                <a:t>a</a:t>
              </a:r>
              <a:r>
                <a:rPr lang="zh-CN" altLang="en-US" sz="2400">
                  <a:ea typeface="楷体" pitchFamily="49" charset="-122"/>
                </a:rPr>
                <a:t>，</a:t>
              </a:r>
              <a:r>
                <a:rPr lang="en-US" altLang="zh-CN" sz="2400" i="1">
                  <a:ea typeface="楷体" pitchFamily="49" charset="-122"/>
                </a:rPr>
                <a:t>b</a:t>
              </a:r>
              <a:r>
                <a:rPr lang="zh-CN" altLang="en-US" sz="2400">
                  <a:ea typeface="楷体" pitchFamily="49" charset="-122"/>
                </a:rPr>
                <a:t>∈</a:t>
              </a:r>
              <a:r>
                <a:rPr lang="en-US" altLang="zh-CN" sz="2400" i="1">
                  <a:ea typeface="楷体" pitchFamily="49" charset="-122"/>
                </a:rPr>
                <a:t>R</a:t>
              </a:r>
              <a:r>
                <a:rPr lang="en-US" altLang="zh-CN" sz="2400">
                  <a:ea typeface="楷体" pitchFamily="49" charset="-122"/>
                </a:rPr>
                <a:t>)</a:t>
              </a:r>
              <a:r>
                <a:rPr lang="zh-CN" altLang="en-US" sz="2400">
                  <a:ea typeface="楷体" pitchFamily="49" charset="-122"/>
                </a:rPr>
                <a:t>，</a:t>
              </a:r>
              <a:r>
                <a:rPr lang="en-US" altLang="zh-CN" sz="2400" i="1">
                  <a:ea typeface="楷体" pitchFamily="49" charset="-122"/>
                </a:rPr>
                <a:t> z</a:t>
              </a:r>
              <a:r>
                <a:rPr lang="en-US" altLang="zh-CN" sz="2400" baseline="-25000">
                  <a:ea typeface="楷体" pitchFamily="49" charset="-122"/>
                </a:rPr>
                <a:t>2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 i="1">
                  <a:ea typeface="楷体" pitchFamily="49" charset="-122"/>
                </a:rPr>
                <a:t>c</a:t>
              </a:r>
              <a:r>
                <a:rPr lang="zh-CN" altLang="en-US" sz="2400">
                  <a:ea typeface="楷体" pitchFamily="49" charset="-122"/>
                </a:rPr>
                <a:t>＋</a:t>
              </a:r>
              <a:r>
                <a:rPr lang="en-US" altLang="zh-CN" sz="2400" i="1">
                  <a:ea typeface="楷体" pitchFamily="49" charset="-122"/>
                </a:rPr>
                <a:t>di</a:t>
              </a:r>
              <a:r>
                <a:rPr lang="en-US" altLang="zh-CN" sz="2400">
                  <a:ea typeface="楷体" pitchFamily="49" charset="-122"/>
                </a:rPr>
                <a:t>(</a:t>
              </a:r>
              <a:r>
                <a:rPr lang="en-US" altLang="zh-CN" sz="2400" i="1">
                  <a:ea typeface="楷体" pitchFamily="49" charset="-122"/>
                </a:rPr>
                <a:t>c</a:t>
              </a:r>
              <a:r>
                <a:rPr lang="zh-CN" altLang="en-US" sz="2400">
                  <a:ea typeface="楷体" pitchFamily="49" charset="-122"/>
                </a:rPr>
                <a:t>，</a:t>
              </a:r>
              <a:r>
                <a:rPr lang="en-US" altLang="zh-CN" sz="2400" i="1">
                  <a:ea typeface="楷体" pitchFamily="49" charset="-122"/>
                </a:rPr>
                <a:t>d</a:t>
              </a:r>
              <a:r>
                <a:rPr lang="zh-CN" altLang="en-US" sz="2400">
                  <a:ea typeface="楷体" pitchFamily="49" charset="-122"/>
                </a:rPr>
                <a:t>∈</a:t>
              </a:r>
              <a:r>
                <a:rPr lang="en-US" altLang="zh-CN" sz="2400" i="1">
                  <a:ea typeface="楷体" pitchFamily="49" charset="-122"/>
                </a:rPr>
                <a:t>R</a:t>
              </a:r>
              <a:r>
                <a:rPr lang="en-US" altLang="zh-CN" sz="2400">
                  <a:ea typeface="楷体" pitchFamily="49" charset="-122"/>
                </a:rPr>
                <a:t>)</a:t>
              </a:r>
              <a:r>
                <a:rPr lang="zh-CN" altLang="en-US" sz="2400">
                  <a:ea typeface="楷体" pitchFamily="49" charset="-122"/>
                </a:rPr>
                <a:t>是任</a:t>
              </a:r>
              <a:endParaRPr lang="en-US" altLang="zh-CN" sz="2400">
                <a:ea typeface="楷体" pitchFamily="49" charset="-122"/>
              </a:endParaRPr>
            </a:p>
            <a:p>
              <a:pPr lvl="0" algn="l">
                <a:lnSpc>
                  <a:spcPct val="200000"/>
                </a:lnSpc>
              </a:pPr>
              <a:r>
                <a:rPr lang="en-US" altLang="zh-CN" sz="2400">
                  <a:ea typeface="楷体" pitchFamily="49" charset="-122"/>
                </a:rPr>
                <a:t>               </a:t>
              </a:r>
              <a:r>
                <a:rPr lang="zh-CN" altLang="en-US" sz="2400">
                  <a:ea typeface="楷体" pitchFamily="49" charset="-122"/>
                </a:rPr>
                <a:t>意两个复数，则结论</a:t>
              </a:r>
              <a:r>
                <a:rPr lang="en-US" altLang="zh-CN" sz="2400">
                  <a:ea typeface="楷体" pitchFamily="49" charset="-122"/>
                </a:rPr>
                <a:t>|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1</a:t>
              </a:r>
              <a:r>
                <a:rPr lang="en-US" altLang="zh-CN" sz="2400">
                  <a:ea typeface="楷体" pitchFamily="49" charset="-122"/>
                </a:rPr>
                <a:t>±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2</a:t>
              </a:r>
              <a:r>
                <a:rPr lang="en-US" altLang="zh-CN" sz="2400">
                  <a:ea typeface="楷体" pitchFamily="49" charset="-122"/>
                </a:rPr>
                <a:t>|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>
                  <a:ea typeface="楷体" pitchFamily="49" charset="-122"/>
                </a:rPr>
                <a:t> |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1</a:t>
              </a:r>
              <a:r>
                <a:rPr lang="en-US" altLang="zh-CN" sz="2400">
                  <a:ea typeface="楷体" pitchFamily="49" charset="-122"/>
                </a:rPr>
                <a:t>|±|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2</a:t>
              </a:r>
              <a:r>
                <a:rPr lang="en-US" altLang="zh-CN" sz="2400">
                  <a:ea typeface="楷体" pitchFamily="49" charset="-122"/>
                </a:rPr>
                <a:t>|</a:t>
              </a:r>
              <a:r>
                <a:rPr lang="zh-CN" altLang="en-US" sz="2400">
                  <a:ea typeface="楷体" pitchFamily="49" charset="-122"/>
                </a:rPr>
                <a:t>成立吗？</a:t>
              </a:r>
              <a:endParaRPr lang="en-US" altLang="zh-CN" sz="2400">
                <a:ea typeface="楷体" pitchFamily="49" charset="-122"/>
              </a:endParaRPr>
            </a:p>
            <a:p>
              <a:pPr lvl="0" algn="l">
                <a:lnSpc>
                  <a:spcPct val="200000"/>
                </a:lnSpc>
              </a:pPr>
              <a:r>
                <a:rPr lang="en-US" altLang="zh-CN" sz="2400">
                  <a:ea typeface="楷体" pitchFamily="49" charset="-122"/>
                </a:rPr>
                <a:t>                |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1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2</a:t>
              </a:r>
              <a:r>
                <a:rPr lang="en-US" altLang="zh-CN" sz="2400">
                  <a:ea typeface="楷体" pitchFamily="49" charset="-122"/>
                </a:rPr>
                <a:t>|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>
                  <a:ea typeface="楷体" pitchFamily="49" charset="-122"/>
                </a:rPr>
                <a:t> |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1</a:t>
              </a:r>
              <a:r>
                <a:rPr lang="en-US" altLang="zh-CN" sz="2400">
                  <a:ea typeface="楷体" pitchFamily="49" charset="-122"/>
                </a:rPr>
                <a:t>||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en-US" altLang="zh-CN" sz="2400" baseline="-25000">
                  <a:ea typeface="楷体" pitchFamily="49" charset="-122"/>
                </a:rPr>
                <a:t>2</a:t>
              </a:r>
              <a:r>
                <a:rPr lang="en-US" altLang="zh-CN" sz="2400">
                  <a:ea typeface="楷体" pitchFamily="49" charset="-122"/>
                </a:rPr>
                <a:t>|</a:t>
              </a:r>
              <a:r>
                <a:rPr lang="zh-CN" altLang="en-US" sz="2400">
                  <a:ea typeface="楷体" pitchFamily="49" charset="-122"/>
                </a:rPr>
                <a:t>呢？                  呢？</a:t>
              </a:r>
              <a:endParaRPr lang="zh-CN" altLang="en-US" sz="2400">
                <a:ea typeface="楷体" pitchFamily="49" charset="-122"/>
              </a:endParaRPr>
            </a:p>
            <a:p>
              <a:pPr lvl="0" algn="l" eaLnBrk="0" hangingPunct="0"/>
              <a:endParaRPr lang="en-US" altLang="zh-CN" sz="2400">
                <a:ea typeface="楷体" pitchFamily="49" charset="-122"/>
              </a:endParaRPr>
            </a:p>
          </p:txBody>
        </p:sp>
        <p:graphicFrame>
          <p:nvGraphicFramePr>
            <p:cNvPr id="32774" name="Object 9"/>
            <p:cNvGraphicFramePr>
              <a:graphicFrameLocks noChangeAspect="1"/>
            </p:cNvGraphicFramePr>
            <p:nvPr/>
          </p:nvGraphicFramePr>
          <p:xfrm>
            <a:off x="4488134" y="2071110"/>
            <a:ext cx="1493838" cy="10922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00" r:id="rId3" imgW="1493989" imgH="1092153" progId="Equation.DSMT4">
                    <p:embed/>
                  </p:oleObj>
                </mc:Choice>
                <mc:Fallback>
                  <p:oleObj r:id="rId3" imgW="1493989" imgH="1092153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88134" y="2071110"/>
                          <a:ext cx="1493838" cy="10922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5" name="Object 10"/>
          <p:cNvGraphicFramePr>
            <a:graphicFrameLocks noChangeAspect="1"/>
          </p:cNvGraphicFramePr>
          <p:nvPr/>
        </p:nvGraphicFramePr>
        <p:xfrm>
          <a:off x="2281238" y="3317875"/>
          <a:ext cx="2698750" cy="517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r:id="rId5" imgW="2698750" imgH="517525" progId="Equation.DSMT4">
                  <p:embed/>
                </p:oleObj>
              </mc:Choice>
              <mc:Fallback>
                <p:oleObj r:id="rId5" imgW="2698750" imgH="5175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1238" y="3317875"/>
                        <a:ext cx="2698750" cy="517525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1"/>
          <p:cNvGraphicFramePr>
            <a:graphicFrameLocks noChangeAspect="1"/>
          </p:cNvGraphicFramePr>
          <p:nvPr/>
        </p:nvGraphicFramePr>
        <p:xfrm>
          <a:off x="2279650" y="5064125"/>
          <a:ext cx="1493838" cy="1092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r:id="rId7" imgW="1493838" imgH="1092200" progId="Equation.DSMT4">
                  <p:embed/>
                </p:oleObj>
              </mc:Choice>
              <mc:Fallback>
                <p:oleObj r:id="rId7" imgW="1493838" imgH="1092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650" y="5064125"/>
                        <a:ext cx="1493838" cy="10922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12"/>
          <p:cNvGraphicFramePr>
            <a:graphicFrameLocks noChangeAspect="1"/>
          </p:cNvGraphicFramePr>
          <p:nvPr/>
        </p:nvGraphicFramePr>
        <p:xfrm>
          <a:off x="2281238" y="4175125"/>
          <a:ext cx="2439987" cy="517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r:id="rId8" imgW="2439987" imgH="517525" progId="Equation.DSMT4">
                  <p:embed/>
                </p:oleObj>
              </mc:Choice>
              <mc:Fallback>
                <p:oleObj r:id="rId8" imgW="2439987" imgH="5175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1238" y="4175125"/>
                        <a:ext cx="2439987" cy="517525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44"/>
          <p:cNvGraphicFramePr>
            <a:graphicFrameLocks noChangeAspect="1"/>
          </p:cNvGraphicFramePr>
          <p:nvPr/>
        </p:nvGraphicFramePr>
        <p:xfrm>
          <a:off x="3084513" y="2840038"/>
          <a:ext cx="1201737" cy="13366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r:id="rId10" imgW="1201737" imgH="1336675" progId="Equation.3">
                  <p:embed/>
                </p:oleObj>
              </mc:Choice>
              <mc:Fallback>
                <p:oleObj r:id="rId10" imgW="1201737" imgH="133667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084513" y="2840038"/>
                        <a:ext cx="1201737" cy="1336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9" name="Group 45"/>
          <p:cNvGrpSpPr/>
          <p:nvPr/>
        </p:nvGrpSpPr>
        <p:grpSpPr>
          <a:xfrm>
            <a:off x="3546475" y="4062413"/>
            <a:ext cx="800100" cy="622300"/>
            <a:chOff x="3912" y="2912"/>
            <a:chExt cx="328" cy="296"/>
          </a:xfrm>
        </p:grpSpPr>
        <p:cxnSp>
          <p:nvCxnSpPr>
            <p:cNvPr id="32780" name="Line 46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</p:cxnSp>
        <p:cxnSp>
          <p:nvCxnSpPr>
            <p:cNvPr id="32781" name="Line 47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</p:cxnSp>
      </p:grpSp>
      <p:grpSp>
        <p:nvGrpSpPr>
          <p:cNvPr id="32782" name="Group 45"/>
          <p:cNvGrpSpPr/>
          <p:nvPr/>
        </p:nvGrpSpPr>
        <p:grpSpPr>
          <a:xfrm>
            <a:off x="2857500" y="5297488"/>
            <a:ext cx="800100" cy="622300"/>
            <a:chOff x="3912" y="2912"/>
            <a:chExt cx="328" cy="296"/>
          </a:xfrm>
        </p:grpSpPr>
        <p:cxnSp>
          <p:nvCxnSpPr>
            <p:cNvPr id="32783" name="Line 46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</p:cxnSp>
        <p:cxnSp>
          <p:nvCxnSpPr>
            <p:cNvPr id="32784" name="Line 47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7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数学建构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818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4819" name="Rectangle 16"/>
          <p:cNvSpPr/>
          <p:nvPr/>
        </p:nvSpPr>
        <p:spPr>
          <a:xfrm>
            <a:off x="938213" y="1014413"/>
            <a:ext cx="35750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4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、复数的模的运算性质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1566863" y="1536700"/>
          <a:ext cx="2439987" cy="517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r:id="rId3" imgW="2439987" imgH="517525" progId="Equation.DSMT4">
                  <p:embed/>
                </p:oleObj>
              </mc:Choice>
              <mc:Fallback>
                <p:oleObj r:id="rId3" imgW="2439987" imgH="5175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863" y="1536700"/>
                        <a:ext cx="2439987" cy="517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579563" y="2154238"/>
          <a:ext cx="1493837" cy="1092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r:id="rId5" imgW="1493837" imgH="1092200" progId="Equation.DSMT4">
                  <p:embed/>
                </p:oleObj>
              </mc:Choice>
              <mc:Fallback>
                <p:oleObj r:id="rId5" imgW="1493837" imgH="1092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9563" y="2154238"/>
                        <a:ext cx="1493837" cy="1092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数学应用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866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6867" name="Object 21"/>
          <p:cNvGraphicFramePr>
            <a:graphicFrameLocks noChangeAspect="1"/>
          </p:cNvGraphicFramePr>
          <p:nvPr/>
        </p:nvGraphicFramePr>
        <p:xfrm>
          <a:off x="5638800" y="1347788"/>
          <a:ext cx="525463" cy="584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r:id="rId3" imgW="525463" imgH="584200" progId="Equation.3">
                  <p:embed/>
                </p:oleObj>
              </mc:Choice>
              <mc:Fallback>
                <p:oleObj r:id="rId3" imgW="525463" imgH="584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638800" y="1347788"/>
                        <a:ext cx="525463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22"/>
          <p:cNvGraphicFramePr>
            <a:graphicFrameLocks noChangeAspect="1"/>
          </p:cNvGraphicFramePr>
          <p:nvPr/>
        </p:nvGraphicFramePr>
        <p:xfrm>
          <a:off x="5640388" y="1701800"/>
          <a:ext cx="525462" cy="584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r:id="rId5" imgW="525462" imgH="584200" progId="Equation.3">
                  <p:embed/>
                </p:oleObj>
              </mc:Choice>
              <mc:Fallback>
                <p:oleObj r:id="rId5" imgW="525462" imgH="584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640388" y="1701800"/>
                        <a:ext cx="525462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24"/>
          <p:cNvGraphicFramePr>
            <a:graphicFrameLocks noChangeAspect="1"/>
          </p:cNvGraphicFramePr>
          <p:nvPr/>
        </p:nvGraphicFramePr>
        <p:xfrm>
          <a:off x="6492875" y="2403475"/>
          <a:ext cx="525463" cy="584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r:id="rId7" imgW="525463" imgH="584200" progId="Equation.3">
                  <p:embed/>
                </p:oleObj>
              </mc:Choice>
              <mc:Fallback>
                <p:oleObj r:id="rId7" imgW="525463" imgH="584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CC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92875" y="2403475"/>
                        <a:ext cx="525463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28"/>
          <p:cNvGrpSpPr/>
          <p:nvPr/>
        </p:nvGrpSpPr>
        <p:grpSpPr>
          <a:xfrm>
            <a:off x="6278563" y="3506788"/>
            <a:ext cx="520700" cy="469900"/>
            <a:chOff x="3912" y="2912"/>
            <a:chExt cx="328" cy="296"/>
          </a:xfrm>
        </p:grpSpPr>
        <p:cxnSp>
          <p:nvCxnSpPr>
            <p:cNvPr id="36871" name="Line 26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cxnSp>
          <p:nvCxnSpPr>
            <p:cNvPr id="36872" name="Line 27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</p:grpSp>
      <p:grpSp>
        <p:nvGrpSpPr>
          <p:cNvPr id="36873" name="Group 29"/>
          <p:cNvGrpSpPr/>
          <p:nvPr/>
        </p:nvGrpSpPr>
        <p:grpSpPr>
          <a:xfrm>
            <a:off x="6021388" y="2006600"/>
            <a:ext cx="520700" cy="469900"/>
            <a:chOff x="3912" y="2912"/>
            <a:chExt cx="328" cy="296"/>
          </a:xfrm>
        </p:grpSpPr>
        <p:cxnSp>
          <p:nvCxnSpPr>
            <p:cNvPr id="36874" name="Line 30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cxnSp>
          <p:nvCxnSpPr>
            <p:cNvPr id="36875" name="Line 31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</p:grpSp>
      <p:grpSp>
        <p:nvGrpSpPr>
          <p:cNvPr id="36876" name="Group 32"/>
          <p:cNvGrpSpPr/>
          <p:nvPr/>
        </p:nvGrpSpPr>
        <p:grpSpPr>
          <a:xfrm>
            <a:off x="6307138" y="2840038"/>
            <a:ext cx="520700" cy="469900"/>
            <a:chOff x="3912" y="2912"/>
            <a:chExt cx="328" cy="296"/>
          </a:xfrm>
        </p:grpSpPr>
        <p:cxnSp>
          <p:nvCxnSpPr>
            <p:cNvPr id="36877" name="Line 33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cxnSp>
          <p:nvCxnSpPr>
            <p:cNvPr id="36878" name="Line 34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</p:grpSp>
      <p:grpSp>
        <p:nvGrpSpPr>
          <p:cNvPr id="36879" name="Group 38"/>
          <p:cNvGrpSpPr/>
          <p:nvPr/>
        </p:nvGrpSpPr>
        <p:grpSpPr>
          <a:xfrm>
            <a:off x="6002338" y="3187700"/>
            <a:ext cx="520700" cy="469900"/>
            <a:chOff x="3912" y="2912"/>
            <a:chExt cx="328" cy="296"/>
          </a:xfrm>
        </p:grpSpPr>
        <p:cxnSp>
          <p:nvCxnSpPr>
            <p:cNvPr id="36880" name="Line 39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cxnSp>
          <p:nvCxnSpPr>
            <p:cNvPr id="36881" name="Line 40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</p:grpSp>
      <p:grpSp>
        <p:nvGrpSpPr>
          <p:cNvPr id="36882" name="Group 41"/>
          <p:cNvGrpSpPr/>
          <p:nvPr/>
        </p:nvGrpSpPr>
        <p:grpSpPr>
          <a:xfrm>
            <a:off x="5770563" y="3914775"/>
            <a:ext cx="520700" cy="469900"/>
            <a:chOff x="3912" y="2912"/>
            <a:chExt cx="328" cy="296"/>
          </a:xfrm>
        </p:grpSpPr>
        <p:cxnSp>
          <p:nvCxnSpPr>
            <p:cNvPr id="36883" name="Line 42"/>
            <p:cNvCxnSpPr/>
            <p:nvPr/>
          </p:nvCxnSpPr>
          <p:spPr>
            <a:xfrm>
              <a:off x="3912" y="3072"/>
              <a:ext cx="112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cxnSp>
          <p:nvCxnSpPr>
            <p:cNvPr id="36884" name="Line 43"/>
            <p:cNvCxnSpPr/>
            <p:nvPr/>
          </p:nvCxnSpPr>
          <p:spPr>
            <a:xfrm flipV="1">
              <a:off x="4016" y="2912"/>
              <a:ext cx="224" cy="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</p:grpSp>
      <p:sp>
        <p:nvSpPr>
          <p:cNvPr id="36885" name="Rectangle 16"/>
          <p:cNvSpPr/>
          <p:nvPr/>
        </p:nvSpPr>
        <p:spPr>
          <a:xfrm>
            <a:off x="923925" y="1071563"/>
            <a:ext cx="7056438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例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、判断下列命题的真假。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①两个复数都不能比较大小；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②任何数的平方都不小于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③实数是复数，虚数也是复数；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④虚轴上的点表示的数都是纯虚数；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⑤实轴上的点表示的数都是实数；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⑥实数所对应的点都在实轴上；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⑦纯虚数所对应的点都在虚轴上；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⑧原点是实轴和虚轴的交点。       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36886" name="矩形 4"/>
          <p:cNvSpPr/>
          <p:nvPr/>
        </p:nvSpPr>
        <p:spPr>
          <a:xfrm>
            <a:off x="1971675" y="620713"/>
            <a:ext cx="51768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类型一   </a:t>
            </a:r>
            <a:r>
              <a:rPr lang="zh-CN" altLang="zh-CN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复</a:t>
            </a:r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平面的概念　</a:t>
            </a:r>
            <a:endParaRPr lang="zh-CN" altLang="en-US" sz="24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数学练习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914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8915" name="Rectangle 16"/>
          <p:cNvSpPr/>
          <p:nvPr/>
        </p:nvSpPr>
        <p:spPr>
          <a:xfrm>
            <a:off x="923925" y="1071563"/>
            <a:ext cx="7804150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、“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”是“复数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 i="1">
                <a:ea typeface="楷体" pitchFamily="49" charset="-122"/>
              </a:rPr>
              <a:t> </a:t>
            </a:r>
            <a:r>
              <a:rPr lang="zh-CN" altLang="en-US" sz="2400">
                <a:ea typeface="楷体" pitchFamily="49" charset="-122"/>
              </a:rPr>
              <a:t>＝ 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是纯虚数”的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        ___________</a:t>
            </a:r>
            <a:r>
              <a:rPr lang="zh-CN" altLang="en-US" sz="2400">
                <a:ea typeface="楷体" pitchFamily="49" charset="-122"/>
              </a:rPr>
              <a:t>条件；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  <p:pic>
        <p:nvPicPr>
          <p:cNvPr id="38916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73200"/>
            <a:ext cx="1524000" cy="3333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17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25" y="3908425"/>
            <a:ext cx="638175" cy="361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18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13" y="5202238"/>
            <a:ext cx="638175" cy="361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19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13" y="2679700"/>
            <a:ext cx="638175" cy="361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20" name="Rectangle 16"/>
          <p:cNvSpPr/>
          <p:nvPr/>
        </p:nvSpPr>
        <p:spPr>
          <a:xfrm>
            <a:off x="957263" y="2292350"/>
            <a:ext cx="780415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、“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”是“复数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 i="1">
                <a:ea typeface="楷体" pitchFamily="49" charset="-122"/>
              </a:rPr>
              <a:t> </a:t>
            </a:r>
            <a:r>
              <a:rPr lang="zh-CN" altLang="en-US" sz="2400">
                <a:ea typeface="楷体" pitchFamily="49" charset="-122"/>
              </a:rPr>
              <a:t>＝ 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所对应的点在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        </a:t>
            </a:r>
            <a:r>
              <a:rPr lang="zh-CN" altLang="en-US" sz="2400">
                <a:ea typeface="楷体" pitchFamily="49" charset="-122"/>
              </a:rPr>
              <a:t>虚轴上”的</a:t>
            </a:r>
            <a:r>
              <a:rPr lang="en-US" altLang="zh-CN" sz="2400">
                <a:ea typeface="楷体" pitchFamily="49" charset="-122"/>
              </a:rPr>
              <a:t>___________</a:t>
            </a:r>
            <a:r>
              <a:rPr lang="zh-CN" altLang="en-US" sz="2400">
                <a:ea typeface="楷体" pitchFamily="49" charset="-122"/>
              </a:rPr>
              <a:t>条件；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38921" name="Rectangle 16"/>
          <p:cNvSpPr/>
          <p:nvPr/>
        </p:nvSpPr>
        <p:spPr>
          <a:xfrm>
            <a:off x="957263" y="3527425"/>
            <a:ext cx="780415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3</a:t>
            </a:r>
            <a:r>
              <a:rPr lang="zh-CN" altLang="en-US" sz="2400">
                <a:ea typeface="楷体" pitchFamily="49" charset="-122"/>
              </a:rPr>
              <a:t>、“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”是“复数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 i="1">
                <a:ea typeface="楷体" pitchFamily="49" charset="-122"/>
              </a:rPr>
              <a:t> </a:t>
            </a:r>
            <a:r>
              <a:rPr lang="zh-CN" altLang="en-US" sz="2400">
                <a:ea typeface="楷体" pitchFamily="49" charset="-122"/>
              </a:rPr>
              <a:t>＝ 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是实数”的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        ___________</a:t>
            </a:r>
            <a:r>
              <a:rPr lang="zh-CN" altLang="en-US" sz="2400">
                <a:ea typeface="楷体" pitchFamily="49" charset="-122"/>
              </a:rPr>
              <a:t>条件；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38922" name="Rectangle 16"/>
          <p:cNvSpPr/>
          <p:nvPr/>
        </p:nvSpPr>
        <p:spPr>
          <a:xfrm>
            <a:off x="942975" y="4795838"/>
            <a:ext cx="7805738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4</a:t>
            </a:r>
            <a:r>
              <a:rPr lang="zh-CN" altLang="en-US" sz="2400">
                <a:ea typeface="楷体" pitchFamily="49" charset="-122"/>
              </a:rPr>
              <a:t>、“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”是“复数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 i="1">
                <a:ea typeface="楷体" pitchFamily="49" charset="-122"/>
              </a:rPr>
              <a:t> </a:t>
            </a:r>
            <a:r>
              <a:rPr lang="zh-CN" altLang="en-US" sz="2400">
                <a:ea typeface="楷体" pitchFamily="49" charset="-122"/>
              </a:rPr>
              <a:t>＝ 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所对应的点在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        </a:t>
            </a:r>
            <a:r>
              <a:rPr lang="zh-CN" altLang="en-US" sz="2400">
                <a:ea typeface="楷体" pitchFamily="49" charset="-122"/>
              </a:rPr>
              <a:t>实轴上”的</a:t>
            </a:r>
            <a:r>
              <a:rPr lang="en-US" altLang="zh-CN" sz="2400">
                <a:ea typeface="楷体" pitchFamily="49" charset="-122"/>
              </a:rPr>
              <a:t>___________</a:t>
            </a:r>
            <a:r>
              <a:rPr lang="zh-CN" altLang="en-US" sz="2400">
                <a:ea typeface="楷体" pitchFamily="49" charset="-122"/>
              </a:rPr>
              <a:t>条件。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题后反思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962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63" name="AutoShape 23"/>
          <p:cNvSpPr/>
          <p:nvPr/>
        </p:nvSpPr>
        <p:spPr>
          <a:xfrm>
            <a:off x="2590800" y="1776413"/>
            <a:ext cx="838200" cy="203200"/>
          </a:xfrm>
          <a:prstGeom prst="leftRightArrow">
            <a:avLst>
              <a:gd name="adj1" fmla="val 50000"/>
              <a:gd name="adj2" fmla="val 82500"/>
            </a:avLst>
          </a:prstGeom>
          <a:solidFill>
            <a:srgbClr val="00FF00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64" name="AutoShape 24"/>
          <p:cNvSpPr/>
          <p:nvPr/>
        </p:nvSpPr>
        <p:spPr>
          <a:xfrm>
            <a:off x="4475163" y="2522538"/>
            <a:ext cx="838200" cy="203200"/>
          </a:xfrm>
          <a:prstGeom prst="leftRightArrow">
            <a:avLst>
              <a:gd name="adj1" fmla="val 50000"/>
              <a:gd name="adj2" fmla="val 82500"/>
            </a:avLst>
          </a:prstGeom>
          <a:solidFill>
            <a:srgbClr val="00FF00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65" name="AutoShape 25"/>
          <p:cNvSpPr/>
          <p:nvPr/>
        </p:nvSpPr>
        <p:spPr>
          <a:xfrm>
            <a:off x="2959100" y="3490913"/>
            <a:ext cx="838200" cy="203200"/>
          </a:xfrm>
          <a:prstGeom prst="leftRightArrow">
            <a:avLst>
              <a:gd name="adj1" fmla="val 50000"/>
              <a:gd name="adj2" fmla="val 82500"/>
            </a:avLst>
          </a:prstGeom>
          <a:solidFill>
            <a:srgbClr val="00FF00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66" name="AutoShape 26"/>
          <p:cNvSpPr/>
          <p:nvPr/>
        </p:nvSpPr>
        <p:spPr>
          <a:xfrm>
            <a:off x="4459288" y="4549775"/>
            <a:ext cx="838200" cy="203200"/>
          </a:xfrm>
          <a:prstGeom prst="leftRightArrow">
            <a:avLst>
              <a:gd name="adj1" fmla="val 50000"/>
              <a:gd name="adj2" fmla="val 82500"/>
            </a:avLst>
          </a:prstGeom>
          <a:solidFill>
            <a:srgbClr val="00FF00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40967" name="Object 27"/>
          <p:cNvGraphicFramePr>
            <a:graphicFrameLocks noChangeAspect="1"/>
          </p:cNvGraphicFramePr>
          <p:nvPr/>
        </p:nvGraphicFramePr>
        <p:xfrm>
          <a:off x="3562350" y="1636713"/>
          <a:ext cx="857250" cy="444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r:id="rId3" imgW="857250" imgH="444500" progId="Equation.3">
                  <p:embed/>
                </p:oleObj>
              </mc:Choice>
              <mc:Fallback>
                <p:oleObj r:id="rId3" imgW="857250" imgH="444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562350" y="1636713"/>
                        <a:ext cx="857250" cy="44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28"/>
          <p:cNvGraphicFramePr>
            <a:graphicFrameLocks noChangeAspect="1"/>
          </p:cNvGraphicFramePr>
          <p:nvPr/>
        </p:nvGraphicFramePr>
        <p:xfrm>
          <a:off x="5383213" y="2382838"/>
          <a:ext cx="857250" cy="444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r:id="rId5" imgW="857250" imgH="444500" progId="Equation.3">
                  <p:embed/>
                </p:oleObj>
              </mc:Choice>
              <mc:Fallback>
                <p:oleObj r:id="rId5" imgW="857250" imgH="444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83213" y="2382838"/>
                        <a:ext cx="857250" cy="44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30"/>
          <p:cNvGraphicFramePr>
            <a:graphicFrameLocks noChangeAspect="1"/>
          </p:cNvGraphicFramePr>
          <p:nvPr/>
        </p:nvGraphicFramePr>
        <p:xfrm>
          <a:off x="3794125" y="3014663"/>
          <a:ext cx="1079500" cy="1143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2" r:id="rId7" imgW="1079500" imgH="1143000" progId="Equation.3">
                  <p:embed/>
                </p:oleObj>
              </mc:Choice>
              <mc:Fallback>
                <p:oleObj r:id="rId7" imgW="1079500" imgH="1143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94125" y="3014663"/>
                        <a:ext cx="107950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31"/>
          <p:cNvGraphicFramePr>
            <a:graphicFrameLocks noChangeAspect="1"/>
          </p:cNvGraphicFramePr>
          <p:nvPr/>
        </p:nvGraphicFramePr>
        <p:xfrm>
          <a:off x="5351463" y="4397375"/>
          <a:ext cx="889000" cy="444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3" r:id="rId9" imgW="889000" imgH="444500" progId="Equation.3">
                  <p:embed/>
                </p:oleObj>
              </mc:Choice>
              <mc:Fallback>
                <p:oleObj r:id="rId9" imgW="889000" imgH="444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51463" y="4397375"/>
                        <a:ext cx="889000" cy="444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矩形 24"/>
          <p:cNvSpPr/>
          <p:nvPr/>
        </p:nvSpPr>
        <p:spPr>
          <a:xfrm>
            <a:off x="935038" y="1055688"/>
            <a:ext cx="458628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ea typeface="楷体" pitchFamily="49" charset="-122"/>
              </a:rPr>
              <a:t>设复数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 i="1">
                <a:ea typeface="楷体" pitchFamily="49" charset="-122"/>
              </a:rPr>
              <a:t> </a:t>
            </a:r>
            <a:r>
              <a:rPr lang="zh-CN" altLang="en-US" sz="2400">
                <a:ea typeface="楷体" pitchFamily="49" charset="-122"/>
              </a:rPr>
              <a:t>＝ 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，则</a:t>
            </a:r>
            <a:endParaRPr lang="zh-CN" altLang="en-US" sz="2400">
              <a:ea typeface="楷体" pitchFamily="49" charset="-122"/>
            </a:endParaRPr>
          </a:p>
        </p:txBody>
      </p:sp>
      <p:sp>
        <p:nvSpPr>
          <p:cNvPr id="40972" name="Rectangle 16"/>
          <p:cNvSpPr/>
          <p:nvPr/>
        </p:nvSpPr>
        <p:spPr>
          <a:xfrm>
            <a:off x="1006475" y="2390775"/>
            <a:ext cx="36369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②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所对应的点在实轴上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40973" name="Rectangle 16"/>
          <p:cNvSpPr/>
          <p:nvPr/>
        </p:nvSpPr>
        <p:spPr>
          <a:xfrm>
            <a:off x="993775" y="1617663"/>
            <a:ext cx="36353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①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为实数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40974" name="Rectangle 16"/>
          <p:cNvSpPr/>
          <p:nvPr/>
        </p:nvSpPr>
        <p:spPr>
          <a:xfrm>
            <a:off x="1017588" y="4406900"/>
            <a:ext cx="36353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④</a:t>
            </a:r>
            <a:r>
              <a:rPr lang="en-US" altLang="zh-CN" sz="2400" i="1">
                <a:ea typeface="楷体" pitchFamily="49" charset="-122"/>
              </a:rPr>
              <a:t> z</a:t>
            </a:r>
            <a:r>
              <a:rPr lang="zh-CN" altLang="en-US" sz="2400">
                <a:ea typeface="楷体" pitchFamily="49" charset="-122"/>
              </a:rPr>
              <a:t>所对应的点在虚轴上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40975" name="Rectangle 16"/>
          <p:cNvSpPr/>
          <p:nvPr/>
        </p:nvSpPr>
        <p:spPr>
          <a:xfrm>
            <a:off x="1038225" y="3324225"/>
            <a:ext cx="20494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③</a:t>
            </a:r>
            <a:r>
              <a:rPr lang="en-US" altLang="zh-CN" sz="2400" i="1">
                <a:ea typeface="楷体" pitchFamily="49" charset="-122"/>
              </a:rPr>
              <a:t> z</a:t>
            </a:r>
            <a:r>
              <a:rPr lang="zh-CN" altLang="en-US" sz="2400">
                <a:ea typeface="楷体" pitchFamily="49" charset="-122"/>
              </a:rPr>
              <a:t>为纯虚数</a:t>
            </a:r>
            <a:endParaRPr lang="en-US" altLang="zh-CN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 fill="hold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 fill="hold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 fill="hold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  <p:bldP spid="40971" grpId="0"/>
      <p:bldP spid="40972" grpId="0"/>
      <p:bldP spid="40973" grpId="0"/>
      <p:bldP spid="40974" grpId="0"/>
      <p:bldP spid="409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5" name="Rectangle 16"/>
          <p:cNvSpPr/>
          <p:nvPr/>
        </p:nvSpPr>
        <p:spPr>
          <a:xfrm>
            <a:off x="938213" y="1014413"/>
            <a:ext cx="62468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、复数加法、减法、乘法和除法的运算法则</a:t>
            </a:r>
            <a:endParaRPr lang="zh-CN" altLang="en-US" sz="2400">
              <a:solidFill>
                <a:srgbClr val="FF0000"/>
              </a:solidFill>
              <a:ea typeface="楷体" pitchFamily="49" charset="-122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62100" y="2976563"/>
          <a:ext cx="5999163" cy="523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5999163" imgH="523875" progId="Equation.DSMT4">
                  <p:embed/>
                </p:oleObj>
              </mc:Choice>
              <mc:Fallback>
                <p:oleObj r:id="rId3" imgW="5999163" imgH="52387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62100" y="2976563"/>
                        <a:ext cx="5999163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Box 26"/>
          <p:cNvSpPr/>
          <p:nvPr/>
        </p:nvSpPr>
        <p:spPr>
          <a:xfrm>
            <a:off x="1409700" y="1468438"/>
            <a:ext cx="7734300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ea typeface="楷体" pitchFamily="49" charset="-122"/>
              </a:rPr>
              <a:t>设 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 baseline="-250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 z</a:t>
            </a:r>
            <a:r>
              <a:rPr lang="en-US" altLang="zh-CN" sz="2400" baseline="-25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c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di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c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d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是任意两</a:t>
            </a:r>
            <a:endParaRPr lang="en-US" altLang="zh-CN" sz="2400">
              <a:ea typeface="楷体" pitchFamily="49" charset="-122"/>
            </a:endParaRPr>
          </a:p>
          <a:p>
            <a:pPr lvl="0" algn="l"/>
            <a:r>
              <a:rPr lang="zh-CN" altLang="en-US" sz="2400">
                <a:ea typeface="楷体" pitchFamily="49" charset="-122"/>
              </a:rPr>
              <a:t>个复数，则</a:t>
            </a:r>
            <a:endParaRPr lang="zh-CN" altLang="en-US" sz="2400">
              <a:ea typeface="楷体" pitchFamily="49" charset="-122"/>
            </a:endParaRP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1562100" y="2311400"/>
          <a:ext cx="6026150" cy="523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5" imgW="6026150" imgH="523875" progId="Equation.DSMT4">
                  <p:embed/>
                </p:oleObj>
              </mc:Choice>
              <mc:Fallback>
                <p:oleObj r:id="rId5" imgW="6026150" imgH="52387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62100" y="2311400"/>
                        <a:ext cx="6026150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1565275" y="3665538"/>
          <a:ext cx="6280150" cy="523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7" imgW="6280150" imgH="523875" progId="Equation.DSMT4">
                  <p:embed/>
                </p:oleObj>
              </mc:Choice>
              <mc:Fallback>
                <p:oleObj r:id="rId7" imgW="6280150" imgH="52387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65275" y="3665538"/>
                        <a:ext cx="6280150" cy="52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1"/>
          <p:cNvGraphicFramePr>
            <a:graphicFrameLocks noChangeAspect="1"/>
          </p:cNvGraphicFramePr>
          <p:nvPr/>
        </p:nvGraphicFramePr>
        <p:xfrm>
          <a:off x="1562100" y="4337050"/>
          <a:ext cx="6759575" cy="989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9" imgW="6759575" imgH="989013" progId="Equation.DSMT4">
                  <p:embed/>
                </p:oleObj>
              </mc:Choice>
              <mc:Fallback>
                <p:oleObj r:id="rId9" imgW="6759575" imgH="9890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62100" y="4337050"/>
                        <a:ext cx="6759575" cy="9890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复习回顾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9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数学应用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3010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1" name="Rectangle 16"/>
          <p:cNvSpPr/>
          <p:nvPr/>
        </p:nvSpPr>
        <p:spPr>
          <a:xfrm>
            <a:off x="923925" y="1071563"/>
            <a:ext cx="7650163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例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、在复平面内，分别用点和向量表示下列复数。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           </a:t>
            </a:r>
            <a:r>
              <a:rPr lang="en-US" altLang="zh-CN" sz="2400">
                <a:ea typeface="楷体" pitchFamily="49" charset="-122"/>
              </a:rPr>
              <a:t>(1)4      (2)2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i      </a:t>
            </a:r>
            <a:r>
              <a:rPr lang="en-US" altLang="zh-CN" sz="2400">
                <a:ea typeface="楷体" pitchFamily="49" charset="-122"/>
              </a:rPr>
              <a:t>(3)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      </a:t>
            </a:r>
            <a:r>
              <a:rPr lang="en-US" altLang="zh-CN" sz="2400">
                <a:ea typeface="楷体" pitchFamily="49" charset="-122"/>
              </a:rPr>
              <a:t>(4)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      </a:t>
            </a:r>
            <a:r>
              <a:rPr lang="en-US" altLang="zh-CN" sz="2400">
                <a:ea typeface="楷体" pitchFamily="49" charset="-122"/>
              </a:rPr>
              <a:t>(5)3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7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数学练习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5058" name="Rectangle 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5059" name="Rectangle 16"/>
          <p:cNvSpPr/>
          <p:nvPr/>
        </p:nvSpPr>
        <p:spPr>
          <a:xfrm>
            <a:off x="889000" y="1071563"/>
            <a:ext cx="8432800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复平面上有两点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，其对应复数分别为－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和－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，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 i="1">
                <a:ea typeface="楷体" pitchFamily="49" charset="-122"/>
              </a:rPr>
              <a:t>O</a:t>
            </a:r>
            <a:r>
              <a:rPr lang="zh-CN" altLang="en-US" sz="2400">
                <a:ea typeface="楷体" pitchFamily="49" charset="-122"/>
              </a:rPr>
              <a:t>为原点，那么△</a:t>
            </a:r>
            <a:r>
              <a:rPr lang="en-US" altLang="zh-CN" sz="2400" i="1">
                <a:ea typeface="楷体" pitchFamily="49" charset="-122"/>
              </a:rPr>
              <a:t>AOB</a:t>
            </a:r>
            <a:r>
              <a:rPr lang="en-US" altLang="zh-CN" sz="2400">
                <a:ea typeface="楷体" pitchFamily="49" charset="-122"/>
              </a:rPr>
              <a:t> </a:t>
            </a:r>
            <a:r>
              <a:rPr lang="zh-CN" altLang="en-US" sz="2400">
                <a:ea typeface="楷体" pitchFamily="49" charset="-122"/>
              </a:rPr>
              <a:t>是</a:t>
            </a:r>
            <a:r>
              <a:rPr lang="en-US" altLang="zh-CN" sz="2400">
                <a:ea typeface="楷体" pitchFamily="49" charset="-122"/>
              </a:rPr>
              <a:t>___________</a:t>
            </a:r>
            <a:r>
              <a:rPr lang="zh-CN" altLang="en-US" sz="2400">
                <a:ea typeface="楷体" pitchFamily="49" charset="-122"/>
              </a:rPr>
              <a:t>三角形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ea typeface="楷体" pitchFamily="49" charset="-122"/>
              </a:rPr>
              <a:t>判断形状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en-US" altLang="zh-CN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5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数学应用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106" name="矩形 4"/>
          <p:cNvSpPr/>
          <p:nvPr/>
        </p:nvSpPr>
        <p:spPr>
          <a:xfrm>
            <a:off x="1971675" y="620713"/>
            <a:ext cx="51768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类型二   </a:t>
            </a:r>
            <a:r>
              <a:rPr lang="zh-CN" altLang="zh-CN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复数的几何意义</a:t>
            </a:r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　</a:t>
            </a:r>
            <a:endParaRPr lang="zh-CN" altLang="en-US" sz="24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107" name="Rectangle 14"/>
          <p:cNvSpPr/>
          <p:nvPr/>
        </p:nvSpPr>
        <p:spPr>
          <a:xfrm>
            <a:off x="855663" y="1046163"/>
            <a:ext cx="7926387" cy="157003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例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zh-CN" altLang="en-US" sz="2400">
                <a:ea typeface="楷体" pitchFamily="49" charset="-122"/>
              </a:rPr>
              <a:t>、实数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分别取什么值时，复数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6)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en-US" altLang="zh-CN" sz="2400" i="1">
                <a:ea typeface="楷体" pitchFamily="49" charset="-122"/>
              </a:rPr>
              <a:t>x</a:t>
            </a:r>
            <a:endParaRPr lang="en-US" altLang="zh-CN" sz="2400" i="1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 i="1">
                <a:ea typeface="楷体" pitchFamily="49" charset="-122"/>
              </a:rPr>
              <a:t>          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15)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对应的点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在：</a:t>
            </a:r>
            <a:endParaRPr lang="zh-CN" altLang="en-US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(1)</a:t>
            </a:r>
            <a:r>
              <a:rPr lang="zh-CN" altLang="en-US" sz="2400">
                <a:ea typeface="楷体" pitchFamily="49" charset="-122"/>
              </a:rPr>
              <a:t>第三象限；</a:t>
            </a:r>
            <a:endParaRPr lang="zh-CN" altLang="en-US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(2)</a:t>
            </a:r>
            <a:r>
              <a:rPr lang="zh-CN" altLang="en-US" sz="2400">
                <a:ea typeface="楷体" pitchFamily="49" charset="-122"/>
              </a:rPr>
              <a:t>直线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 i="1">
                <a:ea typeface="楷体" pitchFamily="49" charset="-122"/>
              </a:rPr>
              <a:t>y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上。</a:t>
            </a:r>
            <a:endParaRPr lang="zh-CN" altLang="en-US" sz="2400">
              <a:ea typeface="楷体" pitchFamily="49" charset="-122"/>
            </a:endParaRPr>
          </a:p>
        </p:txBody>
      </p:sp>
      <p:graphicFrame>
        <p:nvGraphicFramePr>
          <p:cNvPr id="47108" name="Object 15"/>
          <p:cNvGraphicFramePr>
            <a:graphicFrameLocks noChangeAspect="1"/>
          </p:cNvGraphicFramePr>
          <p:nvPr/>
        </p:nvGraphicFramePr>
        <p:xfrm>
          <a:off x="2255838" y="4370388"/>
          <a:ext cx="5949950" cy="1455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4" r:id="rId3" imgW="5949950" imgH="1455737" progId="Word.Document.12">
                  <p:embed/>
                </p:oleObj>
              </mc:Choice>
              <mc:Fallback>
                <p:oleObj r:id="rId3" imgW="5949950" imgH="145573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5838" y="4370388"/>
                        <a:ext cx="5949950" cy="1455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16"/>
          <p:cNvGraphicFramePr>
            <a:graphicFrameLocks noChangeAspect="1"/>
          </p:cNvGraphicFramePr>
          <p:nvPr/>
        </p:nvGraphicFramePr>
        <p:xfrm>
          <a:off x="1733550" y="2636838"/>
          <a:ext cx="7124700" cy="1636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5" r:id="rId5" imgW="7124700" imgH="1636712" progId="Word.Document.12">
                  <p:embed/>
                </p:oleObj>
              </mc:Choice>
              <mc:Fallback>
                <p:oleObj r:id="rId5" imgW="7124700" imgH="163671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3550" y="2636838"/>
                        <a:ext cx="7124700" cy="1636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3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数学练习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154" name="Rectangle 5"/>
          <p:cNvSpPr/>
          <p:nvPr/>
        </p:nvSpPr>
        <p:spPr>
          <a:xfrm>
            <a:off x="890588" y="1006475"/>
            <a:ext cx="8424862" cy="12001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实数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分别取什么值时，复数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6)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15)</a:t>
            </a:r>
            <a:r>
              <a:rPr lang="en-US" altLang="zh-CN" sz="2400" i="1">
                <a:ea typeface="楷体" pitchFamily="49" charset="-122"/>
              </a:rPr>
              <a:t>i</a:t>
            </a:r>
            <a:endParaRPr lang="en-US" altLang="zh-CN" sz="2400" i="1">
              <a:ea typeface="楷体" pitchFamily="49" charset="-122"/>
            </a:endParaRPr>
          </a:p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对应的点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在：</a:t>
            </a:r>
            <a:endParaRPr lang="zh-CN" altLang="en-US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(1)</a:t>
            </a:r>
            <a:r>
              <a:rPr lang="zh-CN" altLang="en-US" sz="2400">
                <a:ea typeface="楷体" pitchFamily="49" charset="-122"/>
              </a:rPr>
              <a:t>虚轴上；    </a:t>
            </a:r>
            <a:r>
              <a:rPr lang="en-US" altLang="zh-CN" sz="2400">
                <a:ea typeface="楷体" pitchFamily="49" charset="-122"/>
              </a:rPr>
              <a:t>(2)</a:t>
            </a:r>
            <a:r>
              <a:rPr lang="zh-CN" altLang="en-US" sz="2400">
                <a:ea typeface="楷体" pitchFamily="49" charset="-122"/>
              </a:rPr>
              <a:t>第四象限；   </a:t>
            </a:r>
            <a:r>
              <a:rPr lang="en-US" altLang="zh-CN" sz="2400">
                <a:ea typeface="楷体" pitchFamily="49" charset="-122"/>
              </a:rPr>
              <a:t>(3)</a:t>
            </a:r>
            <a:r>
              <a:rPr lang="zh-CN" altLang="en-US" sz="2400">
                <a:ea typeface="楷体" pitchFamily="49" charset="-122"/>
              </a:rPr>
              <a:t>位于右半平面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ea typeface="楷体" pitchFamily="49" charset="-122"/>
              </a:rPr>
              <a:t>不含虚轴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。 </a:t>
            </a:r>
            <a:endParaRPr lang="zh-CN" altLang="en-US" sz="2400">
              <a:ea typeface="楷体" pitchFamily="49" charset="-122"/>
            </a:endParaRPr>
          </a:p>
        </p:txBody>
      </p:sp>
      <p:graphicFrame>
        <p:nvGraphicFramePr>
          <p:cNvPr id="49155" name="Object 6"/>
          <p:cNvGraphicFramePr>
            <a:graphicFrameLocks noChangeAspect="1"/>
          </p:cNvGraphicFramePr>
          <p:nvPr/>
        </p:nvGraphicFramePr>
        <p:xfrm>
          <a:off x="1033463" y="2292350"/>
          <a:ext cx="5711825" cy="7127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6" r:id="rId3" imgW="5711825" imgH="712788" progId="Word.Document.12">
                  <p:embed/>
                </p:oleObj>
              </mc:Choice>
              <mc:Fallback>
                <p:oleObj r:id="rId3" imgW="5711825" imgH="71278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3" y="2292350"/>
                        <a:ext cx="5711825" cy="712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7"/>
          <p:cNvGraphicFramePr>
            <a:graphicFrameLocks noChangeAspect="1"/>
          </p:cNvGraphicFramePr>
          <p:nvPr/>
        </p:nvGraphicFramePr>
        <p:xfrm>
          <a:off x="1638300" y="3111500"/>
          <a:ext cx="4749800" cy="1412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7" r:id="rId5" imgW="4749800" imgH="1412875" progId="Word.Document.12">
                  <p:embed/>
                </p:oleObj>
              </mc:Choice>
              <mc:Fallback>
                <p:oleObj r:id="rId5" imgW="4749800" imgH="14128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8300" y="3111500"/>
                        <a:ext cx="4749800" cy="1412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1651000" y="4632325"/>
          <a:ext cx="6175375" cy="723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8" r:id="rId7" imgW="6175375" imgH="723900" progId="Word.Document.12">
                  <p:embed/>
                </p:oleObj>
              </mc:Choice>
              <mc:Fallback>
                <p:oleObj r:id="rId7" imgW="6175375" imgH="7239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1000" y="4632325"/>
                        <a:ext cx="6175375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1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题后反思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202" name="矩形 6"/>
          <p:cNvSpPr/>
          <p:nvPr/>
        </p:nvSpPr>
        <p:spPr>
          <a:xfrm>
            <a:off x="920750" y="1046163"/>
            <a:ext cx="7867650" cy="1570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zh-CN" sz="2400">
                <a:latin typeface="楷体" pitchFamily="49" charset="-122"/>
                <a:ea typeface="楷体" pitchFamily="49" charset="-122"/>
              </a:rPr>
              <a:t>按照复数和复平面内所有点所构成的集合之间的一一对应关系，每一个复数都对应着一个有序实数对，只要在复平面内找出这个有序实数对所表示的点，就可根据点的位置判断复数实部、虚部的取值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49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变式拓展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3250" name="Rectangle 4"/>
          <p:cNvSpPr/>
          <p:nvPr/>
        </p:nvSpPr>
        <p:spPr>
          <a:xfrm>
            <a:off x="903288" y="1046163"/>
            <a:ext cx="8382000" cy="157003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求实数</a:t>
            </a:r>
            <a:r>
              <a:rPr lang="en-US" altLang="zh-CN" sz="2400" i="1">
                <a:ea typeface="楷体" pitchFamily="49" charset="-122"/>
              </a:rPr>
              <a:t>m</a:t>
            </a:r>
            <a:r>
              <a:rPr lang="zh-CN" altLang="en-US" sz="2400">
                <a:ea typeface="楷体" pitchFamily="49" charset="-122"/>
              </a:rPr>
              <a:t>为何值时，复数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m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8</a:t>
            </a:r>
            <a:r>
              <a:rPr lang="en-US" altLang="zh-CN" sz="2400" i="1">
                <a:ea typeface="楷体" pitchFamily="49" charset="-122"/>
              </a:rPr>
              <a:t>m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15)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m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en-US" altLang="zh-CN" sz="2400" i="1">
                <a:ea typeface="楷体" pitchFamily="49" charset="-122"/>
              </a:rPr>
              <a:t>m</a:t>
            </a:r>
            <a:r>
              <a:rPr lang="zh-CN" altLang="en-US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28)</a:t>
            </a:r>
            <a:r>
              <a:rPr lang="en-US" altLang="zh-CN" sz="2400" i="1">
                <a:ea typeface="楷体" pitchFamily="49" charset="-122"/>
              </a:rPr>
              <a:t>i</a:t>
            </a:r>
            <a:endParaRPr lang="en-US" altLang="zh-CN" sz="2400" i="1">
              <a:ea typeface="楷体" pitchFamily="49" charset="-122"/>
            </a:endParaRPr>
          </a:p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在复平面内的对应点分别满足下列条件：</a:t>
            </a:r>
            <a:endParaRPr lang="zh-CN" altLang="en-US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(1)</a:t>
            </a:r>
            <a:r>
              <a:rPr lang="zh-CN" altLang="en-US" sz="2400">
                <a:ea typeface="楷体" pitchFamily="49" charset="-122"/>
              </a:rPr>
              <a:t>位于第四象限；</a:t>
            </a:r>
            <a:endParaRPr lang="zh-CN" altLang="en-US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(2)</a:t>
            </a:r>
            <a:r>
              <a:rPr lang="zh-CN" altLang="en-US" sz="2400">
                <a:ea typeface="楷体" pitchFamily="49" charset="-122"/>
              </a:rPr>
              <a:t>位于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轴的负半轴上。 </a:t>
            </a:r>
            <a:endParaRPr lang="zh-CN" altLang="en-US" sz="2400">
              <a:ea typeface="楷体" pitchFamily="49" charset="-122"/>
            </a:endParaRPr>
          </a:p>
        </p:txBody>
      </p:sp>
      <p:graphicFrame>
        <p:nvGraphicFramePr>
          <p:cNvPr id="53251" name="Object 5"/>
          <p:cNvGraphicFramePr>
            <a:graphicFrameLocks noChangeAspect="1"/>
          </p:cNvGraphicFramePr>
          <p:nvPr/>
        </p:nvGraphicFramePr>
        <p:xfrm>
          <a:off x="996950" y="2613025"/>
          <a:ext cx="7351713" cy="1566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9" r:id="rId3" imgW="7351713" imgH="1566863" progId="Word.Document.12">
                  <p:embed/>
                </p:oleObj>
              </mc:Choice>
              <mc:Fallback>
                <p:oleObj r:id="rId3" imgW="7351713" imgH="156686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950" y="2613025"/>
                        <a:ext cx="7351713" cy="1566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6"/>
          <p:cNvGraphicFramePr>
            <a:graphicFrameLocks noChangeAspect="1"/>
          </p:cNvGraphicFramePr>
          <p:nvPr/>
        </p:nvGraphicFramePr>
        <p:xfrm>
          <a:off x="996950" y="4203700"/>
          <a:ext cx="7481888" cy="2332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0" r:id="rId5" imgW="7481888" imgH="2332038" progId="Word.Document.12">
                  <p:embed/>
                </p:oleObj>
              </mc:Choice>
              <mc:Fallback>
                <p:oleObj r:id="rId5" imgW="7481888" imgH="233203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6950" y="4203700"/>
                        <a:ext cx="7481888" cy="2332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7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数学应用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5298" name="矩形 4"/>
          <p:cNvSpPr/>
          <p:nvPr/>
        </p:nvSpPr>
        <p:spPr>
          <a:xfrm>
            <a:off x="1971675" y="620713"/>
            <a:ext cx="51768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类型三  </a:t>
            </a:r>
            <a:r>
              <a:rPr lang="zh-CN" altLang="zh-CN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复数模及其几何意义的应用</a:t>
            </a:r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　</a:t>
            </a:r>
            <a:endParaRPr lang="zh-CN" altLang="en-US" sz="240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5299" name="Rectangle 5"/>
          <p:cNvSpPr/>
          <p:nvPr/>
        </p:nvSpPr>
        <p:spPr>
          <a:xfrm>
            <a:off x="914400" y="1077913"/>
            <a:ext cx="7834313" cy="8302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例</a:t>
            </a:r>
            <a:r>
              <a:rPr lang="en-US" altLang="zh-CN" sz="2400">
                <a:ea typeface="楷体" pitchFamily="49" charset="-122"/>
              </a:rPr>
              <a:t>4</a:t>
            </a:r>
            <a:r>
              <a:rPr lang="zh-CN" altLang="en-US" sz="2400">
                <a:ea typeface="楷体" pitchFamily="49" charset="-122"/>
              </a:rPr>
              <a:t>、已知复数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 baseline="-250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4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 z</a:t>
            </a:r>
            <a:r>
              <a:rPr lang="en-US" altLang="zh-CN" sz="2400" baseline="-25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＝－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5</a:t>
            </a:r>
            <a:r>
              <a:rPr lang="en-US" altLang="zh-CN" sz="2400" i="1">
                <a:ea typeface="楷体" pitchFamily="49" charset="-122"/>
              </a:rPr>
              <a:t>i</a:t>
            </a:r>
            <a:r>
              <a:rPr lang="zh-CN" altLang="en-US" sz="2400">
                <a:ea typeface="楷体" pitchFamily="49" charset="-122"/>
              </a:rPr>
              <a:t>，试比较它们模的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</a:t>
            </a:r>
            <a:r>
              <a:rPr lang="zh-CN" altLang="en-US" sz="2400">
                <a:ea typeface="楷体" pitchFamily="49" charset="-122"/>
              </a:rPr>
              <a:t>大小。 </a:t>
            </a:r>
            <a:endParaRPr lang="zh-CN" altLang="en-US" sz="2400">
              <a:ea typeface="楷体" pitchFamily="49" charset="-122"/>
            </a:endParaRPr>
          </a:p>
        </p:txBody>
      </p:sp>
      <p:pic>
        <p:nvPicPr>
          <p:cNvPr id="5530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38" y="2979738"/>
            <a:ext cx="5324475" cy="400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5301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8" y="3429000"/>
            <a:ext cx="1724025" cy="381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5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题后反思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7346" name="Rectangle 1"/>
          <p:cNvSpPr/>
          <p:nvPr/>
        </p:nvSpPr>
        <p:spPr>
          <a:xfrm>
            <a:off x="890588" y="1104900"/>
            <a:ext cx="8070850" cy="12001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、在计算复数的模时，应先找出复数的实部和虚部，然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</a:t>
            </a:r>
            <a:r>
              <a:rPr lang="zh-CN" altLang="en-US" sz="2400">
                <a:ea typeface="楷体" pitchFamily="49" charset="-122"/>
              </a:rPr>
              <a:t>后再利用模的公式进行计算，两个虚数不能比较大小，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</a:t>
            </a:r>
            <a:r>
              <a:rPr lang="zh-CN" altLang="en-US" sz="2400">
                <a:ea typeface="楷体" pitchFamily="49" charset="-122"/>
              </a:rPr>
              <a:t>但它们的模可以比较大小；</a:t>
            </a:r>
            <a:endParaRPr lang="zh-CN" altLang="en-US" sz="2400">
              <a:ea typeface="楷体" pitchFamily="49" charset="-122"/>
            </a:endParaRPr>
          </a:p>
        </p:txBody>
      </p:sp>
      <p:sp>
        <p:nvSpPr>
          <p:cNvPr id="57347" name="Rectangle 1"/>
          <p:cNvSpPr/>
          <p:nvPr/>
        </p:nvSpPr>
        <p:spPr>
          <a:xfrm>
            <a:off x="917575" y="2432050"/>
            <a:ext cx="7775575" cy="8318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、复数的模表示该复数在复平面内对应的点到原点的距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</a:t>
            </a:r>
            <a:r>
              <a:rPr lang="zh-CN" altLang="en-US" sz="2400">
                <a:ea typeface="楷体" pitchFamily="49" charset="-122"/>
              </a:rPr>
              <a:t>离。 </a:t>
            </a:r>
            <a:endParaRPr lang="zh-CN" altLang="en-US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3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数学应用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9394" name="Rectangle 5"/>
          <p:cNvSpPr/>
          <p:nvPr/>
        </p:nvSpPr>
        <p:spPr>
          <a:xfrm>
            <a:off x="914400" y="1077913"/>
            <a:ext cx="7734300" cy="8302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zh-CN" altLang="en-US" sz="2400">
                <a:ea typeface="楷体" pitchFamily="49" charset="-122"/>
              </a:rPr>
              <a:t>例</a:t>
            </a:r>
            <a:r>
              <a:rPr lang="en-US" altLang="zh-CN" sz="2400">
                <a:ea typeface="楷体" pitchFamily="49" charset="-122"/>
              </a:rPr>
              <a:t>5</a:t>
            </a:r>
            <a:r>
              <a:rPr lang="zh-CN" altLang="en-US" sz="2400">
                <a:ea typeface="楷体" pitchFamily="49" charset="-122"/>
              </a:rPr>
              <a:t>、设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C</a:t>
            </a:r>
            <a:r>
              <a:rPr lang="zh-CN" altLang="en-US" sz="2400">
                <a:ea typeface="楷体" pitchFamily="49" charset="-122"/>
              </a:rPr>
              <a:t>，满足下列条件的点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的集合是什么图形。 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(1)|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；                          </a:t>
            </a:r>
            <a:r>
              <a:rPr lang="en-US" altLang="zh-CN" sz="2400">
                <a:ea typeface="楷体" pitchFamily="49" charset="-122"/>
              </a:rPr>
              <a:t>(2) 2</a:t>
            </a:r>
            <a:r>
              <a:rPr lang="zh-CN" altLang="en-US" sz="2400">
                <a:ea typeface="楷体" pitchFamily="49" charset="-122"/>
              </a:rPr>
              <a:t>＜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zh-CN" altLang="en-US" sz="2400">
                <a:ea typeface="楷体" pitchFamily="49" charset="-122"/>
              </a:rPr>
              <a:t>＜</a:t>
            </a:r>
            <a:r>
              <a:rPr lang="en-US" altLang="zh-CN" sz="2400">
                <a:ea typeface="楷体" pitchFamily="49" charset="-122"/>
              </a:rPr>
              <a:t>3 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zh-CN" altLang="en-US" sz="2400">
              <a:ea typeface="楷体" pitchFamily="49" charset="-122"/>
            </a:endParaRPr>
          </a:p>
        </p:txBody>
      </p:sp>
      <p:pic>
        <p:nvPicPr>
          <p:cNvPr id="59395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63" y="2268538"/>
            <a:ext cx="3190875" cy="2857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939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38" y="2243138"/>
            <a:ext cx="3190875" cy="2857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9397" name="Oval 37"/>
          <p:cNvSpPr/>
          <p:nvPr/>
        </p:nvSpPr>
        <p:spPr>
          <a:xfrm>
            <a:off x="2768600" y="3379788"/>
            <a:ext cx="1016000" cy="1016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9398" name="Oval 38"/>
          <p:cNvSpPr/>
          <p:nvPr/>
        </p:nvSpPr>
        <p:spPr>
          <a:xfrm>
            <a:off x="6099175" y="3354388"/>
            <a:ext cx="1016000" cy="10160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9399" name="Oval 39"/>
          <p:cNvSpPr/>
          <p:nvPr/>
        </p:nvSpPr>
        <p:spPr>
          <a:xfrm>
            <a:off x="5832475" y="3100388"/>
            <a:ext cx="1524000" cy="15367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59400" name="Group 45"/>
          <p:cNvGrpSpPr/>
          <p:nvPr/>
        </p:nvGrpSpPr>
        <p:grpSpPr>
          <a:xfrm>
            <a:off x="5730875" y="2897188"/>
            <a:ext cx="1943100" cy="1828800"/>
            <a:chOff x="3296" y="2072"/>
            <a:chExt cx="1224" cy="1152"/>
          </a:xfrm>
        </p:grpSpPr>
        <p:grpSp>
          <p:nvGrpSpPr>
            <p:cNvPr id="59401" name="Group 43"/>
            <p:cNvGrpSpPr/>
            <p:nvPr/>
          </p:nvGrpSpPr>
          <p:grpSpPr>
            <a:xfrm>
              <a:off x="3296" y="2072"/>
              <a:ext cx="1224" cy="1152"/>
              <a:chOff x="3296" y="2072"/>
              <a:chExt cx="1224" cy="1152"/>
            </a:xfrm>
          </p:grpSpPr>
          <p:pic>
            <p:nvPicPr>
              <p:cNvPr id="59402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" y="2185"/>
                <a:ext cx="984" cy="99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cxnSp>
            <p:nvCxnSpPr>
              <p:cNvPr id="59403" name="Line 41"/>
              <p:cNvCxnSpPr/>
              <p:nvPr/>
            </p:nvCxnSpPr>
            <p:spPr>
              <a:xfrm>
                <a:off x="3296" y="2680"/>
                <a:ext cx="1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  <p:cxnSp>
            <p:nvCxnSpPr>
              <p:cNvPr id="59404" name="Line 42"/>
              <p:cNvCxnSpPr/>
              <p:nvPr/>
            </p:nvCxnSpPr>
            <p:spPr>
              <a:xfrm flipH="1">
                <a:off x="3840" y="2072"/>
                <a:ext cx="0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</p:cxnSp>
        </p:grpSp>
        <p:graphicFrame>
          <p:nvGraphicFramePr>
            <p:cNvPr id="59405" name="Object 44"/>
            <p:cNvGraphicFramePr>
              <a:graphicFrameLocks noChangeAspect="1"/>
            </p:cNvGraphicFramePr>
            <p:nvPr/>
          </p:nvGraphicFramePr>
          <p:xfrm>
            <a:off x="3688" y="2652"/>
            <a:ext cx="177" cy="19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21" r:id="rId5" imgW="280988" imgH="307975" progId="Equation.3">
                    <p:embed/>
                  </p:oleObj>
                </mc:Choice>
                <mc:Fallback>
                  <p:oleObj r:id="rId5" imgW="280988" imgH="30797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88" y="2652"/>
                          <a:ext cx="177" cy="1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1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数学练习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1442" name="Object 6"/>
          <p:cNvGraphicFramePr>
            <a:graphicFrameLocks noChangeAspect="1"/>
          </p:cNvGraphicFramePr>
          <p:nvPr/>
        </p:nvGraphicFramePr>
        <p:xfrm>
          <a:off x="985838" y="962025"/>
          <a:ext cx="7219950" cy="1568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2" r:id="rId3" imgW="7219950" imgH="1568450" progId="Word.Document.12">
                  <p:embed/>
                </p:oleObj>
              </mc:Choice>
              <mc:Fallback>
                <p:oleObj r:id="rId3" imgW="7219950" imgH="15684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38" y="962025"/>
                        <a:ext cx="7219950" cy="1568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7"/>
          <p:cNvGraphicFramePr>
            <a:graphicFrameLocks noChangeAspect="1"/>
          </p:cNvGraphicFramePr>
          <p:nvPr/>
        </p:nvGraphicFramePr>
        <p:xfrm>
          <a:off x="1020763" y="2660650"/>
          <a:ext cx="6424612" cy="13223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3" r:id="rId5" imgW="6424612" imgH="1322388" progId="Word.Document.12">
                  <p:embed/>
                </p:oleObj>
              </mc:Choice>
              <mc:Fallback>
                <p:oleObj r:id="rId5" imgW="6424612" imgH="132238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763" y="2660650"/>
                        <a:ext cx="6424612" cy="132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Rectangle 16"/>
          <p:cNvSpPr/>
          <p:nvPr/>
        </p:nvSpPr>
        <p:spPr>
          <a:xfrm>
            <a:off x="938213" y="1014413"/>
            <a:ext cx="45720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2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、共轭复数的定义和简单性质</a:t>
            </a:r>
            <a:endParaRPr lang="zh-CN" altLang="en-US" sz="2400">
              <a:solidFill>
                <a:srgbClr val="FF0000"/>
              </a:solidFill>
              <a:ea typeface="楷体" pitchFamily="49" charset="-122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316788" y="2195513"/>
          <a:ext cx="1387475" cy="508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387475" imgH="508000" progId="Equation.DSMT4">
                  <p:embed/>
                </p:oleObj>
              </mc:Choice>
              <mc:Fallback>
                <p:oleObj r:id="rId3" imgW="1387475" imgH="50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316788" y="2195513"/>
                        <a:ext cx="1387475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矩形 32"/>
          <p:cNvSpPr/>
          <p:nvPr/>
        </p:nvSpPr>
        <p:spPr>
          <a:xfrm>
            <a:off x="1462088" y="1457325"/>
            <a:ext cx="7681912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ea typeface="楷体" pitchFamily="49" charset="-122"/>
              </a:rPr>
              <a:t>(1)</a:t>
            </a:r>
            <a:r>
              <a:rPr lang="zh-CN" altLang="en-US" sz="2400">
                <a:ea typeface="楷体" pitchFamily="49" charset="-122"/>
              </a:rPr>
              <a:t>定义：实部相等，虚部互为相反数的两个复数叫作</a:t>
            </a:r>
            <a:endParaRPr lang="en-US" altLang="zh-CN" sz="2400">
              <a:ea typeface="楷体" pitchFamily="49" charset="-122"/>
            </a:endParaRPr>
          </a:p>
          <a:p>
            <a:pPr lvl="0" algn="l"/>
            <a:r>
              <a:rPr lang="en-US" altLang="zh-CN" sz="2400">
                <a:ea typeface="楷体" pitchFamily="49" charset="-122"/>
              </a:rPr>
              <a:t>                 </a:t>
            </a:r>
            <a:r>
              <a:rPr lang="zh-CN" altLang="en-US" sz="2400">
                <a:ea typeface="楷体" pitchFamily="49" charset="-122"/>
              </a:rPr>
              <a:t>互为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共轭复数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zh-CN" altLang="en-US" sz="2400">
              <a:ea typeface="楷体" pitchFamily="49" charset="-122"/>
            </a:endParaRPr>
          </a:p>
        </p:txBody>
      </p:sp>
      <p:grpSp>
        <p:nvGrpSpPr>
          <p:cNvPr id="8196" name="组合 20"/>
          <p:cNvGrpSpPr/>
          <p:nvPr/>
        </p:nvGrpSpPr>
        <p:grpSpPr>
          <a:xfrm>
            <a:off x="2727325" y="2224088"/>
            <a:ext cx="4979988" cy="512762"/>
            <a:chOff x="2727575" y="2223388"/>
            <a:chExt cx="4979511" cy="513587"/>
          </a:xfrm>
        </p:grpSpPr>
        <p:sp>
          <p:nvSpPr>
            <p:cNvPr id="8197" name="TextBox 26"/>
            <p:cNvSpPr/>
            <p:nvPr/>
          </p:nvSpPr>
          <p:spPr>
            <a:xfrm>
              <a:off x="2727575" y="2276100"/>
              <a:ext cx="4979511" cy="460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zh-CN" altLang="en-US" sz="2400">
                  <a:ea typeface="楷体" pitchFamily="49" charset="-122"/>
                </a:rPr>
                <a:t>复数 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 i="1">
                  <a:ea typeface="楷体" pitchFamily="49" charset="-122"/>
                </a:rPr>
                <a:t>a</a:t>
              </a:r>
              <a:r>
                <a:rPr lang="zh-CN" altLang="en-US" sz="2400">
                  <a:ea typeface="楷体" pitchFamily="49" charset="-122"/>
                </a:rPr>
                <a:t>＋</a:t>
              </a:r>
              <a:r>
                <a:rPr lang="en-US" altLang="zh-CN" sz="2400" i="1">
                  <a:ea typeface="楷体" pitchFamily="49" charset="-122"/>
                </a:rPr>
                <a:t>bi</a:t>
              </a:r>
              <a:r>
                <a:rPr lang="zh-CN" altLang="en-US" sz="2400">
                  <a:ea typeface="楷体" pitchFamily="49" charset="-122"/>
                </a:rPr>
                <a:t>的共轭复数记作   。</a:t>
              </a:r>
              <a:endParaRPr lang="zh-CN" altLang="en-US" sz="2400">
                <a:ea typeface="楷体" pitchFamily="49" charset="-122"/>
              </a:endParaRPr>
            </a:p>
          </p:txBody>
        </p:sp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6786830" y="2223388"/>
            <a:ext cx="282588" cy="46434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3" r:id="rId5" imgW="282615" imgH="463595" progId="Equation.DSMT4">
                    <p:embed/>
                  </p:oleObj>
                </mc:Choice>
                <mc:Fallback>
                  <p:oleObj r:id="rId5" imgW="282615" imgH="46359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786830" y="2223388"/>
                          <a:ext cx="282588" cy="46434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9" name="TextBox 36"/>
          <p:cNvSpPr/>
          <p:nvPr/>
        </p:nvSpPr>
        <p:spPr>
          <a:xfrm>
            <a:off x="1479550" y="2936875"/>
            <a:ext cx="79263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ea typeface="楷体" pitchFamily="49" charset="-122"/>
              </a:rPr>
              <a:t>(2)</a:t>
            </a:r>
            <a:r>
              <a:rPr lang="zh-CN" altLang="en-US" sz="2400">
                <a:ea typeface="楷体" pitchFamily="49" charset="-122"/>
              </a:rPr>
              <a:t>简单性质：</a:t>
            </a:r>
            <a:endParaRPr lang="zh-CN" altLang="en-US" sz="2400">
              <a:ea typeface="楷体" pitchFamily="49" charset="-122"/>
            </a:endParaRPr>
          </a:p>
        </p:txBody>
      </p:sp>
      <p:sp>
        <p:nvSpPr>
          <p:cNvPr id="8200" name="TextBox 26"/>
          <p:cNvSpPr/>
          <p:nvPr/>
        </p:nvSpPr>
        <p:spPr>
          <a:xfrm>
            <a:off x="1919288" y="5313363"/>
            <a:ext cx="55149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说明：</a:t>
            </a:r>
            <a:r>
              <a:rPr lang="zh-CN" altLang="en-US" sz="2400">
                <a:ea typeface="楷体" pitchFamily="49" charset="-122"/>
              </a:rPr>
              <a:t>实数的共轭复数仍是它本身。</a:t>
            </a:r>
            <a:endParaRPr lang="zh-CN" altLang="en-US" sz="2400">
              <a:ea typeface="楷体" pitchFamily="49" charset="-122"/>
            </a:endParaRPr>
          </a:p>
        </p:txBody>
      </p:sp>
      <p:graphicFrame>
        <p:nvGraphicFramePr>
          <p:cNvPr id="8201" name="Object 8"/>
          <p:cNvGraphicFramePr>
            <a:graphicFrameLocks noChangeAspect="1"/>
          </p:cNvGraphicFramePr>
          <p:nvPr/>
        </p:nvGraphicFramePr>
        <p:xfrm>
          <a:off x="1968500" y="3408363"/>
          <a:ext cx="1436688" cy="495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7" imgW="1436688" imgH="495300" progId="Equation.DSMT4">
                  <p:embed/>
                </p:oleObj>
              </mc:Choice>
              <mc:Fallback>
                <p:oleObj r:id="rId7" imgW="1436688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68500" y="3408363"/>
                        <a:ext cx="1436688" cy="4953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9"/>
          <p:cNvGraphicFramePr>
            <a:graphicFrameLocks noChangeAspect="1"/>
          </p:cNvGraphicFramePr>
          <p:nvPr/>
        </p:nvGraphicFramePr>
        <p:xfrm>
          <a:off x="3616325" y="3386138"/>
          <a:ext cx="1493838" cy="495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9" imgW="1493838" imgH="495300" progId="Equation.DSMT4">
                  <p:embed/>
                </p:oleObj>
              </mc:Choice>
              <mc:Fallback>
                <p:oleObj r:id="rId9" imgW="1493838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16325" y="3386138"/>
                        <a:ext cx="1493838" cy="4953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0"/>
          <p:cNvGraphicFramePr>
            <a:graphicFrameLocks noChangeAspect="1"/>
          </p:cNvGraphicFramePr>
          <p:nvPr/>
        </p:nvGraphicFramePr>
        <p:xfrm>
          <a:off x="5324475" y="3386138"/>
          <a:ext cx="1830388" cy="495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11" imgW="1830388" imgH="495300" progId="Equation.DSMT4">
                  <p:embed/>
                </p:oleObj>
              </mc:Choice>
              <mc:Fallback>
                <p:oleObj r:id="rId11" imgW="1830388" imgH="495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24475" y="3386138"/>
                        <a:ext cx="1830388" cy="4953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1"/>
          <p:cNvGraphicFramePr>
            <a:graphicFrameLocks noChangeAspect="1"/>
          </p:cNvGraphicFramePr>
          <p:nvPr/>
        </p:nvGraphicFramePr>
        <p:xfrm>
          <a:off x="1978025" y="4343400"/>
          <a:ext cx="2139950" cy="582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13" imgW="2139950" imgH="582613" progId="Equation.DSMT4">
                  <p:embed/>
                </p:oleObj>
              </mc:Choice>
              <mc:Fallback>
                <p:oleObj r:id="rId13" imgW="2139950" imgH="582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978025" y="4343400"/>
                        <a:ext cx="2139950" cy="58261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2"/>
          <p:cNvGraphicFramePr>
            <a:graphicFrameLocks noChangeAspect="1"/>
          </p:cNvGraphicFramePr>
          <p:nvPr/>
        </p:nvGraphicFramePr>
        <p:xfrm>
          <a:off x="4318000" y="4310063"/>
          <a:ext cx="1858963" cy="5826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15" imgW="1858963" imgH="582612" progId="Equation.DSMT4">
                  <p:embed/>
                </p:oleObj>
              </mc:Choice>
              <mc:Fallback>
                <p:oleObj r:id="rId15" imgW="1858963" imgH="5826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318000" y="4310063"/>
                        <a:ext cx="1858963" cy="582612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3"/>
          <p:cNvGraphicFramePr>
            <a:graphicFrameLocks noChangeAspect="1"/>
          </p:cNvGraphicFramePr>
          <p:nvPr/>
        </p:nvGraphicFramePr>
        <p:xfrm>
          <a:off x="6450013" y="4002088"/>
          <a:ext cx="1350962" cy="1106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17" imgW="1350962" imgH="1106487" progId="Equation.DSMT4">
                  <p:embed/>
                </p:oleObj>
              </mc:Choice>
              <mc:Fallback>
                <p:oleObj r:id="rId17" imgW="1350962" imgH="110648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450013" y="4002088"/>
                        <a:ext cx="1350962" cy="110648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复习回顾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 fill="hold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9" grpId="0"/>
      <p:bldP spid="82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89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数学练习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3490" name="Rectangle 8"/>
          <p:cNvSpPr/>
          <p:nvPr/>
        </p:nvSpPr>
        <p:spPr>
          <a:xfrm>
            <a:off x="879475" y="2538413"/>
            <a:ext cx="8056563" cy="34163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 eaLnBrk="0" hangingPunct="0"/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解：</a:t>
            </a:r>
            <a:r>
              <a:rPr lang="en-US" altLang="zh-CN" sz="2400">
                <a:ea typeface="楷体" pitchFamily="49" charset="-122"/>
              </a:rPr>
              <a:t>(2)</a:t>
            </a:r>
            <a:r>
              <a:rPr lang="zh-CN" altLang="en-US" sz="2400">
                <a:ea typeface="楷体" pitchFamily="49" charset="-122"/>
              </a:rPr>
              <a:t>由</a:t>
            </a:r>
            <a:r>
              <a:rPr lang="en-US" altLang="zh-CN" sz="2400">
                <a:ea typeface="楷体" pitchFamily="49" charset="-122"/>
              </a:rPr>
              <a:t>(1)</a:t>
            </a:r>
            <a:r>
              <a:rPr lang="zh-CN" altLang="en-US" sz="2400">
                <a:ea typeface="楷体" pitchFamily="49" charset="-122"/>
              </a:rPr>
              <a:t>知</a:t>
            </a:r>
            <a:r>
              <a:rPr lang="en-US" altLang="zh-CN" sz="2400">
                <a:ea typeface="楷体" pitchFamily="49" charset="-122"/>
              </a:rPr>
              <a:t>1≤|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|≤2</a:t>
            </a:r>
            <a:r>
              <a:rPr lang="zh-CN" altLang="en-US" sz="2400">
                <a:ea typeface="楷体" pitchFamily="49" charset="-122"/>
              </a:rPr>
              <a:t>，设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yi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y</a:t>
            </a:r>
            <a:r>
              <a:rPr lang="en-US" altLang="zh-CN" sz="2400">
                <a:ea typeface="楷体" pitchFamily="49" charset="-122"/>
              </a:rPr>
              <a:t>∈</a:t>
            </a:r>
            <a:r>
              <a:rPr lang="en-US" altLang="zh-CN" sz="2400" i="1">
                <a:ea typeface="楷体" pitchFamily="49" charset="-122"/>
              </a:rPr>
              <a:t>R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，因为不等式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|≥1</a:t>
            </a:r>
            <a:r>
              <a:rPr lang="zh-CN" altLang="en-US" sz="2400">
                <a:ea typeface="楷体" pitchFamily="49" charset="-122"/>
              </a:rPr>
              <a:t>的解集是圆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y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上和该圆外部所有点组成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的集合，不等式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|≤2</a:t>
            </a:r>
            <a:r>
              <a:rPr lang="zh-CN" altLang="en-US" sz="2400">
                <a:ea typeface="楷体" pitchFamily="49" charset="-122"/>
              </a:rPr>
              <a:t>的解集是圆</a:t>
            </a:r>
            <a:r>
              <a:rPr lang="en-US" altLang="zh-CN" sz="2400" i="1">
                <a:ea typeface="楷体" pitchFamily="49" charset="-122"/>
              </a:rPr>
              <a:t>x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 </a:t>
            </a:r>
            <a:r>
              <a:rPr lang="en-US" altLang="zh-CN" sz="2400" i="1">
                <a:ea typeface="楷体" pitchFamily="49" charset="-122"/>
              </a:rPr>
              <a:t>y</a:t>
            </a:r>
            <a:r>
              <a:rPr lang="en-US" altLang="zh-CN" sz="2400" baseline="300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4</a:t>
            </a:r>
            <a:r>
              <a:rPr lang="zh-CN" altLang="en-US" sz="2400">
                <a:ea typeface="楷体" pitchFamily="49" charset="-122"/>
              </a:rPr>
              <a:t>上和该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圆内部所有点组成的集合，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所以满足条件</a:t>
            </a:r>
            <a:r>
              <a:rPr lang="en-US" altLang="zh-CN" sz="2400">
                <a:ea typeface="楷体" pitchFamily="49" charset="-122"/>
              </a:rPr>
              <a:t>1≤|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|≤2</a:t>
            </a:r>
            <a:r>
              <a:rPr lang="zh-CN" altLang="en-US" sz="2400">
                <a:ea typeface="楷体" pitchFamily="49" charset="-122"/>
              </a:rPr>
              <a:t>的点</a:t>
            </a:r>
            <a:r>
              <a:rPr lang="en-US" altLang="zh-CN" sz="2400" i="1">
                <a:ea typeface="楷体" pitchFamily="49" charset="-122"/>
              </a:rPr>
              <a:t>Z</a:t>
            </a:r>
            <a:endParaRPr lang="en-US" altLang="zh-CN" sz="2400" i="1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 i="1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的集合是以原点</a:t>
            </a:r>
            <a:r>
              <a:rPr lang="en-US" altLang="zh-CN" sz="2400" i="1">
                <a:ea typeface="楷体" pitchFamily="49" charset="-122"/>
              </a:rPr>
              <a:t>O</a:t>
            </a:r>
            <a:r>
              <a:rPr lang="zh-CN" altLang="en-US" sz="2400">
                <a:ea typeface="楷体" pitchFamily="49" charset="-122"/>
              </a:rPr>
              <a:t>为圆心，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以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和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为半径的两圆所夹的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圆环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ea typeface="楷体" pitchFamily="49" charset="-122"/>
              </a:rPr>
              <a:t>包括圆环边界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，如图</a:t>
            </a:r>
            <a:endParaRPr lang="en-US" altLang="zh-CN" sz="2400">
              <a:ea typeface="楷体" pitchFamily="49" charset="-122"/>
            </a:endParaRPr>
          </a:p>
          <a:p>
            <a:pPr lvl="0" algn="l" eaLnBrk="0" hangingPunct="0"/>
            <a:r>
              <a:rPr lang="en-US" altLang="zh-CN" sz="2400">
                <a:ea typeface="楷体" pitchFamily="49" charset="-122"/>
              </a:rPr>
              <a:t>              </a:t>
            </a:r>
            <a:r>
              <a:rPr lang="zh-CN" altLang="en-US" sz="2400">
                <a:ea typeface="楷体" pitchFamily="49" charset="-122"/>
              </a:rPr>
              <a:t>所示。 </a:t>
            </a:r>
            <a:endParaRPr lang="zh-CN" altLang="en-US" sz="2400">
              <a:ea typeface="楷体" pitchFamily="49" charset="-122"/>
            </a:endParaRPr>
          </a:p>
        </p:txBody>
      </p:sp>
      <p:pic>
        <p:nvPicPr>
          <p:cNvPr id="63491" name="Picture 4" descr="S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3759200"/>
            <a:ext cx="2725738" cy="2463800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3492" name="Object 6"/>
          <p:cNvGraphicFramePr>
            <a:graphicFrameLocks noChangeAspect="1"/>
          </p:cNvGraphicFramePr>
          <p:nvPr/>
        </p:nvGraphicFramePr>
        <p:xfrm>
          <a:off x="985838" y="949325"/>
          <a:ext cx="7219950" cy="1568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4" r:id="rId4" imgW="7219950" imgH="1568450" progId="Word.Document.12">
                  <p:embed/>
                </p:oleObj>
              </mc:Choice>
              <mc:Fallback>
                <p:oleObj r:id="rId4" imgW="7219950" imgH="15684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5838" y="949325"/>
                        <a:ext cx="7219950" cy="1568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7" name="TextBox 31"/>
          <p:cNvSpPr/>
          <p:nvPr/>
        </p:nvSpPr>
        <p:spPr>
          <a:xfrm>
            <a:off x="-46037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变式拓展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5538" name="矩形 6"/>
          <p:cNvSpPr/>
          <p:nvPr/>
        </p:nvSpPr>
        <p:spPr>
          <a:xfrm>
            <a:off x="908050" y="1055688"/>
            <a:ext cx="61690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zh-CN" sz="2400">
                <a:ea typeface="楷体" pitchFamily="49" charset="-122"/>
              </a:rPr>
              <a:t>设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zh-CN" sz="2400">
                <a:ea typeface="楷体" pitchFamily="49" charset="-122"/>
              </a:rPr>
              <a:t>为复数，且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zh-CN" altLang="zh-CN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zh-CN" sz="2400">
                <a:ea typeface="楷体" pitchFamily="49" charset="-122"/>
              </a:rPr>
              <a:t>＋</a:t>
            </a:r>
            <a:r>
              <a:rPr lang="en-US" altLang="zh-CN" sz="2400">
                <a:ea typeface="楷体" pitchFamily="49" charset="-122"/>
              </a:rPr>
              <a:t>1|</a:t>
            </a:r>
            <a:r>
              <a:rPr lang="zh-CN" altLang="zh-CN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zh-CN" sz="2400">
                <a:ea typeface="楷体" pitchFamily="49" charset="-122"/>
              </a:rPr>
              <a:t>，求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z</a:t>
            </a:r>
            <a:r>
              <a:rPr lang="zh-CN" altLang="zh-CN" sz="2400">
                <a:ea typeface="楷体" pitchFamily="49" charset="-122"/>
              </a:rPr>
              <a:t>－</a:t>
            </a:r>
            <a:r>
              <a:rPr lang="en-US" altLang="zh-CN" sz="2400">
                <a:ea typeface="楷体" pitchFamily="49" charset="-122"/>
              </a:rPr>
              <a:t>1|</a:t>
            </a:r>
            <a:r>
              <a:rPr lang="zh-CN" altLang="zh-CN" sz="2400">
                <a:ea typeface="楷体" pitchFamily="49" charset="-122"/>
              </a:rPr>
              <a:t>的值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zh-CN" altLang="en-US" sz="2400">
              <a:ea typeface="楷体" pitchFamily="49" charset="-122"/>
            </a:endParaRPr>
          </a:p>
        </p:txBody>
      </p:sp>
      <p:graphicFrame>
        <p:nvGraphicFramePr>
          <p:cNvPr id="65539" name="Object 4"/>
          <p:cNvGraphicFramePr>
            <a:graphicFrameLocks noChangeAspect="1"/>
          </p:cNvGraphicFramePr>
          <p:nvPr/>
        </p:nvGraphicFramePr>
        <p:xfrm>
          <a:off x="1009650" y="1579563"/>
          <a:ext cx="6483350" cy="4603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5" r:id="rId3" imgW="6483350" imgH="4603750" progId="Word.Document.12">
                  <p:embed/>
                </p:oleObj>
              </mc:Choice>
              <mc:Fallback>
                <p:oleObj r:id="rId3" imgW="6483350" imgH="46037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1579563"/>
                        <a:ext cx="6483350" cy="460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5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课堂检测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7586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7587" name="TextBox 14"/>
          <p:cNvSpPr/>
          <p:nvPr/>
        </p:nvSpPr>
        <p:spPr>
          <a:xfrm>
            <a:off x="1044575" y="1152525"/>
            <a:ext cx="59261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、课本第</a:t>
            </a:r>
            <a:r>
              <a:rPr lang="en-US" altLang="zh-CN" sz="2400">
                <a:ea typeface="楷体" pitchFamily="49" charset="-122"/>
              </a:rPr>
              <a:t>123</a:t>
            </a:r>
            <a:r>
              <a:rPr lang="zh-CN" altLang="en-US" sz="2400">
                <a:ea typeface="楷体" pitchFamily="49" charset="-122"/>
              </a:rPr>
              <a:t>页至</a:t>
            </a:r>
            <a:r>
              <a:rPr lang="en-US" altLang="zh-CN" sz="2400">
                <a:ea typeface="楷体" pitchFamily="49" charset="-122"/>
              </a:rPr>
              <a:t>124</a:t>
            </a:r>
            <a:r>
              <a:rPr lang="zh-CN" altLang="en-US" sz="2400">
                <a:ea typeface="楷体" pitchFamily="49" charset="-122"/>
              </a:rPr>
              <a:t>页练习第</a:t>
            </a:r>
            <a:r>
              <a:rPr lang="en-US" altLang="zh-CN" sz="2400">
                <a:ea typeface="楷体" pitchFamily="49" charset="-122"/>
              </a:rPr>
              <a:t>1</a:t>
            </a:r>
            <a:r>
              <a:rPr lang="zh-CN" altLang="en-US" sz="2400">
                <a:ea typeface="楷体" pitchFamily="49" charset="-122"/>
              </a:rPr>
              <a:t>、</a:t>
            </a:r>
            <a:r>
              <a:rPr lang="en-US" altLang="zh-CN" sz="2400">
                <a:ea typeface="楷体" pitchFamily="49" charset="-122"/>
              </a:rPr>
              <a:t>2</a:t>
            </a:r>
            <a:r>
              <a:rPr lang="zh-CN" altLang="en-US" sz="2400">
                <a:ea typeface="楷体" pitchFamily="49" charset="-122"/>
              </a:rPr>
              <a:t>、</a:t>
            </a:r>
            <a:r>
              <a:rPr lang="en-US" altLang="zh-CN" sz="2400">
                <a:ea typeface="楷体" pitchFamily="49" charset="-122"/>
              </a:rPr>
              <a:t>3</a:t>
            </a:r>
            <a:r>
              <a:rPr lang="zh-CN" altLang="en-US" sz="2400">
                <a:ea typeface="楷体" pitchFamily="49" charset="-122"/>
              </a:rPr>
              <a:t>题。</a:t>
            </a:r>
            <a:endParaRPr lang="zh-CN" altLang="en-US" sz="2400">
              <a:ea typeface="楷体" pitchFamily="49" charset="-122"/>
            </a:endParaRPr>
          </a:p>
        </p:txBody>
      </p:sp>
      <p:grpSp>
        <p:nvGrpSpPr>
          <p:cNvPr id="67588" name="组合 9"/>
          <p:cNvGrpSpPr/>
          <p:nvPr/>
        </p:nvGrpSpPr>
        <p:grpSpPr>
          <a:xfrm>
            <a:off x="1066800" y="1966913"/>
            <a:ext cx="7673975" cy="1952625"/>
            <a:chOff x="1066800" y="1967202"/>
            <a:chExt cx="7673440" cy="1952990"/>
          </a:xfrm>
        </p:grpSpPr>
        <p:sp>
          <p:nvSpPr>
            <p:cNvPr id="67589" name="TextBox 16"/>
            <p:cNvSpPr/>
            <p:nvPr/>
          </p:nvSpPr>
          <p:spPr>
            <a:xfrm>
              <a:off x="1066800" y="1981200"/>
              <a:ext cx="7673440" cy="19389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2</a:t>
              </a:r>
              <a:r>
                <a:rPr lang="zh-CN" altLang="en-US" sz="2400">
                  <a:ea typeface="楷体" pitchFamily="49" charset="-122"/>
                </a:rPr>
                <a:t>、在复平面内，</a:t>
              </a:r>
              <a:r>
                <a:rPr lang="en-US" altLang="zh-CN" sz="2400" i="1">
                  <a:ea typeface="楷体" pitchFamily="49" charset="-122"/>
                </a:rPr>
                <a:t>O</a:t>
              </a:r>
              <a:r>
                <a:rPr lang="zh-CN" altLang="en-US" sz="2400">
                  <a:ea typeface="楷体" pitchFamily="49" charset="-122"/>
                </a:rPr>
                <a:t>是原点，向量      对应的复数是</a:t>
              </a:r>
              <a:r>
                <a:rPr lang="en-US" altLang="zh-CN" sz="2400">
                  <a:ea typeface="楷体" pitchFamily="49" charset="-122"/>
                </a:rPr>
                <a:t>2</a:t>
              </a:r>
              <a:r>
                <a:rPr lang="zh-CN" altLang="en-US" sz="2400">
                  <a:ea typeface="楷体" pitchFamily="49" charset="-122"/>
                </a:rPr>
                <a:t>＋</a:t>
              </a:r>
              <a:r>
                <a:rPr lang="en-US" altLang="zh-CN" sz="2400" i="1">
                  <a:ea typeface="楷体" pitchFamily="49" charset="-122"/>
                </a:rPr>
                <a:t>i</a:t>
              </a:r>
              <a:r>
                <a:rPr lang="zh-CN" altLang="en-US" sz="2400">
                  <a:ea typeface="楷体" pitchFamily="49" charset="-122"/>
                </a:rPr>
                <a:t>，</a:t>
              </a:r>
              <a:endParaRPr lang="en-US" altLang="zh-CN" sz="2400">
                <a:ea typeface="楷体" pitchFamily="49" charset="-122"/>
              </a:endParaRPr>
            </a:p>
            <a:p>
              <a:pPr lvl="0" algn="l"/>
              <a:r>
                <a:rPr lang="en-US" altLang="zh-CN" sz="2400">
                  <a:ea typeface="楷体" pitchFamily="49" charset="-122"/>
                </a:rPr>
                <a:t>       (1)</a:t>
              </a:r>
              <a:r>
                <a:rPr lang="zh-CN" altLang="en-US" sz="2400">
                  <a:ea typeface="楷体" pitchFamily="49" charset="-122"/>
                </a:rPr>
                <a:t>如果</a:t>
              </a:r>
              <a:r>
                <a:rPr lang="en-US" altLang="zh-CN" sz="2400" i="1">
                  <a:ea typeface="楷体" pitchFamily="49" charset="-122"/>
                </a:rPr>
                <a:t>A</a:t>
              </a:r>
              <a:r>
                <a:rPr lang="zh-CN" altLang="en-US" sz="2400">
                  <a:ea typeface="楷体" pitchFamily="49" charset="-122"/>
                </a:rPr>
                <a:t>关于实轴的对称点为</a:t>
              </a:r>
              <a:r>
                <a:rPr lang="en-US" altLang="zh-CN" sz="2400" i="1">
                  <a:ea typeface="楷体" pitchFamily="49" charset="-122"/>
                </a:rPr>
                <a:t>B</a:t>
              </a:r>
              <a:r>
                <a:rPr lang="zh-CN" altLang="en-US" sz="2400">
                  <a:ea typeface="楷体" pitchFamily="49" charset="-122"/>
                </a:rPr>
                <a:t>，求向量       对应的</a:t>
              </a:r>
              <a:endParaRPr lang="en-US" altLang="zh-CN" sz="2400">
                <a:ea typeface="楷体" pitchFamily="49" charset="-122"/>
              </a:endParaRPr>
            </a:p>
            <a:p>
              <a:pPr lvl="0" algn="l"/>
              <a:r>
                <a:rPr lang="en-US" altLang="zh-CN" sz="2400">
                  <a:ea typeface="楷体" pitchFamily="49" charset="-122"/>
                </a:rPr>
                <a:t>            </a:t>
              </a:r>
              <a:r>
                <a:rPr lang="zh-CN" altLang="en-US" sz="2400">
                  <a:ea typeface="楷体" pitchFamily="49" charset="-122"/>
                </a:rPr>
                <a:t>复数；</a:t>
              </a:r>
              <a:endParaRPr lang="en-US" altLang="zh-CN" sz="2400">
                <a:ea typeface="楷体" pitchFamily="49" charset="-122"/>
              </a:endParaRPr>
            </a:p>
            <a:p>
              <a:pPr lvl="0" algn="l"/>
              <a:r>
                <a:rPr lang="en-US" altLang="zh-CN" sz="2400">
                  <a:ea typeface="楷体" pitchFamily="49" charset="-122"/>
                </a:rPr>
                <a:t>       (2)</a:t>
              </a:r>
              <a:r>
                <a:rPr lang="zh-CN" altLang="en-US" sz="2400">
                  <a:ea typeface="楷体" pitchFamily="49" charset="-122"/>
                </a:rPr>
                <a:t>如果</a:t>
              </a:r>
              <a:r>
                <a:rPr lang="en-US" altLang="zh-CN" sz="2400">
                  <a:ea typeface="楷体" pitchFamily="49" charset="-122"/>
                </a:rPr>
                <a:t>(1)</a:t>
              </a:r>
              <a:r>
                <a:rPr lang="zh-CN" altLang="en-US" sz="2400">
                  <a:ea typeface="楷体" pitchFamily="49" charset="-122"/>
                </a:rPr>
                <a:t>中点</a:t>
              </a:r>
              <a:r>
                <a:rPr lang="en-US" altLang="zh-CN" sz="2400" i="1">
                  <a:ea typeface="楷体" pitchFamily="49" charset="-122"/>
                </a:rPr>
                <a:t>B</a:t>
              </a:r>
              <a:r>
                <a:rPr lang="zh-CN" altLang="en-US" sz="2400">
                  <a:ea typeface="楷体" pitchFamily="49" charset="-122"/>
                </a:rPr>
                <a:t>关于虚轴的对称点为</a:t>
              </a:r>
              <a:r>
                <a:rPr lang="en-US" altLang="zh-CN" sz="2400" i="1">
                  <a:ea typeface="楷体" pitchFamily="49" charset="-122"/>
                </a:rPr>
                <a:t>C</a:t>
              </a:r>
              <a:r>
                <a:rPr lang="zh-CN" altLang="en-US" sz="2400">
                  <a:ea typeface="楷体" pitchFamily="49" charset="-122"/>
                </a:rPr>
                <a:t>，求</a:t>
              </a:r>
              <a:r>
                <a:rPr lang="en-US" altLang="zh-CN" sz="2400" i="1">
                  <a:ea typeface="楷体" pitchFamily="49" charset="-122"/>
                </a:rPr>
                <a:t>C</a:t>
              </a:r>
              <a:r>
                <a:rPr lang="zh-CN" altLang="en-US" sz="2400">
                  <a:ea typeface="楷体" pitchFamily="49" charset="-122"/>
                </a:rPr>
                <a:t>点对应</a:t>
              </a:r>
              <a:endParaRPr lang="en-US" altLang="zh-CN" sz="2400">
                <a:ea typeface="楷体" pitchFamily="49" charset="-122"/>
              </a:endParaRPr>
            </a:p>
            <a:p>
              <a:pPr lvl="0" algn="l"/>
              <a:r>
                <a:rPr lang="en-US" altLang="zh-CN" sz="2400">
                  <a:ea typeface="楷体" pitchFamily="49" charset="-122"/>
                </a:rPr>
                <a:t>            </a:t>
              </a:r>
              <a:r>
                <a:rPr lang="zh-CN" altLang="en-US" sz="2400">
                  <a:ea typeface="楷体" pitchFamily="49" charset="-122"/>
                </a:rPr>
                <a:t>的复数。</a:t>
              </a:r>
              <a:endParaRPr lang="zh-CN" altLang="en-US" sz="2400">
                <a:ea typeface="楷体" pitchFamily="49" charset="-122"/>
              </a:endParaRPr>
            </a:p>
          </p:txBody>
        </p:sp>
        <p:graphicFrame>
          <p:nvGraphicFramePr>
            <p:cNvPr id="67590" name="Object 9"/>
            <p:cNvGraphicFramePr>
              <a:graphicFrameLocks noChangeAspect="1"/>
            </p:cNvGraphicFramePr>
            <p:nvPr/>
          </p:nvGraphicFramePr>
          <p:xfrm>
            <a:off x="5491987" y="1967202"/>
            <a:ext cx="496887" cy="44291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26" r:id="rId3" imgW="496922" imgH="442829" progId="Equation.DSMT4">
                    <p:embed/>
                  </p:oleObj>
                </mc:Choice>
                <mc:Fallback>
                  <p:oleObj r:id="rId3" imgW="496922" imgH="442829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91987" y="1967202"/>
                          <a:ext cx="496887" cy="4429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1" name="Object 3"/>
            <p:cNvGraphicFramePr>
              <a:graphicFrameLocks noChangeAspect="1"/>
            </p:cNvGraphicFramePr>
            <p:nvPr/>
          </p:nvGraphicFramePr>
          <p:xfrm>
            <a:off x="7073900" y="2325688"/>
            <a:ext cx="522288" cy="44291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27" r:id="rId5" imgW="522324" imgH="442829" progId="Equation.DSMT4">
                    <p:embed/>
                  </p:oleObj>
                </mc:Choice>
                <mc:Fallback>
                  <p:oleObj r:id="rId5" imgW="522324" imgH="442829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73900" y="2325688"/>
                          <a:ext cx="522288" cy="4429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3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课堂小结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9634" name="Rectangle 16"/>
          <p:cNvSpPr/>
          <p:nvPr/>
        </p:nvSpPr>
        <p:spPr>
          <a:xfrm>
            <a:off x="927100" y="1038225"/>
            <a:ext cx="262413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、复平面的概念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pic>
        <p:nvPicPr>
          <p:cNvPr id="69635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2906713"/>
            <a:ext cx="3390900" cy="30480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69636" name="Line 13"/>
          <p:cNvCxnSpPr/>
          <p:nvPr/>
        </p:nvCxnSpPr>
        <p:spPr>
          <a:xfrm>
            <a:off x="6870700" y="4075113"/>
            <a:ext cx="12700" cy="13843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</p:spPr>
      </p:cxnSp>
      <p:cxnSp>
        <p:nvCxnSpPr>
          <p:cNvPr id="69637" name="Line 15"/>
          <p:cNvCxnSpPr/>
          <p:nvPr/>
        </p:nvCxnSpPr>
        <p:spPr>
          <a:xfrm>
            <a:off x="5753100" y="4075113"/>
            <a:ext cx="1168400" cy="127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</p:spPr>
      </p:cxnSp>
      <p:graphicFrame>
        <p:nvGraphicFramePr>
          <p:cNvPr id="69638" name="Object 71"/>
          <p:cNvGraphicFramePr>
            <a:graphicFrameLocks noChangeAspect="1"/>
          </p:cNvGraphicFramePr>
          <p:nvPr/>
        </p:nvGraphicFramePr>
        <p:xfrm>
          <a:off x="6724650" y="3954463"/>
          <a:ext cx="292100" cy="292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8" r:id="rId4" imgW="292100" imgH="292100" progId="Equation.3">
                  <p:embed/>
                </p:oleObj>
              </mc:Choice>
              <mc:Fallback>
                <p:oleObj r:id="rId4" imgW="292100" imgH="292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24650" y="3954463"/>
                        <a:ext cx="292100" cy="29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2"/>
          <p:cNvGraphicFramePr>
            <a:graphicFrameLocks noChangeAspect="1"/>
          </p:cNvGraphicFramePr>
          <p:nvPr/>
        </p:nvGraphicFramePr>
        <p:xfrm>
          <a:off x="6743700" y="5427663"/>
          <a:ext cx="304800" cy="3349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29" r:id="rId6" imgW="304800" imgH="334962" progId="Equation.3">
                  <p:embed/>
                </p:oleObj>
              </mc:Choice>
              <mc:Fallback>
                <p:oleObj r:id="rId6" imgW="304800" imgH="33496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3700" y="5427663"/>
                        <a:ext cx="304800" cy="334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73"/>
          <p:cNvGraphicFramePr>
            <a:graphicFrameLocks noChangeAspect="1"/>
          </p:cNvGraphicFramePr>
          <p:nvPr/>
        </p:nvGraphicFramePr>
        <p:xfrm>
          <a:off x="5473700" y="3832225"/>
          <a:ext cx="304800" cy="427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30" r:id="rId8" imgW="304800" imgH="427038" progId="Equation.3">
                  <p:embed/>
                </p:oleObj>
              </mc:Choice>
              <mc:Fallback>
                <p:oleObj r:id="rId8" imgW="304800" imgH="42703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3700" y="3832225"/>
                        <a:ext cx="304800" cy="427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74"/>
          <p:cNvGraphicFramePr>
            <a:graphicFrameLocks noChangeAspect="1"/>
          </p:cNvGraphicFramePr>
          <p:nvPr/>
        </p:nvGraphicFramePr>
        <p:xfrm>
          <a:off x="6762750" y="3681413"/>
          <a:ext cx="995363" cy="419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31" r:id="rId10" imgW="995363" imgH="419100" progId="Equation.DSMT4">
                  <p:embed/>
                </p:oleObj>
              </mc:Choice>
              <mc:Fallback>
                <p:oleObj r:id="rId10" imgW="995363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762750" y="3681413"/>
                        <a:ext cx="995363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75"/>
          <p:cNvGraphicFramePr>
            <a:graphicFrameLocks noChangeAspect="1"/>
          </p:cNvGraphicFramePr>
          <p:nvPr/>
        </p:nvGraphicFramePr>
        <p:xfrm>
          <a:off x="6910388" y="4532313"/>
          <a:ext cx="1258887" cy="366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32" r:id="rId12" imgW="1258887" imgH="366712" progId="Equation.3">
                  <p:embed/>
                </p:oleObj>
              </mc:Choice>
              <mc:Fallback>
                <p:oleObj r:id="rId12" imgW="1258887" imgH="36671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910388" y="4532313"/>
                        <a:ext cx="1258887" cy="366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643" name="Line 90"/>
          <p:cNvCxnSpPr/>
          <p:nvPr/>
        </p:nvCxnSpPr>
        <p:spPr>
          <a:xfrm flipV="1">
            <a:off x="5740400" y="4100513"/>
            <a:ext cx="11303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arrow"/>
          </a:ln>
        </p:spPr>
      </p:cxnSp>
      <p:sp>
        <p:nvSpPr>
          <p:cNvPr id="69644" name="Rectangle 16"/>
          <p:cNvSpPr/>
          <p:nvPr/>
        </p:nvSpPr>
        <p:spPr>
          <a:xfrm>
            <a:off x="1423988" y="1439863"/>
            <a:ext cx="74120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400">
                <a:ea typeface="楷体" pitchFamily="49" charset="-122"/>
              </a:rPr>
              <a:t>我们把建立了直角坐标系表示复数的平面叫作复平面。</a:t>
            </a:r>
            <a:endParaRPr lang="zh-CN" altLang="en-US" sz="2400">
              <a:ea typeface="楷体" pitchFamily="49" charset="-122"/>
            </a:endParaRPr>
          </a:p>
        </p:txBody>
      </p:sp>
      <p:sp>
        <p:nvSpPr>
          <p:cNvPr id="69645" name="Rectangle 16"/>
          <p:cNvSpPr/>
          <p:nvPr/>
        </p:nvSpPr>
        <p:spPr>
          <a:xfrm>
            <a:off x="1446213" y="1949450"/>
            <a:ext cx="7412037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 i="1">
                <a:ea typeface="楷体" pitchFamily="49" charset="-122"/>
              </a:rPr>
              <a:t>x</a:t>
            </a:r>
            <a:r>
              <a:rPr lang="zh-CN" altLang="en-US" sz="2400">
                <a:ea typeface="楷体" pitchFamily="49" charset="-122"/>
              </a:rPr>
              <a:t>轴叫作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实轴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en-US" altLang="zh-CN" sz="2400" i="1">
                <a:ea typeface="楷体" pitchFamily="49" charset="-122"/>
              </a:rPr>
              <a:t>y</a:t>
            </a:r>
            <a:r>
              <a:rPr lang="zh-CN" altLang="en-US" sz="2400">
                <a:ea typeface="楷体" pitchFamily="49" charset="-122"/>
              </a:rPr>
              <a:t>轴叫作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虚轴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实轴</a:t>
            </a:r>
            <a:r>
              <a:rPr lang="zh-CN" altLang="en-US" sz="2400">
                <a:ea typeface="楷体" pitchFamily="49" charset="-122"/>
              </a:rPr>
              <a:t>上的点都表示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实数</a:t>
            </a:r>
            <a:r>
              <a:rPr lang="zh-CN" altLang="en-US" sz="2400">
                <a:ea typeface="楷体" pitchFamily="49" charset="-122"/>
              </a:rPr>
              <a:t>，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虚轴</a:t>
            </a:r>
            <a:r>
              <a:rPr lang="zh-CN" altLang="en-US" sz="2400">
                <a:ea typeface="楷体" pitchFamily="49" charset="-122"/>
              </a:rPr>
              <a:t>上的点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除原点外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都表示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纯虚数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zh-CN" altLang="en-US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 fill="hold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 fill="hold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 fill="hold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 fill="hold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 fill="hold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 fill="hold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1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课堂小结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1682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8" y="4140200"/>
            <a:ext cx="1343025" cy="133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683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8" y="4076700"/>
            <a:ext cx="1343025" cy="133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684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238" y="1625600"/>
            <a:ext cx="1343025" cy="1333500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71685" name="Line 7"/>
          <p:cNvCxnSpPr/>
          <p:nvPr/>
        </p:nvCxnSpPr>
        <p:spPr>
          <a:xfrm flipV="1">
            <a:off x="3492500" y="2925763"/>
            <a:ext cx="889000" cy="1282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cxnSp>
        <p:nvCxnSpPr>
          <p:cNvPr id="71686" name="Line 8"/>
          <p:cNvCxnSpPr/>
          <p:nvPr/>
        </p:nvCxnSpPr>
        <p:spPr>
          <a:xfrm flipH="1" flipV="1">
            <a:off x="5149850" y="2905125"/>
            <a:ext cx="1054100" cy="1270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cxnSp>
        <p:nvCxnSpPr>
          <p:cNvPr id="71687" name="Line 9"/>
          <p:cNvCxnSpPr/>
          <p:nvPr/>
        </p:nvCxnSpPr>
        <p:spPr>
          <a:xfrm flipV="1">
            <a:off x="3916363" y="4810125"/>
            <a:ext cx="1955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pic>
        <p:nvPicPr>
          <p:cNvPr id="71688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563" y="4381500"/>
            <a:ext cx="1323975" cy="3635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689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40000">
            <a:off x="5268913" y="3244850"/>
            <a:ext cx="1146175" cy="314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690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40000">
            <a:off x="3232151" y="3295650"/>
            <a:ext cx="1073150" cy="2952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71691" name="组合 32"/>
          <p:cNvGrpSpPr/>
          <p:nvPr/>
        </p:nvGrpSpPr>
        <p:grpSpPr>
          <a:xfrm>
            <a:off x="938213" y="960438"/>
            <a:ext cx="7943850" cy="884237"/>
            <a:chOff x="938213" y="961075"/>
            <a:chExt cx="7944530" cy="884335"/>
          </a:xfrm>
        </p:grpSpPr>
        <p:sp>
          <p:nvSpPr>
            <p:cNvPr id="71692" name="Rectangle 16"/>
            <p:cNvSpPr/>
            <p:nvPr/>
          </p:nvSpPr>
          <p:spPr>
            <a:xfrm>
              <a:off x="938213" y="1014413"/>
              <a:ext cx="7944530" cy="830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2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、复数 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＝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＋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bi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、复平面内的点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Z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(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a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，</a:t>
              </a:r>
              <a:r>
                <a:rPr lang="en-US" altLang="zh-CN" sz="2400" i="1">
                  <a:solidFill>
                    <a:srgbClr val="0000FF"/>
                  </a:solidFill>
                  <a:ea typeface="楷体" pitchFamily="49" charset="-122"/>
                </a:rPr>
                <a:t>b</a:t>
              </a: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)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和平面向量       </a:t>
              </a:r>
              <a:endParaRPr lang="en-US" altLang="zh-CN" sz="2400">
                <a:solidFill>
                  <a:srgbClr val="0000FF"/>
                </a:solidFill>
                <a:ea typeface="楷体" pitchFamily="49" charset="-122"/>
              </a:endParaRPr>
            </a:p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       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之间关系图</a:t>
              </a:r>
              <a:endParaRPr lang="zh-CN" altLang="en-US" sz="2400">
                <a:solidFill>
                  <a:srgbClr val="0000FF"/>
                </a:solidFill>
                <a:ea typeface="楷体" pitchFamily="49" charset="-122"/>
              </a:endParaRPr>
            </a:p>
          </p:txBody>
        </p:sp>
        <p:graphicFrame>
          <p:nvGraphicFramePr>
            <p:cNvPr id="71693" name="Object 74"/>
            <p:cNvGraphicFramePr>
              <a:graphicFrameLocks noChangeAspect="1"/>
            </p:cNvGraphicFramePr>
            <p:nvPr/>
          </p:nvGraphicFramePr>
          <p:xfrm>
            <a:off x="7982591" y="961075"/>
            <a:ext cx="555767" cy="47324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33" r:id="rId7" imgW="555719" imgH="473193" progId="Equation.DSMT4">
                    <p:embed/>
                  </p:oleObj>
                </mc:Choice>
                <mc:Fallback>
                  <p:oleObj r:id="rId7" imgW="555719" imgH="473193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clrChange useA="0">
                            <a:clrFrom>
                              <a:srgbClr val="000000"/>
                            </a:clrFrom>
                            <a:clrTo>
                              <a:srgbClr val="0000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982591" y="961075"/>
                          <a:ext cx="555767" cy="47324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694" name="组合 34"/>
          <p:cNvGrpSpPr/>
          <p:nvPr/>
        </p:nvGrpSpPr>
        <p:grpSpPr>
          <a:xfrm>
            <a:off x="1517650" y="5648325"/>
            <a:ext cx="6997700" cy="492125"/>
            <a:chOff x="1518124" y="5648614"/>
            <a:chExt cx="6996484" cy="492486"/>
          </a:xfrm>
        </p:grpSpPr>
        <p:sp>
          <p:nvSpPr>
            <p:cNvPr id="71695" name="Rectangle 16"/>
            <p:cNvSpPr/>
            <p:nvPr/>
          </p:nvSpPr>
          <p:spPr>
            <a:xfrm>
              <a:off x="1518124" y="5679435"/>
              <a:ext cx="6996484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说明：</a:t>
              </a:r>
              <a:r>
                <a:rPr lang="zh-CN" altLang="en-US" sz="2400">
                  <a:ea typeface="楷体" pitchFamily="49" charset="-122"/>
                </a:rPr>
                <a:t>常将复数 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zh-CN" altLang="en-US" sz="2400">
                  <a:ea typeface="楷体" pitchFamily="49" charset="-122"/>
                </a:rPr>
                <a:t>＝</a:t>
              </a:r>
              <a:r>
                <a:rPr lang="en-US" altLang="zh-CN" sz="2400" i="1">
                  <a:ea typeface="楷体" pitchFamily="49" charset="-122"/>
                </a:rPr>
                <a:t>a</a:t>
              </a:r>
              <a:r>
                <a:rPr lang="zh-CN" altLang="en-US" sz="2400">
                  <a:ea typeface="楷体" pitchFamily="49" charset="-122"/>
                </a:rPr>
                <a:t>＋</a:t>
              </a:r>
              <a:r>
                <a:rPr lang="en-US" altLang="zh-CN" sz="2400" i="1">
                  <a:ea typeface="楷体" pitchFamily="49" charset="-122"/>
                </a:rPr>
                <a:t>bi</a:t>
              </a:r>
              <a:r>
                <a:rPr lang="zh-CN" altLang="en-US" sz="2400">
                  <a:ea typeface="楷体" pitchFamily="49" charset="-122"/>
                </a:rPr>
                <a:t>说成点</a:t>
              </a:r>
              <a:r>
                <a:rPr lang="en-US" altLang="zh-CN" sz="2400" i="1">
                  <a:ea typeface="楷体" pitchFamily="49" charset="-122"/>
                </a:rPr>
                <a:t>Z</a:t>
              </a:r>
              <a:r>
                <a:rPr lang="zh-CN" altLang="en-US" sz="2400">
                  <a:ea typeface="楷体" pitchFamily="49" charset="-122"/>
                </a:rPr>
                <a:t>或平面向量      。       </a:t>
              </a:r>
              <a:endParaRPr lang="en-US" altLang="zh-CN" sz="2400">
                <a:ea typeface="楷体" pitchFamily="49" charset="-122"/>
              </a:endParaRPr>
            </a:p>
          </p:txBody>
        </p:sp>
        <p:graphicFrame>
          <p:nvGraphicFramePr>
            <p:cNvPr id="71696" name="Object 9"/>
            <p:cNvGraphicFramePr>
              <a:graphicFrameLocks noChangeAspect="1"/>
            </p:cNvGraphicFramePr>
            <p:nvPr/>
          </p:nvGraphicFramePr>
          <p:xfrm>
            <a:off x="7603835" y="5648614"/>
            <a:ext cx="521680" cy="44342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34" r:id="rId9" imgW="521771" imgH="443103" progId="Equation.DSMT4">
                    <p:embed/>
                  </p:oleObj>
                </mc:Choice>
                <mc:Fallback>
                  <p:oleObj r:id="rId9" imgW="521771" imgH="443103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03835" y="5648614"/>
                          <a:ext cx="521680" cy="4434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 fill="hold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 fill="hold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 fill="hold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 fill="hold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 fill="hold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 fill="hold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 fill="hold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 fill="hold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29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课堂小结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3730" name="Rectangle 16"/>
          <p:cNvSpPr/>
          <p:nvPr/>
        </p:nvSpPr>
        <p:spPr>
          <a:xfrm>
            <a:off x="938213" y="1014413"/>
            <a:ext cx="19716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3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、复数的模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73731" name="Rectangle 16"/>
          <p:cNvSpPr/>
          <p:nvPr/>
        </p:nvSpPr>
        <p:spPr>
          <a:xfrm>
            <a:off x="1350963" y="5629275"/>
            <a:ext cx="7032625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特别地，当</a:t>
            </a:r>
            <a:r>
              <a:rPr lang="en-US" altLang="zh-CN" sz="2400" i="1">
                <a:ea typeface="楷体" pitchFamily="49" charset="-122"/>
              </a:rPr>
              <a:t>b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>
                <a:ea typeface="楷体" pitchFamily="49" charset="-122"/>
              </a:rPr>
              <a:t>0</a:t>
            </a:r>
            <a:r>
              <a:rPr lang="zh-CN" altLang="en-US" sz="2400">
                <a:ea typeface="楷体" pitchFamily="49" charset="-122"/>
              </a:rPr>
              <a:t>时，</a:t>
            </a:r>
            <a:r>
              <a:rPr lang="en-US" altLang="zh-CN" sz="2400" i="1">
                <a:ea typeface="楷体" pitchFamily="49" charset="-122"/>
              </a:rPr>
              <a:t> z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＋</a:t>
            </a:r>
            <a:r>
              <a:rPr lang="en-US" altLang="zh-CN" sz="2400" i="1">
                <a:ea typeface="楷体" pitchFamily="49" charset="-122"/>
              </a:rPr>
              <a:t>bi </a:t>
            </a:r>
            <a:r>
              <a:rPr lang="zh-CN" altLang="en-US" sz="2400">
                <a:ea typeface="楷体" pitchFamily="49" charset="-122"/>
              </a:rPr>
              <a:t>＝</a:t>
            </a:r>
            <a:r>
              <a:rPr lang="en-US" altLang="zh-CN" sz="2400" i="1">
                <a:ea typeface="楷体" pitchFamily="49" charset="-122"/>
              </a:rPr>
              <a:t>a </a:t>
            </a:r>
            <a:r>
              <a:rPr lang="zh-CN" altLang="en-US" sz="2400">
                <a:ea typeface="楷体" pitchFamily="49" charset="-122"/>
              </a:rPr>
              <a:t>，它的模等于</a:t>
            </a:r>
            <a:r>
              <a:rPr lang="en-US" altLang="zh-CN" sz="2400">
                <a:ea typeface="楷体" pitchFamily="49" charset="-122"/>
              </a:rPr>
              <a:t>|</a:t>
            </a:r>
            <a:r>
              <a:rPr lang="en-US" altLang="zh-CN" sz="2400" i="1">
                <a:ea typeface="楷体" pitchFamily="49" charset="-122"/>
              </a:rPr>
              <a:t> a </a:t>
            </a:r>
            <a:r>
              <a:rPr lang="en-US" altLang="zh-CN" sz="2400">
                <a:ea typeface="楷体" pitchFamily="49" charset="-122"/>
              </a:rPr>
              <a:t>|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ea typeface="楷体" pitchFamily="49" charset="-122"/>
              </a:rPr>
              <a:t>即实数</a:t>
            </a:r>
            <a:r>
              <a:rPr lang="en-US" altLang="zh-CN" sz="2400" i="1">
                <a:ea typeface="楷体" pitchFamily="49" charset="-122"/>
              </a:rPr>
              <a:t>a</a:t>
            </a:r>
            <a:r>
              <a:rPr lang="zh-CN" altLang="en-US" sz="2400">
                <a:ea typeface="楷体" pitchFamily="49" charset="-122"/>
              </a:rPr>
              <a:t>的绝对值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。</a:t>
            </a:r>
            <a:endParaRPr lang="en-US" altLang="zh-CN" sz="2400">
              <a:ea typeface="楷体" pitchFamily="49" charset="-122"/>
            </a:endParaRPr>
          </a:p>
        </p:txBody>
      </p:sp>
      <p:graphicFrame>
        <p:nvGraphicFramePr>
          <p:cNvPr id="73732" name="Object 5"/>
          <p:cNvGraphicFramePr>
            <a:graphicFrameLocks noChangeAspect="1"/>
          </p:cNvGraphicFramePr>
          <p:nvPr/>
        </p:nvGraphicFramePr>
        <p:xfrm>
          <a:off x="1501775" y="2803525"/>
          <a:ext cx="2889250" cy="5476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35" r:id="rId3" imgW="2889250" imgH="547688" progId="Equation.DSMT4">
                  <p:embed/>
                </p:oleObj>
              </mc:Choice>
              <mc:Fallback>
                <p:oleObj r:id="rId3" imgW="2889250" imgH="54768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1775" y="2803525"/>
                        <a:ext cx="2889250" cy="547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3" name="组合 18"/>
          <p:cNvGrpSpPr/>
          <p:nvPr/>
        </p:nvGrpSpPr>
        <p:grpSpPr>
          <a:xfrm>
            <a:off x="1363663" y="1452563"/>
            <a:ext cx="7329487" cy="1247775"/>
            <a:chOff x="1363663" y="1452563"/>
            <a:chExt cx="7329075" cy="1246983"/>
          </a:xfrm>
        </p:grpSpPr>
        <p:grpSp>
          <p:nvGrpSpPr>
            <p:cNvPr id="73734" name="组合 34"/>
            <p:cNvGrpSpPr/>
            <p:nvPr/>
          </p:nvGrpSpPr>
          <p:grpSpPr>
            <a:xfrm>
              <a:off x="1363663" y="1468438"/>
              <a:ext cx="7329075" cy="1231108"/>
              <a:chOff x="1518123" y="5648615"/>
              <a:chExt cx="7327822" cy="1232826"/>
            </a:xfrm>
          </p:grpSpPr>
          <p:sp>
            <p:nvSpPr>
              <p:cNvPr id="73735" name="Rectangle 16"/>
              <p:cNvSpPr/>
              <p:nvPr/>
            </p:nvSpPr>
            <p:spPr>
              <a:xfrm>
                <a:off x="1518123" y="5679437"/>
                <a:ext cx="7327822" cy="120200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1pPr>
                <a:lvl2pPr marL="4572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2pPr>
                <a:lvl3pPr marL="9144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3pPr>
                <a:lvl4pPr marL="13716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4pPr>
                <a:lvl5pPr marL="1828800" indent="0" algn="ctr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000" b="1" i="0" u="none" baseline="0">
                    <a:solidFill>
                      <a:schemeClr val="tx1"/>
                    </a:solidFill>
                    <a:latin typeface="Times New Roman" pitchFamily="18" charset="0"/>
                    <a:ea typeface="宋体" pitchFamily="2" charset="-122"/>
                  </a:defRPr>
                </a:lvl5pPr>
              </a:lstStyle>
              <a:p>
                <a:pPr marL="0" lvl="0" indent="0" algn="l" defTabSz="914400" eaLnBrk="0" hangingPunct="0">
                  <a:tabLst>
                    <a:tab pos="1350962"/>
                    <a:tab pos="2700338"/>
                  </a:tabLst>
                </a:pPr>
                <a:r>
                  <a:rPr lang="zh-CN" altLang="en-US" sz="2400">
                    <a:ea typeface="楷体" pitchFamily="49" charset="-122"/>
                  </a:rPr>
                  <a:t>平面向量       的模         表示复数</a:t>
                </a:r>
                <a:r>
                  <a:rPr lang="en-US" altLang="zh-CN" sz="2400" i="1">
                    <a:ea typeface="楷体" pitchFamily="49" charset="-122"/>
                  </a:rPr>
                  <a:t>z</a:t>
                </a:r>
                <a:r>
                  <a:rPr lang="zh-CN" altLang="en-US" sz="2400">
                    <a:ea typeface="楷体" pitchFamily="49" charset="-122"/>
                  </a:rPr>
                  <a:t>＝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＋</a:t>
                </a:r>
                <a:r>
                  <a:rPr lang="en-US" altLang="zh-CN" sz="2400" i="1">
                    <a:ea typeface="楷体" pitchFamily="49" charset="-122"/>
                  </a:rPr>
                  <a:t>bi </a:t>
                </a:r>
                <a:r>
                  <a:rPr lang="en-US" altLang="zh-CN" sz="2400">
                    <a:ea typeface="楷体" pitchFamily="49" charset="-122"/>
                  </a:rPr>
                  <a:t>(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，</a:t>
                </a:r>
                <a:r>
                  <a:rPr lang="en-US" altLang="zh-CN" sz="2400" i="1">
                    <a:ea typeface="楷体" pitchFamily="49" charset="-122"/>
                  </a:rPr>
                  <a:t>b </a:t>
                </a:r>
                <a:r>
                  <a:rPr lang="zh-CN" altLang="en-US" sz="2400">
                    <a:ea typeface="楷体" pitchFamily="49" charset="-122"/>
                  </a:rPr>
                  <a:t>∈</a:t>
                </a:r>
                <a:r>
                  <a:rPr lang="en-US" altLang="zh-CN" sz="2400" i="1">
                    <a:ea typeface="楷体" pitchFamily="49" charset="-122"/>
                  </a:rPr>
                  <a:t>R</a:t>
                </a:r>
                <a:r>
                  <a:rPr lang="en-US" altLang="zh-CN" sz="2400">
                    <a:ea typeface="楷体" pitchFamily="49" charset="-122"/>
                  </a:rPr>
                  <a:t>)</a:t>
                </a:r>
                <a:endParaRPr lang="en-US" altLang="zh-CN" sz="2400">
                  <a:ea typeface="楷体" pitchFamily="49" charset="-122"/>
                </a:endParaRPr>
              </a:p>
              <a:p>
                <a:pPr marL="0" lvl="0" indent="0" algn="l" defTabSz="914400" eaLnBrk="0" hangingPunct="0">
                  <a:tabLst>
                    <a:tab pos="1350962"/>
                    <a:tab pos="2700338"/>
                  </a:tabLst>
                </a:pPr>
                <a:r>
                  <a:rPr lang="zh-CN" altLang="en-US" sz="2400">
                    <a:ea typeface="楷体" pitchFamily="49" charset="-122"/>
                  </a:rPr>
                  <a:t>在复平面上对应的点</a:t>
                </a:r>
                <a:r>
                  <a:rPr lang="en-US" altLang="zh-CN" sz="2400" i="1">
                    <a:solidFill>
                      <a:srgbClr val="0000FF"/>
                    </a:solidFill>
                    <a:ea typeface="楷体" pitchFamily="49" charset="-122"/>
                  </a:rPr>
                  <a:t>Z</a:t>
                </a:r>
                <a:r>
                  <a:rPr lang="en-US" altLang="zh-CN" sz="2400">
                    <a:solidFill>
                      <a:srgbClr val="0000FF"/>
                    </a:solidFill>
                    <a:ea typeface="楷体" pitchFamily="49" charset="-122"/>
                  </a:rPr>
                  <a:t>(</a:t>
                </a:r>
                <a:r>
                  <a:rPr lang="en-US" altLang="zh-CN" sz="2400" i="1">
                    <a:solidFill>
                      <a:srgbClr val="0000FF"/>
                    </a:solidFill>
                    <a:ea typeface="楷体" pitchFamily="49" charset="-122"/>
                  </a:rPr>
                  <a:t>a</a:t>
                </a:r>
                <a:r>
                  <a:rPr lang="zh-CN" altLang="en-US" sz="2400">
                    <a:solidFill>
                      <a:srgbClr val="0000FF"/>
                    </a:solidFill>
                    <a:ea typeface="楷体" pitchFamily="49" charset="-122"/>
                  </a:rPr>
                  <a:t>，</a:t>
                </a:r>
                <a:r>
                  <a:rPr lang="en-US" altLang="zh-CN" sz="2400" i="1">
                    <a:solidFill>
                      <a:srgbClr val="0000FF"/>
                    </a:solidFill>
                    <a:ea typeface="楷体" pitchFamily="49" charset="-122"/>
                  </a:rPr>
                  <a:t>b</a:t>
                </a:r>
                <a:r>
                  <a:rPr lang="en-US" altLang="zh-CN" sz="2400">
                    <a:solidFill>
                      <a:srgbClr val="0000FF"/>
                    </a:solidFill>
                    <a:ea typeface="楷体" pitchFamily="49" charset="-122"/>
                  </a:rPr>
                  <a:t>)</a:t>
                </a:r>
                <a:r>
                  <a:rPr lang="zh-CN" altLang="en-US" sz="2400">
                    <a:solidFill>
                      <a:srgbClr val="0000FF"/>
                    </a:solidFill>
                    <a:ea typeface="楷体" pitchFamily="49" charset="-122"/>
                  </a:rPr>
                  <a:t>到原点的距离，</a:t>
                </a:r>
                <a:r>
                  <a:rPr lang="zh-CN" altLang="en-US" sz="2400">
                    <a:ea typeface="楷体" pitchFamily="49" charset="-122"/>
                  </a:rPr>
                  <a:t>叫作复</a:t>
                </a:r>
                <a:endParaRPr lang="en-US" altLang="zh-CN" sz="2400">
                  <a:ea typeface="楷体" pitchFamily="49" charset="-122"/>
                </a:endParaRPr>
              </a:p>
              <a:p>
                <a:pPr marL="0" lvl="0" indent="0" algn="l" defTabSz="914400" eaLnBrk="0" hangingPunct="0">
                  <a:tabLst>
                    <a:tab pos="1350962"/>
                    <a:tab pos="2700338"/>
                  </a:tabLst>
                </a:pPr>
                <a:r>
                  <a:rPr lang="zh-CN" altLang="en-US" sz="2400">
                    <a:ea typeface="楷体" pitchFamily="49" charset="-122"/>
                  </a:rPr>
                  <a:t>数 </a:t>
                </a:r>
                <a:r>
                  <a:rPr lang="en-US" altLang="zh-CN" sz="2400" i="1">
                    <a:ea typeface="楷体" pitchFamily="49" charset="-122"/>
                  </a:rPr>
                  <a:t>z</a:t>
                </a:r>
                <a:r>
                  <a:rPr lang="zh-CN" altLang="en-US" sz="2400">
                    <a:ea typeface="楷体" pitchFamily="49" charset="-122"/>
                  </a:rPr>
                  <a:t>＝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＋</a:t>
                </a:r>
                <a:r>
                  <a:rPr lang="en-US" altLang="zh-CN" sz="2400" i="1">
                    <a:ea typeface="楷体" pitchFamily="49" charset="-122"/>
                  </a:rPr>
                  <a:t>bi </a:t>
                </a:r>
                <a:r>
                  <a:rPr lang="en-US" altLang="zh-CN" sz="2400">
                    <a:ea typeface="楷体" pitchFamily="49" charset="-122"/>
                  </a:rPr>
                  <a:t>(</a:t>
                </a:r>
                <a:r>
                  <a:rPr lang="en-US" altLang="zh-CN" sz="2400" i="1">
                    <a:ea typeface="楷体" pitchFamily="49" charset="-122"/>
                  </a:rPr>
                  <a:t>a</a:t>
                </a:r>
                <a:r>
                  <a:rPr lang="zh-CN" altLang="en-US" sz="2400">
                    <a:ea typeface="楷体" pitchFamily="49" charset="-122"/>
                  </a:rPr>
                  <a:t>，</a:t>
                </a:r>
                <a:r>
                  <a:rPr lang="en-US" altLang="zh-CN" sz="2400" i="1">
                    <a:ea typeface="楷体" pitchFamily="49" charset="-122"/>
                  </a:rPr>
                  <a:t>b</a:t>
                </a:r>
                <a:r>
                  <a:rPr lang="zh-CN" altLang="en-US" sz="2400">
                    <a:ea typeface="楷体" pitchFamily="49" charset="-122"/>
                  </a:rPr>
                  <a:t>∈</a:t>
                </a:r>
                <a:r>
                  <a:rPr lang="en-US" altLang="zh-CN" sz="2400" i="1">
                    <a:ea typeface="楷体" pitchFamily="49" charset="-122"/>
                  </a:rPr>
                  <a:t>R</a:t>
                </a:r>
                <a:r>
                  <a:rPr lang="en-US" altLang="zh-CN" sz="2400">
                    <a:ea typeface="楷体" pitchFamily="49" charset="-122"/>
                  </a:rPr>
                  <a:t>)</a:t>
                </a:r>
                <a:r>
                  <a:rPr lang="zh-CN" altLang="en-US" sz="2400">
                    <a:ea typeface="楷体" pitchFamily="49" charset="-122"/>
                  </a:rPr>
                  <a:t>的模，记作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en-US" altLang="zh-CN" sz="2400" i="1">
                    <a:ea typeface="楷体" pitchFamily="49" charset="-122"/>
                  </a:rPr>
                  <a:t> z 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zh-CN" altLang="en-US" sz="2400">
                    <a:ea typeface="楷体" pitchFamily="49" charset="-122"/>
                  </a:rPr>
                  <a:t>或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en-US" altLang="zh-CN" sz="2400" i="1">
                    <a:ea typeface="楷体" pitchFamily="49" charset="-122"/>
                  </a:rPr>
                  <a:t> a</a:t>
                </a:r>
                <a:r>
                  <a:rPr lang="zh-CN" altLang="en-US" sz="2400">
                    <a:ea typeface="楷体" pitchFamily="49" charset="-122"/>
                  </a:rPr>
                  <a:t>＋</a:t>
                </a:r>
                <a:r>
                  <a:rPr lang="en-US" altLang="zh-CN" sz="2400" i="1">
                    <a:ea typeface="楷体" pitchFamily="49" charset="-122"/>
                  </a:rPr>
                  <a:t>bi </a:t>
                </a:r>
                <a:r>
                  <a:rPr lang="en-US" altLang="zh-CN" sz="2400">
                    <a:ea typeface="楷体" pitchFamily="49" charset="-122"/>
                  </a:rPr>
                  <a:t>|</a:t>
                </a:r>
                <a:r>
                  <a:rPr lang="zh-CN" altLang="en-US" sz="2400">
                    <a:ea typeface="楷体" pitchFamily="49" charset="-122"/>
                  </a:rPr>
                  <a:t> ，即：      </a:t>
                </a:r>
                <a:endParaRPr lang="en-US" altLang="zh-CN" sz="2400">
                  <a:ea typeface="楷体" pitchFamily="49" charset="-122"/>
                </a:endParaRPr>
              </a:p>
            </p:txBody>
          </p:sp>
          <p:graphicFrame>
            <p:nvGraphicFramePr>
              <p:cNvPr id="73736" name="Object 9"/>
              <p:cNvGraphicFramePr>
                <a:graphicFrameLocks noChangeAspect="1"/>
              </p:cNvGraphicFramePr>
              <p:nvPr/>
            </p:nvGraphicFramePr>
            <p:xfrm>
              <a:off x="2902021" y="5648615"/>
              <a:ext cx="521680" cy="443428"/>
            </p:xfrm>
            <a:graphic>
              <a:graphicData uri="http://schemas.openxmlformats.org/presentationml/2006/ole">
                <mc:AlternateContent>
                  <mc:Choice xmlns:v="urn:schemas-microsoft-com:vml" Requires="v">
                    <p:oleObj spid="_x0000_s1136" r:id="rId5" imgW="521799" imgH="443091" progId="Equation.DSMT4">
                      <p:embed/>
                    </p:oleObj>
                  </mc:Choice>
                  <mc:Fallback>
                    <p:oleObj r:id="rId5" imgW="521799" imgH="443091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902021" y="5648615"/>
                            <a:ext cx="521680" cy="44342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3737" name="Object 6"/>
            <p:cNvGraphicFramePr>
              <a:graphicFrameLocks noChangeAspect="1"/>
            </p:cNvGraphicFramePr>
            <p:nvPr/>
          </p:nvGraphicFramePr>
          <p:xfrm>
            <a:off x="3827463" y="1452563"/>
            <a:ext cx="731837" cy="4953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137" r:id="rId7" imgW="731878" imgH="495615" progId="Equation.DSMT4">
                    <p:embed/>
                  </p:oleObj>
                </mc:Choice>
                <mc:Fallback>
                  <p:oleObj r:id="rId7" imgW="731878" imgH="49561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27463" y="1452563"/>
                          <a:ext cx="731837" cy="4953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738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3988" y="2786063"/>
            <a:ext cx="3122612" cy="28067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7" name="TextBox 31"/>
          <p:cNvSpPr/>
          <p:nvPr/>
        </p:nvSpPr>
        <p:spPr>
          <a:xfrm>
            <a:off x="-222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课堂小结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5778" name="Rectangle 16"/>
          <p:cNvSpPr/>
          <p:nvPr/>
        </p:nvSpPr>
        <p:spPr>
          <a:xfrm>
            <a:off x="938213" y="1014413"/>
            <a:ext cx="35750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4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、复数的模的运算性质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566863" y="1536700"/>
          <a:ext cx="2439987" cy="517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38" r:id="rId3" imgW="2439987" imgH="517525" progId="Equation.DSMT4">
                  <p:embed/>
                </p:oleObj>
              </mc:Choice>
              <mc:Fallback>
                <p:oleObj r:id="rId3" imgW="2439987" imgH="5175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863" y="1536700"/>
                        <a:ext cx="2439987" cy="517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5"/>
          <p:cNvGraphicFramePr>
            <a:graphicFrameLocks noChangeAspect="1"/>
          </p:cNvGraphicFramePr>
          <p:nvPr/>
        </p:nvGraphicFramePr>
        <p:xfrm>
          <a:off x="1579563" y="2154238"/>
          <a:ext cx="1493837" cy="1092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39" r:id="rId5" imgW="1493837" imgH="1092200" progId="Equation.DSMT4">
                  <p:embed/>
                </p:oleObj>
              </mc:Choice>
              <mc:Fallback>
                <p:oleObj r:id="rId5" imgW="1493837" imgH="1092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9563" y="2154238"/>
                        <a:ext cx="1493837" cy="1092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7825" name="Picture 3" descr="帆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4365625"/>
            <a:ext cx="1600200" cy="12350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7826" name="Picture 4" descr="1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90600"/>
            <a:ext cx="762000" cy="6096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7827" name="Picture 5" descr="1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1447800" cy="838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782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115800" y="107442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7.77778E-06 C -0.00087 0.01899 -0.00157 0.03936 -0.00469 0.05834 C -0.00764 0.07732 -0.01303 0.09607 -0.01737 0.11459 C -0.01771 0.11667 -0.0224 0.14005 -0.02344 0.14167 C -0.02657 0.147 -0.0375 0.15001 -0.0375 0.15001 C -0.06407 0.14931 -0.09063 0.14978 -0.11719 0.14792 C -0.12466 0.14746 -0.13195 0.13936 -0.13924 0.13751 C -0.14237 0.13473 -0.1448 0.13079 -0.14844 0.12917 C -0.15591 0.12593 -0.16112 0.12431 -0.16719 0.11876 C -0.20157 0.12084 -0.2382 0.12223 -0.27188 0.13334 C -0.29497 0.14098 -0.31511 0.15325 -0.33907 0.15626 C -0.34115 0.15695 -0.34323 0.15741 -0.34532 0.15834 C -0.34844 0.1595 -0.35469 0.16251 -0.35469 0.16251 C -0.37084 0.16112 -0.38473 0.15996 -0.4 0.15417 C -0.40764 0.1514 -0.4125 0.14422 -0.42032 0.14167 C -0.42327 0.13913 -0.42674 0.13797 -0.42969 0.13542 C -0.43941 0.12663 -0.4349 0.12593 -0.44844 0.12292 C -0.46615 0.12385 -0.48681 0.12315 -0.50469 0.12917 C -0.5125 0.13172 -0.51685 0.13519 -0.52344 0.13959 C -0.5349 0.14723 -0.55 0.14978 -0.5625 0.15209 C -0.56563 0.1507 -0.56875 0.14931 -0.57188 0.14792 C -0.57431 0.14677 -0.57605 0.14376 -0.57813 0.14167 C -0.58785 0.13265 -0.58438 0.13473 -0.59219 0.13126 C -0.59497 0.12015 -0.60035 0.11112 -0.60313 0.10001 C -0.60261 0.09653 -0.60261 0.09283 -0.60157 0.08959 C -0.6 0.08496 -0.59653 0.08195 -0.59532 0.07709 C -0.59219 0.06436 -0.58994 0.04978 -0.58594 0.03751 C -0.58334 0.02964 -0.56719 0.00765 -0.56094 0.00209 C -0.55747 -0.01203 -0.56233 0.00325 -0.55469 -0.00833 C -0.5507 -0.01435 -0.54757 -0.02106 -0.54375 -0.02708 C -0.53872 -0.03495 -0.54132 -0.03749 -0.53438 -0.04374 C -0.52639 -0.06481 -0.53664 -0.03888 -0.52657 -0.06041 C -0.51928 -0.07615 -0.51303 -0.09305 -0.50313 -0.10624 C -0.5007 -0.11597 -0.49705 -0.12546 -0.49063 -0.13124 C -0.48803 -0.14189 -0.48178 -0.14814 -0.475 -0.15416 C -0.47136 -0.16134 -0.47032 -0.16527 -0.4625 -0.16874 C -0.45938 -0.17013 -0.45625 -0.17152 -0.45313 -0.17291 C -0.45157 -0.1736 -0.44844 -0.17499 -0.44844 -0.17499 C -0.44011 -0.17268 -0.43178 -0.17152 -0.42344 -0.16874 C -0.42188 -0.16735 -0.42049 -0.1655 -0.41875 -0.16458 C -0.4158 -0.16272 -0.40938 -0.16041 -0.40938 -0.16041 C -0.40539 -0.14467 -0.41129 -0.16342 -0.40313 -0.14999 C -0.40209 -0.14837 -0.40244 -0.1456 -0.40157 -0.14374 C -0.39966 -0.13935 -0.39653 -0.1361 -0.39532 -0.13124 C -0.39341 -0.1236 -0.38664 -0.10763 -0.38282 -0.09999 C -0.38091 -0.09004 -0.38056 -0.08634 -0.375 -0.07916 C -0.37362 -0.0706 -0.37136 -0.06597 -0.36875 -0.05833 C -0.3632 -0.0412 -0.36112 -0.02152 -0.34844 -0.01041 C -0.34011 0.00626 -0.35122 -0.01388 -0.3408 7.77778E-06 C -0.33039 0.0139 -0.34532 -0.00069 -0.33282 0.01042 C -0.33195 0.01251 -0.33108 0.01482 -0.32969 0.01667 C -0.32848 0.01853 -0.32622 0.01899 -0.32518 0.02084 C -0.31928 0.02964 -0.31928 0.03103 -0.31719 0.03959 C -0.31771 0.04515 -0.31806 0.0507 -0.31875 0.05626 C -0.31945 0.06065 -0.32188 0.06876 -0.32188 0.06876 C -0.32153 0.07778 -0.32153 0.08681 -0.32032 0.09584 C -0.31754 0.11945 -0.30382 0.13728 -0.29688 0.15834 C -0.29046 0.17778 -0.28872 0.19885 -0.27969 0.21667 C -0.27848 0.22315 -0.27761 0.23265 -0.27344 0.23751 C -0.26546 0.247 -0.24966 0.26112 -0.23907 0.26459 C -0.22223 0.27964 -0.20261 0.28635 -0.18282 0.29167 C -0.17761 0.29306 -0.1724 0.29445 -0.16719 0.29584 C -0.16303 0.297 -0.15469 0.30001 -0.15469 0.30001 C -0.13542 0.2963 -0.13629 0.29607 -0.11112 0.29792 C -0.06164 0.3088 0.00156 0.29885 0.0467 0.29792 C 0.05989 0.29445 0.07291 0.29306 0.08593 0.28959 C 0.0934 0.28751 0.10052 0.2838 0.10781 0.28126 C 0.12361 0.27593 0.13923 0.27153 0.15468 0.26459 C 0.16024 0.26204 0.16631 0.26251 0.17187 0.26042 C 0.18072 0.25718 0.18819 0.2507 0.19687 0.24792 C 0.2019 0.24329 0.20711 0.24167 0.2125 0.23751 C 0.21996 0.23195 0.21475 0.23496 0.22187 0.22709 C 0.2276 0.22084 0.23159 0.222 0.23593 0.21042 C 0.23784 0.20533 0.2394 0.20024 0.24218 0.19584 C 0.24652 0.1889 0.24704 0.19121 0.25 0.18334 C 0.25416 0.17223 0.25607 0.15927 0.26406 0.15209 C 0.26649 0.14237 0.26892 0.13589 0.27187 0.12709 C 0.27517 0.11714 0.27517 0.10695 0.27968 0.09792 C 0.28194 0.08311 0.28038 0.09098 0.28437 0.07501 C 0.28541 0.07084 0.2875 0.06251 0.2875 0.06251 C 0.28697 0.05556 0.2875 0.04839 0.28593 0.04167 C 0.28489 0.03681 0.2809 0.03403 0.27968 0.02917 C 0.2769 0.01783 0.27604 0.02686 0.27187 0.01042 C 0.27135 0.00834 0.27135 0.00579 0.27031 0.00417 C 0.2677 7.77778E-06 0.26354 -0.00208 0.26093 -0.00624 C 0.25468 -0.0162 0.24739 -0.02592 0.23906 -0.03333 C 0.23142 -0.0486 0.21093 -0.05948 0.19843 -0.06666 C 0.18315 -0.07546 0.16718 -0.07847 0.15156 -0.08541 C 0.13715 -0.09189 0.12256 -0.09675 0.10781 -0.10208 C 0.09618 -0.10624 0.08506 -0.11272 0.07343 -0.11666 C 0.06979 -0.11782 0.06631 -0.1206 0.0625 -0.12083 C 0.05555 -0.12129 0.04895 -0.12083 0.04218 -0.12083" ptsTypes="">
                                      <p:cBhvr>
                                        <p:cTn id="6" dur="1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6 -4.44444E-06 C 0.00469 0.01898 -0.0059 0.04005 -0.00937 0.05834 C -0.01302 0.07801 -0.01822 0.09699 -0.02187 0.11667 C -0.02447 0.1301 -0.02447 0.1419 -0.02656 0.15625 C -0.02795 0.16551 -0.02986 0.17408 -0.03124 0.18334 C -0.03003 0.2088 -0.02777 0.23033 -0.02187 0.25417 C -0.02135 0.27361 -0.02118 0.29306 -0.02031 0.3125 C -0.01996 0.31852 -0.01753 0.31991 -0.01562 0.325 C -0.01145 0.33588 -0.00677 0.34607 -0.00156 0.35625 C 0.00556 0.37061 -0.00104 0.37477 0.01094 0.38542 C 0.01407 0.39769 0.01007 0.38635 0.01719 0.39584 C 0.02431 0.40533 0.0158 0.4 0.02501 0.40417 C 0.02987 0.41389 0.03785 0.42662 0.04532 0.43334 C 0.04896 0.44051 0.05001 0.44584 0.05469 0.45209 C 0.05834 0.4669 0.05591 0.46088 0.06094 0.47084 C 0.05955 0.48542 0.05764 0.49398 0.05313 0.50602 C 0.05244 0.50811 0.05261 0.51088 0.05157 0.5125 C 0.04879 0.5169 0.04046 0.51945 0.03751 0.52084 C 0.02882 0.52477 0.01997 0.52824 0.01094 0.53125 C -0.02499 0.52338 0.02969 0.53473 -0.06874 0.52709 C -0.07673 0.52639 -0.0842 0.52176 -0.09218 0.52084 C -0.09531 0.51945 -0.09878 0.51922 -0.10156 0.51667 C -0.10312 0.51528 -0.10451 0.51343 -0.10624 0.5125 C -0.11319 0.50903 -0.121 0.50741 -0.12812 0.50417 C -0.13506 0.50116 -0.14166 0.49352 -0.14843 0.48959 C -0.15347 0.48681 -0.15885 0.48565 -0.16406 0.48311 C -0.16579 0.48264 -0.16701 0.4801 -0.16874 0.47894 C -0.17569 0.475 -0.17361 0.47894 -0.17968 0.475 C -0.18663 0.47037 -0.18246 0.47037 -0.19062 0.46667 C -0.20243 0.46135 -0.2144 0.45602 -0.22656 0.45209 C -0.2309 0.44838 -0.23628 0.44746 -0.24062 0.44375 C -0.24635 0.43866 -0.25312 0.43542 -0.25937 0.43125 C -0.26249 0.42917 -0.26562 0.42686 -0.26874 0.425 C -0.2717 0.42315 -0.27812 0.42084 -0.27812 0.42084 C -0.28697 0.42385 -0.2927 0.42477 -0.29999 0.43125 C -0.3085 0.44838 -0.29739 0.42871 -0.30781 0.43959 C -0.31128 0.44329 -0.31354 0.44885 -0.31718 0.45209 C -0.31874 0.45348 -0.32031 0.45486 -0.32187 0.45625 C -0.32951 0.4713 -0.3401 0.48357 -0.35156 0.49375 C -0.3592 0.50903 -0.37152 0.51922 -0.38281 0.52917 C -0.38611 0.53218 -0.38871 0.53704 -0.39218 0.53959 C -0.39791 0.54375 -0.40624 0.54491 -0.41249 0.54792 C -0.41753 0.56111 -0.42031 0.55811 -0.43124 0.56042 C -0.46093 0.55602 -0.45034 0.56019 -0.46406 0.55417 C -0.46979 0.54653 -0.47534 0.54491 -0.48281 0.54167 C -0.48454 0.54098 -0.48576 0.53843 -0.48749 0.53727 C -0.49201 0.53473 -0.49739 0.53496 -0.50156 0.53125 C -0.51475 0.51968 -0.50624 0.52454 -0.52031 0.52084 C -0.52795 0.51875 -0.53385 0.51412 -0.54062 0.51019 C -0.54357 0.50857 -0.54999 0.50602 -0.54999 0.50602 C -0.54843 0.50556 -0.54687 0.50348 -0.54531 0.50417 C -0.54322 0.5051 -0.53906 0.50834 -0.54062 0.51019 C -0.54253 0.51297 -0.54583 0.50926 -0.54843 0.50834 C -0.55885 0.50486 -0.56805 0.49607 -0.57812 0.49167 L -0.59687 0.47709 C -0.59687 0.47709 -0.59218 0.475 -0.59218 0.475 C -0.58159 0.47963 -0.58454 0.47014 -0.58593 0.46042 C -0.58541 0.45209 -0.58506 0.44375 -0.58437 0.43542 C -0.5835 0.42662 -0.58055 0.42199 -0.57812 0.41459 C -0.57482 0.40486 -0.57291 0.39352 -0.57031 0.38334 C -0.56961 0.38033 -0.56614 0.38033 -0.56406 0.37917 C -0.55694 0.375 -0.55156 0.37176 -0.54374 0.36875 C -0.53072 0.35718 -0.51701 0.35232 -0.50156 0.35 C -0.4842 0.35232 -0.48211 0.35371 -0.46249 0.35 C -0.4592 0.34931 -0.45312 0.34584 -0.45312 0.34584 C -0.44999 0.33959 -0.44548 0.33426 -0.44374 0.32709 C -0.44149 0.31829 -0.43958 0.30093 -0.43593 0.29375 C -0.43229 0.28658 -0.4302 0.27917 -0.42812 0.27084 C -0.42569 0.18172 -0.42482 0.17431 -0.42812 0.05417 C -0.42829 0.04607 -0.43767 0.04561 -0.44062 0.04375 C -0.45225 0.03588 -0.46423 0.03357 -0.47656 0.02917 C -0.48124 0.02755 -0.48593 0.025 -0.49062 0.02292 C -0.49218 0.02223 -0.49531 0.02084 -0.49531 0.02084 C -0.50138 0.0088 -0.51284 0.00186 -0.52187 -0.00625 C -0.53263 -0.01597 -0.49583 -0.00486 -0.48281 -0.00416 C -0.47013 -0.00254 -0.4592 0.00162 -0.44687 0.00417 C -0.43923 0.00579 -0.40364 0.00811 -0.39999 0.00834 C -0.39791 0.00903 -0.39583 0.00949 -0.39374 0.01042 C -0.39062 0.01158 -0.38437 0.01459 -0.38437 0.01459 C -0.38333 0.01875 -0.38229 0.02292 -0.38124 0.02709 C -0.37986 0.03241 -0.37812 0.04375 -0.37812 0.04375 C -0.37725 0.06829 -0.37638 0.09074 -0.37343 0.11459 C -0.37135 0.14931 -0.3684 0.18449 -0.36406 0.21875 C -0.36197 0.25463 -0.36388 0.28936 -0.36718 0.325 C -0.36684 0.32778 -0.36562 0.33797 -0.36406 0.34167 C -0.36215 0.34607 -0.35902 0.34931 -0.35781 0.35417 C -0.3552 0.36436 -0.35659 0.35834 -0.35468 0.37292 C -0.35104 0.43542 -0.35538 0.35811 -0.35156 0.44167 C -0.35069 0.4625 -0.35017 0.47269 -0.34374 0.48959 C -0.34305 0.49144 -0.3434 0.49422 -0.34218 0.49584 C -0.32743 0.51551 -0.30399 0.52153 -0.28437 0.525 C -0.27864 0.52315 -0.27291 0.52061 -0.26718 0.51875 C -0.26562 0.51736 -0.26388 0.51621 -0.26249 0.51459 C -0.26076 0.51273 -0.25954 0.50996 -0.25781 0.50834 C -0.2559 0.50625 -0.25329 0.50602 -0.25156 0.50417 C -0.24166 0.49352 -0.23506 0.47871 -0.22499 0.46875 C -0.2118 0.43936 -0.2302 0.47755 -0.21249 0.45 C -0.21163 0.44861 -0.20954 0.43611 -0.20937 0.43542 C -0.20538 0.42477 -0.19878 0.41412 -0.19374 0.40417 C -0.1894 0.39537 -0.19149 0.39028 -0.18906 0.38125 C -0.18836 0.37894 -0.1868 0.37732 -0.18593 0.375 C -0.18246 0.36598 -0.18246 0.35672 -0.17812 0.34792 C -0.17586 0.33611 -0.17274 0.32431 -0.16718 0.31459 C -0.16458 0.30116 -0.16059 0.28704 -0.15312 0.27709 C -0.15017 0.26551 -0.14374 0.25463 -0.13906 0.24375 C -0.13784 0.24098 -0.1368 0.2382 -0.13593 0.23542 C -0.13524 0.23334 -0.13506 0.23102 -0.13437 0.22917 C -0.13003 0.2176 -0.12309 0.20741 -0.11874 0.19584 C -0.11163 0.17686 -0.1151 0.18426 -0.10937 0.17292 C -0.10798 0.16343 -0.10711 0.15787 -0.10312 0.15 C -0.09878 0.12709 -0.09461 0.10371 -0.08906 0.08125 C -0.09079 0.01181 -0.09062 0.04098 -0.09062 -0.00625" ptsTypes="">
                                      <p:cBhvr>
                                        <p:cTn id="8" dur="1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Rectangle 16"/>
          <p:cNvSpPr/>
          <p:nvPr/>
        </p:nvSpPr>
        <p:spPr>
          <a:xfrm>
            <a:off x="938213" y="1014413"/>
            <a:ext cx="39655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3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、复数的乘方</a:t>
            </a:r>
            <a:endParaRPr lang="zh-CN" altLang="en-US" sz="2400">
              <a:solidFill>
                <a:srgbClr val="FF0000"/>
              </a:solidFill>
              <a:ea typeface="楷体" pitchFamily="49" charset="-122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484313" y="1436688"/>
          <a:ext cx="7327900" cy="1130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7327900" imgH="1130300" progId="Word.Document.12">
                  <p:embed/>
                </p:oleObj>
              </mc:Choice>
              <mc:Fallback>
                <p:oleObj r:id="rId3" imgW="7327900" imgH="11303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4313" y="1436688"/>
                        <a:ext cx="7327900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1"/>
          <p:cNvGraphicFramePr>
            <a:graphicFrameLocks noChangeAspect="1"/>
          </p:cNvGraphicFramePr>
          <p:nvPr/>
        </p:nvGraphicFramePr>
        <p:xfrm>
          <a:off x="1582738" y="2713038"/>
          <a:ext cx="1633537" cy="436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5" imgW="1633537" imgH="436562" progId="Equation.DSMT4">
                  <p:embed/>
                </p:oleObj>
              </mc:Choice>
              <mc:Fallback>
                <p:oleObj r:id="rId5" imgW="1633537" imgH="43656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82738" y="2713038"/>
                        <a:ext cx="1633537" cy="4365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3416300" y="2646363"/>
          <a:ext cx="1604963" cy="5254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7" imgW="1604963" imgH="525462" progId="Equation.DSMT4">
                  <p:embed/>
                </p:oleObj>
              </mc:Choice>
              <mc:Fallback>
                <p:oleObj r:id="rId7" imgW="1604963" imgH="52546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16300" y="2646363"/>
                        <a:ext cx="1604963" cy="5254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286375" y="2620963"/>
          <a:ext cx="2054225" cy="554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9" imgW="2054225" imgH="554037" progId="Equation.DSMT4">
                  <p:embed/>
                </p:oleObj>
              </mc:Choice>
              <mc:Fallback>
                <p:oleObj r:id="rId9" imgW="2054225" imgH="55403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86375" y="2620963"/>
                        <a:ext cx="2054225" cy="5540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16"/>
          <p:cNvSpPr/>
          <p:nvPr/>
        </p:nvSpPr>
        <p:spPr>
          <a:xfrm>
            <a:off x="938213" y="3532188"/>
            <a:ext cx="50117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4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i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的正整数指数幂的变化规律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graphicFrame>
        <p:nvGraphicFramePr>
          <p:cNvPr id="10247" name="Object 2"/>
          <p:cNvGraphicFramePr>
            <a:graphicFrameLocks noChangeAspect="1"/>
          </p:cNvGraphicFramePr>
          <p:nvPr/>
        </p:nvGraphicFramePr>
        <p:xfrm>
          <a:off x="1484313" y="3954463"/>
          <a:ext cx="4025900" cy="450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11" imgW="4025900" imgH="450850" progId="Word.Document.12">
                  <p:embed/>
                </p:oleObj>
              </mc:Choice>
              <mc:Fallback>
                <p:oleObj r:id="rId11" imgW="4025900" imgH="4508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4313" y="3954463"/>
                        <a:ext cx="4025900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7"/>
          <p:cNvGraphicFramePr>
            <a:graphicFrameLocks noChangeAspect="1"/>
          </p:cNvGraphicFramePr>
          <p:nvPr/>
        </p:nvGraphicFramePr>
        <p:xfrm>
          <a:off x="1508125" y="4433888"/>
          <a:ext cx="901700" cy="465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13" imgW="901700" imgH="465137" progId="Equation.DSMT4">
                  <p:embed/>
                </p:oleObj>
              </mc:Choice>
              <mc:Fallback>
                <p:oleObj r:id="rId13" imgW="901700" imgH="46513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508125" y="4433888"/>
                        <a:ext cx="901700" cy="465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8"/>
          <p:cNvGraphicFramePr>
            <a:graphicFrameLocks noChangeAspect="1"/>
          </p:cNvGraphicFramePr>
          <p:nvPr/>
        </p:nvGraphicFramePr>
        <p:xfrm>
          <a:off x="2613025" y="4424363"/>
          <a:ext cx="1069975" cy="465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15" imgW="1069975" imgH="465137" progId="Equation.DSMT4">
                  <p:embed/>
                </p:oleObj>
              </mc:Choice>
              <mc:Fallback>
                <p:oleObj r:id="rId15" imgW="1069975" imgH="46513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13025" y="4424363"/>
                        <a:ext cx="1069975" cy="465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9"/>
          <p:cNvGraphicFramePr>
            <a:graphicFrameLocks noChangeAspect="1"/>
          </p:cNvGraphicFramePr>
          <p:nvPr/>
        </p:nvGraphicFramePr>
        <p:xfrm>
          <a:off x="3911600" y="4414838"/>
          <a:ext cx="1350963" cy="465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17" imgW="1350963" imgH="465137" progId="Equation.DSMT4">
                  <p:embed/>
                </p:oleObj>
              </mc:Choice>
              <mc:Fallback>
                <p:oleObj r:id="rId17" imgW="1350963" imgH="46513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911600" y="4414838"/>
                        <a:ext cx="1350963" cy="465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0"/>
          <p:cNvGraphicFramePr>
            <a:graphicFrameLocks noChangeAspect="1"/>
          </p:cNvGraphicFramePr>
          <p:nvPr/>
        </p:nvGraphicFramePr>
        <p:xfrm>
          <a:off x="5499100" y="4416425"/>
          <a:ext cx="1293813" cy="465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19" imgW="1293813" imgH="465138" progId="Equation.DSMT4">
                  <p:embed/>
                </p:oleObj>
              </mc:Choice>
              <mc:Fallback>
                <p:oleObj r:id="rId19" imgW="1293813" imgH="46513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499100" y="4416425"/>
                        <a:ext cx="1293813" cy="465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1"/>
          <p:cNvGraphicFramePr>
            <a:graphicFrameLocks noChangeAspect="1"/>
          </p:cNvGraphicFramePr>
          <p:nvPr/>
        </p:nvGraphicFramePr>
        <p:xfrm>
          <a:off x="1492250" y="5076825"/>
          <a:ext cx="3551238" cy="465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21" imgW="3551238" imgH="465138" progId="Equation.DSMT4">
                  <p:embed/>
                </p:oleObj>
              </mc:Choice>
              <mc:Fallback>
                <p:oleObj r:id="rId21" imgW="3551238" imgH="465138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92250" y="5076825"/>
                        <a:ext cx="3551238" cy="465138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复习回顾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 fill="hold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9" name="Rectangle 16"/>
          <p:cNvSpPr/>
          <p:nvPr/>
        </p:nvSpPr>
        <p:spPr>
          <a:xfrm>
            <a:off x="938213" y="1014413"/>
            <a:ext cx="50117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5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、关于复数运算中常用的几个结论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grpSp>
        <p:nvGrpSpPr>
          <p:cNvPr id="12290" name="组合 29"/>
          <p:cNvGrpSpPr/>
          <p:nvPr/>
        </p:nvGrpSpPr>
        <p:grpSpPr>
          <a:xfrm>
            <a:off x="1458913" y="1508125"/>
            <a:ext cx="2060575" cy="523875"/>
            <a:chOff x="1458750" y="1507526"/>
            <a:chExt cx="2061109" cy="523875"/>
          </a:xfrm>
        </p:grpSpPr>
        <p:graphicFrame>
          <p:nvGraphicFramePr>
            <p:cNvPr id="12291" name="Object 6"/>
            <p:cNvGraphicFramePr>
              <a:graphicFrameLocks noChangeAspect="1"/>
            </p:cNvGraphicFramePr>
            <p:nvPr/>
          </p:nvGraphicFramePr>
          <p:xfrm>
            <a:off x="1941884" y="1507526"/>
            <a:ext cx="1577975" cy="5238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0" r:id="rId3" imgW="1577566" imgH="523875" progId="Equation.DSMT4">
                    <p:embed/>
                  </p:oleObj>
                </mc:Choice>
                <mc:Fallback>
                  <p:oleObj r:id="rId3" imgW="1577566" imgH="52387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41884" y="1507526"/>
                          <a:ext cx="1577975" cy="5238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2" name="Rectangle 16"/>
            <p:cNvSpPr/>
            <p:nvPr/>
          </p:nvSpPr>
          <p:spPr>
            <a:xfrm>
              <a:off x="1458750" y="1523071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(1)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293" name="组合 30"/>
          <p:cNvGrpSpPr/>
          <p:nvPr/>
        </p:nvGrpSpPr>
        <p:grpSpPr>
          <a:xfrm>
            <a:off x="4437063" y="1493838"/>
            <a:ext cx="2243137" cy="523875"/>
            <a:chOff x="1480521" y="2122488"/>
            <a:chExt cx="2242742" cy="523875"/>
          </a:xfrm>
        </p:grpSpPr>
        <p:graphicFrame>
          <p:nvGraphicFramePr>
            <p:cNvPr id="12294" name="Object 8"/>
            <p:cNvGraphicFramePr>
              <a:graphicFrameLocks noChangeAspect="1"/>
            </p:cNvGraphicFramePr>
            <p:nvPr/>
          </p:nvGraphicFramePr>
          <p:xfrm>
            <a:off x="1948438" y="2122488"/>
            <a:ext cx="1774825" cy="5238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1" r:id="rId5" imgW="1775138" imgH="523875" progId="Equation.DSMT4">
                    <p:embed/>
                  </p:oleObj>
                </mc:Choice>
                <mc:Fallback>
                  <p:oleObj r:id="rId5" imgW="1775138" imgH="52387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48438" y="2122488"/>
                          <a:ext cx="1774825" cy="52387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5" name="Rectangle 16"/>
            <p:cNvSpPr/>
            <p:nvPr/>
          </p:nvSpPr>
          <p:spPr>
            <a:xfrm>
              <a:off x="1480521" y="2138609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(2)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296" name="组合 22"/>
          <p:cNvGrpSpPr/>
          <p:nvPr/>
        </p:nvGrpSpPr>
        <p:grpSpPr>
          <a:xfrm>
            <a:off x="1454150" y="2347913"/>
            <a:ext cx="1390650" cy="903287"/>
            <a:chOff x="1478546" y="2727838"/>
            <a:chExt cx="1390367" cy="903287"/>
          </a:xfrm>
        </p:grpSpPr>
        <p:graphicFrame>
          <p:nvGraphicFramePr>
            <p:cNvPr id="12297" name="Object 12"/>
            <p:cNvGraphicFramePr>
              <a:graphicFrameLocks noChangeAspect="1"/>
            </p:cNvGraphicFramePr>
            <p:nvPr/>
          </p:nvGraphicFramePr>
          <p:xfrm>
            <a:off x="1967213" y="2727838"/>
            <a:ext cx="901700" cy="90328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2" r:id="rId7" imgW="901884" imgH="903287" progId="Equation.DSMT4">
                    <p:embed/>
                  </p:oleObj>
                </mc:Choice>
                <mc:Fallback>
                  <p:oleObj r:id="rId7" imgW="901884" imgH="903287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67213" y="2727838"/>
                          <a:ext cx="901700" cy="9032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8" name="Rectangle 16"/>
            <p:cNvSpPr/>
            <p:nvPr/>
          </p:nvSpPr>
          <p:spPr>
            <a:xfrm>
              <a:off x="1478546" y="2944134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(3)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299" name="组合 23"/>
          <p:cNvGrpSpPr/>
          <p:nvPr/>
        </p:nvGrpSpPr>
        <p:grpSpPr>
          <a:xfrm>
            <a:off x="3246438" y="2344738"/>
            <a:ext cx="1582737" cy="903287"/>
            <a:chOff x="1478546" y="2727288"/>
            <a:chExt cx="1583054" cy="903287"/>
          </a:xfrm>
        </p:grpSpPr>
        <p:graphicFrame>
          <p:nvGraphicFramePr>
            <p:cNvPr id="12300" name="Object 10"/>
            <p:cNvGraphicFramePr>
              <a:graphicFrameLocks noChangeAspect="1"/>
            </p:cNvGraphicFramePr>
            <p:nvPr/>
          </p:nvGraphicFramePr>
          <p:xfrm>
            <a:off x="1963050" y="2727288"/>
            <a:ext cx="1098550" cy="90328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3" r:id="rId9" imgW="1098330" imgH="903287" progId="Equation.DSMT4">
                    <p:embed/>
                  </p:oleObj>
                </mc:Choice>
                <mc:Fallback>
                  <p:oleObj r:id="rId9" imgW="1098330" imgH="903287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63050" y="2727288"/>
                          <a:ext cx="1098550" cy="9032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Rectangle 16"/>
            <p:cNvSpPr/>
            <p:nvPr/>
          </p:nvSpPr>
          <p:spPr>
            <a:xfrm>
              <a:off x="1478546" y="2944134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(4)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02" name="组合 26"/>
          <p:cNvGrpSpPr/>
          <p:nvPr/>
        </p:nvGrpSpPr>
        <p:grpSpPr>
          <a:xfrm>
            <a:off x="5275263" y="2366963"/>
            <a:ext cx="1787525" cy="903287"/>
            <a:chOff x="1478546" y="2727473"/>
            <a:chExt cx="1787656" cy="903288"/>
          </a:xfrm>
        </p:grpSpPr>
        <p:graphicFrame>
          <p:nvGraphicFramePr>
            <p:cNvPr id="12303" name="Object 11"/>
            <p:cNvGraphicFramePr>
              <a:graphicFrameLocks noChangeAspect="1"/>
            </p:cNvGraphicFramePr>
            <p:nvPr/>
          </p:nvGraphicFramePr>
          <p:xfrm>
            <a:off x="1970802" y="2727473"/>
            <a:ext cx="1295400" cy="90328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4" r:id="rId11" imgW="1295305" imgH="903288" progId="Equation.DSMT4">
                    <p:embed/>
                  </p:oleObj>
                </mc:Choice>
                <mc:Fallback>
                  <p:oleObj r:id="rId11" imgW="1295305" imgH="903288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70802" y="2727473"/>
                          <a:ext cx="1295400" cy="90328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4" name="Rectangle 16"/>
            <p:cNvSpPr/>
            <p:nvPr/>
          </p:nvSpPr>
          <p:spPr>
            <a:xfrm>
              <a:off x="1478546" y="2944134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(5)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05" name="组合 29"/>
          <p:cNvGrpSpPr/>
          <p:nvPr/>
        </p:nvGrpSpPr>
        <p:grpSpPr>
          <a:xfrm>
            <a:off x="1398588" y="5086350"/>
            <a:ext cx="2422525" cy="473075"/>
            <a:chOff x="1458750" y="1511652"/>
            <a:chExt cx="2421425" cy="473084"/>
          </a:xfrm>
        </p:grpSpPr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1964063" y="1511652"/>
            <a:ext cx="1916112" cy="46672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5" r:id="rId13" imgW="1916982" imgH="466725" progId="Equation.DSMT4">
                    <p:embed/>
                  </p:oleObj>
                </mc:Choice>
                <mc:Fallback>
                  <p:oleObj r:id="rId13" imgW="1916982" imgH="46672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64063" y="1511652"/>
                          <a:ext cx="1916112" cy="4667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7" name="Rectangle 16"/>
            <p:cNvSpPr/>
            <p:nvPr/>
          </p:nvSpPr>
          <p:spPr>
            <a:xfrm>
              <a:off x="1458750" y="1523071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(1)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08" name="组合 30"/>
          <p:cNvGrpSpPr/>
          <p:nvPr/>
        </p:nvGrpSpPr>
        <p:grpSpPr>
          <a:xfrm>
            <a:off x="4198938" y="5081588"/>
            <a:ext cx="1531937" cy="495300"/>
            <a:chOff x="1480521" y="2136220"/>
            <a:chExt cx="1530887" cy="495300"/>
          </a:xfrm>
        </p:grpSpPr>
        <p:graphicFrame>
          <p:nvGraphicFramePr>
            <p:cNvPr id="12309" name="Object 3"/>
            <p:cNvGraphicFramePr>
              <a:graphicFrameLocks noChangeAspect="1"/>
            </p:cNvGraphicFramePr>
            <p:nvPr/>
          </p:nvGraphicFramePr>
          <p:xfrm>
            <a:off x="1970008" y="2136220"/>
            <a:ext cx="1041400" cy="4953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6" r:id="rId15" imgW="1042114" imgH="495300" progId="Equation.DSMT4">
                    <p:embed/>
                  </p:oleObj>
                </mc:Choice>
                <mc:Fallback>
                  <p:oleObj r:id="rId15" imgW="1042114" imgH="495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6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70008" y="2136220"/>
                          <a:ext cx="1041400" cy="4953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0" name="Rectangle 16"/>
            <p:cNvSpPr/>
            <p:nvPr/>
          </p:nvSpPr>
          <p:spPr>
            <a:xfrm>
              <a:off x="1480521" y="2138609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(2)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11" name="组合 22"/>
          <p:cNvGrpSpPr/>
          <p:nvPr/>
        </p:nvGrpSpPr>
        <p:grpSpPr>
          <a:xfrm>
            <a:off x="6086475" y="5081588"/>
            <a:ext cx="1390650" cy="468312"/>
            <a:chOff x="1478546" y="2944134"/>
            <a:chExt cx="1390829" cy="468280"/>
          </a:xfrm>
        </p:grpSpPr>
        <p:graphicFrame>
          <p:nvGraphicFramePr>
            <p:cNvPr id="12312" name="Object 4"/>
            <p:cNvGraphicFramePr>
              <a:graphicFrameLocks noChangeAspect="1"/>
            </p:cNvGraphicFramePr>
            <p:nvPr/>
          </p:nvGraphicFramePr>
          <p:xfrm>
            <a:off x="1967675" y="2945689"/>
            <a:ext cx="901700" cy="46672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7" r:id="rId17" imgW="901584" imgH="466757" progId="Equation.DSMT4">
                    <p:embed/>
                  </p:oleObj>
                </mc:Choice>
                <mc:Fallback>
                  <p:oleObj r:id="rId17" imgW="901584" imgH="466757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67675" y="2945689"/>
                          <a:ext cx="901700" cy="46672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3" name="Rectangle 16"/>
            <p:cNvSpPr/>
            <p:nvPr/>
          </p:nvSpPr>
          <p:spPr>
            <a:xfrm>
              <a:off x="1478546" y="2944134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(3)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14" name="组合 32"/>
          <p:cNvGrpSpPr/>
          <p:nvPr/>
        </p:nvGrpSpPr>
        <p:grpSpPr>
          <a:xfrm>
            <a:off x="938213" y="3562350"/>
            <a:ext cx="4405312" cy="514350"/>
            <a:chOff x="938213" y="961902"/>
            <a:chExt cx="4405683" cy="514176"/>
          </a:xfrm>
        </p:grpSpPr>
        <p:sp>
          <p:nvSpPr>
            <p:cNvPr id="12315" name="Rectangle 16"/>
            <p:cNvSpPr/>
            <p:nvPr/>
          </p:nvSpPr>
          <p:spPr>
            <a:xfrm>
              <a:off x="938213" y="1014413"/>
              <a:ext cx="4405683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solidFill>
                    <a:srgbClr val="0000FF"/>
                  </a:solidFill>
                  <a:ea typeface="楷体" pitchFamily="49" charset="-122"/>
                </a:rPr>
                <a:t>6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、关于复数</a:t>
              </a:r>
              <a:r>
                <a:rPr lang="en-US" altLang="zh-CN" sz="2400" i="1">
                  <a:solidFill>
                    <a:srgbClr val="0000FF"/>
                  </a:solidFill>
                </a:rPr>
                <a:t>ω</a:t>
              </a:r>
              <a:r>
                <a:rPr lang="zh-CN" altLang="en-US" sz="240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和</a:t>
              </a:r>
              <a:r>
                <a:rPr lang="zh-CN" altLang="en-US" sz="2400">
                  <a:latin typeface="楷体" pitchFamily="49" charset="-122"/>
                  <a:ea typeface="楷体" pitchFamily="49" charset="-122"/>
                </a:rPr>
                <a:t>  </a:t>
              </a:r>
              <a:r>
                <a:rPr lang="zh-CN" altLang="en-US" sz="2400">
                  <a:solidFill>
                    <a:srgbClr val="0000FF"/>
                  </a:solidFill>
                  <a:ea typeface="楷体" pitchFamily="49" charset="-122"/>
                </a:rPr>
                <a:t>的几个结论</a:t>
              </a:r>
              <a:endParaRPr lang="zh-CN" altLang="en-US" sz="2400">
                <a:solidFill>
                  <a:srgbClr val="0000FF"/>
                </a:solidFill>
                <a:ea typeface="楷体" pitchFamily="49" charset="-122"/>
              </a:endParaRPr>
            </a:p>
          </p:txBody>
        </p:sp>
        <p:graphicFrame>
          <p:nvGraphicFramePr>
            <p:cNvPr id="12316" name="Object 7"/>
            <p:cNvGraphicFramePr>
              <a:graphicFrameLocks noChangeAspect="1"/>
            </p:cNvGraphicFramePr>
            <p:nvPr/>
          </p:nvGraphicFramePr>
          <p:xfrm>
            <a:off x="3265703" y="961902"/>
            <a:ext cx="322182" cy="46313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68" r:id="rId19" imgW="322155" imgH="463294" progId="Equation.DSMT4">
                    <p:embed/>
                  </p:oleObj>
                </mc:Choice>
                <mc:Fallback>
                  <p:oleObj r:id="rId19" imgW="322155" imgH="463294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65703" y="961902"/>
                          <a:ext cx="322182" cy="4631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17" name="Object 2"/>
          <p:cNvGraphicFramePr>
            <a:graphicFrameLocks noChangeAspect="1"/>
          </p:cNvGraphicFramePr>
          <p:nvPr/>
        </p:nvGraphicFramePr>
        <p:xfrm>
          <a:off x="1531938" y="4060825"/>
          <a:ext cx="6175375" cy="9509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21" imgW="6175375" imgH="950913" progId="Word.Document.12">
                  <p:embed/>
                </p:oleObj>
              </mc:Choice>
              <mc:Fallback>
                <p:oleObj r:id="rId21" imgW="6175375" imgH="95091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31938" y="4060825"/>
                        <a:ext cx="6175375" cy="950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8" name="组合 29"/>
          <p:cNvGrpSpPr/>
          <p:nvPr/>
        </p:nvGrpSpPr>
        <p:grpSpPr>
          <a:xfrm>
            <a:off x="1397000" y="5765800"/>
            <a:ext cx="2420938" cy="554038"/>
            <a:chOff x="1458750" y="1468639"/>
            <a:chExt cx="2420725" cy="554038"/>
          </a:xfrm>
        </p:grpSpPr>
        <p:graphicFrame>
          <p:nvGraphicFramePr>
            <p:cNvPr id="12319" name="Object 5"/>
            <p:cNvGraphicFramePr>
              <a:graphicFrameLocks noChangeAspect="1"/>
            </p:cNvGraphicFramePr>
            <p:nvPr/>
          </p:nvGraphicFramePr>
          <p:xfrm>
            <a:off x="1963363" y="1468639"/>
            <a:ext cx="1916112" cy="55403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0" r:id="rId23" imgW="1916281" imgH="554038" progId="Equation.DSMT4">
                    <p:embed/>
                  </p:oleObj>
                </mc:Choice>
                <mc:Fallback>
                  <p:oleObj r:id="rId23" imgW="1916281" imgH="554038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63363" y="1468639"/>
                          <a:ext cx="1916112" cy="55403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0" name="Rectangle 16"/>
            <p:cNvSpPr/>
            <p:nvPr/>
          </p:nvSpPr>
          <p:spPr>
            <a:xfrm>
              <a:off x="1458750" y="1523071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(4)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21" name="组合 30"/>
          <p:cNvGrpSpPr/>
          <p:nvPr/>
        </p:nvGrpSpPr>
        <p:grpSpPr>
          <a:xfrm>
            <a:off x="4197350" y="5775325"/>
            <a:ext cx="1531938" cy="552450"/>
            <a:chOff x="1480521" y="2107557"/>
            <a:chExt cx="1531162" cy="552450"/>
          </a:xfrm>
        </p:grpSpPr>
        <p:graphicFrame>
          <p:nvGraphicFramePr>
            <p:cNvPr id="12322" name="Object 13"/>
            <p:cNvGraphicFramePr>
              <a:graphicFrameLocks noChangeAspect="1"/>
            </p:cNvGraphicFramePr>
            <p:nvPr/>
          </p:nvGraphicFramePr>
          <p:xfrm>
            <a:off x="1970283" y="2107557"/>
            <a:ext cx="1041400" cy="55245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1" r:id="rId25" imgW="1041928" imgH="552450" progId="Equation.DSMT4">
                    <p:embed/>
                  </p:oleObj>
                </mc:Choice>
                <mc:Fallback>
                  <p:oleObj r:id="rId25" imgW="1041928" imgH="55245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6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70283" y="2107557"/>
                          <a:ext cx="1041400" cy="55245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3" name="Rectangle 16"/>
            <p:cNvSpPr/>
            <p:nvPr/>
          </p:nvSpPr>
          <p:spPr>
            <a:xfrm>
              <a:off x="1480521" y="2138609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(5)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grpSp>
        <p:nvGrpSpPr>
          <p:cNvPr id="12324" name="组合 22"/>
          <p:cNvGrpSpPr/>
          <p:nvPr/>
        </p:nvGrpSpPr>
        <p:grpSpPr>
          <a:xfrm>
            <a:off x="6083300" y="5762625"/>
            <a:ext cx="1392238" cy="554038"/>
            <a:chOff x="1478546" y="2902306"/>
            <a:chExt cx="1391113" cy="554037"/>
          </a:xfrm>
        </p:grpSpPr>
        <p:graphicFrame>
          <p:nvGraphicFramePr>
            <p:cNvPr id="12325" name="Object 12"/>
            <p:cNvGraphicFramePr>
              <a:graphicFrameLocks noChangeAspect="1"/>
            </p:cNvGraphicFramePr>
            <p:nvPr/>
          </p:nvGraphicFramePr>
          <p:xfrm>
            <a:off x="1967959" y="2902306"/>
            <a:ext cx="901700" cy="554037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72" r:id="rId27" imgW="902429" imgH="554037" progId="Equation.DSMT4">
                    <p:embed/>
                  </p:oleObj>
                </mc:Choice>
                <mc:Fallback>
                  <p:oleObj r:id="rId27" imgW="902429" imgH="554037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8"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  <a:clrChange useA="0">
                            <a:clrFrom>
                              <a:srgbClr val="000000"/>
                            </a:clrFrom>
                            <a:clrTo>
                              <a:schemeClr val="tx1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967959" y="2902306"/>
                          <a:ext cx="901700" cy="55403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4925">
                          <a:solidFill>
                            <a:srgbClr val="0000FF"/>
                          </a:solidFill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6" name="Rectangle 16"/>
            <p:cNvSpPr/>
            <p:nvPr/>
          </p:nvSpPr>
          <p:spPr>
            <a:xfrm>
              <a:off x="1478546" y="2944134"/>
              <a:ext cx="560058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 algn="l"/>
              <a:r>
                <a:rPr lang="en-US" altLang="zh-CN" sz="2400">
                  <a:ea typeface="楷体" pitchFamily="49" charset="-122"/>
                </a:rPr>
                <a:t>(6)</a:t>
              </a:r>
              <a:endParaRPr lang="zh-CN" altLang="en-US" sz="2400">
                <a:ea typeface="楷体" pitchFamily="49" charset="-122"/>
              </a:endParaRPr>
            </a:p>
          </p:txBody>
        </p:sp>
      </p:grpSp>
      <p:sp>
        <p:nvSpPr>
          <p:cNvPr id="12327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复习回顾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 fill="hold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 fill="hold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 fill="hold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Object 4"/>
          <p:cNvGraphicFramePr>
            <a:graphicFrameLocks noChangeAspect="1"/>
          </p:cNvGraphicFramePr>
          <p:nvPr/>
        </p:nvGraphicFramePr>
        <p:xfrm>
          <a:off x="1436688" y="1555750"/>
          <a:ext cx="7280275" cy="390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7280275" imgH="390525" progId="Word.Document.12">
                  <p:embed/>
                </p:oleObj>
              </mc:Choice>
              <mc:Fallback>
                <p:oleObj r:id="rId3" imgW="7280275" imgH="3905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688" y="1555750"/>
                        <a:ext cx="7280275" cy="390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460500" y="2019300"/>
          <a:ext cx="2054225" cy="427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5" imgW="2054225" imgH="427038" progId="Word.Document.12">
                  <p:embed/>
                </p:oleObj>
              </mc:Choice>
              <mc:Fallback>
                <p:oleObj r:id="rId5" imgW="2054225" imgH="42703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0" y="2019300"/>
                        <a:ext cx="2054225" cy="427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1365250" y="4654550"/>
          <a:ext cx="4014788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7" imgW="4014788" imgH="403225" progId="Word.Document.12">
                  <p:embed/>
                </p:oleObj>
              </mc:Choice>
              <mc:Fallback>
                <p:oleObj r:id="rId7" imgW="4014788" imgH="4032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5250" y="4654550"/>
                        <a:ext cx="4014788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16"/>
          <p:cNvSpPr/>
          <p:nvPr/>
        </p:nvSpPr>
        <p:spPr>
          <a:xfrm>
            <a:off x="903288" y="1073150"/>
            <a:ext cx="7504112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7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、实系数一元二次方程在复数范围内的求解方法</a:t>
            </a:r>
            <a:endParaRPr lang="zh-CN" altLang="en-US" sz="2400">
              <a:solidFill>
                <a:srgbClr val="0000FF"/>
              </a:solidFill>
              <a:ea typeface="楷体" pitchFamily="49" charset="-122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825875" y="2339975"/>
          <a:ext cx="2705100" cy="1020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9" imgW="2705100" imgH="1020763" progId="Equation.DSMT4">
                  <p:embed/>
                </p:oleObj>
              </mc:Choice>
              <mc:Fallback>
                <p:oleObj r:id="rId9" imgW="2705100" imgH="102076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25875" y="2339975"/>
                        <a:ext cx="2705100" cy="1020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813175" y="3454400"/>
          <a:ext cx="3184525" cy="1050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11" imgW="3184525" imgH="1050925" progId="Equation.DSMT4">
                  <p:embed/>
                </p:oleObj>
              </mc:Choice>
              <mc:Fallback>
                <p:oleObj r:id="rId11" imgW="3184525" imgH="105092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  <a:clrChange useA="0">
                          <a:clrFrom>
                            <a:srgbClr val="000000"/>
                          </a:clrFrom>
                          <a:clrTo>
                            <a:schemeClr val="tx1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13175" y="3454400"/>
                        <a:ext cx="3184525" cy="10509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4925">
                        <a:solidFill>
                          <a:srgbClr val="0000FF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817688" y="2624138"/>
          <a:ext cx="1947862" cy="428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13" imgW="1947862" imgH="428625" progId="Word.Document.12">
                  <p:embed/>
                </p:oleObj>
              </mc:Choice>
              <mc:Fallback>
                <p:oleObj r:id="rId13" imgW="1947862" imgH="4286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17688" y="2624138"/>
                        <a:ext cx="1947862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804988" y="3787775"/>
          <a:ext cx="2147887" cy="4048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15" imgW="2147887" imgH="404813" progId="Word.Document.12">
                  <p:embed/>
                </p:oleObj>
              </mc:Choice>
              <mc:Fallback>
                <p:oleObj r:id="rId15" imgW="2147887" imgH="404813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4988" y="3787775"/>
                        <a:ext cx="2147887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733550" y="5141913"/>
          <a:ext cx="7065963" cy="77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17" imgW="7065963" imgH="771525" progId="Word.Document.12">
                  <p:embed/>
                </p:oleObj>
              </mc:Choice>
              <mc:Fallback>
                <p:oleObj r:id="rId17" imgW="7065963" imgH="7715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33550" y="5141913"/>
                        <a:ext cx="7065963" cy="77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Box 31"/>
          <p:cNvSpPr/>
          <p:nvPr/>
        </p:nvSpPr>
        <p:spPr>
          <a:xfrm>
            <a:off x="-9525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复习回顾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情境引入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386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pic>
        <p:nvPicPr>
          <p:cNvPr id="16388" name="图片 9" descr="F:\课件\2019\2019（秋）数学 必修 第二册 人教A版（新教材新标准）\新建文件夹\D149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63" y="2971800"/>
            <a:ext cx="2181225" cy="2525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9" name="Rectangle 15"/>
          <p:cNvSpPr/>
          <p:nvPr/>
        </p:nvSpPr>
        <p:spPr>
          <a:xfrm>
            <a:off x="973138" y="996950"/>
            <a:ext cx="8124825" cy="23082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19</a:t>
            </a:r>
            <a:r>
              <a:rPr lang="zh-CN" altLang="en-US" sz="2400">
                <a:ea typeface="楷体" pitchFamily="49" charset="-122"/>
              </a:rPr>
              <a:t>世纪末</a:t>
            </a:r>
            <a:r>
              <a:rPr lang="en-US" altLang="zh-CN" sz="2400">
                <a:ea typeface="楷体" pitchFamily="49" charset="-122"/>
              </a:rPr>
              <a:t>20</a:t>
            </a:r>
            <a:r>
              <a:rPr lang="zh-CN" altLang="en-US" sz="2400">
                <a:ea typeface="楷体" pitchFamily="49" charset="-122"/>
              </a:rPr>
              <a:t>世纪初，著名的德国数学家高斯在证明代数基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本定理时，首次引进“复数”这个名词，他把复数与平面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内的点一一对应起来，创立了复平面，依赖平面内的点或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有向线段</a:t>
            </a: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ea typeface="楷体" pitchFamily="49" charset="-122"/>
              </a:rPr>
              <a:t>向量</a:t>
            </a:r>
            <a:r>
              <a:rPr lang="en-US" altLang="zh-CN" sz="2400">
                <a:ea typeface="楷体" pitchFamily="49" charset="-122"/>
              </a:rPr>
              <a:t>)</a:t>
            </a:r>
            <a:r>
              <a:rPr lang="zh-CN" altLang="en-US" sz="2400">
                <a:ea typeface="楷体" pitchFamily="49" charset="-122"/>
              </a:rPr>
              <a:t>建立了复数的几何基础，复数的几何意义，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从形的角度表明了复数的“存在性”，为进一步研究复数</a:t>
            </a:r>
            <a:endParaRPr lang="en-US" altLang="zh-CN" sz="2400"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奠定了基础。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问题情境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434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6" name="Rectangle 15"/>
          <p:cNvSpPr/>
          <p:nvPr/>
        </p:nvSpPr>
        <p:spPr>
          <a:xfrm>
            <a:off x="973138" y="996950"/>
            <a:ext cx="6294437" cy="46196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问题</a:t>
            </a:r>
            <a:r>
              <a:rPr lang="en-US" altLang="zh-CN" sz="2400">
                <a:solidFill>
                  <a:srgbClr val="FF0000"/>
                </a:solidFill>
                <a:ea typeface="楷体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：</a:t>
            </a:r>
            <a:r>
              <a:rPr lang="zh-CN" altLang="en-US" sz="2400">
                <a:ea typeface="楷体" pitchFamily="49" charset="-122"/>
              </a:rPr>
              <a:t>在几何上，我们用什么来表示实数？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18437" name="Rectangle 15"/>
          <p:cNvSpPr/>
          <p:nvPr/>
        </p:nvSpPr>
        <p:spPr>
          <a:xfrm>
            <a:off x="2098675" y="2490788"/>
            <a:ext cx="4594225" cy="4619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实数可以用数轴上的点来表示。</a:t>
            </a:r>
            <a:endParaRPr lang="en-US" altLang="zh-CN" sz="2400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18438" name="AutoShape 33"/>
          <p:cNvSpPr/>
          <p:nvPr/>
        </p:nvSpPr>
        <p:spPr>
          <a:xfrm>
            <a:off x="2832100" y="1747838"/>
            <a:ext cx="1692275" cy="176212"/>
          </a:xfrm>
          <a:prstGeom prst="leftRightArrow">
            <a:avLst>
              <a:gd name="adj1" fmla="val 50000"/>
              <a:gd name="adj2" fmla="val 130805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9" name="Rectangle 15"/>
          <p:cNvSpPr/>
          <p:nvPr/>
        </p:nvSpPr>
        <p:spPr>
          <a:xfrm>
            <a:off x="2097088" y="1622425"/>
            <a:ext cx="803275" cy="46196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实数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18440" name="Rectangle 15"/>
          <p:cNvSpPr/>
          <p:nvPr/>
        </p:nvSpPr>
        <p:spPr>
          <a:xfrm>
            <a:off x="4459288" y="1584325"/>
            <a:ext cx="1730375" cy="46196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ea typeface="楷体" pitchFamily="49" charset="-122"/>
              </a:rPr>
              <a:t>数轴上的点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18441" name="Rectangle 15"/>
          <p:cNvSpPr/>
          <p:nvPr/>
        </p:nvSpPr>
        <p:spPr>
          <a:xfrm>
            <a:off x="2143125" y="1941513"/>
            <a:ext cx="698500" cy="4619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数</a:t>
            </a:r>
            <a:r>
              <a:rPr lang="en-US" altLang="zh-CN" sz="2400">
                <a:ea typeface="楷体" pitchFamily="49" charset="-122"/>
              </a:rPr>
              <a:t>)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18442" name="Rectangle 15"/>
          <p:cNvSpPr/>
          <p:nvPr/>
        </p:nvSpPr>
        <p:spPr>
          <a:xfrm>
            <a:off x="4908550" y="1938338"/>
            <a:ext cx="698500" cy="4619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en-US" altLang="zh-CN" sz="2400">
                <a:ea typeface="楷体" pitchFamily="49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形</a:t>
            </a:r>
            <a:r>
              <a:rPr lang="en-US" altLang="zh-CN" sz="2400">
                <a:ea typeface="楷体" pitchFamily="49" charset="-122"/>
              </a:rPr>
              <a:t>)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18443" name="Rectangle 15"/>
          <p:cNvSpPr/>
          <p:nvPr/>
        </p:nvSpPr>
        <p:spPr>
          <a:xfrm>
            <a:off x="3019425" y="1439863"/>
            <a:ext cx="1217613" cy="4000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>
                <a:solidFill>
                  <a:srgbClr val="0000FF"/>
                </a:solidFill>
                <a:ea typeface="楷体" pitchFamily="49" charset="-122"/>
              </a:rPr>
              <a:t>一一对应</a:t>
            </a:r>
            <a:endParaRPr lang="en-US" altLang="zh-CN">
              <a:solidFill>
                <a:srgbClr val="0000FF"/>
              </a:solidFill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 fill="hold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40" grpId="0"/>
      <p:bldP spid="18441" grpId="0"/>
      <p:bldP spid="18442" grpId="0"/>
      <p:bldP spid="18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TextBox 31"/>
          <p:cNvSpPr/>
          <p:nvPr/>
        </p:nvSpPr>
        <p:spPr>
          <a:xfrm>
            <a:off x="25400" y="558800"/>
            <a:ext cx="203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问题情境</a:t>
            </a:r>
            <a:endParaRPr lang="zh-CN" altLang="en-US" sz="280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2" name="Rectangle 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4" name="Rectangle 15"/>
          <p:cNvSpPr/>
          <p:nvPr/>
        </p:nvSpPr>
        <p:spPr>
          <a:xfrm>
            <a:off x="936625" y="1030288"/>
            <a:ext cx="8150225" cy="4619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问题</a:t>
            </a:r>
            <a:r>
              <a:rPr lang="en-US" altLang="zh-CN" sz="2400">
                <a:solidFill>
                  <a:srgbClr val="FF0000"/>
                </a:solidFill>
                <a:ea typeface="楷体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ea typeface="楷体" pitchFamily="49" charset="-122"/>
              </a:rPr>
              <a:t>：</a:t>
            </a:r>
            <a:r>
              <a:rPr lang="zh-CN" altLang="en-US" sz="2400">
                <a:ea typeface="楷体" pitchFamily="49" charset="-122"/>
              </a:rPr>
              <a:t>类比实数的表示，复数能否也可以用点来表示呢？</a:t>
            </a:r>
            <a:r>
              <a:rPr lang="en-US" altLang="zh-CN" sz="2400">
                <a:ea typeface="楷体" pitchFamily="49" charset="-122"/>
              </a:rPr>
              <a:t> </a:t>
            </a:r>
            <a:endParaRPr lang="en-US" altLang="zh-CN" sz="2400">
              <a:ea typeface="楷体" pitchFamily="49" charset="-122"/>
            </a:endParaRPr>
          </a:p>
        </p:txBody>
      </p:sp>
      <p:sp>
        <p:nvSpPr>
          <p:cNvPr id="20485" name="Rectangle 15"/>
          <p:cNvSpPr/>
          <p:nvPr/>
        </p:nvSpPr>
        <p:spPr>
          <a:xfrm>
            <a:off x="2108200" y="1479550"/>
            <a:ext cx="6764338" cy="193833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000" b="1" i="0" u="none" baseline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由复数相等的定义可知，任何一个复数 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z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＝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＋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bi</a:t>
            </a:r>
            <a:endParaRPr lang="en-US" altLang="zh-CN" sz="2400" i="1">
              <a:solidFill>
                <a:srgbClr val="0000FF"/>
              </a:solidFill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都可以由一个有序数对</a:t>
            </a: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(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，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b</a:t>
            </a: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)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唯一确定，而有序</a:t>
            </a:r>
            <a:endParaRPr lang="en-US" altLang="zh-CN" sz="2400">
              <a:solidFill>
                <a:srgbClr val="0000FF"/>
              </a:solidFill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数对</a:t>
            </a: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(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，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b</a:t>
            </a: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)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与平面直角坐标系中的点事一一对应</a:t>
            </a:r>
            <a:endParaRPr lang="en-US" altLang="zh-CN" sz="2400">
              <a:solidFill>
                <a:srgbClr val="0000FF"/>
              </a:solidFill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的，因此，可以用直角坐标系中的点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Z</a:t>
            </a: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(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，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b</a:t>
            </a:r>
            <a:r>
              <a:rPr lang="en-US" altLang="zh-CN" sz="2400">
                <a:solidFill>
                  <a:srgbClr val="0000FF"/>
                </a:solidFill>
                <a:ea typeface="楷体" pitchFamily="49" charset="-122"/>
              </a:rPr>
              <a:t>)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来表</a:t>
            </a:r>
            <a:endParaRPr lang="en-US" altLang="zh-CN" sz="2400">
              <a:solidFill>
                <a:srgbClr val="0000FF"/>
              </a:solidFill>
              <a:ea typeface="楷体" pitchFamily="49" charset="-122"/>
            </a:endParaRPr>
          </a:p>
          <a:p>
            <a:pPr marL="0" lvl="0" indent="0" algn="l" defTabSz="914400" eaLnBrk="0" hangingPunct="0">
              <a:tabLst>
                <a:tab pos="1350962"/>
                <a:tab pos="2700338"/>
              </a:tabLst>
            </a:pP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示复数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z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＝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a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＋</a:t>
            </a:r>
            <a:r>
              <a:rPr lang="en-US" altLang="zh-CN" sz="2400" i="1">
                <a:solidFill>
                  <a:srgbClr val="0000FF"/>
                </a:solidFill>
                <a:ea typeface="楷体" pitchFamily="49" charset="-122"/>
              </a:rPr>
              <a:t>bi</a:t>
            </a:r>
            <a:r>
              <a:rPr lang="zh-CN" altLang="en-US" sz="2400">
                <a:solidFill>
                  <a:srgbClr val="0000FF"/>
                </a:solidFill>
                <a:ea typeface="楷体" pitchFamily="49" charset="-122"/>
              </a:rPr>
              <a:t>。</a:t>
            </a:r>
            <a:endParaRPr lang="en-US" altLang="zh-CN" sz="2400">
              <a:solidFill>
                <a:srgbClr val="0000FF"/>
              </a:solidFill>
              <a:ea typeface="楷体" pitchFamily="49" charset="-122"/>
            </a:endParaRPr>
          </a:p>
        </p:txBody>
      </p:sp>
      <p:pic>
        <p:nvPicPr>
          <p:cNvPr id="2048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88" y="3476625"/>
            <a:ext cx="2047875" cy="3238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</p:spPr>
      </p:pic>
      <p:cxnSp>
        <p:nvCxnSpPr>
          <p:cNvPr id="20487" name="Line 7"/>
          <p:cNvCxnSpPr/>
          <p:nvPr/>
        </p:nvCxnSpPr>
        <p:spPr>
          <a:xfrm flipV="1">
            <a:off x="3327400" y="3659188"/>
            <a:ext cx="105410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cxnSp>
        <p:nvCxnSpPr>
          <p:cNvPr id="20488" name="Line 8"/>
          <p:cNvCxnSpPr/>
          <p:nvPr/>
        </p:nvCxnSpPr>
        <p:spPr>
          <a:xfrm flipH="1" flipV="1">
            <a:off x="6551613" y="3714750"/>
            <a:ext cx="1320800" cy="1295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cxnSp>
        <p:nvCxnSpPr>
          <p:cNvPr id="20489" name="Line 9"/>
          <p:cNvCxnSpPr/>
          <p:nvPr/>
        </p:nvCxnSpPr>
        <p:spPr>
          <a:xfrm flipV="1">
            <a:off x="4178300" y="5308600"/>
            <a:ext cx="1557338" cy="63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arrow"/>
            <a:tailEnd type="arrow"/>
          </a:ln>
        </p:spPr>
      </p:cxnSp>
      <p:pic>
        <p:nvPicPr>
          <p:cNvPr id="20490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75" y="4981575"/>
            <a:ext cx="1060450" cy="2905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91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000">
            <a:off x="6777038" y="4070350"/>
            <a:ext cx="1084262" cy="2984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92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40000">
            <a:off x="3106738" y="4070350"/>
            <a:ext cx="1165225" cy="3206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0493" name="组合 18"/>
          <p:cNvGrpSpPr/>
          <p:nvPr/>
        </p:nvGrpSpPr>
        <p:grpSpPr>
          <a:xfrm>
            <a:off x="2338388" y="5118100"/>
            <a:ext cx="1782762" cy="788988"/>
            <a:chOff x="2338388" y="5118100"/>
            <a:chExt cx="1782762" cy="788988"/>
          </a:xfrm>
        </p:grpSpPr>
        <p:pic>
          <p:nvPicPr>
            <p:cNvPr id="20494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8388" y="5118100"/>
              <a:ext cx="1782762" cy="35718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</a:ln>
          </p:spPr>
        </p:pic>
        <p:sp>
          <p:nvSpPr>
            <p:cNvPr id="20495" name="Rectangle 15"/>
            <p:cNvSpPr/>
            <p:nvPr/>
          </p:nvSpPr>
          <p:spPr>
            <a:xfrm>
              <a:off x="2914650" y="5445125"/>
              <a:ext cx="698500" cy="461963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ea typeface="楷体" pitchFamily="49" charset="-122"/>
                </a:rPr>
                <a:t>(</a:t>
              </a: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数</a:t>
              </a:r>
              <a:r>
                <a:rPr lang="en-US" altLang="zh-CN" sz="2400">
                  <a:ea typeface="楷体" pitchFamily="49" charset="-122"/>
                </a:rPr>
                <a:t>)</a:t>
              </a:r>
              <a:endParaRPr lang="en-US" altLang="zh-CN" sz="2400">
                <a:ea typeface="楷体" pitchFamily="49" charset="-122"/>
              </a:endParaRPr>
            </a:p>
          </p:txBody>
        </p:sp>
      </p:grpSp>
      <p:grpSp>
        <p:nvGrpSpPr>
          <p:cNvPr id="20496" name="组合 25"/>
          <p:cNvGrpSpPr/>
          <p:nvPr/>
        </p:nvGrpSpPr>
        <p:grpSpPr>
          <a:xfrm>
            <a:off x="5768975" y="5102225"/>
            <a:ext cx="3089275" cy="801688"/>
            <a:chOff x="5768975" y="5102225"/>
            <a:chExt cx="3089275" cy="801688"/>
          </a:xfrm>
        </p:grpSpPr>
        <p:pic>
          <p:nvPicPr>
            <p:cNvPr id="20497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8975" y="5102225"/>
              <a:ext cx="3089275" cy="38893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</a:ln>
          </p:spPr>
        </p:pic>
        <p:sp>
          <p:nvSpPr>
            <p:cNvPr id="20498" name="Rectangle 15"/>
            <p:cNvSpPr/>
            <p:nvPr/>
          </p:nvSpPr>
          <p:spPr>
            <a:xfrm>
              <a:off x="6938963" y="5441950"/>
              <a:ext cx="698500" cy="461963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000" b="1" i="0" u="none" baseline="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marL="0" lvl="0" indent="0" algn="l" defTabSz="914400" eaLnBrk="0" hangingPunct="0">
                <a:tabLst>
                  <a:tab pos="1350962"/>
                  <a:tab pos="2700338"/>
                </a:tabLst>
              </a:pPr>
              <a:r>
                <a:rPr lang="en-US" altLang="zh-CN" sz="2400">
                  <a:ea typeface="楷体" pitchFamily="49" charset="-122"/>
                </a:rPr>
                <a:t>(</a:t>
              </a:r>
              <a:r>
                <a:rPr lang="zh-CN" altLang="en-US" sz="2400">
                  <a:solidFill>
                    <a:srgbClr val="FF0000"/>
                  </a:solidFill>
                  <a:ea typeface="楷体" pitchFamily="49" charset="-122"/>
                </a:rPr>
                <a:t>形</a:t>
              </a:r>
              <a:r>
                <a:rPr lang="en-US" altLang="zh-CN" sz="2400">
                  <a:ea typeface="楷体" pitchFamily="49" charset="-122"/>
                </a:rPr>
                <a:t>)</a:t>
              </a:r>
              <a:endParaRPr lang="en-US" altLang="zh-CN" sz="2400">
                <a:ea typeface="楷体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 fill="hold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 fill="hold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 fill="hold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 fill="hold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 fill="hold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187</Paragraphs>
  <Slides>37</Slides>
  <Notes>36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3">
      <vt:lpstr>Arial</vt:lpstr>
      <vt:lpstr>宋体</vt:lpstr>
      <vt:lpstr>Times New Roman</vt:lpstr>
      <vt:lpstr>Calibri</vt:lpstr>
      <vt:lpstr>楷体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2022-05-30T19:07:48.397</cp:lastPrinted>
  <dcterms:created xsi:type="dcterms:W3CDTF">2022-05-30T19:07:48Z</dcterms:created>
  <dcterms:modified xsi:type="dcterms:W3CDTF">2022-05-30T11:07:48Z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