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352" r:id="rId3"/>
    <p:sldId id="1308" r:id="rId5"/>
    <p:sldId id="1309" r:id="rId6"/>
    <p:sldId id="1321" r:id="rId7"/>
    <p:sldId id="1320" r:id="rId8"/>
    <p:sldId id="1317" r:id="rId9"/>
    <p:sldId id="1337" r:id="rId10"/>
    <p:sldId id="1322" r:id="rId11"/>
    <p:sldId id="1323" r:id="rId12"/>
    <p:sldId id="1283" r:id="rId13"/>
    <p:sldId id="1285" r:id="rId14"/>
    <p:sldId id="1334" r:id="rId15"/>
    <p:sldId id="1307" r:id="rId16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899" autoAdjust="0"/>
  </p:normalViewPr>
  <p:slideViewPr>
    <p:cSldViewPr>
      <p:cViewPr varScale="1">
        <p:scale>
          <a:sx n="104" d="100"/>
          <a:sy n="104" d="100"/>
        </p:scale>
        <p:origin x="12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1" Type="http://schemas.openxmlformats.org/officeDocument/2006/relationships/image" Target="../media/image26.wmf"/><Relationship Id="rId10" Type="http://schemas.openxmlformats.org/officeDocument/2006/relationships/image" Target="../media/image25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1" Type="http://schemas.openxmlformats.org/officeDocument/2006/relationships/image" Target="../media/image26.wmf"/><Relationship Id="rId10" Type="http://schemas.openxmlformats.org/officeDocument/2006/relationships/image" Target="../media/image25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FontTx/>
            </a:pPr>
            <a:endParaRPr lang="zh-CN" altLang="en-US" sz="1200"/>
          </a:p>
        </p:txBody>
      </p:sp>
      <p:sp>
        <p:nvSpPr>
          <p:cNvPr id="2051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r">
              <a:buClrTx/>
              <a:buFontTx/>
            </a:pPr>
            <a:fld id="{789108DC-C7FD-4EC1-AEC5-1BC1ACAF75C8}" type="datetime1">
              <a:rPr lang="zh-CN" altLang="en-US" sz="1200"/>
            </a:fld>
            <a:endParaRPr lang="zh-CN" altLang="en-US" sz="1200"/>
          </a:p>
        </p:txBody>
      </p:sp>
      <p:sp>
        <p:nvSpPr>
          <p:cNvPr id="2052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buClrTx/>
              <a:buFontTx/>
            </a:pPr>
            <a:endParaRPr lang="zh-CN" altLang="en-US" sz="1200"/>
          </a:p>
        </p:txBody>
      </p:sp>
      <p:sp>
        <p:nvSpPr>
          <p:cNvPr id="2053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r"/>
            <a:fld id="{8D3604C9-6A4C-482E-A0E6-92708974ABF0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FontTx/>
            </a:pPr>
            <a:endParaRPr lang="zh-TW" altLang="en-US" sz="1200" b="0">
              <a:latin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r">
              <a:buClrTx/>
              <a:buFontTx/>
            </a:pPr>
            <a:endParaRPr lang="en-US" altLang="zh-TW" sz="1200" b="0">
              <a:latin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t>单击此处编辑母版文本样式</a:t>
            </a:r>
          </a:p>
          <a:p>
            <a:pPr marL="457200" lvl="1" indent="0" defTabSz="914400"/>
            <a:r>
              <a:t>第二级</a:t>
            </a:r>
          </a:p>
          <a:p>
            <a:pPr marL="914400" lvl="2" indent="0" defTabSz="914400"/>
            <a:r>
              <a:t>第三级</a:t>
            </a:r>
          </a:p>
          <a:p>
            <a:pPr marL="1371600" lvl="3" indent="0" defTabSz="914400"/>
            <a:r>
              <a:t>第四级</a:t>
            </a:r>
          </a:p>
          <a:p>
            <a:pPr marL="1828800" lvl="4" indent="0" defTabSz="914400"/>
            <a: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buClrTx/>
              <a:buFontTx/>
            </a:pPr>
            <a:endParaRPr lang="en-US" altLang="zh-TW" sz="1200" b="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r"/>
            <a:fld id="{A955A57A-ED89-4BB6-97B7-F6FAAC223053}" type="slidenum">
              <a:rPr lang="zh-TW" altLang="en-US" sz="1200" b="0">
                <a:latin typeface="Arial" panose="020B0604020202020204" pitchFamily="34" charset="0"/>
              </a:rPr>
            </a:fld>
            <a:endParaRPr lang="zh-TW" altLang="en-US" sz="1200" b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r"/>
            <a:fld id="{71127D52-8A7F-4065-A0FE-B24B8881D761}" type="slidenum">
              <a:rPr lang="zh-TW" altLang="en-US" sz="1200" b="0">
                <a:latin typeface="Arial" panose="020B0604020202020204" pitchFamily="34" charset="0"/>
              </a:rPr>
            </a:fld>
            <a:endParaRPr lang="zh-TW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572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572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208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08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3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38.bin"/><Relationship Id="rId22" Type="http://schemas.openxmlformats.org/officeDocument/2006/relationships/notesSlide" Target="../notesSlides/notesSlide10.xml"/><Relationship Id="rId21" Type="http://schemas.openxmlformats.org/officeDocument/2006/relationships/vmlDrawing" Target="../drawings/vmlDrawing5.v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19" Type="http://schemas.openxmlformats.org/officeDocument/2006/relationships/image" Target="../media/image20.png"/><Relationship Id="rId18" Type="http://schemas.openxmlformats.org/officeDocument/2006/relationships/image" Target="../media/image19.wmf"/><Relationship Id="rId17" Type="http://schemas.openxmlformats.org/officeDocument/2006/relationships/oleObject" Target="../embeddings/oleObject45.bin"/><Relationship Id="rId16" Type="http://schemas.openxmlformats.org/officeDocument/2006/relationships/image" Target="../media/image17.wmf"/><Relationship Id="rId15" Type="http://schemas.openxmlformats.org/officeDocument/2006/relationships/oleObject" Target="../embeddings/oleObject44.bin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43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42.bin"/><Relationship Id="rId10" Type="http://schemas.openxmlformats.org/officeDocument/2006/relationships/image" Target="../media/image14.wmf"/><Relationship Id="rId1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47.bin"/><Relationship Id="rId27" Type="http://schemas.openxmlformats.org/officeDocument/2006/relationships/notesSlide" Target="../notesSlides/notesSlide11.xml"/><Relationship Id="rId26" Type="http://schemas.openxmlformats.org/officeDocument/2006/relationships/vmlDrawing" Target="../drawings/vmlDrawing6.v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9.png"/><Relationship Id="rId23" Type="http://schemas.openxmlformats.org/officeDocument/2006/relationships/image" Target="../media/image28.jpeg"/><Relationship Id="rId22" Type="http://schemas.openxmlformats.org/officeDocument/2006/relationships/image" Target="../media/image26.wmf"/><Relationship Id="rId21" Type="http://schemas.openxmlformats.org/officeDocument/2006/relationships/oleObject" Target="../embeddings/oleObject56.bin"/><Relationship Id="rId20" Type="http://schemas.openxmlformats.org/officeDocument/2006/relationships/image" Target="../media/image25.wmf"/><Relationship Id="rId2" Type="http://schemas.openxmlformats.org/officeDocument/2006/relationships/image" Target="../media/image10.wmf"/><Relationship Id="rId19" Type="http://schemas.openxmlformats.org/officeDocument/2006/relationships/oleObject" Target="../embeddings/oleObject55.bin"/><Relationship Id="rId18" Type="http://schemas.openxmlformats.org/officeDocument/2006/relationships/image" Target="../media/image24.wmf"/><Relationship Id="rId17" Type="http://schemas.openxmlformats.org/officeDocument/2006/relationships/oleObject" Target="../embeddings/oleObject54.bin"/><Relationship Id="rId16" Type="http://schemas.openxmlformats.org/officeDocument/2006/relationships/image" Target="../media/image17.wmf"/><Relationship Id="rId15" Type="http://schemas.openxmlformats.org/officeDocument/2006/relationships/oleObject" Target="../embeddings/oleObject53.bin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52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51.bin"/><Relationship Id="rId10" Type="http://schemas.openxmlformats.org/officeDocument/2006/relationships/image" Target="../media/image14.wmf"/><Relationship Id="rId1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9" Type="http://schemas.openxmlformats.org/officeDocument/2006/relationships/notesSlide" Target="../notesSlides/notesSlide5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0.wmf"/><Relationship Id="rId19" Type="http://schemas.openxmlformats.org/officeDocument/2006/relationships/notesSlide" Target="../notesSlides/notesSlide7.xml"/><Relationship Id="rId18" Type="http://schemas.openxmlformats.org/officeDocument/2006/relationships/vmlDrawing" Target="../drawings/vmlDrawing2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5" Type="http://schemas.openxmlformats.org/officeDocument/2006/relationships/oleObject" Target="../embeddings/oleObject16.bin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4.wmf"/><Relationship Id="rId1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8.bin"/><Relationship Id="rId25" Type="http://schemas.openxmlformats.org/officeDocument/2006/relationships/notesSlide" Target="../notesSlides/notesSlide8.xml"/><Relationship Id="rId24" Type="http://schemas.openxmlformats.org/officeDocument/2006/relationships/vmlDrawing" Target="../drawings/vmlDrawing3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3.png"/><Relationship Id="rId21" Type="http://schemas.openxmlformats.org/officeDocument/2006/relationships/image" Target="../media/image22.png"/><Relationship Id="rId20" Type="http://schemas.openxmlformats.org/officeDocument/2006/relationships/image" Target="../media/image21.png"/><Relationship Id="rId2" Type="http://schemas.openxmlformats.org/officeDocument/2006/relationships/image" Target="../media/image10.wmf"/><Relationship Id="rId19" Type="http://schemas.openxmlformats.org/officeDocument/2006/relationships/image" Target="../media/image20.png"/><Relationship Id="rId18" Type="http://schemas.openxmlformats.org/officeDocument/2006/relationships/image" Target="../media/image19.wmf"/><Relationship Id="rId17" Type="http://schemas.openxmlformats.org/officeDocument/2006/relationships/oleObject" Target="../embeddings/oleObject25.bin"/><Relationship Id="rId16" Type="http://schemas.openxmlformats.org/officeDocument/2006/relationships/image" Target="../media/image17.wmf"/><Relationship Id="rId15" Type="http://schemas.openxmlformats.org/officeDocument/2006/relationships/oleObject" Target="../embeddings/oleObject24.bin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23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14.wmf"/><Relationship Id="rId1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29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7.bin"/><Relationship Id="rId27" Type="http://schemas.openxmlformats.org/officeDocument/2006/relationships/notesSlide" Target="../notesSlides/notesSlide9.xml"/><Relationship Id="rId26" Type="http://schemas.openxmlformats.org/officeDocument/2006/relationships/vmlDrawing" Target="../drawings/vmlDrawing4.v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7.jpeg"/><Relationship Id="rId23" Type="http://schemas.openxmlformats.org/officeDocument/2006/relationships/image" Target="../media/image20.png"/><Relationship Id="rId22" Type="http://schemas.openxmlformats.org/officeDocument/2006/relationships/image" Target="../media/image26.wmf"/><Relationship Id="rId21" Type="http://schemas.openxmlformats.org/officeDocument/2006/relationships/oleObject" Target="../embeddings/oleObject36.bin"/><Relationship Id="rId20" Type="http://schemas.openxmlformats.org/officeDocument/2006/relationships/image" Target="../media/image25.wmf"/><Relationship Id="rId2" Type="http://schemas.openxmlformats.org/officeDocument/2006/relationships/image" Target="../media/image10.wmf"/><Relationship Id="rId19" Type="http://schemas.openxmlformats.org/officeDocument/2006/relationships/oleObject" Target="../embeddings/oleObject35.bin"/><Relationship Id="rId18" Type="http://schemas.openxmlformats.org/officeDocument/2006/relationships/image" Target="../media/image24.wmf"/><Relationship Id="rId17" Type="http://schemas.openxmlformats.org/officeDocument/2006/relationships/oleObject" Target="../embeddings/oleObject34.bin"/><Relationship Id="rId16" Type="http://schemas.openxmlformats.org/officeDocument/2006/relationships/image" Target="../media/image17.wmf"/><Relationship Id="rId15" Type="http://schemas.openxmlformats.org/officeDocument/2006/relationships/oleObject" Target="../embeddings/oleObject33.bin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32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31.bin"/><Relationship Id="rId10" Type="http://schemas.openxmlformats.org/officeDocument/2006/relationships/image" Target="../media/image14.wmf"/><Relationship Id="rId1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12"/>
          <p:cNvSpPr>
            <a:spLocks noTextEdit="1"/>
          </p:cNvSpPr>
          <p:nvPr/>
        </p:nvSpPr>
        <p:spPr>
          <a:xfrm>
            <a:off x="688975" y="1627188"/>
            <a:ext cx="7920038" cy="1579562"/>
          </a:xfrm>
          <a:solidFill>
            <a:srgbClr val="0000FF"/>
          </a:solidFill>
          <a:ln>
            <a:solidFill>
              <a:prstClr val="black"/>
            </a:solidFill>
            <a:round/>
          </a:ln>
          <a:effectLst>
            <a:outerShdw dist="35921" dir="2700000" algn="ctr">
              <a:srgbClr val="808080">
                <a:alpha val="79999"/>
              </a:srgbClr>
            </a:outerShdw>
          </a:effectLst>
        </p:spPr>
        <p:txBody>
          <a:bodyPr wrap="none" fromWordArt="1" anchor="t" anchorCtr="0">
            <a:prstTxWarp prst="textPlain">
              <a:avLst/>
            </a:prstTxWarp>
          </a:bodyPr>
          <a:lstStyle/>
          <a:p>
            <a:pPr algn="ctr"/>
            <a:r>
              <a:rPr sz="3600" b="1" kern="10">
                <a:ln>
                  <a:solidFill>
                    <a:prstClr val="black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>
                    <a:srgbClr val="808080">
                      <a:alpha val="79999"/>
                    </a:srgbClr>
                  </a:outerShdw>
                </a:effectLst>
                <a:latin typeface="楷体" panose="02010609060101010101" charset="-122"/>
              </a:rPr>
              <a:t>直线的方向向量与平面的法向量</a:t>
            </a:r>
            <a:endParaRPr sz="3600" b="1" kern="10">
              <a:ln>
                <a:solidFill>
                  <a:prstClr val="black"/>
                </a:solidFill>
                <a:round/>
              </a:ln>
              <a:solidFill>
                <a:srgbClr val="0000FF"/>
              </a:solidFill>
              <a:effectLst>
                <a:outerShdw dist="35921" dir="2700000" algn="ctr">
                  <a:srgbClr val="808080">
                    <a:alpha val="79999"/>
                  </a:srgbClr>
                </a:outerShdw>
              </a:effectLst>
              <a:latin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38110" y="487489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数学应用</a:t>
            </a:r>
            <a:endParaRPr lang="zh-CN" altLang="en-US" sz="280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8438" name="Group 107"/>
          <p:cNvGrpSpPr/>
          <p:nvPr/>
        </p:nvGrpSpPr>
        <p:grpSpPr>
          <a:xfrm>
            <a:off x="5545582" y="2204864"/>
            <a:ext cx="3490913" cy="3297238"/>
            <a:chOff x="3106" y="1396"/>
            <a:chExt cx="2199" cy="2077"/>
          </a:xfrm>
        </p:grpSpPr>
        <p:grpSp>
          <p:nvGrpSpPr>
            <p:cNvPr id="18439" name="Group 105"/>
            <p:cNvGrpSpPr/>
            <p:nvPr/>
          </p:nvGrpSpPr>
          <p:grpSpPr>
            <a:xfrm>
              <a:off x="3106" y="1396"/>
              <a:ext cx="2199" cy="2077"/>
              <a:chOff x="3106" y="1396"/>
              <a:chExt cx="2199" cy="2077"/>
            </a:xfrm>
          </p:grpSpPr>
          <p:grpSp>
            <p:nvGrpSpPr>
              <p:cNvPr id="18440" name="Group 71"/>
              <p:cNvGrpSpPr/>
              <p:nvPr/>
            </p:nvGrpSpPr>
            <p:grpSpPr>
              <a:xfrm>
                <a:off x="3106" y="1396"/>
                <a:ext cx="2199" cy="2077"/>
                <a:chOff x="2738" y="1596"/>
                <a:chExt cx="2199" cy="2077"/>
              </a:xfrm>
            </p:grpSpPr>
            <p:cxnSp>
              <p:nvCxnSpPr>
                <p:cNvPr id="18441" name="Line 72"/>
                <p:cNvCxnSpPr/>
                <p:nvPr/>
              </p:nvCxnSpPr>
              <p:spPr>
                <a:xfrm flipH="1">
                  <a:off x="4189" y="2376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2" name="Line 73"/>
                <p:cNvCxnSpPr/>
                <p:nvPr/>
              </p:nvCxnSpPr>
              <p:spPr>
                <a:xfrm flipH="1" flipV="1">
                  <a:off x="3493" y="1800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  <p:graphicFrame>
              <p:nvGraphicFramePr>
                <p:cNvPr id="18443" name="Object 74"/>
                <p:cNvGraphicFramePr>
                  <a:graphicFrameLocks noChangeAspect="1"/>
                </p:cNvGraphicFramePr>
                <p:nvPr/>
              </p:nvGraphicFramePr>
              <p:xfrm>
                <a:off x="2778" y="3426"/>
                <a:ext cx="199" cy="2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" name="" r:id="rId1" imgW="152400" imgH="165100" progId="Equation.3">
                        <p:embed/>
                      </p:oleObj>
                    </mc:Choice>
                    <mc:Fallback>
                      <p:oleObj name="" r:id="rId1" imgW="152400" imgH="1651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78" y="3426"/>
                              <a:ext cx="199" cy="21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8444" name="Line 75"/>
                <p:cNvCxnSpPr/>
                <p:nvPr/>
              </p:nvCxnSpPr>
              <p:spPr>
                <a:xfrm flipV="1">
                  <a:off x="4197" y="2944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5" name="Line 76"/>
                <p:cNvCxnSpPr/>
                <p:nvPr/>
              </p:nvCxnSpPr>
              <p:spPr>
                <a:xfrm flipH="1">
                  <a:off x="2965" y="2376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6" name="Line 77"/>
                <p:cNvCxnSpPr/>
                <p:nvPr/>
              </p:nvCxnSpPr>
              <p:spPr>
                <a:xfrm flipH="1">
                  <a:off x="4717" y="1808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7" name="Line 78"/>
                <p:cNvCxnSpPr/>
                <p:nvPr/>
              </p:nvCxnSpPr>
              <p:spPr>
                <a:xfrm flipV="1">
                  <a:off x="2965" y="1800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8" name="Line 79"/>
                <p:cNvCxnSpPr/>
                <p:nvPr/>
              </p:nvCxnSpPr>
              <p:spPr>
                <a:xfrm flipV="1">
                  <a:off x="4181" y="1808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9" name="Line 80"/>
                <p:cNvCxnSpPr/>
                <p:nvPr/>
              </p:nvCxnSpPr>
              <p:spPr>
                <a:xfrm flipH="1">
                  <a:off x="2965" y="2376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50" name="Line 81"/>
                <p:cNvCxnSpPr/>
                <p:nvPr/>
              </p:nvCxnSpPr>
              <p:spPr>
                <a:xfrm flipV="1">
                  <a:off x="2973" y="2944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  <p:graphicFrame>
              <p:nvGraphicFramePr>
                <p:cNvPr id="18451" name="Object 82"/>
                <p:cNvGraphicFramePr>
                  <a:graphicFrameLocks noChangeAspect="1"/>
                </p:cNvGraphicFramePr>
                <p:nvPr/>
              </p:nvGraphicFramePr>
              <p:xfrm>
                <a:off x="4162" y="3458"/>
                <a:ext cx="199" cy="2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" name="" r:id="rId3" imgW="152400" imgH="165100" progId="Equation.3">
                        <p:embed/>
                      </p:oleObj>
                    </mc:Choice>
                    <mc:Fallback>
                      <p:oleObj name="" r:id="rId3" imgW="152400" imgH="1651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62" y="3458"/>
                              <a:ext cx="199" cy="21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2" name="Object 83"/>
                <p:cNvGraphicFramePr>
                  <a:graphicFrameLocks noChangeAspect="1"/>
                </p:cNvGraphicFramePr>
                <p:nvPr/>
              </p:nvGraphicFramePr>
              <p:xfrm>
                <a:off x="4714" y="2865"/>
                <a:ext cx="191" cy="2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" name="" r:id="rId5" imgW="152400" imgH="177800" progId="Equation.3">
                        <p:embed/>
                      </p:oleObj>
                    </mc:Choice>
                    <mc:Fallback>
                      <p:oleObj name="" r:id="rId5" imgW="152400" imgH="1778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4" y="2865"/>
                              <a:ext cx="191" cy="22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3" name="Object 84"/>
                <p:cNvGraphicFramePr>
                  <a:graphicFrameLocks noChangeAspect="1"/>
                </p:cNvGraphicFramePr>
                <p:nvPr/>
              </p:nvGraphicFramePr>
              <p:xfrm>
                <a:off x="3297" y="2818"/>
                <a:ext cx="202" cy="2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" name="" r:id="rId7" imgW="165100" imgH="165100" progId="Equation.3">
                        <p:embed/>
                      </p:oleObj>
                    </mc:Choice>
                    <mc:Fallback>
                      <p:oleObj name="" r:id="rId7" imgW="165100" imgH="1651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97" y="2818"/>
                              <a:ext cx="202" cy="20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4" name="Object 85"/>
                <p:cNvGraphicFramePr>
                  <a:graphicFrameLocks noChangeAspect="1"/>
                </p:cNvGraphicFramePr>
                <p:nvPr/>
              </p:nvGraphicFramePr>
              <p:xfrm>
                <a:off x="2738" y="2193"/>
                <a:ext cx="232" cy="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" name="" r:id="rId9" imgW="177800" imgH="215265" progId="Equation.3">
                        <p:embed/>
                      </p:oleObj>
                    </mc:Choice>
                    <mc:Fallback>
                      <p:oleObj name="" r:id="rId9" imgW="177800" imgH="215265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38" y="2193"/>
                              <a:ext cx="232" cy="2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5" name="Object 86"/>
                <p:cNvGraphicFramePr>
                  <a:graphicFrameLocks noChangeAspect="1"/>
                </p:cNvGraphicFramePr>
                <p:nvPr/>
              </p:nvGraphicFramePr>
              <p:xfrm>
                <a:off x="4178" y="2305"/>
                <a:ext cx="232" cy="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" name="" r:id="rId11" imgW="177800" imgH="215265" progId="Equation.3">
                        <p:embed/>
                      </p:oleObj>
                    </mc:Choice>
                    <mc:Fallback>
                      <p:oleObj name="" r:id="rId11" imgW="177800" imgH="215265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78" y="2305"/>
                              <a:ext cx="232" cy="2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6" name="Object 87"/>
                <p:cNvGraphicFramePr>
                  <a:graphicFrameLocks noChangeAspect="1"/>
                </p:cNvGraphicFramePr>
                <p:nvPr/>
              </p:nvGraphicFramePr>
              <p:xfrm>
                <a:off x="4714" y="1665"/>
                <a:ext cx="223" cy="2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" name="" r:id="rId13" imgW="177800" imgH="215265" progId="Equation.3">
                        <p:embed/>
                      </p:oleObj>
                    </mc:Choice>
                    <mc:Fallback>
                      <p:oleObj name="" r:id="rId13" imgW="177800" imgH="215265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4" y="1665"/>
                              <a:ext cx="223" cy="27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7" name="Object 88"/>
                <p:cNvGraphicFramePr>
                  <a:graphicFrameLocks noChangeAspect="1"/>
                </p:cNvGraphicFramePr>
                <p:nvPr/>
              </p:nvGraphicFramePr>
              <p:xfrm>
                <a:off x="3242" y="1596"/>
                <a:ext cx="233" cy="2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" name="" r:id="rId15" imgW="190500" imgH="215900" progId="Equation.3">
                        <p:embed/>
                      </p:oleObj>
                    </mc:Choice>
                    <mc:Fallback>
                      <p:oleObj name="" r:id="rId15" imgW="190500" imgH="2159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42" y="1596"/>
                              <a:ext cx="233" cy="26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8458" name="Line 89"/>
                <p:cNvCxnSpPr/>
                <p:nvPr/>
              </p:nvCxnSpPr>
              <p:spPr>
                <a:xfrm flipH="1">
                  <a:off x="2949" y="3520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59" name="Line 90"/>
                <p:cNvCxnSpPr/>
                <p:nvPr/>
              </p:nvCxnSpPr>
              <p:spPr>
                <a:xfrm flipH="1">
                  <a:off x="3485" y="1808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60" name="Line 91"/>
                <p:cNvCxnSpPr/>
                <p:nvPr/>
              </p:nvCxnSpPr>
              <p:spPr>
                <a:xfrm flipH="1">
                  <a:off x="3485" y="2952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</p:grpSp>
          <p:cxnSp>
            <p:nvCxnSpPr>
              <p:cNvPr id="18461" name="Line 92"/>
              <p:cNvCxnSpPr/>
              <p:nvPr/>
            </p:nvCxnSpPr>
            <p:spPr>
              <a:xfrm>
                <a:off x="3856" y="1608"/>
                <a:ext cx="1224" cy="11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  <p:cxnSp>
            <p:nvCxnSpPr>
              <p:cNvPr id="18462" name="Line 93"/>
              <p:cNvCxnSpPr/>
              <p:nvPr/>
            </p:nvCxnSpPr>
            <p:spPr>
              <a:xfrm flipH="1">
                <a:off x="3336" y="1600"/>
                <a:ext cx="520" cy="17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  <p:cxnSp>
            <p:nvCxnSpPr>
              <p:cNvPr id="18463" name="Line 104"/>
              <p:cNvCxnSpPr/>
              <p:nvPr/>
            </p:nvCxnSpPr>
            <p:spPr>
              <a:xfrm flipV="1">
                <a:off x="3328" y="2760"/>
                <a:ext cx="1752" cy="5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</p:grpSp>
        <p:cxnSp>
          <p:nvCxnSpPr>
            <p:cNvPr id="18464" name="Line 106"/>
            <p:cNvCxnSpPr/>
            <p:nvPr/>
          </p:nvCxnSpPr>
          <p:spPr>
            <a:xfrm flipV="1">
              <a:off x="3856" y="2192"/>
              <a:ext cx="696" cy="55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tailEnd type="arrow"/>
            </a:ln>
          </p:spPr>
        </p:cxnSp>
      </p:grp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800600" y="30861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7" imgW="2438400" imgH="3657600" progId="Equation.DSMT4">
                  <p:embed/>
                </p:oleObj>
              </mc:Choice>
              <mc:Fallback>
                <p:oleObj name="Equation" r:id="rId17" imgW="2438400" imgH="3657600" progId="Equation.DSMT4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00600" y="30861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059393"/>
            <a:ext cx="8807895" cy="818620"/>
          </a:xfrm>
          <a:prstGeom prst="rect">
            <a:avLst/>
          </a:prstGeom>
        </p:spPr>
      </p:pic>
      <p:sp>
        <p:nvSpPr>
          <p:cNvPr id="15" name="Rectangle 26"/>
          <p:cNvSpPr/>
          <p:nvPr/>
        </p:nvSpPr>
        <p:spPr>
          <a:xfrm>
            <a:off x="267144" y="1940991"/>
            <a:ext cx="7932738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设计意图：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  <p:sp>
        <p:nvSpPr>
          <p:cNvPr id="16" name="Rectangle 26"/>
          <p:cNvSpPr/>
          <p:nvPr/>
        </p:nvSpPr>
        <p:spPr>
          <a:xfrm>
            <a:off x="341630" y="2465705"/>
            <a:ext cx="5030470" cy="301752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用几何法与向量法两种方法处理该例题，引导学生对比分析几何法，</a:t>
            </a:r>
            <a:r>
              <a:rPr sz="2400" dirty="0">
                <a:ea typeface="楷体" panose="02010609060101010101" charset="-122"/>
              </a:rPr>
              <a:t>向量法各自的优点和缺陷，便于在以后的学习中灵活运用</a:t>
            </a:r>
            <a:r>
              <a:rPr lang="en-US" altLang="zh-CN" sz="2400" dirty="0">
                <a:ea typeface="楷体" panose="02010609060101010101" charset="-122"/>
              </a:rPr>
              <a:t>.</a:t>
            </a:r>
            <a:r>
              <a:rPr lang="zh-CN" altLang="en-US" sz="2400" dirty="0">
                <a:ea typeface="楷体" panose="02010609060101010101" charset="-122"/>
              </a:rPr>
              <a:t>利用直接发现法向量这一难点，启发学生用一般方法求平面法向量</a:t>
            </a:r>
            <a:r>
              <a:rPr lang="en-US" altLang="zh-CN" sz="2400" dirty="0">
                <a:ea typeface="楷体" panose="02010609060101010101" charset="-122"/>
              </a:rPr>
              <a:t>.</a:t>
            </a:r>
            <a:endParaRPr lang="en-US" altLang="zh-CN" sz="2400" dirty="0"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数学应用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482" name="Rectangle 26"/>
          <p:cNvSpPr/>
          <p:nvPr/>
        </p:nvSpPr>
        <p:spPr>
          <a:xfrm>
            <a:off x="879475" y="1011238"/>
            <a:ext cx="8110538" cy="4619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>
                <a:ea typeface="楷体" panose="02010609060101010101" charset="-122"/>
              </a:rPr>
              <a:t>在正方体</a:t>
            </a:r>
            <a:r>
              <a:rPr lang="en-US" altLang="zh-CN" sz="2400" i="1">
                <a:ea typeface="楷体" panose="02010609060101010101" charset="-122"/>
              </a:rPr>
              <a:t>ABCD-A</a:t>
            </a:r>
            <a:r>
              <a:rPr lang="en-US" altLang="zh-CN" sz="2400" baseline="-25000">
                <a:ea typeface="楷体" panose="02010609060101010101" charset="-122"/>
              </a:rPr>
              <a:t>1</a:t>
            </a:r>
            <a:r>
              <a:rPr lang="en-US" altLang="zh-CN" sz="2400" i="1">
                <a:ea typeface="楷体" panose="02010609060101010101" charset="-122"/>
              </a:rPr>
              <a:t>B</a:t>
            </a:r>
            <a:r>
              <a:rPr lang="en-US" altLang="zh-CN" sz="2400" baseline="-25000">
                <a:ea typeface="楷体" panose="02010609060101010101" charset="-122"/>
              </a:rPr>
              <a:t>1</a:t>
            </a:r>
            <a:r>
              <a:rPr lang="en-US" altLang="zh-CN" sz="2400" i="1">
                <a:ea typeface="楷体" panose="02010609060101010101" charset="-122"/>
              </a:rPr>
              <a:t>C</a:t>
            </a:r>
            <a:r>
              <a:rPr lang="en-US" altLang="zh-CN" sz="2400" baseline="-25000">
                <a:ea typeface="楷体" panose="02010609060101010101" charset="-122"/>
              </a:rPr>
              <a:t>1</a:t>
            </a:r>
            <a:r>
              <a:rPr lang="en-US" altLang="zh-CN" sz="2400" i="1">
                <a:ea typeface="楷体" panose="02010609060101010101" charset="-122"/>
              </a:rPr>
              <a:t>D</a:t>
            </a:r>
            <a:r>
              <a:rPr lang="en-US" altLang="zh-CN" sz="2400" baseline="-25000">
                <a:ea typeface="楷体" panose="02010609060101010101" charset="-122"/>
              </a:rPr>
              <a:t>1</a:t>
            </a:r>
            <a:r>
              <a:rPr lang="zh-CN" altLang="en-US" sz="2400">
                <a:ea typeface="楷体" panose="02010609060101010101" charset="-122"/>
              </a:rPr>
              <a:t>中，求平面</a:t>
            </a:r>
            <a:r>
              <a:rPr lang="en-US" altLang="zh-CN" sz="2400" i="1">
                <a:ea typeface="楷体" panose="02010609060101010101" charset="-122"/>
              </a:rPr>
              <a:t>ACD</a:t>
            </a:r>
            <a:r>
              <a:rPr lang="en-US" altLang="zh-CN" sz="2400" baseline="-25000">
                <a:ea typeface="楷体" panose="02010609060101010101" charset="-122"/>
              </a:rPr>
              <a:t>1</a:t>
            </a:r>
            <a:r>
              <a:rPr lang="zh-CN" altLang="en-US" sz="2400">
                <a:ea typeface="楷体" panose="02010609060101010101" charset="-122"/>
              </a:rPr>
              <a:t>的一个法向量。</a:t>
            </a:r>
            <a:endParaRPr lang="en-US" altLang="zh-CN" sz="2400">
              <a:ea typeface="楷体" panose="02010609060101010101" charset="-122"/>
            </a:endParaRPr>
          </a:p>
        </p:txBody>
      </p:sp>
      <p:grpSp>
        <p:nvGrpSpPr>
          <p:cNvPr id="20483" name="Group 5"/>
          <p:cNvGrpSpPr/>
          <p:nvPr/>
        </p:nvGrpSpPr>
        <p:grpSpPr>
          <a:xfrm>
            <a:off x="4867275" y="1762125"/>
            <a:ext cx="3490913" cy="3297238"/>
            <a:chOff x="3106" y="1396"/>
            <a:chExt cx="2199" cy="2077"/>
          </a:xfrm>
        </p:grpSpPr>
        <p:grpSp>
          <p:nvGrpSpPr>
            <p:cNvPr id="20484" name="Group 6"/>
            <p:cNvGrpSpPr/>
            <p:nvPr/>
          </p:nvGrpSpPr>
          <p:grpSpPr>
            <a:xfrm>
              <a:off x="3106" y="1396"/>
              <a:ext cx="2199" cy="2077"/>
              <a:chOff x="3106" y="1396"/>
              <a:chExt cx="2199" cy="2077"/>
            </a:xfrm>
          </p:grpSpPr>
          <p:grpSp>
            <p:nvGrpSpPr>
              <p:cNvPr id="20485" name="Group 7"/>
              <p:cNvGrpSpPr/>
              <p:nvPr/>
            </p:nvGrpSpPr>
            <p:grpSpPr>
              <a:xfrm>
                <a:off x="3106" y="1396"/>
                <a:ext cx="2199" cy="2077"/>
                <a:chOff x="2738" y="1596"/>
                <a:chExt cx="2199" cy="2077"/>
              </a:xfrm>
            </p:grpSpPr>
            <p:cxnSp>
              <p:nvCxnSpPr>
                <p:cNvPr id="20486" name="Line 8"/>
                <p:cNvCxnSpPr/>
                <p:nvPr/>
              </p:nvCxnSpPr>
              <p:spPr>
                <a:xfrm flipH="1">
                  <a:off x="4189" y="2376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87" name="Line 9"/>
                <p:cNvCxnSpPr/>
                <p:nvPr/>
              </p:nvCxnSpPr>
              <p:spPr>
                <a:xfrm flipH="1" flipV="1">
                  <a:off x="3493" y="1800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  <p:graphicFrame>
              <p:nvGraphicFramePr>
                <p:cNvPr id="20488" name="Object 10"/>
                <p:cNvGraphicFramePr>
                  <a:graphicFrameLocks noChangeAspect="1"/>
                </p:cNvGraphicFramePr>
                <p:nvPr/>
              </p:nvGraphicFramePr>
              <p:xfrm>
                <a:off x="2778" y="3426"/>
                <a:ext cx="199" cy="2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" name="" r:id="rId1" imgW="152400" imgH="165100" progId="Equation.3">
                        <p:embed/>
                      </p:oleObj>
                    </mc:Choice>
                    <mc:Fallback>
                      <p:oleObj name="" r:id="rId1" imgW="152400" imgH="1651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78" y="3426"/>
                              <a:ext cx="199" cy="21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0489" name="Line 11"/>
                <p:cNvCxnSpPr/>
                <p:nvPr/>
              </p:nvCxnSpPr>
              <p:spPr>
                <a:xfrm flipV="1">
                  <a:off x="4197" y="2944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0" name="Line 12"/>
                <p:cNvCxnSpPr/>
                <p:nvPr/>
              </p:nvCxnSpPr>
              <p:spPr>
                <a:xfrm flipH="1">
                  <a:off x="2965" y="2376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1" name="Line 13"/>
                <p:cNvCxnSpPr/>
                <p:nvPr/>
              </p:nvCxnSpPr>
              <p:spPr>
                <a:xfrm flipH="1">
                  <a:off x="4717" y="1808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2" name="Line 14"/>
                <p:cNvCxnSpPr/>
                <p:nvPr/>
              </p:nvCxnSpPr>
              <p:spPr>
                <a:xfrm flipV="1">
                  <a:off x="2965" y="1800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3" name="Line 15"/>
                <p:cNvCxnSpPr/>
                <p:nvPr/>
              </p:nvCxnSpPr>
              <p:spPr>
                <a:xfrm flipV="1">
                  <a:off x="4181" y="1808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4" name="Line 16"/>
                <p:cNvCxnSpPr/>
                <p:nvPr/>
              </p:nvCxnSpPr>
              <p:spPr>
                <a:xfrm flipH="1">
                  <a:off x="2965" y="2376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5" name="Line 17"/>
                <p:cNvCxnSpPr/>
                <p:nvPr/>
              </p:nvCxnSpPr>
              <p:spPr>
                <a:xfrm flipV="1">
                  <a:off x="2973" y="2944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  <p:graphicFrame>
              <p:nvGraphicFramePr>
                <p:cNvPr id="20496" name="Object 18"/>
                <p:cNvGraphicFramePr>
                  <a:graphicFrameLocks noChangeAspect="1"/>
                </p:cNvGraphicFramePr>
                <p:nvPr/>
              </p:nvGraphicFramePr>
              <p:xfrm>
                <a:off x="4162" y="3458"/>
                <a:ext cx="199" cy="2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" name="" r:id="rId3" imgW="152400" imgH="165100" progId="Equation.3">
                        <p:embed/>
                      </p:oleObj>
                    </mc:Choice>
                    <mc:Fallback>
                      <p:oleObj name="" r:id="rId3" imgW="152400" imgH="1651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62" y="3458"/>
                              <a:ext cx="199" cy="21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7" name="Object 19"/>
                <p:cNvGraphicFramePr>
                  <a:graphicFrameLocks noChangeAspect="1"/>
                </p:cNvGraphicFramePr>
                <p:nvPr/>
              </p:nvGraphicFramePr>
              <p:xfrm>
                <a:off x="4714" y="2865"/>
                <a:ext cx="191" cy="2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" name="" r:id="rId5" imgW="152400" imgH="177800" progId="Equation.3">
                        <p:embed/>
                      </p:oleObj>
                    </mc:Choice>
                    <mc:Fallback>
                      <p:oleObj name="" r:id="rId5" imgW="152400" imgH="1778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4" y="2865"/>
                              <a:ext cx="191" cy="22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8" name="Object 20"/>
                <p:cNvGraphicFramePr>
                  <a:graphicFrameLocks noChangeAspect="1"/>
                </p:cNvGraphicFramePr>
                <p:nvPr/>
              </p:nvGraphicFramePr>
              <p:xfrm>
                <a:off x="3297" y="2818"/>
                <a:ext cx="202" cy="2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" name="" r:id="rId7" imgW="165100" imgH="165100" progId="Equation.3">
                        <p:embed/>
                      </p:oleObj>
                    </mc:Choice>
                    <mc:Fallback>
                      <p:oleObj name="" r:id="rId7" imgW="165100" imgH="1651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97" y="2818"/>
                              <a:ext cx="202" cy="20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9" name="Object 21"/>
                <p:cNvGraphicFramePr>
                  <a:graphicFrameLocks noChangeAspect="1"/>
                </p:cNvGraphicFramePr>
                <p:nvPr/>
              </p:nvGraphicFramePr>
              <p:xfrm>
                <a:off x="2738" y="2193"/>
                <a:ext cx="232" cy="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" name="" r:id="rId9" imgW="177800" imgH="215265" progId="Equation.3">
                        <p:embed/>
                      </p:oleObj>
                    </mc:Choice>
                    <mc:Fallback>
                      <p:oleObj name="" r:id="rId9" imgW="177800" imgH="215265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38" y="2193"/>
                              <a:ext cx="232" cy="2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00" name="Object 22"/>
                <p:cNvGraphicFramePr>
                  <a:graphicFrameLocks noChangeAspect="1"/>
                </p:cNvGraphicFramePr>
                <p:nvPr/>
              </p:nvGraphicFramePr>
              <p:xfrm>
                <a:off x="4178" y="2305"/>
                <a:ext cx="232" cy="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" name="" r:id="rId11" imgW="177800" imgH="215265" progId="Equation.3">
                        <p:embed/>
                      </p:oleObj>
                    </mc:Choice>
                    <mc:Fallback>
                      <p:oleObj name="" r:id="rId11" imgW="177800" imgH="215265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78" y="2305"/>
                              <a:ext cx="232" cy="2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01" name="Object 23"/>
                <p:cNvGraphicFramePr>
                  <a:graphicFrameLocks noChangeAspect="1"/>
                </p:cNvGraphicFramePr>
                <p:nvPr/>
              </p:nvGraphicFramePr>
              <p:xfrm>
                <a:off x="4714" y="1665"/>
                <a:ext cx="223" cy="2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" name="" r:id="rId13" imgW="177800" imgH="215265" progId="Equation.3">
                        <p:embed/>
                      </p:oleObj>
                    </mc:Choice>
                    <mc:Fallback>
                      <p:oleObj name="" r:id="rId13" imgW="177800" imgH="215265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4" y="1665"/>
                              <a:ext cx="223" cy="27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02" name="Object 24"/>
                <p:cNvGraphicFramePr>
                  <a:graphicFrameLocks noChangeAspect="1"/>
                </p:cNvGraphicFramePr>
                <p:nvPr/>
              </p:nvGraphicFramePr>
              <p:xfrm>
                <a:off x="3242" y="1596"/>
                <a:ext cx="233" cy="2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" name="" r:id="rId15" imgW="190500" imgH="215900" progId="Equation.3">
                        <p:embed/>
                      </p:oleObj>
                    </mc:Choice>
                    <mc:Fallback>
                      <p:oleObj name="" r:id="rId15" imgW="190500" imgH="2159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42" y="1596"/>
                              <a:ext cx="233" cy="26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0503" name="Line 25"/>
                <p:cNvCxnSpPr/>
                <p:nvPr/>
              </p:nvCxnSpPr>
              <p:spPr>
                <a:xfrm flipH="1">
                  <a:off x="2949" y="3520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504" name="Line 26"/>
                <p:cNvCxnSpPr/>
                <p:nvPr/>
              </p:nvCxnSpPr>
              <p:spPr>
                <a:xfrm flipH="1">
                  <a:off x="3485" y="1808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505" name="Line 27"/>
                <p:cNvCxnSpPr/>
                <p:nvPr/>
              </p:nvCxnSpPr>
              <p:spPr>
                <a:xfrm flipH="1">
                  <a:off x="3485" y="2952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</p:grpSp>
          <p:cxnSp>
            <p:nvCxnSpPr>
              <p:cNvPr id="20506" name="Line 28"/>
              <p:cNvCxnSpPr/>
              <p:nvPr/>
            </p:nvCxnSpPr>
            <p:spPr>
              <a:xfrm>
                <a:off x="3856" y="1608"/>
                <a:ext cx="1224" cy="11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  <p:cxnSp>
            <p:nvCxnSpPr>
              <p:cNvPr id="20507" name="Line 29"/>
              <p:cNvCxnSpPr/>
              <p:nvPr/>
            </p:nvCxnSpPr>
            <p:spPr>
              <a:xfrm flipH="1">
                <a:off x="3336" y="1600"/>
                <a:ext cx="520" cy="17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  <p:cxnSp>
            <p:nvCxnSpPr>
              <p:cNvPr id="20508" name="Line 30"/>
              <p:cNvCxnSpPr/>
              <p:nvPr/>
            </p:nvCxnSpPr>
            <p:spPr>
              <a:xfrm flipV="1">
                <a:off x="3328" y="2760"/>
                <a:ext cx="1752" cy="5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</p:grpSp>
        <p:cxnSp>
          <p:nvCxnSpPr>
            <p:cNvPr id="20509" name="Line 31"/>
            <p:cNvCxnSpPr/>
            <p:nvPr/>
          </p:nvCxnSpPr>
          <p:spPr>
            <a:xfrm flipV="1">
              <a:off x="3856" y="2192"/>
              <a:ext cx="696" cy="55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tailEnd type="arrow"/>
            </a:ln>
          </p:spPr>
        </p:cxnSp>
      </p:grpSp>
      <p:grpSp>
        <p:nvGrpSpPr>
          <p:cNvPr id="20510" name="Group 32"/>
          <p:cNvGrpSpPr/>
          <p:nvPr/>
        </p:nvGrpSpPr>
        <p:grpSpPr>
          <a:xfrm>
            <a:off x="4732338" y="1489075"/>
            <a:ext cx="4005262" cy="4170363"/>
            <a:chOff x="2693" y="1448"/>
            <a:chExt cx="2523" cy="2627"/>
          </a:xfrm>
        </p:grpSpPr>
        <p:cxnSp>
          <p:nvCxnSpPr>
            <p:cNvPr id="20511" name="Line 33"/>
            <p:cNvCxnSpPr/>
            <p:nvPr/>
          </p:nvCxnSpPr>
          <p:spPr>
            <a:xfrm>
              <a:off x="3533" y="2976"/>
              <a:ext cx="1216" cy="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</p:spPr>
        </p:cxnSp>
        <p:cxnSp>
          <p:nvCxnSpPr>
            <p:cNvPr id="20512" name="Line 34"/>
            <p:cNvCxnSpPr/>
            <p:nvPr/>
          </p:nvCxnSpPr>
          <p:spPr>
            <a:xfrm flipH="1" flipV="1">
              <a:off x="3533" y="1824"/>
              <a:ext cx="0" cy="11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</p:spPr>
        </p:cxnSp>
        <p:cxnSp>
          <p:nvCxnSpPr>
            <p:cNvPr id="20513" name="Line 35"/>
            <p:cNvCxnSpPr/>
            <p:nvPr/>
          </p:nvCxnSpPr>
          <p:spPr>
            <a:xfrm flipH="1">
              <a:off x="2693" y="3592"/>
              <a:ext cx="280" cy="3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/>
            </a:ln>
          </p:spPr>
        </p:cxnSp>
        <p:cxnSp>
          <p:nvCxnSpPr>
            <p:cNvPr id="20514" name="Line 36"/>
            <p:cNvCxnSpPr/>
            <p:nvPr/>
          </p:nvCxnSpPr>
          <p:spPr>
            <a:xfrm flipH="1" flipV="1">
              <a:off x="3533" y="1480"/>
              <a:ext cx="0" cy="3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/>
            </a:ln>
          </p:spPr>
        </p:cxnSp>
        <p:cxnSp>
          <p:nvCxnSpPr>
            <p:cNvPr id="20515" name="Line 37"/>
            <p:cNvCxnSpPr/>
            <p:nvPr/>
          </p:nvCxnSpPr>
          <p:spPr>
            <a:xfrm flipH="1">
              <a:off x="2957" y="3024"/>
              <a:ext cx="536" cy="5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</p:spPr>
        </p:cxnSp>
        <p:cxnSp>
          <p:nvCxnSpPr>
            <p:cNvPr id="20516" name="Line 38"/>
            <p:cNvCxnSpPr/>
            <p:nvPr/>
          </p:nvCxnSpPr>
          <p:spPr>
            <a:xfrm>
              <a:off x="4757" y="2976"/>
              <a:ext cx="416" cy="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/>
            </a:ln>
          </p:spPr>
        </p:cxnSp>
        <p:graphicFrame>
          <p:nvGraphicFramePr>
            <p:cNvPr id="20517" name="Object 39"/>
            <p:cNvGraphicFramePr>
              <a:graphicFrameLocks noChangeAspect="1"/>
            </p:cNvGraphicFramePr>
            <p:nvPr/>
          </p:nvGraphicFramePr>
          <p:xfrm>
            <a:off x="2701" y="3864"/>
            <a:ext cx="192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17" imgW="127000" imgH="139700" progId="Equation.3">
                    <p:embed/>
                  </p:oleObj>
                </mc:Choice>
                <mc:Fallback>
                  <p:oleObj name="" r:id="rId17" imgW="1270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701" y="3864"/>
                          <a:ext cx="192" cy="2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8" name="Object 40"/>
            <p:cNvGraphicFramePr>
              <a:graphicFrameLocks noChangeAspect="1"/>
            </p:cNvGraphicFramePr>
            <p:nvPr/>
          </p:nvGraphicFramePr>
          <p:xfrm>
            <a:off x="5005" y="2992"/>
            <a:ext cx="211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19" imgW="139700" imgH="165100" progId="Equation.3">
                    <p:embed/>
                  </p:oleObj>
                </mc:Choice>
                <mc:Fallback>
                  <p:oleObj name="" r:id="rId19" imgW="1397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005" y="2992"/>
                          <a:ext cx="211" cy="2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9" name="Object 41"/>
            <p:cNvGraphicFramePr>
              <a:graphicFrameLocks noChangeAspect="1"/>
            </p:cNvGraphicFramePr>
            <p:nvPr/>
          </p:nvGraphicFramePr>
          <p:xfrm>
            <a:off x="3541" y="1448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21" imgW="127000" imgH="127000" progId="Equation.3">
                    <p:embed/>
                  </p:oleObj>
                </mc:Choice>
                <mc:Fallback>
                  <p:oleObj name="" r:id="rId21" imgW="127000" imgH="1270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541" y="1448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图片 12" descr="微信图片_20230306230912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12000" contrast="6000"/>
          </a:blip>
          <a:srcRect l="29676" b="16205"/>
          <a:stretch>
            <a:fillRect/>
          </a:stretch>
        </p:blipFill>
        <p:spPr>
          <a:xfrm>
            <a:off x="827405" y="1762125"/>
            <a:ext cx="5752465" cy="3936365"/>
          </a:xfrm>
          <a:prstGeom prst="rect">
            <a:avLst/>
          </a:prstGeom>
        </p:spPr>
      </p:pic>
      <p:pic>
        <p:nvPicPr>
          <p:cNvPr id="14" name="图片 13" descr="微信图片_20230306230912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7708" t="81582"/>
          <a:stretch>
            <a:fillRect/>
          </a:stretch>
        </p:blipFill>
        <p:spPr>
          <a:xfrm>
            <a:off x="971550" y="5690870"/>
            <a:ext cx="6081395" cy="10179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339" y="1482192"/>
            <a:ext cx="3767700" cy="422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数学应用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Rectangle 26"/>
          <p:cNvSpPr/>
          <p:nvPr>
            <p:custDataLst>
              <p:tags r:id="rId1"/>
            </p:custDataLst>
          </p:nvPr>
        </p:nvSpPr>
        <p:spPr>
          <a:xfrm>
            <a:off x="605631" y="1196752"/>
            <a:ext cx="7932738" cy="1077218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algn="l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设计意图：通过例题，带学生熟悉、理解并掌握求解平面法向量的一般步骤</a:t>
            </a:r>
            <a:r>
              <a:rPr lang="en-US" altLang="zh-CN" sz="2400" dirty="0">
                <a:ea typeface="楷体" panose="02010609060101010101" charset="-122"/>
              </a:rPr>
              <a:t>.</a:t>
            </a:r>
            <a:endParaRPr lang="en-US" altLang="zh-CN" sz="2400" dirty="0">
              <a:ea typeface="楷体" panose="02010609060101010101" charset="-122"/>
            </a:endParaRPr>
          </a:p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endParaRPr lang="en-US" altLang="zh-CN" sz="2400" baseline="-25000" dirty="0">
              <a:ea typeface="楷体" panose="02010609060101010101" charset="-122"/>
            </a:endParaRPr>
          </a:p>
        </p:txBody>
      </p:sp>
      <p:sp>
        <p:nvSpPr>
          <p:cNvPr id="17" name="Rectangle 26"/>
          <p:cNvSpPr/>
          <p:nvPr>
            <p:custDataLst>
              <p:tags r:id="rId2"/>
            </p:custDataLst>
          </p:nvPr>
        </p:nvSpPr>
        <p:spPr>
          <a:xfrm>
            <a:off x="224218" y="1869021"/>
            <a:ext cx="5030470" cy="301752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endParaRPr lang="en-US" altLang="zh-CN" sz="2400" dirty="0">
              <a:ea typeface="楷体" panose="02010609060101010101" charset="-122"/>
            </a:endParaRPr>
          </a:p>
        </p:txBody>
      </p:sp>
      <p:pic>
        <p:nvPicPr>
          <p:cNvPr id="3" name="图片 2" descr="图片包含 图表&#10;&#10;描述已自动生成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3125" y="891334"/>
            <a:ext cx="4499122" cy="69821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TextBox 31"/>
          <p:cNvSpPr/>
          <p:nvPr/>
        </p:nvSpPr>
        <p:spPr>
          <a:xfrm>
            <a:off x="-222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课堂小结</a:t>
            </a:r>
            <a:endParaRPr lang="zh-CN" altLang="en-US" sz="280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0738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2153900" y="11366500"/>
            <a:ext cx="317500" cy="241300"/>
          </a:xfrm>
          <a:prstGeom prst="cube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05" y="1124902"/>
            <a:ext cx="8172450" cy="1323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248" y="2348776"/>
            <a:ext cx="8077200" cy="1819275"/>
          </a:xfrm>
          <a:prstGeom prst="rect">
            <a:avLst/>
          </a:prstGeom>
        </p:spPr>
      </p:pic>
      <p:sp>
        <p:nvSpPr>
          <p:cNvPr id="8" name="Rectangle 26"/>
          <p:cNvSpPr/>
          <p:nvPr/>
        </p:nvSpPr>
        <p:spPr>
          <a:xfrm>
            <a:off x="565541" y="4282569"/>
            <a:ext cx="7932738" cy="82994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思考</a:t>
            </a:r>
            <a:r>
              <a:rPr lang="zh-CN" altLang="en-US" sz="2400" dirty="0">
                <a:ea typeface="楷体" panose="02010609060101010101" charset="-122"/>
              </a:rPr>
              <a:t> 在空间中如何用直线的方向向量、平面的法向量来判断线</a:t>
            </a:r>
            <a:r>
              <a:rPr lang="zh-CN" altLang="en-US" sz="2400" dirty="0">
                <a:ea typeface="楷体" panose="02010609060101010101" charset="-122"/>
              </a:rPr>
              <a:t>线、线面、面面平行与垂直的关系？</a:t>
            </a:r>
            <a:endParaRPr lang="zh-CN" altLang="en-US" sz="2400" dirty="0">
              <a:ea typeface="楷体" panose="02010609060101010101" charset="-122"/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538924" y="5174421"/>
            <a:ext cx="7932738" cy="46037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设计意图：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611505" y="4864735"/>
            <a:ext cx="8403590" cy="266192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        加深对直线方向向量、平面法向量概念的理解，提升其用向量法解决问题的能力，为下节课线面位置关系的埋下伏笔</a:t>
            </a:r>
            <a:r>
              <a:rPr lang="en-US" altLang="zh-CN" sz="2400" dirty="0">
                <a:ea typeface="楷体" panose="02010609060101010101" charset="-122"/>
              </a:rPr>
              <a:t>.</a:t>
            </a:r>
            <a:endParaRPr lang="en-US" altLang="zh-CN" sz="2400" dirty="0"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6"/>
          <p:cNvSpPr/>
          <p:nvPr/>
        </p:nvSpPr>
        <p:spPr>
          <a:xfrm>
            <a:off x="1259205" y="1412875"/>
            <a:ext cx="6764655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en-US" altLang="zh-CN" sz="2400" dirty="0">
                <a:solidFill>
                  <a:srgbClr val="0000FF"/>
                </a:solidFill>
                <a:ea typeface="楷体" panose="02010609060101010101" charset="-122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ea typeface="楷体" panose="02010609060101010101" charset="-122"/>
              </a:rPr>
              <a:t>、在判断两直线平行的过程中，理解直线的方向向量</a:t>
            </a:r>
            <a:r>
              <a:rPr lang="en-US" altLang="zh-CN" sz="2400" dirty="0">
                <a:solidFill>
                  <a:srgbClr val="0000FF"/>
                </a:solidFill>
                <a:ea typeface="楷体" panose="02010609060101010101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ea typeface="楷体" panose="02010609060101010101" charset="-122"/>
            </a:endParaRPr>
          </a:p>
        </p:txBody>
      </p:sp>
      <p:sp>
        <p:nvSpPr>
          <p:cNvPr id="6152" name="TextBox 31"/>
          <p:cNvSpPr/>
          <p:nvPr/>
        </p:nvSpPr>
        <p:spPr>
          <a:xfrm>
            <a:off x="-22225" y="558800"/>
            <a:ext cx="203200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教学目标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53" name="Rectangle 16"/>
          <p:cNvSpPr/>
          <p:nvPr/>
        </p:nvSpPr>
        <p:spPr>
          <a:xfrm>
            <a:off x="1331595" y="2573655"/>
            <a:ext cx="7016115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en-US" altLang="zh-CN" sz="2400" dirty="0">
                <a:solidFill>
                  <a:srgbClr val="0000FF"/>
                </a:solidFill>
                <a:ea typeface="楷体" panose="02010609060101010101" charset="-122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ea typeface="楷体" panose="02010609060101010101" charset="-122"/>
              </a:rPr>
              <a:t>、在探究平面</a:t>
            </a:r>
            <a:r>
              <a:rPr lang="en-US" altLang="zh-CN" sz="2400" dirty="0">
                <a:solidFill>
                  <a:srgbClr val="0000FF"/>
                </a:solidFill>
                <a:ea typeface="楷体" panose="02010609060101010101" charset="-122"/>
              </a:rPr>
              <a:t>“</a:t>
            </a:r>
            <a:r>
              <a:rPr sz="2400" dirty="0">
                <a:solidFill>
                  <a:srgbClr val="0000FF"/>
                </a:solidFill>
                <a:ea typeface="楷体" panose="02010609060101010101" charset="-122"/>
              </a:rPr>
              <a:t>方向</a:t>
            </a:r>
            <a:r>
              <a:rPr lang="en-US" altLang="zh-CN" sz="2400" dirty="0">
                <a:solidFill>
                  <a:srgbClr val="0000FF"/>
                </a:solidFill>
                <a:ea typeface="楷体" panose="02010609060101010101" charset="-122"/>
              </a:rPr>
              <a:t>”</a:t>
            </a:r>
            <a:r>
              <a:rPr sz="2400" dirty="0">
                <a:solidFill>
                  <a:srgbClr val="0000FF"/>
                </a:solidFill>
                <a:ea typeface="楷体" panose="02010609060101010101" charset="-122"/>
              </a:rPr>
              <a:t>的过程中，理解平面的法向量的定义并体会其定义的合理性</a:t>
            </a:r>
            <a:r>
              <a:rPr lang="en-US" altLang="zh-CN" sz="2400" dirty="0">
                <a:solidFill>
                  <a:srgbClr val="0000FF"/>
                </a:solidFill>
                <a:ea typeface="楷体" panose="02010609060101010101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ea typeface="楷体" panose="02010609060101010101" charset="-122"/>
            </a:endParaRPr>
          </a:p>
        </p:txBody>
      </p:sp>
      <p:sp>
        <p:nvSpPr>
          <p:cNvPr id="2" name="Rectangle 16"/>
          <p:cNvSpPr/>
          <p:nvPr>
            <p:custDataLst>
              <p:tags r:id="rId1"/>
            </p:custDataLst>
          </p:nvPr>
        </p:nvSpPr>
        <p:spPr>
          <a:xfrm>
            <a:off x="1259205" y="3933190"/>
            <a:ext cx="7016115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en-US" altLang="zh-CN" sz="2400" dirty="0">
                <a:solidFill>
                  <a:srgbClr val="0000FF"/>
                </a:solidFill>
                <a:ea typeface="楷体" panose="02010609060101010101" charset="-122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ea typeface="楷体" panose="02010609060101010101" charset="-122"/>
              </a:rPr>
              <a:t>、在</a:t>
            </a:r>
            <a:r>
              <a:rPr sz="2400" dirty="0">
                <a:solidFill>
                  <a:srgbClr val="0000FF"/>
                </a:solidFill>
                <a:ea typeface="楷体" panose="02010609060101010101" charset="-122"/>
              </a:rPr>
              <a:t>理解平面的法向量的定义后，</a:t>
            </a:r>
            <a:r>
              <a:rPr lang="zh-CN" altLang="en-US" sz="2400" dirty="0">
                <a:solidFill>
                  <a:srgbClr val="0000FF"/>
                </a:solidFill>
                <a:ea typeface="楷体" panose="02010609060101010101" charset="-122"/>
              </a:rPr>
              <a:t>会用待定系数法求平面的法向量</a:t>
            </a:r>
            <a:r>
              <a:rPr lang="en-US" altLang="zh-CN" sz="2400" dirty="0">
                <a:solidFill>
                  <a:srgbClr val="0000FF"/>
                </a:solidFill>
                <a:ea typeface="楷体" panose="02010609060101010101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31"/>
          <p:cNvSpPr/>
          <p:nvPr/>
        </p:nvSpPr>
        <p:spPr>
          <a:xfrm>
            <a:off x="-222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问题情境</a:t>
            </a:r>
            <a:endParaRPr lang="zh-CN" altLang="en-US" sz="280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94" name="Rectangle 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Rectangle 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6" name="Rectangle 26"/>
          <p:cNvSpPr/>
          <p:nvPr/>
        </p:nvSpPr>
        <p:spPr>
          <a:xfrm>
            <a:off x="539552" y="1021596"/>
            <a:ext cx="7932738" cy="1200329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        在之前的学习过程中，我们已经学习过空间向量的相关概念和基本运算，接下来我们将利用空间向量来解决立体几何问题，那么空间向量在立体几何中有哪些应用？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5978" y="2437297"/>
            <a:ext cx="3207872" cy="23045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699792" y="2487803"/>
            <a:ext cx="1044116" cy="1492743"/>
            <a:chOff x="2699792" y="2487803"/>
            <a:chExt cx="1044116" cy="1492743"/>
          </a:xfrm>
        </p:grpSpPr>
        <p:cxnSp>
          <p:nvCxnSpPr>
            <p:cNvPr id="6" name="直接箭头连接符 5"/>
            <p:cNvCxnSpPr/>
            <p:nvPr/>
          </p:nvCxnSpPr>
          <p:spPr bwMode="auto">
            <a:xfrm flipV="1">
              <a:off x="2699792" y="3284984"/>
              <a:ext cx="504056" cy="6955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3383" y="2487803"/>
              <a:ext cx="390525" cy="35242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3347864" y="2518976"/>
            <a:ext cx="992113" cy="1626190"/>
            <a:chOff x="3347864" y="2518976"/>
            <a:chExt cx="992113" cy="1626190"/>
          </a:xfrm>
        </p:grpSpPr>
        <p:cxnSp>
          <p:nvCxnSpPr>
            <p:cNvPr id="15" name="直接箭头连接符 14"/>
            <p:cNvCxnSpPr/>
            <p:nvPr/>
          </p:nvCxnSpPr>
          <p:spPr bwMode="auto">
            <a:xfrm flipV="1">
              <a:off x="3347864" y="2996952"/>
              <a:ext cx="792088" cy="114821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9927" y="2518976"/>
              <a:ext cx="400050" cy="32385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2190877" y="3246330"/>
            <a:ext cx="794188" cy="762273"/>
            <a:chOff x="2190877" y="3246330"/>
            <a:chExt cx="794188" cy="762273"/>
          </a:xfrm>
        </p:grpSpPr>
        <p:cxnSp>
          <p:nvCxnSpPr>
            <p:cNvPr id="20" name="直接箭头连接符 19"/>
            <p:cNvCxnSpPr/>
            <p:nvPr/>
          </p:nvCxnSpPr>
          <p:spPr bwMode="auto">
            <a:xfrm flipH="1">
              <a:off x="2190877" y="3299115"/>
              <a:ext cx="508915" cy="7094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94540" y="3246330"/>
              <a:ext cx="390525" cy="32385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2307273" y="2459354"/>
            <a:ext cx="716555" cy="1114169"/>
            <a:chOff x="2307273" y="2459354"/>
            <a:chExt cx="716555" cy="1114169"/>
          </a:xfrm>
        </p:grpSpPr>
        <p:cxnSp>
          <p:nvCxnSpPr>
            <p:cNvPr id="22" name="直接箭头连接符 21"/>
            <p:cNvCxnSpPr/>
            <p:nvPr/>
          </p:nvCxnSpPr>
          <p:spPr bwMode="auto">
            <a:xfrm flipV="1">
              <a:off x="2307273" y="2459354"/>
              <a:ext cx="716555" cy="11141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31178" y="2499132"/>
              <a:ext cx="332846" cy="32385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375795" y="2815485"/>
            <a:ext cx="442194" cy="1193118"/>
            <a:chOff x="1375795" y="2815485"/>
            <a:chExt cx="442194" cy="1193118"/>
          </a:xfrm>
        </p:grpSpPr>
        <p:cxnSp>
          <p:nvCxnSpPr>
            <p:cNvPr id="26" name="直接箭头连接符 25"/>
            <p:cNvCxnSpPr/>
            <p:nvPr/>
          </p:nvCxnSpPr>
          <p:spPr bwMode="auto">
            <a:xfrm flipH="1" flipV="1">
              <a:off x="1375795" y="2834380"/>
              <a:ext cx="442194" cy="11742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4714" y="2815485"/>
              <a:ext cx="352425" cy="28575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31"/>
          <p:cNvSpPr/>
          <p:nvPr/>
        </p:nvSpPr>
        <p:spPr>
          <a:xfrm>
            <a:off x="-222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数学建构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125" y="1347787"/>
            <a:ext cx="8172450" cy="1323975"/>
          </a:xfrm>
          <a:prstGeom prst="rect">
            <a:avLst/>
          </a:prstGeom>
        </p:spPr>
      </p:pic>
      <p:sp>
        <p:nvSpPr>
          <p:cNvPr id="2" name="Rectangle 26"/>
          <p:cNvSpPr/>
          <p:nvPr/>
        </p:nvSpPr>
        <p:spPr>
          <a:xfrm>
            <a:off x="605631" y="2967335"/>
            <a:ext cx="7932738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设计意图：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  <p:sp>
        <p:nvSpPr>
          <p:cNvPr id="3" name="Rectangle 26"/>
          <p:cNvSpPr/>
          <p:nvPr/>
        </p:nvSpPr>
        <p:spPr>
          <a:xfrm>
            <a:off x="605631" y="3789040"/>
            <a:ext cx="7932738" cy="1200329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        通过用向量刻画两直线平行关系的过程，感受向量要能代表直线的基本要求是与直线“方向相同”，为探究平面法向量埋下“方向”伏笔</a:t>
            </a:r>
            <a:r>
              <a:rPr lang="en-US" altLang="zh-CN" sz="2400" dirty="0">
                <a:ea typeface="楷体" panose="02010609060101010101" charset="-122"/>
              </a:rPr>
              <a:t>.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31"/>
          <p:cNvSpPr/>
          <p:nvPr/>
        </p:nvSpPr>
        <p:spPr>
          <a:xfrm>
            <a:off x="-22225" y="558800"/>
            <a:ext cx="203200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数学建构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94" name="Rectangle 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Rectangle 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2" name="Rectangle 26"/>
          <p:cNvSpPr/>
          <p:nvPr/>
        </p:nvSpPr>
        <p:spPr>
          <a:xfrm>
            <a:off x="487851" y="1914861"/>
            <a:ext cx="7560840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空间中，什么样的向量可以表示一个平面的方向？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  <p:sp>
        <p:nvSpPr>
          <p:cNvPr id="46" name="流程图: 数据 45"/>
          <p:cNvSpPr/>
          <p:nvPr/>
        </p:nvSpPr>
        <p:spPr bwMode="auto">
          <a:xfrm>
            <a:off x="4690405" y="4388489"/>
            <a:ext cx="2285821" cy="933872"/>
          </a:xfrm>
          <a:prstGeom prst="flowChartInputOutpu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36096" y="3902189"/>
            <a:ext cx="720080" cy="1359604"/>
            <a:chOff x="5796137" y="2434168"/>
            <a:chExt cx="720080" cy="1359604"/>
          </a:xfrm>
        </p:grpSpPr>
        <p:cxnSp>
          <p:nvCxnSpPr>
            <p:cNvPr id="55" name="直接连接符 54"/>
            <p:cNvCxnSpPr/>
            <p:nvPr/>
          </p:nvCxnSpPr>
          <p:spPr bwMode="auto">
            <a:xfrm rot="16200000">
              <a:off x="5672901" y="2935016"/>
              <a:ext cx="100169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 bwMode="auto">
            <a:xfrm rot="16200000">
              <a:off x="6015369" y="3292925"/>
              <a:ext cx="100169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 bwMode="auto">
            <a:xfrm rot="16200000">
              <a:off x="5295289" y="3209767"/>
              <a:ext cx="100169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5428826" y="4290795"/>
            <a:ext cx="720080" cy="773985"/>
            <a:chOff x="5796136" y="2767315"/>
            <a:chExt cx="720080" cy="773985"/>
          </a:xfrm>
        </p:grpSpPr>
        <p:cxnSp>
          <p:nvCxnSpPr>
            <p:cNvPr id="10" name="直接箭头连接符 9"/>
            <p:cNvCxnSpPr/>
            <p:nvPr/>
          </p:nvCxnSpPr>
          <p:spPr bwMode="auto">
            <a:xfrm flipV="1">
              <a:off x="6173748" y="2767315"/>
              <a:ext cx="0" cy="546447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3" name="直接箭头连接符 12"/>
            <p:cNvCxnSpPr/>
            <p:nvPr/>
          </p:nvCxnSpPr>
          <p:spPr bwMode="auto">
            <a:xfrm>
              <a:off x="5796136" y="2967290"/>
              <a:ext cx="0" cy="57401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5" name="直接箭头连接符 14"/>
            <p:cNvCxnSpPr/>
            <p:nvPr/>
          </p:nvCxnSpPr>
          <p:spPr bwMode="auto">
            <a:xfrm flipV="1">
              <a:off x="6516216" y="3148112"/>
              <a:ext cx="0" cy="32519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9" name="Group 71"/>
          <p:cNvGrpSpPr/>
          <p:nvPr/>
        </p:nvGrpSpPr>
        <p:grpSpPr>
          <a:xfrm>
            <a:off x="931960" y="2381967"/>
            <a:ext cx="3336311" cy="3311197"/>
            <a:chOff x="2738" y="1596"/>
            <a:chExt cx="2199" cy="2077"/>
          </a:xfrm>
        </p:grpSpPr>
        <p:cxnSp>
          <p:nvCxnSpPr>
            <p:cNvPr id="16" name="Line 72"/>
            <p:cNvCxnSpPr/>
            <p:nvPr/>
          </p:nvCxnSpPr>
          <p:spPr>
            <a:xfrm flipH="1">
              <a:off x="4189" y="2376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8" name="Line 73"/>
            <p:cNvCxnSpPr/>
            <p:nvPr/>
          </p:nvCxnSpPr>
          <p:spPr>
            <a:xfrm flipH="1" flipV="1">
              <a:off x="3493" y="1800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</p:spPr>
        </p:cxnSp>
        <p:graphicFrame>
          <p:nvGraphicFramePr>
            <p:cNvPr id="19" name="Object 74"/>
            <p:cNvGraphicFramePr>
              <a:graphicFrameLocks noChangeAspect="1"/>
            </p:cNvGraphicFramePr>
            <p:nvPr/>
          </p:nvGraphicFramePr>
          <p:xfrm>
            <a:off x="2778" y="3426"/>
            <a:ext cx="199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1" imgW="152400" imgH="165100" progId="Equation.3">
                    <p:embed/>
                  </p:oleObj>
                </mc:Choice>
                <mc:Fallback>
                  <p:oleObj name="" r:id="rId1" imgW="152400" imgH="165100" progId="Equation.3">
                    <p:embed/>
                    <p:pic>
                      <p:nvPicPr>
                        <p:cNvPr id="0" name="Object 7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78" y="3426"/>
                          <a:ext cx="199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Line 75"/>
            <p:cNvCxnSpPr/>
            <p:nvPr/>
          </p:nvCxnSpPr>
          <p:spPr>
            <a:xfrm flipV="1">
              <a:off x="4197" y="2944"/>
              <a:ext cx="52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21" name="Line 76"/>
            <p:cNvCxnSpPr/>
            <p:nvPr/>
          </p:nvCxnSpPr>
          <p:spPr>
            <a:xfrm flipH="1">
              <a:off x="2965" y="2376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22" name="Line 77"/>
            <p:cNvCxnSpPr/>
            <p:nvPr/>
          </p:nvCxnSpPr>
          <p:spPr>
            <a:xfrm flipH="1">
              <a:off x="4717" y="1808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23" name="Line 78"/>
            <p:cNvCxnSpPr/>
            <p:nvPr/>
          </p:nvCxnSpPr>
          <p:spPr>
            <a:xfrm flipV="1">
              <a:off x="2965" y="1800"/>
              <a:ext cx="52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24" name="Line 79"/>
            <p:cNvCxnSpPr/>
            <p:nvPr/>
          </p:nvCxnSpPr>
          <p:spPr>
            <a:xfrm flipV="1">
              <a:off x="4181" y="1808"/>
              <a:ext cx="52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25" name="Line 80"/>
            <p:cNvCxnSpPr/>
            <p:nvPr/>
          </p:nvCxnSpPr>
          <p:spPr>
            <a:xfrm flipH="1">
              <a:off x="2965" y="2376"/>
              <a:ext cx="1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26" name="Line 81"/>
            <p:cNvCxnSpPr/>
            <p:nvPr/>
          </p:nvCxnSpPr>
          <p:spPr>
            <a:xfrm flipV="1">
              <a:off x="2973" y="2944"/>
              <a:ext cx="52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</p:spPr>
        </p:cxnSp>
        <p:graphicFrame>
          <p:nvGraphicFramePr>
            <p:cNvPr id="27" name="Object 82"/>
            <p:cNvGraphicFramePr>
              <a:graphicFrameLocks noChangeAspect="1"/>
            </p:cNvGraphicFramePr>
            <p:nvPr/>
          </p:nvGraphicFramePr>
          <p:xfrm>
            <a:off x="4162" y="3458"/>
            <a:ext cx="199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3" imgW="152400" imgH="165100" progId="Equation.3">
                    <p:embed/>
                  </p:oleObj>
                </mc:Choice>
                <mc:Fallback>
                  <p:oleObj name="" r:id="rId3" imgW="152400" imgH="165100" progId="Equation.3">
                    <p:embed/>
                    <p:pic>
                      <p:nvPicPr>
                        <p:cNvPr id="0" name="Object 8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62" y="3458"/>
                          <a:ext cx="199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3"/>
            <p:cNvGraphicFramePr>
              <a:graphicFrameLocks noChangeAspect="1"/>
            </p:cNvGraphicFramePr>
            <p:nvPr/>
          </p:nvGraphicFramePr>
          <p:xfrm>
            <a:off x="4714" y="2865"/>
            <a:ext cx="191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5" imgW="152400" imgH="177800" progId="Equation.3">
                    <p:embed/>
                  </p:oleObj>
                </mc:Choice>
                <mc:Fallback>
                  <p:oleObj name="" r:id="rId5" imgW="152400" imgH="177800" progId="Equation.3">
                    <p:embed/>
                    <p:pic>
                      <p:nvPicPr>
                        <p:cNvPr id="0" name="Object 8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14" y="2865"/>
                          <a:ext cx="191" cy="2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84"/>
            <p:cNvGraphicFramePr>
              <a:graphicFrameLocks noChangeAspect="1"/>
            </p:cNvGraphicFramePr>
            <p:nvPr/>
          </p:nvGraphicFramePr>
          <p:xfrm>
            <a:off x="3297" y="2818"/>
            <a:ext cx="202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7" imgW="165100" imgH="165100" progId="Equation.3">
                    <p:embed/>
                  </p:oleObj>
                </mc:Choice>
                <mc:Fallback>
                  <p:oleObj name="" r:id="rId7" imgW="165100" imgH="165100" progId="Equation.3">
                    <p:embed/>
                    <p:pic>
                      <p:nvPicPr>
                        <p:cNvPr id="0" name="Object 8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97" y="2818"/>
                          <a:ext cx="202" cy="20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85"/>
            <p:cNvGraphicFramePr>
              <a:graphicFrameLocks noChangeAspect="1"/>
            </p:cNvGraphicFramePr>
            <p:nvPr/>
          </p:nvGraphicFramePr>
          <p:xfrm>
            <a:off x="2738" y="2193"/>
            <a:ext cx="232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9" imgW="177800" imgH="215265" progId="Equation.3">
                    <p:embed/>
                  </p:oleObj>
                </mc:Choice>
                <mc:Fallback>
                  <p:oleObj name="" r:id="rId9" imgW="177800" imgH="215265" progId="Equation.3">
                    <p:embed/>
                    <p:pic>
                      <p:nvPicPr>
                        <p:cNvPr id="0" name="Object 8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38" y="2193"/>
                          <a:ext cx="232" cy="2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86"/>
            <p:cNvGraphicFramePr>
              <a:graphicFrameLocks noChangeAspect="1"/>
            </p:cNvGraphicFramePr>
            <p:nvPr/>
          </p:nvGraphicFramePr>
          <p:xfrm>
            <a:off x="4178" y="2305"/>
            <a:ext cx="232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11" imgW="177800" imgH="215265" progId="Equation.3">
                    <p:embed/>
                  </p:oleObj>
                </mc:Choice>
                <mc:Fallback>
                  <p:oleObj name="" r:id="rId11" imgW="177800" imgH="215265" progId="Equation.3">
                    <p:embed/>
                    <p:pic>
                      <p:nvPicPr>
                        <p:cNvPr id="0" name="Object 8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178" y="2305"/>
                          <a:ext cx="232" cy="2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87"/>
            <p:cNvGraphicFramePr>
              <a:graphicFrameLocks noChangeAspect="1"/>
            </p:cNvGraphicFramePr>
            <p:nvPr/>
          </p:nvGraphicFramePr>
          <p:xfrm>
            <a:off x="4714" y="1665"/>
            <a:ext cx="223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" r:id="rId13" imgW="177800" imgH="215265" progId="Equation.3">
                    <p:embed/>
                  </p:oleObj>
                </mc:Choice>
                <mc:Fallback>
                  <p:oleObj name="" r:id="rId13" imgW="177800" imgH="215265" progId="Equation.3">
                    <p:embed/>
                    <p:pic>
                      <p:nvPicPr>
                        <p:cNvPr id="0" name="Object 8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714" y="1665"/>
                          <a:ext cx="223" cy="2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88"/>
            <p:cNvGraphicFramePr>
              <a:graphicFrameLocks noChangeAspect="1"/>
            </p:cNvGraphicFramePr>
            <p:nvPr/>
          </p:nvGraphicFramePr>
          <p:xfrm>
            <a:off x="3242" y="1596"/>
            <a:ext cx="233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" name="" r:id="rId15" imgW="190500" imgH="215900" progId="Equation.3">
                    <p:embed/>
                  </p:oleObj>
                </mc:Choice>
                <mc:Fallback>
                  <p:oleObj name="" r:id="rId15" imgW="190500" imgH="215900" progId="Equation.3">
                    <p:embed/>
                    <p:pic>
                      <p:nvPicPr>
                        <p:cNvPr id="0" name="Object 88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242" y="1596"/>
                          <a:ext cx="233" cy="2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Line 89"/>
            <p:cNvCxnSpPr/>
            <p:nvPr/>
          </p:nvCxnSpPr>
          <p:spPr>
            <a:xfrm flipH="1">
              <a:off x="2949" y="3520"/>
              <a:ext cx="1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36" name="Line 90"/>
            <p:cNvCxnSpPr/>
            <p:nvPr/>
          </p:nvCxnSpPr>
          <p:spPr>
            <a:xfrm flipH="1">
              <a:off x="3485" y="1808"/>
              <a:ext cx="1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37" name="Line 91"/>
            <p:cNvCxnSpPr/>
            <p:nvPr/>
          </p:nvCxnSpPr>
          <p:spPr>
            <a:xfrm flipH="1">
              <a:off x="3485" y="2952"/>
              <a:ext cx="1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</p:spPr>
        </p:cxnSp>
      </p:grpSp>
      <p:sp>
        <p:nvSpPr>
          <p:cNvPr id="38" name="Rectangle 26"/>
          <p:cNvSpPr/>
          <p:nvPr/>
        </p:nvSpPr>
        <p:spPr>
          <a:xfrm>
            <a:off x="-44018" y="1113885"/>
            <a:ext cx="7932738" cy="82994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       空间中，除了线与线的位置关系，向量还可以研究哪些位置关系？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268406" y="4643882"/>
            <a:ext cx="1116863" cy="726360"/>
            <a:chOff x="2268406" y="4643882"/>
            <a:chExt cx="1116863" cy="726360"/>
          </a:xfrm>
        </p:grpSpPr>
        <p:cxnSp>
          <p:nvCxnSpPr>
            <p:cNvPr id="39" name="直接箭头连接符 38"/>
            <p:cNvCxnSpPr/>
            <p:nvPr/>
          </p:nvCxnSpPr>
          <p:spPr bwMode="auto">
            <a:xfrm flipV="1">
              <a:off x="2320193" y="5040424"/>
              <a:ext cx="721985" cy="3298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 bwMode="auto">
            <a:xfrm flipH="1" flipV="1">
              <a:off x="2268406" y="4643882"/>
              <a:ext cx="242448" cy="39173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 bwMode="auto">
            <a:xfrm>
              <a:off x="2741142" y="4653643"/>
              <a:ext cx="644127" cy="3196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31"/>
          <p:cNvSpPr/>
          <p:nvPr/>
        </p:nvSpPr>
        <p:spPr>
          <a:xfrm>
            <a:off x="-222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数学建构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268760"/>
            <a:ext cx="8077200" cy="1819275"/>
          </a:xfrm>
          <a:prstGeom prst="rect">
            <a:avLst/>
          </a:prstGeom>
        </p:spPr>
      </p:pic>
      <p:sp>
        <p:nvSpPr>
          <p:cNvPr id="2" name="Rectangle 26"/>
          <p:cNvSpPr/>
          <p:nvPr/>
        </p:nvSpPr>
        <p:spPr>
          <a:xfrm>
            <a:off x="605631" y="3088035"/>
            <a:ext cx="7932738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设计意图：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  <p:sp>
        <p:nvSpPr>
          <p:cNvPr id="3" name="Rectangle 26"/>
          <p:cNvSpPr/>
          <p:nvPr/>
        </p:nvSpPr>
        <p:spPr>
          <a:xfrm>
            <a:off x="755576" y="3933056"/>
            <a:ext cx="7932738" cy="830997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        以简单几何体</a:t>
            </a:r>
            <a:r>
              <a:rPr lang="en-US" altLang="zh-CN" sz="2400" dirty="0">
                <a:ea typeface="楷体" panose="02010609060101010101" charset="-122"/>
              </a:rPr>
              <a:t>——</a:t>
            </a:r>
            <a:r>
              <a:rPr lang="zh-CN" altLang="en-US" sz="2400" dirty="0">
                <a:ea typeface="楷体" panose="02010609060101010101" charset="-122"/>
              </a:rPr>
              <a:t>正方体为问题背景，结合直观感受以及简单的论证，体会法向量刻画平面方向的合理性</a:t>
            </a:r>
            <a:r>
              <a:rPr lang="en-US" altLang="zh-CN" sz="2400" dirty="0">
                <a:ea typeface="楷体" panose="02010609060101010101" charset="-122"/>
              </a:rPr>
              <a:t>.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31"/>
          <p:cNvSpPr/>
          <p:nvPr/>
        </p:nvSpPr>
        <p:spPr>
          <a:xfrm>
            <a:off x="-22225" y="558800"/>
            <a:ext cx="203200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数学建构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94" name="Rectangle 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Rectangle 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2" name="Rectangle 26"/>
          <p:cNvSpPr/>
          <p:nvPr/>
        </p:nvSpPr>
        <p:spPr>
          <a:xfrm>
            <a:off x="611560" y="1268760"/>
            <a:ext cx="7560840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l" defTabSz="914400"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en-US" sz="2400" dirty="0">
                <a:ea typeface="楷体" panose="02010609060101010101" charset="-122"/>
              </a:rPr>
              <a:t>空间中，试找一找平面</a:t>
            </a:r>
            <a:r>
              <a:rPr lang="en-US" altLang="zh-CN" sz="2400" dirty="0">
                <a:ea typeface="楷体" panose="02010609060101010101" charset="-122"/>
              </a:rPr>
              <a:t>AD</a:t>
            </a:r>
            <a:r>
              <a:rPr lang="en-US" altLang="zh-CN" sz="1400" dirty="0">
                <a:ea typeface="楷体" panose="02010609060101010101" charset="-122"/>
              </a:rPr>
              <a:t>1</a:t>
            </a:r>
            <a:r>
              <a:rPr lang="en-US" altLang="zh-CN" sz="2400" dirty="0">
                <a:ea typeface="楷体" panose="02010609060101010101" charset="-122"/>
              </a:rPr>
              <a:t>C</a:t>
            </a:r>
            <a:r>
              <a:rPr lang="zh-CN" altLang="en-US" sz="2400" dirty="0">
                <a:ea typeface="楷体" panose="02010609060101010101" charset="-122"/>
              </a:rPr>
              <a:t>的法向量？</a:t>
            </a:r>
            <a:endParaRPr lang="en-US" altLang="zh-CN" sz="2400" baseline="-25000" dirty="0">
              <a:ea typeface="楷体" panose="02010609060101010101" charset="-122"/>
            </a:endParaRPr>
          </a:p>
        </p:txBody>
      </p:sp>
      <p:grpSp>
        <p:nvGrpSpPr>
          <p:cNvPr id="3" name="Group 105"/>
          <p:cNvGrpSpPr/>
          <p:nvPr/>
        </p:nvGrpSpPr>
        <p:grpSpPr>
          <a:xfrm>
            <a:off x="2483768" y="2276872"/>
            <a:ext cx="3433119" cy="3153916"/>
            <a:chOff x="3106" y="1396"/>
            <a:chExt cx="2199" cy="2077"/>
          </a:xfrm>
        </p:grpSpPr>
        <p:grpSp>
          <p:nvGrpSpPr>
            <p:cNvPr id="9" name="Group 71"/>
            <p:cNvGrpSpPr/>
            <p:nvPr/>
          </p:nvGrpSpPr>
          <p:grpSpPr>
            <a:xfrm>
              <a:off x="3106" y="1396"/>
              <a:ext cx="2199" cy="2077"/>
              <a:chOff x="2738" y="1596"/>
              <a:chExt cx="2199" cy="2077"/>
            </a:xfrm>
          </p:grpSpPr>
          <p:cxnSp>
            <p:nvCxnSpPr>
              <p:cNvPr id="16" name="Line 72"/>
              <p:cNvCxnSpPr/>
              <p:nvPr/>
            </p:nvCxnSpPr>
            <p:spPr>
              <a:xfrm flipH="1">
                <a:off x="4189" y="2376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18" name="Line 73"/>
              <p:cNvCxnSpPr/>
              <p:nvPr/>
            </p:nvCxnSpPr>
            <p:spPr>
              <a:xfrm flipH="1" flipV="1">
                <a:off x="3493" y="1800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</p:spPr>
          </p:cxnSp>
          <p:graphicFrame>
            <p:nvGraphicFramePr>
              <p:cNvPr id="19" name="Object 74"/>
              <p:cNvGraphicFramePr>
                <a:graphicFrameLocks noChangeAspect="1"/>
              </p:cNvGraphicFramePr>
              <p:nvPr/>
            </p:nvGraphicFramePr>
            <p:xfrm>
              <a:off x="2778" y="3426"/>
              <a:ext cx="199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" name="" r:id="rId1" imgW="152400" imgH="165100" progId="Equation.3">
                      <p:embed/>
                    </p:oleObj>
                  </mc:Choice>
                  <mc:Fallback>
                    <p:oleObj name="" r:id="rId1" imgW="152400" imgH="165100" progId="Equation.3">
                      <p:embed/>
                      <p:pic>
                        <p:nvPicPr>
                          <p:cNvPr id="0" name="Object 74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2778" y="3426"/>
                            <a:ext cx="199" cy="21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0" name="Line 75"/>
              <p:cNvCxnSpPr/>
              <p:nvPr/>
            </p:nvCxnSpPr>
            <p:spPr>
              <a:xfrm flipV="1">
                <a:off x="4197" y="2944"/>
                <a:ext cx="528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1" name="Line 76"/>
              <p:cNvCxnSpPr/>
              <p:nvPr/>
            </p:nvCxnSpPr>
            <p:spPr>
              <a:xfrm flipH="1">
                <a:off x="2965" y="2376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2" name="Line 77"/>
              <p:cNvCxnSpPr/>
              <p:nvPr/>
            </p:nvCxnSpPr>
            <p:spPr>
              <a:xfrm flipH="1">
                <a:off x="4717" y="1808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3" name="Line 78"/>
              <p:cNvCxnSpPr/>
              <p:nvPr/>
            </p:nvCxnSpPr>
            <p:spPr>
              <a:xfrm flipV="1">
                <a:off x="2965" y="1800"/>
                <a:ext cx="528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4" name="Line 79"/>
              <p:cNvCxnSpPr/>
              <p:nvPr/>
            </p:nvCxnSpPr>
            <p:spPr>
              <a:xfrm flipV="1">
                <a:off x="4181" y="1808"/>
                <a:ext cx="528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5" name="Line 80"/>
              <p:cNvCxnSpPr/>
              <p:nvPr/>
            </p:nvCxnSpPr>
            <p:spPr>
              <a:xfrm flipH="1">
                <a:off x="2965" y="2376"/>
                <a:ext cx="12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26" name="Line 81"/>
              <p:cNvCxnSpPr/>
              <p:nvPr/>
            </p:nvCxnSpPr>
            <p:spPr>
              <a:xfrm flipV="1">
                <a:off x="2973" y="2944"/>
                <a:ext cx="528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</p:spPr>
          </p:cxnSp>
          <p:graphicFrame>
            <p:nvGraphicFramePr>
              <p:cNvPr id="27" name="Object 82"/>
              <p:cNvGraphicFramePr>
                <a:graphicFrameLocks noChangeAspect="1"/>
              </p:cNvGraphicFramePr>
              <p:nvPr/>
            </p:nvGraphicFramePr>
            <p:xfrm>
              <a:off x="4162" y="3458"/>
              <a:ext cx="199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" name="" r:id="rId3" imgW="152400" imgH="165100" progId="Equation.3">
                      <p:embed/>
                    </p:oleObj>
                  </mc:Choice>
                  <mc:Fallback>
                    <p:oleObj name="" r:id="rId3" imgW="152400" imgH="165100" progId="Equation.3">
                      <p:embed/>
                      <p:pic>
                        <p:nvPicPr>
                          <p:cNvPr id="0" name="Object 82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162" y="3458"/>
                            <a:ext cx="199" cy="21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83"/>
              <p:cNvGraphicFramePr>
                <a:graphicFrameLocks noChangeAspect="1"/>
              </p:cNvGraphicFramePr>
              <p:nvPr/>
            </p:nvGraphicFramePr>
            <p:xfrm>
              <a:off x="4714" y="2865"/>
              <a:ext cx="191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" name="" r:id="rId5" imgW="152400" imgH="177800" progId="Equation.3">
                      <p:embed/>
                    </p:oleObj>
                  </mc:Choice>
                  <mc:Fallback>
                    <p:oleObj name="" r:id="rId5" imgW="152400" imgH="177800" progId="Equation.3">
                      <p:embed/>
                      <p:pic>
                        <p:nvPicPr>
                          <p:cNvPr id="0" name="Object 83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714" y="2865"/>
                            <a:ext cx="191" cy="22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84"/>
              <p:cNvGraphicFramePr>
                <a:graphicFrameLocks noChangeAspect="1"/>
              </p:cNvGraphicFramePr>
              <p:nvPr/>
            </p:nvGraphicFramePr>
            <p:xfrm>
              <a:off x="3297" y="2818"/>
              <a:ext cx="202" cy="2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" name="" r:id="rId7" imgW="165100" imgH="165100" progId="Equation.3">
                      <p:embed/>
                    </p:oleObj>
                  </mc:Choice>
                  <mc:Fallback>
                    <p:oleObj name="" r:id="rId7" imgW="165100" imgH="165100" progId="Equation.3">
                      <p:embed/>
                      <p:pic>
                        <p:nvPicPr>
                          <p:cNvPr id="0" name="Object 84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297" y="2818"/>
                            <a:ext cx="202" cy="20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85"/>
              <p:cNvGraphicFramePr>
                <a:graphicFrameLocks noChangeAspect="1"/>
              </p:cNvGraphicFramePr>
              <p:nvPr/>
            </p:nvGraphicFramePr>
            <p:xfrm>
              <a:off x="2738" y="2193"/>
              <a:ext cx="232" cy="2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" name="" r:id="rId9" imgW="177800" imgH="215265" progId="Equation.3">
                      <p:embed/>
                    </p:oleObj>
                  </mc:Choice>
                  <mc:Fallback>
                    <p:oleObj name="" r:id="rId9" imgW="177800" imgH="215265" progId="Equation.3">
                      <p:embed/>
                      <p:pic>
                        <p:nvPicPr>
                          <p:cNvPr id="0" name="Object 85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738" y="2193"/>
                            <a:ext cx="232" cy="2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86"/>
              <p:cNvGraphicFramePr>
                <a:graphicFrameLocks noChangeAspect="1"/>
              </p:cNvGraphicFramePr>
              <p:nvPr/>
            </p:nvGraphicFramePr>
            <p:xfrm>
              <a:off x="4178" y="2305"/>
              <a:ext cx="232" cy="2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" name="" r:id="rId11" imgW="177800" imgH="215265" progId="Equation.3">
                      <p:embed/>
                    </p:oleObj>
                  </mc:Choice>
                  <mc:Fallback>
                    <p:oleObj name="" r:id="rId11" imgW="177800" imgH="215265" progId="Equation.3">
                      <p:embed/>
                      <p:pic>
                        <p:nvPicPr>
                          <p:cNvPr id="0" name="Object 86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4178" y="2305"/>
                            <a:ext cx="232" cy="2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87"/>
              <p:cNvGraphicFramePr>
                <a:graphicFrameLocks noChangeAspect="1"/>
              </p:cNvGraphicFramePr>
              <p:nvPr/>
            </p:nvGraphicFramePr>
            <p:xfrm>
              <a:off x="4714" y="1665"/>
              <a:ext cx="223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" name="" r:id="rId13" imgW="177800" imgH="215265" progId="Equation.3">
                      <p:embed/>
                    </p:oleObj>
                  </mc:Choice>
                  <mc:Fallback>
                    <p:oleObj name="" r:id="rId13" imgW="177800" imgH="215265" progId="Equation.3">
                      <p:embed/>
                      <p:pic>
                        <p:nvPicPr>
                          <p:cNvPr id="0" name="Object 87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4714" y="1665"/>
                            <a:ext cx="223" cy="27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88"/>
              <p:cNvGraphicFramePr>
                <a:graphicFrameLocks noChangeAspect="1"/>
              </p:cNvGraphicFramePr>
              <p:nvPr/>
            </p:nvGraphicFramePr>
            <p:xfrm>
              <a:off x="3242" y="1596"/>
              <a:ext cx="233" cy="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" name="" r:id="rId15" imgW="190500" imgH="215900" progId="Equation.3">
                      <p:embed/>
                    </p:oleObj>
                  </mc:Choice>
                  <mc:Fallback>
                    <p:oleObj name="" r:id="rId15" imgW="190500" imgH="215900" progId="Equation.3">
                      <p:embed/>
                      <p:pic>
                        <p:nvPicPr>
                          <p:cNvPr id="0" name="Object 88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3242" y="1596"/>
                            <a:ext cx="233" cy="2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4" name="Line 89"/>
              <p:cNvCxnSpPr/>
              <p:nvPr/>
            </p:nvCxnSpPr>
            <p:spPr>
              <a:xfrm flipH="1">
                <a:off x="2949" y="3520"/>
                <a:ext cx="12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35" name="Line 90"/>
              <p:cNvCxnSpPr/>
              <p:nvPr/>
            </p:nvCxnSpPr>
            <p:spPr>
              <a:xfrm flipH="1">
                <a:off x="3485" y="1808"/>
                <a:ext cx="12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36" name="Line 91"/>
              <p:cNvCxnSpPr/>
              <p:nvPr/>
            </p:nvCxnSpPr>
            <p:spPr>
              <a:xfrm flipH="1">
                <a:off x="3485" y="2952"/>
                <a:ext cx="12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</p:spPr>
          </p:cxnSp>
        </p:grpSp>
        <p:cxnSp>
          <p:nvCxnSpPr>
            <p:cNvPr id="12" name="Line 92"/>
            <p:cNvCxnSpPr/>
            <p:nvPr/>
          </p:nvCxnSpPr>
          <p:spPr>
            <a:xfrm>
              <a:off x="3856" y="1608"/>
              <a:ext cx="1224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</p:cxnSp>
        <p:cxnSp>
          <p:nvCxnSpPr>
            <p:cNvPr id="13" name="Line 93"/>
            <p:cNvCxnSpPr/>
            <p:nvPr/>
          </p:nvCxnSpPr>
          <p:spPr>
            <a:xfrm flipH="1">
              <a:off x="3336" y="1600"/>
              <a:ext cx="520" cy="1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</p:cxnSp>
        <p:cxnSp>
          <p:nvCxnSpPr>
            <p:cNvPr id="14" name="Line 104"/>
            <p:cNvCxnSpPr/>
            <p:nvPr/>
          </p:nvCxnSpPr>
          <p:spPr>
            <a:xfrm flipV="1">
              <a:off x="3328" y="2760"/>
              <a:ext cx="1752" cy="5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</p:cxn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数学应用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8438" name="Group 107"/>
          <p:cNvGrpSpPr/>
          <p:nvPr/>
        </p:nvGrpSpPr>
        <p:grpSpPr>
          <a:xfrm>
            <a:off x="5545582" y="2287217"/>
            <a:ext cx="3490913" cy="3297238"/>
            <a:chOff x="3106" y="1396"/>
            <a:chExt cx="2199" cy="2077"/>
          </a:xfrm>
        </p:grpSpPr>
        <p:grpSp>
          <p:nvGrpSpPr>
            <p:cNvPr id="18439" name="Group 105"/>
            <p:cNvGrpSpPr/>
            <p:nvPr/>
          </p:nvGrpSpPr>
          <p:grpSpPr>
            <a:xfrm>
              <a:off x="3106" y="1396"/>
              <a:ext cx="2199" cy="2077"/>
              <a:chOff x="3106" y="1396"/>
              <a:chExt cx="2199" cy="2077"/>
            </a:xfrm>
          </p:grpSpPr>
          <p:grpSp>
            <p:nvGrpSpPr>
              <p:cNvPr id="18440" name="Group 71"/>
              <p:cNvGrpSpPr/>
              <p:nvPr/>
            </p:nvGrpSpPr>
            <p:grpSpPr>
              <a:xfrm>
                <a:off x="3106" y="1396"/>
                <a:ext cx="2199" cy="2077"/>
                <a:chOff x="2738" y="1596"/>
                <a:chExt cx="2199" cy="2077"/>
              </a:xfrm>
            </p:grpSpPr>
            <p:cxnSp>
              <p:nvCxnSpPr>
                <p:cNvPr id="18441" name="Line 72"/>
                <p:cNvCxnSpPr/>
                <p:nvPr/>
              </p:nvCxnSpPr>
              <p:spPr>
                <a:xfrm flipH="1">
                  <a:off x="4189" y="2376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2" name="Line 73"/>
                <p:cNvCxnSpPr/>
                <p:nvPr/>
              </p:nvCxnSpPr>
              <p:spPr>
                <a:xfrm flipH="1" flipV="1">
                  <a:off x="3493" y="1800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  <p:graphicFrame>
              <p:nvGraphicFramePr>
                <p:cNvPr id="18443" name="Object 74"/>
                <p:cNvGraphicFramePr>
                  <a:graphicFrameLocks noChangeAspect="1"/>
                </p:cNvGraphicFramePr>
                <p:nvPr/>
              </p:nvGraphicFramePr>
              <p:xfrm>
                <a:off x="2778" y="3426"/>
                <a:ext cx="199" cy="2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" name="" r:id="rId1" imgW="152400" imgH="165100" progId="Equation.3">
                        <p:embed/>
                      </p:oleObj>
                    </mc:Choice>
                    <mc:Fallback>
                      <p:oleObj name="" r:id="rId1" imgW="152400" imgH="165100" progId="Equation.3">
                        <p:embed/>
                        <p:pic>
                          <p:nvPicPr>
                            <p:cNvPr id="0" name="Object 74"/>
                            <p:cNvPicPr/>
                            <p:nvPr/>
                          </p:nvPicPr>
                          <p:blipFill>
                            <a:blip r:embed="rId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78" y="3426"/>
                              <a:ext cx="199" cy="21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8444" name="Line 75"/>
                <p:cNvCxnSpPr/>
                <p:nvPr/>
              </p:nvCxnSpPr>
              <p:spPr>
                <a:xfrm flipV="1">
                  <a:off x="4197" y="2944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5" name="Line 76"/>
                <p:cNvCxnSpPr/>
                <p:nvPr/>
              </p:nvCxnSpPr>
              <p:spPr>
                <a:xfrm flipH="1">
                  <a:off x="2965" y="2376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6" name="Line 77"/>
                <p:cNvCxnSpPr/>
                <p:nvPr/>
              </p:nvCxnSpPr>
              <p:spPr>
                <a:xfrm flipH="1">
                  <a:off x="4717" y="1808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7" name="Line 78"/>
                <p:cNvCxnSpPr/>
                <p:nvPr/>
              </p:nvCxnSpPr>
              <p:spPr>
                <a:xfrm flipV="1">
                  <a:off x="2965" y="1800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8" name="Line 79"/>
                <p:cNvCxnSpPr/>
                <p:nvPr/>
              </p:nvCxnSpPr>
              <p:spPr>
                <a:xfrm flipV="1">
                  <a:off x="4181" y="1808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49" name="Line 80"/>
                <p:cNvCxnSpPr/>
                <p:nvPr/>
              </p:nvCxnSpPr>
              <p:spPr>
                <a:xfrm flipH="1">
                  <a:off x="2965" y="2376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50" name="Line 81"/>
                <p:cNvCxnSpPr/>
                <p:nvPr/>
              </p:nvCxnSpPr>
              <p:spPr>
                <a:xfrm flipV="1">
                  <a:off x="2973" y="2944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  <p:graphicFrame>
              <p:nvGraphicFramePr>
                <p:cNvPr id="18451" name="Object 82"/>
                <p:cNvGraphicFramePr>
                  <a:graphicFrameLocks noChangeAspect="1"/>
                </p:cNvGraphicFramePr>
                <p:nvPr/>
              </p:nvGraphicFramePr>
              <p:xfrm>
                <a:off x="4162" y="3458"/>
                <a:ext cx="199" cy="2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" name="" r:id="rId3" imgW="152400" imgH="165100" progId="Equation.3">
                        <p:embed/>
                      </p:oleObj>
                    </mc:Choice>
                    <mc:Fallback>
                      <p:oleObj name="" r:id="rId3" imgW="152400" imgH="165100" progId="Equation.3">
                        <p:embed/>
                        <p:pic>
                          <p:nvPicPr>
                            <p:cNvPr id="0" name="Object 82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62" y="3458"/>
                              <a:ext cx="199" cy="21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2" name="Object 83"/>
                <p:cNvGraphicFramePr>
                  <a:graphicFrameLocks noChangeAspect="1"/>
                </p:cNvGraphicFramePr>
                <p:nvPr/>
              </p:nvGraphicFramePr>
              <p:xfrm>
                <a:off x="4714" y="2865"/>
                <a:ext cx="191" cy="2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" name="" r:id="rId5" imgW="152400" imgH="177800" progId="Equation.3">
                        <p:embed/>
                      </p:oleObj>
                    </mc:Choice>
                    <mc:Fallback>
                      <p:oleObj name="" r:id="rId5" imgW="152400" imgH="177800" progId="Equation.3">
                        <p:embed/>
                        <p:pic>
                          <p:nvPicPr>
                            <p:cNvPr id="0" name="Object 83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4" y="2865"/>
                              <a:ext cx="191" cy="22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3" name="Object 84"/>
                <p:cNvGraphicFramePr>
                  <a:graphicFrameLocks noChangeAspect="1"/>
                </p:cNvGraphicFramePr>
                <p:nvPr/>
              </p:nvGraphicFramePr>
              <p:xfrm>
                <a:off x="3297" y="2818"/>
                <a:ext cx="202" cy="2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" name="" r:id="rId7" imgW="165100" imgH="165100" progId="Equation.3">
                        <p:embed/>
                      </p:oleObj>
                    </mc:Choice>
                    <mc:Fallback>
                      <p:oleObj name="" r:id="rId7" imgW="165100" imgH="165100" progId="Equation.3">
                        <p:embed/>
                        <p:pic>
                          <p:nvPicPr>
                            <p:cNvPr id="0" name="Object 84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97" y="2818"/>
                              <a:ext cx="202" cy="20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4" name="Object 85"/>
                <p:cNvGraphicFramePr>
                  <a:graphicFrameLocks noChangeAspect="1"/>
                </p:cNvGraphicFramePr>
                <p:nvPr/>
              </p:nvGraphicFramePr>
              <p:xfrm>
                <a:off x="2738" y="2193"/>
                <a:ext cx="232" cy="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" name="" r:id="rId9" imgW="177800" imgH="215265" progId="Equation.3">
                        <p:embed/>
                      </p:oleObj>
                    </mc:Choice>
                    <mc:Fallback>
                      <p:oleObj name="" r:id="rId9" imgW="177800" imgH="215265" progId="Equation.3">
                        <p:embed/>
                        <p:pic>
                          <p:nvPicPr>
                            <p:cNvPr id="0" name="Object 85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38" y="2193"/>
                              <a:ext cx="232" cy="2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5" name="Object 86"/>
                <p:cNvGraphicFramePr>
                  <a:graphicFrameLocks noChangeAspect="1"/>
                </p:cNvGraphicFramePr>
                <p:nvPr/>
              </p:nvGraphicFramePr>
              <p:xfrm>
                <a:off x="4178" y="2305"/>
                <a:ext cx="232" cy="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" name="" r:id="rId11" imgW="177800" imgH="215265" progId="Equation.3">
                        <p:embed/>
                      </p:oleObj>
                    </mc:Choice>
                    <mc:Fallback>
                      <p:oleObj name="" r:id="rId11" imgW="177800" imgH="215265" progId="Equation.3">
                        <p:embed/>
                        <p:pic>
                          <p:nvPicPr>
                            <p:cNvPr id="0" name="Object 86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78" y="2305"/>
                              <a:ext cx="232" cy="2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6" name="Object 87"/>
                <p:cNvGraphicFramePr>
                  <a:graphicFrameLocks noChangeAspect="1"/>
                </p:cNvGraphicFramePr>
                <p:nvPr/>
              </p:nvGraphicFramePr>
              <p:xfrm>
                <a:off x="4714" y="1665"/>
                <a:ext cx="223" cy="2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" name="" r:id="rId13" imgW="177800" imgH="215265" progId="Equation.3">
                        <p:embed/>
                      </p:oleObj>
                    </mc:Choice>
                    <mc:Fallback>
                      <p:oleObj name="" r:id="rId13" imgW="177800" imgH="215265" progId="Equation.3">
                        <p:embed/>
                        <p:pic>
                          <p:nvPicPr>
                            <p:cNvPr id="0" name="Object 87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4" y="1665"/>
                              <a:ext cx="223" cy="27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7" name="Object 88"/>
                <p:cNvGraphicFramePr>
                  <a:graphicFrameLocks noChangeAspect="1"/>
                </p:cNvGraphicFramePr>
                <p:nvPr/>
              </p:nvGraphicFramePr>
              <p:xfrm>
                <a:off x="3242" y="1596"/>
                <a:ext cx="233" cy="2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" name="" r:id="rId15" imgW="190500" imgH="215900" progId="Equation.3">
                        <p:embed/>
                      </p:oleObj>
                    </mc:Choice>
                    <mc:Fallback>
                      <p:oleObj name="" r:id="rId15" imgW="190500" imgH="215900" progId="Equation.3">
                        <p:embed/>
                        <p:pic>
                          <p:nvPicPr>
                            <p:cNvPr id="0" name="Object 88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42" y="1596"/>
                              <a:ext cx="233" cy="26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8458" name="Line 89"/>
                <p:cNvCxnSpPr/>
                <p:nvPr/>
              </p:nvCxnSpPr>
              <p:spPr>
                <a:xfrm flipH="1">
                  <a:off x="2949" y="3520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59" name="Line 90"/>
                <p:cNvCxnSpPr/>
                <p:nvPr/>
              </p:nvCxnSpPr>
              <p:spPr>
                <a:xfrm flipH="1">
                  <a:off x="3485" y="1808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18460" name="Line 91"/>
                <p:cNvCxnSpPr/>
                <p:nvPr/>
              </p:nvCxnSpPr>
              <p:spPr>
                <a:xfrm flipH="1">
                  <a:off x="3485" y="2952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</p:grpSp>
          <p:cxnSp>
            <p:nvCxnSpPr>
              <p:cNvPr id="18461" name="Line 92"/>
              <p:cNvCxnSpPr/>
              <p:nvPr/>
            </p:nvCxnSpPr>
            <p:spPr>
              <a:xfrm>
                <a:off x="3856" y="1608"/>
                <a:ext cx="1224" cy="11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  <p:cxnSp>
            <p:nvCxnSpPr>
              <p:cNvPr id="18462" name="Line 93"/>
              <p:cNvCxnSpPr/>
              <p:nvPr/>
            </p:nvCxnSpPr>
            <p:spPr>
              <a:xfrm flipH="1">
                <a:off x="3336" y="1600"/>
                <a:ext cx="520" cy="17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  <p:cxnSp>
            <p:nvCxnSpPr>
              <p:cNvPr id="18463" name="Line 104"/>
              <p:cNvCxnSpPr/>
              <p:nvPr/>
            </p:nvCxnSpPr>
            <p:spPr>
              <a:xfrm flipV="1">
                <a:off x="3328" y="2760"/>
                <a:ext cx="1752" cy="5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</p:grpSp>
        <p:cxnSp>
          <p:nvCxnSpPr>
            <p:cNvPr id="18464" name="Line 106"/>
            <p:cNvCxnSpPr/>
            <p:nvPr/>
          </p:nvCxnSpPr>
          <p:spPr>
            <a:xfrm flipV="1">
              <a:off x="3856" y="2192"/>
              <a:ext cx="696" cy="55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tailEnd type="arrow"/>
            </a:ln>
          </p:spPr>
        </p:cxnSp>
      </p:grp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800600" y="30861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7" imgW="2438400" imgH="3657600" progId="Equation.DSMT4">
                  <p:embed/>
                </p:oleObj>
              </mc:Choice>
              <mc:Fallback>
                <p:oleObj name="Equation" r:id="rId17" imgW="2438400" imgH="3657600" progId="Equation.DSMT4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00600" y="30861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059393"/>
            <a:ext cx="8807895" cy="818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54" y="1878013"/>
            <a:ext cx="5086444" cy="17924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107" y="3553446"/>
            <a:ext cx="4239913" cy="14383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629" y="4878564"/>
            <a:ext cx="4467347" cy="1679848"/>
          </a:xfrm>
          <a:prstGeom prst="rect">
            <a:avLst/>
          </a:prstGeom>
        </p:spPr>
      </p:pic>
      <p:sp>
        <p:nvSpPr>
          <p:cNvPr id="16" name="Rectangle 26"/>
          <p:cNvSpPr/>
          <p:nvPr/>
        </p:nvSpPr>
        <p:spPr>
          <a:xfrm>
            <a:off x="456754" y="1834540"/>
            <a:ext cx="7032625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zh-CN" altLang="en-US" sz="2400" dirty="0">
                <a:solidFill>
                  <a:srgbClr val="0000FF"/>
                </a:solidFill>
                <a:ea typeface="楷体" panose="02010609060101010101" charset="-122"/>
              </a:rPr>
              <a:t>证明：</a:t>
            </a:r>
            <a:endParaRPr lang="en-US" altLang="zh-CN" sz="2400" dirty="0"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1"/>
          <p:cNvSpPr/>
          <p:nvPr/>
        </p:nvSpPr>
        <p:spPr>
          <a:xfrm>
            <a:off x="-9525" y="558800"/>
            <a:ext cx="203200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数学应用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0483" name="Group 5"/>
          <p:cNvGrpSpPr/>
          <p:nvPr/>
        </p:nvGrpSpPr>
        <p:grpSpPr>
          <a:xfrm>
            <a:off x="4867275" y="1762125"/>
            <a:ext cx="3490913" cy="3297238"/>
            <a:chOff x="3106" y="1396"/>
            <a:chExt cx="2199" cy="2077"/>
          </a:xfrm>
        </p:grpSpPr>
        <p:grpSp>
          <p:nvGrpSpPr>
            <p:cNvPr id="20484" name="Group 6"/>
            <p:cNvGrpSpPr/>
            <p:nvPr/>
          </p:nvGrpSpPr>
          <p:grpSpPr>
            <a:xfrm>
              <a:off x="3106" y="1396"/>
              <a:ext cx="2199" cy="2077"/>
              <a:chOff x="3106" y="1396"/>
              <a:chExt cx="2199" cy="2077"/>
            </a:xfrm>
          </p:grpSpPr>
          <p:grpSp>
            <p:nvGrpSpPr>
              <p:cNvPr id="20485" name="Group 7"/>
              <p:cNvGrpSpPr/>
              <p:nvPr/>
            </p:nvGrpSpPr>
            <p:grpSpPr>
              <a:xfrm>
                <a:off x="3106" y="1396"/>
                <a:ext cx="2199" cy="2077"/>
                <a:chOff x="2738" y="1596"/>
                <a:chExt cx="2199" cy="2077"/>
              </a:xfrm>
            </p:grpSpPr>
            <p:cxnSp>
              <p:nvCxnSpPr>
                <p:cNvPr id="20486" name="Line 8"/>
                <p:cNvCxnSpPr/>
                <p:nvPr/>
              </p:nvCxnSpPr>
              <p:spPr>
                <a:xfrm flipH="1">
                  <a:off x="4189" y="2376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87" name="Line 9"/>
                <p:cNvCxnSpPr/>
                <p:nvPr/>
              </p:nvCxnSpPr>
              <p:spPr>
                <a:xfrm flipH="1" flipV="1">
                  <a:off x="3493" y="1800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  <p:graphicFrame>
              <p:nvGraphicFramePr>
                <p:cNvPr id="20488" name="Object 10"/>
                <p:cNvGraphicFramePr>
                  <a:graphicFrameLocks noChangeAspect="1"/>
                </p:cNvGraphicFramePr>
                <p:nvPr/>
              </p:nvGraphicFramePr>
              <p:xfrm>
                <a:off x="2778" y="3426"/>
                <a:ext cx="199" cy="2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" name="" r:id="rId1" imgW="152400" imgH="165100" progId="Equation.3">
                        <p:embed/>
                      </p:oleObj>
                    </mc:Choice>
                    <mc:Fallback>
                      <p:oleObj name="" r:id="rId1" imgW="152400" imgH="165100" progId="Equation.3">
                        <p:embed/>
                        <p:pic>
                          <p:nvPicPr>
                            <p:cNvPr id="0" name="Object 10"/>
                            <p:cNvPicPr/>
                            <p:nvPr/>
                          </p:nvPicPr>
                          <p:blipFill>
                            <a:blip r:embed="rId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78" y="3426"/>
                              <a:ext cx="199" cy="21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0489" name="Line 11"/>
                <p:cNvCxnSpPr/>
                <p:nvPr/>
              </p:nvCxnSpPr>
              <p:spPr>
                <a:xfrm flipV="1">
                  <a:off x="4197" y="2944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0" name="Line 12"/>
                <p:cNvCxnSpPr/>
                <p:nvPr/>
              </p:nvCxnSpPr>
              <p:spPr>
                <a:xfrm flipH="1">
                  <a:off x="2965" y="2376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1" name="Line 13"/>
                <p:cNvCxnSpPr/>
                <p:nvPr/>
              </p:nvCxnSpPr>
              <p:spPr>
                <a:xfrm flipH="1">
                  <a:off x="4717" y="1808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2" name="Line 14"/>
                <p:cNvCxnSpPr/>
                <p:nvPr/>
              </p:nvCxnSpPr>
              <p:spPr>
                <a:xfrm flipV="1">
                  <a:off x="2965" y="1800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3" name="Line 15"/>
                <p:cNvCxnSpPr/>
                <p:nvPr/>
              </p:nvCxnSpPr>
              <p:spPr>
                <a:xfrm flipV="1">
                  <a:off x="4181" y="1808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4" name="Line 16"/>
                <p:cNvCxnSpPr/>
                <p:nvPr/>
              </p:nvCxnSpPr>
              <p:spPr>
                <a:xfrm flipH="1">
                  <a:off x="2965" y="2376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495" name="Line 17"/>
                <p:cNvCxnSpPr/>
                <p:nvPr/>
              </p:nvCxnSpPr>
              <p:spPr>
                <a:xfrm flipV="1">
                  <a:off x="2973" y="2944"/>
                  <a:ext cx="528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  <p:graphicFrame>
              <p:nvGraphicFramePr>
                <p:cNvPr id="20496" name="Object 18"/>
                <p:cNvGraphicFramePr>
                  <a:graphicFrameLocks noChangeAspect="1"/>
                </p:cNvGraphicFramePr>
                <p:nvPr/>
              </p:nvGraphicFramePr>
              <p:xfrm>
                <a:off x="4162" y="3458"/>
                <a:ext cx="199" cy="2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" name="" r:id="rId3" imgW="152400" imgH="165100" progId="Equation.3">
                        <p:embed/>
                      </p:oleObj>
                    </mc:Choice>
                    <mc:Fallback>
                      <p:oleObj name="" r:id="rId3" imgW="152400" imgH="165100" progId="Equation.3">
                        <p:embed/>
                        <p:pic>
                          <p:nvPicPr>
                            <p:cNvPr id="0" name="Object 18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62" y="3458"/>
                              <a:ext cx="199" cy="21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7" name="Object 19"/>
                <p:cNvGraphicFramePr>
                  <a:graphicFrameLocks noChangeAspect="1"/>
                </p:cNvGraphicFramePr>
                <p:nvPr/>
              </p:nvGraphicFramePr>
              <p:xfrm>
                <a:off x="4714" y="2865"/>
                <a:ext cx="191" cy="2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" name="" r:id="rId5" imgW="152400" imgH="177800" progId="Equation.3">
                        <p:embed/>
                      </p:oleObj>
                    </mc:Choice>
                    <mc:Fallback>
                      <p:oleObj name="" r:id="rId5" imgW="152400" imgH="177800" progId="Equation.3">
                        <p:embed/>
                        <p:pic>
                          <p:nvPicPr>
                            <p:cNvPr id="0" name="Object 19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4" y="2865"/>
                              <a:ext cx="191" cy="22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8" name="Object 20"/>
                <p:cNvGraphicFramePr>
                  <a:graphicFrameLocks noChangeAspect="1"/>
                </p:cNvGraphicFramePr>
                <p:nvPr/>
              </p:nvGraphicFramePr>
              <p:xfrm>
                <a:off x="3297" y="2818"/>
                <a:ext cx="202" cy="2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" name="" r:id="rId7" imgW="165100" imgH="165100" progId="Equation.3">
                        <p:embed/>
                      </p:oleObj>
                    </mc:Choice>
                    <mc:Fallback>
                      <p:oleObj name="" r:id="rId7" imgW="165100" imgH="165100" progId="Equation.3">
                        <p:embed/>
                        <p:pic>
                          <p:nvPicPr>
                            <p:cNvPr id="0" name="Object 20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97" y="2818"/>
                              <a:ext cx="202" cy="20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9" name="Object 21"/>
                <p:cNvGraphicFramePr>
                  <a:graphicFrameLocks noChangeAspect="1"/>
                </p:cNvGraphicFramePr>
                <p:nvPr/>
              </p:nvGraphicFramePr>
              <p:xfrm>
                <a:off x="2738" y="2193"/>
                <a:ext cx="232" cy="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" name="" r:id="rId9" imgW="177800" imgH="215265" progId="Equation.3">
                        <p:embed/>
                      </p:oleObj>
                    </mc:Choice>
                    <mc:Fallback>
                      <p:oleObj name="" r:id="rId9" imgW="177800" imgH="215265" progId="Equation.3">
                        <p:embed/>
                        <p:pic>
                          <p:nvPicPr>
                            <p:cNvPr id="0" name="Object 21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38" y="2193"/>
                              <a:ext cx="232" cy="2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00" name="Object 22"/>
                <p:cNvGraphicFramePr>
                  <a:graphicFrameLocks noChangeAspect="1"/>
                </p:cNvGraphicFramePr>
                <p:nvPr/>
              </p:nvGraphicFramePr>
              <p:xfrm>
                <a:off x="4178" y="2305"/>
                <a:ext cx="232" cy="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" name="" r:id="rId11" imgW="177800" imgH="215265" progId="Equation.3">
                        <p:embed/>
                      </p:oleObj>
                    </mc:Choice>
                    <mc:Fallback>
                      <p:oleObj name="" r:id="rId11" imgW="177800" imgH="215265" progId="Equation.3">
                        <p:embed/>
                        <p:pic>
                          <p:nvPicPr>
                            <p:cNvPr id="0" name="Object 22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78" y="2305"/>
                              <a:ext cx="232" cy="2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01" name="Object 23"/>
                <p:cNvGraphicFramePr>
                  <a:graphicFrameLocks noChangeAspect="1"/>
                </p:cNvGraphicFramePr>
                <p:nvPr/>
              </p:nvGraphicFramePr>
              <p:xfrm>
                <a:off x="4714" y="1665"/>
                <a:ext cx="223" cy="2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" name="" r:id="rId13" imgW="177800" imgH="215265" progId="Equation.3">
                        <p:embed/>
                      </p:oleObj>
                    </mc:Choice>
                    <mc:Fallback>
                      <p:oleObj name="" r:id="rId13" imgW="177800" imgH="215265" progId="Equation.3">
                        <p:embed/>
                        <p:pic>
                          <p:nvPicPr>
                            <p:cNvPr id="0" name="Object 23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4" y="1665"/>
                              <a:ext cx="223" cy="27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02" name="Object 24"/>
                <p:cNvGraphicFramePr>
                  <a:graphicFrameLocks noChangeAspect="1"/>
                </p:cNvGraphicFramePr>
                <p:nvPr/>
              </p:nvGraphicFramePr>
              <p:xfrm>
                <a:off x="3242" y="1596"/>
                <a:ext cx="233" cy="2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" name="" r:id="rId15" imgW="190500" imgH="215900" progId="Equation.3">
                        <p:embed/>
                      </p:oleObj>
                    </mc:Choice>
                    <mc:Fallback>
                      <p:oleObj name="" r:id="rId15" imgW="190500" imgH="215900" progId="Equation.3">
                        <p:embed/>
                        <p:pic>
                          <p:nvPicPr>
                            <p:cNvPr id="0" name="Object 24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42" y="1596"/>
                              <a:ext cx="233" cy="26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0503" name="Line 25"/>
                <p:cNvCxnSpPr/>
                <p:nvPr/>
              </p:nvCxnSpPr>
              <p:spPr>
                <a:xfrm flipH="1">
                  <a:off x="2949" y="3520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504" name="Line 26"/>
                <p:cNvCxnSpPr/>
                <p:nvPr/>
              </p:nvCxnSpPr>
              <p:spPr>
                <a:xfrm flipH="1">
                  <a:off x="3485" y="1808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</p:cxnSp>
            <p:cxnSp>
              <p:nvCxnSpPr>
                <p:cNvPr id="20505" name="Line 27"/>
                <p:cNvCxnSpPr/>
                <p:nvPr/>
              </p:nvCxnSpPr>
              <p:spPr>
                <a:xfrm flipH="1">
                  <a:off x="3485" y="2952"/>
                  <a:ext cx="12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</p:cxnSp>
          </p:grpSp>
          <p:cxnSp>
            <p:nvCxnSpPr>
              <p:cNvPr id="20506" name="Line 28"/>
              <p:cNvCxnSpPr/>
              <p:nvPr/>
            </p:nvCxnSpPr>
            <p:spPr>
              <a:xfrm>
                <a:off x="3856" y="1608"/>
                <a:ext cx="1224" cy="11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  <p:cxnSp>
            <p:nvCxnSpPr>
              <p:cNvPr id="20507" name="Line 29"/>
              <p:cNvCxnSpPr/>
              <p:nvPr/>
            </p:nvCxnSpPr>
            <p:spPr>
              <a:xfrm flipH="1">
                <a:off x="3336" y="1600"/>
                <a:ext cx="520" cy="17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  <p:cxnSp>
            <p:nvCxnSpPr>
              <p:cNvPr id="20508" name="Line 30"/>
              <p:cNvCxnSpPr/>
              <p:nvPr/>
            </p:nvCxnSpPr>
            <p:spPr>
              <a:xfrm flipV="1">
                <a:off x="3328" y="2760"/>
                <a:ext cx="1752" cy="5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</a:ln>
            </p:spPr>
          </p:cxnSp>
        </p:grpSp>
        <p:cxnSp>
          <p:nvCxnSpPr>
            <p:cNvPr id="20509" name="Line 31"/>
            <p:cNvCxnSpPr/>
            <p:nvPr/>
          </p:nvCxnSpPr>
          <p:spPr>
            <a:xfrm flipV="1">
              <a:off x="3856" y="2192"/>
              <a:ext cx="696" cy="55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tailEnd type="arrow"/>
            </a:ln>
          </p:spPr>
        </p:cxnSp>
      </p:grpSp>
      <p:grpSp>
        <p:nvGrpSpPr>
          <p:cNvPr id="20510" name="Group 32"/>
          <p:cNvGrpSpPr/>
          <p:nvPr/>
        </p:nvGrpSpPr>
        <p:grpSpPr>
          <a:xfrm>
            <a:off x="4732338" y="1489075"/>
            <a:ext cx="4005262" cy="4170363"/>
            <a:chOff x="2693" y="1448"/>
            <a:chExt cx="2523" cy="2627"/>
          </a:xfrm>
        </p:grpSpPr>
        <p:cxnSp>
          <p:nvCxnSpPr>
            <p:cNvPr id="20511" name="Line 33"/>
            <p:cNvCxnSpPr/>
            <p:nvPr/>
          </p:nvCxnSpPr>
          <p:spPr>
            <a:xfrm>
              <a:off x="3533" y="2976"/>
              <a:ext cx="1216" cy="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</p:spPr>
        </p:cxnSp>
        <p:cxnSp>
          <p:nvCxnSpPr>
            <p:cNvPr id="20512" name="Line 34"/>
            <p:cNvCxnSpPr/>
            <p:nvPr/>
          </p:nvCxnSpPr>
          <p:spPr>
            <a:xfrm flipH="1" flipV="1">
              <a:off x="3533" y="1824"/>
              <a:ext cx="0" cy="11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</p:spPr>
        </p:cxnSp>
        <p:cxnSp>
          <p:nvCxnSpPr>
            <p:cNvPr id="20513" name="Line 35"/>
            <p:cNvCxnSpPr/>
            <p:nvPr/>
          </p:nvCxnSpPr>
          <p:spPr>
            <a:xfrm flipH="1">
              <a:off x="2693" y="3592"/>
              <a:ext cx="280" cy="3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/>
            </a:ln>
          </p:spPr>
        </p:cxnSp>
        <p:cxnSp>
          <p:nvCxnSpPr>
            <p:cNvPr id="20514" name="Line 36"/>
            <p:cNvCxnSpPr/>
            <p:nvPr/>
          </p:nvCxnSpPr>
          <p:spPr>
            <a:xfrm flipH="1" flipV="1">
              <a:off x="3533" y="1480"/>
              <a:ext cx="0" cy="3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/>
            </a:ln>
          </p:spPr>
        </p:cxnSp>
        <p:cxnSp>
          <p:nvCxnSpPr>
            <p:cNvPr id="20515" name="Line 37"/>
            <p:cNvCxnSpPr/>
            <p:nvPr/>
          </p:nvCxnSpPr>
          <p:spPr>
            <a:xfrm flipH="1">
              <a:off x="2957" y="3024"/>
              <a:ext cx="536" cy="5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</p:spPr>
        </p:cxnSp>
        <p:cxnSp>
          <p:nvCxnSpPr>
            <p:cNvPr id="20516" name="Line 38"/>
            <p:cNvCxnSpPr/>
            <p:nvPr/>
          </p:nvCxnSpPr>
          <p:spPr>
            <a:xfrm>
              <a:off x="4757" y="2976"/>
              <a:ext cx="416" cy="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arrow"/>
            </a:ln>
          </p:spPr>
        </p:cxnSp>
        <p:graphicFrame>
          <p:nvGraphicFramePr>
            <p:cNvPr id="20517" name="Object 39"/>
            <p:cNvGraphicFramePr>
              <a:graphicFrameLocks noChangeAspect="1"/>
            </p:cNvGraphicFramePr>
            <p:nvPr/>
          </p:nvGraphicFramePr>
          <p:xfrm>
            <a:off x="2701" y="3864"/>
            <a:ext cx="192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17" imgW="127000" imgH="139700" progId="Equation.3">
                    <p:embed/>
                  </p:oleObj>
                </mc:Choice>
                <mc:Fallback>
                  <p:oleObj name="" r:id="rId17" imgW="127000" imgH="139700" progId="Equation.3">
                    <p:embed/>
                    <p:pic>
                      <p:nvPicPr>
                        <p:cNvPr id="0" name="Object 39"/>
                        <p:cNvPicPr/>
                        <p:nvPr/>
                      </p:nvPicPr>
                      <p:blipFill>
                        <a:blip r:embed="rId18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701" y="3864"/>
                          <a:ext cx="192" cy="2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8" name="Object 40"/>
            <p:cNvGraphicFramePr>
              <a:graphicFrameLocks noChangeAspect="1"/>
            </p:cNvGraphicFramePr>
            <p:nvPr/>
          </p:nvGraphicFramePr>
          <p:xfrm>
            <a:off x="5005" y="2992"/>
            <a:ext cx="211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19" imgW="139700" imgH="165100" progId="Equation.3">
                    <p:embed/>
                  </p:oleObj>
                </mc:Choice>
                <mc:Fallback>
                  <p:oleObj name="" r:id="rId19" imgW="139700" imgH="165100" progId="Equation.3">
                    <p:embed/>
                    <p:pic>
                      <p:nvPicPr>
                        <p:cNvPr id="0" name="Object 40"/>
                        <p:cNvPicPr/>
                        <p:nvPr/>
                      </p:nvPicPr>
                      <p:blipFill>
                        <a:blip r:embed="rId20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005" y="2992"/>
                          <a:ext cx="211" cy="2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9" name="Object 41"/>
            <p:cNvGraphicFramePr>
              <a:graphicFrameLocks noChangeAspect="1"/>
            </p:cNvGraphicFramePr>
            <p:nvPr/>
          </p:nvGraphicFramePr>
          <p:xfrm>
            <a:off x="3541" y="1448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21" imgW="127000" imgH="127000" progId="Equation.3">
                    <p:embed/>
                  </p:oleObj>
                </mc:Choice>
                <mc:Fallback>
                  <p:oleObj name="" r:id="rId21" imgW="127000" imgH="127000" progId="Equation.3">
                    <p:embed/>
                    <p:pic>
                      <p:nvPicPr>
                        <p:cNvPr id="0" name="Object 41"/>
                        <p:cNvPicPr/>
                        <p:nvPr/>
                      </p:nvPicPr>
                      <p:blipFill>
                        <a:blip r:embed="rId22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541" y="1448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052" y="1108668"/>
            <a:ext cx="8807895" cy="818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7" t="12684" r="20103" b="10603"/>
          <a:stretch>
            <a:fillRect/>
          </a:stretch>
        </p:blipFill>
        <p:spPr>
          <a:xfrm rot="16200000">
            <a:off x="1811826" y="380792"/>
            <a:ext cx="2024092" cy="5368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39377" r="46767" b="30393"/>
          <a:stretch>
            <a:fillRect/>
          </a:stretch>
        </p:blipFill>
        <p:spPr>
          <a:xfrm rot="16200000">
            <a:off x="699675" y="4046370"/>
            <a:ext cx="2024095" cy="23042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92244" b="41551"/>
          <a:stretch>
            <a:fillRect/>
          </a:stretch>
        </p:blipFill>
        <p:spPr>
          <a:xfrm rot="16200000">
            <a:off x="4148335" y="4372418"/>
            <a:ext cx="399823" cy="3378034"/>
          </a:xfrm>
          <a:prstGeom prst="rect">
            <a:avLst/>
          </a:prstGeom>
        </p:spPr>
      </p:pic>
      <p:sp>
        <p:nvSpPr>
          <p:cNvPr id="17" name="Rectangle 26"/>
          <p:cNvSpPr/>
          <p:nvPr/>
        </p:nvSpPr>
        <p:spPr>
          <a:xfrm>
            <a:off x="253206" y="1803698"/>
            <a:ext cx="7032625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zh-CN" altLang="en-US" sz="2400" dirty="0">
                <a:solidFill>
                  <a:srgbClr val="0000FF"/>
                </a:solidFill>
                <a:ea typeface="楷体" panose="02010609060101010101" charset="-122"/>
              </a:rPr>
              <a:t>证明：</a:t>
            </a:r>
            <a:endParaRPr lang="en-US" altLang="zh-CN" sz="2400" dirty="0"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de1e4d1d-c895-40fe-b4ca-349efc66d708"/>
  <p:tag name="COMMONDATA" val="eyJoZGlkIjoiNjc1MTI3MGQ5ODM5Y2M0NDUyMGQ4MjkyNjgwMGM3YTQ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WPS 演示</Application>
  <PresentationFormat>全屏显示(4:3)</PresentationFormat>
  <Paragraphs>67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56</vt:i4>
      </vt:variant>
      <vt:variant>
        <vt:lpstr>幻灯片标题</vt:lpstr>
      </vt:variant>
      <vt:variant>
        <vt:i4>13</vt:i4>
      </vt:variant>
    </vt:vector>
  </HeadingPairs>
  <TitlesOfParts>
    <vt:vector size="77" baseType="lpstr">
      <vt:lpstr>Arial</vt:lpstr>
      <vt:lpstr>宋体</vt:lpstr>
      <vt:lpstr>Wingdings</vt:lpstr>
      <vt:lpstr>Times New Roman</vt:lpstr>
      <vt:lpstr>楷体</vt:lpstr>
      <vt:lpstr>微软雅黑</vt:lpstr>
      <vt:lpstr>Arial Unicode MS</vt:lpstr>
      <vt:lpstr>默认设计模板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吴怡</cp:lastModifiedBy>
  <cp:revision>26</cp:revision>
  <cp:lastPrinted>2022-05-28T22:20:00Z</cp:lastPrinted>
  <dcterms:created xsi:type="dcterms:W3CDTF">2022-05-28T22:20:00Z</dcterms:created>
  <dcterms:modified xsi:type="dcterms:W3CDTF">2023-03-08T13:32:57Z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07E2530FBE6E48F5802DEF4B729ACF2A</vt:lpwstr>
  </property>
  <property fmtid="{D5CDD505-2E9C-101B-9397-08002B2CF9AE}" pid="7" name="KSOProductBuildVer">
    <vt:lpwstr>2052-11.1.0.13703</vt:lpwstr>
  </property>
</Properties>
</file>