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3" r:id="rId4"/>
    <p:sldId id="268" r:id="rId5"/>
    <p:sldId id="259" r:id="rId6"/>
    <p:sldId id="260" r:id="rId7"/>
    <p:sldId id="261" r:id="rId8"/>
    <p:sldId id="266" r:id="rId9"/>
    <p:sldId id="262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二倍</a:t>
            </a:r>
            <a:r>
              <a:rPr lang="zh-CN" altLang="en-US" dirty="0" smtClean="0"/>
              <a:t>角的三角函数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896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已知              ，化简                         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变式训练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087620"/>
              </p:ext>
            </p:extLst>
          </p:nvPr>
        </p:nvGraphicFramePr>
        <p:xfrm>
          <a:off x="1763688" y="1340768"/>
          <a:ext cx="1296144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Equation" r:id="rId3" imgW="685800" imgH="393480" progId="Equation.DSMT4">
                  <p:embed/>
                </p:oleObj>
              </mc:Choice>
              <mc:Fallback>
                <p:oleObj name="Equation" r:id="rId3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340768"/>
                        <a:ext cx="1296144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345516"/>
              </p:ext>
            </p:extLst>
          </p:nvPr>
        </p:nvGraphicFramePr>
        <p:xfrm>
          <a:off x="4211960" y="1497013"/>
          <a:ext cx="26146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Equation" r:id="rId5" imgW="1384200" imgH="228600" progId="Equation.DSMT4">
                  <p:embed/>
                </p:oleObj>
              </mc:Choice>
              <mc:Fallback>
                <p:oleObj name="Equation" r:id="rId5" imgW="1384200" imgH="2286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497013"/>
                        <a:ext cx="261461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已知              ，化简              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变式训练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189622"/>
              </p:ext>
            </p:extLst>
          </p:nvPr>
        </p:nvGraphicFramePr>
        <p:xfrm>
          <a:off x="1763688" y="1340768"/>
          <a:ext cx="1296144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quation" r:id="rId3" imgW="685800" imgH="393480" progId="Equation.DSMT4">
                  <p:embed/>
                </p:oleObj>
              </mc:Choice>
              <mc:Fallback>
                <p:oleObj name="Equation" r:id="rId3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340768"/>
                        <a:ext cx="1296144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418744"/>
              </p:ext>
            </p:extLst>
          </p:nvPr>
        </p:nvGraphicFramePr>
        <p:xfrm>
          <a:off x="4284663" y="1293813"/>
          <a:ext cx="1319212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Equation" r:id="rId5" imgW="698400" imgH="444240" progId="Equation.DSMT4">
                  <p:embed/>
                </p:oleObj>
              </mc:Choice>
              <mc:Fallback>
                <p:oleObj name="Equation" r:id="rId5" imgW="6984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293813"/>
                        <a:ext cx="1319212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4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dirty="0" smtClean="0"/>
              <a:t>研究内容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zh-CN" altLang="en-US" dirty="0" smtClean="0"/>
              <a:t>怎样研究？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zh-CN" altLang="en-US" dirty="0" smtClean="0"/>
              <a:t>为何研究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回顾总结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900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内容占位符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如图，屋顶的断面图是等腰三角形 </a:t>
                </a:r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ABC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，其中</a:t>
                </a:r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AB=BC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，横梁 </a:t>
                </a:r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AC 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的长为定值 </a:t>
                </a:r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altLang="zh-CN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BAC=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  <a:cs typeface="Times New Roman" pitchFamily="18" charset="0"/>
                      </a:rPr>
                      <m:t>𝛼</m:t>
                    </m:r>
                    <m:r>
                      <a:rPr lang="en-US" altLang="zh-CN" b="0" i="0" smtClean="0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en-US" altLang="zh-CN" b="0" i="0" dirty="0" smtClean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zh-CN" altLang="en-US" i="1">
                        <a:latin typeface="Cambria Math"/>
                        <a:cs typeface="Times New Roman" pitchFamily="18" charset="0"/>
                      </a:rPr>
                      <m:t>你能用</m:t>
                    </m:r>
                    <m:r>
                      <a:rPr lang="en-US" altLang="zh-CN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zh-CN" altLang="en-US" i="1">
                        <a:latin typeface="Cambria Math"/>
                        <a:cs typeface="Times New Roman" pitchFamily="18" charset="0"/>
                      </a:rPr>
                      <m:t>𝛼</m:t>
                    </m:r>
                    <m:r>
                      <a:rPr lang="en-US" altLang="zh-CN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和 </a:t>
                </a:r>
                <a:r>
                  <a:rPr lang="en-US" altLang="zh-CN" i="1" dirty="0" smtClean="0">
                    <a:latin typeface="Times New Roman" pitchFamily="18" charset="0"/>
                    <a:cs typeface="Times New Roman" pitchFamily="18" charset="0"/>
                  </a:rPr>
                  <a:t>l 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表示 </a:t>
                </a:r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/>
                        <a:cs typeface="Times New Roman" pitchFamily="18" charset="0"/>
                      </a:rPr>
                      <m:t>∠</m:t>
                    </m:r>
                    <m:r>
                      <a:rPr lang="en-US" altLang="zh-CN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C </a:t>
                </a:r>
                <a:r>
                  <a:rPr lang="zh-CN" altLang="en-US" dirty="0" smtClean="0">
                    <a:latin typeface="Times New Roman" pitchFamily="18" charset="0"/>
                    <a:cs typeface="Times New Roman" pitchFamily="18" charset="0"/>
                  </a:rPr>
                  <a:t>吗？</a:t>
                </a:r>
                <a:endParaRPr lang="zh-CN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内容占位符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问题情境</a:t>
            </a:r>
            <a:endParaRPr lang="zh-CN" altLang="en-US" dirty="0"/>
          </a:p>
        </p:txBody>
      </p:sp>
      <p:sp>
        <p:nvSpPr>
          <p:cNvPr id="4" name="等腰三角形 3"/>
          <p:cNvSpPr/>
          <p:nvPr/>
        </p:nvSpPr>
        <p:spPr>
          <a:xfrm>
            <a:off x="3491880" y="3717032"/>
            <a:ext cx="4824536" cy="1368152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066397" y="475792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16416" y="476523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328498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124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      能否用   的三角函数来表示？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问题探究</a:t>
            </a: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124815"/>
              </p:ext>
            </p:extLst>
          </p:nvPr>
        </p:nvGraphicFramePr>
        <p:xfrm>
          <a:off x="899592" y="1484784"/>
          <a:ext cx="104867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Equation" r:id="rId3" imgW="431640" imgH="177480" progId="Equation.DSMT4">
                  <p:embed/>
                </p:oleObj>
              </mc:Choice>
              <mc:Fallback>
                <p:oleObj name="Equation" r:id="rId3" imgW="431640" imgH="17748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484784"/>
                        <a:ext cx="1048671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29851"/>
              </p:ext>
            </p:extLst>
          </p:nvPr>
        </p:nvGraphicFramePr>
        <p:xfrm>
          <a:off x="2915816" y="1556792"/>
          <a:ext cx="36988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5" imgW="152280" imgH="139680" progId="Equation.DSMT4">
                  <p:embed/>
                </p:oleObj>
              </mc:Choice>
              <mc:Fallback>
                <p:oleObj name="Equation" r:id="rId5" imgW="152280" imgH="13968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369888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3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复习回顾</a:t>
            </a: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522436"/>
              </p:ext>
            </p:extLst>
          </p:nvPr>
        </p:nvGraphicFramePr>
        <p:xfrm>
          <a:off x="1187624" y="1700808"/>
          <a:ext cx="245674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4" name="Equation" r:id="rId3" imgW="736560" imgH="215640" progId="Equation.DSMT4">
                  <p:embed/>
                </p:oleObj>
              </mc:Choice>
              <mc:Fallback>
                <p:oleObj name="Equation" r:id="rId3" imgW="7365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700808"/>
                        <a:ext cx="245674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084534"/>
              </p:ext>
            </p:extLst>
          </p:nvPr>
        </p:nvGraphicFramePr>
        <p:xfrm>
          <a:off x="1166316" y="2852291"/>
          <a:ext cx="25415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5" name="Equation" r:id="rId5" imgW="761760" imgH="215640" progId="Equation.DSMT4">
                  <p:embed/>
                </p:oleObj>
              </mc:Choice>
              <mc:Fallback>
                <p:oleObj name="Equation" r:id="rId5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316" y="2852291"/>
                        <a:ext cx="2541588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039293"/>
              </p:ext>
            </p:extLst>
          </p:nvPr>
        </p:nvGraphicFramePr>
        <p:xfrm>
          <a:off x="3592339" y="2852936"/>
          <a:ext cx="436403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6" name="Equation" r:id="rId7" imgW="1307880" imgH="190440" progId="Equation.DSMT4">
                  <p:embed/>
                </p:oleObj>
              </mc:Choice>
              <mc:Fallback>
                <p:oleObj name="Equation" r:id="rId7" imgW="1307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339" y="2852936"/>
                        <a:ext cx="4364037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492782"/>
              </p:ext>
            </p:extLst>
          </p:nvPr>
        </p:nvGraphicFramePr>
        <p:xfrm>
          <a:off x="3707904" y="1784301"/>
          <a:ext cx="436403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7" name="Equation" r:id="rId9" imgW="1307880" imgH="190440" progId="Equation.DSMT4">
                  <p:embed/>
                </p:oleObj>
              </mc:Choice>
              <mc:Fallback>
                <p:oleObj name="Equation" r:id="rId9" imgW="1307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784301"/>
                        <a:ext cx="4364037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56059"/>
              </p:ext>
            </p:extLst>
          </p:nvPr>
        </p:nvGraphicFramePr>
        <p:xfrm>
          <a:off x="1095375" y="4004419"/>
          <a:ext cx="25003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8" name="Equation" r:id="rId11" imgW="749160" imgH="215640" progId="Equation.DSMT4">
                  <p:embed/>
                </p:oleObj>
              </mc:Choice>
              <mc:Fallback>
                <p:oleObj name="Equation" r:id="rId11" imgW="749160" imgH="21564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4004419"/>
                        <a:ext cx="2500313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075163"/>
              </p:ext>
            </p:extLst>
          </p:nvPr>
        </p:nvGraphicFramePr>
        <p:xfrm>
          <a:off x="3635896" y="3740001"/>
          <a:ext cx="271145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9" name="Equation" r:id="rId13" imgW="812520" imgH="380880" progId="Equation.DSMT4">
                  <p:embed/>
                </p:oleObj>
              </mc:Choice>
              <mc:Fallback>
                <p:oleObj name="Equation" r:id="rId13" imgW="812520" imgH="380880" progId="Equation.DSMT4">
                  <p:embed/>
                  <p:pic>
                    <p:nvPicPr>
                      <p:cNvPr id="0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740001"/>
                        <a:ext cx="2711450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70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1 </a:t>
            </a:r>
            <a:r>
              <a:rPr lang="zh-CN" altLang="zh-CN" dirty="0" smtClean="0"/>
              <a:t>已知</a:t>
            </a:r>
            <a:r>
              <a:rPr lang="en-US" altLang="zh-CN" dirty="0" smtClean="0"/>
              <a:t>             </a:t>
            </a:r>
            <a:r>
              <a:rPr lang="zh-CN" altLang="zh-CN" dirty="0" smtClean="0"/>
              <a:t>，</a:t>
            </a:r>
            <a:r>
              <a:rPr lang="en-US" altLang="zh-CN" dirty="0" smtClean="0"/>
              <a:t>          </a:t>
            </a:r>
            <a:r>
              <a:rPr lang="zh-CN" altLang="zh-CN" dirty="0"/>
              <a:t>，求</a:t>
            </a:r>
            <a:r>
              <a:rPr lang="en-US" altLang="zh-CN" dirty="0"/>
              <a:t> </a:t>
            </a:r>
            <a:r>
              <a:rPr lang="en-US" altLang="zh-CN" dirty="0" smtClean="0"/>
              <a:t>                              </a:t>
            </a:r>
          </a:p>
          <a:p>
            <a:pPr marL="109728" indent="0">
              <a:buNone/>
            </a:pPr>
            <a:r>
              <a:rPr lang="en-US" altLang="zh-CN" dirty="0" smtClean="0"/>
              <a:t>        </a:t>
            </a:r>
            <a:r>
              <a:rPr lang="zh-CN" altLang="zh-CN" dirty="0" smtClean="0"/>
              <a:t>的</a:t>
            </a:r>
            <a:r>
              <a:rPr lang="zh-CN" altLang="zh-CN" dirty="0"/>
              <a:t>值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数学应用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996106"/>
              </p:ext>
            </p:extLst>
          </p:nvPr>
        </p:nvGraphicFramePr>
        <p:xfrm>
          <a:off x="2267744" y="1340768"/>
          <a:ext cx="1368152" cy="81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1340768"/>
                        <a:ext cx="1368152" cy="81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104679"/>
              </p:ext>
            </p:extLst>
          </p:nvPr>
        </p:nvGraphicFramePr>
        <p:xfrm>
          <a:off x="3779912" y="1388774"/>
          <a:ext cx="1296144" cy="744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79912" y="1388774"/>
                        <a:ext cx="1296144" cy="744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13220"/>
              </p:ext>
            </p:extLst>
          </p:nvPr>
        </p:nvGraphicFramePr>
        <p:xfrm>
          <a:off x="5785849" y="1556792"/>
          <a:ext cx="267458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" name="Equation" r:id="rId7" imgW="1320480" imgH="177480" progId="Equation.DSMT4">
                  <p:embed/>
                </p:oleObj>
              </mc:Choice>
              <mc:Fallback>
                <p:oleObj name="Equation" r:id="rId7" imgW="1320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5849" y="1556792"/>
                        <a:ext cx="2674583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5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4525963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zh-CN" altLang="zh-CN" dirty="0" smtClean="0"/>
              <a:t>例</a:t>
            </a:r>
            <a:r>
              <a:rPr lang="en-US" altLang="zh-CN" dirty="0" smtClean="0"/>
              <a:t>2 </a:t>
            </a:r>
            <a:r>
              <a:rPr lang="zh-CN" altLang="zh-CN" dirty="0" smtClean="0"/>
              <a:t>求</a:t>
            </a:r>
            <a:r>
              <a:rPr lang="zh-CN" altLang="zh-CN" dirty="0"/>
              <a:t>下列各式的</a:t>
            </a:r>
            <a:r>
              <a:rPr lang="zh-CN" altLang="zh-CN" dirty="0" smtClean="0"/>
              <a:t>值</a:t>
            </a:r>
            <a:r>
              <a:rPr lang="zh-CN" altLang="en-US" dirty="0"/>
              <a:t>：</a:t>
            </a:r>
            <a:endParaRPr lang="en-US" altLang="zh-CN" dirty="0" smtClean="0"/>
          </a:p>
          <a:p>
            <a:pPr>
              <a:lnSpc>
                <a:spcPct val="25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                 ；    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                 ；</a:t>
            </a:r>
            <a:endParaRPr lang="en-US" altLang="zh-CN" dirty="0"/>
          </a:p>
          <a:p>
            <a:pPr>
              <a:lnSpc>
                <a:spcPct val="250000"/>
              </a:lnSpc>
            </a:pPr>
            <a:r>
              <a:rPr lang="zh-CN" altLang="en-US" dirty="0" smtClean="0"/>
              <a:t>（</a:t>
            </a:r>
            <a:r>
              <a:rPr lang="en-US" altLang="zh-CN" dirty="0"/>
              <a:t>3</a:t>
            </a:r>
            <a:r>
              <a:rPr lang="zh-CN" altLang="en-US" dirty="0" smtClean="0"/>
              <a:t>）             ；        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                ；</a:t>
            </a:r>
          </a:p>
          <a:p>
            <a:pPr marL="109728" indent="0">
              <a:lnSpc>
                <a:spcPct val="250000"/>
              </a:lnSpc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数学应用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83582"/>
              </p:ext>
            </p:extLst>
          </p:nvPr>
        </p:nvGraphicFramePr>
        <p:xfrm>
          <a:off x="1691680" y="2564904"/>
          <a:ext cx="177448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Equation" r:id="rId3" imgW="876240" imgH="177480" progId="Equation.DSMT4">
                  <p:embed/>
                </p:oleObj>
              </mc:Choice>
              <mc:Fallback>
                <p:oleObj name="Equation" r:id="rId3" imgW="876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2564904"/>
                        <a:ext cx="1774483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326437"/>
              </p:ext>
            </p:extLst>
          </p:nvPr>
        </p:nvGraphicFramePr>
        <p:xfrm>
          <a:off x="5076056" y="2420888"/>
          <a:ext cx="178858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tion" r:id="rId5" imgW="977760" imgH="393480" progId="Equation.DSMT4">
                  <p:embed/>
                </p:oleObj>
              </mc:Choice>
              <mc:Fallback>
                <p:oleObj name="Equation" r:id="rId5" imgW="977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76056" y="2420888"/>
                        <a:ext cx="1788588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594201"/>
              </p:ext>
            </p:extLst>
          </p:nvPr>
        </p:nvGraphicFramePr>
        <p:xfrm>
          <a:off x="1547664" y="3501008"/>
          <a:ext cx="1440160" cy="65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tion" r:id="rId7" imgW="863280" imgH="393480" progId="Equation.DSMT4">
                  <p:embed/>
                </p:oleObj>
              </mc:Choice>
              <mc:Fallback>
                <p:oleObj name="Equation" r:id="rId7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47664" y="3501008"/>
                        <a:ext cx="1440160" cy="656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801876"/>
              </p:ext>
            </p:extLst>
          </p:nvPr>
        </p:nvGraphicFramePr>
        <p:xfrm>
          <a:off x="5076057" y="3573016"/>
          <a:ext cx="1728191" cy="438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Equation" r:id="rId9" imgW="799920" imgH="203040" progId="Equation.DSMT4">
                  <p:embed/>
                </p:oleObj>
              </mc:Choice>
              <mc:Fallback>
                <p:oleObj name="Equation" r:id="rId9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76057" y="3573016"/>
                        <a:ext cx="1728191" cy="438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9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                               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数学应用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991263"/>
              </p:ext>
            </p:extLst>
          </p:nvPr>
        </p:nvGraphicFramePr>
        <p:xfrm>
          <a:off x="1835696" y="1340768"/>
          <a:ext cx="3312368" cy="749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3" imgW="1739880" imgH="393480" progId="Equation.DSMT4">
                  <p:embed/>
                </p:oleObj>
              </mc:Choice>
              <mc:Fallback>
                <p:oleObj name="Equation" r:id="rId3" imgW="1739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1340768"/>
                        <a:ext cx="3312368" cy="749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61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95544"/>
          </a:xfrm>
        </p:spPr>
        <p:txBody>
          <a:bodyPr/>
          <a:lstStyle/>
          <a:p>
            <a:r>
              <a:rPr lang="en-US" altLang="zh-CN" dirty="0" smtClean="0"/>
              <a:t>(1)</a:t>
            </a:r>
            <a:r>
              <a:rPr lang="zh-CN" altLang="en-US" dirty="0" smtClean="0"/>
              <a:t>求                        的值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109728" indent="0"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变</a:t>
            </a:r>
            <a:r>
              <a:rPr lang="zh-CN" altLang="en-US" dirty="0" smtClean="0"/>
              <a:t>式训练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664581"/>
              </p:ext>
            </p:extLst>
          </p:nvPr>
        </p:nvGraphicFramePr>
        <p:xfrm>
          <a:off x="1794198" y="1340768"/>
          <a:ext cx="24177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Equation" r:id="rId3" imgW="1269720" imgH="393480" progId="Equation.DSMT4">
                  <p:embed/>
                </p:oleObj>
              </mc:Choice>
              <mc:Fallback>
                <p:oleObj name="Equation" r:id="rId3" imgW="1269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4198" y="1340768"/>
                        <a:ext cx="2417762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内容占位符 2"/>
          <p:cNvSpPr txBox="1">
            <a:spLocks/>
          </p:cNvSpPr>
          <p:nvPr/>
        </p:nvSpPr>
        <p:spPr>
          <a:xfrm>
            <a:off x="395536" y="2633456"/>
            <a:ext cx="8229600" cy="795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CN" dirty="0" smtClean="0"/>
              <a:t>(2)</a:t>
            </a:r>
            <a:r>
              <a:rPr lang="zh-CN" altLang="en-US" dirty="0" smtClean="0"/>
              <a:t>求                        的值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109728" indent="0">
              <a:buFont typeface="Wingdings 3"/>
              <a:buNone/>
            </a:pP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490873"/>
              </p:ext>
            </p:extLst>
          </p:nvPr>
        </p:nvGraphicFramePr>
        <p:xfrm>
          <a:off x="1741810" y="2492375"/>
          <a:ext cx="24701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4" name="Equation" r:id="rId5" imgW="1320480" imgH="393480" progId="Equation.DSMT4">
                  <p:embed/>
                </p:oleObj>
              </mc:Choice>
              <mc:Fallback>
                <p:oleObj name="Equation" r:id="rId5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41810" y="2492375"/>
                        <a:ext cx="247015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内容占位符 2"/>
          <p:cNvSpPr txBox="1">
            <a:spLocks/>
          </p:cNvSpPr>
          <p:nvPr/>
        </p:nvSpPr>
        <p:spPr>
          <a:xfrm>
            <a:off x="395536" y="3641568"/>
            <a:ext cx="8229600" cy="795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CN" dirty="0" smtClean="0"/>
              <a:t>(3)</a:t>
            </a:r>
            <a:r>
              <a:rPr lang="zh-CN" altLang="en-US" dirty="0" smtClean="0"/>
              <a:t>求                        </a:t>
            </a:r>
            <a:r>
              <a:rPr lang="zh-CN" altLang="en-US" dirty="0"/>
              <a:t>的值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109728" indent="0">
              <a:buNone/>
            </a:pPr>
            <a:endParaRPr lang="zh-CN" alt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217517"/>
              </p:ext>
            </p:extLst>
          </p:nvPr>
        </p:nvGraphicFramePr>
        <p:xfrm>
          <a:off x="1763688" y="3484563"/>
          <a:ext cx="230346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5" name="Equation" r:id="rId7" imgW="1231560" imgH="393480" progId="Equation.DSMT4">
                  <p:embed/>
                </p:oleObj>
              </mc:Choice>
              <mc:Fallback>
                <p:oleObj name="Equation" r:id="rId7" imgW="1231560" imgH="39348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484563"/>
                        <a:ext cx="2303462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>
          <a:xfrm>
            <a:off x="446856" y="4721688"/>
            <a:ext cx="8229600" cy="795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CN" dirty="0" smtClean="0"/>
              <a:t>(4)</a:t>
            </a:r>
            <a:r>
              <a:rPr lang="zh-CN" altLang="en-US" dirty="0" smtClean="0"/>
              <a:t>求                                  的</a:t>
            </a:r>
            <a:r>
              <a:rPr lang="zh-CN" altLang="en-US" dirty="0"/>
              <a:t>值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109728" indent="0">
              <a:buNone/>
            </a:pPr>
            <a:endParaRPr lang="zh-CN" altLang="en-US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364651"/>
              </p:ext>
            </p:extLst>
          </p:nvPr>
        </p:nvGraphicFramePr>
        <p:xfrm>
          <a:off x="1800028" y="4725144"/>
          <a:ext cx="3479558" cy="39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6" name="Equation" r:id="rId9" imgW="1790640" imgH="203040" progId="Equation.DSMT4">
                  <p:embed/>
                </p:oleObj>
              </mc:Choice>
              <mc:Fallback>
                <p:oleObj name="Equation" r:id="rId9" imgW="1790640" imgH="20304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028" y="4725144"/>
                        <a:ext cx="3479558" cy="394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7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例</a:t>
            </a:r>
            <a:r>
              <a:rPr lang="en-US" altLang="zh-CN" dirty="0" smtClean="0"/>
              <a:t>3</a:t>
            </a:r>
            <a:r>
              <a:rPr lang="en-US" altLang="zh-CN" dirty="0"/>
              <a:t> </a:t>
            </a:r>
            <a:r>
              <a:rPr lang="zh-CN" altLang="zh-CN" dirty="0" smtClean="0"/>
              <a:t>求证：</a:t>
            </a:r>
            <a:r>
              <a:rPr lang="en-US" altLang="zh-CN" dirty="0" smtClean="0"/>
              <a:t>                              .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数学应用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804126"/>
              </p:ext>
            </p:extLst>
          </p:nvPr>
        </p:nvGraphicFramePr>
        <p:xfrm>
          <a:off x="2627784" y="1340768"/>
          <a:ext cx="319390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3" imgW="1587240" imgH="393480" progId="Equation.DSMT4">
                  <p:embed/>
                </p:oleObj>
              </mc:Choice>
              <mc:Fallback>
                <p:oleObj name="Equation" r:id="rId3" imgW="1587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1340768"/>
                        <a:ext cx="319390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6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</TotalTime>
  <Words>170</Words>
  <Application>Microsoft Office PowerPoint</Application>
  <PresentationFormat>全屏显示(4:3)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聚合</vt:lpstr>
      <vt:lpstr>Equation</vt:lpstr>
      <vt:lpstr>二倍角的三角函数</vt:lpstr>
      <vt:lpstr>问题情境</vt:lpstr>
      <vt:lpstr>问题探究</vt:lpstr>
      <vt:lpstr>复习回顾</vt:lpstr>
      <vt:lpstr>数学应用</vt:lpstr>
      <vt:lpstr>数学应用</vt:lpstr>
      <vt:lpstr>数学应用</vt:lpstr>
      <vt:lpstr>变式训练</vt:lpstr>
      <vt:lpstr>数学应用</vt:lpstr>
      <vt:lpstr>变式训练</vt:lpstr>
      <vt:lpstr>变式训练</vt:lpstr>
      <vt:lpstr>回顾总结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二倍角的三角函数</dc:title>
  <dc:creator>Administrator</dc:creator>
  <cp:lastModifiedBy>PC</cp:lastModifiedBy>
  <cp:revision>52</cp:revision>
  <dcterms:created xsi:type="dcterms:W3CDTF">2023-03-14T09:15:38Z</dcterms:created>
  <dcterms:modified xsi:type="dcterms:W3CDTF">2023-03-15T09:36:40Z</dcterms:modified>
</cp:coreProperties>
</file>