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3"/>
  </p:notesMasterIdLst>
  <p:sldIdLst>
    <p:sldId id="458" r:id="rId2"/>
    <p:sldId id="646" r:id="rId3"/>
    <p:sldId id="544" r:id="rId4"/>
    <p:sldId id="328" r:id="rId5"/>
    <p:sldId id="547" r:id="rId6"/>
    <p:sldId id="1646" r:id="rId7"/>
    <p:sldId id="1648" r:id="rId8"/>
    <p:sldId id="1649" r:id="rId9"/>
    <p:sldId id="1650" r:id="rId10"/>
    <p:sldId id="1651" r:id="rId11"/>
    <p:sldId id="1652" r:id="rId12"/>
    <p:sldId id="1653" r:id="rId13"/>
    <p:sldId id="1654" r:id="rId14"/>
    <p:sldId id="352" r:id="rId15"/>
    <p:sldId id="1666" r:id="rId16"/>
    <p:sldId id="1123" r:id="rId17"/>
    <p:sldId id="1124" r:id="rId18"/>
    <p:sldId id="1270" r:id="rId19"/>
    <p:sldId id="1272" r:id="rId20"/>
    <p:sldId id="1573" r:id="rId21"/>
    <p:sldId id="630" r:id="rId22"/>
    <p:sldId id="1580" r:id="rId23"/>
    <p:sldId id="1581" r:id="rId24"/>
    <p:sldId id="1582" r:id="rId25"/>
    <p:sldId id="1583" r:id="rId26"/>
    <p:sldId id="1594" r:id="rId27"/>
    <p:sldId id="1595" r:id="rId28"/>
    <p:sldId id="1596" r:id="rId29"/>
    <p:sldId id="1597" r:id="rId30"/>
    <p:sldId id="1423" r:id="rId31"/>
    <p:sldId id="770" r:id="rId32"/>
    <p:sldId id="771" r:id="rId33"/>
    <p:sldId id="773" r:id="rId34"/>
    <p:sldId id="775" r:id="rId35"/>
    <p:sldId id="776" r:id="rId36"/>
    <p:sldId id="782" r:id="rId37"/>
    <p:sldId id="1675" r:id="rId38"/>
    <p:sldId id="784" r:id="rId39"/>
    <p:sldId id="353" r:id="rId40"/>
    <p:sldId id="599" r:id="rId41"/>
    <p:sldId id="763" r:id="rId42"/>
    <p:sldId id="571" r:id="rId43"/>
    <p:sldId id="764" r:id="rId44"/>
    <p:sldId id="572" r:id="rId45"/>
    <p:sldId id="573" r:id="rId46"/>
    <p:sldId id="1676" r:id="rId47"/>
    <p:sldId id="638" r:id="rId48"/>
    <p:sldId id="767" r:id="rId49"/>
    <p:sldId id="575" r:id="rId50"/>
    <p:sldId id="1667" r:id="rId51"/>
    <p:sldId id="576" r:id="rId52"/>
    <p:sldId id="769" r:id="rId53"/>
    <p:sldId id="577" r:id="rId54"/>
    <p:sldId id="791" r:id="rId55"/>
    <p:sldId id="578" r:id="rId56"/>
    <p:sldId id="744" r:id="rId57"/>
    <p:sldId id="745" r:id="rId58"/>
    <p:sldId id="746" r:id="rId59"/>
    <p:sldId id="747" r:id="rId60"/>
    <p:sldId id="748" r:id="rId61"/>
    <p:sldId id="1669" r:id="rId62"/>
    <p:sldId id="1670" r:id="rId63"/>
    <p:sldId id="749" r:id="rId64"/>
    <p:sldId id="750" r:id="rId65"/>
    <p:sldId id="1681" r:id="rId66"/>
    <p:sldId id="1677" r:id="rId67"/>
    <p:sldId id="1678" r:id="rId68"/>
    <p:sldId id="1680" r:id="rId69"/>
    <p:sldId id="751" r:id="rId70"/>
    <p:sldId id="752" r:id="rId71"/>
    <p:sldId id="753" r:id="rId72"/>
    <p:sldId id="754" r:id="rId73"/>
    <p:sldId id="1673" r:id="rId74"/>
    <p:sldId id="789" r:id="rId75"/>
    <p:sldId id="1687" r:id="rId76"/>
    <p:sldId id="1682" r:id="rId77"/>
    <p:sldId id="1688" r:id="rId78"/>
    <p:sldId id="790" r:id="rId79"/>
    <p:sldId id="1674" r:id="rId80"/>
    <p:sldId id="1685" r:id="rId81"/>
    <p:sldId id="708" r:id="rId82"/>
  </p:sldIdLst>
  <p:sldSz cx="12190413" cy="6859588"/>
  <p:notesSz cx="6858000" cy="9144000"/>
  <p:custDataLst>
    <p:tags r:id="rId84"/>
  </p:custDataLst>
  <p:defaultTextStyle>
    <a:defPPr>
      <a:defRPr lang="zh-CN"/>
    </a:defPPr>
    <a:lvl1pPr marL="0" algn="l" defTabSz="914326" rtl="0" eaLnBrk="1" latinLnBrk="0" hangingPunct="1">
      <a:defRPr sz="1900" kern="1200">
        <a:solidFill>
          <a:schemeClr val="tx1"/>
        </a:solidFill>
        <a:latin typeface="+mn-lt"/>
        <a:ea typeface="+mn-ea"/>
        <a:cs typeface="+mn-cs"/>
      </a:defRPr>
    </a:lvl1pPr>
    <a:lvl2pPr marL="457163" algn="l" defTabSz="914326" rtl="0" eaLnBrk="1" latinLnBrk="0" hangingPunct="1">
      <a:defRPr sz="1900" kern="1200">
        <a:solidFill>
          <a:schemeClr val="tx1"/>
        </a:solidFill>
        <a:latin typeface="+mn-lt"/>
        <a:ea typeface="+mn-ea"/>
        <a:cs typeface="+mn-cs"/>
      </a:defRPr>
    </a:lvl2pPr>
    <a:lvl3pPr marL="914326" algn="l" defTabSz="914326" rtl="0" eaLnBrk="1" latinLnBrk="0" hangingPunct="1">
      <a:defRPr sz="1900" kern="1200">
        <a:solidFill>
          <a:schemeClr val="tx1"/>
        </a:solidFill>
        <a:latin typeface="+mn-lt"/>
        <a:ea typeface="+mn-ea"/>
        <a:cs typeface="+mn-cs"/>
      </a:defRPr>
    </a:lvl3pPr>
    <a:lvl4pPr marL="1371490" algn="l" defTabSz="914326" rtl="0" eaLnBrk="1" latinLnBrk="0" hangingPunct="1">
      <a:defRPr sz="1900" kern="1200">
        <a:solidFill>
          <a:schemeClr val="tx1"/>
        </a:solidFill>
        <a:latin typeface="+mn-lt"/>
        <a:ea typeface="+mn-ea"/>
        <a:cs typeface="+mn-cs"/>
      </a:defRPr>
    </a:lvl4pPr>
    <a:lvl5pPr marL="1828653" algn="l" defTabSz="914326" rtl="0" eaLnBrk="1" latinLnBrk="0" hangingPunct="1">
      <a:defRPr sz="1900" kern="1200">
        <a:solidFill>
          <a:schemeClr val="tx1"/>
        </a:solidFill>
        <a:latin typeface="+mn-lt"/>
        <a:ea typeface="+mn-ea"/>
        <a:cs typeface="+mn-cs"/>
      </a:defRPr>
    </a:lvl5pPr>
    <a:lvl6pPr marL="2285818" algn="l" defTabSz="914326" rtl="0" eaLnBrk="1" latinLnBrk="0" hangingPunct="1">
      <a:defRPr sz="1900" kern="1200">
        <a:solidFill>
          <a:schemeClr val="tx1"/>
        </a:solidFill>
        <a:latin typeface="+mn-lt"/>
        <a:ea typeface="+mn-ea"/>
        <a:cs typeface="+mn-cs"/>
      </a:defRPr>
    </a:lvl6pPr>
    <a:lvl7pPr marL="2742981" algn="l" defTabSz="914326" rtl="0" eaLnBrk="1" latinLnBrk="0" hangingPunct="1">
      <a:defRPr sz="1900" kern="1200">
        <a:solidFill>
          <a:schemeClr val="tx1"/>
        </a:solidFill>
        <a:latin typeface="+mn-lt"/>
        <a:ea typeface="+mn-ea"/>
        <a:cs typeface="+mn-cs"/>
      </a:defRPr>
    </a:lvl7pPr>
    <a:lvl8pPr marL="3200144" algn="l" defTabSz="914326" rtl="0" eaLnBrk="1" latinLnBrk="0" hangingPunct="1">
      <a:defRPr sz="1900" kern="1200">
        <a:solidFill>
          <a:schemeClr val="tx1"/>
        </a:solidFill>
        <a:latin typeface="+mn-lt"/>
        <a:ea typeface="+mn-ea"/>
        <a:cs typeface="+mn-cs"/>
      </a:defRPr>
    </a:lvl8pPr>
    <a:lvl9pPr marL="3657307" algn="l" defTabSz="914326" rtl="0" eaLnBrk="1" latinLnBrk="0" hangingPunct="1">
      <a:defRPr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a:srgbClr val="E41908"/>
    <a:srgbClr val="340A5E"/>
    <a:srgbClr val="3A3A3A"/>
    <a:srgbClr val="FFC001"/>
    <a:srgbClr val="FAFAFA"/>
    <a:srgbClr val="F0B700"/>
    <a:srgbClr val="E2AC00"/>
    <a:srgbClr val="B08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51" autoAdjust="0"/>
    <p:restoredTop sz="94714" autoAdjust="0"/>
  </p:normalViewPr>
  <p:slideViewPr>
    <p:cSldViewPr snapToObjects="1" showGuides="1">
      <p:cViewPr>
        <p:scale>
          <a:sx n="75" d="100"/>
          <a:sy n="75" d="100"/>
        </p:scale>
        <p:origin x="-174" y="-330"/>
      </p:cViewPr>
      <p:guideLst>
        <p:guide orient="horz" pos="3022"/>
        <p:guide orient="horz" pos="1344"/>
        <p:guide orient="horz" pos="2886"/>
        <p:guide pos="3839"/>
        <p:guide pos="1135"/>
        <p:guide pos="5608"/>
        <p:guide pos="7006"/>
        <p:guide pos="2886"/>
      </p:guideLst>
    </p:cSldViewPr>
  </p:slideViewPr>
  <p:outlineViewPr>
    <p:cViewPr>
      <p:scale>
        <a:sx n="33" d="100"/>
        <a:sy n="33" d="100"/>
      </p:scale>
      <p:origin x="0" y="-1530"/>
    </p:cViewPr>
  </p:outlineViewPr>
  <p:notesTextViewPr>
    <p:cViewPr>
      <p:scale>
        <a:sx n="1" d="1"/>
        <a:sy n="1" d="1"/>
      </p:scale>
      <p:origin x="0" y="0"/>
    </p:cViewPr>
  </p:notesTextViewPr>
  <p:sorterViewPr>
    <p:cViewPr>
      <p:scale>
        <a:sx n="50" d="100"/>
        <a:sy n="50" d="100"/>
      </p:scale>
      <p:origin x="0" y="4302"/>
    </p:cViewPr>
  </p:sorterViewPr>
  <p:gridSpacing cx="180023" cy="180023"/>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D470F4-B71D-48E3-8849-D94058D0B438}" type="datetimeFigureOut">
              <a:rPr lang="zh-CN" altLang="en-US" smtClean="0"/>
              <a:t>2023-7-10</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4BDDFF-9C74-45EE-AD90-2B14BDC1031C}" type="slidenum">
              <a:rPr lang="zh-CN" altLang="en-US" smtClean="0"/>
              <a:t>‹#›</a:t>
            </a:fld>
            <a:endParaRPr lang="zh-CN" altLang="en-US"/>
          </a:p>
        </p:txBody>
      </p:sp>
    </p:spTree>
    <p:extLst>
      <p:ext uri="{BB962C8B-B14F-4D97-AF65-F5344CB8AC3E}">
        <p14:creationId xmlns:p14="http://schemas.microsoft.com/office/powerpoint/2010/main" val="3312172761"/>
      </p:ext>
    </p:extLst>
  </p:cSld>
  <p:clrMap bg1="lt1" tx1="dk1" bg2="lt2" tx2="dk2" accent1="accent1" accent2="accent2" accent3="accent3" accent4="accent4" accent5="accent5" accent6="accent6" hlink="hlink" folHlink="folHlink"/>
  <p:notesStyle>
    <a:lvl1pPr marL="0" algn="l" defTabSz="914326" rtl="0" eaLnBrk="1" latinLnBrk="0" hangingPunct="1">
      <a:defRPr sz="1200" kern="1200">
        <a:solidFill>
          <a:schemeClr val="tx1"/>
        </a:solidFill>
        <a:latin typeface="+mn-lt"/>
        <a:ea typeface="+mn-ea"/>
        <a:cs typeface="+mn-cs"/>
      </a:defRPr>
    </a:lvl1pPr>
    <a:lvl2pPr marL="457163" algn="l" defTabSz="914326" rtl="0" eaLnBrk="1" latinLnBrk="0" hangingPunct="1">
      <a:defRPr sz="1200" kern="1200">
        <a:solidFill>
          <a:schemeClr val="tx1"/>
        </a:solidFill>
        <a:latin typeface="+mn-lt"/>
        <a:ea typeface="+mn-ea"/>
        <a:cs typeface="+mn-cs"/>
      </a:defRPr>
    </a:lvl2pPr>
    <a:lvl3pPr marL="914326" algn="l" defTabSz="914326" rtl="0" eaLnBrk="1" latinLnBrk="0" hangingPunct="1">
      <a:defRPr sz="1200" kern="1200">
        <a:solidFill>
          <a:schemeClr val="tx1"/>
        </a:solidFill>
        <a:latin typeface="+mn-lt"/>
        <a:ea typeface="+mn-ea"/>
        <a:cs typeface="+mn-cs"/>
      </a:defRPr>
    </a:lvl3pPr>
    <a:lvl4pPr marL="1371490" algn="l" defTabSz="914326" rtl="0" eaLnBrk="1" latinLnBrk="0" hangingPunct="1">
      <a:defRPr sz="1200" kern="1200">
        <a:solidFill>
          <a:schemeClr val="tx1"/>
        </a:solidFill>
        <a:latin typeface="+mn-lt"/>
        <a:ea typeface="+mn-ea"/>
        <a:cs typeface="+mn-cs"/>
      </a:defRPr>
    </a:lvl4pPr>
    <a:lvl5pPr marL="1828653" algn="l" defTabSz="914326" rtl="0" eaLnBrk="1" latinLnBrk="0" hangingPunct="1">
      <a:defRPr sz="1200" kern="1200">
        <a:solidFill>
          <a:schemeClr val="tx1"/>
        </a:solidFill>
        <a:latin typeface="+mn-lt"/>
        <a:ea typeface="+mn-ea"/>
        <a:cs typeface="+mn-cs"/>
      </a:defRPr>
    </a:lvl5pPr>
    <a:lvl6pPr marL="2285818" algn="l" defTabSz="914326" rtl="0" eaLnBrk="1" latinLnBrk="0" hangingPunct="1">
      <a:defRPr sz="1200" kern="1200">
        <a:solidFill>
          <a:schemeClr val="tx1"/>
        </a:solidFill>
        <a:latin typeface="+mn-lt"/>
        <a:ea typeface="+mn-ea"/>
        <a:cs typeface="+mn-cs"/>
      </a:defRPr>
    </a:lvl6pPr>
    <a:lvl7pPr marL="2742981" algn="l" defTabSz="914326" rtl="0" eaLnBrk="1" latinLnBrk="0" hangingPunct="1">
      <a:defRPr sz="1200" kern="1200">
        <a:solidFill>
          <a:schemeClr val="tx1"/>
        </a:solidFill>
        <a:latin typeface="+mn-lt"/>
        <a:ea typeface="+mn-ea"/>
        <a:cs typeface="+mn-cs"/>
      </a:defRPr>
    </a:lvl7pPr>
    <a:lvl8pPr marL="3200144" algn="l" defTabSz="914326" rtl="0" eaLnBrk="1" latinLnBrk="0" hangingPunct="1">
      <a:defRPr sz="1200" kern="1200">
        <a:solidFill>
          <a:schemeClr val="tx1"/>
        </a:solidFill>
        <a:latin typeface="+mn-lt"/>
        <a:ea typeface="+mn-ea"/>
        <a:cs typeface="+mn-cs"/>
      </a:defRPr>
    </a:lvl8pPr>
    <a:lvl9pPr marL="3657307" algn="l" defTabSz="91432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4BDDFF-9C74-45EE-AD90-2B14BDC1031C}" type="slidenum">
              <a:rPr lang="zh-CN" altLang="en-US" smtClean="0"/>
              <a:t>2</a:t>
            </a:fld>
            <a:endParaRPr lang="zh-CN" altLang="en-US"/>
          </a:p>
        </p:txBody>
      </p:sp>
    </p:spTree>
    <p:extLst>
      <p:ext uri="{BB962C8B-B14F-4D97-AF65-F5344CB8AC3E}">
        <p14:creationId xmlns:p14="http://schemas.microsoft.com/office/powerpoint/2010/main" val="1361041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4BDDFF-9C74-45EE-AD90-2B14BDC1031C}"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39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 Target="../slides/slide33.xml"/><Relationship Id="rId7" Type="http://schemas.openxmlformats.org/officeDocument/2006/relationships/slide" Target="../slides/slide36.xml"/><Relationship Id="rId2"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 Target="../slides/slide31.xml"/><Relationship Id="rId5" Type="http://schemas.openxmlformats.org/officeDocument/2006/relationships/slide" Target="../slides/slide3.xml"/><Relationship Id="rId4" Type="http://schemas.openxmlformats.org/officeDocument/2006/relationships/slide" Target="../slides/slide34.xml"/></Relationships>
</file>

<file path=ppt/slideLayouts/_rels/slideLayout11.xml.rels><?xml version="1.0" encoding="UTF-8" standalone="yes"?>
<Relationships xmlns="http://schemas.openxmlformats.org/package/2006/relationships"><Relationship Id="rId8" Type="http://schemas.openxmlformats.org/officeDocument/2006/relationships/slide" Target="../slides/slide49.xml"/><Relationship Id="rId13" Type="http://schemas.openxmlformats.org/officeDocument/2006/relationships/slide" Target="../slides/slide69.xml"/><Relationship Id="rId3" Type="http://schemas.openxmlformats.org/officeDocument/2006/relationships/slide" Target="../slides/slide40.xml"/><Relationship Id="rId7" Type="http://schemas.openxmlformats.org/officeDocument/2006/relationships/slide" Target="../slides/slide47.xml"/><Relationship Id="rId12" Type="http://schemas.openxmlformats.org/officeDocument/2006/relationships/slide" Target="../slides/slide63.xml"/><Relationship Id="rId17" Type="http://schemas.openxmlformats.org/officeDocument/2006/relationships/slide" Target="../slides/slide74.xml"/><Relationship Id="rId2" Type="http://schemas.openxmlformats.org/officeDocument/2006/relationships/slide" Target="../slides/slide51.xml"/><Relationship Id="rId16" Type="http://schemas.openxmlformats.org/officeDocument/2006/relationships/slide" Target="../slides/slide59.xml"/><Relationship Id="rId1" Type="http://schemas.openxmlformats.org/officeDocument/2006/relationships/slideMaster" Target="../slideMasters/slideMaster1.xml"/><Relationship Id="rId6" Type="http://schemas.openxmlformats.org/officeDocument/2006/relationships/slide" Target="../slides/slide45.xml"/><Relationship Id="rId11" Type="http://schemas.openxmlformats.org/officeDocument/2006/relationships/slide" Target="../slides/slide3.xml"/><Relationship Id="rId5" Type="http://schemas.openxmlformats.org/officeDocument/2006/relationships/slide" Target="../slides/slide44.xml"/><Relationship Id="rId15" Type="http://schemas.openxmlformats.org/officeDocument/2006/relationships/slide" Target="../slides/slide57.xml"/><Relationship Id="rId10" Type="http://schemas.openxmlformats.org/officeDocument/2006/relationships/slide" Target="../slides/slide55.xml"/><Relationship Id="rId4" Type="http://schemas.openxmlformats.org/officeDocument/2006/relationships/slide" Target="../slides/slide42.xml"/><Relationship Id="rId9" Type="http://schemas.openxmlformats.org/officeDocument/2006/relationships/slide" Target="../slides/slide53.xml"/><Relationship Id="rId14" Type="http://schemas.openxmlformats.org/officeDocument/2006/relationships/slide" Target="../slides/slide71.xml"/></Relationships>
</file>

<file path=ppt/slideLayouts/_rels/slideLayout1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6" name="矩形 15"/>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课堂达标训练</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8" name="直接连接符 27"/>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9" name="矩形 28"/>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p>
        </p:txBody>
      </p:sp>
      <p:sp>
        <p:nvSpPr>
          <p:cNvPr id="48" name="圆角矩形 47">
            <a:hlinkClick r:id="rId2" action="ppaction://hlinksldjump"/>
          </p:cNvPr>
          <p:cNvSpPr/>
          <p:nvPr userDrawn="1"/>
        </p:nvSpPr>
        <p:spPr>
          <a:xfrm>
            <a:off x="4880326" y="646761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02</a:t>
            </a:r>
          </a:p>
        </p:txBody>
      </p:sp>
      <p:sp>
        <p:nvSpPr>
          <p:cNvPr id="49" name="圆角矩形 48">
            <a:hlinkClick r:id="rId3" action="ppaction://hlinksldjump"/>
          </p:cNvPr>
          <p:cNvSpPr/>
          <p:nvPr userDrawn="1"/>
        </p:nvSpPr>
        <p:spPr>
          <a:xfrm>
            <a:off x="5481592" y="646761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03</a:t>
            </a:r>
          </a:p>
        </p:txBody>
      </p:sp>
      <p:sp>
        <p:nvSpPr>
          <p:cNvPr id="50" name="圆角矩形 49">
            <a:hlinkClick r:id="rId4" action="ppaction://hlinksldjump"/>
          </p:cNvPr>
          <p:cNvSpPr/>
          <p:nvPr userDrawn="1"/>
        </p:nvSpPr>
        <p:spPr>
          <a:xfrm>
            <a:off x="6082859" y="646761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04</a:t>
            </a:r>
          </a:p>
        </p:txBody>
      </p:sp>
      <p:sp>
        <p:nvSpPr>
          <p:cNvPr id="51" name="动作按钮: 后退或前一项 50">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2" name="动作按钮: 前进或下一项 51">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3" name="动作按钮: 结束 52">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4" name="TextBox 53">
            <a:hlinkClick r:id="rId5"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itchFamily="34" charset="-122"/>
                <a:ea typeface="微软雅黑" pitchFamily="34" charset="-122"/>
              </a:rPr>
              <a:t>目录</a:t>
            </a:r>
            <a:endParaRPr lang="zh-CN" altLang="en-US" sz="1600" b="1" u="sng" dirty="0">
              <a:solidFill>
                <a:schemeClr val="accent1">
                  <a:lumMod val="75000"/>
                </a:schemeClr>
              </a:solidFill>
              <a:latin typeface="微软雅黑" pitchFamily="34" charset="-122"/>
              <a:ea typeface="微软雅黑" pitchFamily="34" charset="-122"/>
            </a:endParaRPr>
          </a:p>
        </p:txBody>
      </p:sp>
      <p:sp>
        <p:nvSpPr>
          <p:cNvPr id="55" name="圆角矩形 54">
            <a:hlinkClick r:id="rId6" action="ppaction://hlinksldjump"/>
          </p:cNvPr>
          <p:cNvSpPr/>
          <p:nvPr userDrawn="1"/>
        </p:nvSpPr>
        <p:spPr>
          <a:xfrm>
            <a:off x="4279059" y="646761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01</a:t>
            </a:r>
          </a:p>
        </p:txBody>
      </p:sp>
      <p:sp>
        <p:nvSpPr>
          <p:cNvPr id="17" name="圆角矩形 16">
            <a:hlinkClick r:id="rId7" action="ppaction://hlinksldjump"/>
          </p:cNvPr>
          <p:cNvSpPr/>
          <p:nvPr userDrawn="1"/>
        </p:nvSpPr>
        <p:spPr>
          <a:xfrm>
            <a:off x="6687727" y="6481007"/>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smtClean="0">
                <a:solidFill>
                  <a:schemeClr val="tx1">
                    <a:lumMod val="75000"/>
                    <a:lumOff val="25000"/>
                  </a:schemeClr>
                </a:solidFill>
                <a:latin typeface="微软雅黑" panose="020B0503020204020204" pitchFamily="34" charset="-122"/>
                <a:ea typeface="微软雅黑" panose="020B0503020204020204" pitchFamily="34" charset="-122"/>
              </a:rPr>
              <a:t>05</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2" name="矩形 2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圆角矩形 49">
            <a:hlinkClick r:id="rId2" action="ppaction://hlinksldjump"/>
          </p:cNvPr>
          <p:cNvSpPr/>
          <p:nvPr userDrawn="1"/>
        </p:nvSpPr>
        <p:spPr>
          <a:xfrm>
            <a:off x="5364349"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07</a:t>
            </a:r>
          </a:p>
        </p:txBody>
      </p:sp>
      <p:sp>
        <p:nvSpPr>
          <p:cNvPr id="51" name="圆角矩形 50">
            <a:hlinkClick r:id="rId3" action="ppaction://hlinksldjump"/>
          </p:cNvPr>
          <p:cNvSpPr/>
          <p:nvPr userDrawn="1"/>
        </p:nvSpPr>
        <p:spPr>
          <a:xfrm>
            <a:off x="1756749"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01</a:t>
            </a:r>
          </a:p>
        </p:txBody>
      </p:sp>
      <p:sp>
        <p:nvSpPr>
          <p:cNvPr id="52" name="圆角矩形 51">
            <a:hlinkClick r:id="rId4" action="ppaction://hlinksldjump"/>
          </p:cNvPr>
          <p:cNvSpPr/>
          <p:nvPr userDrawn="1"/>
        </p:nvSpPr>
        <p:spPr>
          <a:xfrm>
            <a:off x="2358016"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02</a:t>
            </a:r>
          </a:p>
        </p:txBody>
      </p:sp>
      <p:sp>
        <p:nvSpPr>
          <p:cNvPr id="53" name="圆角矩形 52">
            <a:hlinkClick r:id="rId5" action="ppaction://hlinksldjump"/>
          </p:cNvPr>
          <p:cNvSpPr/>
          <p:nvPr userDrawn="1"/>
        </p:nvSpPr>
        <p:spPr>
          <a:xfrm>
            <a:off x="2959282"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03</a:t>
            </a:r>
          </a:p>
        </p:txBody>
      </p:sp>
      <p:sp>
        <p:nvSpPr>
          <p:cNvPr id="54" name="圆角矩形 53">
            <a:hlinkClick r:id="rId6" action="ppaction://hlinksldjump"/>
          </p:cNvPr>
          <p:cNvSpPr/>
          <p:nvPr userDrawn="1"/>
        </p:nvSpPr>
        <p:spPr>
          <a:xfrm>
            <a:off x="3560549"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04</a:t>
            </a:r>
          </a:p>
        </p:txBody>
      </p:sp>
      <p:sp>
        <p:nvSpPr>
          <p:cNvPr id="55" name="圆角矩形 54">
            <a:hlinkClick r:id="rId7" action="ppaction://hlinksldjump"/>
          </p:cNvPr>
          <p:cNvSpPr/>
          <p:nvPr userDrawn="1"/>
        </p:nvSpPr>
        <p:spPr>
          <a:xfrm>
            <a:off x="4161816"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05</a:t>
            </a:r>
          </a:p>
        </p:txBody>
      </p:sp>
      <p:sp>
        <p:nvSpPr>
          <p:cNvPr id="56" name="圆角矩形 55">
            <a:hlinkClick r:id="rId8" action="ppaction://hlinksldjump"/>
          </p:cNvPr>
          <p:cNvSpPr/>
          <p:nvPr userDrawn="1"/>
        </p:nvSpPr>
        <p:spPr>
          <a:xfrm>
            <a:off x="4763083"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06</a:t>
            </a:r>
          </a:p>
        </p:txBody>
      </p:sp>
      <p:sp>
        <p:nvSpPr>
          <p:cNvPr id="57" name="圆角矩形 56">
            <a:hlinkClick r:id="rId9" action="ppaction://hlinksldjump"/>
          </p:cNvPr>
          <p:cNvSpPr/>
          <p:nvPr userDrawn="1"/>
        </p:nvSpPr>
        <p:spPr>
          <a:xfrm>
            <a:off x="5963912" y="644947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smtClean="0">
                <a:solidFill>
                  <a:schemeClr val="tx1">
                    <a:lumMod val="75000"/>
                    <a:lumOff val="25000"/>
                  </a:schemeClr>
                </a:solidFill>
                <a:latin typeface="微软雅黑" panose="020B0503020204020204" pitchFamily="34" charset="-122"/>
                <a:ea typeface="微软雅黑" panose="020B0503020204020204" pitchFamily="34" charset="-122"/>
              </a:rPr>
              <a:t>08</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圆角矩形 57">
            <a:hlinkClick r:id="rId10" action="ppaction://hlinksldjump"/>
          </p:cNvPr>
          <p:cNvSpPr/>
          <p:nvPr userDrawn="1"/>
        </p:nvSpPr>
        <p:spPr>
          <a:xfrm>
            <a:off x="6565179" y="644947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smtClean="0">
                <a:solidFill>
                  <a:schemeClr val="tx1">
                    <a:lumMod val="75000"/>
                    <a:lumOff val="25000"/>
                  </a:schemeClr>
                </a:solidFill>
                <a:latin typeface="微软雅黑" panose="020B0503020204020204" pitchFamily="34" charset="-122"/>
                <a:ea typeface="微软雅黑" panose="020B0503020204020204" pitchFamily="34" charset="-122"/>
              </a:rPr>
              <a:t>09</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动作按钮: 后退或前一项 58">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0" name="动作按钮: 前进或下一项 59">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1" name="动作按钮: 结束 60">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2" name="TextBox 61">
            <a:hlinkClick r:id="rId11"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itchFamily="34" charset="-122"/>
                <a:ea typeface="微软雅黑" pitchFamily="34" charset="-122"/>
              </a:rPr>
              <a:t>目录</a:t>
            </a:r>
            <a:endParaRPr lang="zh-CN" altLang="en-US" sz="1600" b="1" u="sng" dirty="0">
              <a:solidFill>
                <a:schemeClr val="accent1">
                  <a:lumMod val="75000"/>
                </a:schemeClr>
              </a:solidFill>
              <a:latin typeface="微软雅黑" pitchFamily="34" charset="-122"/>
              <a:ea typeface="微软雅黑" pitchFamily="34" charset="-122"/>
            </a:endParaRPr>
          </a:p>
        </p:txBody>
      </p:sp>
      <p:sp>
        <p:nvSpPr>
          <p:cNvPr id="16" name="圆角矩形 15">
            <a:hlinkClick r:id="rId12" action="ppaction://hlinksldjump"/>
          </p:cNvPr>
          <p:cNvSpPr/>
          <p:nvPr userDrawn="1"/>
        </p:nvSpPr>
        <p:spPr>
          <a:xfrm>
            <a:off x="8208751" y="6463390"/>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12</a:t>
            </a:r>
          </a:p>
        </p:txBody>
      </p:sp>
      <p:sp>
        <p:nvSpPr>
          <p:cNvPr id="17" name="圆角矩形 16">
            <a:hlinkClick r:id="rId13" action="ppaction://hlinksldjump"/>
          </p:cNvPr>
          <p:cNvSpPr/>
          <p:nvPr userDrawn="1"/>
        </p:nvSpPr>
        <p:spPr>
          <a:xfrm>
            <a:off x="8725343" y="6475265"/>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13</a:t>
            </a:r>
          </a:p>
        </p:txBody>
      </p:sp>
      <p:sp>
        <p:nvSpPr>
          <p:cNvPr id="18" name="圆角矩形 17">
            <a:hlinkClick r:id="rId14" action="ppaction://hlinksldjump"/>
          </p:cNvPr>
          <p:cNvSpPr/>
          <p:nvPr userDrawn="1"/>
        </p:nvSpPr>
        <p:spPr>
          <a:xfrm>
            <a:off x="9253163" y="6475265"/>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14</a:t>
            </a:r>
          </a:p>
        </p:txBody>
      </p:sp>
      <p:sp>
        <p:nvSpPr>
          <p:cNvPr id="19" name="圆角矩形 18">
            <a:hlinkClick r:id="rId15" action="ppaction://hlinksldjump"/>
          </p:cNvPr>
          <p:cNvSpPr/>
          <p:nvPr userDrawn="1"/>
        </p:nvSpPr>
        <p:spPr>
          <a:xfrm>
            <a:off x="7187216" y="6451515"/>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10</a:t>
            </a:r>
          </a:p>
        </p:txBody>
      </p:sp>
      <p:sp>
        <p:nvSpPr>
          <p:cNvPr id="20" name="圆角矩形 19">
            <a:hlinkClick r:id="rId16" action="ppaction://hlinksldjump"/>
          </p:cNvPr>
          <p:cNvSpPr/>
          <p:nvPr userDrawn="1"/>
        </p:nvSpPr>
        <p:spPr>
          <a:xfrm>
            <a:off x="7703921" y="6463390"/>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11</a:t>
            </a:r>
          </a:p>
        </p:txBody>
      </p:sp>
      <p:sp>
        <p:nvSpPr>
          <p:cNvPr id="23"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课后巩固训练</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4" name="直接连接符 23"/>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5" name="矩形 24"/>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p>
        </p:txBody>
      </p:sp>
      <p:sp>
        <p:nvSpPr>
          <p:cNvPr id="29" name="圆角矩形 28">
            <a:hlinkClick r:id="rId17" action="ppaction://hlinksldjump"/>
          </p:cNvPr>
          <p:cNvSpPr/>
          <p:nvPr userDrawn="1"/>
        </p:nvSpPr>
        <p:spPr>
          <a:xfrm>
            <a:off x="9817371" y="6486938"/>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smtClean="0">
                <a:solidFill>
                  <a:schemeClr val="tx1">
                    <a:lumMod val="75000"/>
                    <a:lumOff val="25000"/>
                  </a:schemeClr>
                </a:solidFill>
                <a:latin typeface="微软雅黑" panose="020B0503020204020204" pitchFamily="34" charset="-122"/>
                <a:ea typeface="微软雅黑" panose="020B0503020204020204" pitchFamily="34" charset="-122"/>
              </a:rPr>
              <a:t>15</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6" name="任意多边形 5"/>
          <p:cNvSpPr/>
          <p:nvPr userDrawn="1"/>
        </p:nvSpPr>
        <p:spPr>
          <a:xfrm rot="18900000">
            <a:off x="2251932" y="-298458"/>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p>
        </p:txBody>
      </p:sp>
      <p:sp>
        <p:nvSpPr>
          <p:cNvPr id="3" name="动作按钮: 后退或前一项 2">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4" name="动作按钮: 前进或下一项 3">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 name="动作按钮: 结束 4">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8" name="圆角矩形 7">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文本框 2"/>
          <p:cNvSpPr txBox="1"/>
          <p:nvPr userDrawn="1"/>
        </p:nvSpPr>
        <p:spPr>
          <a:xfrm>
            <a:off x="1144758" y="2318924"/>
            <a:ext cx="2148560" cy="1857343"/>
          </a:xfrm>
          <a:prstGeom prst="rect">
            <a:avLst/>
          </a:prstGeom>
          <a:noFill/>
        </p:spPr>
        <p:txBody>
          <a:bodyPr wrap="square" lIns="91432" tIns="45716" rIns="91432" bIns="45716" rtlCol="0">
            <a:spAutoFit/>
          </a:bodyPr>
          <a:lstStyle/>
          <a:p>
            <a:pPr algn="ctr">
              <a:defRPr/>
            </a:pPr>
            <a:r>
              <a:rPr lang="en-US" altLang="zh-CN" sz="11500" dirty="0">
                <a:solidFill>
                  <a:schemeClr val="bg1"/>
                </a:solidFill>
                <a:latin typeface="微软雅黑" panose="020B0503020204020204" pitchFamily="34" charset="-122"/>
                <a:ea typeface="微软雅黑" panose="020B0503020204020204" pitchFamily="34" charset="-122"/>
                <a:sym typeface="+mn-ea"/>
              </a:rPr>
              <a:t>1</a:t>
            </a:r>
          </a:p>
        </p:txBody>
      </p:sp>
      <p:sp>
        <p:nvSpPr>
          <p:cNvPr id="11" name="TextBox 10"/>
          <p:cNvSpPr txBox="1"/>
          <p:nvPr userDrawn="1"/>
        </p:nvSpPr>
        <p:spPr>
          <a:xfrm>
            <a:off x="3502846" y="2477399"/>
            <a:ext cx="7432972" cy="784818"/>
          </a:xfrm>
          <a:prstGeom prst="rect">
            <a:avLst/>
          </a:prstGeom>
          <a:noFill/>
        </p:spPr>
        <p:txBody>
          <a:bodyPr wrap="square" lIns="121910" tIns="60954" rIns="121910" bIns="60954" rtlCol="0">
            <a:spAutoFit/>
          </a:bodyPr>
          <a:lstStyle/>
          <a:p>
            <a:pPr algn="ctr"/>
            <a:r>
              <a:rPr lang="zh-CN" altLang="en-US" sz="4300" b="1" dirty="0" smtClean="0">
                <a:solidFill>
                  <a:schemeClr val="accent6">
                    <a:lumMod val="50000"/>
                  </a:schemeClr>
                </a:solidFill>
                <a:latin typeface="微软雅黑" panose="020B0503020204020204" pitchFamily="34" charset="-122"/>
                <a:ea typeface="微软雅黑" panose="020B0503020204020204" pitchFamily="34" charset="-122"/>
              </a:rPr>
              <a:t>新知自主预习</a:t>
            </a:r>
            <a:endParaRPr lang="en-US" altLang="zh-CN" sz="4300" b="1" dirty="0">
              <a:solidFill>
                <a:schemeClr val="accent6">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6" name="任意多边形 5"/>
          <p:cNvSpPr/>
          <p:nvPr userDrawn="1"/>
        </p:nvSpPr>
        <p:spPr>
          <a:xfrm rot="18900000">
            <a:off x="2251932" y="-1423576"/>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p>
        </p:txBody>
      </p:sp>
      <p:sp>
        <p:nvSpPr>
          <p:cNvPr id="3" name="动作按钮: 后退或前一项 2">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4" name="动作按钮: 前进或下一项 3">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 name="动作按钮: 结束 4">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8" name="圆角矩形 7">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文本框 22"/>
          <p:cNvSpPr txBox="1"/>
          <p:nvPr userDrawn="1"/>
        </p:nvSpPr>
        <p:spPr>
          <a:xfrm>
            <a:off x="3182542" y="1390066"/>
            <a:ext cx="8096466" cy="769614"/>
          </a:xfrm>
          <a:prstGeom prst="rect">
            <a:avLst/>
          </a:prstGeom>
          <a:noFill/>
        </p:spPr>
        <p:txBody>
          <a:bodyPr wrap="square" lIns="91432" tIns="45716" rIns="91432" bIns="45716" rtlCol="0">
            <a:spAutoFit/>
          </a:bodyPr>
          <a:lstStyle/>
          <a:p>
            <a:pPr algn="ctr">
              <a:defRPr/>
            </a:pPr>
            <a:r>
              <a:rPr lang="zh-CN" altLang="en-US" sz="4300" b="1" dirty="0" smtClean="0">
                <a:solidFill>
                  <a:schemeClr val="accent5">
                    <a:lumMod val="75000"/>
                  </a:schemeClr>
                </a:solidFill>
                <a:latin typeface="微软雅黑" panose="020B0503020204020204" pitchFamily="34" charset="-122"/>
                <a:ea typeface="微软雅黑" panose="020B0503020204020204" pitchFamily="34" charset="-122"/>
                <a:sym typeface="+mn-ea"/>
              </a:rPr>
              <a:t>课堂互动探究</a:t>
            </a:r>
            <a:endParaRPr lang="zh-CN" altLang="zh-CN" sz="4300" b="1" dirty="0">
              <a:solidFill>
                <a:schemeClr val="accent5">
                  <a:lumMod val="75000"/>
                </a:schemeClr>
              </a:solidFill>
              <a:latin typeface="微软雅黑" panose="020B0503020204020204" pitchFamily="34" charset="-122"/>
              <a:ea typeface="微软雅黑" panose="020B0503020204020204" pitchFamily="34" charset="-122"/>
              <a:sym typeface="+mn-ea"/>
            </a:endParaRPr>
          </a:p>
        </p:txBody>
      </p:sp>
      <p:sp>
        <p:nvSpPr>
          <p:cNvPr id="13" name="文本框 2"/>
          <p:cNvSpPr txBox="1"/>
          <p:nvPr userDrawn="1"/>
        </p:nvSpPr>
        <p:spPr>
          <a:xfrm>
            <a:off x="1144758" y="1193806"/>
            <a:ext cx="2148560" cy="1857343"/>
          </a:xfrm>
          <a:prstGeom prst="rect">
            <a:avLst/>
          </a:prstGeom>
          <a:noFill/>
        </p:spPr>
        <p:txBody>
          <a:bodyPr wrap="square" lIns="91432" tIns="45716" rIns="91432" bIns="45716" rtlCol="0">
            <a:spAutoFit/>
          </a:bodyPr>
          <a:lstStyle/>
          <a:p>
            <a:pPr algn="ctr">
              <a:defRPr/>
            </a:pPr>
            <a:r>
              <a:rPr lang="en-US" altLang="zh-CN" sz="11500" dirty="0">
                <a:solidFill>
                  <a:schemeClr val="bg1"/>
                </a:solidFill>
                <a:latin typeface="微软雅黑" panose="020B0503020204020204" pitchFamily="34" charset="-122"/>
                <a:ea typeface="微软雅黑" panose="020B0503020204020204" pitchFamily="34" charset="-122"/>
                <a:sym typeface="+mn-ea"/>
              </a:rPr>
              <a:t>2</a:t>
            </a: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bldLst>
      <p:bldP spid="10"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9" name="任意多边形 8"/>
          <p:cNvSpPr/>
          <p:nvPr userDrawn="1"/>
        </p:nvSpPr>
        <p:spPr>
          <a:xfrm rot="18900000">
            <a:off x="2251932" y="-298458"/>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solidFill>
                <a:srgbClr val="FF00FF"/>
              </a:solidFill>
            </a:endParaRPr>
          </a:p>
        </p:txBody>
      </p:sp>
      <p:sp>
        <p:nvSpPr>
          <p:cNvPr id="10" name="动作按钮: 后退或前一项 9">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1" name="动作按钮: 前进或下一项 10">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2" name="动作按钮: 结束 11">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3" name="圆角矩形 12">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文本框 22"/>
          <p:cNvSpPr txBox="1"/>
          <p:nvPr userDrawn="1"/>
        </p:nvSpPr>
        <p:spPr>
          <a:xfrm>
            <a:off x="3182542" y="2515184"/>
            <a:ext cx="8096466" cy="769614"/>
          </a:xfrm>
          <a:prstGeom prst="rect">
            <a:avLst/>
          </a:prstGeom>
          <a:noFill/>
        </p:spPr>
        <p:txBody>
          <a:bodyPr wrap="square" lIns="91432" tIns="45716" rIns="91432" bIns="45716" rtlCol="0">
            <a:spAutoFit/>
          </a:bodyPr>
          <a:lstStyle/>
          <a:p>
            <a:pPr algn="ctr">
              <a:defRPr/>
            </a:pPr>
            <a:r>
              <a:rPr lang="zh-CN" altLang="en-US" sz="4300" b="1" dirty="0" smtClean="0">
                <a:solidFill>
                  <a:srgbClr val="FF00FF"/>
                </a:solidFill>
                <a:latin typeface="微软雅黑" panose="020B0503020204020204" pitchFamily="34" charset="-122"/>
                <a:ea typeface="微软雅黑" panose="020B0503020204020204" pitchFamily="34" charset="-122"/>
                <a:sym typeface="+mn-ea"/>
              </a:rPr>
              <a:t>课堂达标训练</a:t>
            </a:r>
            <a:endParaRPr lang="zh-CN" altLang="zh-CN" sz="4300" b="1" dirty="0">
              <a:solidFill>
                <a:srgbClr val="FF00FF"/>
              </a:solidFill>
              <a:latin typeface="微软雅黑" panose="020B0503020204020204" pitchFamily="34" charset="-122"/>
              <a:ea typeface="微软雅黑" panose="020B0503020204020204" pitchFamily="34" charset="-122"/>
              <a:sym typeface="+mn-ea"/>
            </a:endParaRPr>
          </a:p>
        </p:txBody>
      </p:sp>
      <p:sp>
        <p:nvSpPr>
          <p:cNvPr id="15" name="文本框 2"/>
          <p:cNvSpPr txBox="1"/>
          <p:nvPr userDrawn="1"/>
        </p:nvSpPr>
        <p:spPr>
          <a:xfrm>
            <a:off x="1144758" y="2318924"/>
            <a:ext cx="2148560" cy="1862040"/>
          </a:xfrm>
          <a:prstGeom prst="rect">
            <a:avLst/>
          </a:prstGeom>
          <a:noFill/>
        </p:spPr>
        <p:txBody>
          <a:bodyPr wrap="square" lIns="91432" tIns="45716" rIns="91432" bIns="45716" rtlCol="0">
            <a:spAutoFit/>
          </a:bodyPr>
          <a:lstStyle/>
          <a:p>
            <a:pPr algn="ctr">
              <a:defRPr/>
            </a:pPr>
            <a:r>
              <a:rPr lang="en-US" altLang="zh-CN" sz="11500" smtClean="0">
                <a:solidFill>
                  <a:schemeClr val="bg1"/>
                </a:solidFill>
                <a:latin typeface="微软雅黑" panose="020B0503020204020204" pitchFamily="34" charset="-122"/>
                <a:ea typeface="微软雅黑" panose="020B0503020204020204" pitchFamily="34" charset="-122"/>
                <a:sym typeface="+mn-ea"/>
              </a:rPr>
              <a:t>3</a:t>
            </a:r>
          </a:p>
        </p:txBody>
      </p:sp>
    </p:spTree>
    <p:extLst>
      <p:ext uri="{BB962C8B-B14F-4D97-AF65-F5344CB8AC3E}">
        <p14:creationId xmlns:p14="http://schemas.microsoft.com/office/powerpoint/2010/main" val="227126169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bldLst>
      <p:bldP spid="1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6" name="任意多边形 5"/>
          <p:cNvSpPr/>
          <p:nvPr userDrawn="1"/>
        </p:nvSpPr>
        <p:spPr>
          <a:xfrm rot="18900000">
            <a:off x="2251932" y="-298458"/>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p>
        </p:txBody>
      </p:sp>
      <p:sp>
        <p:nvSpPr>
          <p:cNvPr id="3" name="动作按钮: 后退或前一项 2">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4" name="动作按钮: 前进或下一项 3">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 name="动作按钮: 结束 4">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8" name="圆角矩形 7">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文本框 22"/>
          <p:cNvSpPr txBox="1"/>
          <p:nvPr userDrawn="1"/>
        </p:nvSpPr>
        <p:spPr>
          <a:xfrm>
            <a:off x="3509246" y="2515184"/>
            <a:ext cx="7437654" cy="769614"/>
          </a:xfrm>
          <a:prstGeom prst="rect">
            <a:avLst/>
          </a:prstGeom>
          <a:noFill/>
        </p:spPr>
        <p:txBody>
          <a:bodyPr wrap="square" lIns="91432" tIns="45716" rIns="91432" bIns="45716" rtlCol="0">
            <a:spAutoFit/>
          </a:bodyPr>
          <a:lstStyle/>
          <a:p>
            <a:pPr algn="ctr">
              <a:defRPr/>
            </a:pPr>
            <a:r>
              <a:rPr lang="zh-CN" altLang="en-US" sz="4300" b="1" smtClean="0">
                <a:solidFill>
                  <a:schemeClr val="accent2">
                    <a:lumMod val="75000"/>
                  </a:schemeClr>
                </a:solidFill>
                <a:latin typeface="微软雅黑" panose="020B0503020204020204" pitchFamily="34" charset="-122"/>
                <a:ea typeface="微软雅黑" panose="020B0503020204020204" pitchFamily="34" charset="-122"/>
                <a:sym typeface="+mn-ea"/>
              </a:rPr>
              <a:t>课后巩固训练</a:t>
            </a:r>
            <a:endParaRPr lang="zh-CN" altLang="zh-CN" sz="4300" b="1" dirty="0">
              <a:solidFill>
                <a:schemeClr val="accent2">
                  <a:lumMod val="75000"/>
                </a:schemeClr>
              </a:solidFill>
              <a:latin typeface="微软雅黑" panose="020B0503020204020204" pitchFamily="34" charset="-122"/>
              <a:ea typeface="微软雅黑" panose="020B0503020204020204" pitchFamily="34" charset="-122"/>
              <a:sym typeface="+mn-ea"/>
            </a:endParaRPr>
          </a:p>
        </p:txBody>
      </p:sp>
      <p:sp>
        <p:nvSpPr>
          <p:cNvPr id="11" name="文本框 2"/>
          <p:cNvSpPr txBox="1"/>
          <p:nvPr userDrawn="1"/>
        </p:nvSpPr>
        <p:spPr>
          <a:xfrm>
            <a:off x="1144758" y="2318924"/>
            <a:ext cx="2148560" cy="1857343"/>
          </a:xfrm>
          <a:prstGeom prst="rect">
            <a:avLst/>
          </a:prstGeom>
          <a:noFill/>
        </p:spPr>
        <p:txBody>
          <a:bodyPr wrap="square" lIns="91432" tIns="45716" rIns="91432" bIns="45716" rtlCol="0">
            <a:spAutoFit/>
          </a:bodyPr>
          <a:lstStyle/>
          <a:p>
            <a:pPr algn="ctr">
              <a:defRPr/>
            </a:pPr>
            <a:r>
              <a:rPr lang="en-US" altLang="zh-CN" sz="11500" dirty="0" smtClean="0">
                <a:solidFill>
                  <a:schemeClr val="bg1"/>
                </a:solidFill>
                <a:latin typeface="微软雅黑" panose="020B0503020204020204" pitchFamily="34" charset="-122"/>
                <a:ea typeface="微软雅黑" panose="020B0503020204020204" pitchFamily="34" charset="-122"/>
                <a:sym typeface="+mn-ea"/>
              </a:rPr>
              <a:t>4</a:t>
            </a:r>
            <a:endParaRPr lang="en-US" altLang="zh-CN" sz="1150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bldLst>
      <p:bldP spid="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4" name="矩形 3"/>
          <p:cNvSpPr/>
          <p:nvPr userDrawn="1"/>
        </p:nvSpPr>
        <p:spPr>
          <a:xfrm>
            <a:off x="-13685" y="0"/>
            <a:ext cx="12204097" cy="6875869"/>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9666737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5" name="圆角矩形 4">
            <a:hlinkClick r:id="rId2" action="ppaction://hlinksldjump"/>
          </p:cNvPr>
          <p:cNvSpPr/>
          <p:nvPr userDrawn="1"/>
        </p:nvSpPr>
        <p:spPr>
          <a:xfrm>
            <a:off x="10184710"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矩形 6"/>
          <p:cNvSpPr/>
          <p:nvPr userDrawn="1"/>
        </p:nvSpPr>
        <p:spPr>
          <a:xfrm>
            <a:off x="-13685" y="0"/>
            <a:ext cx="12204097" cy="6875869"/>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后退或前一项 8">
            <a:hlinkClick r:id="" action="ppaction://hlinkshowjump?jump=previousslide"/>
          </p:cNvPr>
          <p:cNvSpPr/>
          <p:nvPr userDrawn="1"/>
        </p:nvSpPr>
        <p:spPr>
          <a:xfrm>
            <a:off x="11001849"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0" name="动作按钮: 前进或下一项 9">
            <a:hlinkClick r:id="" action="ppaction://hlinkshowjump?jump=nextslide"/>
          </p:cNvPr>
          <p:cNvSpPr/>
          <p:nvPr userDrawn="1"/>
        </p:nvSpPr>
        <p:spPr>
          <a:xfrm>
            <a:off x="11381530"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1" name="动作按钮: 结束 10">
            <a:hlinkClick r:id="" action="ppaction://hlinkshowjump?jump=endshow"/>
          </p:cNvPr>
          <p:cNvSpPr/>
          <p:nvPr userDrawn="1"/>
        </p:nvSpPr>
        <p:spPr>
          <a:xfrm>
            <a:off x="11761211"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2" name="TextBox 11">
            <a:hlinkClick r:id="rId2" action="ppaction://hlinksldjump"/>
          </p:cNvPr>
          <p:cNvSpPr txBox="1"/>
          <p:nvPr userDrawn="1"/>
        </p:nvSpPr>
        <p:spPr>
          <a:xfrm>
            <a:off x="10310317"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itchFamily="34" charset="-122"/>
                <a:ea typeface="微软雅黑" pitchFamily="34" charset="-122"/>
              </a:rPr>
              <a:t>目录</a:t>
            </a:r>
            <a:endParaRPr lang="zh-CN" altLang="en-US" sz="1600" b="1" u="sng" dirty="0">
              <a:solidFill>
                <a:schemeClr val="accent1">
                  <a:lumMod val="75000"/>
                </a:schemeClr>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014143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16" name="矩形 15"/>
          <p:cNvSpPr/>
          <p:nvPr userDrawn="1"/>
        </p:nvSpPr>
        <p:spPr>
          <a:xfrm>
            <a:off x="0" y="3444240"/>
            <a:ext cx="11812905" cy="341376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userDrawn="1"/>
        </p:nvSpPr>
        <p:spPr>
          <a:xfrm rot="3360000">
            <a:off x="2311674" y="3258396"/>
            <a:ext cx="8776970" cy="401320"/>
          </a:xfrm>
          <a:custGeom>
            <a:avLst/>
            <a:gdLst>
              <a:gd name="connsiteX0" fmla="*/ 306 w 13822"/>
              <a:gd name="connsiteY0" fmla="*/ 0 h 632"/>
              <a:gd name="connsiteX1" fmla="*/ 13822 w 13822"/>
              <a:gd name="connsiteY1" fmla="*/ 56 h 632"/>
              <a:gd name="connsiteX2" fmla="*/ 13576 w 13822"/>
              <a:gd name="connsiteY2" fmla="*/ 632 h 632"/>
              <a:gd name="connsiteX3" fmla="*/ 0 w 13822"/>
              <a:gd name="connsiteY3" fmla="*/ 627 h 632"/>
              <a:gd name="connsiteX4" fmla="*/ 306 w 13822"/>
              <a:gd name="connsiteY4" fmla="*/ 0 h 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2" h="632">
                <a:moveTo>
                  <a:pt x="306" y="0"/>
                </a:moveTo>
                <a:lnTo>
                  <a:pt x="13822" y="56"/>
                </a:lnTo>
                <a:lnTo>
                  <a:pt x="13576" y="632"/>
                </a:lnTo>
                <a:lnTo>
                  <a:pt x="0" y="627"/>
                </a:lnTo>
                <a:lnTo>
                  <a:pt x="306" y="0"/>
                </a:lnTo>
                <a:close/>
              </a:path>
            </a:pathLst>
          </a:custGeom>
          <a:solidFill>
            <a:schemeClr val="accent6">
              <a:lumMod val="7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userDrawn="1"/>
        </p:nvGrpSpPr>
        <p:grpSpPr>
          <a:xfrm>
            <a:off x="0" y="635"/>
            <a:ext cx="2955925" cy="1682750"/>
            <a:chOff x="0" y="1"/>
            <a:chExt cx="4655" cy="2650"/>
          </a:xfrm>
        </p:grpSpPr>
        <p:pic>
          <p:nvPicPr>
            <p:cNvPr id="19" name="图片 18" descr="创新设计字体-01"/>
            <p:cNvPicPr>
              <a:picLocks noChangeAspect="1"/>
            </p:cNvPicPr>
            <p:nvPr userDrawn="1"/>
          </p:nvPicPr>
          <p:blipFill>
            <a:blip r:embed="rId2" cstate="print"/>
            <a:stretch>
              <a:fillRect/>
            </a:stretch>
          </p:blipFill>
          <p:spPr>
            <a:xfrm>
              <a:off x="0" y="1"/>
              <a:ext cx="2650" cy="2650"/>
            </a:xfrm>
            <a:prstGeom prst="rect">
              <a:avLst/>
            </a:prstGeom>
          </p:spPr>
        </p:pic>
        <p:sp>
          <p:nvSpPr>
            <p:cNvPr id="20" name="文本框 8"/>
            <p:cNvSpPr txBox="1"/>
            <p:nvPr userDrawn="1"/>
          </p:nvSpPr>
          <p:spPr>
            <a:xfrm>
              <a:off x="1909" y="1078"/>
              <a:ext cx="2746" cy="919"/>
            </a:xfrm>
            <a:prstGeom prst="rect">
              <a:avLst/>
            </a:prstGeom>
            <a:noFill/>
          </p:spPr>
          <p:txBody>
            <a:bodyPr wrap="square" rtlCol="0">
              <a:spAutoFit/>
            </a:bodyPr>
            <a:lstStyle/>
            <a:p>
              <a:pPr algn="l">
                <a:lnSpc>
                  <a:spcPct val="100000"/>
                </a:lnSpc>
              </a:pPr>
              <a:r>
                <a:rPr lang="en-US" altLang="zh-CN" sz="1600" dirty="0">
                  <a:solidFill>
                    <a:schemeClr val="tx1"/>
                  </a:solidFill>
                  <a:latin typeface="微软雅黑 Light" panose="020B0502040204020203" charset="-122"/>
                  <a:ea typeface="微软雅黑 Light" panose="020B0502040204020203" charset="-122"/>
                  <a:cs typeface="微软雅黑" panose="020B0503020204020204" pitchFamily="34" charset="-122"/>
                </a:rPr>
                <a:t>INNOVATIVE </a:t>
              </a:r>
            </a:p>
            <a:p>
              <a:pPr algn="l">
                <a:lnSpc>
                  <a:spcPct val="100000"/>
                </a:lnSpc>
              </a:pPr>
              <a:r>
                <a:rPr lang="en-US" altLang="zh-CN" sz="1600" dirty="0">
                  <a:solidFill>
                    <a:schemeClr val="tx1"/>
                  </a:solidFill>
                  <a:latin typeface="微软雅黑 Light" panose="020B0502040204020203" charset="-122"/>
                  <a:ea typeface="微软雅黑 Light" panose="020B0502040204020203" charset="-122"/>
                  <a:cs typeface="微软雅黑" panose="020B0503020204020204" pitchFamily="34" charset="-122"/>
                </a:rPr>
                <a:t>DESIGN</a:t>
              </a:r>
            </a:p>
          </p:txBody>
        </p:sp>
      </p:grpSp>
      <p:sp>
        <p:nvSpPr>
          <p:cNvPr id="21" name="矩形 1"/>
          <p:cNvSpPr/>
          <p:nvPr userDrawn="1"/>
        </p:nvSpPr>
        <p:spPr>
          <a:xfrm>
            <a:off x="4206875" y="-2140"/>
            <a:ext cx="7985125" cy="6906359"/>
          </a:xfrm>
          <a:custGeom>
            <a:avLst/>
            <a:gdLst>
              <a:gd name="connsiteX0" fmla="*/ 0 w 7984489"/>
              <a:gd name="connsiteY0" fmla="*/ 0 h 6891519"/>
              <a:gd name="connsiteX1" fmla="*/ 7984489 w 7984489"/>
              <a:gd name="connsiteY1" fmla="*/ 0 h 6891519"/>
              <a:gd name="connsiteX2" fmla="*/ 7984489 w 7984489"/>
              <a:gd name="connsiteY2" fmla="*/ 6891519 h 6891519"/>
              <a:gd name="connsiteX3" fmla="*/ 0 w 7984489"/>
              <a:gd name="connsiteY3" fmla="*/ 6891519 h 6891519"/>
              <a:gd name="connsiteX4" fmla="*/ 0 w 7984489"/>
              <a:gd name="connsiteY4" fmla="*/ 0 h 6891519"/>
              <a:gd name="connsiteX0" fmla="*/ 0 w 7984489"/>
              <a:gd name="connsiteY0" fmla="*/ 0 h 6904219"/>
              <a:gd name="connsiteX1" fmla="*/ 7984489 w 7984489"/>
              <a:gd name="connsiteY1" fmla="*/ 0 h 6904219"/>
              <a:gd name="connsiteX2" fmla="*/ 7984489 w 7984489"/>
              <a:gd name="connsiteY2" fmla="*/ 6891519 h 6904219"/>
              <a:gd name="connsiteX3" fmla="*/ 4775200 w 7984489"/>
              <a:gd name="connsiteY3" fmla="*/ 6904219 h 6904219"/>
              <a:gd name="connsiteX4" fmla="*/ 0 w 7984489"/>
              <a:gd name="connsiteY4" fmla="*/ 0 h 6904219"/>
              <a:gd name="connsiteX0" fmla="*/ 0 w 7984489"/>
              <a:gd name="connsiteY0" fmla="*/ 0 h 6904219"/>
              <a:gd name="connsiteX1" fmla="*/ 7984489 w 7984489"/>
              <a:gd name="connsiteY1" fmla="*/ 0 h 6904219"/>
              <a:gd name="connsiteX2" fmla="*/ 7984489 w 7984489"/>
              <a:gd name="connsiteY2" fmla="*/ 6891519 h 6904219"/>
              <a:gd name="connsiteX3" fmla="*/ 4670425 w 7984489"/>
              <a:gd name="connsiteY3" fmla="*/ 6904219 h 6904219"/>
              <a:gd name="connsiteX4" fmla="*/ 0 w 7984489"/>
              <a:gd name="connsiteY4" fmla="*/ 0 h 6904219"/>
              <a:gd name="connsiteX0" fmla="*/ 0 w 7889247"/>
              <a:gd name="connsiteY0" fmla="*/ 0 h 6904219"/>
              <a:gd name="connsiteX1" fmla="*/ 7889247 w 7889247"/>
              <a:gd name="connsiteY1" fmla="*/ 0 h 6904219"/>
              <a:gd name="connsiteX2" fmla="*/ 7889247 w 7889247"/>
              <a:gd name="connsiteY2" fmla="*/ 6891519 h 6904219"/>
              <a:gd name="connsiteX3" fmla="*/ 4575183 w 7889247"/>
              <a:gd name="connsiteY3" fmla="*/ 6904219 h 6904219"/>
              <a:gd name="connsiteX4" fmla="*/ 0 w 7889247"/>
              <a:gd name="connsiteY4" fmla="*/ 0 h 6904219"/>
              <a:gd name="connsiteX0" fmla="*/ 0 w 7990839"/>
              <a:gd name="connsiteY0" fmla="*/ 6348 h 6904219"/>
              <a:gd name="connsiteX1" fmla="*/ 7990839 w 7990839"/>
              <a:gd name="connsiteY1" fmla="*/ 0 h 6904219"/>
              <a:gd name="connsiteX2" fmla="*/ 7990839 w 7990839"/>
              <a:gd name="connsiteY2" fmla="*/ 6891519 h 6904219"/>
              <a:gd name="connsiteX3" fmla="*/ 4676775 w 7990839"/>
              <a:gd name="connsiteY3" fmla="*/ 6904219 h 6904219"/>
              <a:gd name="connsiteX4" fmla="*/ 0 w 7990839"/>
              <a:gd name="connsiteY4" fmla="*/ 6348 h 6904219"/>
              <a:gd name="connsiteX0" fmla="*/ 0 w 7984490"/>
              <a:gd name="connsiteY0" fmla="*/ 0 h 6904221"/>
              <a:gd name="connsiteX1" fmla="*/ 7984490 w 7984490"/>
              <a:gd name="connsiteY1" fmla="*/ 2 h 6904221"/>
              <a:gd name="connsiteX2" fmla="*/ 7984490 w 7984490"/>
              <a:gd name="connsiteY2" fmla="*/ 6891521 h 6904221"/>
              <a:gd name="connsiteX3" fmla="*/ 4670426 w 7984490"/>
              <a:gd name="connsiteY3" fmla="*/ 6904221 h 6904221"/>
              <a:gd name="connsiteX4" fmla="*/ 0 w 7984490"/>
              <a:gd name="connsiteY4" fmla="*/ 0 h 6904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4490" h="6904221">
                <a:moveTo>
                  <a:pt x="0" y="0"/>
                </a:moveTo>
                <a:lnTo>
                  <a:pt x="7984490" y="2"/>
                </a:lnTo>
                <a:lnTo>
                  <a:pt x="7984490" y="6891521"/>
                </a:lnTo>
                <a:lnTo>
                  <a:pt x="4670426" y="6904221"/>
                </a:lnTo>
                <a:lnTo>
                  <a:pt x="0" y="0"/>
                </a:lnTo>
                <a:close/>
              </a:path>
            </a:pathLst>
          </a:custGeom>
          <a:blipFill>
            <a:blip r:embed="rId3"/>
            <a:srcRect/>
            <a:stretch>
              <a:fillRect l="-13066" t="-1" r="-36425" b="-1532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2" name="矩形 1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
          <p:cNvSpPr txBox="1"/>
          <p:nvPr userDrawn="1"/>
        </p:nvSpPr>
        <p:spPr>
          <a:xfrm>
            <a:off x="382321"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smtClean="0">
                <a:solidFill>
                  <a:schemeClr val="accent6">
                    <a:lumMod val="75000"/>
                  </a:schemeClr>
                </a:solidFill>
                <a:latin typeface="微软雅黑" panose="020B0503020204020204" pitchFamily="34" charset="-122"/>
                <a:ea typeface="微软雅黑" panose="020B0503020204020204" pitchFamily="34" charset="-122"/>
                <a:sym typeface="+mn-ea"/>
              </a:rPr>
              <a:t>新知自主预习</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1" name="直接连接符 20"/>
          <p:cNvCxnSpPr/>
          <p:nvPr userDrawn="1"/>
        </p:nvCxnSpPr>
        <p:spPr>
          <a:xfrm>
            <a:off x="192405" y="358157"/>
            <a:ext cx="10945495" cy="8255"/>
          </a:xfrm>
          <a:prstGeom prst="line">
            <a:avLst/>
          </a:prstGeom>
          <a:ln w="19050">
            <a:solidFill>
              <a:schemeClr val="accent6">
                <a:lumMod val="75000"/>
              </a:schemeClr>
            </a:solidFill>
          </a:ln>
        </p:spPr>
        <p:style>
          <a:lnRef idx="1">
            <a:schemeClr val="dk1"/>
          </a:lnRef>
          <a:fillRef idx="0">
            <a:schemeClr val="dk1"/>
          </a:fillRef>
          <a:effectRef idx="0">
            <a:schemeClr val="dk1"/>
          </a:effectRef>
          <a:fontRef idx="minor">
            <a:schemeClr val="tx1"/>
          </a:fontRef>
        </p:style>
      </p:cxnSp>
      <p:sp>
        <p:nvSpPr>
          <p:cNvPr id="22" name="矩形 21"/>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动作按钮: 后退或前一项 23">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5" name="动作按钮: 前进或下一项 24">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6" name="动作按钮: 结束 25">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7" name="TextBox 26">
            <a:hlinkClick r:id="rId2"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itchFamily="34" charset="-122"/>
                <a:ea typeface="微软雅黑" pitchFamily="34" charset="-122"/>
              </a:rPr>
              <a:t>目录</a:t>
            </a:r>
            <a:endParaRPr lang="zh-CN" altLang="en-US" sz="1600" b="1" u="sng" dirty="0">
              <a:solidFill>
                <a:schemeClr val="accent1">
                  <a:lumMod val="75000"/>
                </a:schemeClr>
              </a:solidFill>
              <a:latin typeface="微软雅黑" pitchFamily="34" charset="-122"/>
              <a:ea typeface="微软雅黑" pitchFamily="34" charset="-122"/>
            </a:endParaRPr>
          </a:p>
        </p:txBody>
      </p:sp>
      <p:sp>
        <p:nvSpPr>
          <p:cNvPr id="30" name="矩形 29"/>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2" name="矩形 1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课堂互动探究</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2" name="直接连接符 21"/>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3" name="矩形 22"/>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p>
        </p:txBody>
      </p:sp>
      <p:sp>
        <p:nvSpPr>
          <p:cNvPr id="26" name="动作按钮: 后退或前一项 25">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7" name="动作按钮: 前进或下一项 26">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8" name="动作按钮: 结束 27">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9" name="TextBox 28">
            <a:hlinkClick r:id="rId2"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itchFamily="34" charset="-122"/>
                <a:ea typeface="微软雅黑" pitchFamily="34" charset="-122"/>
              </a:rPr>
              <a:t>目录</a:t>
            </a:r>
            <a:endParaRPr lang="zh-CN" altLang="en-US" sz="1600" b="1" u="sng" dirty="0">
              <a:solidFill>
                <a:schemeClr val="accent1">
                  <a:lumMod val="75000"/>
                </a:schemeClr>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12" name="矩形 1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微专题</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2" name="直接连接符 21"/>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3" name="矩形 22"/>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p>
        </p:txBody>
      </p:sp>
      <p:sp>
        <p:nvSpPr>
          <p:cNvPr id="26" name="动作按钮: 后退或前一项 25">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7" name="动作按钮: 前进或下一项 26">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8" name="动作按钮: 结束 27">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9" name="TextBox 28">
            <a:hlinkClick r:id="rId2"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itchFamily="34" charset="-122"/>
                <a:ea typeface="微软雅黑" pitchFamily="34" charset="-122"/>
              </a:rPr>
              <a:t>目录</a:t>
            </a:r>
            <a:endParaRPr lang="zh-CN" altLang="en-US" sz="1600" b="1" u="sng" dirty="0">
              <a:solidFill>
                <a:schemeClr val="accent1">
                  <a:lumMod val="7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93649830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12" name="矩形 1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方法篇</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2" name="直接连接符 21"/>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3" name="矩形 22"/>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p>
        </p:txBody>
      </p:sp>
      <p:sp>
        <p:nvSpPr>
          <p:cNvPr id="26" name="动作按钮: 后退或前一项 25">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7" name="动作按钮: 前进或下一项 26">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8" name="动作按钮: 结束 27">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9" name="TextBox 28">
            <a:hlinkClick r:id="rId2"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itchFamily="34" charset="-122"/>
                <a:ea typeface="微软雅黑" pitchFamily="34" charset="-122"/>
              </a:rPr>
              <a:t>目录</a:t>
            </a:r>
            <a:endParaRPr lang="zh-CN" altLang="en-US" sz="1600" b="1" u="sng" dirty="0">
              <a:solidFill>
                <a:schemeClr val="accent1">
                  <a:lumMod val="7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210398448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8E8">
            <a:alpha val="22000"/>
          </a:srgb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72" r:id="rId2"/>
    <p:sldLayoutId id="2147483650" r:id="rId3"/>
    <p:sldLayoutId id="2147483671" r:id="rId4"/>
    <p:sldLayoutId id="2147483654" r:id="rId5"/>
    <p:sldLayoutId id="2147483660" r:id="rId6"/>
    <p:sldLayoutId id="2147483661" r:id="rId7"/>
    <p:sldLayoutId id="2147483676" r:id="rId8"/>
    <p:sldLayoutId id="2147483680" r:id="rId9"/>
    <p:sldLayoutId id="2147483662" r:id="rId10"/>
    <p:sldLayoutId id="2147483664" r:id="rId11"/>
    <p:sldLayoutId id="2147483665" r:id="rId12"/>
    <p:sldLayoutId id="2147483666" r:id="rId13"/>
    <p:sldLayoutId id="2147483674" r:id="rId14"/>
    <p:sldLayoutId id="2147483667" r:id="rId15"/>
    <p:sldLayoutId id="2147483669" r:id="rId16"/>
  </p:sldLayoutIdLst>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txStyles>
    <p:titleStyle>
      <a:lvl1pPr algn="l" defTabSz="91432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2" indent="-228582" algn="l" defTabSz="91432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46" indent="-228582" algn="l" defTabSz="91432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09" indent="-228582" algn="l" defTabSz="91432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72" indent="-228582" algn="l" defTabSz="91432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235" indent="-228582" algn="l" defTabSz="91432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398" indent="-228582" algn="l" defTabSz="91432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562" indent="-228582" algn="l" defTabSz="91432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725" indent="-228582" algn="l" defTabSz="91432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888" indent="-228582" algn="l" defTabSz="91432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14326" rtl="0" eaLnBrk="1" latinLnBrk="0" hangingPunct="1">
        <a:defRPr sz="1900" kern="1200">
          <a:solidFill>
            <a:schemeClr val="tx1"/>
          </a:solidFill>
          <a:latin typeface="+mn-lt"/>
          <a:ea typeface="+mn-ea"/>
          <a:cs typeface="+mn-cs"/>
        </a:defRPr>
      </a:lvl1pPr>
      <a:lvl2pPr marL="457163" algn="l" defTabSz="914326" rtl="0" eaLnBrk="1" latinLnBrk="0" hangingPunct="1">
        <a:defRPr sz="1900" kern="1200">
          <a:solidFill>
            <a:schemeClr val="tx1"/>
          </a:solidFill>
          <a:latin typeface="+mn-lt"/>
          <a:ea typeface="+mn-ea"/>
          <a:cs typeface="+mn-cs"/>
        </a:defRPr>
      </a:lvl2pPr>
      <a:lvl3pPr marL="914326" algn="l" defTabSz="914326" rtl="0" eaLnBrk="1" latinLnBrk="0" hangingPunct="1">
        <a:defRPr sz="1900" kern="1200">
          <a:solidFill>
            <a:schemeClr val="tx1"/>
          </a:solidFill>
          <a:latin typeface="+mn-lt"/>
          <a:ea typeface="+mn-ea"/>
          <a:cs typeface="+mn-cs"/>
        </a:defRPr>
      </a:lvl3pPr>
      <a:lvl4pPr marL="1371490" algn="l" defTabSz="914326" rtl="0" eaLnBrk="1" latinLnBrk="0" hangingPunct="1">
        <a:defRPr sz="1900" kern="1200">
          <a:solidFill>
            <a:schemeClr val="tx1"/>
          </a:solidFill>
          <a:latin typeface="+mn-lt"/>
          <a:ea typeface="+mn-ea"/>
          <a:cs typeface="+mn-cs"/>
        </a:defRPr>
      </a:lvl4pPr>
      <a:lvl5pPr marL="1828653" algn="l" defTabSz="914326" rtl="0" eaLnBrk="1" latinLnBrk="0" hangingPunct="1">
        <a:defRPr sz="1900" kern="1200">
          <a:solidFill>
            <a:schemeClr val="tx1"/>
          </a:solidFill>
          <a:latin typeface="+mn-lt"/>
          <a:ea typeface="+mn-ea"/>
          <a:cs typeface="+mn-cs"/>
        </a:defRPr>
      </a:lvl5pPr>
      <a:lvl6pPr marL="2285818" algn="l" defTabSz="914326" rtl="0" eaLnBrk="1" latinLnBrk="0" hangingPunct="1">
        <a:defRPr sz="1900" kern="1200">
          <a:solidFill>
            <a:schemeClr val="tx1"/>
          </a:solidFill>
          <a:latin typeface="+mn-lt"/>
          <a:ea typeface="+mn-ea"/>
          <a:cs typeface="+mn-cs"/>
        </a:defRPr>
      </a:lvl6pPr>
      <a:lvl7pPr marL="2742981" algn="l" defTabSz="914326" rtl="0" eaLnBrk="1" latinLnBrk="0" hangingPunct="1">
        <a:defRPr sz="1900" kern="1200">
          <a:solidFill>
            <a:schemeClr val="tx1"/>
          </a:solidFill>
          <a:latin typeface="+mn-lt"/>
          <a:ea typeface="+mn-ea"/>
          <a:cs typeface="+mn-cs"/>
        </a:defRPr>
      </a:lvl7pPr>
      <a:lvl8pPr marL="3200144" algn="l" defTabSz="914326" rtl="0" eaLnBrk="1" latinLnBrk="0" hangingPunct="1">
        <a:defRPr sz="1900" kern="1200">
          <a:solidFill>
            <a:schemeClr val="tx1"/>
          </a:solidFill>
          <a:latin typeface="+mn-lt"/>
          <a:ea typeface="+mn-ea"/>
          <a:cs typeface="+mn-cs"/>
        </a:defRPr>
      </a:lvl8pPr>
      <a:lvl9pPr marL="3657307" algn="l" defTabSz="914326"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file:///E:\&#26446;&#29141;&#29141;\2022\PPT\2023&#65288;&#26149;&#65289;%20&#21270;&#23398;%20&#24517;&#20462;%20&#31532;&#20108;&#20876;%20&#33487;&#25945;&#29256;&#65288;&#26032;&#25945;&#26448;&#65289;%20&#20864;%20&#21452;&#36873;\SJ425.TIF" TargetMode="External"/><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file:///E:\&#26446;&#29141;&#29141;\2022\PPT\2023&#65288;&#26149;&#65289;%20&#21270;&#23398;%20&#24517;&#20462;%20&#31532;&#20108;&#20876;%20&#33487;&#25945;&#29256;&#65288;&#26032;&#25945;&#26448;&#65289;%20&#20864;%20&#21452;&#36873;\SJ426.TIF" TargetMode="Externa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Microsoft_Word_97_-_2003___3.doc"/></Relationships>
</file>

<file path=ppt/slides/_rels/slide16.xml.rels><?xml version="1.0" encoding="UTF-8" standalone="yes"?>
<Relationships xmlns="http://schemas.openxmlformats.org/package/2006/relationships"><Relationship Id="rId3" Type="http://schemas.openxmlformats.org/officeDocument/2006/relationships/oleObject" Target="../embeddings/Microsoft_Word_97_-_2003___4.doc"/><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1.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Microsoft_Word_97_-_2003___5.doc"/><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3.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Microsoft_Word_97_-_2003___6.doc"/><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4.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30.xml"/><Relationship Id="rId5" Type="http://schemas.openxmlformats.org/officeDocument/2006/relationships/slide" Target="slide39.xml"/><Relationship Id="rId4" Type="http://schemas.openxmlformats.org/officeDocument/2006/relationships/slide" Target="slide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Microsoft_Word_97_-_2003___7.doc"/><Relationship Id="rId2" Type="http://schemas.openxmlformats.org/officeDocument/2006/relationships/slideLayout" Target="../slideLayouts/slideLayout10.xml"/><Relationship Id="rId1" Type="http://schemas.openxmlformats.org/officeDocument/2006/relationships/vmlDrawing" Target="../drawings/vmlDrawing6.vml"/><Relationship Id="rId4" Type="http://schemas.openxmlformats.org/officeDocument/2006/relationships/image" Target="../media/image15.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Microsoft_Word_97_-_2003___8.doc"/><Relationship Id="rId2" Type="http://schemas.openxmlformats.org/officeDocument/2006/relationships/slideLayout" Target="../slideLayouts/slideLayout10.xml"/><Relationship Id="rId1" Type="http://schemas.openxmlformats.org/officeDocument/2006/relationships/vmlDrawing" Target="../drawings/vmlDrawing7.vml"/><Relationship Id="rId6" Type="http://schemas.openxmlformats.org/officeDocument/2006/relationships/image" Target="../media/image17.emf"/><Relationship Id="rId5" Type="http://schemas.openxmlformats.org/officeDocument/2006/relationships/oleObject" Target="../embeddings/Microsoft_Word_97_-_2003___9.doc"/><Relationship Id="rId4" Type="http://schemas.openxmlformats.org/officeDocument/2006/relationships/image" Target="../media/image16.e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Microsoft_Word_97_-_2003___10.doc"/><Relationship Id="rId2" Type="http://schemas.openxmlformats.org/officeDocument/2006/relationships/slideLayout" Target="../slideLayouts/slideLayout11.xml"/><Relationship Id="rId1" Type="http://schemas.openxmlformats.org/officeDocument/2006/relationships/vmlDrawing" Target="../drawings/vmlDrawing8.vml"/><Relationship Id="rId4" Type="http://schemas.openxmlformats.org/officeDocument/2006/relationships/image" Target="../media/image18.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Microsoft_Word_97_-_2003___11.doc"/><Relationship Id="rId2" Type="http://schemas.openxmlformats.org/officeDocument/2006/relationships/slideLayout" Target="../slideLayouts/slideLayout11.xml"/><Relationship Id="rId1" Type="http://schemas.openxmlformats.org/officeDocument/2006/relationships/vmlDrawing" Target="../drawings/vmlDrawing9.vml"/><Relationship Id="rId4" Type="http://schemas.openxmlformats.org/officeDocument/2006/relationships/image" Target="../media/image19.emf"/></Relationships>
</file>

<file path=ppt/slides/_rels/slide54.xml.rels><?xml version="1.0" encoding="UTF-8" standalone="yes"?>
<Relationships xmlns="http://schemas.openxmlformats.org/package/2006/relationships"><Relationship Id="rId3" Type="http://schemas.openxmlformats.org/officeDocument/2006/relationships/oleObject" Target="../embeddings/Microsoft_Word_97_-_2003___12.doc"/><Relationship Id="rId2" Type="http://schemas.openxmlformats.org/officeDocument/2006/relationships/slideLayout" Target="../slideLayouts/slideLayout11.xml"/><Relationship Id="rId1" Type="http://schemas.openxmlformats.org/officeDocument/2006/relationships/vmlDrawing" Target="../drawings/vmlDrawing10.vml"/><Relationship Id="rId4" Type="http://schemas.openxmlformats.org/officeDocument/2006/relationships/image" Target="../media/image20.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Microsoft_Word_97_-_2003___13.doc"/><Relationship Id="rId2" Type="http://schemas.openxmlformats.org/officeDocument/2006/relationships/slideLayout" Target="../slideLayouts/slideLayout11.xml"/><Relationship Id="rId1" Type="http://schemas.openxmlformats.org/officeDocument/2006/relationships/vmlDrawing" Target="../drawings/vmlDrawing11.vml"/><Relationship Id="rId4" Type="http://schemas.openxmlformats.org/officeDocument/2006/relationships/image" Target="../media/image21.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oleObject" Target="../embeddings/Microsoft_Word_97_-_2003___1.doc"/><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Microsoft_Word_97_-_2003___2.doc"/><Relationship Id="rId4" Type="http://schemas.openxmlformats.org/officeDocument/2006/relationships/image" Target="../media/image3.emf"/></Relationships>
</file>

<file path=ppt/slides/_rels/slide60.xml.rels><?xml version="1.0" encoding="UTF-8" standalone="yes"?>
<Relationships xmlns="http://schemas.openxmlformats.org/package/2006/relationships"><Relationship Id="rId3" Type="http://schemas.openxmlformats.org/officeDocument/2006/relationships/oleObject" Target="../embeddings/Microsoft_Word_97_-_2003___14.doc"/><Relationship Id="rId2" Type="http://schemas.openxmlformats.org/officeDocument/2006/relationships/slideLayout" Target="../slideLayouts/slideLayout11.xml"/><Relationship Id="rId1" Type="http://schemas.openxmlformats.org/officeDocument/2006/relationships/vmlDrawing" Target="../drawings/vmlDrawing12.vml"/><Relationship Id="rId6" Type="http://schemas.openxmlformats.org/officeDocument/2006/relationships/image" Target="../media/image24.emf"/><Relationship Id="rId5" Type="http://schemas.openxmlformats.org/officeDocument/2006/relationships/oleObject" Target="../embeddings/Microsoft_Word_97_-_2003___15.doc"/><Relationship Id="rId4" Type="http://schemas.openxmlformats.org/officeDocument/2006/relationships/image" Target="../media/image23.e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Microsoft_Word_97_-_2003___16.doc"/><Relationship Id="rId2" Type="http://schemas.openxmlformats.org/officeDocument/2006/relationships/slideLayout" Target="../slideLayouts/slideLayout11.xml"/><Relationship Id="rId1" Type="http://schemas.openxmlformats.org/officeDocument/2006/relationships/vmlDrawing" Target="../drawings/vmlDrawing13.vml"/><Relationship Id="rId4" Type="http://schemas.openxmlformats.org/officeDocument/2006/relationships/image" Target="../media/image25.emf"/></Relationships>
</file>

<file path=ppt/slides/_rels/slide6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Microsoft_Word_97_-_2003___17.doc"/><Relationship Id="rId2" Type="http://schemas.openxmlformats.org/officeDocument/2006/relationships/slideLayout" Target="../slideLayouts/slideLayout11.xml"/><Relationship Id="rId1" Type="http://schemas.openxmlformats.org/officeDocument/2006/relationships/vmlDrawing" Target="../drawings/vmlDrawing14.vml"/><Relationship Id="rId5" Type="http://schemas.openxmlformats.org/officeDocument/2006/relationships/image" Target="../media/image29.png"/><Relationship Id="rId4" Type="http://schemas.openxmlformats.org/officeDocument/2006/relationships/image" Target="../media/image28.emf"/></Relationships>
</file>

<file path=ppt/slides/_rels/slide72.xml.rels><?xml version="1.0" encoding="UTF-8" standalone="yes"?>
<Relationships xmlns="http://schemas.openxmlformats.org/package/2006/relationships"><Relationship Id="rId3" Type="http://schemas.openxmlformats.org/officeDocument/2006/relationships/oleObject" Target="../embeddings/Microsoft_Word_97_-_2003___18.doc"/><Relationship Id="rId2" Type="http://schemas.openxmlformats.org/officeDocument/2006/relationships/slideLayout" Target="../slideLayouts/slideLayout11.xml"/><Relationship Id="rId1" Type="http://schemas.openxmlformats.org/officeDocument/2006/relationships/vmlDrawing" Target="../drawings/vmlDrawing15.vml"/><Relationship Id="rId4" Type="http://schemas.openxmlformats.org/officeDocument/2006/relationships/image" Target="../media/image30.emf"/></Relationships>
</file>

<file path=ppt/slides/_rels/slide73.xml.rels><?xml version="1.0" encoding="UTF-8" standalone="yes"?>
<Relationships xmlns="http://schemas.openxmlformats.org/package/2006/relationships"><Relationship Id="rId3" Type="http://schemas.openxmlformats.org/officeDocument/2006/relationships/oleObject" Target="../embeddings/Microsoft_Word_97_-_2003___19.doc"/><Relationship Id="rId2" Type="http://schemas.openxmlformats.org/officeDocument/2006/relationships/slideLayout" Target="../slideLayouts/slideLayout11.xml"/><Relationship Id="rId1" Type="http://schemas.openxmlformats.org/officeDocument/2006/relationships/vmlDrawing" Target="../drawings/vmlDrawing16.vml"/><Relationship Id="rId4" Type="http://schemas.openxmlformats.org/officeDocument/2006/relationships/image" Target="../media/image31.em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file:///E:\&#26446;&#29141;&#29141;\2022\PPT\2023&#65288;&#26149;&#65289;%20&#21270;&#23398;%20&#24517;&#20462;%20&#31532;&#20108;&#20876;%20&#33487;&#25945;&#29256;&#65288;&#26032;&#25945;&#26448;&#65289;%20&#20864;%20&#21452;&#36873;\SJ424.TIF" TargetMode="External"/><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
          <p:cNvSpPr txBox="1"/>
          <p:nvPr/>
        </p:nvSpPr>
        <p:spPr>
          <a:xfrm>
            <a:off x="-25559" y="2840527"/>
            <a:ext cx="9501505" cy="1399357"/>
          </a:xfrm>
          <a:prstGeom prst="rect">
            <a:avLst/>
          </a:prstGeom>
          <a:noFill/>
        </p:spPr>
        <p:txBody>
          <a:bodyPr wrap="square" rtlCol="0">
            <a:spAutoFit/>
          </a:bodyPr>
          <a:lstStyle/>
          <a:p>
            <a:pPr>
              <a:lnSpc>
                <a:spcPct val="110000"/>
              </a:lnSpc>
              <a:spcBef>
                <a:spcPts val="0"/>
              </a:spcBef>
              <a:spcAft>
                <a:spcPts val="0"/>
              </a:spcAft>
            </a:pPr>
            <a:r>
              <a:rPr lang="zh-CN" altLang="en-US" sz="40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第二单元　探究铁及其化合物的转化</a:t>
            </a:r>
          </a:p>
          <a:p>
            <a:pPr>
              <a:lnSpc>
                <a:spcPct val="110000"/>
              </a:lnSpc>
              <a:spcBef>
                <a:spcPts val="0"/>
              </a:spcBef>
              <a:spcAft>
                <a:spcPts val="0"/>
              </a:spcAft>
            </a:pPr>
            <a:r>
              <a:rPr lang="zh-CN" altLang="en-US" sz="40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第一课时　反应的合理选择</a:t>
            </a:r>
          </a:p>
        </p:txBody>
      </p:sp>
      <p:sp>
        <p:nvSpPr>
          <p:cNvPr id="4" name="TextBox 3"/>
          <p:cNvSpPr txBox="1"/>
          <p:nvPr/>
        </p:nvSpPr>
        <p:spPr>
          <a:xfrm>
            <a:off x="8255482" y="0"/>
            <a:ext cx="3961334" cy="430887"/>
          </a:xfrm>
          <a:prstGeom prst="rect">
            <a:avLst/>
          </a:prstGeom>
          <a:solidFill>
            <a:schemeClr val="accent6"/>
          </a:solidFill>
        </p:spPr>
        <p:txBody>
          <a:bodyPr wrap="square" rtlCol="0">
            <a:spAutoFit/>
          </a:bodyPr>
          <a:lstStyle/>
          <a:p>
            <a:pPr algn="ctr" fontAlgn="ctr"/>
            <a:r>
              <a:rPr lang="zh-CN" altLang="en-US" sz="2200" dirty="0" smtClean="0">
                <a:solidFill>
                  <a:schemeClr val="bg1"/>
                </a:solidFill>
                <a:latin typeface="黑体" panose="02010609060101010101" pitchFamily="2" charset="-122"/>
                <a:ea typeface="黑体" panose="02010609060101010101" pitchFamily="2" charset="-122"/>
              </a:rPr>
              <a:t>专题</a:t>
            </a:r>
            <a:r>
              <a:rPr lang="en-US" altLang="zh-CN" sz="2200" dirty="0" smtClean="0">
                <a:solidFill>
                  <a:schemeClr val="bg1"/>
                </a:solidFill>
                <a:latin typeface="黑体" panose="02010609060101010101" pitchFamily="2" charset="-122"/>
                <a:ea typeface="黑体" panose="02010609060101010101" pitchFamily="2" charset="-122"/>
              </a:rPr>
              <a:t>9</a:t>
            </a:r>
            <a:r>
              <a:rPr lang="zh-CN" altLang="en-US" sz="2200" dirty="0">
                <a:solidFill>
                  <a:schemeClr val="bg1"/>
                </a:solidFill>
                <a:latin typeface="黑体" panose="02010609060101010101" pitchFamily="2" charset="-122"/>
                <a:ea typeface="黑体" panose="02010609060101010101" pitchFamily="2" charset="-122"/>
              </a:rPr>
              <a:t>　</a:t>
            </a:r>
            <a:r>
              <a:rPr lang="zh-CN" altLang="en-US" sz="2200" dirty="0" smtClean="0">
                <a:solidFill>
                  <a:schemeClr val="bg1"/>
                </a:solidFill>
                <a:latin typeface="黑体" panose="02010609060101010101" pitchFamily="2" charset="-122"/>
                <a:ea typeface="黑体" panose="02010609060101010101" pitchFamily="2" charset="-122"/>
              </a:rPr>
              <a:t>金属与人类文明</a:t>
            </a:r>
            <a:endParaRPr lang="zh-CN" altLang="en-US" sz="2200" dirty="0">
              <a:solidFill>
                <a:schemeClr val="bg1"/>
              </a:solidFill>
              <a:latin typeface="黑体" panose="02010609060101010101" pitchFamily="2" charset="-122"/>
              <a:ea typeface="黑体" panose="0201060906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1801849266"/>
              </p:ext>
            </p:extLst>
          </p:nvPr>
        </p:nvGraphicFramePr>
        <p:xfrm>
          <a:off x="514493" y="729449"/>
          <a:ext cx="11161426" cy="4527550"/>
        </p:xfrm>
        <a:graphic>
          <a:graphicData uri="http://schemas.openxmlformats.org/drawingml/2006/table">
            <a:tbl>
              <a:tblPr/>
              <a:tblGrid>
                <a:gridCol w="1205129"/>
                <a:gridCol w="2749566"/>
                <a:gridCol w="2706156"/>
                <a:gridCol w="4500575"/>
              </a:tblGrid>
              <a:tr h="2263775">
                <a:tc>
                  <a:txBody>
                    <a:bodyPr/>
                    <a:lstStyle/>
                    <a:p>
                      <a:pPr algn="ctr">
                        <a:lnSpc>
                          <a:spcPct val="150000"/>
                        </a:lnSpc>
                        <a:spcAft>
                          <a:spcPts val="0"/>
                        </a:spcAft>
                        <a:tabLst>
                          <a:tab pos="2700655" algn="l"/>
                        </a:tabLst>
                      </a:pPr>
                      <a:r>
                        <a:rPr lang="zh-CN" sz="2600" kern="100" dirty="0">
                          <a:effectLst/>
                          <a:latin typeface="Times New Roman"/>
                          <a:ea typeface="微软雅黑"/>
                          <a:cs typeface="Times New Roman"/>
                        </a:rPr>
                        <a:t>实验</a:t>
                      </a:r>
                      <a:r>
                        <a:rPr lang="en-US" sz="2600" kern="100" dirty="0">
                          <a:effectLst/>
                          <a:latin typeface="Times New Roman"/>
                          <a:ea typeface="微软雅黑"/>
                          <a:cs typeface="Courier New"/>
                        </a:rPr>
                        <a:t>2</a:t>
                      </a:r>
                      <a:endParaRPr lang="zh-CN" sz="2600" kern="100" dirty="0">
                        <a:effectLst/>
                        <a:latin typeface="宋体"/>
                        <a:cs typeface="Courier New"/>
                      </a:endParaRPr>
                    </a:p>
                  </a:txBody>
                  <a:tcPr marL="52241" marR="522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endParaRPr lang="en-US" sz="2600" kern="100" dirty="0">
                        <a:effectLst/>
                        <a:latin typeface="Times New Roman"/>
                        <a:ea typeface="微软雅黑"/>
                        <a:cs typeface="Courier New"/>
                      </a:endParaRPr>
                    </a:p>
                  </a:txBody>
                  <a:tcPr marL="52241" marR="522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700655" algn="l"/>
                        </a:tabLst>
                      </a:pPr>
                      <a:r>
                        <a:rPr lang="zh-CN" sz="2600" kern="100" dirty="0">
                          <a:effectLst/>
                          <a:latin typeface="Times New Roman"/>
                          <a:ea typeface="微软雅黑"/>
                          <a:cs typeface="Times New Roman"/>
                        </a:rPr>
                        <a:t>铁粉部分溶解</a:t>
                      </a:r>
                      <a:r>
                        <a:rPr lang="en-US" sz="2600" kern="100" dirty="0">
                          <a:effectLst/>
                          <a:latin typeface="Times New Roman"/>
                          <a:ea typeface="微软雅黑"/>
                          <a:cs typeface="Courier New"/>
                        </a:rPr>
                        <a:t>,</a:t>
                      </a:r>
                      <a:r>
                        <a:rPr lang="zh-CN" sz="2600" kern="100" dirty="0">
                          <a:effectLst/>
                          <a:latin typeface="Times New Roman"/>
                          <a:ea typeface="微软雅黑"/>
                          <a:cs typeface="Times New Roman"/>
                        </a:rPr>
                        <a:t>最后溶液血红色消失</a:t>
                      </a:r>
                      <a:endParaRPr lang="zh-CN" sz="2600" kern="100" dirty="0">
                        <a:effectLst/>
                        <a:latin typeface="宋体"/>
                        <a:cs typeface="Courier New"/>
                      </a:endParaRPr>
                    </a:p>
                  </a:txBody>
                  <a:tcPr marL="52241" marR="522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700655" algn="l"/>
                        </a:tabLst>
                      </a:pPr>
                      <a:r>
                        <a:rPr lang="en-US" sz="2600" kern="100" dirty="0">
                          <a:effectLst/>
                          <a:latin typeface="Times New Roman"/>
                          <a:ea typeface="微软雅黑"/>
                          <a:cs typeface="Courier New"/>
                        </a:rPr>
                        <a:t>2FeCl</a:t>
                      </a:r>
                      <a:r>
                        <a:rPr lang="en-US" sz="2600" kern="100" baseline="-25000" dirty="0">
                          <a:effectLst/>
                          <a:latin typeface="Times New Roman"/>
                          <a:ea typeface="微软雅黑"/>
                          <a:cs typeface="Courier New"/>
                        </a:rPr>
                        <a:t>3</a:t>
                      </a:r>
                      <a:r>
                        <a:rPr lang="zh-CN" sz="2600" kern="100" dirty="0">
                          <a:effectLst/>
                          <a:latin typeface="Times New Roman"/>
                          <a:ea typeface="微软雅黑"/>
                          <a:cs typeface="Times New Roman"/>
                        </a:rPr>
                        <a:t>＋</a:t>
                      </a:r>
                      <a:r>
                        <a:rPr lang="en-US" sz="2600" kern="100" dirty="0" smtClean="0">
                          <a:effectLst/>
                          <a:latin typeface="Times New Roman"/>
                          <a:ea typeface="微软雅黑"/>
                          <a:cs typeface="Courier New"/>
                        </a:rPr>
                        <a:t>Fe</a:t>
                      </a:r>
                      <a:r>
                        <a:rPr lang="en-US" sz="2600" kern="100" spc="-80" dirty="0" smtClean="0">
                          <a:effectLst/>
                          <a:latin typeface="Times New Roman"/>
                          <a:ea typeface="微软雅黑"/>
                          <a:cs typeface="Courier New"/>
                        </a:rPr>
                        <a:t>==</a:t>
                      </a:r>
                      <a:r>
                        <a:rPr lang="en-US" sz="2600" kern="100" dirty="0" smtClean="0">
                          <a:effectLst/>
                          <a:latin typeface="Times New Roman"/>
                          <a:ea typeface="微软雅黑"/>
                          <a:cs typeface="Courier New"/>
                        </a:rPr>
                        <a:t>=</a:t>
                      </a:r>
                      <a:r>
                        <a:rPr lang="en-US" sz="2600" kern="100" dirty="0">
                          <a:effectLst/>
                          <a:latin typeface="Times New Roman"/>
                          <a:ea typeface="微软雅黑"/>
                          <a:cs typeface="Courier New"/>
                        </a:rPr>
                        <a:t>3FeCl</a:t>
                      </a:r>
                      <a:r>
                        <a:rPr lang="en-US" sz="2600" kern="100" baseline="-25000" dirty="0">
                          <a:effectLst/>
                          <a:latin typeface="Times New Roman"/>
                          <a:ea typeface="微软雅黑"/>
                          <a:cs typeface="Courier New"/>
                        </a:rPr>
                        <a:t>2</a:t>
                      </a:r>
                      <a:r>
                        <a:rPr lang="en-US" sz="2600" kern="100" dirty="0">
                          <a:effectLst/>
                          <a:latin typeface="Times New Roman"/>
                          <a:ea typeface="微软雅黑"/>
                          <a:cs typeface="Courier New"/>
                        </a:rPr>
                        <a:t>,Fe</a:t>
                      </a:r>
                      <a:r>
                        <a:rPr lang="en-US" sz="2600" kern="100" baseline="30000" dirty="0">
                          <a:effectLst/>
                          <a:latin typeface="Times New Roman"/>
                          <a:ea typeface="微软雅黑"/>
                          <a:cs typeface="Courier New"/>
                        </a:rPr>
                        <a:t>3</a:t>
                      </a:r>
                      <a:r>
                        <a:rPr lang="zh-CN" sz="2600" kern="100" baseline="30000" dirty="0">
                          <a:effectLst/>
                          <a:latin typeface="Times New Roman"/>
                          <a:ea typeface="微软雅黑"/>
                          <a:cs typeface="Times New Roman"/>
                        </a:rPr>
                        <a:t>＋</a:t>
                      </a:r>
                      <a:r>
                        <a:rPr lang="zh-CN" sz="2600" kern="100" dirty="0">
                          <a:effectLst/>
                          <a:latin typeface="Times New Roman"/>
                          <a:ea typeface="微软雅黑"/>
                          <a:cs typeface="Times New Roman"/>
                        </a:rPr>
                        <a:t>在较强的还原剂的作用下会被还原为</a:t>
                      </a:r>
                      <a:r>
                        <a:rPr lang="en-US" sz="2600" kern="100" dirty="0">
                          <a:effectLst/>
                          <a:latin typeface="Times New Roman"/>
                          <a:ea typeface="微软雅黑"/>
                          <a:cs typeface="Courier New"/>
                        </a:rPr>
                        <a:t>Fe</a:t>
                      </a:r>
                      <a:r>
                        <a:rPr lang="en-US" sz="2600" kern="100" baseline="30000" dirty="0">
                          <a:effectLst/>
                          <a:latin typeface="Times New Roman"/>
                          <a:ea typeface="微软雅黑"/>
                          <a:cs typeface="Courier New"/>
                        </a:rPr>
                        <a:t>2</a:t>
                      </a:r>
                      <a:r>
                        <a:rPr lang="zh-CN" sz="2600" kern="100" baseline="30000" dirty="0">
                          <a:effectLst/>
                          <a:latin typeface="Times New Roman"/>
                          <a:ea typeface="微软雅黑"/>
                          <a:cs typeface="Times New Roman"/>
                        </a:rPr>
                        <a:t>＋</a:t>
                      </a:r>
                      <a:endParaRPr lang="zh-CN" sz="2600" kern="100" dirty="0">
                        <a:effectLst/>
                        <a:latin typeface="宋体"/>
                        <a:cs typeface="Courier New"/>
                      </a:endParaRPr>
                    </a:p>
                  </a:txBody>
                  <a:tcPr marL="52241" marR="522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3775">
                <a:tc>
                  <a:txBody>
                    <a:bodyPr/>
                    <a:lstStyle/>
                    <a:p>
                      <a:pPr algn="ctr">
                        <a:lnSpc>
                          <a:spcPct val="150000"/>
                        </a:lnSpc>
                        <a:spcAft>
                          <a:spcPts val="0"/>
                        </a:spcAft>
                        <a:tabLst>
                          <a:tab pos="2700655" algn="l"/>
                        </a:tabLst>
                      </a:pPr>
                      <a:r>
                        <a:rPr lang="zh-CN" sz="2600" kern="100">
                          <a:effectLst/>
                          <a:latin typeface="Times New Roman"/>
                          <a:ea typeface="微软雅黑"/>
                          <a:cs typeface="Times New Roman"/>
                        </a:rPr>
                        <a:t>实验</a:t>
                      </a:r>
                      <a:r>
                        <a:rPr lang="en-US" sz="2600" kern="100">
                          <a:effectLst/>
                          <a:latin typeface="Times New Roman"/>
                          <a:ea typeface="微软雅黑"/>
                          <a:cs typeface="Courier New"/>
                        </a:rPr>
                        <a:t>3</a:t>
                      </a:r>
                      <a:endParaRPr lang="zh-CN" sz="2600" kern="100">
                        <a:effectLst/>
                        <a:latin typeface="宋体"/>
                        <a:cs typeface="Courier New"/>
                      </a:endParaRPr>
                    </a:p>
                  </a:txBody>
                  <a:tcPr marL="52241" marR="522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endParaRPr lang="en-US" sz="2600" kern="100">
                        <a:effectLst/>
                        <a:latin typeface="Times New Roman"/>
                        <a:ea typeface="微软雅黑"/>
                        <a:cs typeface="Courier New"/>
                      </a:endParaRPr>
                    </a:p>
                  </a:txBody>
                  <a:tcPr marL="52241" marR="522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700655" algn="l"/>
                        </a:tabLst>
                      </a:pPr>
                      <a:r>
                        <a:rPr lang="zh-CN" sz="2600" kern="100">
                          <a:effectLst/>
                          <a:latin typeface="Times New Roman"/>
                          <a:ea typeface="微软雅黑"/>
                          <a:cs typeface="Times New Roman"/>
                        </a:rPr>
                        <a:t>溶液变成血红色</a:t>
                      </a:r>
                      <a:endParaRPr lang="zh-CN" sz="2600" kern="100">
                        <a:effectLst/>
                        <a:latin typeface="宋体"/>
                        <a:cs typeface="Courier New"/>
                      </a:endParaRPr>
                    </a:p>
                  </a:txBody>
                  <a:tcPr marL="52241" marR="522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700655" algn="l"/>
                        </a:tabLst>
                      </a:pPr>
                      <a:r>
                        <a:rPr lang="en-US" sz="2600" kern="100" dirty="0">
                          <a:effectLst/>
                          <a:latin typeface="Times New Roman"/>
                          <a:ea typeface="微软雅黑"/>
                          <a:cs typeface="Courier New"/>
                        </a:rPr>
                        <a:t>2FeCl</a:t>
                      </a:r>
                      <a:r>
                        <a:rPr lang="en-US" sz="2600" kern="100" baseline="-25000" dirty="0">
                          <a:effectLst/>
                          <a:latin typeface="Times New Roman"/>
                          <a:ea typeface="微软雅黑"/>
                          <a:cs typeface="Courier New"/>
                        </a:rPr>
                        <a:t>2</a:t>
                      </a:r>
                      <a:r>
                        <a:rPr lang="zh-CN" sz="2600" kern="100" dirty="0">
                          <a:effectLst/>
                          <a:latin typeface="Times New Roman"/>
                          <a:ea typeface="微软雅黑"/>
                          <a:cs typeface="Times New Roman"/>
                        </a:rPr>
                        <a:t>＋</a:t>
                      </a:r>
                      <a:r>
                        <a:rPr lang="en-US" sz="2600" kern="100" dirty="0" smtClean="0">
                          <a:effectLst/>
                          <a:latin typeface="Times New Roman"/>
                          <a:ea typeface="微软雅黑"/>
                          <a:cs typeface="Courier New"/>
                        </a:rPr>
                        <a:t>Cl</a:t>
                      </a:r>
                      <a:r>
                        <a:rPr lang="en-US" sz="2600" kern="100" baseline="-25000" dirty="0" smtClean="0">
                          <a:effectLst/>
                          <a:latin typeface="Times New Roman"/>
                          <a:ea typeface="微软雅黑"/>
                          <a:cs typeface="Courier New"/>
                        </a:rPr>
                        <a:t>2</a:t>
                      </a:r>
                      <a:r>
                        <a:rPr lang="en-US" sz="2600" kern="100" spc="-80" dirty="0" smtClean="0">
                          <a:effectLst/>
                          <a:latin typeface="Times New Roman"/>
                          <a:ea typeface="微软雅黑"/>
                          <a:cs typeface="Courier New"/>
                        </a:rPr>
                        <a:t>==</a:t>
                      </a:r>
                      <a:r>
                        <a:rPr lang="en-US" sz="2600" kern="100" dirty="0" smtClean="0">
                          <a:effectLst/>
                          <a:latin typeface="Times New Roman"/>
                          <a:ea typeface="微软雅黑"/>
                          <a:cs typeface="Courier New"/>
                        </a:rPr>
                        <a:t>=</a:t>
                      </a:r>
                      <a:r>
                        <a:rPr lang="en-US" sz="2600" kern="100" dirty="0">
                          <a:effectLst/>
                          <a:latin typeface="Times New Roman"/>
                          <a:ea typeface="微软雅黑"/>
                          <a:cs typeface="Courier New"/>
                        </a:rPr>
                        <a:t>2FeCl</a:t>
                      </a:r>
                      <a:r>
                        <a:rPr lang="en-US" sz="2600" kern="100" baseline="-25000" dirty="0">
                          <a:effectLst/>
                          <a:latin typeface="Times New Roman"/>
                          <a:ea typeface="微软雅黑"/>
                          <a:cs typeface="Courier New"/>
                        </a:rPr>
                        <a:t>3</a:t>
                      </a:r>
                      <a:r>
                        <a:rPr lang="en-US" sz="2600" kern="100" dirty="0">
                          <a:effectLst/>
                          <a:latin typeface="Times New Roman"/>
                          <a:ea typeface="微软雅黑"/>
                          <a:cs typeface="Courier New"/>
                        </a:rPr>
                        <a:t>,Fe</a:t>
                      </a:r>
                      <a:r>
                        <a:rPr lang="en-US" sz="2600" kern="100" baseline="30000" dirty="0">
                          <a:effectLst/>
                          <a:latin typeface="Times New Roman"/>
                          <a:ea typeface="微软雅黑"/>
                          <a:cs typeface="Courier New"/>
                        </a:rPr>
                        <a:t>2</a:t>
                      </a:r>
                      <a:r>
                        <a:rPr lang="zh-CN" sz="2600" kern="100" baseline="30000" dirty="0">
                          <a:effectLst/>
                          <a:latin typeface="Times New Roman"/>
                          <a:ea typeface="微软雅黑"/>
                          <a:cs typeface="Times New Roman"/>
                        </a:rPr>
                        <a:t>＋</a:t>
                      </a:r>
                      <a:r>
                        <a:rPr lang="zh-CN" sz="2600" kern="100" dirty="0">
                          <a:effectLst/>
                          <a:latin typeface="Times New Roman"/>
                          <a:ea typeface="微软雅黑"/>
                          <a:cs typeface="Times New Roman"/>
                        </a:rPr>
                        <a:t>在较强的氧化剂的作用下会被氧化为</a:t>
                      </a:r>
                      <a:r>
                        <a:rPr lang="en-US" sz="2600" kern="100" dirty="0">
                          <a:effectLst/>
                          <a:latin typeface="Times New Roman"/>
                          <a:ea typeface="微软雅黑"/>
                          <a:cs typeface="Courier New"/>
                        </a:rPr>
                        <a:t>Fe</a:t>
                      </a:r>
                      <a:r>
                        <a:rPr lang="en-US" sz="2600" kern="100" baseline="30000" dirty="0">
                          <a:effectLst/>
                          <a:latin typeface="Times New Roman"/>
                          <a:ea typeface="微软雅黑"/>
                          <a:cs typeface="Courier New"/>
                        </a:rPr>
                        <a:t>3</a:t>
                      </a:r>
                      <a:r>
                        <a:rPr lang="zh-CN" sz="2600" kern="100" baseline="30000" dirty="0">
                          <a:effectLst/>
                          <a:latin typeface="Times New Roman"/>
                          <a:ea typeface="微软雅黑"/>
                          <a:cs typeface="Times New Roman"/>
                        </a:rPr>
                        <a:t>＋</a:t>
                      </a:r>
                      <a:endParaRPr lang="zh-CN" sz="2600" kern="100" dirty="0">
                        <a:effectLst/>
                        <a:latin typeface="宋体"/>
                        <a:cs typeface="Courier New"/>
                      </a:endParaRPr>
                    </a:p>
                  </a:txBody>
                  <a:tcPr marL="52241" marR="522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100" name="Picture 4" descr="E:\李燕燕\2022\PPT\2023（春） 化学 必修 第二册 苏教版（新教材） 冀 双选\SJ425.TIF"/>
          <p:cNvPicPr>
            <a:picLocks noChangeAspect="1" noChangeArrowheads="1"/>
          </p:cNvPicPr>
          <p:nvPr/>
        </p:nvPicPr>
        <p:blipFill>
          <a:blip r:embed="rId2" r:link="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55598" y="1089495"/>
            <a:ext cx="1299309" cy="1636791"/>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E:\李燕燕\2022\PPT\2023（春） 化学 必修 第二册 苏教版（新教材） 冀 双选\SJ426.TIF"/>
          <p:cNvPicPr>
            <a:picLocks noChangeAspect="1" noChangeArrowheads="1"/>
          </p:cNvPicPr>
          <p:nvPr/>
        </p:nvPicPr>
        <p:blipFill>
          <a:blip r:embed="rId4" r:link="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63681" y="3278218"/>
            <a:ext cx="911203" cy="1771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3982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64733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a:ea typeface="黑体"/>
                <a:cs typeface="Courier New"/>
              </a:rPr>
              <a:t>2.Fe</a:t>
            </a:r>
            <a:r>
              <a:rPr lang="en-US" altLang="zh-CN" sz="2600" kern="100" baseline="30000" dirty="0">
                <a:latin typeface="Times New Roman"/>
                <a:ea typeface="黑体"/>
                <a:cs typeface="Courier New"/>
              </a:rPr>
              <a:t>3</a:t>
            </a:r>
            <a:r>
              <a:rPr lang="zh-CN" altLang="zh-CN" sz="2600" kern="100" baseline="30000" dirty="0">
                <a:latin typeface="Times New Roman"/>
                <a:ea typeface="黑体"/>
                <a:cs typeface="Times New Roman"/>
              </a:rPr>
              <a:t>＋</a:t>
            </a:r>
            <a:r>
              <a:rPr lang="zh-CN" altLang="zh-CN" sz="2600" kern="100" dirty="0">
                <a:latin typeface="Times New Roman"/>
                <a:ea typeface="黑体"/>
                <a:cs typeface="Times New Roman"/>
              </a:rPr>
              <a:t>和</a:t>
            </a:r>
            <a:r>
              <a:rPr lang="en-US" altLang="zh-CN" sz="2600" kern="100" dirty="0">
                <a:latin typeface="Times New Roman"/>
                <a:ea typeface="黑体"/>
                <a:cs typeface="Courier New"/>
              </a:rPr>
              <a:t>Fe</a:t>
            </a:r>
            <a:r>
              <a:rPr lang="en-US" altLang="zh-CN" sz="2600" kern="100" baseline="30000" dirty="0">
                <a:latin typeface="Times New Roman"/>
                <a:ea typeface="黑体"/>
                <a:cs typeface="Courier New"/>
              </a:rPr>
              <a:t>2</a:t>
            </a:r>
            <a:r>
              <a:rPr lang="zh-CN" altLang="zh-CN" sz="2600" kern="100" baseline="30000" dirty="0">
                <a:latin typeface="Times New Roman"/>
                <a:ea typeface="黑体"/>
                <a:cs typeface="Times New Roman"/>
              </a:rPr>
              <a:t>＋</a:t>
            </a:r>
            <a:r>
              <a:rPr lang="zh-CN" altLang="zh-CN" sz="2600" kern="100" dirty="0">
                <a:latin typeface="Times New Roman"/>
                <a:ea typeface="黑体"/>
                <a:cs typeface="Times New Roman"/>
              </a:rPr>
              <a:t>的转化</a:t>
            </a:r>
            <a:endParaRPr lang="zh-CN" altLang="zh-CN" sz="1050" kern="100" dirty="0">
              <a:effectLst/>
              <a:latin typeface="宋体"/>
              <a:cs typeface="Courier New"/>
            </a:endParaRPr>
          </a:p>
        </p:txBody>
      </p:sp>
      <p:sp>
        <p:nvSpPr>
          <p:cNvPr id="8" name="矩形 7"/>
          <p:cNvSpPr/>
          <p:nvPr/>
        </p:nvSpPr>
        <p:spPr>
          <a:xfrm>
            <a:off x="516880" y="1401353"/>
            <a:ext cx="11397613" cy="1923579"/>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a:ea typeface="微软雅黑"/>
                <a:cs typeface="Courier New"/>
              </a:rPr>
              <a:t>(1)Fe</a:t>
            </a:r>
            <a:r>
              <a:rPr lang="en-US" altLang="zh-CN" sz="2600" kern="100" baseline="30000" dirty="0">
                <a:latin typeface="Times New Roman"/>
                <a:ea typeface="微软雅黑"/>
                <a:cs typeface="Courier New"/>
              </a:rPr>
              <a:t>2</a:t>
            </a:r>
            <a:r>
              <a:rPr lang="zh-CN" altLang="zh-CN" sz="2600" kern="100" baseline="30000" dirty="0">
                <a:latin typeface="Times New Roman"/>
                <a:ea typeface="微软雅黑"/>
                <a:cs typeface="Times New Roman"/>
              </a:rPr>
              <a:t>＋</a:t>
            </a:r>
            <a:r>
              <a:rPr lang="zh-CN" altLang="zh-CN" sz="2600" kern="100" dirty="0">
                <a:latin typeface="Times New Roman"/>
                <a:ea typeface="微软雅黑"/>
                <a:cs typeface="Times New Roman"/>
              </a:rPr>
              <a:t>容易被氧化剂氧化为</a:t>
            </a:r>
            <a:r>
              <a:rPr lang="en-US" altLang="zh-CN" sz="2600" kern="100" dirty="0">
                <a:latin typeface="Times New Roman"/>
                <a:ea typeface="微软雅黑"/>
                <a:cs typeface="Courier New"/>
              </a:rPr>
              <a:t>Fe</a:t>
            </a:r>
            <a:r>
              <a:rPr lang="en-US" altLang="zh-CN" sz="2600" kern="100" baseline="30000" dirty="0">
                <a:latin typeface="Times New Roman"/>
                <a:ea typeface="微软雅黑"/>
                <a:cs typeface="Courier New"/>
              </a:rPr>
              <a:t>3</a:t>
            </a:r>
            <a:r>
              <a:rPr lang="zh-CN" altLang="zh-CN" sz="2600" kern="100" baseline="30000" dirty="0">
                <a:latin typeface="Times New Roman"/>
                <a:ea typeface="微软雅黑"/>
                <a:cs typeface="Times New Roman"/>
              </a:rPr>
              <a:t>＋</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如与</a:t>
            </a:r>
            <a:r>
              <a:rPr lang="en-US" altLang="zh-CN" sz="2600" kern="100" dirty="0">
                <a:latin typeface="Times New Roman"/>
                <a:ea typeface="微软雅黑"/>
                <a:cs typeface="Courier New"/>
              </a:rPr>
              <a:t>H</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反应的离子方程式为</a:t>
            </a:r>
            <a:r>
              <a:rPr lang="zh-CN" altLang="zh-CN" sz="2600" kern="100" dirty="0" smtClean="0">
                <a:latin typeface="Times New Roman"/>
                <a:ea typeface="微软雅黑"/>
                <a:cs typeface="Times New Roman"/>
              </a:rPr>
              <a:t>：</a:t>
            </a:r>
            <a:r>
              <a:rPr lang="en-US" altLang="zh-CN" sz="2600" kern="100" dirty="0" smtClean="0">
                <a:solidFill>
                  <a:srgbClr val="000000"/>
                </a:solidFill>
                <a:latin typeface="Times New Roman"/>
                <a:ea typeface="宋体"/>
                <a:cs typeface="Times New Roman"/>
                <a:sym typeface="Times New Roman"/>
              </a:rPr>
              <a:t>____________________________________</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600" kern="100" dirty="0">
                <a:latin typeface="Times New Roman"/>
                <a:ea typeface="微软雅黑"/>
                <a:cs typeface="Courier New"/>
              </a:rPr>
              <a:t>(2)Fe</a:t>
            </a:r>
            <a:r>
              <a:rPr lang="en-US" altLang="zh-CN" sz="2600" kern="100" baseline="30000" dirty="0">
                <a:latin typeface="Times New Roman"/>
                <a:ea typeface="微软雅黑"/>
                <a:cs typeface="Courier New"/>
              </a:rPr>
              <a:t>3</a:t>
            </a:r>
            <a:r>
              <a:rPr lang="zh-CN" altLang="zh-CN" sz="2600" kern="100" baseline="30000" dirty="0">
                <a:latin typeface="Times New Roman"/>
                <a:ea typeface="微软雅黑"/>
                <a:cs typeface="Times New Roman"/>
              </a:rPr>
              <a:t>＋</a:t>
            </a:r>
            <a:r>
              <a:rPr lang="zh-CN" altLang="zh-CN" sz="2600" kern="100" dirty="0">
                <a:latin typeface="Times New Roman"/>
                <a:ea typeface="微软雅黑"/>
                <a:cs typeface="Times New Roman"/>
              </a:rPr>
              <a:t>能够被还原剂还原为</a:t>
            </a:r>
            <a:r>
              <a:rPr lang="en-US" altLang="zh-CN" sz="2600" kern="100" dirty="0">
                <a:latin typeface="Times New Roman"/>
                <a:ea typeface="微软雅黑"/>
                <a:cs typeface="Courier New"/>
              </a:rPr>
              <a:t>Fe</a:t>
            </a:r>
            <a:r>
              <a:rPr lang="en-US" altLang="zh-CN" sz="2600" kern="100" baseline="30000" dirty="0">
                <a:latin typeface="Times New Roman"/>
                <a:ea typeface="微软雅黑"/>
                <a:cs typeface="Courier New"/>
              </a:rPr>
              <a:t>2</a:t>
            </a:r>
            <a:r>
              <a:rPr lang="zh-CN" altLang="zh-CN" sz="2600" kern="100" baseline="30000" dirty="0">
                <a:latin typeface="Times New Roman"/>
                <a:ea typeface="微软雅黑"/>
                <a:cs typeface="Times New Roman"/>
              </a:rPr>
              <a:t>＋</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如</a:t>
            </a:r>
            <a:r>
              <a:rPr lang="en-US" altLang="zh-CN" sz="2600" kern="100" dirty="0">
                <a:latin typeface="Times New Roman"/>
                <a:ea typeface="微软雅黑"/>
                <a:cs typeface="Courier New"/>
              </a:rPr>
              <a:t>Fe</a:t>
            </a:r>
            <a:r>
              <a:rPr lang="en-US" altLang="zh-CN" sz="2600" kern="100" baseline="30000" dirty="0">
                <a:latin typeface="Times New Roman"/>
                <a:ea typeface="微软雅黑"/>
                <a:cs typeface="Courier New"/>
              </a:rPr>
              <a:t>3</a:t>
            </a:r>
            <a:r>
              <a:rPr lang="zh-CN" altLang="zh-CN" sz="2600" kern="100" baseline="30000" dirty="0">
                <a:latin typeface="Times New Roman"/>
                <a:ea typeface="微软雅黑"/>
                <a:cs typeface="Times New Roman"/>
              </a:rPr>
              <a:t>＋</a:t>
            </a:r>
            <a:r>
              <a:rPr lang="zh-CN" altLang="zh-CN" sz="2600" kern="100" dirty="0">
                <a:latin typeface="Times New Roman"/>
                <a:ea typeface="微软雅黑"/>
                <a:cs typeface="Times New Roman"/>
              </a:rPr>
              <a:t>被</a:t>
            </a:r>
            <a:r>
              <a:rPr lang="en-US" altLang="zh-CN" sz="2600" kern="100" dirty="0">
                <a:latin typeface="Times New Roman"/>
                <a:ea typeface="微软雅黑"/>
                <a:cs typeface="Courier New"/>
              </a:rPr>
              <a:t>Fe</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Cu</a:t>
            </a:r>
            <a:r>
              <a:rPr lang="zh-CN" altLang="zh-CN" sz="2600" kern="100" dirty="0">
                <a:latin typeface="Times New Roman"/>
                <a:ea typeface="微软雅黑"/>
                <a:cs typeface="Times New Roman"/>
              </a:rPr>
              <a:t>还原为</a:t>
            </a:r>
            <a:r>
              <a:rPr lang="en-US" altLang="zh-CN" sz="2600" kern="100" dirty="0">
                <a:latin typeface="Times New Roman"/>
                <a:ea typeface="微软雅黑"/>
                <a:cs typeface="Courier New"/>
              </a:rPr>
              <a:t>Fe</a:t>
            </a:r>
            <a:r>
              <a:rPr lang="en-US" altLang="zh-CN" sz="2600" kern="100" baseline="30000" dirty="0">
                <a:latin typeface="Times New Roman"/>
                <a:ea typeface="微软雅黑"/>
                <a:cs typeface="Courier New"/>
              </a:rPr>
              <a:t>2</a:t>
            </a:r>
            <a:r>
              <a:rPr lang="zh-CN" altLang="zh-CN" sz="2600" kern="100" baseline="30000" dirty="0">
                <a:latin typeface="Times New Roman"/>
                <a:ea typeface="微软雅黑"/>
                <a:cs typeface="Times New Roman"/>
              </a:rPr>
              <a:t>＋</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sp>
        <p:nvSpPr>
          <p:cNvPr id="2" name="矩形 1"/>
          <p:cNvSpPr/>
          <p:nvPr/>
        </p:nvSpPr>
        <p:spPr>
          <a:xfrm>
            <a:off x="731171" y="2091520"/>
            <a:ext cx="5484515" cy="492443"/>
          </a:xfrm>
          <a:prstGeom prst="rect">
            <a:avLst/>
          </a:prstGeom>
        </p:spPr>
        <p:txBody>
          <a:bodyPr wrap="none">
            <a:spAutoFit/>
          </a:bodyPr>
          <a:lstStyle/>
          <a:p>
            <a:r>
              <a:rPr lang="en-US" altLang="zh-CN" sz="2600" kern="100" dirty="0">
                <a:solidFill>
                  <a:srgbClr val="C00000"/>
                </a:solidFill>
                <a:latin typeface="Times New Roman"/>
                <a:ea typeface="宋体"/>
                <a:cs typeface="Courier New"/>
                <a:sym typeface="Times New Roman"/>
              </a:rPr>
              <a:t>2Fe</a:t>
            </a:r>
            <a:r>
              <a:rPr lang="en-US" altLang="zh-CN" sz="2600" kern="100" baseline="30000" dirty="0">
                <a:solidFill>
                  <a:srgbClr val="C00000"/>
                </a:solidFill>
                <a:latin typeface="Times New Roman"/>
                <a:ea typeface="宋体"/>
                <a:cs typeface="Courier New"/>
                <a:sym typeface="Times New Roman"/>
              </a:rPr>
              <a:t>2</a:t>
            </a:r>
            <a:r>
              <a:rPr lang="zh-CN" altLang="zh-CN" sz="2600" kern="100" baseline="30000" dirty="0">
                <a:solidFill>
                  <a:srgbClr val="C00000"/>
                </a:solidFill>
                <a:latin typeface="Times New Roman"/>
                <a:ea typeface="宋体"/>
                <a:cs typeface="Times New Roman"/>
                <a:sym typeface="Times New Roman"/>
              </a:rPr>
              <a:t>＋</a:t>
            </a:r>
            <a:r>
              <a:rPr lang="zh-CN" altLang="zh-CN" sz="2600" kern="100" dirty="0">
                <a:solidFill>
                  <a:srgbClr val="C00000"/>
                </a:solidFill>
                <a:latin typeface="Times New Roman"/>
                <a:ea typeface="宋体"/>
                <a:cs typeface="Times New Roman"/>
                <a:sym typeface="Times New Roman"/>
              </a:rPr>
              <a:t>＋</a:t>
            </a:r>
            <a:r>
              <a:rPr lang="en-US" altLang="zh-CN" sz="2600" kern="100" dirty="0">
                <a:solidFill>
                  <a:srgbClr val="C00000"/>
                </a:solidFill>
                <a:latin typeface="Times New Roman"/>
                <a:ea typeface="宋体"/>
                <a:cs typeface="Courier New"/>
                <a:sym typeface="Times New Roman"/>
              </a:rPr>
              <a:t>H</a:t>
            </a:r>
            <a:r>
              <a:rPr lang="en-US" altLang="zh-CN" sz="2600" kern="100" baseline="-25000" dirty="0">
                <a:solidFill>
                  <a:srgbClr val="C00000"/>
                </a:solidFill>
                <a:latin typeface="Times New Roman"/>
                <a:ea typeface="宋体"/>
                <a:cs typeface="Courier New"/>
                <a:sym typeface="Times New Roman"/>
              </a:rPr>
              <a:t>2</a:t>
            </a:r>
            <a:r>
              <a:rPr lang="en-US" altLang="zh-CN" sz="2600" kern="100" dirty="0">
                <a:solidFill>
                  <a:srgbClr val="C00000"/>
                </a:solidFill>
                <a:latin typeface="Times New Roman"/>
                <a:ea typeface="宋体"/>
                <a:cs typeface="Courier New"/>
                <a:sym typeface="Times New Roman"/>
              </a:rPr>
              <a:t>O</a:t>
            </a:r>
            <a:r>
              <a:rPr lang="en-US" altLang="zh-CN" sz="2600" kern="100" baseline="-25000" dirty="0">
                <a:solidFill>
                  <a:srgbClr val="C00000"/>
                </a:solidFill>
                <a:latin typeface="Times New Roman"/>
                <a:ea typeface="宋体"/>
                <a:cs typeface="Courier New"/>
                <a:sym typeface="Times New Roman"/>
              </a:rPr>
              <a:t>2</a:t>
            </a:r>
            <a:r>
              <a:rPr lang="zh-CN" altLang="zh-CN" sz="2600" kern="100" dirty="0">
                <a:solidFill>
                  <a:srgbClr val="C00000"/>
                </a:solidFill>
                <a:latin typeface="Times New Roman"/>
                <a:ea typeface="宋体"/>
                <a:cs typeface="Times New Roman"/>
                <a:sym typeface="Times New Roman"/>
              </a:rPr>
              <a:t>＋</a:t>
            </a:r>
            <a:r>
              <a:rPr lang="en-US" altLang="zh-CN" sz="2600" kern="100" dirty="0">
                <a:solidFill>
                  <a:srgbClr val="C00000"/>
                </a:solidFill>
                <a:latin typeface="Times New Roman"/>
                <a:ea typeface="宋体"/>
                <a:cs typeface="Courier New"/>
                <a:sym typeface="Times New Roman"/>
              </a:rPr>
              <a:t>2H</a:t>
            </a:r>
            <a:r>
              <a:rPr lang="zh-CN" altLang="zh-CN" sz="2600" kern="100" baseline="30000" dirty="0">
                <a:solidFill>
                  <a:srgbClr val="C00000"/>
                </a:solidFill>
                <a:latin typeface="Times New Roman"/>
                <a:ea typeface="宋体"/>
                <a:cs typeface="Times New Roman"/>
                <a:sym typeface="Times New Roman"/>
              </a:rPr>
              <a:t>＋</a:t>
            </a:r>
            <a:r>
              <a:rPr lang="en-US" altLang="zh-CN" sz="2600" kern="100" spc="-80" dirty="0">
                <a:solidFill>
                  <a:srgbClr val="C00000"/>
                </a:solidFill>
                <a:latin typeface="Times New Roman"/>
                <a:ea typeface="宋体"/>
                <a:cs typeface="Courier New"/>
                <a:sym typeface="Times New Roman"/>
              </a:rPr>
              <a:t>==</a:t>
            </a:r>
            <a:r>
              <a:rPr lang="en-US" altLang="zh-CN" sz="2600" kern="100" dirty="0">
                <a:solidFill>
                  <a:srgbClr val="C00000"/>
                </a:solidFill>
                <a:latin typeface="Times New Roman"/>
                <a:ea typeface="宋体"/>
                <a:cs typeface="Courier New"/>
                <a:sym typeface="Times New Roman"/>
              </a:rPr>
              <a:t>=2Fe</a:t>
            </a:r>
            <a:r>
              <a:rPr lang="en-US" altLang="zh-CN" sz="2600" kern="100" baseline="30000" dirty="0">
                <a:solidFill>
                  <a:srgbClr val="C00000"/>
                </a:solidFill>
                <a:latin typeface="Times New Roman"/>
                <a:ea typeface="宋体"/>
                <a:cs typeface="Courier New"/>
                <a:sym typeface="Times New Roman"/>
              </a:rPr>
              <a:t>3</a:t>
            </a:r>
            <a:r>
              <a:rPr lang="zh-CN" altLang="zh-CN" sz="2600" kern="100" baseline="30000" dirty="0">
                <a:solidFill>
                  <a:srgbClr val="C00000"/>
                </a:solidFill>
                <a:latin typeface="Times New Roman"/>
                <a:ea typeface="宋体"/>
                <a:cs typeface="Times New Roman"/>
                <a:sym typeface="Times New Roman"/>
              </a:rPr>
              <a:t>＋</a:t>
            </a:r>
            <a:r>
              <a:rPr lang="zh-CN" altLang="zh-CN" sz="2600" kern="100" dirty="0">
                <a:solidFill>
                  <a:srgbClr val="C00000"/>
                </a:solidFill>
                <a:latin typeface="Times New Roman"/>
                <a:ea typeface="宋体"/>
                <a:cs typeface="Times New Roman"/>
                <a:sym typeface="Times New Roman"/>
              </a:rPr>
              <a:t>＋</a:t>
            </a:r>
            <a:r>
              <a:rPr lang="en-US" altLang="zh-CN" sz="2600" kern="100" dirty="0">
                <a:solidFill>
                  <a:srgbClr val="C00000"/>
                </a:solidFill>
                <a:latin typeface="Times New Roman"/>
                <a:ea typeface="宋体"/>
                <a:cs typeface="Courier New"/>
                <a:sym typeface="Times New Roman"/>
              </a:rPr>
              <a:t>2H</a:t>
            </a:r>
            <a:r>
              <a:rPr lang="en-US" altLang="zh-CN" sz="2600" kern="100" baseline="-25000" dirty="0">
                <a:solidFill>
                  <a:srgbClr val="C00000"/>
                </a:solidFill>
                <a:latin typeface="Times New Roman"/>
                <a:ea typeface="宋体"/>
                <a:cs typeface="Courier New"/>
                <a:sym typeface="Times New Roman"/>
              </a:rPr>
              <a:t>2</a:t>
            </a:r>
            <a:r>
              <a:rPr lang="en-US" altLang="zh-CN" sz="2600" kern="100" dirty="0">
                <a:solidFill>
                  <a:srgbClr val="C00000"/>
                </a:solidFill>
                <a:latin typeface="Times New Roman"/>
                <a:ea typeface="宋体"/>
                <a:cs typeface="Courier New"/>
                <a:sym typeface="Times New Roman"/>
              </a:rPr>
              <a:t>O</a:t>
            </a:r>
            <a:endParaRPr lang="zh-CN" altLang="en-US" sz="2600" dirty="0">
              <a:solidFill>
                <a:srgbClr val="C00000"/>
              </a:solidFill>
              <a:latin typeface="Times New Roman"/>
              <a:ea typeface="宋体"/>
              <a:sym typeface="Times New Roman"/>
            </a:endParaRPr>
          </a:p>
        </p:txBody>
      </p:sp>
    </p:spTree>
    <p:extLst>
      <p:ext uri="{BB962C8B-B14F-4D97-AF65-F5344CB8AC3E}">
        <p14:creationId xmlns:p14="http://schemas.microsoft.com/office/powerpoint/2010/main" val="25733982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648230"/>
          </a:xfrm>
          <a:prstGeom prst="rect">
            <a:avLst/>
          </a:prstGeom>
        </p:spPr>
        <p:txBody>
          <a:bodyPr wrap="square" lIns="121898" tIns="60948" rIns="121898" bIns="60948">
            <a:spAutoFit/>
          </a:bodyPr>
          <a:lstStyle/>
          <a:p>
            <a:pPr marL="252000" indent="-457200" algn="just">
              <a:lnSpc>
                <a:spcPct val="150000"/>
              </a:lnSpc>
              <a:spcAft>
                <a:spcPts val="0"/>
              </a:spcAft>
            </a:pPr>
            <a:r>
              <a:rPr lang="en-US" altLang="zh-CN" sz="2600">
                <a:latin typeface="Times New Roman"/>
                <a:ea typeface="黑体"/>
              </a:rPr>
              <a:t>3</a:t>
            </a:r>
            <a:r>
              <a:rPr lang="en-US" altLang="zh-CN" sz="2600">
                <a:latin typeface="Times New Roman"/>
                <a:ea typeface="微软雅黑"/>
              </a:rPr>
              <a:t>.</a:t>
            </a:r>
            <a:r>
              <a:rPr lang="zh-CN" altLang="zh-CN" sz="2600" dirty="0">
                <a:latin typeface="Times New Roman"/>
                <a:ea typeface="黑体"/>
                <a:cs typeface="Times New Roman"/>
              </a:rPr>
              <a:t>转化应用实例</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8" name="矩形 7"/>
          <p:cNvSpPr/>
          <p:nvPr/>
        </p:nvSpPr>
        <p:spPr>
          <a:xfrm>
            <a:off x="516880" y="1401353"/>
            <a:ext cx="11397613" cy="2523744"/>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在配制含</a:t>
            </a:r>
            <a:r>
              <a:rPr lang="en-US" altLang="zh-CN" sz="2600" kern="100" dirty="0">
                <a:latin typeface="Times New Roman"/>
                <a:ea typeface="微软雅黑"/>
                <a:cs typeface="Courier New"/>
              </a:rPr>
              <a:t>Fe</a:t>
            </a:r>
            <a:r>
              <a:rPr lang="en-US" altLang="zh-CN" sz="2600" kern="100" baseline="30000" dirty="0">
                <a:latin typeface="Times New Roman"/>
                <a:ea typeface="微软雅黑"/>
                <a:cs typeface="Courier New"/>
              </a:rPr>
              <a:t>2</a:t>
            </a:r>
            <a:r>
              <a:rPr lang="zh-CN" altLang="zh-CN" sz="2600" kern="100" baseline="30000" dirty="0">
                <a:latin typeface="Times New Roman"/>
                <a:ea typeface="微软雅黑"/>
                <a:cs typeface="Times New Roman"/>
              </a:rPr>
              <a:t>＋</a:t>
            </a:r>
            <a:r>
              <a:rPr lang="zh-CN" altLang="zh-CN" sz="2600" kern="100" dirty="0">
                <a:latin typeface="Times New Roman"/>
                <a:ea typeface="微软雅黑"/>
                <a:cs typeface="Times New Roman"/>
              </a:rPr>
              <a:t>的溶液时</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向溶液中加入</a:t>
            </a:r>
            <a:r>
              <a:rPr lang="zh-CN" altLang="zh-CN" sz="2600" kern="100" dirty="0" smtClean="0">
                <a:latin typeface="Times New Roman"/>
                <a:ea typeface="微软雅黑"/>
                <a:cs typeface="Times New Roman"/>
              </a:rPr>
              <a:t>少量</a:t>
            </a:r>
            <a:r>
              <a:rPr lang="en-US" altLang="zh-CN" sz="2600" kern="100" dirty="0" smtClean="0">
                <a:solidFill>
                  <a:srgbClr val="000000"/>
                </a:solidFill>
                <a:latin typeface="Times New Roman"/>
                <a:ea typeface="宋体"/>
                <a:cs typeface="Times New Roman"/>
                <a:sym typeface="Times New Roman"/>
              </a:rPr>
              <a:t>______</a:t>
            </a:r>
            <a:r>
              <a:rPr lang="en-US" altLang="zh-CN" sz="2600" kern="100" dirty="0" smtClean="0">
                <a:latin typeface="Times New Roman"/>
                <a:ea typeface="微软雅黑"/>
                <a:cs typeface="Courier New"/>
              </a:rPr>
              <a:t>,</a:t>
            </a:r>
            <a:r>
              <a:rPr lang="zh-CN" altLang="zh-CN" sz="2600" kern="100" dirty="0">
                <a:latin typeface="Times New Roman"/>
                <a:ea typeface="微软雅黑"/>
                <a:cs typeface="Times New Roman"/>
              </a:rPr>
              <a:t>目的是使被氧气氧化形成的</a:t>
            </a:r>
            <a:r>
              <a:rPr lang="en-US" altLang="zh-CN" sz="2600" kern="100" dirty="0">
                <a:latin typeface="Times New Roman"/>
                <a:ea typeface="微软雅黑"/>
                <a:cs typeface="Courier New"/>
              </a:rPr>
              <a:t>Fe</a:t>
            </a:r>
            <a:r>
              <a:rPr lang="en-US" altLang="zh-CN" sz="2600" kern="100" baseline="30000" dirty="0">
                <a:latin typeface="Times New Roman"/>
                <a:ea typeface="微软雅黑"/>
                <a:cs typeface="Courier New"/>
              </a:rPr>
              <a:t>3</a:t>
            </a:r>
            <a:r>
              <a:rPr lang="zh-CN" altLang="zh-CN" sz="2600" kern="100" baseline="30000" dirty="0">
                <a:latin typeface="Times New Roman"/>
                <a:ea typeface="微软雅黑"/>
                <a:cs typeface="Times New Roman"/>
              </a:rPr>
              <a:t>＋</a:t>
            </a:r>
            <a:r>
              <a:rPr lang="zh-CN" altLang="zh-CN" sz="2600" kern="100" dirty="0">
                <a:latin typeface="Times New Roman"/>
                <a:ea typeface="微软雅黑"/>
                <a:cs typeface="Times New Roman"/>
              </a:rPr>
              <a:t>还原为</a:t>
            </a:r>
            <a:r>
              <a:rPr lang="en-US" altLang="zh-CN" sz="2600" kern="100" dirty="0">
                <a:latin typeface="Times New Roman"/>
                <a:ea typeface="微软雅黑"/>
                <a:cs typeface="Courier New"/>
              </a:rPr>
              <a:t>Fe</a:t>
            </a:r>
            <a:r>
              <a:rPr lang="en-US" altLang="zh-CN" sz="2600" kern="100" baseline="30000" dirty="0">
                <a:latin typeface="Times New Roman"/>
                <a:ea typeface="微软雅黑"/>
                <a:cs typeface="Courier New"/>
              </a:rPr>
              <a:t>2</a:t>
            </a:r>
            <a:r>
              <a:rPr lang="zh-CN" altLang="zh-CN" sz="2600" kern="100" baseline="30000" dirty="0">
                <a:latin typeface="Times New Roman"/>
                <a:ea typeface="微软雅黑"/>
                <a:cs typeface="Times New Roman"/>
              </a:rPr>
              <a:t>＋</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该反应的离子方程式为</a:t>
            </a:r>
            <a:r>
              <a:rPr lang="en-US" altLang="zh-CN" sz="2600" kern="100" dirty="0">
                <a:latin typeface="Times New Roman"/>
                <a:ea typeface="微软雅黑"/>
                <a:cs typeface="Courier New"/>
              </a:rPr>
              <a:t>2Fe</a:t>
            </a:r>
            <a:r>
              <a:rPr lang="en-US" altLang="zh-CN" sz="2600" kern="100" baseline="30000" dirty="0">
                <a:latin typeface="Times New Roman"/>
                <a:ea typeface="微软雅黑"/>
                <a:cs typeface="Courier New"/>
              </a:rPr>
              <a:t>3</a:t>
            </a:r>
            <a:r>
              <a:rPr lang="zh-CN" altLang="zh-CN" sz="2600" kern="100" baseline="30000" dirty="0">
                <a:latin typeface="Times New Roman"/>
                <a:ea typeface="微软雅黑"/>
                <a:cs typeface="Times New Roman"/>
              </a:rPr>
              <a:t>＋</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Fe</a:t>
            </a:r>
            <a:r>
              <a:rPr lang="en-US" altLang="zh-CN" sz="2600" kern="100" spc="-80" dirty="0">
                <a:latin typeface="Times New Roman"/>
                <a:ea typeface="微软雅黑"/>
                <a:cs typeface="Courier New"/>
              </a:rPr>
              <a:t>==</a:t>
            </a:r>
            <a:r>
              <a:rPr lang="en-US" altLang="zh-CN" sz="2600" kern="100" dirty="0">
                <a:latin typeface="Times New Roman"/>
                <a:ea typeface="微软雅黑"/>
                <a:cs typeface="Courier New"/>
              </a:rPr>
              <a:t>=3Fe</a:t>
            </a:r>
            <a:r>
              <a:rPr lang="en-US" altLang="zh-CN" sz="2600" kern="100" baseline="30000" dirty="0">
                <a:latin typeface="Times New Roman"/>
                <a:ea typeface="微软雅黑"/>
                <a:cs typeface="Courier New"/>
              </a:rPr>
              <a:t>2</a:t>
            </a:r>
            <a:r>
              <a:rPr lang="zh-CN" altLang="zh-CN" sz="2600" kern="100" baseline="30000" dirty="0">
                <a:latin typeface="Times New Roman"/>
                <a:ea typeface="微软雅黑"/>
                <a:cs typeface="Times New Roman"/>
              </a:rPr>
              <a:t>＋</a:t>
            </a:r>
            <a:r>
              <a:rPr lang="zh-CN" altLang="zh-CN" sz="2600" kern="100" dirty="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为除去废水中的</a:t>
            </a:r>
            <a:r>
              <a:rPr lang="en-US" altLang="zh-CN" sz="2600" kern="100" dirty="0">
                <a:latin typeface="Times New Roman"/>
                <a:ea typeface="微软雅黑"/>
                <a:cs typeface="Courier New"/>
              </a:rPr>
              <a:t>Fe</a:t>
            </a:r>
            <a:r>
              <a:rPr lang="en-US" altLang="zh-CN" sz="2600" kern="100" baseline="30000" dirty="0">
                <a:latin typeface="Times New Roman"/>
                <a:ea typeface="微软雅黑"/>
                <a:cs typeface="Courier New"/>
              </a:rPr>
              <a:t>2</a:t>
            </a:r>
            <a:r>
              <a:rPr lang="zh-CN" altLang="zh-CN" sz="2600" kern="100" baseline="30000" dirty="0">
                <a:latin typeface="Times New Roman"/>
                <a:ea typeface="微软雅黑"/>
                <a:cs typeface="Times New Roman"/>
              </a:rPr>
              <a:t>＋</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常先将废水中的</a:t>
            </a:r>
            <a:r>
              <a:rPr lang="en-US" altLang="zh-CN" sz="2600" kern="100" dirty="0">
                <a:latin typeface="Times New Roman"/>
                <a:ea typeface="微软雅黑"/>
                <a:cs typeface="Courier New"/>
              </a:rPr>
              <a:t>Fe</a:t>
            </a:r>
            <a:r>
              <a:rPr lang="en-US" altLang="zh-CN" sz="2600" kern="100" baseline="30000" dirty="0">
                <a:latin typeface="Times New Roman"/>
                <a:ea typeface="微软雅黑"/>
                <a:cs typeface="Courier New"/>
              </a:rPr>
              <a:t>2</a:t>
            </a:r>
            <a:r>
              <a:rPr lang="zh-CN" altLang="zh-CN" sz="2600" kern="100" baseline="30000" dirty="0" smtClean="0">
                <a:latin typeface="Times New Roman"/>
                <a:ea typeface="微软雅黑"/>
                <a:cs typeface="Times New Roman"/>
              </a:rPr>
              <a:t>＋</a:t>
            </a:r>
            <a:r>
              <a:rPr lang="en-US" altLang="zh-CN" sz="2600" kern="100" dirty="0" smtClean="0">
                <a:solidFill>
                  <a:srgbClr val="000000"/>
                </a:solidFill>
                <a:latin typeface="Times New Roman"/>
                <a:ea typeface="宋体"/>
                <a:cs typeface="Times New Roman"/>
                <a:sym typeface="Times New Roman"/>
              </a:rPr>
              <a:t>______</a:t>
            </a:r>
            <a:r>
              <a:rPr lang="zh-CN" altLang="zh-CN" sz="2600" kern="100" dirty="0" smtClean="0">
                <a:latin typeface="Times New Roman"/>
                <a:ea typeface="微软雅黑"/>
                <a:cs typeface="Times New Roman"/>
              </a:rPr>
              <a:t>为</a:t>
            </a:r>
            <a:r>
              <a:rPr lang="en-US" altLang="zh-CN" sz="2600" kern="100" dirty="0">
                <a:latin typeface="Times New Roman"/>
                <a:ea typeface="微软雅黑"/>
                <a:cs typeface="Courier New"/>
              </a:rPr>
              <a:t>Fe</a:t>
            </a:r>
            <a:r>
              <a:rPr lang="en-US" altLang="zh-CN" sz="2600" kern="100" baseline="30000" dirty="0">
                <a:latin typeface="Times New Roman"/>
                <a:ea typeface="微软雅黑"/>
                <a:cs typeface="Courier New"/>
              </a:rPr>
              <a:t>3</a:t>
            </a:r>
            <a:r>
              <a:rPr lang="zh-CN" altLang="zh-CN" sz="2600" kern="100" baseline="30000" dirty="0">
                <a:latin typeface="Times New Roman"/>
                <a:ea typeface="微软雅黑"/>
                <a:cs typeface="Times New Roman"/>
              </a:rPr>
              <a:t>＋</a:t>
            </a:r>
            <a:r>
              <a:rPr lang="en-US" altLang="zh-CN" sz="2600" kern="100" dirty="0">
                <a:latin typeface="Times New Roman"/>
                <a:ea typeface="微软雅黑"/>
                <a:cs typeface="Courier New"/>
              </a:rPr>
              <a:t>,</a:t>
            </a:r>
            <a:r>
              <a:rPr lang="zh-CN" altLang="zh-CN" sz="2600" kern="100" dirty="0" smtClean="0">
                <a:latin typeface="Times New Roman"/>
                <a:ea typeface="微软雅黑"/>
                <a:cs typeface="Times New Roman"/>
              </a:rPr>
              <a:t>再</a:t>
            </a:r>
            <a:r>
              <a:rPr lang="en-US" altLang="zh-CN" sz="2600" kern="100" dirty="0" smtClean="0">
                <a:solidFill>
                  <a:srgbClr val="000000"/>
                </a:solidFill>
                <a:latin typeface="Times New Roman"/>
                <a:ea typeface="宋体"/>
                <a:cs typeface="Times New Roman"/>
                <a:sym typeface="Times New Roman"/>
              </a:rPr>
              <a:t>________________</a:t>
            </a:r>
            <a:r>
              <a:rPr lang="zh-CN" altLang="zh-CN" sz="2600" kern="100" dirty="0" smtClean="0">
                <a:latin typeface="Times New Roman"/>
                <a:ea typeface="微软雅黑"/>
                <a:cs typeface="Times New Roman"/>
              </a:rPr>
              <a:t>使</a:t>
            </a:r>
            <a:r>
              <a:rPr lang="en-US" altLang="zh-CN" sz="2600" kern="100" dirty="0">
                <a:latin typeface="Times New Roman"/>
                <a:ea typeface="微软雅黑"/>
                <a:cs typeface="Courier New"/>
              </a:rPr>
              <a:t>Fe</a:t>
            </a:r>
            <a:r>
              <a:rPr lang="en-US" altLang="zh-CN" sz="2600" kern="100" baseline="30000" dirty="0">
                <a:latin typeface="Times New Roman"/>
                <a:ea typeface="微软雅黑"/>
                <a:cs typeface="Courier New"/>
              </a:rPr>
              <a:t>3</a:t>
            </a:r>
            <a:r>
              <a:rPr lang="zh-CN" altLang="zh-CN" sz="2600" kern="100" baseline="30000" dirty="0">
                <a:latin typeface="Times New Roman"/>
                <a:ea typeface="微软雅黑"/>
                <a:cs typeface="Times New Roman"/>
              </a:rPr>
              <a:t>＋</a:t>
            </a:r>
            <a:r>
              <a:rPr lang="zh-CN" altLang="zh-CN" sz="2600" kern="100" dirty="0">
                <a:latin typeface="Times New Roman"/>
                <a:ea typeface="微软雅黑"/>
                <a:cs typeface="Times New Roman"/>
              </a:rPr>
              <a:t>转化</a:t>
            </a:r>
            <a:r>
              <a:rPr lang="zh-CN" altLang="zh-CN" sz="2600" kern="100" dirty="0" smtClean="0">
                <a:latin typeface="Times New Roman"/>
                <a:ea typeface="微软雅黑"/>
                <a:cs typeface="Times New Roman"/>
              </a:rPr>
              <a:t>为</a:t>
            </a:r>
            <a:r>
              <a:rPr lang="en-US" altLang="zh-CN" sz="2600" kern="100" dirty="0" smtClean="0">
                <a:solidFill>
                  <a:srgbClr val="000000"/>
                </a:solidFill>
                <a:latin typeface="Times New Roman"/>
                <a:ea typeface="宋体"/>
                <a:cs typeface="Times New Roman"/>
                <a:sym typeface="Times New Roman"/>
              </a:rPr>
              <a:t>______</a:t>
            </a:r>
            <a:r>
              <a:rPr lang="zh-CN" altLang="zh-CN" sz="2600" kern="100" dirty="0" smtClean="0">
                <a:latin typeface="Times New Roman"/>
                <a:ea typeface="微软雅黑"/>
                <a:cs typeface="Times New Roman"/>
              </a:rPr>
              <a:t>色的</a:t>
            </a:r>
            <a:r>
              <a:rPr lang="en-US" altLang="zh-CN" sz="2600" kern="100" dirty="0" smtClean="0">
                <a:solidFill>
                  <a:srgbClr val="000000"/>
                </a:solidFill>
                <a:latin typeface="Times New Roman"/>
                <a:ea typeface="宋体"/>
                <a:cs typeface="Times New Roman"/>
                <a:sym typeface="Times New Roman"/>
              </a:rPr>
              <a:t>____________</a:t>
            </a:r>
            <a:r>
              <a:rPr lang="zh-CN" altLang="zh-CN" sz="2600" kern="100" dirty="0" smtClean="0">
                <a:latin typeface="Times New Roman"/>
                <a:ea typeface="微软雅黑"/>
                <a:cs typeface="Times New Roman"/>
              </a:rPr>
              <a:t>沉淀</a:t>
            </a:r>
            <a:r>
              <a:rPr lang="zh-CN" altLang="zh-CN" sz="2600" kern="100" dirty="0">
                <a:latin typeface="Times New Roman"/>
                <a:ea typeface="微软雅黑"/>
                <a:cs typeface="Times New Roman"/>
              </a:rPr>
              <a:t>析出</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sp>
        <p:nvSpPr>
          <p:cNvPr id="2" name="矩形 1"/>
          <p:cNvSpPr/>
          <p:nvPr/>
        </p:nvSpPr>
        <p:spPr>
          <a:xfrm>
            <a:off x="7175344" y="1535267"/>
            <a:ext cx="851515" cy="492443"/>
          </a:xfrm>
          <a:prstGeom prst="rect">
            <a:avLst/>
          </a:prstGeom>
        </p:spPr>
        <p:txBody>
          <a:bodyPr wrap="none">
            <a:spAutoFit/>
          </a:bodyPr>
          <a:lstStyle/>
          <a:p>
            <a:r>
              <a:rPr lang="zh-CN" altLang="zh-CN" sz="2600" b="1" kern="100" dirty="0">
                <a:solidFill>
                  <a:srgbClr val="C00000"/>
                </a:solidFill>
                <a:latin typeface="Times New Roman"/>
                <a:ea typeface="宋体"/>
                <a:cs typeface="Times New Roman"/>
                <a:sym typeface="Times New Roman"/>
              </a:rPr>
              <a:t>铁粉</a:t>
            </a:r>
            <a:endParaRPr lang="zh-CN" altLang="en-US" sz="2600" b="1" dirty="0">
              <a:solidFill>
                <a:srgbClr val="C00000"/>
              </a:solidFill>
              <a:latin typeface="Times New Roman"/>
              <a:ea typeface="宋体"/>
              <a:sym typeface="Times New Roman"/>
            </a:endParaRPr>
          </a:p>
        </p:txBody>
      </p:sp>
      <p:sp>
        <p:nvSpPr>
          <p:cNvPr id="3" name="矩形 2"/>
          <p:cNvSpPr/>
          <p:nvPr/>
        </p:nvSpPr>
        <p:spPr>
          <a:xfrm>
            <a:off x="8975574" y="2714025"/>
            <a:ext cx="851515" cy="492443"/>
          </a:xfrm>
          <a:prstGeom prst="rect">
            <a:avLst/>
          </a:prstGeom>
        </p:spPr>
        <p:txBody>
          <a:bodyPr wrap="none">
            <a:spAutoFit/>
          </a:bodyPr>
          <a:lstStyle/>
          <a:p>
            <a:r>
              <a:rPr lang="zh-CN" altLang="zh-CN" sz="2600" b="1" kern="100" dirty="0">
                <a:solidFill>
                  <a:srgbClr val="C00000"/>
                </a:solidFill>
                <a:latin typeface="Times New Roman"/>
                <a:ea typeface="宋体"/>
                <a:cs typeface="Times New Roman"/>
                <a:sym typeface="Times New Roman"/>
              </a:rPr>
              <a:t>氧化</a:t>
            </a:r>
            <a:endParaRPr lang="zh-CN" altLang="en-US" sz="2600" b="1" dirty="0">
              <a:solidFill>
                <a:srgbClr val="C00000"/>
              </a:solidFill>
              <a:latin typeface="Times New Roman"/>
              <a:ea typeface="宋体"/>
              <a:sym typeface="Times New Roman"/>
            </a:endParaRPr>
          </a:p>
        </p:txBody>
      </p:sp>
      <p:sp>
        <p:nvSpPr>
          <p:cNvPr id="4" name="矩形 3"/>
          <p:cNvSpPr/>
          <p:nvPr/>
        </p:nvSpPr>
        <p:spPr>
          <a:xfrm>
            <a:off x="806757" y="3275171"/>
            <a:ext cx="2305439" cy="492443"/>
          </a:xfrm>
          <a:prstGeom prst="rect">
            <a:avLst/>
          </a:prstGeom>
        </p:spPr>
        <p:txBody>
          <a:bodyPr wrap="none">
            <a:spAutoFit/>
          </a:bodyPr>
          <a:lstStyle/>
          <a:p>
            <a:r>
              <a:rPr lang="zh-CN" altLang="zh-CN" sz="2600" b="1" kern="100" dirty="0">
                <a:solidFill>
                  <a:srgbClr val="C00000"/>
                </a:solidFill>
                <a:latin typeface="Times New Roman"/>
                <a:ea typeface="宋体"/>
                <a:cs typeface="Times New Roman"/>
                <a:sym typeface="Times New Roman"/>
              </a:rPr>
              <a:t>调节溶液的</a:t>
            </a:r>
            <a:r>
              <a:rPr lang="en-US" altLang="zh-CN" sz="2600" kern="100" dirty="0">
                <a:solidFill>
                  <a:srgbClr val="C00000"/>
                </a:solidFill>
                <a:latin typeface="Times New Roman"/>
                <a:ea typeface="宋体"/>
                <a:cs typeface="Courier New"/>
                <a:sym typeface="Times New Roman"/>
              </a:rPr>
              <a:t>pH</a:t>
            </a:r>
            <a:endParaRPr lang="zh-CN" altLang="en-US" sz="2600" dirty="0">
              <a:solidFill>
                <a:srgbClr val="C00000"/>
              </a:solidFill>
              <a:latin typeface="Times New Roman"/>
              <a:ea typeface="宋体"/>
              <a:sym typeface="Times New Roman"/>
            </a:endParaRPr>
          </a:p>
        </p:txBody>
      </p:sp>
      <p:sp>
        <p:nvSpPr>
          <p:cNvPr id="5" name="矩形 4"/>
          <p:cNvSpPr/>
          <p:nvPr/>
        </p:nvSpPr>
        <p:spPr>
          <a:xfrm>
            <a:off x="5326071" y="3315341"/>
            <a:ext cx="851515" cy="492443"/>
          </a:xfrm>
          <a:prstGeom prst="rect">
            <a:avLst/>
          </a:prstGeom>
        </p:spPr>
        <p:txBody>
          <a:bodyPr wrap="none">
            <a:spAutoFit/>
          </a:bodyPr>
          <a:lstStyle/>
          <a:p>
            <a:r>
              <a:rPr lang="zh-CN" altLang="zh-CN" sz="2600" b="1" kern="100" dirty="0">
                <a:solidFill>
                  <a:srgbClr val="C00000"/>
                </a:solidFill>
                <a:latin typeface="Times New Roman"/>
                <a:ea typeface="宋体"/>
                <a:cs typeface="Times New Roman"/>
                <a:sym typeface="Times New Roman"/>
              </a:rPr>
              <a:t>红褐</a:t>
            </a:r>
            <a:endParaRPr lang="zh-CN" altLang="en-US" sz="2600" b="1" dirty="0">
              <a:solidFill>
                <a:srgbClr val="C00000"/>
              </a:solidFill>
              <a:latin typeface="Times New Roman"/>
              <a:ea typeface="宋体"/>
              <a:sym typeface="Times New Roman"/>
            </a:endParaRPr>
          </a:p>
        </p:txBody>
      </p:sp>
      <p:sp>
        <p:nvSpPr>
          <p:cNvPr id="7" name="矩形 6"/>
          <p:cNvSpPr/>
          <p:nvPr/>
        </p:nvSpPr>
        <p:spPr>
          <a:xfrm>
            <a:off x="7175344" y="3302641"/>
            <a:ext cx="1330814" cy="492443"/>
          </a:xfrm>
          <a:prstGeom prst="rect">
            <a:avLst/>
          </a:prstGeom>
        </p:spPr>
        <p:txBody>
          <a:bodyPr wrap="none">
            <a:spAutoFit/>
          </a:bodyPr>
          <a:lstStyle/>
          <a:p>
            <a:r>
              <a:rPr lang="en-US" altLang="zh-CN" sz="2600" kern="100" dirty="0">
                <a:solidFill>
                  <a:srgbClr val="C00000"/>
                </a:solidFill>
                <a:latin typeface="Times New Roman"/>
                <a:ea typeface="宋体"/>
                <a:cs typeface="Courier New"/>
                <a:sym typeface="Times New Roman"/>
              </a:rPr>
              <a:t>Fe(OH)</a:t>
            </a:r>
            <a:r>
              <a:rPr lang="en-US" altLang="zh-CN" sz="2600" kern="100" baseline="-25000" dirty="0">
                <a:solidFill>
                  <a:srgbClr val="C00000"/>
                </a:solidFill>
                <a:latin typeface="Times New Roman"/>
                <a:ea typeface="宋体"/>
                <a:cs typeface="Courier New"/>
                <a:sym typeface="Times New Roman"/>
              </a:rPr>
              <a:t>3</a:t>
            </a:r>
            <a:endParaRPr lang="zh-CN" altLang="en-US" sz="2600" dirty="0">
              <a:solidFill>
                <a:srgbClr val="C00000"/>
              </a:solidFill>
              <a:latin typeface="Times New Roman"/>
              <a:ea typeface="宋体"/>
              <a:sym typeface="Times New Roman"/>
            </a:endParaRPr>
          </a:p>
        </p:txBody>
      </p:sp>
    </p:spTree>
    <p:extLst>
      <p:ext uri="{BB962C8B-B14F-4D97-AF65-F5344CB8AC3E}">
        <p14:creationId xmlns:p14="http://schemas.microsoft.com/office/powerpoint/2010/main" val="25733982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P spid="5" grpId="0" autoUpdateAnimBg="0"/>
      <p:bldP spid="7"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1323415"/>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latin typeface="Times New Roman"/>
                <a:ea typeface="黑体"/>
                <a:cs typeface="Times New Roman"/>
              </a:rPr>
              <a:t>【微自测】</a:t>
            </a:r>
            <a:endParaRPr lang="zh-CN" altLang="zh-CN" sz="1050" kern="100" dirty="0">
              <a:latin typeface="宋体"/>
              <a:cs typeface="Courier New"/>
            </a:endParaRPr>
          </a:p>
          <a:p>
            <a:pPr algn="just">
              <a:lnSpc>
                <a:spcPct val="150000"/>
              </a:lnSpc>
              <a:spcAft>
                <a:spcPts val="0"/>
              </a:spcAft>
              <a:tabLst>
                <a:tab pos="2610485" algn="l"/>
              </a:tabLst>
            </a:pPr>
            <a:r>
              <a:rPr lang="en-US" altLang="zh-CN" sz="2600" b="1" kern="100" dirty="0">
                <a:latin typeface="Times New Roman"/>
                <a:ea typeface="楷体_GB2312"/>
                <a:cs typeface="Courier New"/>
              </a:rPr>
              <a:t>2.</a:t>
            </a:r>
            <a:r>
              <a:rPr lang="zh-CN" altLang="zh-CN" sz="2600" b="1" kern="100" dirty="0">
                <a:latin typeface="Times New Roman"/>
                <a:ea typeface="楷体_GB2312"/>
                <a:cs typeface="Times New Roman"/>
              </a:rPr>
              <a:t>判断正误，正确的打</a:t>
            </a:r>
            <a:r>
              <a:rPr lang="en-US" altLang="zh-CN" sz="2600" b="1" kern="100" dirty="0">
                <a:latin typeface="宋体"/>
                <a:ea typeface="微软雅黑"/>
                <a:cs typeface="Times New Roman"/>
              </a:rPr>
              <a:t>“</a:t>
            </a:r>
            <a:r>
              <a:rPr lang="en-US" altLang="zh-CN" sz="2600" b="1" kern="100" dirty="0">
                <a:latin typeface="宋体"/>
                <a:ea typeface="楷体_GB2312"/>
                <a:cs typeface="Times New Roman"/>
              </a:rPr>
              <a:t>√</a:t>
            </a:r>
            <a:r>
              <a:rPr lang="en-US" altLang="zh-CN" sz="2600" b="1" kern="100" dirty="0">
                <a:latin typeface="宋体"/>
                <a:ea typeface="微软雅黑"/>
                <a:cs typeface="Times New Roman"/>
              </a:rPr>
              <a:t>”</a:t>
            </a:r>
            <a:r>
              <a:rPr lang="zh-CN" altLang="zh-CN" sz="2600" b="1" kern="100" dirty="0">
                <a:latin typeface="Times New Roman"/>
                <a:ea typeface="楷体_GB2312"/>
                <a:cs typeface="Times New Roman"/>
              </a:rPr>
              <a:t>，错误的打</a:t>
            </a:r>
            <a:r>
              <a:rPr lang="en-US" altLang="zh-CN" sz="2600" b="1" kern="100" dirty="0">
                <a:latin typeface="宋体"/>
                <a:ea typeface="微软雅黑"/>
                <a:cs typeface="Times New Roman"/>
              </a:rPr>
              <a:t>“×”</a:t>
            </a:r>
            <a:r>
              <a:rPr lang="zh-CN" altLang="zh-CN" sz="2600" b="1" kern="100" dirty="0">
                <a:latin typeface="Times New Roman"/>
                <a:ea typeface="楷体_GB2312"/>
                <a:cs typeface="Times New Roman"/>
              </a:rPr>
              <a:t>。</a:t>
            </a:r>
            <a:endParaRPr lang="zh-CN" altLang="zh-CN" sz="1050" kern="100" dirty="0">
              <a:effectLst/>
              <a:latin typeface="宋体"/>
              <a:cs typeface="Courier New"/>
            </a:endParaRPr>
          </a:p>
        </p:txBody>
      </p:sp>
      <p:sp>
        <p:nvSpPr>
          <p:cNvPr id="8" name="矩形 7"/>
          <p:cNvSpPr/>
          <p:nvPr/>
        </p:nvSpPr>
        <p:spPr>
          <a:xfrm>
            <a:off x="516880" y="1986451"/>
            <a:ext cx="11397613" cy="3047990"/>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b="1" kern="100" dirty="0">
                <a:latin typeface="Times New Roman"/>
                <a:ea typeface="楷体_GB2312"/>
                <a:cs typeface="Courier New"/>
              </a:rPr>
              <a:t>(1)</a:t>
            </a:r>
            <a:r>
              <a:rPr lang="zh-CN" altLang="zh-CN" sz="2600" b="1" kern="100" dirty="0">
                <a:latin typeface="Times New Roman"/>
                <a:ea typeface="楷体_GB2312"/>
                <a:cs typeface="Times New Roman"/>
              </a:rPr>
              <a:t>不同价态的含铁物质间转化必须通过氧化还原反应实现。</a:t>
            </a:r>
            <a:r>
              <a:rPr lang="en-US" altLang="zh-CN" sz="2600" b="1" kern="100" dirty="0">
                <a:latin typeface="Times New Roman"/>
                <a:ea typeface="楷体_GB2312"/>
                <a:cs typeface="Courier New"/>
              </a:rPr>
              <a:t>(</a:t>
            </a:r>
            <a:r>
              <a:rPr lang="zh-CN" altLang="zh-CN" sz="2600" b="1" kern="100" dirty="0">
                <a:latin typeface="Times New Roman"/>
                <a:ea typeface="楷体_GB2312"/>
                <a:cs typeface="Times New Roman"/>
              </a:rPr>
              <a:t>　　</a:t>
            </a:r>
            <a:r>
              <a:rPr lang="en-US" altLang="zh-CN" sz="2600" b="1" kern="100" dirty="0">
                <a:latin typeface="Times New Roman"/>
                <a:ea typeface="楷体_GB2312"/>
                <a:cs typeface="Courier New"/>
              </a:rPr>
              <a:t>)</a:t>
            </a:r>
            <a:endParaRPr lang="zh-CN" altLang="zh-CN" sz="1050" kern="100" dirty="0">
              <a:latin typeface="宋体"/>
              <a:cs typeface="Courier New"/>
            </a:endParaRPr>
          </a:p>
          <a:p>
            <a:pPr algn="just">
              <a:lnSpc>
                <a:spcPct val="150000"/>
              </a:lnSpc>
              <a:spcAft>
                <a:spcPts val="0"/>
              </a:spcAft>
              <a:tabLst>
                <a:tab pos="2610485" algn="l"/>
              </a:tabLst>
            </a:pPr>
            <a:r>
              <a:rPr lang="en-US" altLang="zh-CN" sz="2600" b="1" kern="100" dirty="0">
                <a:latin typeface="Times New Roman"/>
                <a:ea typeface="楷体_GB2312"/>
                <a:cs typeface="Courier New"/>
              </a:rPr>
              <a:t>(2)FeCl</a:t>
            </a:r>
            <a:r>
              <a:rPr lang="en-US" altLang="zh-CN" sz="2600" b="1" kern="100" baseline="-25000" dirty="0">
                <a:latin typeface="Times New Roman"/>
                <a:ea typeface="楷体_GB2312"/>
                <a:cs typeface="Courier New"/>
              </a:rPr>
              <a:t>3</a:t>
            </a:r>
            <a:r>
              <a:rPr lang="zh-CN" altLang="zh-CN" sz="2600" b="1" kern="100" dirty="0">
                <a:latin typeface="Times New Roman"/>
                <a:ea typeface="楷体_GB2312"/>
                <a:cs typeface="Times New Roman"/>
              </a:rPr>
              <a:t>溶液可用于铜制印刷线路板制作，是因为</a:t>
            </a:r>
            <a:r>
              <a:rPr lang="en-US" altLang="zh-CN" sz="2600" b="1" kern="100" dirty="0">
                <a:latin typeface="Times New Roman"/>
                <a:ea typeface="楷体_GB2312"/>
                <a:cs typeface="Courier New"/>
              </a:rPr>
              <a:t>FeCl</a:t>
            </a:r>
            <a:r>
              <a:rPr lang="en-US" altLang="zh-CN" sz="2600" b="1" kern="100" baseline="-25000" dirty="0">
                <a:latin typeface="Times New Roman"/>
                <a:ea typeface="楷体_GB2312"/>
                <a:cs typeface="Courier New"/>
              </a:rPr>
              <a:t>3</a:t>
            </a:r>
            <a:r>
              <a:rPr lang="zh-CN" altLang="zh-CN" sz="2600" b="1" kern="100" dirty="0">
                <a:latin typeface="Times New Roman"/>
                <a:ea typeface="楷体_GB2312"/>
                <a:cs typeface="Times New Roman"/>
              </a:rPr>
              <a:t>能从含</a:t>
            </a:r>
            <a:r>
              <a:rPr lang="en-US" altLang="zh-CN" sz="2600" b="1" kern="100" dirty="0">
                <a:latin typeface="Times New Roman"/>
                <a:ea typeface="楷体_GB2312"/>
                <a:cs typeface="Courier New"/>
              </a:rPr>
              <a:t>Cu</a:t>
            </a:r>
            <a:r>
              <a:rPr lang="en-US" altLang="zh-CN" sz="2600" b="1" kern="100" baseline="30000" dirty="0">
                <a:latin typeface="Times New Roman"/>
                <a:ea typeface="楷体_GB2312"/>
                <a:cs typeface="Courier New"/>
              </a:rPr>
              <a:t>2</a:t>
            </a:r>
            <a:r>
              <a:rPr lang="zh-CN" altLang="zh-CN" sz="2600" b="1" kern="100" baseline="30000" dirty="0">
                <a:latin typeface="Times New Roman"/>
                <a:ea typeface="楷体_GB2312"/>
                <a:cs typeface="Times New Roman"/>
              </a:rPr>
              <a:t>＋</a:t>
            </a:r>
            <a:r>
              <a:rPr lang="zh-CN" altLang="zh-CN" sz="2600" b="1" kern="100" dirty="0">
                <a:latin typeface="Times New Roman"/>
                <a:ea typeface="楷体_GB2312"/>
                <a:cs typeface="Times New Roman"/>
              </a:rPr>
              <a:t>的溶液中置换出铜。</a:t>
            </a:r>
            <a:r>
              <a:rPr lang="en-US" altLang="zh-CN" sz="2600" b="1" kern="100" dirty="0">
                <a:latin typeface="Times New Roman"/>
                <a:ea typeface="楷体_GB2312"/>
                <a:cs typeface="Courier New"/>
              </a:rPr>
              <a:t>(</a:t>
            </a:r>
            <a:r>
              <a:rPr lang="zh-CN" altLang="zh-CN" sz="2600" b="1" kern="100" dirty="0">
                <a:latin typeface="Times New Roman"/>
                <a:ea typeface="楷体_GB2312"/>
                <a:cs typeface="Times New Roman"/>
              </a:rPr>
              <a:t>　　</a:t>
            </a:r>
            <a:r>
              <a:rPr lang="en-US" altLang="zh-CN" sz="2600" b="1" kern="100" dirty="0">
                <a:latin typeface="Times New Roman"/>
                <a:ea typeface="楷体_GB2312"/>
                <a:cs typeface="Courier New"/>
              </a:rPr>
              <a:t>)</a:t>
            </a:r>
            <a:endParaRPr lang="zh-CN" altLang="zh-CN" sz="1050" kern="100" dirty="0">
              <a:latin typeface="宋体"/>
              <a:cs typeface="Courier New"/>
            </a:endParaRPr>
          </a:p>
          <a:p>
            <a:pPr algn="just">
              <a:lnSpc>
                <a:spcPct val="150000"/>
              </a:lnSpc>
              <a:spcAft>
                <a:spcPts val="0"/>
              </a:spcAft>
              <a:tabLst>
                <a:tab pos="2610485" algn="l"/>
              </a:tabLst>
            </a:pPr>
            <a:r>
              <a:rPr lang="en-US" altLang="zh-CN" sz="2600" b="1" kern="100" dirty="0">
                <a:latin typeface="Times New Roman"/>
                <a:ea typeface="楷体_GB2312"/>
                <a:cs typeface="Courier New"/>
              </a:rPr>
              <a:t>(3)</a:t>
            </a:r>
            <a:r>
              <a:rPr lang="zh-CN" altLang="zh-CN" sz="2600" b="1" kern="100" dirty="0">
                <a:latin typeface="Times New Roman"/>
                <a:ea typeface="楷体_GB2312"/>
                <a:cs typeface="Times New Roman"/>
              </a:rPr>
              <a:t>在</a:t>
            </a:r>
            <a:r>
              <a:rPr lang="en-US" altLang="zh-CN" sz="2600" b="1" kern="100" dirty="0">
                <a:latin typeface="Times New Roman"/>
                <a:ea typeface="楷体_GB2312"/>
                <a:cs typeface="Courier New"/>
              </a:rPr>
              <a:t>FeCl</a:t>
            </a:r>
            <a:r>
              <a:rPr lang="en-US" altLang="zh-CN" sz="2600" b="1" kern="100" baseline="-25000" dirty="0">
                <a:latin typeface="Times New Roman"/>
                <a:ea typeface="楷体_GB2312"/>
                <a:cs typeface="Courier New"/>
              </a:rPr>
              <a:t>3</a:t>
            </a:r>
            <a:r>
              <a:rPr lang="zh-CN" altLang="zh-CN" sz="2600" b="1" kern="100" dirty="0">
                <a:latin typeface="Times New Roman"/>
                <a:ea typeface="楷体_GB2312"/>
                <a:cs typeface="Times New Roman"/>
              </a:rPr>
              <a:t>溶液中加入铁粉，铁粉溶解，但不产生沉淀。</a:t>
            </a:r>
            <a:r>
              <a:rPr lang="en-US" altLang="zh-CN" sz="2600" b="1" kern="100" dirty="0">
                <a:latin typeface="Times New Roman"/>
                <a:ea typeface="楷体_GB2312"/>
                <a:cs typeface="Courier New"/>
              </a:rPr>
              <a:t>(</a:t>
            </a:r>
            <a:r>
              <a:rPr lang="zh-CN" altLang="zh-CN" sz="2600" b="1" kern="100" dirty="0">
                <a:latin typeface="Times New Roman"/>
                <a:ea typeface="楷体_GB2312"/>
                <a:cs typeface="Times New Roman"/>
              </a:rPr>
              <a:t>　　</a:t>
            </a:r>
            <a:r>
              <a:rPr lang="en-US" altLang="zh-CN" sz="2600" b="1" kern="100" dirty="0">
                <a:latin typeface="Times New Roman"/>
                <a:ea typeface="楷体_GB2312"/>
                <a:cs typeface="Courier New"/>
              </a:rPr>
              <a:t>)</a:t>
            </a:r>
            <a:endParaRPr lang="zh-CN" altLang="zh-CN" sz="1050" kern="100" dirty="0">
              <a:latin typeface="宋体"/>
              <a:cs typeface="Courier New"/>
            </a:endParaRPr>
          </a:p>
          <a:p>
            <a:pPr algn="just">
              <a:lnSpc>
                <a:spcPct val="150000"/>
              </a:lnSpc>
              <a:spcAft>
                <a:spcPts val="0"/>
              </a:spcAft>
              <a:tabLst>
                <a:tab pos="2610485" algn="l"/>
              </a:tabLst>
            </a:pPr>
            <a:r>
              <a:rPr lang="en-US" altLang="zh-CN" sz="2600" b="1" kern="100" dirty="0">
                <a:latin typeface="Times New Roman"/>
                <a:ea typeface="楷体_GB2312"/>
                <a:cs typeface="Courier New"/>
              </a:rPr>
              <a:t>(4)</a:t>
            </a:r>
            <a:r>
              <a:rPr lang="zh-CN" altLang="zh-CN" sz="2600" b="1" kern="100" dirty="0">
                <a:latin typeface="Times New Roman"/>
                <a:ea typeface="楷体_GB2312"/>
                <a:cs typeface="Times New Roman"/>
              </a:rPr>
              <a:t>铁与盐酸反应生成</a:t>
            </a:r>
            <a:r>
              <a:rPr lang="en-US" altLang="zh-CN" sz="2600" b="1" kern="100" dirty="0">
                <a:latin typeface="Times New Roman"/>
                <a:ea typeface="楷体_GB2312"/>
                <a:cs typeface="Courier New"/>
              </a:rPr>
              <a:t>FeCl</a:t>
            </a:r>
            <a:r>
              <a:rPr lang="en-US" altLang="zh-CN" sz="2600" b="1" kern="100" baseline="-25000" dirty="0">
                <a:latin typeface="Times New Roman"/>
                <a:ea typeface="楷体_GB2312"/>
                <a:cs typeface="Courier New"/>
              </a:rPr>
              <a:t>3</a:t>
            </a:r>
            <a:r>
              <a:rPr lang="zh-CN" altLang="zh-CN" sz="2600" b="1" kern="100" dirty="0">
                <a:latin typeface="Times New Roman"/>
                <a:ea typeface="楷体_GB2312"/>
                <a:cs typeface="Times New Roman"/>
              </a:rPr>
              <a:t>。</a:t>
            </a:r>
            <a:r>
              <a:rPr lang="en-US" altLang="zh-CN" sz="2600" b="1" kern="100" dirty="0">
                <a:latin typeface="Times New Roman"/>
                <a:ea typeface="楷体_GB2312"/>
                <a:cs typeface="Courier New"/>
              </a:rPr>
              <a:t>(</a:t>
            </a:r>
            <a:r>
              <a:rPr lang="zh-CN" altLang="zh-CN" sz="2600" b="1" kern="100" dirty="0">
                <a:latin typeface="Times New Roman"/>
                <a:ea typeface="楷体_GB2312"/>
                <a:cs typeface="Times New Roman"/>
              </a:rPr>
              <a:t>　　</a:t>
            </a:r>
            <a:r>
              <a:rPr lang="en-US" altLang="zh-CN" sz="2600" b="1" kern="100" dirty="0" smtClean="0">
                <a:latin typeface="Times New Roman"/>
                <a:ea typeface="楷体_GB2312"/>
                <a:cs typeface="Courier New"/>
              </a:rPr>
              <a:t>)</a:t>
            </a:r>
            <a:endParaRPr lang="zh-CN" altLang="zh-CN" sz="1050" kern="100" dirty="0">
              <a:latin typeface="宋体"/>
              <a:cs typeface="Courier New"/>
            </a:endParaRPr>
          </a:p>
        </p:txBody>
      </p:sp>
      <p:sp>
        <p:nvSpPr>
          <p:cNvPr id="4" name="矩形 3"/>
          <p:cNvSpPr/>
          <p:nvPr/>
        </p:nvSpPr>
        <p:spPr>
          <a:xfrm>
            <a:off x="516880" y="5046842"/>
            <a:ext cx="11397613" cy="648230"/>
          </a:xfrm>
          <a:prstGeom prst="rect">
            <a:avLst/>
          </a:prstGeom>
        </p:spPr>
        <p:txBody>
          <a:bodyPr wrap="square" lIns="121898" tIns="60948" rIns="121898" bIns="60948">
            <a:spAutoFit/>
          </a:bodyPr>
          <a:lstStyle/>
          <a:p>
            <a:pPr marL="252000" indent="-457200" algn="just">
              <a:lnSpc>
                <a:spcPct val="150000"/>
              </a:lnSpc>
              <a:spcAft>
                <a:spcPts val="0"/>
              </a:spcAft>
            </a:pPr>
            <a:r>
              <a:rPr lang="zh-CN" altLang="zh-CN" sz="2600" dirty="0">
                <a:solidFill>
                  <a:srgbClr val="C00000"/>
                </a:solidFill>
                <a:latin typeface="Times New Roman"/>
                <a:ea typeface="黑体"/>
                <a:cs typeface="Times New Roman"/>
              </a:rPr>
              <a:t>答案</a:t>
            </a:r>
            <a:r>
              <a:rPr lang="zh-CN" altLang="zh-CN" sz="2600" dirty="0">
                <a:solidFill>
                  <a:srgbClr val="C00000"/>
                </a:solidFill>
                <a:latin typeface="Times New Roman"/>
                <a:ea typeface="微软雅黑"/>
                <a:cs typeface="Times New Roman"/>
              </a:rPr>
              <a:t>　</a:t>
            </a:r>
            <a:r>
              <a:rPr lang="en-US" altLang="zh-CN" sz="2600" dirty="0">
                <a:solidFill>
                  <a:srgbClr val="C00000"/>
                </a:solidFill>
                <a:latin typeface="Times New Roman"/>
                <a:ea typeface="微软雅黑"/>
              </a:rPr>
              <a:t>(1)</a:t>
            </a:r>
            <a:r>
              <a:rPr lang="en-US" altLang="zh-CN" sz="2600" dirty="0">
                <a:solidFill>
                  <a:srgbClr val="C00000"/>
                </a:solidFill>
                <a:latin typeface="宋体"/>
                <a:ea typeface="微软雅黑"/>
                <a:cs typeface="Times New Roman"/>
              </a:rPr>
              <a:t>√</a:t>
            </a:r>
            <a:r>
              <a:rPr lang="zh-CN" altLang="zh-CN" sz="2600" dirty="0">
                <a:solidFill>
                  <a:srgbClr val="C00000"/>
                </a:solidFill>
                <a:latin typeface="Times New Roman"/>
                <a:ea typeface="微软雅黑"/>
                <a:cs typeface="Times New Roman"/>
              </a:rPr>
              <a:t>　</a:t>
            </a:r>
            <a:r>
              <a:rPr lang="en-US" altLang="zh-CN" sz="2600" dirty="0">
                <a:solidFill>
                  <a:srgbClr val="C00000"/>
                </a:solidFill>
                <a:latin typeface="Times New Roman"/>
                <a:ea typeface="微软雅黑"/>
              </a:rPr>
              <a:t>(2)</a:t>
            </a:r>
            <a:r>
              <a:rPr lang="en-US" altLang="zh-CN" sz="2600" dirty="0">
                <a:solidFill>
                  <a:srgbClr val="C00000"/>
                </a:solidFill>
                <a:latin typeface="宋体"/>
                <a:ea typeface="微软雅黑"/>
                <a:cs typeface="Times New Roman"/>
              </a:rPr>
              <a:t>×</a:t>
            </a:r>
            <a:r>
              <a:rPr lang="zh-CN" altLang="zh-CN" sz="2600" dirty="0">
                <a:solidFill>
                  <a:srgbClr val="C00000"/>
                </a:solidFill>
                <a:latin typeface="Times New Roman"/>
                <a:ea typeface="微软雅黑"/>
                <a:cs typeface="Times New Roman"/>
              </a:rPr>
              <a:t>　</a:t>
            </a:r>
            <a:r>
              <a:rPr lang="en-US" altLang="zh-CN" sz="2600" dirty="0">
                <a:solidFill>
                  <a:srgbClr val="C00000"/>
                </a:solidFill>
                <a:latin typeface="Times New Roman"/>
                <a:ea typeface="微软雅黑"/>
              </a:rPr>
              <a:t>(3)</a:t>
            </a:r>
            <a:r>
              <a:rPr lang="en-US" altLang="zh-CN" sz="2600" dirty="0">
                <a:solidFill>
                  <a:srgbClr val="C00000"/>
                </a:solidFill>
                <a:latin typeface="宋体"/>
                <a:ea typeface="微软雅黑"/>
                <a:cs typeface="Times New Roman"/>
              </a:rPr>
              <a:t>√</a:t>
            </a:r>
            <a:r>
              <a:rPr lang="zh-CN" altLang="zh-CN" sz="2600" dirty="0">
                <a:solidFill>
                  <a:srgbClr val="C00000"/>
                </a:solidFill>
                <a:latin typeface="Times New Roman"/>
                <a:ea typeface="微软雅黑"/>
                <a:cs typeface="Times New Roman"/>
              </a:rPr>
              <a:t>　</a:t>
            </a:r>
            <a:r>
              <a:rPr lang="en-US" altLang="zh-CN" sz="2600" dirty="0">
                <a:solidFill>
                  <a:srgbClr val="C00000"/>
                </a:solidFill>
                <a:latin typeface="Times New Roman"/>
                <a:ea typeface="微软雅黑"/>
              </a:rPr>
              <a:t>(4)</a:t>
            </a:r>
            <a:r>
              <a:rPr lang="en-US" altLang="zh-CN" sz="2600" dirty="0">
                <a:solidFill>
                  <a:srgbClr val="C00000"/>
                </a:solidFill>
                <a:latin typeface="宋体"/>
                <a:ea typeface="微软雅黑"/>
                <a:cs typeface="Times New Roman"/>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Tree>
    <p:extLst>
      <p:ext uri="{BB962C8B-B14F-4D97-AF65-F5344CB8AC3E}">
        <p14:creationId xmlns:p14="http://schemas.microsoft.com/office/powerpoint/2010/main" val="25733982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3" action="ppaction://hlinksldjump"/>
          </p:cNvPr>
          <p:cNvSpPr/>
          <p:nvPr/>
        </p:nvSpPr>
        <p:spPr>
          <a:xfrm>
            <a:off x="3354799" y="3614261"/>
            <a:ext cx="7560000" cy="51816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600" b="1" kern="100" dirty="0">
                <a:solidFill>
                  <a:schemeClr val="bg2">
                    <a:lumMod val="25000"/>
                  </a:schemeClr>
                </a:solidFill>
                <a:latin typeface="微软雅黑" pitchFamily="34" charset="-122"/>
                <a:ea typeface="微软雅黑" pitchFamily="34" charset="-122"/>
                <a:cs typeface="Times New Roman"/>
              </a:rPr>
              <a:t>二、</a:t>
            </a:r>
            <a:r>
              <a:rPr lang="en-US" altLang="zh-CN" sz="2600" b="1" kern="100" dirty="0">
                <a:solidFill>
                  <a:schemeClr val="bg2">
                    <a:lumMod val="25000"/>
                  </a:schemeClr>
                </a:solidFill>
                <a:latin typeface="微软雅黑" pitchFamily="34" charset="-122"/>
                <a:ea typeface="微软雅黑" pitchFamily="34" charset="-122"/>
                <a:cs typeface="Times New Roman"/>
              </a:rPr>
              <a:t>Fe</a:t>
            </a:r>
            <a:r>
              <a:rPr lang="en-US" altLang="zh-CN" sz="2600" b="1" kern="100" baseline="30000" dirty="0">
                <a:solidFill>
                  <a:schemeClr val="bg2">
                    <a:lumMod val="25000"/>
                  </a:schemeClr>
                </a:solidFill>
                <a:latin typeface="微软雅黑" pitchFamily="34" charset="-122"/>
                <a:ea typeface="微软雅黑" pitchFamily="34" charset="-122"/>
                <a:cs typeface="Times New Roman"/>
              </a:rPr>
              <a:t>2</a:t>
            </a:r>
            <a:r>
              <a:rPr lang="zh-CN" altLang="en-US" sz="2600" b="1" kern="100" baseline="30000" dirty="0">
                <a:solidFill>
                  <a:schemeClr val="bg2">
                    <a:lumMod val="25000"/>
                  </a:schemeClr>
                </a:solidFill>
                <a:latin typeface="微软雅黑" pitchFamily="34" charset="-122"/>
                <a:ea typeface="微软雅黑" pitchFamily="34" charset="-122"/>
                <a:cs typeface="Times New Roman"/>
              </a:rPr>
              <a:t>＋</a:t>
            </a:r>
            <a:r>
              <a:rPr lang="zh-CN" altLang="en-US" sz="2600" b="1" kern="100" dirty="0">
                <a:solidFill>
                  <a:schemeClr val="bg2">
                    <a:lumMod val="25000"/>
                  </a:schemeClr>
                </a:solidFill>
                <a:latin typeface="微软雅黑" pitchFamily="34" charset="-122"/>
                <a:ea typeface="微软雅黑" pitchFamily="34" charset="-122"/>
                <a:cs typeface="Times New Roman"/>
              </a:rPr>
              <a:t>、</a:t>
            </a:r>
            <a:r>
              <a:rPr lang="en-US" altLang="zh-CN" sz="2600" b="1" kern="100" dirty="0">
                <a:solidFill>
                  <a:schemeClr val="bg2">
                    <a:lumMod val="25000"/>
                  </a:schemeClr>
                </a:solidFill>
                <a:latin typeface="微软雅黑" pitchFamily="34" charset="-122"/>
                <a:ea typeface="微软雅黑" pitchFamily="34" charset="-122"/>
                <a:cs typeface="Times New Roman"/>
              </a:rPr>
              <a:t>Fe</a:t>
            </a:r>
            <a:r>
              <a:rPr lang="en-US" altLang="zh-CN" sz="2600" b="1" kern="100" baseline="30000" dirty="0">
                <a:solidFill>
                  <a:schemeClr val="bg2">
                    <a:lumMod val="25000"/>
                  </a:schemeClr>
                </a:solidFill>
                <a:latin typeface="微软雅黑" pitchFamily="34" charset="-122"/>
                <a:ea typeface="微软雅黑" pitchFamily="34" charset="-122"/>
                <a:cs typeface="Times New Roman"/>
              </a:rPr>
              <a:t>3</a:t>
            </a:r>
            <a:r>
              <a:rPr lang="zh-CN" altLang="en-US" sz="2600" b="1" kern="100" baseline="30000" dirty="0">
                <a:solidFill>
                  <a:schemeClr val="bg2">
                    <a:lumMod val="25000"/>
                  </a:schemeClr>
                </a:solidFill>
                <a:latin typeface="微软雅黑" pitchFamily="34" charset="-122"/>
                <a:ea typeface="微软雅黑" pitchFamily="34" charset="-122"/>
                <a:cs typeface="Times New Roman"/>
              </a:rPr>
              <a:t>＋</a:t>
            </a:r>
            <a:r>
              <a:rPr lang="zh-CN" altLang="en-US" sz="2600" b="1" kern="100" dirty="0">
                <a:solidFill>
                  <a:schemeClr val="bg2">
                    <a:lumMod val="25000"/>
                  </a:schemeClr>
                </a:solidFill>
                <a:latin typeface="微软雅黑" pitchFamily="34" charset="-122"/>
                <a:ea typeface="微软雅黑" pitchFamily="34" charset="-122"/>
                <a:cs typeface="Times New Roman"/>
              </a:rPr>
              <a:t>的检验方法</a:t>
            </a:r>
          </a:p>
        </p:txBody>
      </p:sp>
      <p:sp>
        <p:nvSpPr>
          <p:cNvPr id="3" name="圆角矩形 2">
            <a:hlinkClick r:id="rId4" action="ppaction://hlinksldjump"/>
          </p:cNvPr>
          <p:cNvSpPr/>
          <p:nvPr/>
        </p:nvSpPr>
        <p:spPr>
          <a:xfrm>
            <a:off x="3354799" y="2901211"/>
            <a:ext cx="7560000" cy="51816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zh-CN" altLang="en-US" sz="2600" b="1" kern="100" dirty="0">
                <a:solidFill>
                  <a:schemeClr val="bg2">
                    <a:lumMod val="25000"/>
                  </a:schemeClr>
                </a:solidFill>
                <a:latin typeface="微软雅黑" pitchFamily="34" charset="-122"/>
                <a:ea typeface="微软雅黑" pitchFamily="34" charset="-122"/>
                <a:cs typeface="Times New Roman"/>
              </a:rPr>
              <a:t>一、铁及其化合物的相互转化</a:t>
            </a:r>
            <a:endParaRPr lang="zh-CN" altLang="zh-CN" sz="1050" kern="100" dirty="0">
              <a:solidFill>
                <a:schemeClr val="bg2">
                  <a:lumMod val="25000"/>
                </a:schemeClr>
              </a:solidFill>
              <a:latin typeface="微软雅黑" pitchFamily="34" charset="-122"/>
              <a:ea typeface="微软雅黑" pitchFamily="34" charset="-122"/>
              <a:cs typeface="Courier New"/>
            </a:endParaRP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
          <p:cNvSpPr>
            <a:spLocks noChangeArrowheads="1"/>
          </p:cNvSpPr>
          <p:nvPr/>
        </p:nvSpPr>
        <p:spPr bwMode="auto">
          <a:xfrm>
            <a:off x="260418" y="425287"/>
            <a:ext cx="11595508" cy="63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2609850" algn="l"/>
              </a:tabLst>
              <a:defRPr>
                <a:solidFill>
                  <a:schemeClr val="tx1"/>
                </a:solidFill>
                <a:latin typeface="Calibri" pitchFamily="34" charset="0"/>
                <a:ea typeface="宋体" pitchFamily="2" charset="-122"/>
              </a:defRPr>
            </a:lvl1pPr>
            <a:lvl2pPr marL="742950" indent="-285750" eaLnBrk="0" hangingPunct="0">
              <a:tabLst>
                <a:tab pos="2609850" algn="l"/>
              </a:tabLst>
              <a:defRPr>
                <a:solidFill>
                  <a:schemeClr val="tx1"/>
                </a:solidFill>
                <a:latin typeface="Calibri" pitchFamily="34" charset="0"/>
                <a:ea typeface="宋体" pitchFamily="2" charset="-122"/>
              </a:defRPr>
            </a:lvl2pPr>
            <a:lvl3pPr marL="1143000" indent="-228600" eaLnBrk="0" hangingPunct="0">
              <a:tabLst>
                <a:tab pos="2609850" algn="l"/>
              </a:tabLst>
              <a:defRPr>
                <a:solidFill>
                  <a:schemeClr val="tx1"/>
                </a:solidFill>
                <a:latin typeface="Calibri" pitchFamily="34" charset="0"/>
                <a:ea typeface="宋体" pitchFamily="2" charset="-122"/>
              </a:defRPr>
            </a:lvl3pPr>
            <a:lvl4pPr marL="1600200" indent="-228600" eaLnBrk="0" hangingPunct="0">
              <a:tabLst>
                <a:tab pos="2609850" algn="l"/>
              </a:tabLst>
              <a:defRPr>
                <a:solidFill>
                  <a:schemeClr val="tx1"/>
                </a:solidFill>
                <a:latin typeface="Calibri" pitchFamily="34" charset="0"/>
                <a:ea typeface="宋体" pitchFamily="2" charset="-122"/>
              </a:defRPr>
            </a:lvl4pPr>
            <a:lvl5pPr marL="2057400" indent="-228600" eaLnBrk="0" hangingPunct="0">
              <a:tabLst>
                <a:tab pos="2609850" algn="l"/>
              </a:tabLst>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tabLst>
                <a:tab pos="2609850" algn="l"/>
              </a:tabLs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tabLst>
                <a:tab pos="2609850" algn="l"/>
              </a:tabLs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tabLst>
                <a:tab pos="2609850" algn="l"/>
              </a:tabLs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tabLst>
                <a:tab pos="2609850" algn="l"/>
              </a:tabLst>
              <a:defRPr>
                <a:solidFill>
                  <a:schemeClr val="tx1"/>
                </a:solidFill>
                <a:latin typeface="Calibri" pitchFamily="34" charset="0"/>
                <a:ea typeface="宋体" pitchFamily="2" charset="-122"/>
              </a:defRPr>
            </a:lvl9pPr>
          </a:lstStyle>
          <a:p>
            <a:pPr algn="ctr">
              <a:lnSpc>
                <a:spcPct val="150000"/>
              </a:lnSpc>
              <a:spcAft>
                <a:spcPts val="0"/>
              </a:spcAft>
              <a:tabLst>
                <a:tab pos="1620520" algn="l"/>
              </a:tabLst>
              <a:defRPr/>
            </a:pPr>
            <a:r>
              <a:rPr lang="zh-CN" altLang="en-US" sz="2800" b="1" kern="100" dirty="0">
                <a:latin typeface="黑体" pitchFamily="2" charset="-122"/>
                <a:ea typeface="黑体" pitchFamily="2" charset="-122"/>
                <a:cs typeface="Courier New"/>
              </a:rPr>
              <a:t>一、铁及其化合物的相互转化</a:t>
            </a:r>
            <a:endParaRPr lang="zh-CN" altLang="zh-CN" sz="2800" b="1" kern="100" dirty="0" smtClean="0">
              <a:latin typeface="黑体" pitchFamily="2" charset="-122"/>
              <a:ea typeface="黑体" pitchFamily="2" charset="-122"/>
              <a:cs typeface="Courier New"/>
            </a:endParaRPr>
          </a:p>
        </p:txBody>
      </p:sp>
      <p:sp>
        <p:nvSpPr>
          <p:cNvPr id="7" name="矩形 6"/>
          <p:cNvSpPr/>
          <p:nvPr/>
        </p:nvSpPr>
        <p:spPr>
          <a:xfrm>
            <a:off x="260418" y="1900710"/>
            <a:ext cx="11654075" cy="648230"/>
          </a:xfrm>
          <a:prstGeom prst="rect">
            <a:avLst/>
          </a:prstGeom>
        </p:spPr>
        <p:txBody>
          <a:bodyPr wrap="square" lIns="121898" tIns="60948" rIns="121898" bIns="60948">
            <a:spAutoFit/>
          </a:bodyPr>
          <a:lstStyle/>
          <a:p>
            <a:pPr marL="252000" indent="-457200" algn="just">
              <a:lnSpc>
                <a:spcPct val="150000"/>
              </a:lnSpc>
              <a:spcAft>
                <a:spcPts val="0"/>
              </a:spcAft>
            </a:pPr>
            <a:r>
              <a:rPr lang="en-US" altLang="zh-CN" sz="2600" dirty="0">
                <a:latin typeface="Arial"/>
                <a:ea typeface="黑体"/>
              </a:rPr>
              <a:t>1</a:t>
            </a:r>
            <a:r>
              <a:rPr lang="en-US" altLang="zh-CN" sz="2600" dirty="0">
                <a:latin typeface="Times New Roman"/>
                <a:ea typeface="微软雅黑"/>
              </a:rPr>
              <a:t>.</a:t>
            </a:r>
            <a:r>
              <a:rPr lang="en-US" altLang="zh-CN" sz="2600" dirty="0">
                <a:latin typeface="宋体"/>
                <a:ea typeface="微软雅黑"/>
                <a:cs typeface="Times New Roman"/>
              </a:rPr>
              <a:t>“</a:t>
            </a:r>
            <a:r>
              <a:rPr lang="zh-CN" altLang="zh-CN" sz="2600" dirty="0">
                <a:latin typeface="Times New Roman"/>
                <a:ea typeface="黑体"/>
                <a:cs typeface="Times New Roman"/>
              </a:rPr>
              <a:t>铁三角</a:t>
            </a:r>
            <a:r>
              <a:rPr lang="en-US" altLang="zh-CN" sz="2600" dirty="0">
                <a:latin typeface="宋体"/>
                <a:ea typeface="微软雅黑"/>
                <a:cs typeface="Times New Roman"/>
              </a:rPr>
              <a:t>”</a:t>
            </a:r>
            <a:r>
              <a:rPr lang="zh-CN" altLang="zh-CN" sz="2600" dirty="0">
                <a:latin typeface="Times New Roman"/>
                <a:ea typeface="黑体"/>
                <a:cs typeface="Times New Roman"/>
              </a:rPr>
              <a:t>中的转化关系</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036129742"/>
              </p:ext>
            </p:extLst>
          </p:nvPr>
        </p:nvGraphicFramePr>
        <p:xfrm>
          <a:off x="677719" y="4187986"/>
          <a:ext cx="10998200" cy="1968500"/>
        </p:xfrm>
        <a:graphic>
          <a:graphicData uri="http://schemas.openxmlformats.org/presentationml/2006/ole">
            <mc:AlternateContent xmlns:mc="http://schemas.openxmlformats.org/markup-compatibility/2006">
              <mc:Choice xmlns:v="urn:schemas-microsoft-com:vml" Requires="v">
                <p:oleObj spid="_x0000_s5141" name="Document" r:id="rId4" imgW="10995833" imgH="1981218" progId="Word.Document.8">
                  <p:embed/>
                </p:oleObj>
              </mc:Choice>
              <mc:Fallback>
                <p:oleObj name="Document" r:id="rId4" imgW="10995833" imgH="1981218" progId="Word.Document.8">
                  <p:embed/>
                  <p:pic>
                    <p:nvPicPr>
                      <p:cNvPr id="0" name="对象 1"/>
                      <p:cNvPicPr>
                        <a:picLocks noChangeAspect="1" noChangeArrowheads="1"/>
                      </p:cNvPicPr>
                      <p:nvPr/>
                    </p:nvPicPr>
                    <p:blipFill>
                      <a:blip r:embed="rId5"/>
                      <a:srcRect/>
                      <a:stretch>
                        <a:fillRect/>
                      </a:stretch>
                    </p:blipFill>
                    <p:spPr bwMode="auto">
                      <a:xfrm>
                        <a:off x="677719" y="4187986"/>
                        <a:ext cx="109982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138" name="Picture 18" descr="核心归纳"/>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8834" y="1269518"/>
            <a:ext cx="2127894" cy="52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9" name="Picture 19" descr="SJ427"/>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14838" y="2548940"/>
            <a:ext cx="2520322" cy="1452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5571280"/>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3664870096"/>
              </p:ext>
            </p:extLst>
          </p:nvPr>
        </p:nvGraphicFramePr>
        <p:xfrm>
          <a:off x="381000" y="723900"/>
          <a:ext cx="11493500" cy="3962400"/>
        </p:xfrm>
        <a:graphic>
          <a:graphicData uri="http://schemas.openxmlformats.org/presentationml/2006/ole">
            <mc:AlternateContent xmlns:mc="http://schemas.openxmlformats.org/markup-compatibility/2006">
              <mc:Choice xmlns:v="urn:schemas-microsoft-com:vml" Requires="v">
                <p:oleObj spid="_x0000_s6162" name="Document" r:id="rId3" imgW="11484297" imgH="3962796" progId="Word.Document.8">
                  <p:embed/>
                </p:oleObj>
              </mc:Choice>
              <mc:Fallback>
                <p:oleObj name="Document" r:id="rId3" imgW="11484297" imgH="3962796" progId="Word.Document.8">
                  <p:embed/>
                  <p:pic>
                    <p:nvPicPr>
                      <p:cNvPr id="0" name=""/>
                      <p:cNvPicPr/>
                      <p:nvPr/>
                    </p:nvPicPr>
                    <p:blipFill>
                      <a:blip r:embed="rId4"/>
                      <a:stretch>
                        <a:fillRect/>
                      </a:stretch>
                    </p:blipFill>
                    <p:spPr>
                      <a:xfrm>
                        <a:off x="381000" y="723900"/>
                        <a:ext cx="11493500" cy="3962400"/>
                      </a:xfrm>
                      <a:prstGeom prst="rect">
                        <a:avLst/>
                      </a:prstGeom>
                    </p:spPr>
                  </p:pic>
                </p:oleObj>
              </mc:Fallback>
            </mc:AlternateContent>
          </a:graphicData>
        </a:graphic>
      </p:graphicFrame>
    </p:spTree>
    <p:extLst>
      <p:ext uri="{BB962C8B-B14F-4D97-AF65-F5344CB8AC3E}">
        <p14:creationId xmlns:p14="http://schemas.microsoft.com/office/powerpoint/2010/main" val="339130677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621288"/>
            <a:ext cx="11654075" cy="648230"/>
          </a:xfrm>
          <a:prstGeom prst="rect">
            <a:avLst/>
          </a:prstGeom>
        </p:spPr>
        <p:txBody>
          <a:bodyPr wrap="square" lIns="121898" tIns="60948" rIns="121898" bIns="60948">
            <a:spAutoFit/>
          </a:bodyPr>
          <a:lstStyle/>
          <a:p>
            <a:pPr marL="252000" indent="-457200" algn="just">
              <a:lnSpc>
                <a:spcPct val="150000"/>
              </a:lnSpc>
              <a:spcAft>
                <a:spcPts val="0"/>
              </a:spcAft>
            </a:pPr>
            <a:r>
              <a:rPr lang="en-US" altLang="zh-CN" sz="2600" dirty="0">
                <a:latin typeface="Arial"/>
                <a:ea typeface="黑体"/>
              </a:rPr>
              <a:t>2</a:t>
            </a:r>
            <a:r>
              <a:rPr lang="en-US" altLang="zh-CN" sz="2600" dirty="0">
                <a:latin typeface="Times New Roman"/>
                <a:ea typeface="微软雅黑"/>
              </a:rPr>
              <a:t>.</a:t>
            </a:r>
            <a:r>
              <a:rPr lang="zh-CN" altLang="zh-CN" sz="2600" dirty="0">
                <a:latin typeface="Times New Roman"/>
                <a:ea typeface="黑体"/>
                <a:cs typeface="Times New Roman"/>
              </a:rPr>
              <a:t>涉及铁元素的物质的净化</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3750647818"/>
              </p:ext>
            </p:extLst>
          </p:nvPr>
        </p:nvGraphicFramePr>
        <p:xfrm>
          <a:off x="609600" y="1449541"/>
          <a:ext cx="10971214" cy="2971800"/>
        </p:xfrm>
        <a:graphic>
          <a:graphicData uri="http://schemas.openxmlformats.org/drawingml/2006/table">
            <a:tbl>
              <a:tblPr/>
              <a:tblGrid>
                <a:gridCol w="2785261"/>
                <a:gridCol w="2340299"/>
                <a:gridCol w="5845654"/>
              </a:tblGrid>
              <a:tr h="594360">
                <a:tc>
                  <a:txBody>
                    <a:bodyPr/>
                    <a:lstStyle/>
                    <a:p>
                      <a:pPr algn="ctr">
                        <a:lnSpc>
                          <a:spcPct val="150000"/>
                        </a:lnSpc>
                        <a:spcAft>
                          <a:spcPts val="0"/>
                        </a:spcAft>
                        <a:tabLst>
                          <a:tab pos="2610485" algn="l"/>
                        </a:tabLst>
                      </a:pPr>
                      <a:r>
                        <a:rPr lang="zh-CN" sz="2600" kern="100">
                          <a:effectLst/>
                          <a:latin typeface="Times New Roman"/>
                          <a:ea typeface="微软雅黑"/>
                          <a:cs typeface="Times New Roman"/>
                        </a:rPr>
                        <a:t>主要物质</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dirty="0">
                          <a:effectLst/>
                          <a:latin typeface="Times New Roman"/>
                          <a:ea typeface="微软雅黑"/>
                          <a:cs typeface="Times New Roman"/>
                        </a:rPr>
                        <a:t>杂质</a:t>
                      </a:r>
                      <a:endParaRPr lang="zh-CN" sz="10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a:ea typeface="微软雅黑"/>
                          <a:cs typeface="Times New Roman"/>
                        </a:rPr>
                        <a:t>除杂方法</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4360">
                <a:tc>
                  <a:txBody>
                    <a:bodyPr/>
                    <a:lstStyle/>
                    <a:p>
                      <a:pPr algn="ctr">
                        <a:lnSpc>
                          <a:spcPct val="150000"/>
                        </a:lnSpc>
                        <a:spcAft>
                          <a:spcPts val="0"/>
                        </a:spcAft>
                        <a:tabLst>
                          <a:tab pos="2610485" algn="l"/>
                        </a:tabLst>
                      </a:pPr>
                      <a:r>
                        <a:rPr lang="en-US" sz="2600" kern="100">
                          <a:effectLst/>
                          <a:latin typeface="Times New Roman"/>
                          <a:ea typeface="微软雅黑"/>
                          <a:cs typeface="Courier New"/>
                        </a:rPr>
                        <a:t>Fe</a:t>
                      </a:r>
                      <a:r>
                        <a:rPr lang="en-US" sz="2600" kern="100" baseline="30000">
                          <a:effectLst/>
                          <a:latin typeface="Times New Roman"/>
                          <a:ea typeface="微软雅黑"/>
                          <a:cs typeface="Courier New"/>
                        </a:rPr>
                        <a:t>2</a:t>
                      </a:r>
                      <a:r>
                        <a:rPr lang="zh-CN" sz="2600" kern="100" baseline="30000">
                          <a:effectLst/>
                          <a:latin typeface="Times New Roman"/>
                          <a:ea typeface="微软雅黑"/>
                          <a:cs typeface="Times New Roman"/>
                        </a:rPr>
                        <a:t>＋</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a:ea typeface="微软雅黑"/>
                          <a:cs typeface="Courier New"/>
                        </a:rPr>
                        <a:t>Fe</a:t>
                      </a:r>
                      <a:r>
                        <a:rPr lang="en-US" sz="2600" kern="100" baseline="30000">
                          <a:effectLst/>
                          <a:latin typeface="Times New Roman"/>
                          <a:ea typeface="微软雅黑"/>
                          <a:cs typeface="Courier New"/>
                        </a:rPr>
                        <a:t>3</a:t>
                      </a:r>
                      <a:r>
                        <a:rPr lang="zh-CN" sz="2600" kern="100" baseline="30000">
                          <a:effectLst/>
                          <a:latin typeface="Times New Roman"/>
                          <a:ea typeface="微软雅黑"/>
                          <a:cs typeface="Times New Roman"/>
                        </a:rPr>
                        <a:t>＋</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a:ea typeface="微软雅黑"/>
                          <a:cs typeface="Times New Roman"/>
                        </a:rPr>
                        <a:t>加过量</a:t>
                      </a:r>
                      <a:r>
                        <a:rPr lang="en-US" sz="2600" kern="100">
                          <a:effectLst/>
                          <a:latin typeface="Times New Roman"/>
                          <a:ea typeface="微软雅黑"/>
                          <a:cs typeface="Courier New"/>
                        </a:rPr>
                        <a:t>Fe</a:t>
                      </a:r>
                      <a:r>
                        <a:rPr lang="zh-CN" sz="2600" kern="100">
                          <a:effectLst/>
                          <a:latin typeface="Times New Roman"/>
                          <a:ea typeface="微软雅黑"/>
                          <a:cs typeface="Times New Roman"/>
                        </a:rPr>
                        <a:t>粉后过滤</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4360">
                <a:tc>
                  <a:txBody>
                    <a:bodyPr/>
                    <a:lstStyle/>
                    <a:p>
                      <a:pPr algn="ctr">
                        <a:lnSpc>
                          <a:spcPct val="150000"/>
                        </a:lnSpc>
                        <a:spcAft>
                          <a:spcPts val="0"/>
                        </a:spcAft>
                        <a:tabLst>
                          <a:tab pos="2610485" algn="l"/>
                        </a:tabLst>
                      </a:pPr>
                      <a:r>
                        <a:rPr lang="en-US" sz="2600" kern="100" dirty="0">
                          <a:effectLst/>
                          <a:latin typeface="Times New Roman"/>
                          <a:ea typeface="微软雅黑"/>
                          <a:cs typeface="Courier New"/>
                        </a:rPr>
                        <a:t>FeCl</a:t>
                      </a:r>
                      <a:r>
                        <a:rPr lang="en-US" sz="2600" kern="100" baseline="-25000" dirty="0">
                          <a:effectLst/>
                          <a:latin typeface="Times New Roman"/>
                          <a:ea typeface="微软雅黑"/>
                          <a:cs typeface="Courier New"/>
                        </a:rPr>
                        <a:t>3</a:t>
                      </a:r>
                      <a:endParaRPr lang="zh-CN" sz="10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a:ea typeface="微软雅黑"/>
                          <a:cs typeface="Courier New"/>
                        </a:rPr>
                        <a:t>FeCl</a:t>
                      </a:r>
                      <a:r>
                        <a:rPr lang="en-US" sz="2600" kern="100" baseline="-25000">
                          <a:effectLst/>
                          <a:latin typeface="Times New Roman"/>
                          <a:ea typeface="微软雅黑"/>
                          <a:cs typeface="Courier New"/>
                        </a:rPr>
                        <a:t>2</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a:ea typeface="微软雅黑"/>
                          <a:cs typeface="Times New Roman"/>
                        </a:rPr>
                        <a:t>加适量氯水或</a:t>
                      </a:r>
                      <a:r>
                        <a:rPr lang="en-US" sz="2600" kern="100">
                          <a:effectLst/>
                          <a:latin typeface="Times New Roman"/>
                          <a:ea typeface="微软雅黑"/>
                          <a:cs typeface="Courier New"/>
                        </a:rPr>
                        <a:t>H</a:t>
                      </a:r>
                      <a:r>
                        <a:rPr lang="en-US" sz="2600" kern="100" baseline="-25000">
                          <a:effectLst/>
                          <a:latin typeface="Times New Roman"/>
                          <a:ea typeface="微软雅黑"/>
                          <a:cs typeface="Courier New"/>
                        </a:rPr>
                        <a:t>2</a:t>
                      </a:r>
                      <a:r>
                        <a:rPr lang="en-US" sz="2600" kern="100">
                          <a:effectLst/>
                          <a:latin typeface="Times New Roman"/>
                          <a:ea typeface="微软雅黑"/>
                          <a:cs typeface="Courier New"/>
                        </a:rPr>
                        <a:t>O</a:t>
                      </a:r>
                      <a:r>
                        <a:rPr lang="en-US" sz="2600" kern="100" baseline="-25000">
                          <a:effectLst/>
                          <a:latin typeface="Times New Roman"/>
                          <a:ea typeface="微软雅黑"/>
                          <a:cs typeface="Courier New"/>
                        </a:rPr>
                        <a:t>2</a:t>
                      </a:r>
                      <a:r>
                        <a:rPr lang="zh-CN" sz="2600" kern="100">
                          <a:effectLst/>
                          <a:latin typeface="Times New Roman"/>
                          <a:ea typeface="微软雅黑"/>
                          <a:cs typeface="Times New Roman"/>
                        </a:rPr>
                        <a:t>溶液</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4360">
                <a:tc>
                  <a:txBody>
                    <a:bodyPr/>
                    <a:lstStyle/>
                    <a:p>
                      <a:pPr algn="ctr">
                        <a:lnSpc>
                          <a:spcPct val="150000"/>
                        </a:lnSpc>
                        <a:spcAft>
                          <a:spcPts val="0"/>
                        </a:spcAft>
                        <a:tabLst>
                          <a:tab pos="2610485" algn="l"/>
                        </a:tabLst>
                      </a:pPr>
                      <a:r>
                        <a:rPr lang="en-US" sz="2600" kern="100">
                          <a:effectLst/>
                          <a:latin typeface="Times New Roman"/>
                          <a:ea typeface="微软雅黑"/>
                          <a:cs typeface="Courier New"/>
                        </a:rPr>
                        <a:t>Fe</a:t>
                      </a:r>
                      <a:r>
                        <a:rPr lang="en-US" sz="2600" kern="100" baseline="30000">
                          <a:effectLst/>
                          <a:latin typeface="Times New Roman"/>
                          <a:ea typeface="微软雅黑"/>
                          <a:cs typeface="Courier New"/>
                        </a:rPr>
                        <a:t>2</a:t>
                      </a:r>
                      <a:r>
                        <a:rPr lang="zh-CN" sz="2600" kern="100" baseline="30000">
                          <a:effectLst/>
                          <a:latin typeface="Times New Roman"/>
                          <a:ea typeface="微软雅黑"/>
                          <a:cs typeface="Times New Roman"/>
                        </a:rPr>
                        <a:t>＋</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a:ea typeface="微软雅黑"/>
                          <a:cs typeface="Courier New"/>
                        </a:rPr>
                        <a:t>Cu</a:t>
                      </a:r>
                      <a:r>
                        <a:rPr lang="en-US" sz="2600" kern="100" baseline="30000">
                          <a:effectLst/>
                          <a:latin typeface="Times New Roman"/>
                          <a:ea typeface="微软雅黑"/>
                          <a:cs typeface="Courier New"/>
                        </a:rPr>
                        <a:t>2</a:t>
                      </a:r>
                      <a:r>
                        <a:rPr lang="zh-CN" sz="2600" kern="100" baseline="30000">
                          <a:effectLst/>
                          <a:latin typeface="Times New Roman"/>
                          <a:ea typeface="微软雅黑"/>
                          <a:cs typeface="Times New Roman"/>
                        </a:rPr>
                        <a:t>＋</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a:ea typeface="微软雅黑"/>
                          <a:cs typeface="Times New Roman"/>
                        </a:rPr>
                        <a:t>加过量</a:t>
                      </a:r>
                      <a:r>
                        <a:rPr lang="en-US" sz="2600" kern="100">
                          <a:effectLst/>
                          <a:latin typeface="Times New Roman"/>
                          <a:ea typeface="微软雅黑"/>
                          <a:cs typeface="Courier New"/>
                        </a:rPr>
                        <a:t>Fe</a:t>
                      </a:r>
                      <a:r>
                        <a:rPr lang="zh-CN" sz="2600" kern="100">
                          <a:effectLst/>
                          <a:latin typeface="Times New Roman"/>
                          <a:ea typeface="微软雅黑"/>
                          <a:cs typeface="Times New Roman"/>
                        </a:rPr>
                        <a:t>粉后过滤</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4360">
                <a:tc>
                  <a:txBody>
                    <a:bodyPr/>
                    <a:lstStyle/>
                    <a:p>
                      <a:pPr algn="ctr">
                        <a:lnSpc>
                          <a:spcPct val="150000"/>
                        </a:lnSpc>
                        <a:spcAft>
                          <a:spcPts val="0"/>
                        </a:spcAft>
                        <a:tabLst>
                          <a:tab pos="2610485" algn="l"/>
                        </a:tabLst>
                      </a:pPr>
                      <a:r>
                        <a:rPr lang="en-US" sz="2600" kern="100">
                          <a:effectLst/>
                          <a:latin typeface="Times New Roman"/>
                          <a:ea typeface="微软雅黑"/>
                          <a:cs typeface="Courier New"/>
                        </a:rPr>
                        <a:t>Fe</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a:ea typeface="微软雅黑"/>
                          <a:cs typeface="Courier New"/>
                        </a:rPr>
                        <a:t>Al</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dirty="0">
                          <a:effectLst/>
                          <a:latin typeface="Times New Roman"/>
                          <a:ea typeface="微软雅黑"/>
                          <a:cs typeface="Times New Roman"/>
                        </a:rPr>
                        <a:t>加过量强碱溶液后过滤</a:t>
                      </a:r>
                      <a:endParaRPr lang="zh-CN" sz="10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4868496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1314547"/>
            <a:ext cx="11654075" cy="1248394"/>
          </a:xfrm>
          <a:prstGeom prst="rect">
            <a:avLst/>
          </a:prstGeom>
        </p:spPr>
        <p:txBody>
          <a:bodyPr wrap="square" lIns="121898" tIns="60948" rIns="121898" bIns="60948">
            <a:spAutoFit/>
          </a:bodyPr>
          <a:lstStyle/>
          <a:p>
            <a:pPr marL="270000" indent="-457200" algn="just">
              <a:lnSpc>
                <a:spcPct val="150000"/>
              </a:lnSpc>
              <a:spcAft>
                <a:spcPts val="0"/>
              </a:spcAft>
              <a:tabLst>
                <a:tab pos="270065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a:t>
            </a: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a:t>
            </a:r>
            <a:r>
              <a:rPr lang="zh-CN" altLang="zh-CN" sz="2600" dirty="0">
                <a:latin typeface="Times New Roman"/>
                <a:ea typeface="微软雅黑"/>
                <a:cs typeface="Times New Roman"/>
              </a:rPr>
              <a:t>下列氯化物既可由金属和氯气直接反应制得，也可由金属和盐酸反应制得的是</a:t>
            </a:r>
            <a:r>
              <a:rPr lang="en-US" altLang="zh-CN" sz="2600" dirty="0">
                <a:latin typeface="Times New Roman"/>
                <a:ea typeface="微软雅黑"/>
              </a:rPr>
              <a:t>(</a:t>
            </a:r>
            <a:r>
              <a:rPr lang="zh-CN" altLang="zh-CN" sz="2600" dirty="0">
                <a:latin typeface="Times New Roman"/>
                <a:ea typeface="微软雅黑"/>
                <a:cs typeface="Times New Roman"/>
              </a:rPr>
              <a:t>　　</a:t>
            </a:r>
            <a:r>
              <a:rPr lang="en-US" altLang="zh-CN" sz="2600" dirty="0">
                <a:latin typeface="Times New Roman"/>
                <a:ea typeface="微软雅黑"/>
              </a:rPr>
              <a:t>)</a:t>
            </a:r>
            <a:endParaRPr lang="zh-CN" altLang="zh-CN" sz="1050" kern="100" dirty="0">
              <a:effectLst/>
              <a:latin typeface="宋体"/>
              <a:cs typeface="Courier New"/>
            </a:endParaRPr>
          </a:p>
        </p:txBody>
      </p:sp>
      <p:sp>
        <p:nvSpPr>
          <p:cNvPr id="7" name="矩形 6"/>
          <p:cNvSpPr/>
          <p:nvPr/>
        </p:nvSpPr>
        <p:spPr>
          <a:xfrm>
            <a:off x="516880" y="2526520"/>
            <a:ext cx="11397613" cy="72325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a:ea typeface="微软雅黑"/>
                <a:cs typeface="Courier New"/>
              </a:rPr>
              <a:t>A.CuCl</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  	B.FeCl</a:t>
            </a:r>
            <a:r>
              <a:rPr lang="en-US" altLang="zh-CN" sz="2600" kern="100" baseline="-25000" dirty="0">
                <a:latin typeface="Times New Roman"/>
                <a:ea typeface="微软雅黑"/>
                <a:cs typeface="Courier New"/>
              </a:rPr>
              <a:t>3</a:t>
            </a:r>
            <a:r>
              <a:rPr lang="en-US" altLang="zh-CN" sz="2600" kern="100" dirty="0">
                <a:latin typeface="Times New Roman"/>
                <a:ea typeface="微软雅黑"/>
                <a:cs typeface="Courier New"/>
              </a:rPr>
              <a:t> </a:t>
            </a:r>
            <a:r>
              <a:rPr lang="en-US" altLang="zh-CN" sz="2600" kern="100" dirty="0" smtClean="0">
                <a:latin typeface="Times New Roman"/>
                <a:ea typeface="微软雅黑"/>
                <a:cs typeface="Courier New"/>
              </a:rPr>
              <a:t>	C.FeCl</a:t>
            </a:r>
            <a:r>
              <a:rPr lang="en-US" altLang="zh-CN" sz="2600" kern="100" baseline="-25000" dirty="0" smtClean="0">
                <a:latin typeface="Times New Roman"/>
                <a:ea typeface="微软雅黑"/>
                <a:cs typeface="Courier New"/>
              </a:rPr>
              <a:t>2</a:t>
            </a:r>
            <a:r>
              <a:rPr lang="en-US" altLang="zh-CN" sz="2600" kern="100" dirty="0" smtClean="0">
                <a:latin typeface="Times New Roman"/>
                <a:ea typeface="微软雅黑"/>
                <a:cs typeface="Courier New"/>
              </a:rPr>
              <a:t>  </a:t>
            </a:r>
            <a:r>
              <a:rPr lang="en-US" altLang="zh-CN" sz="2600" kern="100" dirty="0">
                <a:latin typeface="Times New Roman"/>
                <a:ea typeface="微软雅黑"/>
                <a:cs typeface="Courier New"/>
              </a:rPr>
              <a:t>	</a:t>
            </a:r>
            <a:r>
              <a:rPr lang="en-US" altLang="zh-CN" sz="2600" kern="100" dirty="0" smtClean="0">
                <a:latin typeface="Times New Roman"/>
                <a:ea typeface="微软雅黑"/>
                <a:cs typeface="Courier New"/>
              </a:rPr>
              <a:t>D.AlCl</a:t>
            </a:r>
            <a:r>
              <a:rPr lang="en-US" altLang="zh-CN" sz="2600" kern="100" baseline="-25000" dirty="0" smtClean="0">
                <a:latin typeface="Times New Roman"/>
                <a:ea typeface="微软雅黑"/>
                <a:cs typeface="Courier New"/>
              </a:rPr>
              <a:t>3</a:t>
            </a:r>
            <a:endParaRPr lang="zh-CN" altLang="zh-CN" sz="1050" kern="100" dirty="0">
              <a:latin typeface="宋体"/>
              <a:cs typeface="Courier New"/>
            </a:endParaRPr>
          </a:p>
        </p:txBody>
      </p:sp>
      <p:sp>
        <p:nvSpPr>
          <p:cNvPr id="8" name="TextBox 7"/>
          <p:cNvSpPr txBox="1"/>
          <p:nvPr/>
        </p:nvSpPr>
        <p:spPr>
          <a:xfrm>
            <a:off x="1181452" y="2026481"/>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D</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
        <p:nvSpPr>
          <p:cNvPr id="9" name="矩形 8"/>
          <p:cNvSpPr/>
          <p:nvPr/>
        </p:nvSpPr>
        <p:spPr>
          <a:xfrm>
            <a:off x="514494" y="3262435"/>
            <a:ext cx="10801380" cy="1247497"/>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a:ea typeface="黑体"/>
                <a:cs typeface="Times New Roman"/>
              </a:rPr>
              <a:t>解析</a:t>
            </a:r>
            <a:r>
              <a:rPr lang="zh-CN" altLang="zh-CN" sz="2600" kern="100" dirty="0">
                <a:latin typeface="Times New Roman"/>
                <a:ea typeface="黑体"/>
                <a:cs typeface="Times New Roman"/>
              </a:rPr>
              <a:t>　</a:t>
            </a:r>
            <a:r>
              <a:rPr lang="zh-CN" altLang="zh-CN" sz="2600" b="1" kern="100" dirty="0">
                <a:solidFill>
                  <a:srgbClr val="0000FF"/>
                </a:solidFill>
                <a:latin typeface="Times New Roman"/>
                <a:ea typeface="仿宋_GB2312"/>
                <a:cs typeface="Times New Roman"/>
              </a:rPr>
              <a:t>金属铜与盐酸不反应，金属</a:t>
            </a:r>
            <a:r>
              <a:rPr lang="en-US" altLang="zh-CN" sz="2600" b="1" kern="100" dirty="0">
                <a:solidFill>
                  <a:srgbClr val="0000FF"/>
                </a:solidFill>
                <a:latin typeface="Times New Roman"/>
                <a:ea typeface="仿宋_GB2312"/>
                <a:cs typeface="Courier New"/>
              </a:rPr>
              <a:t>Fe</a:t>
            </a:r>
            <a:r>
              <a:rPr lang="zh-CN" altLang="zh-CN" sz="2600" b="1" kern="100" dirty="0">
                <a:solidFill>
                  <a:srgbClr val="0000FF"/>
                </a:solidFill>
                <a:latin typeface="Times New Roman"/>
                <a:ea typeface="仿宋_GB2312"/>
                <a:cs typeface="Times New Roman"/>
              </a:rPr>
              <a:t>与氯气反应生成</a:t>
            </a:r>
            <a:r>
              <a:rPr lang="en-US" altLang="zh-CN" sz="2600" b="1" kern="100" dirty="0">
                <a:solidFill>
                  <a:srgbClr val="0000FF"/>
                </a:solidFill>
                <a:latin typeface="Times New Roman"/>
                <a:ea typeface="仿宋_GB2312"/>
                <a:cs typeface="Courier New"/>
              </a:rPr>
              <a:t>FeCl</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，与盐酸反应生成</a:t>
            </a:r>
            <a:r>
              <a:rPr lang="en-US" altLang="zh-CN" sz="2600" b="1" kern="100" dirty="0">
                <a:solidFill>
                  <a:srgbClr val="0000FF"/>
                </a:solidFill>
                <a:latin typeface="Times New Roman"/>
                <a:ea typeface="仿宋_GB2312"/>
                <a:cs typeface="Courier New"/>
              </a:rPr>
              <a:t>FeCl</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，故答案为</a:t>
            </a:r>
            <a:r>
              <a:rPr lang="en-US" altLang="zh-CN" sz="2600" b="1" kern="100" dirty="0">
                <a:solidFill>
                  <a:srgbClr val="0000FF"/>
                </a:solidFill>
                <a:latin typeface="Times New Roman"/>
                <a:ea typeface="仿宋_GB2312"/>
                <a:cs typeface="Courier New"/>
              </a:rPr>
              <a:t>D</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pic>
        <p:nvPicPr>
          <p:cNvPr id="36866" name="Picture 2" descr="实践应用"/>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6539" y="747518"/>
            <a:ext cx="2127894" cy="52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568877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723251"/>
          </a:xfrm>
          <a:prstGeom prst="rect">
            <a:avLst/>
          </a:prstGeom>
        </p:spPr>
        <p:txBody>
          <a:bodyPr wrap="square" lIns="121898" tIns="60948" rIns="121898" bIns="60948">
            <a:spAutoFit/>
          </a:bodyPr>
          <a:lstStyle/>
          <a:p>
            <a:pPr marL="252000" indent="-457200" algn="just">
              <a:lnSpc>
                <a:spcPct val="150000"/>
              </a:lnSpc>
              <a:spcAft>
                <a:spcPts val="0"/>
              </a:spcAft>
            </a:pP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2</a:t>
            </a: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a:t>
            </a:r>
            <a:r>
              <a:rPr lang="zh-CN" altLang="zh-CN" sz="2600" dirty="0">
                <a:latin typeface="Times New Roman"/>
                <a:ea typeface="微软雅黑"/>
                <a:cs typeface="Times New Roman"/>
              </a:rPr>
              <a:t>要除去</a:t>
            </a:r>
            <a:r>
              <a:rPr lang="en-US" altLang="zh-CN" sz="2600" dirty="0">
                <a:latin typeface="Times New Roman"/>
                <a:ea typeface="微软雅黑"/>
              </a:rPr>
              <a:t>FeCl</a:t>
            </a:r>
            <a:r>
              <a:rPr lang="en-US" altLang="zh-CN" sz="2600" baseline="-25000" dirty="0">
                <a:latin typeface="Times New Roman"/>
                <a:ea typeface="微软雅黑"/>
              </a:rPr>
              <a:t>2</a:t>
            </a:r>
            <a:r>
              <a:rPr lang="zh-CN" altLang="zh-CN" sz="2600" dirty="0">
                <a:latin typeface="Times New Roman"/>
                <a:ea typeface="微软雅黑"/>
                <a:cs typeface="Times New Roman"/>
              </a:rPr>
              <a:t>溶液中少量的</a:t>
            </a:r>
            <a:r>
              <a:rPr lang="en-US" altLang="zh-CN" sz="2600" dirty="0">
                <a:latin typeface="Times New Roman"/>
                <a:ea typeface="微软雅黑"/>
              </a:rPr>
              <a:t>FeCl</a:t>
            </a:r>
            <a:r>
              <a:rPr lang="en-US" altLang="zh-CN" sz="2600" baseline="-25000" dirty="0">
                <a:latin typeface="Times New Roman"/>
                <a:ea typeface="微软雅黑"/>
              </a:rPr>
              <a:t>3</a:t>
            </a:r>
            <a:r>
              <a:rPr lang="zh-CN" altLang="zh-CN" sz="2600" dirty="0">
                <a:latin typeface="Times New Roman"/>
                <a:ea typeface="微软雅黑"/>
                <a:cs typeface="Times New Roman"/>
              </a:rPr>
              <a:t>，可行的方法是</a:t>
            </a:r>
            <a:r>
              <a:rPr lang="en-US" altLang="zh-CN" sz="2600" dirty="0">
                <a:latin typeface="Times New Roman"/>
                <a:ea typeface="微软雅黑"/>
              </a:rPr>
              <a:t>(</a:t>
            </a:r>
            <a:r>
              <a:rPr lang="zh-CN" altLang="zh-CN" sz="2600" dirty="0">
                <a:latin typeface="Times New Roman"/>
                <a:ea typeface="微软雅黑"/>
                <a:cs typeface="Times New Roman"/>
              </a:rPr>
              <a:t>　　</a:t>
            </a:r>
            <a:r>
              <a:rPr lang="en-US" altLang="zh-CN" sz="2600" dirty="0">
                <a:latin typeface="Times New Roman"/>
                <a:ea typeface="微软雅黑"/>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7" name="矩形 6"/>
          <p:cNvSpPr/>
          <p:nvPr/>
        </p:nvSpPr>
        <p:spPr>
          <a:xfrm>
            <a:off x="516880" y="1446382"/>
            <a:ext cx="11397613" cy="132341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滴入</a:t>
            </a:r>
            <a:r>
              <a:rPr lang="en-US" altLang="zh-CN" sz="2600" kern="100" dirty="0">
                <a:latin typeface="Times New Roman"/>
                <a:ea typeface="微软雅黑"/>
                <a:cs typeface="Courier New"/>
              </a:rPr>
              <a:t>KSCN</a:t>
            </a:r>
            <a:r>
              <a:rPr lang="zh-CN" altLang="zh-CN" sz="2600" kern="100" dirty="0">
                <a:latin typeface="Times New Roman"/>
                <a:ea typeface="微软雅黑"/>
                <a:cs typeface="Times New Roman"/>
              </a:rPr>
              <a:t>溶液</a:t>
            </a:r>
            <a:r>
              <a:rPr lang="en-US" altLang="zh-CN" sz="2600" kern="100" dirty="0">
                <a:latin typeface="Times New Roman"/>
                <a:ea typeface="微软雅黑"/>
                <a:cs typeface="Courier New"/>
              </a:rPr>
              <a:t>  </a:t>
            </a:r>
            <a:r>
              <a:rPr lang="en-US" altLang="zh-CN" sz="2600" kern="100" dirty="0" smtClean="0">
                <a:latin typeface="Times New Roman"/>
                <a:ea typeface="微软雅黑"/>
                <a:cs typeface="Courier New"/>
              </a:rPr>
              <a:t>	B</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通入氯气</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加入适量铜粉并过滤</a:t>
            </a:r>
            <a:r>
              <a:rPr lang="en-US" altLang="zh-CN" sz="2600" kern="100" dirty="0">
                <a:latin typeface="Times New Roman"/>
                <a:ea typeface="微软雅黑"/>
                <a:cs typeface="Courier New"/>
              </a:rPr>
              <a:t>  </a:t>
            </a:r>
            <a:r>
              <a:rPr lang="en-US" altLang="zh-CN" sz="2600" kern="100" dirty="0" smtClean="0">
                <a:latin typeface="Times New Roman"/>
                <a:ea typeface="微软雅黑"/>
                <a:cs typeface="Courier New"/>
              </a:rPr>
              <a:t>	D</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加入适量铁粉并</a:t>
            </a:r>
            <a:r>
              <a:rPr lang="zh-CN" altLang="zh-CN" sz="2600" kern="100" dirty="0" smtClean="0">
                <a:latin typeface="Times New Roman"/>
                <a:ea typeface="微软雅黑"/>
                <a:cs typeface="Times New Roman"/>
              </a:rPr>
              <a:t>过滤</a:t>
            </a:r>
            <a:endParaRPr lang="zh-CN" altLang="zh-CN" sz="1050" kern="100" dirty="0">
              <a:latin typeface="宋体"/>
              <a:cs typeface="Courier New"/>
            </a:endParaRPr>
          </a:p>
        </p:txBody>
      </p:sp>
      <p:sp>
        <p:nvSpPr>
          <p:cNvPr id="8" name="TextBox 7"/>
          <p:cNvSpPr txBox="1"/>
          <p:nvPr/>
        </p:nvSpPr>
        <p:spPr>
          <a:xfrm>
            <a:off x="7662280" y="895543"/>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D</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
        <p:nvSpPr>
          <p:cNvPr id="5" name="矩形 4"/>
          <p:cNvSpPr/>
          <p:nvPr/>
        </p:nvSpPr>
        <p:spPr>
          <a:xfrm>
            <a:off x="516880" y="2722366"/>
            <a:ext cx="11397613" cy="244782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a:ea typeface="黑体"/>
                <a:cs typeface="Times New Roman"/>
              </a:rPr>
              <a:t>解析</a:t>
            </a:r>
            <a:r>
              <a:rPr lang="zh-CN" altLang="zh-CN" sz="2600" kern="100" dirty="0">
                <a:latin typeface="Times New Roman"/>
                <a:ea typeface="黑体"/>
                <a:cs typeface="Times New Roman"/>
              </a:rPr>
              <a:t>　</a:t>
            </a:r>
            <a:r>
              <a:rPr lang="en-US" altLang="zh-CN" sz="2600" b="1" kern="100" dirty="0">
                <a:solidFill>
                  <a:srgbClr val="0000FF"/>
                </a:solidFill>
                <a:latin typeface="Times New Roman"/>
                <a:ea typeface="仿宋_GB2312"/>
                <a:cs typeface="Courier New"/>
              </a:rPr>
              <a:t>KSCN</a:t>
            </a:r>
            <a:r>
              <a:rPr lang="zh-CN" altLang="zh-CN" sz="2600" b="1" kern="100" dirty="0">
                <a:solidFill>
                  <a:srgbClr val="0000FF"/>
                </a:solidFill>
                <a:latin typeface="Times New Roman"/>
                <a:ea typeface="仿宋_GB2312"/>
                <a:cs typeface="Times New Roman"/>
              </a:rPr>
              <a:t>溶液只能检验</a:t>
            </a:r>
            <a:r>
              <a:rPr lang="en-US" altLang="zh-CN" sz="2600" b="1" kern="100" dirty="0">
                <a:solidFill>
                  <a:srgbClr val="0000FF"/>
                </a:solidFill>
                <a:latin typeface="Times New Roman"/>
                <a:ea typeface="仿宋_GB2312"/>
                <a:cs typeface="Courier New"/>
              </a:rPr>
              <a:t>Fe</a:t>
            </a:r>
            <a:r>
              <a:rPr lang="en-US" altLang="zh-CN" sz="2600" b="1" kern="100" baseline="30000" dirty="0">
                <a:solidFill>
                  <a:srgbClr val="0000FF"/>
                </a:solidFill>
                <a:latin typeface="Times New Roman"/>
                <a:ea typeface="仿宋_GB2312"/>
                <a:cs typeface="Courier New"/>
              </a:rPr>
              <a:t>3</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的存在，</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错误；通入氯气将</a:t>
            </a:r>
            <a:r>
              <a:rPr lang="en-US" altLang="zh-CN" sz="2600" b="1" kern="100" dirty="0">
                <a:solidFill>
                  <a:srgbClr val="0000FF"/>
                </a:solidFill>
                <a:latin typeface="Times New Roman"/>
                <a:ea typeface="仿宋_GB2312"/>
                <a:cs typeface="Courier New"/>
              </a:rPr>
              <a:t>FeCl</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氧化为</a:t>
            </a:r>
            <a:r>
              <a:rPr lang="en-US" altLang="zh-CN" sz="2600" b="1" kern="100" dirty="0">
                <a:solidFill>
                  <a:srgbClr val="0000FF"/>
                </a:solidFill>
                <a:latin typeface="Times New Roman"/>
                <a:ea typeface="仿宋_GB2312"/>
                <a:cs typeface="Courier New"/>
              </a:rPr>
              <a:t>FeCl</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错误；加入铜粉发生</a:t>
            </a:r>
            <a:r>
              <a:rPr lang="en-US" altLang="zh-CN" sz="2600" b="1" kern="100" dirty="0">
                <a:solidFill>
                  <a:srgbClr val="0000FF"/>
                </a:solidFill>
                <a:latin typeface="Times New Roman"/>
                <a:ea typeface="仿宋_GB2312"/>
                <a:cs typeface="Courier New"/>
              </a:rPr>
              <a:t>Cu</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2Fe</a:t>
            </a:r>
            <a:r>
              <a:rPr lang="en-US" altLang="zh-CN" sz="2600" b="1" kern="100" baseline="30000" dirty="0">
                <a:solidFill>
                  <a:srgbClr val="0000FF"/>
                </a:solidFill>
                <a:latin typeface="Times New Roman"/>
                <a:ea typeface="仿宋_GB2312"/>
                <a:cs typeface="Courier New"/>
              </a:rPr>
              <a:t>3</a:t>
            </a:r>
            <a:r>
              <a:rPr lang="zh-CN" altLang="zh-CN" sz="2600" b="1" kern="100" baseline="30000" dirty="0">
                <a:solidFill>
                  <a:srgbClr val="0000FF"/>
                </a:solidFill>
                <a:latin typeface="Times New Roman"/>
                <a:ea typeface="仿宋_GB2312"/>
                <a:cs typeface="Times New Roman"/>
              </a:rPr>
              <a:t>＋</a:t>
            </a:r>
            <a:r>
              <a:rPr lang="en-US" altLang="zh-CN" sz="2600" b="1" kern="100" spc="-80" dirty="0">
                <a:solidFill>
                  <a:srgbClr val="0000FF"/>
                </a:solidFill>
                <a:latin typeface="Times New Roman"/>
                <a:ea typeface="仿宋_GB2312"/>
                <a:cs typeface="Courier New"/>
              </a:rPr>
              <a:t>==</a:t>
            </a:r>
            <a:r>
              <a:rPr lang="en-US" altLang="zh-CN" sz="2600" b="1" kern="100" dirty="0">
                <a:solidFill>
                  <a:srgbClr val="0000FF"/>
                </a:solidFill>
                <a:latin typeface="Times New Roman"/>
                <a:ea typeface="仿宋_GB2312"/>
                <a:cs typeface="Courier New"/>
              </a:rPr>
              <a:t>=2Fe</a:t>
            </a:r>
            <a:r>
              <a:rPr lang="en-US" altLang="zh-CN" sz="2600" b="1" kern="100" baseline="30000" dirty="0">
                <a:solidFill>
                  <a:srgbClr val="0000FF"/>
                </a:solidFill>
                <a:latin typeface="Times New Roman"/>
                <a:ea typeface="仿宋_GB2312"/>
                <a:cs typeface="Courier New"/>
              </a:rPr>
              <a:t>2</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Cu</a:t>
            </a:r>
            <a:r>
              <a:rPr lang="en-US" altLang="zh-CN" sz="2600" b="1" kern="100" baseline="30000" dirty="0">
                <a:solidFill>
                  <a:srgbClr val="0000FF"/>
                </a:solidFill>
                <a:latin typeface="Times New Roman"/>
                <a:ea typeface="仿宋_GB2312"/>
                <a:cs typeface="Courier New"/>
              </a:rPr>
              <a:t>2</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，引入新杂质</a:t>
            </a:r>
            <a:r>
              <a:rPr lang="en-US" altLang="zh-CN" sz="2600" b="1" kern="100" dirty="0">
                <a:solidFill>
                  <a:srgbClr val="0000FF"/>
                </a:solidFill>
                <a:latin typeface="Times New Roman"/>
                <a:ea typeface="仿宋_GB2312"/>
                <a:cs typeface="Courier New"/>
              </a:rPr>
              <a:t>Cu</a:t>
            </a:r>
            <a:r>
              <a:rPr lang="en-US" altLang="zh-CN" sz="2600" b="1" kern="100" baseline="30000" dirty="0">
                <a:solidFill>
                  <a:srgbClr val="0000FF"/>
                </a:solidFill>
                <a:latin typeface="Times New Roman"/>
                <a:ea typeface="仿宋_GB2312"/>
                <a:cs typeface="Courier New"/>
              </a:rPr>
              <a:t>2</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错误；加入铁粉发生</a:t>
            </a:r>
            <a:r>
              <a:rPr lang="en-US" altLang="zh-CN" sz="2600" b="1" kern="100" dirty="0">
                <a:solidFill>
                  <a:srgbClr val="0000FF"/>
                </a:solidFill>
                <a:latin typeface="Times New Roman"/>
                <a:ea typeface="仿宋_GB2312"/>
                <a:cs typeface="Courier New"/>
              </a:rPr>
              <a:t>Fe</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2Fe</a:t>
            </a:r>
            <a:r>
              <a:rPr lang="en-US" altLang="zh-CN" sz="2600" b="1" kern="100" baseline="30000" dirty="0">
                <a:solidFill>
                  <a:srgbClr val="0000FF"/>
                </a:solidFill>
                <a:latin typeface="Times New Roman"/>
                <a:ea typeface="仿宋_GB2312"/>
                <a:cs typeface="Courier New"/>
              </a:rPr>
              <a:t>3</a:t>
            </a:r>
            <a:r>
              <a:rPr lang="zh-CN" altLang="zh-CN" sz="2600" b="1" kern="100" baseline="30000" dirty="0">
                <a:solidFill>
                  <a:srgbClr val="0000FF"/>
                </a:solidFill>
                <a:latin typeface="Times New Roman"/>
                <a:ea typeface="仿宋_GB2312"/>
                <a:cs typeface="Times New Roman"/>
              </a:rPr>
              <a:t>＋</a:t>
            </a:r>
            <a:r>
              <a:rPr lang="en-US" altLang="zh-CN" sz="2600" b="1" kern="100" spc="-80" dirty="0">
                <a:solidFill>
                  <a:srgbClr val="0000FF"/>
                </a:solidFill>
                <a:latin typeface="Times New Roman"/>
                <a:ea typeface="仿宋_GB2312"/>
                <a:cs typeface="Courier New"/>
              </a:rPr>
              <a:t>==</a:t>
            </a:r>
            <a:r>
              <a:rPr lang="en-US" altLang="zh-CN" sz="2600" b="1" kern="100" dirty="0">
                <a:solidFill>
                  <a:srgbClr val="0000FF"/>
                </a:solidFill>
                <a:latin typeface="Times New Roman"/>
                <a:ea typeface="仿宋_GB2312"/>
                <a:cs typeface="Courier New"/>
              </a:rPr>
              <a:t>=3Fe</a:t>
            </a:r>
            <a:r>
              <a:rPr lang="en-US" altLang="zh-CN" sz="2600" b="1" kern="100" baseline="30000" dirty="0">
                <a:solidFill>
                  <a:srgbClr val="0000FF"/>
                </a:solidFill>
                <a:latin typeface="Times New Roman"/>
                <a:ea typeface="仿宋_GB2312"/>
                <a:cs typeface="Courier New"/>
              </a:rPr>
              <a:t>2</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，过滤除去剩余铁粉，得到纯净</a:t>
            </a:r>
            <a:r>
              <a:rPr lang="en-US" altLang="zh-CN" sz="2600" b="1" kern="100" dirty="0">
                <a:solidFill>
                  <a:srgbClr val="0000FF"/>
                </a:solidFill>
                <a:latin typeface="Times New Roman"/>
                <a:ea typeface="仿宋_GB2312"/>
                <a:cs typeface="Courier New"/>
              </a:rPr>
              <a:t>FeCl</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溶液，</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正确</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353658620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0418" y="726290"/>
            <a:ext cx="11654075" cy="124839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kern="100" dirty="0">
                <a:latin typeface="Times New Roman"/>
                <a:ea typeface="微软雅黑"/>
                <a:cs typeface="Times New Roman"/>
              </a:rPr>
              <a:t>课程标准要求　</a:t>
            </a: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能依据铁及其化合物的性质提出不同物质间转化的思路。</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掌握</a:t>
            </a:r>
            <a:r>
              <a:rPr lang="en-US" altLang="zh-CN" sz="2600" kern="100" dirty="0">
                <a:latin typeface="Times New Roman"/>
                <a:ea typeface="微软雅黑"/>
                <a:cs typeface="Courier New"/>
              </a:rPr>
              <a:t>Fe</a:t>
            </a:r>
            <a:r>
              <a:rPr lang="en-US" altLang="zh-CN" sz="2600" kern="100" baseline="30000" dirty="0">
                <a:latin typeface="Times New Roman"/>
                <a:ea typeface="微软雅黑"/>
                <a:cs typeface="Courier New"/>
              </a:rPr>
              <a:t>3</a:t>
            </a:r>
            <a:r>
              <a:rPr lang="zh-CN" altLang="zh-CN" sz="2600" kern="100" baseline="30000" dirty="0">
                <a:latin typeface="Times New Roman"/>
                <a:ea typeface="微软雅黑"/>
                <a:cs typeface="Times New Roman"/>
              </a:rPr>
              <a:t>＋</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Fe</a:t>
            </a:r>
            <a:r>
              <a:rPr lang="en-US" altLang="zh-CN" sz="2600" kern="100" baseline="30000" dirty="0">
                <a:latin typeface="Times New Roman"/>
                <a:ea typeface="微软雅黑"/>
                <a:cs typeface="Courier New"/>
              </a:rPr>
              <a:t>2</a:t>
            </a:r>
            <a:r>
              <a:rPr lang="zh-CN" altLang="zh-CN" sz="2600" kern="100" baseline="30000" dirty="0">
                <a:latin typeface="Times New Roman"/>
                <a:ea typeface="微软雅黑"/>
                <a:cs typeface="Times New Roman"/>
              </a:rPr>
              <a:t>＋</a:t>
            </a:r>
            <a:r>
              <a:rPr lang="zh-CN" altLang="zh-CN" sz="2600" kern="100" dirty="0">
                <a:latin typeface="Times New Roman"/>
                <a:ea typeface="微软雅黑"/>
                <a:cs typeface="Times New Roman"/>
              </a:rPr>
              <a:t>相互转化及条件。</a:t>
            </a:r>
            <a:r>
              <a:rPr lang="en-US" altLang="zh-CN" sz="2600" kern="100" dirty="0">
                <a:latin typeface="Times New Roman"/>
                <a:ea typeface="微软雅黑"/>
                <a:cs typeface="Courier New"/>
              </a:rPr>
              <a:t>3.</a:t>
            </a:r>
            <a:r>
              <a:rPr lang="zh-CN" altLang="zh-CN" sz="2600" kern="100" dirty="0">
                <a:latin typeface="Times New Roman"/>
                <a:ea typeface="微软雅黑"/>
                <a:cs typeface="Times New Roman"/>
              </a:rPr>
              <a:t>知道</a:t>
            </a:r>
            <a:r>
              <a:rPr lang="en-US" altLang="zh-CN" sz="2600" kern="100" dirty="0">
                <a:latin typeface="Times New Roman"/>
                <a:ea typeface="微软雅黑"/>
                <a:cs typeface="Courier New"/>
              </a:rPr>
              <a:t>Fe</a:t>
            </a:r>
            <a:r>
              <a:rPr lang="en-US" altLang="zh-CN" sz="2600" kern="100" baseline="30000" dirty="0">
                <a:latin typeface="Times New Roman"/>
                <a:ea typeface="微软雅黑"/>
                <a:cs typeface="Courier New"/>
              </a:rPr>
              <a:t>2</a:t>
            </a:r>
            <a:r>
              <a:rPr lang="zh-CN" altLang="zh-CN" sz="2600" kern="100" baseline="30000" dirty="0">
                <a:latin typeface="Times New Roman"/>
                <a:ea typeface="微软雅黑"/>
                <a:cs typeface="Times New Roman"/>
              </a:rPr>
              <a:t>＋</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Fe</a:t>
            </a:r>
            <a:r>
              <a:rPr lang="en-US" altLang="zh-CN" sz="2600" kern="100" baseline="30000" dirty="0">
                <a:latin typeface="Times New Roman"/>
                <a:ea typeface="微软雅黑"/>
                <a:cs typeface="Courier New"/>
              </a:rPr>
              <a:t>3</a:t>
            </a:r>
            <a:r>
              <a:rPr lang="zh-CN" altLang="zh-CN" sz="2600" kern="100" baseline="30000" dirty="0">
                <a:latin typeface="Times New Roman"/>
                <a:ea typeface="微软雅黑"/>
                <a:cs typeface="Times New Roman"/>
              </a:rPr>
              <a:t>＋</a:t>
            </a:r>
            <a:r>
              <a:rPr lang="zh-CN" altLang="zh-CN" sz="2600" kern="100" dirty="0">
                <a:latin typeface="Times New Roman"/>
                <a:ea typeface="微软雅黑"/>
                <a:cs typeface="Times New Roman"/>
              </a:rPr>
              <a:t>的检验方法。</a:t>
            </a:r>
            <a:endParaRPr lang="zh-CN" altLang="zh-CN" sz="1050" kern="100" dirty="0">
              <a:effectLst/>
              <a:latin typeface="宋体"/>
              <a:cs typeface="Courier New"/>
            </a:endParaRPr>
          </a:p>
        </p:txBody>
      </p:sp>
    </p:spTree>
    <p:extLst>
      <p:ext uri="{BB962C8B-B14F-4D97-AF65-F5344CB8AC3E}">
        <p14:creationId xmlns:p14="http://schemas.microsoft.com/office/powerpoint/2010/main" val="1052966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1248394"/>
          </a:xfrm>
          <a:prstGeom prst="rect">
            <a:avLst/>
          </a:prstGeom>
        </p:spPr>
        <p:txBody>
          <a:bodyPr wrap="square" lIns="121898" tIns="60948" rIns="121898" bIns="60948">
            <a:spAutoFit/>
          </a:bodyPr>
          <a:lstStyle/>
          <a:p>
            <a:pPr marL="270000"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3.</a:t>
            </a:r>
            <a:r>
              <a:rPr lang="en-US" altLang="zh-CN" sz="2600" b="1" kern="100" dirty="0">
                <a:latin typeface="Times New Roman"/>
                <a:ea typeface="楷体_GB2312"/>
                <a:cs typeface="Courier New"/>
              </a:rPr>
              <a:t> (2022·</a:t>
            </a:r>
            <a:r>
              <a:rPr lang="zh-CN" altLang="zh-CN" sz="2600" b="1" kern="100" dirty="0">
                <a:latin typeface="Times New Roman"/>
                <a:ea typeface="楷体_GB2312"/>
                <a:cs typeface="Times New Roman"/>
              </a:rPr>
              <a:t>重庆七中期中改编</a:t>
            </a:r>
            <a:r>
              <a:rPr lang="en-US" altLang="zh-CN" sz="2600" b="1" kern="100" dirty="0">
                <a:latin typeface="Times New Roman"/>
                <a:ea typeface="楷体_GB2312"/>
                <a:cs typeface="Courier New"/>
              </a:rPr>
              <a:t>)</a:t>
            </a:r>
            <a:r>
              <a:rPr lang="zh-CN" altLang="zh-CN" sz="2600" kern="100" dirty="0">
                <a:latin typeface="Times New Roman"/>
                <a:ea typeface="微软雅黑"/>
                <a:cs typeface="Times New Roman"/>
              </a:rPr>
              <a:t>为了除去</a:t>
            </a:r>
            <a:r>
              <a:rPr lang="en-US" altLang="zh-CN" sz="2600" kern="100" dirty="0">
                <a:latin typeface="Times New Roman"/>
                <a:ea typeface="微软雅黑"/>
                <a:cs typeface="Courier New"/>
              </a:rPr>
              <a:t>CuSO</a:t>
            </a:r>
            <a:r>
              <a:rPr lang="en-US" altLang="zh-CN" sz="2600" kern="100" baseline="-25000" dirty="0">
                <a:latin typeface="Times New Roman"/>
                <a:ea typeface="微软雅黑"/>
                <a:cs typeface="Courier New"/>
              </a:rPr>
              <a:t>4</a:t>
            </a:r>
            <a:r>
              <a:rPr lang="zh-CN" altLang="zh-CN" sz="2600" kern="100" dirty="0">
                <a:latin typeface="Times New Roman"/>
                <a:ea typeface="微软雅黑"/>
                <a:cs typeface="Times New Roman"/>
              </a:rPr>
              <a:t>溶液中的</a:t>
            </a:r>
            <a:r>
              <a:rPr lang="en-US" altLang="zh-CN" sz="2600" kern="100" dirty="0">
                <a:latin typeface="Times New Roman"/>
                <a:ea typeface="微软雅黑"/>
                <a:cs typeface="Courier New"/>
              </a:rPr>
              <a:t>Fe</a:t>
            </a:r>
            <a:r>
              <a:rPr lang="en-US" altLang="zh-CN" sz="2600" kern="100" baseline="30000" dirty="0">
                <a:latin typeface="Times New Roman"/>
                <a:ea typeface="微软雅黑"/>
                <a:cs typeface="Courier New"/>
              </a:rPr>
              <a:t>2</a:t>
            </a:r>
            <a:r>
              <a:rPr lang="zh-CN" altLang="zh-CN" sz="2600" kern="100" baseline="30000" dirty="0">
                <a:latin typeface="Times New Roman"/>
                <a:ea typeface="微软雅黑"/>
                <a:cs typeface="Times New Roman"/>
              </a:rPr>
              <a:t>＋</a:t>
            </a:r>
            <a:r>
              <a:rPr lang="zh-CN" altLang="zh-CN" sz="2600" kern="100" dirty="0">
                <a:latin typeface="Times New Roman"/>
                <a:ea typeface="微软雅黑"/>
                <a:cs typeface="Times New Roman"/>
              </a:rPr>
              <a:t>，通常先加入氧化剂使</a:t>
            </a:r>
            <a:r>
              <a:rPr lang="en-US" altLang="zh-CN" sz="2600" kern="100" dirty="0">
                <a:latin typeface="Times New Roman"/>
                <a:ea typeface="微软雅黑"/>
                <a:cs typeface="Courier New"/>
              </a:rPr>
              <a:t>Fe</a:t>
            </a:r>
            <a:r>
              <a:rPr lang="en-US" altLang="zh-CN" sz="2600" kern="100" baseline="30000" dirty="0">
                <a:latin typeface="Times New Roman"/>
                <a:ea typeface="微软雅黑"/>
                <a:cs typeface="Courier New"/>
              </a:rPr>
              <a:t>2</a:t>
            </a:r>
            <a:r>
              <a:rPr lang="zh-CN" altLang="zh-CN" sz="2600" kern="100" baseline="30000" dirty="0">
                <a:latin typeface="Times New Roman"/>
                <a:ea typeface="微软雅黑"/>
                <a:cs typeface="Times New Roman"/>
              </a:rPr>
              <a:t>＋</a:t>
            </a:r>
            <a:r>
              <a:rPr lang="zh-CN" altLang="zh-CN" sz="2600" kern="100" dirty="0">
                <a:latin typeface="Times New Roman"/>
                <a:ea typeface="微软雅黑"/>
                <a:cs typeface="Times New Roman"/>
              </a:rPr>
              <a:t>转化为</a:t>
            </a:r>
            <a:r>
              <a:rPr lang="en-US" altLang="zh-CN" sz="2600" kern="100" dirty="0">
                <a:latin typeface="Times New Roman"/>
                <a:ea typeface="微软雅黑"/>
                <a:cs typeface="Courier New"/>
              </a:rPr>
              <a:t>Fe</a:t>
            </a:r>
            <a:r>
              <a:rPr lang="en-US" altLang="zh-CN" sz="2600" kern="100" baseline="30000" dirty="0">
                <a:latin typeface="Times New Roman"/>
                <a:ea typeface="微软雅黑"/>
                <a:cs typeface="Courier New"/>
              </a:rPr>
              <a:t>3</a:t>
            </a:r>
            <a:r>
              <a:rPr lang="zh-CN" altLang="zh-CN" sz="2600" kern="100" baseline="30000" dirty="0">
                <a:latin typeface="Times New Roman"/>
                <a:ea typeface="微软雅黑"/>
                <a:cs typeface="Times New Roman"/>
              </a:rPr>
              <a:t>＋</a:t>
            </a:r>
            <a:r>
              <a:rPr lang="zh-CN" altLang="zh-CN" sz="2600" kern="100" dirty="0">
                <a:latin typeface="Times New Roman"/>
                <a:ea typeface="微软雅黑"/>
                <a:cs typeface="Times New Roman"/>
              </a:rPr>
              <a:t>，下列物质中最合适的是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a:latin typeface="Times New Roman"/>
                <a:ea typeface="微软雅黑"/>
                <a:cs typeface="Courier New"/>
              </a:rPr>
              <a:t>)</a:t>
            </a:r>
            <a:endParaRPr lang="zh-CN" altLang="zh-CN" sz="1050" kern="100" dirty="0">
              <a:effectLst/>
              <a:latin typeface="宋体"/>
              <a:cs typeface="Courier New"/>
            </a:endParaRPr>
          </a:p>
        </p:txBody>
      </p:sp>
      <p:sp>
        <p:nvSpPr>
          <p:cNvPr id="8" name="TextBox 7"/>
          <p:cNvSpPr txBox="1"/>
          <p:nvPr/>
        </p:nvSpPr>
        <p:spPr>
          <a:xfrm>
            <a:off x="7122211" y="1499112"/>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B</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
        <p:nvSpPr>
          <p:cNvPr id="5" name="矩形 4"/>
          <p:cNvSpPr/>
          <p:nvPr/>
        </p:nvSpPr>
        <p:spPr>
          <a:xfrm>
            <a:off x="561913" y="2061209"/>
            <a:ext cx="11654075" cy="132341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a:ea typeface="微软雅黑"/>
                <a:cs typeface="Courier New"/>
              </a:rPr>
              <a:t>A.KMnO</a:t>
            </a:r>
            <a:r>
              <a:rPr lang="en-US" altLang="zh-CN" sz="2600" kern="100" baseline="-25000" dirty="0">
                <a:latin typeface="Times New Roman"/>
                <a:ea typeface="微软雅黑"/>
                <a:cs typeface="Courier New"/>
              </a:rPr>
              <a:t>4</a:t>
            </a:r>
            <a:r>
              <a:rPr lang="zh-CN" altLang="zh-CN" sz="2600" kern="100" dirty="0">
                <a:latin typeface="Times New Roman"/>
                <a:ea typeface="微软雅黑"/>
                <a:cs typeface="Times New Roman"/>
              </a:rPr>
              <a:t>溶液</a:t>
            </a:r>
            <a:r>
              <a:rPr lang="en-US" altLang="zh-CN" sz="2600" kern="100" dirty="0">
                <a:latin typeface="Times New Roman"/>
                <a:ea typeface="微软雅黑"/>
                <a:cs typeface="Courier New"/>
              </a:rPr>
              <a:t>  	</a:t>
            </a:r>
            <a:r>
              <a:rPr lang="en-US" altLang="zh-CN" sz="2600" kern="100" dirty="0" smtClean="0">
                <a:latin typeface="Times New Roman"/>
                <a:ea typeface="微软雅黑"/>
                <a:cs typeface="Courier New"/>
              </a:rPr>
              <a:t>		B.H</a:t>
            </a:r>
            <a:r>
              <a:rPr lang="en-US" altLang="zh-CN" sz="2600" kern="100" baseline="-25000" dirty="0" smtClean="0">
                <a:latin typeface="Times New Roman"/>
                <a:ea typeface="微软雅黑"/>
                <a:cs typeface="Courier New"/>
              </a:rPr>
              <a:t>2</a:t>
            </a:r>
            <a:r>
              <a:rPr lang="en-US" altLang="zh-CN" sz="2600" kern="100" dirty="0" smtClean="0">
                <a:latin typeface="Times New Roman"/>
                <a:ea typeface="微软雅黑"/>
                <a:cs typeface="Courier New"/>
              </a:rPr>
              <a:t>O</a:t>
            </a:r>
            <a:r>
              <a:rPr lang="en-US" altLang="zh-CN" sz="2600" kern="100" baseline="-25000" dirty="0" smtClean="0">
                <a:latin typeface="Times New Roman"/>
                <a:ea typeface="微软雅黑"/>
                <a:cs typeface="Courier New"/>
              </a:rPr>
              <a:t>2</a:t>
            </a:r>
            <a:r>
              <a:rPr lang="zh-CN" altLang="zh-CN" sz="2600" kern="100" dirty="0">
                <a:latin typeface="Times New Roman"/>
                <a:ea typeface="微软雅黑"/>
                <a:cs typeface="Times New Roman"/>
              </a:rPr>
              <a:t>溶液</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氯水</a:t>
            </a:r>
            <a:r>
              <a:rPr lang="en-US" altLang="zh-CN" sz="2600" kern="100" dirty="0">
                <a:latin typeface="Times New Roman"/>
                <a:ea typeface="微软雅黑"/>
                <a:cs typeface="Courier New"/>
              </a:rPr>
              <a:t>  	</a:t>
            </a:r>
            <a:r>
              <a:rPr lang="en-US" altLang="zh-CN" sz="2600" kern="100" dirty="0" smtClean="0">
                <a:latin typeface="Times New Roman"/>
                <a:ea typeface="微软雅黑"/>
                <a:cs typeface="Courier New"/>
              </a:rPr>
              <a:t>		D.HNO</a:t>
            </a:r>
            <a:r>
              <a:rPr lang="en-US" altLang="zh-CN" sz="2600" kern="100" baseline="-25000" dirty="0" smtClean="0">
                <a:latin typeface="Times New Roman"/>
                <a:ea typeface="微软雅黑"/>
                <a:cs typeface="Courier New"/>
              </a:rPr>
              <a:t>3</a:t>
            </a:r>
            <a:r>
              <a:rPr lang="zh-CN" altLang="zh-CN" sz="2600" kern="100" dirty="0" smtClean="0">
                <a:latin typeface="Times New Roman"/>
                <a:ea typeface="微软雅黑"/>
                <a:cs typeface="Times New Roman"/>
              </a:rPr>
              <a:t>溶液</a:t>
            </a:r>
            <a:endParaRPr lang="zh-CN" altLang="zh-CN" sz="1050" kern="100" dirty="0">
              <a:latin typeface="宋体"/>
              <a:cs typeface="Courier New"/>
            </a:endParaRPr>
          </a:p>
        </p:txBody>
      </p:sp>
      <p:sp>
        <p:nvSpPr>
          <p:cNvPr id="9" name="矩形 8"/>
          <p:cNvSpPr/>
          <p:nvPr/>
        </p:nvSpPr>
        <p:spPr>
          <a:xfrm>
            <a:off x="514493" y="3249771"/>
            <a:ext cx="11474052" cy="1829772"/>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a:ea typeface="黑体"/>
                <a:cs typeface="Times New Roman"/>
              </a:rPr>
              <a:t>解析</a:t>
            </a:r>
            <a:r>
              <a:rPr lang="zh-CN" altLang="zh-CN" sz="2600" kern="100" dirty="0">
                <a:latin typeface="Times New Roman"/>
                <a:ea typeface="黑体"/>
                <a:cs typeface="Times New Roman"/>
              </a:rPr>
              <a:t>　</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项均可以使</a:t>
            </a:r>
            <a:r>
              <a:rPr lang="en-US" altLang="zh-CN" sz="2600" b="1" kern="100" dirty="0">
                <a:solidFill>
                  <a:srgbClr val="0000FF"/>
                </a:solidFill>
                <a:latin typeface="Times New Roman"/>
                <a:ea typeface="仿宋_GB2312"/>
                <a:cs typeface="Courier New"/>
              </a:rPr>
              <a:t>Fe</a:t>
            </a:r>
            <a:r>
              <a:rPr lang="en-US" altLang="zh-CN" sz="2600" b="1" kern="100" baseline="30000" dirty="0">
                <a:solidFill>
                  <a:srgbClr val="0000FF"/>
                </a:solidFill>
                <a:latin typeface="Times New Roman"/>
                <a:ea typeface="仿宋_GB2312"/>
                <a:cs typeface="Courier New"/>
              </a:rPr>
              <a:t>2</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转化为</a:t>
            </a:r>
            <a:r>
              <a:rPr lang="en-US" altLang="zh-CN" sz="2600" b="1" kern="100" dirty="0">
                <a:solidFill>
                  <a:srgbClr val="0000FF"/>
                </a:solidFill>
                <a:latin typeface="Times New Roman"/>
                <a:ea typeface="仿宋_GB2312"/>
                <a:cs typeface="Courier New"/>
              </a:rPr>
              <a:t>Fe</a:t>
            </a:r>
            <a:r>
              <a:rPr lang="en-US" altLang="zh-CN" sz="2600" b="1" kern="100" baseline="30000" dirty="0">
                <a:solidFill>
                  <a:srgbClr val="0000FF"/>
                </a:solidFill>
                <a:latin typeface="Times New Roman"/>
                <a:ea typeface="仿宋_GB2312"/>
                <a:cs typeface="Courier New"/>
              </a:rPr>
              <a:t>3</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，但会引入新的杂质离子，错误；</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项，</a:t>
            </a:r>
            <a:r>
              <a:rPr lang="en-US" altLang="zh-CN" sz="2600" b="1" kern="100" dirty="0">
                <a:solidFill>
                  <a:srgbClr val="0000FF"/>
                </a:solidFill>
                <a:latin typeface="Times New Roman"/>
                <a:ea typeface="仿宋_GB2312"/>
                <a:cs typeface="Courier New"/>
              </a:rPr>
              <a:t>H</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溶液具有氧化性，能使</a:t>
            </a:r>
            <a:r>
              <a:rPr lang="en-US" altLang="zh-CN" sz="2600" b="1" kern="100" dirty="0">
                <a:solidFill>
                  <a:srgbClr val="0000FF"/>
                </a:solidFill>
                <a:latin typeface="Times New Roman"/>
                <a:ea typeface="仿宋_GB2312"/>
                <a:cs typeface="Courier New"/>
              </a:rPr>
              <a:t>Fe</a:t>
            </a:r>
            <a:r>
              <a:rPr lang="en-US" altLang="zh-CN" sz="2600" b="1" kern="100" baseline="30000" dirty="0">
                <a:solidFill>
                  <a:srgbClr val="0000FF"/>
                </a:solidFill>
                <a:latin typeface="Times New Roman"/>
                <a:ea typeface="仿宋_GB2312"/>
                <a:cs typeface="Courier New"/>
              </a:rPr>
              <a:t>2</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转化为</a:t>
            </a:r>
            <a:r>
              <a:rPr lang="en-US" altLang="zh-CN" sz="2600" b="1" kern="100" dirty="0">
                <a:solidFill>
                  <a:srgbClr val="0000FF"/>
                </a:solidFill>
                <a:latin typeface="Times New Roman"/>
                <a:ea typeface="仿宋_GB2312"/>
                <a:cs typeface="Courier New"/>
              </a:rPr>
              <a:t>Fe</a:t>
            </a:r>
            <a:r>
              <a:rPr lang="en-US" altLang="zh-CN" sz="2600" b="1" kern="100" baseline="30000" dirty="0">
                <a:solidFill>
                  <a:srgbClr val="0000FF"/>
                </a:solidFill>
                <a:latin typeface="Times New Roman"/>
                <a:ea typeface="仿宋_GB2312"/>
                <a:cs typeface="Courier New"/>
              </a:rPr>
              <a:t>3</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，还原产物为</a:t>
            </a:r>
            <a:r>
              <a:rPr lang="en-US" altLang="zh-CN" sz="2600" b="1" kern="100" dirty="0">
                <a:solidFill>
                  <a:srgbClr val="0000FF"/>
                </a:solidFill>
                <a:latin typeface="Times New Roman"/>
                <a:ea typeface="仿宋_GB2312"/>
                <a:cs typeface="Courier New"/>
              </a:rPr>
              <a:t>H</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O</a:t>
            </a:r>
            <a:r>
              <a:rPr lang="zh-CN" altLang="zh-CN" sz="2600" b="1" kern="100" dirty="0">
                <a:solidFill>
                  <a:srgbClr val="0000FF"/>
                </a:solidFill>
                <a:latin typeface="Times New Roman"/>
                <a:ea typeface="仿宋_GB2312"/>
                <a:cs typeface="Times New Roman"/>
              </a:rPr>
              <a:t>，不会引入新杂质，正确</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350058108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
          <p:cNvSpPr>
            <a:spLocks noChangeArrowheads="1"/>
          </p:cNvSpPr>
          <p:nvPr/>
        </p:nvSpPr>
        <p:spPr bwMode="auto">
          <a:xfrm>
            <a:off x="260418" y="369403"/>
            <a:ext cx="11654075" cy="63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2609850" algn="l"/>
              </a:tabLst>
              <a:defRPr>
                <a:solidFill>
                  <a:schemeClr val="tx1"/>
                </a:solidFill>
                <a:latin typeface="Calibri" pitchFamily="34" charset="0"/>
                <a:ea typeface="宋体" pitchFamily="2" charset="-122"/>
              </a:defRPr>
            </a:lvl1pPr>
            <a:lvl2pPr marL="742950" indent="-285750" eaLnBrk="0" hangingPunct="0">
              <a:tabLst>
                <a:tab pos="2609850" algn="l"/>
              </a:tabLst>
              <a:defRPr>
                <a:solidFill>
                  <a:schemeClr val="tx1"/>
                </a:solidFill>
                <a:latin typeface="Calibri" pitchFamily="34" charset="0"/>
                <a:ea typeface="宋体" pitchFamily="2" charset="-122"/>
              </a:defRPr>
            </a:lvl2pPr>
            <a:lvl3pPr marL="1143000" indent="-228600" eaLnBrk="0" hangingPunct="0">
              <a:tabLst>
                <a:tab pos="2609850" algn="l"/>
              </a:tabLst>
              <a:defRPr>
                <a:solidFill>
                  <a:schemeClr val="tx1"/>
                </a:solidFill>
                <a:latin typeface="Calibri" pitchFamily="34" charset="0"/>
                <a:ea typeface="宋体" pitchFamily="2" charset="-122"/>
              </a:defRPr>
            </a:lvl3pPr>
            <a:lvl4pPr marL="1600200" indent="-228600" eaLnBrk="0" hangingPunct="0">
              <a:tabLst>
                <a:tab pos="2609850" algn="l"/>
              </a:tabLst>
              <a:defRPr>
                <a:solidFill>
                  <a:schemeClr val="tx1"/>
                </a:solidFill>
                <a:latin typeface="Calibri" pitchFamily="34" charset="0"/>
                <a:ea typeface="宋体" pitchFamily="2" charset="-122"/>
              </a:defRPr>
            </a:lvl4pPr>
            <a:lvl5pPr marL="2057400" indent="-228600" eaLnBrk="0" hangingPunct="0">
              <a:tabLst>
                <a:tab pos="2609850" algn="l"/>
              </a:tabLst>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tabLst>
                <a:tab pos="2609850" algn="l"/>
              </a:tabLs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tabLst>
                <a:tab pos="2609850" algn="l"/>
              </a:tabLs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tabLst>
                <a:tab pos="2609850" algn="l"/>
              </a:tabLs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tabLst>
                <a:tab pos="2609850" algn="l"/>
              </a:tabLst>
              <a:defRPr>
                <a:solidFill>
                  <a:schemeClr val="tx1"/>
                </a:solidFill>
                <a:latin typeface="Calibri" pitchFamily="34" charset="0"/>
                <a:ea typeface="宋体" pitchFamily="2" charset="-122"/>
              </a:defRPr>
            </a:lvl9pPr>
          </a:lstStyle>
          <a:p>
            <a:pPr algn="ctr">
              <a:lnSpc>
                <a:spcPct val="150000"/>
              </a:lnSpc>
              <a:spcAft>
                <a:spcPts val="0"/>
              </a:spcAft>
              <a:tabLst>
                <a:tab pos="1620520" algn="l"/>
              </a:tabLst>
              <a:defRPr/>
            </a:pPr>
            <a:r>
              <a:rPr lang="zh-CN" altLang="en-US" sz="2800" b="1" kern="100" dirty="0">
                <a:latin typeface="黑体" pitchFamily="2" charset="-122"/>
                <a:ea typeface="黑体" pitchFamily="2" charset="-122"/>
                <a:cs typeface="Courier New"/>
              </a:rPr>
              <a:t>二、</a:t>
            </a:r>
            <a:r>
              <a:rPr lang="en-US" altLang="zh-CN" sz="2800" b="1" kern="100" dirty="0">
                <a:latin typeface="黑体" pitchFamily="2" charset="-122"/>
                <a:ea typeface="黑体" pitchFamily="2" charset="-122"/>
                <a:cs typeface="Courier New"/>
              </a:rPr>
              <a:t>Fe</a:t>
            </a:r>
            <a:r>
              <a:rPr lang="en-US" altLang="zh-CN" sz="2800" b="1" kern="100" baseline="30000" dirty="0">
                <a:latin typeface="黑体" pitchFamily="2" charset="-122"/>
                <a:ea typeface="黑体" pitchFamily="2" charset="-122"/>
                <a:cs typeface="Courier New"/>
              </a:rPr>
              <a:t>2</a:t>
            </a:r>
            <a:r>
              <a:rPr lang="zh-CN" altLang="en-US" sz="2800" b="1" kern="100" baseline="30000" dirty="0">
                <a:latin typeface="黑体" pitchFamily="2" charset="-122"/>
                <a:ea typeface="黑体" pitchFamily="2" charset="-122"/>
                <a:cs typeface="Courier New"/>
              </a:rPr>
              <a:t>＋</a:t>
            </a:r>
            <a:r>
              <a:rPr lang="zh-CN" altLang="en-US" sz="2800" b="1" kern="100" dirty="0">
                <a:latin typeface="黑体" pitchFamily="2" charset="-122"/>
                <a:ea typeface="黑体" pitchFamily="2" charset="-122"/>
                <a:cs typeface="Courier New"/>
              </a:rPr>
              <a:t>、</a:t>
            </a:r>
            <a:r>
              <a:rPr lang="en-US" altLang="zh-CN" sz="2800" b="1" kern="100" dirty="0">
                <a:latin typeface="黑体" pitchFamily="2" charset="-122"/>
                <a:ea typeface="黑体" pitchFamily="2" charset="-122"/>
                <a:cs typeface="Courier New"/>
              </a:rPr>
              <a:t>Fe</a:t>
            </a:r>
            <a:r>
              <a:rPr lang="en-US" altLang="zh-CN" sz="2800" b="1" kern="100" baseline="30000" dirty="0">
                <a:latin typeface="黑体" pitchFamily="2" charset="-122"/>
                <a:ea typeface="黑体" pitchFamily="2" charset="-122"/>
                <a:cs typeface="Courier New"/>
              </a:rPr>
              <a:t>3</a:t>
            </a:r>
            <a:r>
              <a:rPr lang="zh-CN" altLang="en-US" sz="2800" b="1" kern="100" baseline="30000" dirty="0">
                <a:latin typeface="黑体" pitchFamily="2" charset="-122"/>
                <a:ea typeface="黑体" pitchFamily="2" charset="-122"/>
                <a:cs typeface="Courier New"/>
              </a:rPr>
              <a:t>＋</a:t>
            </a:r>
            <a:r>
              <a:rPr lang="zh-CN" altLang="en-US" sz="2800" b="1" kern="100" dirty="0">
                <a:latin typeface="黑体" pitchFamily="2" charset="-122"/>
                <a:ea typeface="黑体" pitchFamily="2" charset="-122"/>
                <a:cs typeface="Courier New"/>
              </a:rPr>
              <a:t>的检验方法</a:t>
            </a:r>
            <a:endParaRPr lang="zh-CN" altLang="zh-CN" sz="2800" b="1" kern="100" dirty="0" smtClean="0">
              <a:latin typeface="黑体" pitchFamily="2" charset="-122"/>
              <a:ea typeface="黑体" pitchFamily="2" charset="-122"/>
              <a:cs typeface="Courier New"/>
            </a:endParaRPr>
          </a:p>
        </p:txBody>
      </p:sp>
      <p:sp>
        <p:nvSpPr>
          <p:cNvPr id="8" name="矩形 7"/>
          <p:cNvSpPr/>
          <p:nvPr/>
        </p:nvSpPr>
        <p:spPr>
          <a:xfrm>
            <a:off x="260418" y="1926546"/>
            <a:ext cx="11654075" cy="648230"/>
          </a:xfrm>
          <a:prstGeom prst="rect">
            <a:avLst/>
          </a:prstGeom>
        </p:spPr>
        <p:txBody>
          <a:bodyPr wrap="square" lIns="121898" tIns="60948" rIns="121898" bIns="60948">
            <a:spAutoFit/>
          </a:bodyPr>
          <a:lstStyle/>
          <a:p>
            <a:pPr marL="252000" indent="-457200" algn="just">
              <a:lnSpc>
                <a:spcPct val="150000"/>
              </a:lnSpc>
              <a:spcAft>
                <a:spcPts val="0"/>
              </a:spcAft>
            </a:pPr>
            <a:r>
              <a:rPr lang="en-US" altLang="zh-CN" sz="2600" dirty="0">
                <a:latin typeface="Arial"/>
                <a:ea typeface="黑体"/>
              </a:rPr>
              <a:t>1</a:t>
            </a:r>
            <a:r>
              <a:rPr lang="en-US" altLang="zh-CN" sz="2600" dirty="0">
                <a:latin typeface="Times New Roman"/>
                <a:ea typeface="微软雅黑"/>
              </a:rPr>
              <a:t>.</a:t>
            </a:r>
            <a:r>
              <a:rPr lang="en-US" altLang="zh-CN" sz="2600" dirty="0">
                <a:latin typeface="Times New Roman"/>
                <a:ea typeface="黑体"/>
              </a:rPr>
              <a:t>Fe</a:t>
            </a:r>
            <a:r>
              <a:rPr lang="en-US" altLang="zh-CN" sz="2600" baseline="30000" dirty="0">
                <a:latin typeface="Times New Roman"/>
                <a:ea typeface="黑体"/>
              </a:rPr>
              <a:t>2</a:t>
            </a:r>
            <a:r>
              <a:rPr lang="zh-CN" altLang="zh-CN" sz="2600" baseline="30000" dirty="0">
                <a:latin typeface="Times New Roman"/>
                <a:ea typeface="黑体"/>
                <a:cs typeface="Times New Roman"/>
              </a:rPr>
              <a:t>＋</a:t>
            </a:r>
            <a:r>
              <a:rPr lang="zh-CN" altLang="zh-CN" sz="2600" dirty="0">
                <a:latin typeface="Times New Roman"/>
                <a:ea typeface="黑体"/>
                <a:cs typeface="Times New Roman"/>
              </a:rPr>
              <a:t>与</a:t>
            </a:r>
            <a:r>
              <a:rPr lang="en-US" altLang="zh-CN" sz="2600" dirty="0">
                <a:latin typeface="Times New Roman"/>
                <a:ea typeface="黑体"/>
              </a:rPr>
              <a:t>Fe</a:t>
            </a:r>
            <a:r>
              <a:rPr lang="en-US" altLang="zh-CN" sz="2600" baseline="30000" dirty="0">
                <a:latin typeface="Times New Roman"/>
                <a:ea typeface="黑体"/>
              </a:rPr>
              <a:t>3</a:t>
            </a:r>
            <a:r>
              <a:rPr lang="zh-CN" altLang="zh-CN" sz="2600" baseline="30000" dirty="0">
                <a:latin typeface="Times New Roman"/>
                <a:ea typeface="黑体"/>
                <a:cs typeface="Times New Roman"/>
              </a:rPr>
              <a:t>＋</a:t>
            </a:r>
            <a:r>
              <a:rPr lang="zh-CN" altLang="zh-CN" sz="2600" dirty="0">
                <a:latin typeface="Times New Roman"/>
                <a:ea typeface="黑体"/>
                <a:cs typeface="Times New Roman"/>
              </a:rPr>
              <a:t>的检验</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pic>
        <p:nvPicPr>
          <p:cNvPr id="37890" name="Picture 2" descr="核心归纳"/>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000" y="1269518"/>
            <a:ext cx="2127894" cy="52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表格 3"/>
          <p:cNvGraphicFramePr>
            <a:graphicFrameLocks noGrp="1"/>
          </p:cNvGraphicFramePr>
          <p:nvPr>
            <p:extLst>
              <p:ext uri="{D42A27DB-BD31-4B8C-83A1-F6EECF244321}">
                <p14:modId xmlns:p14="http://schemas.microsoft.com/office/powerpoint/2010/main" val="3950413730"/>
              </p:ext>
            </p:extLst>
          </p:nvPr>
        </p:nvGraphicFramePr>
        <p:xfrm>
          <a:off x="609600" y="2689711"/>
          <a:ext cx="10971213" cy="2971800"/>
        </p:xfrm>
        <a:graphic>
          <a:graphicData uri="http://schemas.openxmlformats.org/drawingml/2006/table">
            <a:tbl>
              <a:tblPr/>
              <a:tblGrid>
                <a:gridCol w="2245192"/>
                <a:gridCol w="6300805"/>
                <a:gridCol w="2425216"/>
              </a:tblGrid>
              <a:tr h="0">
                <a:tc>
                  <a:txBody>
                    <a:bodyPr/>
                    <a:lstStyle/>
                    <a:p>
                      <a:pPr algn="ctr">
                        <a:lnSpc>
                          <a:spcPct val="150000"/>
                        </a:lnSpc>
                        <a:spcAft>
                          <a:spcPts val="0"/>
                        </a:spcAft>
                        <a:tabLst>
                          <a:tab pos="2610485" algn="l"/>
                        </a:tabLst>
                      </a:pPr>
                      <a:r>
                        <a:rPr lang="en-US" sz="2600" kern="100">
                          <a:effectLst/>
                          <a:latin typeface="Times New Roman"/>
                          <a:cs typeface="Courier New"/>
                        </a:rPr>
                        <a:t> </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a:ea typeface="微软雅黑"/>
                          <a:cs typeface="Courier New"/>
                        </a:rPr>
                        <a:t> Fe</a:t>
                      </a:r>
                      <a:r>
                        <a:rPr lang="en-US" sz="2600" kern="100" baseline="30000">
                          <a:effectLst/>
                          <a:latin typeface="Times New Roman"/>
                          <a:ea typeface="微软雅黑"/>
                          <a:cs typeface="Courier New"/>
                        </a:rPr>
                        <a:t>2</a:t>
                      </a:r>
                      <a:r>
                        <a:rPr lang="zh-CN" sz="2600" kern="100" baseline="30000">
                          <a:effectLst/>
                          <a:latin typeface="Times New Roman"/>
                          <a:ea typeface="微软雅黑"/>
                          <a:cs typeface="Times New Roman"/>
                        </a:rPr>
                        <a:t>＋</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a:ea typeface="微软雅黑"/>
                          <a:cs typeface="Courier New"/>
                        </a:rPr>
                        <a:t>Fe</a:t>
                      </a:r>
                      <a:r>
                        <a:rPr lang="en-US" sz="2600" kern="100" baseline="30000">
                          <a:effectLst/>
                          <a:latin typeface="Times New Roman"/>
                          <a:ea typeface="微软雅黑"/>
                          <a:cs typeface="Courier New"/>
                        </a:rPr>
                        <a:t>3</a:t>
                      </a:r>
                      <a:r>
                        <a:rPr lang="zh-CN" sz="2600" kern="100" baseline="30000">
                          <a:effectLst/>
                          <a:latin typeface="Times New Roman"/>
                          <a:ea typeface="微软雅黑"/>
                          <a:cs typeface="Times New Roman"/>
                        </a:rPr>
                        <a:t>＋</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2610485" algn="l"/>
                        </a:tabLst>
                      </a:pPr>
                      <a:r>
                        <a:rPr lang="zh-CN" sz="2600" kern="100">
                          <a:effectLst/>
                          <a:latin typeface="Times New Roman"/>
                          <a:ea typeface="微软雅黑"/>
                          <a:cs typeface="Times New Roman"/>
                        </a:rPr>
                        <a:t>溶液的颜色</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a:ea typeface="微软雅黑"/>
                          <a:cs typeface="Times New Roman"/>
                        </a:rPr>
                        <a:t>浅绿色</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a:ea typeface="微软雅黑"/>
                          <a:cs typeface="Times New Roman"/>
                        </a:rPr>
                        <a:t>棕黄色</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2610485" algn="l"/>
                        </a:tabLst>
                      </a:pPr>
                      <a:r>
                        <a:rPr lang="zh-CN" sz="2600" kern="100">
                          <a:effectLst/>
                          <a:latin typeface="Times New Roman"/>
                          <a:ea typeface="微软雅黑"/>
                          <a:cs typeface="Times New Roman"/>
                        </a:rPr>
                        <a:t>加碱</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610485" algn="l"/>
                        </a:tabLst>
                      </a:pPr>
                      <a:r>
                        <a:rPr lang="zh-CN" sz="2600" kern="100">
                          <a:effectLst/>
                          <a:latin typeface="Times New Roman"/>
                          <a:ea typeface="微软雅黑"/>
                          <a:cs typeface="Times New Roman"/>
                        </a:rPr>
                        <a:t>白色沉淀</a:t>
                      </a:r>
                      <a:r>
                        <a:rPr lang="en-US" sz="2600" kern="100">
                          <a:effectLst/>
                          <a:latin typeface="宋体"/>
                          <a:ea typeface="微软雅黑"/>
                          <a:cs typeface="Times New Roman"/>
                        </a:rPr>
                        <a:t>→</a:t>
                      </a:r>
                      <a:r>
                        <a:rPr lang="zh-CN" sz="2600" kern="100">
                          <a:effectLst/>
                          <a:latin typeface="Times New Roman"/>
                          <a:ea typeface="微软雅黑"/>
                          <a:cs typeface="Times New Roman"/>
                        </a:rPr>
                        <a:t>灰绿色沉淀</a:t>
                      </a:r>
                      <a:r>
                        <a:rPr lang="en-US" sz="2600" kern="100">
                          <a:effectLst/>
                          <a:latin typeface="宋体"/>
                          <a:ea typeface="微软雅黑"/>
                          <a:cs typeface="Times New Roman"/>
                        </a:rPr>
                        <a:t>→</a:t>
                      </a:r>
                      <a:r>
                        <a:rPr lang="zh-CN" sz="2600" kern="100">
                          <a:effectLst/>
                          <a:latin typeface="Times New Roman"/>
                          <a:ea typeface="微软雅黑"/>
                          <a:cs typeface="Times New Roman"/>
                        </a:rPr>
                        <a:t>红褐色沉淀</a:t>
                      </a:r>
                      <a:endParaRPr lang="zh-CN" sz="1050" kern="100">
                        <a:effectLst/>
                        <a:latin typeface="宋体"/>
                        <a:cs typeface="Courier New"/>
                      </a:endParaRPr>
                    </a:p>
                    <a:p>
                      <a:pPr algn="l">
                        <a:lnSpc>
                          <a:spcPct val="150000"/>
                        </a:lnSpc>
                        <a:spcAft>
                          <a:spcPts val="0"/>
                        </a:spcAft>
                        <a:tabLst>
                          <a:tab pos="2610485" algn="l"/>
                        </a:tabLst>
                      </a:pPr>
                      <a:r>
                        <a:rPr lang="en-US" sz="2600" kern="100">
                          <a:effectLst/>
                          <a:latin typeface="Times New Roman"/>
                          <a:ea typeface="微软雅黑"/>
                          <a:cs typeface="Courier New"/>
                        </a:rPr>
                        <a:t>Fe</a:t>
                      </a:r>
                      <a:r>
                        <a:rPr lang="en-US" sz="2600" kern="100" baseline="30000">
                          <a:effectLst/>
                          <a:latin typeface="Times New Roman"/>
                          <a:ea typeface="微软雅黑"/>
                          <a:cs typeface="Courier New"/>
                        </a:rPr>
                        <a:t>2</a:t>
                      </a:r>
                      <a:r>
                        <a:rPr lang="zh-CN" sz="2600" kern="100" baseline="30000">
                          <a:effectLst/>
                          <a:latin typeface="Times New Roman"/>
                          <a:ea typeface="微软雅黑"/>
                          <a:cs typeface="Times New Roman"/>
                        </a:rPr>
                        <a:t>＋</a:t>
                      </a:r>
                      <a:r>
                        <a:rPr lang="zh-CN" sz="2600" kern="100">
                          <a:effectLst/>
                          <a:latin typeface="Times New Roman"/>
                          <a:ea typeface="微软雅黑"/>
                          <a:cs typeface="Times New Roman"/>
                        </a:rPr>
                        <a:t>＋</a:t>
                      </a:r>
                      <a:r>
                        <a:rPr lang="en-US" sz="2600" kern="100">
                          <a:effectLst/>
                          <a:latin typeface="Times New Roman"/>
                          <a:ea typeface="微软雅黑"/>
                          <a:cs typeface="Courier New"/>
                        </a:rPr>
                        <a:t>2OH</a:t>
                      </a:r>
                      <a:r>
                        <a:rPr lang="zh-CN" sz="2600" kern="100" baseline="30000">
                          <a:effectLst/>
                          <a:latin typeface="Times New Roman"/>
                          <a:ea typeface="微软雅黑"/>
                          <a:cs typeface="Times New Roman"/>
                        </a:rPr>
                        <a:t>－</a:t>
                      </a:r>
                      <a:r>
                        <a:rPr lang="en-US" sz="2600" kern="100" spc="-80">
                          <a:effectLst/>
                          <a:latin typeface="Times New Roman"/>
                          <a:ea typeface="微软雅黑"/>
                          <a:cs typeface="Courier New"/>
                        </a:rPr>
                        <a:t>==</a:t>
                      </a:r>
                      <a:r>
                        <a:rPr lang="en-US" sz="2600" kern="100">
                          <a:effectLst/>
                          <a:latin typeface="Times New Roman"/>
                          <a:ea typeface="微软雅黑"/>
                          <a:cs typeface="Courier New"/>
                        </a:rPr>
                        <a:t>=Fe(OH)</a:t>
                      </a:r>
                      <a:r>
                        <a:rPr lang="en-US" sz="2600" kern="100" baseline="-25000">
                          <a:effectLst/>
                          <a:latin typeface="Times New Roman"/>
                          <a:ea typeface="微软雅黑"/>
                          <a:cs typeface="Courier New"/>
                        </a:rPr>
                        <a:t>2</a:t>
                      </a:r>
                      <a:r>
                        <a:rPr lang="en-US" sz="2600" kern="100">
                          <a:effectLst/>
                          <a:latin typeface="宋体"/>
                          <a:ea typeface="微软雅黑"/>
                          <a:cs typeface="Times New Roman"/>
                        </a:rPr>
                        <a:t>↓</a:t>
                      </a:r>
                      <a:endParaRPr lang="zh-CN" sz="1050" kern="100">
                        <a:effectLst/>
                        <a:latin typeface="宋体"/>
                        <a:cs typeface="Courier New"/>
                      </a:endParaRPr>
                    </a:p>
                    <a:p>
                      <a:pPr algn="l">
                        <a:lnSpc>
                          <a:spcPct val="150000"/>
                        </a:lnSpc>
                        <a:spcAft>
                          <a:spcPts val="0"/>
                        </a:spcAft>
                        <a:tabLst>
                          <a:tab pos="2610485" algn="l"/>
                        </a:tabLst>
                      </a:pPr>
                      <a:r>
                        <a:rPr lang="en-US" sz="2600" kern="100">
                          <a:effectLst/>
                          <a:latin typeface="Times New Roman"/>
                          <a:ea typeface="微软雅黑"/>
                          <a:cs typeface="Courier New"/>
                        </a:rPr>
                        <a:t>4Fe(OH)</a:t>
                      </a:r>
                      <a:r>
                        <a:rPr lang="en-US" sz="2600" kern="100" baseline="-25000">
                          <a:effectLst/>
                          <a:latin typeface="Times New Roman"/>
                          <a:ea typeface="微软雅黑"/>
                          <a:cs typeface="Courier New"/>
                        </a:rPr>
                        <a:t>2</a:t>
                      </a:r>
                      <a:r>
                        <a:rPr lang="zh-CN" sz="2600" kern="100">
                          <a:effectLst/>
                          <a:latin typeface="Times New Roman"/>
                          <a:ea typeface="微软雅黑"/>
                          <a:cs typeface="Times New Roman"/>
                        </a:rPr>
                        <a:t>＋</a:t>
                      </a:r>
                      <a:r>
                        <a:rPr lang="en-US" sz="2600" kern="100">
                          <a:effectLst/>
                          <a:latin typeface="Times New Roman"/>
                          <a:ea typeface="微软雅黑"/>
                          <a:cs typeface="Courier New"/>
                        </a:rPr>
                        <a:t>O</a:t>
                      </a:r>
                      <a:r>
                        <a:rPr lang="en-US" sz="2600" kern="100" baseline="-25000">
                          <a:effectLst/>
                          <a:latin typeface="Times New Roman"/>
                          <a:ea typeface="微软雅黑"/>
                          <a:cs typeface="Courier New"/>
                        </a:rPr>
                        <a:t>2</a:t>
                      </a:r>
                      <a:r>
                        <a:rPr lang="zh-CN" sz="2600" kern="100">
                          <a:effectLst/>
                          <a:latin typeface="Times New Roman"/>
                          <a:ea typeface="微软雅黑"/>
                          <a:cs typeface="Times New Roman"/>
                        </a:rPr>
                        <a:t>＋</a:t>
                      </a:r>
                      <a:r>
                        <a:rPr lang="en-US" sz="2600" kern="100">
                          <a:effectLst/>
                          <a:latin typeface="Times New Roman"/>
                          <a:ea typeface="微软雅黑"/>
                          <a:cs typeface="Courier New"/>
                        </a:rPr>
                        <a:t>2H</a:t>
                      </a:r>
                      <a:r>
                        <a:rPr lang="en-US" sz="2600" kern="100" baseline="-25000">
                          <a:effectLst/>
                          <a:latin typeface="Times New Roman"/>
                          <a:ea typeface="微软雅黑"/>
                          <a:cs typeface="Courier New"/>
                        </a:rPr>
                        <a:t>2</a:t>
                      </a:r>
                      <a:r>
                        <a:rPr lang="en-US" sz="2600" kern="100">
                          <a:effectLst/>
                          <a:latin typeface="Times New Roman"/>
                          <a:ea typeface="微软雅黑"/>
                          <a:cs typeface="Courier New"/>
                        </a:rPr>
                        <a:t>O</a:t>
                      </a:r>
                      <a:r>
                        <a:rPr lang="en-US" sz="2600" kern="100" spc="-80">
                          <a:effectLst/>
                          <a:latin typeface="Times New Roman"/>
                          <a:ea typeface="微软雅黑"/>
                          <a:cs typeface="Courier New"/>
                        </a:rPr>
                        <a:t>==</a:t>
                      </a:r>
                      <a:r>
                        <a:rPr lang="en-US" sz="2600" kern="100">
                          <a:effectLst/>
                          <a:latin typeface="Times New Roman"/>
                          <a:ea typeface="微软雅黑"/>
                          <a:cs typeface="Courier New"/>
                        </a:rPr>
                        <a:t>=4Fe(OH)</a:t>
                      </a:r>
                      <a:r>
                        <a:rPr lang="en-US" sz="2600" kern="100" baseline="-25000">
                          <a:effectLst/>
                          <a:latin typeface="Times New Roman"/>
                          <a:ea typeface="微软雅黑"/>
                          <a:cs typeface="Courier New"/>
                        </a:rPr>
                        <a:t>3</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610485" algn="l"/>
                        </a:tabLst>
                      </a:pPr>
                      <a:r>
                        <a:rPr lang="zh-CN" sz="2600" kern="100" dirty="0">
                          <a:effectLst/>
                          <a:latin typeface="Times New Roman"/>
                          <a:ea typeface="微软雅黑"/>
                          <a:cs typeface="Times New Roman"/>
                        </a:rPr>
                        <a:t>红褐色沉淀</a:t>
                      </a:r>
                      <a:endParaRPr lang="zh-CN" sz="1050" kern="100" dirty="0">
                        <a:effectLst/>
                        <a:latin typeface="宋体"/>
                        <a:cs typeface="Courier New"/>
                      </a:endParaRPr>
                    </a:p>
                    <a:p>
                      <a:pPr algn="l">
                        <a:lnSpc>
                          <a:spcPct val="150000"/>
                        </a:lnSpc>
                        <a:spcAft>
                          <a:spcPts val="0"/>
                        </a:spcAft>
                        <a:tabLst>
                          <a:tab pos="2610485" algn="l"/>
                        </a:tabLst>
                      </a:pPr>
                      <a:r>
                        <a:rPr lang="en-US" sz="2600" kern="100" dirty="0">
                          <a:effectLst/>
                          <a:latin typeface="Times New Roman"/>
                          <a:ea typeface="微软雅黑"/>
                          <a:cs typeface="Courier New"/>
                        </a:rPr>
                        <a:t>Fe</a:t>
                      </a:r>
                      <a:r>
                        <a:rPr lang="en-US" sz="2600" kern="100" baseline="30000" dirty="0">
                          <a:effectLst/>
                          <a:latin typeface="Times New Roman"/>
                          <a:ea typeface="微软雅黑"/>
                          <a:cs typeface="Courier New"/>
                        </a:rPr>
                        <a:t>3</a:t>
                      </a:r>
                      <a:r>
                        <a:rPr lang="zh-CN" sz="2600" kern="100" baseline="30000" dirty="0">
                          <a:effectLst/>
                          <a:latin typeface="Times New Roman"/>
                          <a:ea typeface="微软雅黑"/>
                          <a:cs typeface="Times New Roman"/>
                        </a:rPr>
                        <a:t>＋</a:t>
                      </a:r>
                      <a:r>
                        <a:rPr lang="zh-CN" sz="2600" kern="100" dirty="0">
                          <a:effectLst/>
                          <a:latin typeface="Times New Roman"/>
                          <a:ea typeface="微软雅黑"/>
                          <a:cs typeface="Times New Roman"/>
                        </a:rPr>
                        <a:t>＋</a:t>
                      </a:r>
                      <a:r>
                        <a:rPr lang="en-US" sz="2600" kern="100" dirty="0">
                          <a:effectLst/>
                          <a:latin typeface="Times New Roman"/>
                          <a:ea typeface="微软雅黑"/>
                          <a:cs typeface="Courier New"/>
                        </a:rPr>
                        <a:t>3OH</a:t>
                      </a:r>
                      <a:r>
                        <a:rPr lang="zh-CN" sz="2600" kern="100" baseline="30000" dirty="0">
                          <a:effectLst/>
                          <a:latin typeface="Times New Roman"/>
                          <a:ea typeface="微软雅黑"/>
                          <a:cs typeface="Times New Roman"/>
                        </a:rPr>
                        <a:t>－</a:t>
                      </a:r>
                      <a:r>
                        <a:rPr lang="en-US" sz="2600" kern="100" spc="-80" dirty="0">
                          <a:effectLst/>
                          <a:latin typeface="Times New Roman"/>
                          <a:ea typeface="微软雅黑"/>
                          <a:cs typeface="Courier New"/>
                        </a:rPr>
                        <a:t>==</a:t>
                      </a:r>
                      <a:r>
                        <a:rPr lang="en-US" sz="2600" kern="100" dirty="0">
                          <a:effectLst/>
                          <a:latin typeface="Times New Roman"/>
                          <a:ea typeface="微软雅黑"/>
                          <a:cs typeface="Courier New"/>
                        </a:rPr>
                        <a:t>=Fe(OH)</a:t>
                      </a:r>
                      <a:r>
                        <a:rPr lang="en-US" sz="2600" kern="100" baseline="-25000" dirty="0">
                          <a:effectLst/>
                          <a:latin typeface="Times New Roman"/>
                          <a:ea typeface="微软雅黑"/>
                          <a:cs typeface="Courier New"/>
                        </a:rPr>
                        <a:t>3</a:t>
                      </a:r>
                      <a:r>
                        <a:rPr lang="en-US" sz="2600" kern="100" dirty="0">
                          <a:effectLst/>
                          <a:latin typeface="宋体"/>
                          <a:ea typeface="微软雅黑"/>
                          <a:cs typeface="Times New Roman"/>
                        </a:rPr>
                        <a:t>↓</a:t>
                      </a:r>
                      <a:endParaRPr lang="zh-CN" sz="105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4621144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2151570056"/>
              </p:ext>
            </p:extLst>
          </p:nvPr>
        </p:nvGraphicFramePr>
        <p:xfrm>
          <a:off x="381000" y="1272070"/>
          <a:ext cx="11480800" cy="4318000"/>
        </p:xfrm>
        <a:graphic>
          <a:graphicData uri="http://schemas.openxmlformats.org/presentationml/2006/ole">
            <mc:AlternateContent xmlns:mc="http://schemas.openxmlformats.org/markup-compatibility/2006">
              <mc:Choice xmlns:v="urn:schemas-microsoft-com:vml" Requires="v">
                <p:oleObj spid="_x0000_s9232" name="Document" r:id="rId3" imgW="11627815" imgH="4377905" progId="Word.Document.8">
                  <p:embed/>
                </p:oleObj>
              </mc:Choice>
              <mc:Fallback>
                <p:oleObj name="Document" r:id="rId3" imgW="11627815" imgH="4377905" progId="Word.Document.8">
                  <p:embed/>
                  <p:pic>
                    <p:nvPicPr>
                      <p:cNvPr id="0" name=""/>
                      <p:cNvPicPr/>
                      <p:nvPr/>
                    </p:nvPicPr>
                    <p:blipFill>
                      <a:blip r:embed="rId4"/>
                      <a:stretch>
                        <a:fillRect/>
                      </a:stretch>
                    </p:blipFill>
                    <p:spPr>
                      <a:xfrm>
                        <a:off x="381000" y="1272070"/>
                        <a:ext cx="11480800" cy="4318000"/>
                      </a:xfrm>
                      <a:prstGeom prst="rect">
                        <a:avLst/>
                      </a:prstGeom>
                    </p:spPr>
                  </p:pic>
                </p:oleObj>
              </mc:Fallback>
            </mc:AlternateContent>
          </a:graphicData>
        </a:graphic>
      </p:graphicFrame>
    </p:spTree>
    <p:extLst>
      <p:ext uri="{BB962C8B-B14F-4D97-AF65-F5344CB8AC3E}">
        <p14:creationId xmlns:p14="http://schemas.microsoft.com/office/powerpoint/2010/main" val="371983822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549426"/>
            <a:ext cx="11654075" cy="64733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dirty="0">
                <a:latin typeface="Arial"/>
                <a:ea typeface="黑体"/>
              </a:rPr>
              <a:t>2.</a:t>
            </a:r>
            <a:r>
              <a:rPr lang="zh-CN" altLang="zh-CN" sz="2600" dirty="0">
                <a:latin typeface="Times New Roman"/>
                <a:ea typeface="黑体"/>
                <a:cs typeface="Times New Roman"/>
              </a:rPr>
              <a:t>含有</a:t>
            </a:r>
            <a:r>
              <a:rPr lang="en-US" altLang="zh-CN" sz="2600" dirty="0">
                <a:latin typeface="Times New Roman"/>
                <a:ea typeface="黑体"/>
              </a:rPr>
              <a:t>Fe</a:t>
            </a:r>
            <a:r>
              <a:rPr lang="en-US" altLang="zh-CN" sz="2600" baseline="30000" dirty="0">
                <a:latin typeface="Times New Roman"/>
                <a:ea typeface="黑体"/>
              </a:rPr>
              <a:t>3</a:t>
            </a:r>
            <a:r>
              <a:rPr lang="zh-CN" altLang="zh-CN" sz="2600" baseline="30000" dirty="0">
                <a:latin typeface="Times New Roman"/>
                <a:ea typeface="黑体"/>
                <a:cs typeface="Times New Roman"/>
              </a:rPr>
              <a:t>＋</a:t>
            </a:r>
            <a:r>
              <a:rPr lang="zh-CN" altLang="zh-CN" sz="2600" dirty="0">
                <a:latin typeface="Times New Roman"/>
                <a:ea typeface="黑体"/>
                <a:cs typeface="Times New Roman"/>
              </a:rPr>
              <a:t>的溶液中</a:t>
            </a:r>
            <a:r>
              <a:rPr lang="en-US" altLang="zh-CN" sz="2600" dirty="0">
                <a:latin typeface="Times New Roman"/>
                <a:ea typeface="黑体"/>
              </a:rPr>
              <a:t>Fe</a:t>
            </a:r>
            <a:r>
              <a:rPr lang="en-US" altLang="zh-CN" sz="2600" baseline="30000" dirty="0">
                <a:latin typeface="Times New Roman"/>
                <a:ea typeface="黑体"/>
              </a:rPr>
              <a:t>2</a:t>
            </a:r>
            <a:r>
              <a:rPr lang="zh-CN" altLang="zh-CN" sz="2600" baseline="30000" dirty="0">
                <a:latin typeface="Times New Roman"/>
                <a:ea typeface="黑体"/>
                <a:cs typeface="Times New Roman"/>
              </a:rPr>
              <a:t>＋</a:t>
            </a:r>
            <a:r>
              <a:rPr lang="zh-CN" altLang="zh-CN" sz="2600" dirty="0">
                <a:latin typeface="Times New Roman"/>
                <a:ea typeface="黑体"/>
                <a:cs typeface="Times New Roman"/>
              </a:rPr>
              <a:t>的检验</a:t>
            </a:r>
            <a:endParaRPr lang="zh-CN" altLang="zh-CN" sz="1050" kern="100" dirty="0">
              <a:effectLst/>
              <a:latin typeface="宋体"/>
              <a:cs typeface="Courier New"/>
            </a:endParaRPr>
          </a:p>
        </p:txBody>
      </p:sp>
      <p:sp>
        <p:nvSpPr>
          <p:cNvPr id="8" name="矩形 7"/>
          <p:cNvSpPr/>
          <p:nvPr/>
        </p:nvSpPr>
        <p:spPr>
          <a:xfrm>
            <a:off x="516880" y="1221330"/>
            <a:ext cx="11397613" cy="3047990"/>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kern="100" dirty="0">
                <a:latin typeface="Times New Roman"/>
                <a:ea typeface="微软雅黑"/>
                <a:cs typeface="Times New Roman"/>
              </a:rPr>
              <a:t>加入</a:t>
            </a:r>
            <a:r>
              <a:rPr lang="en-US" altLang="zh-CN" sz="2600" kern="100" dirty="0">
                <a:latin typeface="Times New Roman"/>
                <a:ea typeface="微软雅黑"/>
                <a:cs typeface="Courier New"/>
              </a:rPr>
              <a:t>KSCN</a:t>
            </a:r>
            <a:r>
              <a:rPr lang="zh-CN" altLang="zh-CN" sz="2600" kern="100" dirty="0">
                <a:latin typeface="Times New Roman"/>
                <a:ea typeface="微软雅黑"/>
                <a:cs typeface="Times New Roman"/>
              </a:rPr>
              <a:t>溶液，溶液变红色，另取溶液</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于洁净试管中</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滴加酸性</a:t>
            </a:r>
            <a:r>
              <a:rPr lang="en-US" altLang="zh-CN" sz="2600" kern="100" dirty="0">
                <a:latin typeface="Times New Roman"/>
                <a:ea typeface="微软雅黑"/>
                <a:cs typeface="Courier New"/>
              </a:rPr>
              <a:t>KMnO</a:t>
            </a:r>
            <a:r>
              <a:rPr lang="en-US" altLang="zh-CN" sz="2600" kern="100" baseline="-25000" dirty="0">
                <a:latin typeface="Times New Roman"/>
                <a:ea typeface="微软雅黑"/>
                <a:cs typeface="Courier New"/>
              </a:rPr>
              <a:t>4</a:t>
            </a:r>
            <a:r>
              <a:rPr lang="zh-CN" altLang="zh-CN" sz="2600" kern="100" dirty="0">
                <a:latin typeface="Times New Roman"/>
                <a:ea typeface="微软雅黑"/>
                <a:cs typeface="Times New Roman"/>
              </a:rPr>
              <a:t>溶液，溶液褪色，则含有</a:t>
            </a:r>
            <a:r>
              <a:rPr lang="en-US" altLang="zh-CN" sz="2600" kern="100" dirty="0">
                <a:latin typeface="Times New Roman"/>
                <a:ea typeface="微软雅黑"/>
                <a:cs typeface="Courier New"/>
              </a:rPr>
              <a:t>Fe</a:t>
            </a:r>
            <a:r>
              <a:rPr lang="en-US" altLang="zh-CN" sz="2600" kern="100" baseline="30000" dirty="0">
                <a:latin typeface="Times New Roman"/>
                <a:ea typeface="微软雅黑"/>
                <a:cs typeface="Courier New"/>
              </a:rPr>
              <a:t>2</a:t>
            </a:r>
            <a:r>
              <a:rPr lang="zh-CN" altLang="zh-CN" sz="2600" kern="100" baseline="30000" dirty="0">
                <a:latin typeface="Times New Roman"/>
                <a:ea typeface="微软雅黑"/>
                <a:cs typeface="Times New Roman"/>
              </a:rPr>
              <a:t>＋</a:t>
            </a:r>
            <a:r>
              <a:rPr lang="zh-CN" altLang="zh-CN" sz="2600" kern="100" dirty="0">
                <a:latin typeface="Times New Roman"/>
                <a:ea typeface="微软雅黑"/>
                <a:cs typeface="Times New Roman"/>
              </a:rPr>
              <a:t>，溶液不褪色，则无</a:t>
            </a:r>
            <a:r>
              <a:rPr lang="en-US" altLang="zh-CN" sz="2600" kern="100" dirty="0">
                <a:latin typeface="Times New Roman"/>
                <a:ea typeface="微软雅黑"/>
                <a:cs typeface="Courier New"/>
              </a:rPr>
              <a:t>Fe</a:t>
            </a:r>
            <a:r>
              <a:rPr lang="en-US" altLang="zh-CN" sz="2600" kern="100" baseline="30000" dirty="0">
                <a:latin typeface="Times New Roman"/>
                <a:ea typeface="微软雅黑"/>
                <a:cs typeface="Courier New"/>
              </a:rPr>
              <a:t>2</a:t>
            </a:r>
            <a:r>
              <a:rPr lang="zh-CN" altLang="zh-CN" sz="2600" kern="100" baseline="30000" dirty="0">
                <a:latin typeface="Times New Roman"/>
                <a:ea typeface="微软雅黑"/>
                <a:cs typeface="Times New Roman"/>
              </a:rPr>
              <a:t>＋</a:t>
            </a:r>
            <a:r>
              <a:rPr lang="zh-CN" altLang="zh-CN" sz="2600" kern="100" dirty="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2610485" algn="l"/>
              </a:tabLst>
            </a:pPr>
            <a:r>
              <a:rPr lang="zh-CN" altLang="zh-CN" sz="2600" kern="100" dirty="0">
                <a:latin typeface="Times New Roman"/>
                <a:ea typeface="黑体"/>
                <a:cs typeface="Times New Roman"/>
              </a:rPr>
              <a:t>注意　</a:t>
            </a:r>
            <a:r>
              <a:rPr lang="en-US" altLang="zh-CN" sz="2600" b="1" kern="100" dirty="0">
                <a:latin typeface="Times New Roman"/>
                <a:ea typeface="楷体_GB2312"/>
                <a:cs typeface="Courier New"/>
              </a:rPr>
              <a:t>(1)Fe</a:t>
            </a:r>
            <a:r>
              <a:rPr lang="en-US" altLang="zh-CN" sz="2600" b="1" kern="100" baseline="30000" dirty="0">
                <a:latin typeface="Times New Roman"/>
                <a:ea typeface="楷体_GB2312"/>
                <a:cs typeface="Courier New"/>
              </a:rPr>
              <a:t>3</a:t>
            </a:r>
            <a:r>
              <a:rPr lang="zh-CN" altLang="zh-CN" sz="2600" b="1" kern="100" baseline="30000" dirty="0">
                <a:latin typeface="Times New Roman"/>
                <a:ea typeface="楷体_GB2312"/>
                <a:cs typeface="Times New Roman"/>
              </a:rPr>
              <a:t>＋</a:t>
            </a:r>
            <a:r>
              <a:rPr lang="zh-CN" altLang="zh-CN" sz="2600" b="1" kern="100" dirty="0">
                <a:latin typeface="Times New Roman"/>
                <a:ea typeface="楷体_GB2312"/>
                <a:cs typeface="Times New Roman"/>
              </a:rPr>
              <a:t>呈棕黄色，</a:t>
            </a:r>
            <a:r>
              <a:rPr lang="en-US" altLang="zh-CN" sz="2600" b="1" kern="100" dirty="0">
                <a:latin typeface="Times New Roman"/>
                <a:ea typeface="楷体_GB2312"/>
                <a:cs typeface="Courier New"/>
              </a:rPr>
              <a:t>Fe</a:t>
            </a:r>
            <a:r>
              <a:rPr lang="en-US" altLang="zh-CN" sz="2600" b="1" kern="100" baseline="30000" dirty="0">
                <a:latin typeface="Times New Roman"/>
                <a:ea typeface="楷体_GB2312"/>
                <a:cs typeface="Courier New"/>
              </a:rPr>
              <a:t>2</a:t>
            </a:r>
            <a:r>
              <a:rPr lang="zh-CN" altLang="zh-CN" sz="2600" b="1" kern="100" baseline="30000" dirty="0">
                <a:latin typeface="Times New Roman"/>
                <a:ea typeface="楷体_GB2312"/>
                <a:cs typeface="Times New Roman"/>
              </a:rPr>
              <a:t>＋</a:t>
            </a:r>
            <a:r>
              <a:rPr lang="zh-CN" altLang="zh-CN" sz="2600" b="1" kern="100" dirty="0">
                <a:latin typeface="Times New Roman"/>
                <a:ea typeface="楷体_GB2312"/>
                <a:cs typeface="Times New Roman"/>
              </a:rPr>
              <a:t>呈浅绿色，可作为推断题的突破口，但一般不用于离子的检验。</a:t>
            </a:r>
            <a:endParaRPr lang="zh-CN" altLang="zh-CN" sz="1050" kern="100" dirty="0">
              <a:latin typeface="宋体"/>
              <a:cs typeface="Courier New"/>
            </a:endParaRPr>
          </a:p>
          <a:p>
            <a:pPr algn="just">
              <a:lnSpc>
                <a:spcPct val="150000"/>
              </a:lnSpc>
              <a:spcAft>
                <a:spcPts val="0"/>
              </a:spcAft>
              <a:tabLst>
                <a:tab pos="2610485" algn="l"/>
              </a:tabLst>
            </a:pPr>
            <a:r>
              <a:rPr lang="en-US" altLang="zh-CN" sz="2600" b="1" kern="100" dirty="0">
                <a:latin typeface="Times New Roman"/>
                <a:ea typeface="楷体_GB2312"/>
                <a:cs typeface="Courier New"/>
              </a:rPr>
              <a:t>(2)Fe</a:t>
            </a:r>
            <a:r>
              <a:rPr lang="en-US" altLang="zh-CN" sz="2600" b="1" kern="100" baseline="30000" dirty="0">
                <a:latin typeface="Times New Roman"/>
                <a:ea typeface="楷体_GB2312"/>
                <a:cs typeface="Courier New"/>
              </a:rPr>
              <a:t>3</a:t>
            </a:r>
            <a:r>
              <a:rPr lang="zh-CN" altLang="zh-CN" sz="2600" b="1" kern="100" baseline="30000" dirty="0">
                <a:latin typeface="Times New Roman"/>
                <a:ea typeface="楷体_GB2312"/>
                <a:cs typeface="Times New Roman"/>
              </a:rPr>
              <a:t>＋</a:t>
            </a:r>
            <a:r>
              <a:rPr lang="zh-CN" altLang="zh-CN" sz="2600" b="1" kern="100" dirty="0">
                <a:latin typeface="Times New Roman"/>
                <a:ea typeface="楷体_GB2312"/>
                <a:cs typeface="Times New Roman"/>
              </a:rPr>
              <a:t>与</a:t>
            </a:r>
            <a:r>
              <a:rPr lang="en-US" altLang="zh-CN" sz="2600" b="1" kern="100" dirty="0">
                <a:latin typeface="Times New Roman"/>
                <a:ea typeface="楷体_GB2312"/>
                <a:cs typeface="Courier New"/>
              </a:rPr>
              <a:t>SCN</a:t>
            </a:r>
            <a:r>
              <a:rPr lang="zh-CN" altLang="zh-CN" sz="2600" b="1" kern="100" baseline="30000" dirty="0">
                <a:latin typeface="Times New Roman"/>
                <a:ea typeface="楷体_GB2312"/>
                <a:cs typeface="Times New Roman"/>
              </a:rPr>
              <a:t>－</a:t>
            </a:r>
            <a:r>
              <a:rPr lang="zh-CN" altLang="zh-CN" sz="2600" b="1" kern="100" dirty="0">
                <a:latin typeface="Times New Roman"/>
                <a:ea typeface="楷体_GB2312"/>
                <a:cs typeface="Times New Roman"/>
              </a:rPr>
              <a:t>作用后的</a:t>
            </a:r>
            <a:r>
              <a:rPr lang="en-US" altLang="zh-CN" sz="2600" kern="100" dirty="0">
                <a:latin typeface="宋体"/>
                <a:ea typeface="微软雅黑"/>
                <a:cs typeface="Times New Roman"/>
              </a:rPr>
              <a:t>“</a:t>
            </a:r>
            <a:r>
              <a:rPr lang="zh-CN" altLang="zh-CN" sz="2600" b="1" kern="100" dirty="0">
                <a:latin typeface="Times New Roman"/>
                <a:ea typeface="楷体_GB2312"/>
                <a:cs typeface="Times New Roman"/>
              </a:rPr>
              <a:t>溶液</a:t>
            </a:r>
            <a:r>
              <a:rPr lang="en-US" altLang="zh-CN" sz="2600" kern="100" dirty="0">
                <a:latin typeface="宋体"/>
                <a:ea typeface="微软雅黑"/>
                <a:cs typeface="Times New Roman"/>
              </a:rPr>
              <a:t>”</a:t>
            </a:r>
            <a:r>
              <a:rPr lang="zh-CN" altLang="zh-CN" sz="2600" b="1" kern="100" dirty="0">
                <a:latin typeface="Times New Roman"/>
                <a:ea typeface="楷体_GB2312"/>
                <a:cs typeface="Times New Roman"/>
              </a:rPr>
              <a:t>显红色，不生成沉淀</a:t>
            </a:r>
            <a:r>
              <a:rPr lang="zh-CN" altLang="zh-CN" sz="2600" b="1" kern="100" dirty="0" smtClean="0">
                <a:latin typeface="Times New Roman"/>
                <a:ea typeface="楷体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359323683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549426"/>
            <a:ext cx="11654075" cy="648230"/>
          </a:xfrm>
          <a:prstGeom prst="rect">
            <a:avLst/>
          </a:prstGeom>
        </p:spPr>
        <p:txBody>
          <a:bodyPr wrap="square" lIns="121898" tIns="60948" rIns="121898" bIns="60948">
            <a:spAutoFit/>
          </a:bodyPr>
          <a:lstStyle/>
          <a:p>
            <a:pPr marL="252000" indent="-457200" algn="just">
              <a:lnSpc>
                <a:spcPct val="150000"/>
              </a:lnSpc>
              <a:spcAft>
                <a:spcPts val="0"/>
              </a:spcAft>
            </a:pPr>
            <a:r>
              <a:rPr lang="en-US" altLang="zh-CN" sz="2600" dirty="0">
                <a:latin typeface="Arial"/>
                <a:ea typeface="黑体"/>
              </a:rPr>
              <a:t>3</a:t>
            </a:r>
            <a:r>
              <a:rPr lang="en-US" altLang="zh-CN" sz="2600" b="1" dirty="0">
                <a:latin typeface="Times New Roman"/>
                <a:ea typeface="楷体_GB2312"/>
              </a:rPr>
              <a:t>.</a:t>
            </a:r>
            <a:r>
              <a:rPr lang="zh-CN" altLang="zh-CN" sz="2600" dirty="0">
                <a:latin typeface="Times New Roman"/>
                <a:ea typeface="黑体"/>
                <a:cs typeface="Times New Roman"/>
              </a:rPr>
              <a:t>检验</a:t>
            </a:r>
            <a:r>
              <a:rPr lang="en-US" altLang="zh-CN" sz="2600" dirty="0">
                <a:latin typeface="Times New Roman"/>
                <a:ea typeface="黑体"/>
              </a:rPr>
              <a:t>Fe</a:t>
            </a:r>
            <a:r>
              <a:rPr lang="en-US" altLang="zh-CN" sz="2600" baseline="30000" dirty="0">
                <a:latin typeface="Times New Roman"/>
                <a:ea typeface="黑体"/>
              </a:rPr>
              <a:t>2</a:t>
            </a:r>
            <a:r>
              <a:rPr lang="zh-CN" altLang="zh-CN" sz="2600" baseline="30000" dirty="0">
                <a:latin typeface="Times New Roman"/>
                <a:ea typeface="黑体"/>
                <a:cs typeface="Times New Roman"/>
              </a:rPr>
              <a:t>＋</a:t>
            </a:r>
            <a:r>
              <a:rPr lang="zh-CN" altLang="zh-CN" sz="2600" dirty="0">
                <a:latin typeface="Times New Roman"/>
                <a:ea typeface="黑体"/>
                <a:cs typeface="Times New Roman"/>
              </a:rPr>
              <a:t>的注意事项</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691951879"/>
              </p:ext>
            </p:extLst>
          </p:nvPr>
        </p:nvGraphicFramePr>
        <p:xfrm>
          <a:off x="542465" y="1231418"/>
          <a:ext cx="11493500" cy="5143500"/>
        </p:xfrm>
        <a:graphic>
          <a:graphicData uri="http://schemas.openxmlformats.org/presentationml/2006/ole">
            <mc:AlternateContent xmlns:mc="http://schemas.openxmlformats.org/markup-compatibility/2006">
              <mc:Choice xmlns:v="urn:schemas-microsoft-com:vml" Requires="v">
                <p:oleObj spid="_x0000_s10256" name="Document" r:id="rId3" imgW="11484297" imgH="5151599" progId="Word.Document.8">
                  <p:embed/>
                </p:oleObj>
              </mc:Choice>
              <mc:Fallback>
                <p:oleObj name="Document" r:id="rId3" imgW="11484297" imgH="5151599" progId="Word.Document.8">
                  <p:embed/>
                  <p:pic>
                    <p:nvPicPr>
                      <p:cNvPr id="0" name=""/>
                      <p:cNvPicPr/>
                      <p:nvPr/>
                    </p:nvPicPr>
                    <p:blipFill>
                      <a:blip r:embed="rId4"/>
                      <a:stretch>
                        <a:fillRect/>
                      </a:stretch>
                    </p:blipFill>
                    <p:spPr>
                      <a:xfrm>
                        <a:off x="542465" y="1231418"/>
                        <a:ext cx="11493500" cy="5143500"/>
                      </a:xfrm>
                      <a:prstGeom prst="rect">
                        <a:avLst/>
                      </a:prstGeom>
                    </p:spPr>
                  </p:pic>
                </p:oleObj>
              </mc:Fallback>
            </mc:AlternateContent>
          </a:graphicData>
        </a:graphic>
      </p:graphicFrame>
    </p:spTree>
    <p:extLst>
      <p:ext uri="{BB962C8B-B14F-4D97-AF65-F5344CB8AC3E}">
        <p14:creationId xmlns:p14="http://schemas.microsoft.com/office/powerpoint/2010/main" val="309047154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774478"/>
            <a:ext cx="11654075" cy="1247497"/>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kern="100" dirty="0">
                <a:latin typeface="Times New Roman"/>
                <a:ea typeface="黑体"/>
                <a:cs typeface="Times New Roman"/>
              </a:rPr>
              <a:t>注意　</a:t>
            </a:r>
            <a:r>
              <a:rPr lang="en-US" altLang="zh-CN" sz="2600" b="1" kern="100" dirty="0">
                <a:latin typeface="Times New Roman"/>
                <a:ea typeface="楷体_GB2312"/>
                <a:cs typeface="Courier New"/>
              </a:rPr>
              <a:t>Fe</a:t>
            </a:r>
            <a:r>
              <a:rPr lang="en-US" altLang="zh-CN" sz="2600" b="1" kern="100" baseline="-25000" dirty="0">
                <a:latin typeface="Times New Roman"/>
                <a:ea typeface="楷体_GB2312"/>
                <a:cs typeface="Courier New"/>
              </a:rPr>
              <a:t>2</a:t>
            </a:r>
            <a:r>
              <a:rPr lang="en-US" altLang="zh-CN" sz="2600" b="1" kern="100" dirty="0">
                <a:latin typeface="Times New Roman"/>
                <a:ea typeface="楷体_GB2312"/>
                <a:cs typeface="Courier New"/>
              </a:rPr>
              <a:t>O</a:t>
            </a:r>
            <a:r>
              <a:rPr lang="en-US" altLang="zh-CN" sz="2600" b="1" kern="100" baseline="-25000" dirty="0">
                <a:latin typeface="Times New Roman"/>
                <a:ea typeface="楷体_GB2312"/>
                <a:cs typeface="Courier New"/>
              </a:rPr>
              <a:t>3</a:t>
            </a:r>
            <a:r>
              <a:rPr lang="zh-CN" altLang="zh-CN" sz="2600" b="1" kern="100" dirty="0">
                <a:latin typeface="Times New Roman"/>
                <a:ea typeface="楷体_GB2312"/>
                <a:cs typeface="Times New Roman"/>
              </a:rPr>
              <a:t>、</a:t>
            </a:r>
            <a:r>
              <a:rPr lang="en-US" altLang="zh-CN" sz="2600" b="1" kern="100" dirty="0">
                <a:latin typeface="Times New Roman"/>
                <a:ea typeface="楷体_GB2312"/>
                <a:cs typeface="Courier New"/>
              </a:rPr>
              <a:t>Fe</a:t>
            </a:r>
            <a:r>
              <a:rPr lang="en-US" altLang="zh-CN" sz="2600" b="1" kern="100" baseline="-25000" dirty="0">
                <a:latin typeface="Times New Roman"/>
                <a:ea typeface="楷体_GB2312"/>
                <a:cs typeface="Courier New"/>
              </a:rPr>
              <a:t>3</a:t>
            </a:r>
            <a:r>
              <a:rPr lang="en-US" altLang="zh-CN" sz="2600" b="1" kern="100" dirty="0">
                <a:latin typeface="Times New Roman"/>
                <a:ea typeface="楷体_GB2312"/>
                <a:cs typeface="Courier New"/>
              </a:rPr>
              <a:t>O</a:t>
            </a:r>
            <a:r>
              <a:rPr lang="en-US" altLang="zh-CN" sz="2600" b="1" kern="100" baseline="-25000" dirty="0">
                <a:latin typeface="Times New Roman"/>
                <a:ea typeface="楷体_GB2312"/>
                <a:cs typeface="Courier New"/>
              </a:rPr>
              <a:t>4</a:t>
            </a:r>
            <a:r>
              <a:rPr lang="zh-CN" altLang="zh-CN" sz="2600" b="1" kern="100" dirty="0">
                <a:latin typeface="Times New Roman"/>
                <a:ea typeface="楷体_GB2312"/>
                <a:cs typeface="Times New Roman"/>
              </a:rPr>
              <a:t>、</a:t>
            </a:r>
            <a:r>
              <a:rPr lang="en-US" altLang="zh-CN" sz="2600" b="1" kern="100" dirty="0">
                <a:latin typeface="Times New Roman"/>
                <a:ea typeface="楷体_GB2312"/>
                <a:cs typeface="Courier New"/>
              </a:rPr>
              <a:t>Fe(OH)</a:t>
            </a:r>
            <a:r>
              <a:rPr lang="en-US" altLang="zh-CN" sz="2600" b="1" kern="100" baseline="-25000" dirty="0">
                <a:latin typeface="Times New Roman"/>
                <a:ea typeface="楷体_GB2312"/>
                <a:cs typeface="Courier New"/>
              </a:rPr>
              <a:t>3</a:t>
            </a:r>
            <a:r>
              <a:rPr lang="zh-CN" altLang="zh-CN" sz="2600" b="1" kern="100" dirty="0">
                <a:latin typeface="Times New Roman"/>
                <a:ea typeface="楷体_GB2312"/>
                <a:cs typeface="Times New Roman"/>
              </a:rPr>
              <a:t>与足量</a:t>
            </a:r>
            <a:r>
              <a:rPr lang="en-US" altLang="zh-CN" sz="2600" b="1" kern="100" dirty="0">
                <a:latin typeface="Times New Roman"/>
                <a:ea typeface="楷体_GB2312"/>
                <a:cs typeface="Courier New"/>
              </a:rPr>
              <a:t>HI</a:t>
            </a:r>
            <a:r>
              <a:rPr lang="zh-CN" altLang="zh-CN" sz="2600" b="1" kern="100" dirty="0">
                <a:latin typeface="Times New Roman"/>
                <a:ea typeface="楷体_GB2312"/>
                <a:cs typeface="Times New Roman"/>
              </a:rPr>
              <a:t>反应时，发生氧化还原反应，</a:t>
            </a:r>
            <a:r>
              <a:rPr lang="en-US" altLang="zh-CN" sz="2600" b="1" kern="100" dirty="0">
                <a:latin typeface="Times New Roman"/>
                <a:ea typeface="楷体_GB2312"/>
                <a:cs typeface="Courier New"/>
              </a:rPr>
              <a:t>Fe</a:t>
            </a:r>
            <a:r>
              <a:rPr lang="en-US" altLang="zh-CN" sz="2600" b="1" kern="100" baseline="30000" dirty="0">
                <a:latin typeface="Times New Roman"/>
                <a:ea typeface="楷体_GB2312"/>
                <a:cs typeface="Courier New"/>
              </a:rPr>
              <a:t>3</a:t>
            </a:r>
            <a:r>
              <a:rPr lang="zh-CN" altLang="zh-CN" sz="2600" b="1" kern="100" baseline="30000" dirty="0">
                <a:latin typeface="Times New Roman"/>
                <a:ea typeface="楷体_GB2312"/>
                <a:cs typeface="Times New Roman"/>
              </a:rPr>
              <a:t>＋</a:t>
            </a:r>
            <a:r>
              <a:rPr lang="zh-CN" altLang="zh-CN" sz="2600" b="1" kern="100" dirty="0">
                <a:latin typeface="Times New Roman"/>
                <a:ea typeface="楷体_GB2312"/>
                <a:cs typeface="Times New Roman"/>
              </a:rPr>
              <a:t>被</a:t>
            </a:r>
            <a:r>
              <a:rPr lang="en-US" altLang="zh-CN" sz="2600" b="1" kern="100" dirty="0">
                <a:latin typeface="Times New Roman"/>
                <a:ea typeface="楷体_GB2312"/>
                <a:cs typeface="Courier New"/>
              </a:rPr>
              <a:t>I</a:t>
            </a:r>
            <a:r>
              <a:rPr lang="zh-CN" altLang="zh-CN" sz="2600" b="1" kern="100" baseline="30000" dirty="0">
                <a:latin typeface="Times New Roman"/>
                <a:ea typeface="楷体_GB2312"/>
                <a:cs typeface="Times New Roman"/>
              </a:rPr>
              <a:t>－</a:t>
            </a:r>
            <a:r>
              <a:rPr lang="zh-CN" altLang="zh-CN" sz="2600" b="1" kern="100" dirty="0">
                <a:latin typeface="Times New Roman"/>
                <a:ea typeface="楷体_GB2312"/>
                <a:cs typeface="Times New Roman"/>
              </a:rPr>
              <a:t>还原生成</a:t>
            </a:r>
            <a:r>
              <a:rPr lang="en-US" altLang="zh-CN" sz="2600" b="1" kern="100" dirty="0">
                <a:latin typeface="Times New Roman"/>
                <a:ea typeface="楷体_GB2312"/>
                <a:cs typeface="Courier New"/>
              </a:rPr>
              <a:t>Fe</a:t>
            </a:r>
            <a:r>
              <a:rPr lang="en-US" altLang="zh-CN" sz="2600" b="1" kern="100" baseline="30000" dirty="0">
                <a:latin typeface="Times New Roman"/>
                <a:ea typeface="楷体_GB2312"/>
                <a:cs typeface="Courier New"/>
              </a:rPr>
              <a:t>2</a:t>
            </a:r>
            <a:r>
              <a:rPr lang="zh-CN" altLang="zh-CN" sz="2600" b="1" kern="100" baseline="30000" dirty="0">
                <a:latin typeface="Times New Roman"/>
                <a:ea typeface="楷体_GB2312"/>
                <a:cs typeface="Times New Roman"/>
              </a:rPr>
              <a:t>＋</a:t>
            </a:r>
            <a:r>
              <a:rPr lang="zh-CN" altLang="zh-CN" sz="2600" b="1" kern="100" dirty="0" smtClean="0">
                <a:latin typeface="Times New Roman"/>
                <a:ea typeface="楷体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185115903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1314547"/>
            <a:ext cx="11654075" cy="723251"/>
          </a:xfrm>
          <a:prstGeom prst="rect">
            <a:avLst/>
          </a:prstGeom>
        </p:spPr>
        <p:txBody>
          <a:bodyPr wrap="square" lIns="121898" tIns="60948" rIns="121898" bIns="60948">
            <a:spAutoFit/>
          </a:bodyPr>
          <a:lstStyle/>
          <a:p>
            <a:pPr marL="252000" indent="-457200" algn="just">
              <a:lnSpc>
                <a:spcPct val="150000"/>
              </a:lnSpc>
              <a:spcAft>
                <a:spcPts val="0"/>
              </a:spcAft>
            </a:pP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4</a:t>
            </a: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a:t>
            </a:r>
            <a:r>
              <a:rPr lang="zh-CN" altLang="zh-CN" sz="2600" dirty="0">
                <a:latin typeface="Times New Roman"/>
                <a:ea typeface="微软雅黑"/>
                <a:cs typeface="Times New Roman"/>
              </a:rPr>
              <a:t>证明某溶液只含有</a:t>
            </a:r>
            <a:r>
              <a:rPr lang="en-US" altLang="zh-CN" sz="2600" dirty="0">
                <a:latin typeface="Times New Roman"/>
                <a:ea typeface="微软雅黑"/>
              </a:rPr>
              <a:t>Fe</a:t>
            </a:r>
            <a:r>
              <a:rPr lang="en-US" altLang="zh-CN" sz="2600" baseline="30000" dirty="0">
                <a:latin typeface="Times New Roman"/>
                <a:ea typeface="微软雅黑"/>
              </a:rPr>
              <a:t>2</a:t>
            </a:r>
            <a:r>
              <a:rPr lang="zh-CN" altLang="zh-CN" sz="2600" baseline="30000" dirty="0">
                <a:latin typeface="Times New Roman"/>
                <a:ea typeface="微软雅黑"/>
                <a:cs typeface="Times New Roman"/>
              </a:rPr>
              <a:t>＋</a:t>
            </a:r>
            <a:r>
              <a:rPr lang="zh-CN" altLang="zh-CN" sz="2600" dirty="0">
                <a:latin typeface="Times New Roman"/>
                <a:ea typeface="微软雅黑"/>
                <a:cs typeface="Times New Roman"/>
              </a:rPr>
              <a:t>而不含有</a:t>
            </a:r>
            <a:r>
              <a:rPr lang="en-US" altLang="zh-CN" sz="2600" dirty="0">
                <a:latin typeface="Times New Roman"/>
                <a:ea typeface="微软雅黑"/>
              </a:rPr>
              <a:t>Fe</a:t>
            </a:r>
            <a:r>
              <a:rPr lang="en-US" altLang="zh-CN" sz="2600" baseline="30000" dirty="0">
                <a:latin typeface="Times New Roman"/>
                <a:ea typeface="微软雅黑"/>
              </a:rPr>
              <a:t>3</a:t>
            </a:r>
            <a:r>
              <a:rPr lang="zh-CN" altLang="zh-CN" sz="2600" baseline="30000" dirty="0">
                <a:latin typeface="Times New Roman"/>
                <a:ea typeface="微软雅黑"/>
                <a:cs typeface="Times New Roman"/>
              </a:rPr>
              <a:t>＋</a:t>
            </a:r>
            <a:r>
              <a:rPr lang="zh-CN" altLang="zh-CN" sz="2600" dirty="0">
                <a:latin typeface="Times New Roman"/>
                <a:ea typeface="微软雅黑"/>
                <a:cs typeface="Times New Roman"/>
              </a:rPr>
              <a:t>的实验方法是</a:t>
            </a:r>
            <a:r>
              <a:rPr lang="en-US" altLang="zh-CN" sz="2600" dirty="0">
                <a:latin typeface="Times New Roman"/>
                <a:ea typeface="微软雅黑"/>
              </a:rPr>
              <a:t>(</a:t>
            </a:r>
            <a:r>
              <a:rPr lang="zh-CN" altLang="zh-CN" sz="2600" dirty="0">
                <a:latin typeface="Times New Roman"/>
                <a:ea typeface="微软雅黑"/>
                <a:cs typeface="Times New Roman"/>
              </a:rPr>
              <a:t>　　</a:t>
            </a:r>
            <a:r>
              <a:rPr lang="en-US" altLang="zh-CN" sz="2600" dirty="0">
                <a:latin typeface="Times New Roman"/>
                <a:ea typeface="微软雅黑"/>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7" name="矩形 6"/>
          <p:cNvSpPr/>
          <p:nvPr/>
        </p:nvSpPr>
        <p:spPr>
          <a:xfrm>
            <a:off x="516880" y="1986451"/>
            <a:ext cx="11397613" cy="2448723"/>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只需滴加</a:t>
            </a:r>
            <a:r>
              <a:rPr lang="en-US" altLang="zh-CN" sz="2600" kern="100" dirty="0">
                <a:latin typeface="Times New Roman"/>
                <a:ea typeface="微软雅黑"/>
                <a:cs typeface="Courier New"/>
              </a:rPr>
              <a:t>KSCN</a:t>
            </a:r>
            <a:r>
              <a:rPr lang="zh-CN" altLang="zh-CN" sz="2600" kern="100" dirty="0">
                <a:latin typeface="Times New Roman"/>
                <a:ea typeface="微软雅黑"/>
                <a:cs typeface="Times New Roman"/>
              </a:rPr>
              <a:t>溶液</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先滴加</a:t>
            </a:r>
            <a:r>
              <a:rPr lang="en-US" altLang="zh-CN" sz="2600" kern="100" dirty="0">
                <a:latin typeface="Times New Roman"/>
                <a:ea typeface="微软雅黑"/>
                <a:cs typeface="Courier New"/>
              </a:rPr>
              <a:t> KSCN</a:t>
            </a:r>
            <a:r>
              <a:rPr lang="zh-CN" altLang="zh-CN" sz="2600" kern="100" dirty="0">
                <a:latin typeface="Times New Roman"/>
                <a:ea typeface="微软雅黑"/>
                <a:cs typeface="Times New Roman"/>
              </a:rPr>
              <a:t>溶液，不显红色，再滴加氯水后显红色</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先滴加氯水，再滴加</a:t>
            </a:r>
            <a:r>
              <a:rPr lang="en-US" altLang="zh-CN" sz="2600" kern="100" dirty="0">
                <a:latin typeface="Times New Roman"/>
                <a:ea typeface="微软雅黑"/>
                <a:cs typeface="Courier New"/>
              </a:rPr>
              <a:t>KSCN</a:t>
            </a:r>
            <a:r>
              <a:rPr lang="zh-CN" altLang="zh-CN" sz="2600" kern="100" dirty="0">
                <a:latin typeface="Times New Roman"/>
                <a:ea typeface="微软雅黑"/>
                <a:cs typeface="Times New Roman"/>
              </a:rPr>
              <a:t>溶液后显红色</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滴加氢氧化钠溶液，立即产生红褐色</a:t>
            </a:r>
            <a:r>
              <a:rPr lang="zh-CN" altLang="zh-CN" sz="2600" kern="100" dirty="0" smtClean="0">
                <a:latin typeface="Times New Roman"/>
                <a:ea typeface="微软雅黑"/>
                <a:cs typeface="Times New Roman"/>
              </a:rPr>
              <a:t>沉淀</a:t>
            </a:r>
            <a:endParaRPr lang="zh-CN" altLang="zh-CN" sz="1050" kern="100" dirty="0">
              <a:latin typeface="宋体"/>
              <a:cs typeface="Courier New"/>
            </a:endParaRPr>
          </a:p>
        </p:txBody>
      </p:sp>
      <p:sp>
        <p:nvSpPr>
          <p:cNvPr id="8" name="TextBox 7"/>
          <p:cNvSpPr txBox="1"/>
          <p:nvPr/>
        </p:nvSpPr>
        <p:spPr>
          <a:xfrm>
            <a:off x="8075459" y="1465307"/>
            <a:ext cx="413179" cy="553998"/>
          </a:xfrm>
          <a:prstGeom prst="rect">
            <a:avLst/>
          </a:prstGeom>
          <a:noFill/>
        </p:spPr>
        <p:txBody>
          <a:bodyPr wrap="square" rtlCol="0">
            <a:spAutoFit/>
          </a:bodyPr>
          <a:lstStyle/>
          <a:p>
            <a:r>
              <a:rPr lang="en-US" altLang="zh-CN" sz="3000" b="1" dirty="0">
                <a:solidFill>
                  <a:srgbClr val="C00000"/>
                </a:solidFill>
                <a:latin typeface="Times New Roman" pitchFamily="18" charset="0"/>
                <a:ea typeface="华文细黑" pitchFamily="2" charset="-122"/>
                <a:cs typeface="Times New Roman" pitchFamily="18" charset="0"/>
              </a:rPr>
              <a:t>B</a:t>
            </a:r>
            <a:endParaRPr lang="zh-CN" altLang="en-US" sz="3000" b="1" dirty="0">
              <a:solidFill>
                <a:srgbClr val="C00000"/>
              </a:solidFill>
              <a:latin typeface="Times New Roman" pitchFamily="18" charset="0"/>
              <a:ea typeface="华文细黑" pitchFamily="2" charset="-122"/>
              <a:cs typeface="Times New Roman" pitchFamily="18" charset="0"/>
            </a:endParaRPr>
          </a:p>
        </p:txBody>
      </p:sp>
      <p:pic>
        <p:nvPicPr>
          <p:cNvPr id="38914" name="Picture 2" descr="实践应用"/>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016" y="729449"/>
            <a:ext cx="2127894" cy="52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295152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4248318"/>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a:ea typeface="黑体"/>
                <a:cs typeface="Times New Roman"/>
              </a:rPr>
              <a:t>解析</a:t>
            </a:r>
            <a:r>
              <a:rPr lang="zh-CN" altLang="zh-CN" sz="2600" kern="100" dirty="0">
                <a:latin typeface="Times New Roman"/>
                <a:ea typeface="黑体"/>
                <a:cs typeface="Times New Roman"/>
              </a:rPr>
              <a:t>　</a:t>
            </a:r>
            <a:r>
              <a:rPr lang="zh-CN" altLang="zh-CN" sz="2600" b="1" kern="100" dirty="0">
                <a:solidFill>
                  <a:srgbClr val="0000FF"/>
                </a:solidFill>
                <a:latin typeface="Times New Roman"/>
                <a:ea typeface="仿宋_GB2312"/>
                <a:cs typeface="Times New Roman"/>
              </a:rPr>
              <a:t>只滴加</a:t>
            </a:r>
            <a:r>
              <a:rPr lang="en-US" altLang="zh-CN" sz="2600" b="1" kern="100" dirty="0">
                <a:solidFill>
                  <a:srgbClr val="0000FF"/>
                </a:solidFill>
                <a:latin typeface="Times New Roman"/>
                <a:ea typeface="仿宋_GB2312"/>
                <a:cs typeface="Courier New"/>
              </a:rPr>
              <a:t>KSCN</a:t>
            </a:r>
            <a:r>
              <a:rPr lang="zh-CN" altLang="zh-CN" sz="2600" b="1" kern="100" dirty="0">
                <a:solidFill>
                  <a:srgbClr val="0000FF"/>
                </a:solidFill>
                <a:latin typeface="Times New Roman"/>
                <a:ea typeface="仿宋_GB2312"/>
                <a:cs typeface="Times New Roman"/>
              </a:rPr>
              <a:t>溶液，根据溶液是否显血红色，能检验出溶液中是否含有</a:t>
            </a:r>
            <a:r>
              <a:rPr lang="en-US" altLang="zh-CN" sz="2600" b="1" kern="100" dirty="0">
                <a:solidFill>
                  <a:srgbClr val="0000FF"/>
                </a:solidFill>
                <a:latin typeface="Times New Roman"/>
                <a:ea typeface="仿宋_GB2312"/>
                <a:cs typeface="Courier New"/>
              </a:rPr>
              <a:t>Fe</a:t>
            </a:r>
            <a:r>
              <a:rPr lang="en-US" altLang="zh-CN" sz="2600" b="1" kern="100" baseline="30000" dirty="0">
                <a:solidFill>
                  <a:srgbClr val="0000FF"/>
                </a:solidFill>
                <a:latin typeface="Times New Roman"/>
                <a:ea typeface="仿宋_GB2312"/>
                <a:cs typeface="Courier New"/>
              </a:rPr>
              <a:t>3</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，无法验证</a:t>
            </a:r>
            <a:r>
              <a:rPr lang="en-US" altLang="zh-CN" sz="2600" b="1" kern="100" dirty="0">
                <a:solidFill>
                  <a:srgbClr val="0000FF"/>
                </a:solidFill>
                <a:latin typeface="Times New Roman"/>
                <a:ea typeface="仿宋_GB2312"/>
                <a:cs typeface="Courier New"/>
              </a:rPr>
              <a:t>Fe</a:t>
            </a:r>
            <a:r>
              <a:rPr lang="en-US" altLang="zh-CN" sz="2600" b="1" kern="100" baseline="30000" dirty="0">
                <a:solidFill>
                  <a:srgbClr val="0000FF"/>
                </a:solidFill>
                <a:latin typeface="Times New Roman"/>
                <a:ea typeface="仿宋_GB2312"/>
                <a:cs typeface="Courier New"/>
              </a:rPr>
              <a:t>2</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的存在，故</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错误；</a:t>
            </a:r>
            <a:r>
              <a:rPr lang="en-US" altLang="zh-CN" sz="2600" b="1" kern="100" dirty="0">
                <a:solidFill>
                  <a:srgbClr val="0000FF"/>
                </a:solidFill>
                <a:latin typeface="Times New Roman"/>
                <a:ea typeface="仿宋_GB2312"/>
                <a:cs typeface="Courier New"/>
              </a:rPr>
              <a:t>KSCN</a:t>
            </a:r>
            <a:r>
              <a:rPr lang="zh-CN" altLang="zh-CN" sz="2600" b="1" kern="100" dirty="0">
                <a:solidFill>
                  <a:srgbClr val="0000FF"/>
                </a:solidFill>
                <a:latin typeface="Times New Roman"/>
                <a:ea typeface="仿宋_GB2312"/>
                <a:cs typeface="Times New Roman"/>
              </a:rPr>
              <a:t>与</a:t>
            </a:r>
            <a:r>
              <a:rPr lang="en-US" altLang="zh-CN" sz="2600" b="1" kern="100" dirty="0">
                <a:solidFill>
                  <a:srgbClr val="0000FF"/>
                </a:solidFill>
                <a:latin typeface="Times New Roman"/>
                <a:ea typeface="仿宋_GB2312"/>
                <a:cs typeface="Courier New"/>
              </a:rPr>
              <a:t>Fe</a:t>
            </a:r>
            <a:r>
              <a:rPr lang="en-US" altLang="zh-CN" sz="2600" b="1" kern="100" baseline="30000" dirty="0">
                <a:solidFill>
                  <a:srgbClr val="0000FF"/>
                </a:solidFill>
                <a:latin typeface="Times New Roman"/>
                <a:ea typeface="仿宋_GB2312"/>
                <a:cs typeface="Courier New"/>
              </a:rPr>
              <a:t>3</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作用使溶液显血红色，与</a:t>
            </a:r>
            <a:r>
              <a:rPr lang="en-US" altLang="zh-CN" sz="2600" b="1" kern="100" dirty="0">
                <a:solidFill>
                  <a:srgbClr val="0000FF"/>
                </a:solidFill>
                <a:latin typeface="Times New Roman"/>
                <a:ea typeface="仿宋_GB2312"/>
                <a:cs typeface="Courier New"/>
              </a:rPr>
              <a:t>Fe</a:t>
            </a:r>
            <a:r>
              <a:rPr lang="en-US" altLang="zh-CN" sz="2600" b="1" kern="100" baseline="30000" dirty="0">
                <a:solidFill>
                  <a:srgbClr val="0000FF"/>
                </a:solidFill>
                <a:latin typeface="Times New Roman"/>
                <a:ea typeface="仿宋_GB2312"/>
                <a:cs typeface="Courier New"/>
              </a:rPr>
              <a:t>2</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作用无此现象，先滴加</a:t>
            </a:r>
            <a:r>
              <a:rPr lang="en-US" altLang="zh-CN" sz="2600" b="1" kern="100" dirty="0">
                <a:solidFill>
                  <a:srgbClr val="0000FF"/>
                </a:solidFill>
                <a:latin typeface="Times New Roman"/>
                <a:ea typeface="仿宋_GB2312"/>
                <a:cs typeface="Courier New"/>
              </a:rPr>
              <a:t>KSCN</a:t>
            </a:r>
            <a:r>
              <a:rPr lang="zh-CN" altLang="zh-CN" sz="2600" b="1" kern="100" dirty="0">
                <a:solidFill>
                  <a:srgbClr val="0000FF"/>
                </a:solidFill>
                <a:latin typeface="Times New Roman"/>
                <a:ea typeface="仿宋_GB2312"/>
                <a:cs typeface="Times New Roman"/>
              </a:rPr>
              <a:t>溶液，不显血红色，说明原溶液不含有</a:t>
            </a:r>
            <a:r>
              <a:rPr lang="en-US" altLang="zh-CN" sz="2600" b="1" kern="100" dirty="0">
                <a:solidFill>
                  <a:srgbClr val="0000FF"/>
                </a:solidFill>
                <a:latin typeface="Times New Roman"/>
                <a:ea typeface="仿宋_GB2312"/>
                <a:cs typeface="Courier New"/>
              </a:rPr>
              <a:t>Fe</a:t>
            </a:r>
            <a:r>
              <a:rPr lang="en-US" altLang="zh-CN" sz="2600" b="1" kern="100" baseline="30000" dirty="0">
                <a:solidFill>
                  <a:srgbClr val="0000FF"/>
                </a:solidFill>
                <a:latin typeface="Times New Roman"/>
                <a:ea typeface="仿宋_GB2312"/>
                <a:cs typeface="Courier New"/>
              </a:rPr>
              <a:t>3</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，再滴加氯水后显血红色，说明滴加氯水后溶液中有</a:t>
            </a:r>
            <a:r>
              <a:rPr lang="en-US" altLang="zh-CN" sz="2600" b="1" kern="100" dirty="0">
                <a:solidFill>
                  <a:srgbClr val="0000FF"/>
                </a:solidFill>
                <a:latin typeface="Times New Roman"/>
                <a:ea typeface="仿宋_GB2312"/>
                <a:cs typeface="Courier New"/>
              </a:rPr>
              <a:t>Fe</a:t>
            </a:r>
            <a:r>
              <a:rPr lang="en-US" altLang="zh-CN" sz="2600" b="1" kern="100" baseline="30000" dirty="0">
                <a:solidFill>
                  <a:srgbClr val="0000FF"/>
                </a:solidFill>
                <a:latin typeface="Times New Roman"/>
                <a:ea typeface="仿宋_GB2312"/>
                <a:cs typeface="Courier New"/>
              </a:rPr>
              <a:t>3</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，证明原溶液含有</a:t>
            </a:r>
            <a:r>
              <a:rPr lang="en-US" altLang="zh-CN" sz="2600" b="1" kern="100" dirty="0">
                <a:solidFill>
                  <a:srgbClr val="0000FF"/>
                </a:solidFill>
                <a:latin typeface="Times New Roman"/>
                <a:ea typeface="仿宋_GB2312"/>
                <a:cs typeface="Courier New"/>
              </a:rPr>
              <a:t>Fe</a:t>
            </a:r>
            <a:r>
              <a:rPr lang="en-US" altLang="zh-CN" sz="2600" b="1" kern="100" baseline="30000" dirty="0">
                <a:solidFill>
                  <a:srgbClr val="0000FF"/>
                </a:solidFill>
                <a:latin typeface="Times New Roman"/>
                <a:ea typeface="仿宋_GB2312"/>
                <a:cs typeface="Courier New"/>
              </a:rPr>
              <a:t>2</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，故</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正确；先滴加氯水，可将</a:t>
            </a:r>
            <a:r>
              <a:rPr lang="en-US" altLang="zh-CN" sz="2600" b="1" kern="100" dirty="0">
                <a:solidFill>
                  <a:srgbClr val="0000FF"/>
                </a:solidFill>
                <a:latin typeface="Times New Roman"/>
                <a:ea typeface="仿宋_GB2312"/>
                <a:cs typeface="Courier New"/>
              </a:rPr>
              <a:t>Fe</a:t>
            </a:r>
            <a:r>
              <a:rPr lang="en-US" altLang="zh-CN" sz="2600" b="1" kern="100" baseline="30000" dirty="0">
                <a:solidFill>
                  <a:srgbClr val="0000FF"/>
                </a:solidFill>
                <a:latin typeface="Times New Roman"/>
                <a:ea typeface="仿宋_GB2312"/>
                <a:cs typeface="Courier New"/>
              </a:rPr>
              <a:t>2</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氧化成</a:t>
            </a:r>
            <a:r>
              <a:rPr lang="en-US" altLang="zh-CN" sz="2600" b="1" kern="100" dirty="0">
                <a:solidFill>
                  <a:srgbClr val="0000FF"/>
                </a:solidFill>
                <a:latin typeface="Times New Roman"/>
                <a:ea typeface="仿宋_GB2312"/>
                <a:cs typeface="Courier New"/>
              </a:rPr>
              <a:t>Fe</a:t>
            </a:r>
            <a:r>
              <a:rPr lang="en-US" altLang="zh-CN" sz="2600" b="1" kern="100" baseline="30000" dirty="0">
                <a:solidFill>
                  <a:srgbClr val="0000FF"/>
                </a:solidFill>
                <a:latin typeface="Times New Roman"/>
                <a:ea typeface="仿宋_GB2312"/>
                <a:cs typeface="Courier New"/>
              </a:rPr>
              <a:t>3</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，即使原溶液不含</a:t>
            </a:r>
            <a:r>
              <a:rPr lang="en-US" altLang="zh-CN" sz="2600" b="1" kern="100" dirty="0">
                <a:solidFill>
                  <a:srgbClr val="0000FF"/>
                </a:solidFill>
                <a:latin typeface="Times New Roman"/>
                <a:ea typeface="仿宋_GB2312"/>
                <a:cs typeface="Courier New"/>
              </a:rPr>
              <a:t>Fe</a:t>
            </a:r>
            <a:r>
              <a:rPr lang="en-US" altLang="zh-CN" sz="2600" b="1" kern="100" baseline="30000" dirty="0">
                <a:solidFill>
                  <a:srgbClr val="0000FF"/>
                </a:solidFill>
                <a:latin typeface="Times New Roman"/>
                <a:ea typeface="仿宋_GB2312"/>
                <a:cs typeface="Courier New"/>
              </a:rPr>
              <a:t>3</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，滴加</a:t>
            </a:r>
            <a:r>
              <a:rPr lang="en-US" altLang="zh-CN" sz="2600" b="1" kern="100" dirty="0">
                <a:solidFill>
                  <a:srgbClr val="0000FF"/>
                </a:solidFill>
                <a:latin typeface="Times New Roman"/>
                <a:ea typeface="仿宋_GB2312"/>
                <a:cs typeface="Courier New"/>
              </a:rPr>
              <a:t>KSCN</a:t>
            </a:r>
            <a:r>
              <a:rPr lang="zh-CN" altLang="zh-CN" sz="2600" b="1" kern="100" dirty="0">
                <a:solidFill>
                  <a:srgbClr val="0000FF"/>
                </a:solidFill>
                <a:latin typeface="Times New Roman"/>
                <a:ea typeface="仿宋_GB2312"/>
                <a:cs typeface="Times New Roman"/>
              </a:rPr>
              <a:t>溶液后也显血红色，无法证明原溶液是否含有</a:t>
            </a:r>
            <a:r>
              <a:rPr lang="en-US" altLang="zh-CN" sz="2600" b="1" kern="100" dirty="0">
                <a:solidFill>
                  <a:srgbClr val="0000FF"/>
                </a:solidFill>
                <a:latin typeface="Times New Roman"/>
                <a:ea typeface="仿宋_GB2312"/>
                <a:cs typeface="Courier New"/>
              </a:rPr>
              <a:t>Fe</a:t>
            </a:r>
            <a:r>
              <a:rPr lang="en-US" altLang="zh-CN" sz="2600" b="1" kern="100" baseline="30000" dirty="0">
                <a:solidFill>
                  <a:srgbClr val="0000FF"/>
                </a:solidFill>
                <a:latin typeface="Times New Roman"/>
                <a:ea typeface="仿宋_GB2312"/>
                <a:cs typeface="Courier New"/>
              </a:rPr>
              <a:t>3</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，故</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错误；滴加</a:t>
            </a:r>
            <a:r>
              <a:rPr lang="en-US" altLang="zh-CN" sz="2600" b="1" kern="100" dirty="0" err="1">
                <a:solidFill>
                  <a:srgbClr val="0000FF"/>
                </a:solidFill>
                <a:latin typeface="Times New Roman"/>
                <a:ea typeface="仿宋_GB2312"/>
                <a:cs typeface="Courier New"/>
              </a:rPr>
              <a:t>NaOH</a:t>
            </a:r>
            <a:r>
              <a:rPr lang="zh-CN" altLang="zh-CN" sz="2600" b="1" kern="100" dirty="0">
                <a:solidFill>
                  <a:srgbClr val="0000FF"/>
                </a:solidFill>
                <a:latin typeface="Times New Roman"/>
                <a:ea typeface="仿宋_GB2312"/>
                <a:cs typeface="Times New Roman"/>
              </a:rPr>
              <a:t>溶液，产生红褐色沉淀，只能证明存在</a:t>
            </a:r>
            <a:r>
              <a:rPr lang="en-US" altLang="zh-CN" sz="2600" b="1" kern="100" dirty="0">
                <a:solidFill>
                  <a:srgbClr val="0000FF"/>
                </a:solidFill>
                <a:latin typeface="Times New Roman"/>
                <a:ea typeface="仿宋_GB2312"/>
                <a:cs typeface="Courier New"/>
              </a:rPr>
              <a:t>Fe</a:t>
            </a:r>
            <a:r>
              <a:rPr lang="en-US" altLang="zh-CN" sz="2600" b="1" kern="100" baseline="30000" dirty="0">
                <a:solidFill>
                  <a:srgbClr val="0000FF"/>
                </a:solidFill>
                <a:latin typeface="Times New Roman"/>
                <a:ea typeface="仿宋_GB2312"/>
                <a:cs typeface="Courier New"/>
              </a:rPr>
              <a:t>3</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，故</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错误</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53226014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72325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5.</a:t>
            </a:r>
            <a:r>
              <a:rPr lang="en-US" altLang="zh-CN" sz="2600" b="1" kern="100" dirty="0">
                <a:latin typeface="Times New Roman"/>
                <a:ea typeface="楷体_GB2312"/>
                <a:cs typeface="Courier New"/>
              </a:rPr>
              <a:t> (2023·</a:t>
            </a:r>
            <a:r>
              <a:rPr lang="zh-CN" altLang="zh-CN" sz="2600" b="1" kern="100" dirty="0">
                <a:latin typeface="Times New Roman"/>
                <a:ea typeface="楷体_GB2312"/>
                <a:cs typeface="Times New Roman"/>
              </a:rPr>
              <a:t>广州六中高一期末</a:t>
            </a:r>
            <a:r>
              <a:rPr lang="en-US" altLang="zh-CN" sz="2600" b="1" kern="100" dirty="0">
                <a:latin typeface="Times New Roman"/>
                <a:ea typeface="楷体_GB2312"/>
                <a:cs typeface="Courier New"/>
              </a:rPr>
              <a:t>)</a:t>
            </a:r>
            <a:r>
              <a:rPr lang="zh-CN" altLang="zh-CN" sz="2600" kern="100" dirty="0">
                <a:latin typeface="Times New Roman"/>
                <a:ea typeface="微软雅黑"/>
                <a:cs typeface="Times New Roman"/>
              </a:rPr>
              <a:t>下列离子的检验方法中合理的是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a:latin typeface="Times New Roman"/>
                <a:ea typeface="微软雅黑"/>
                <a:cs typeface="Courier New"/>
              </a:rPr>
              <a:t>)</a:t>
            </a:r>
            <a:endParaRPr lang="zh-CN" altLang="zh-CN" sz="1050" kern="100" dirty="0">
              <a:effectLst/>
              <a:latin typeface="宋体"/>
              <a:cs typeface="Courier New"/>
            </a:endParaRPr>
          </a:p>
        </p:txBody>
      </p:sp>
      <p:sp>
        <p:nvSpPr>
          <p:cNvPr id="7" name="矩形 6"/>
          <p:cNvSpPr/>
          <p:nvPr/>
        </p:nvSpPr>
        <p:spPr>
          <a:xfrm>
            <a:off x="516880" y="1446382"/>
            <a:ext cx="11397613" cy="3048887"/>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向某溶液中滴入</a:t>
            </a:r>
            <a:r>
              <a:rPr lang="en-US" altLang="zh-CN" sz="2600" kern="100" dirty="0">
                <a:latin typeface="Times New Roman"/>
                <a:ea typeface="微软雅黑"/>
                <a:cs typeface="Courier New"/>
              </a:rPr>
              <a:t>KSCN</a:t>
            </a:r>
            <a:r>
              <a:rPr lang="zh-CN" altLang="zh-CN" sz="2600" kern="100" dirty="0">
                <a:latin typeface="Times New Roman"/>
                <a:ea typeface="微软雅黑"/>
                <a:cs typeface="Times New Roman"/>
              </a:rPr>
              <a:t>溶液呈红色，说明不含</a:t>
            </a:r>
            <a:r>
              <a:rPr lang="en-US" altLang="zh-CN" sz="2600" kern="100" dirty="0">
                <a:latin typeface="Times New Roman"/>
                <a:ea typeface="微软雅黑"/>
                <a:cs typeface="Courier New"/>
              </a:rPr>
              <a:t>Fe</a:t>
            </a:r>
            <a:r>
              <a:rPr lang="en-US" altLang="zh-CN" sz="2600" kern="100" baseline="30000" dirty="0">
                <a:latin typeface="Times New Roman"/>
                <a:ea typeface="微软雅黑"/>
                <a:cs typeface="Courier New"/>
              </a:rPr>
              <a:t>2</a:t>
            </a:r>
            <a:r>
              <a:rPr lang="zh-CN" altLang="zh-CN" sz="2600" kern="100" baseline="30000" dirty="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用酸性</a:t>
            </a:r>
            <a:r>
              <a:rPr lang="en-US" altLang="zh-CN" sz="2600" kern="100" dirty="0">
                <a:latin typeface="Times New Roman"/>
                <a:ea typeface="微软雅黑"/>
                <a:cs typeface="Courier New"/>
              </a:rPr>
              <a:t>KMnO</a:t>
            </a:r>
            <a:r>
              <a:rPr lang="en-US" altLang="zh-CN" sz="2600" kern="100" baseline="-25000" dirty="0">
                <a:latin typeface="Times New Roman"/>
                <a:ea typeface="微软雅黑"/>
                <a:cs typeface="Courier New"/>
              </a:rPr>
              <a:t>4</a:t>
            </a:r>
            <a:r>
              <a:rPr lang="zh-CN" altLang="zh-CN" sz="2600" kern="100" dirty="0">
                <a:latin typeface="Times New Roman"/>
                <a:ea typeface="微软雅黑"/>
                <a:cs typeface="Times New Roman"/>
              </a:rPr>
              <a:t>溶液检验</a:t>
            </a:r>
            <a:r>
              <a:rPr lang="en-US" altLang="zh-CN" sz="2600" kern="100" dirty="0">
                <a:latin typeface="Times New Roman"/>
                <a:ea typeface="微软雅黑"/>
                <a:cs typeface="Courier New"/>
              </a:rPr>
              <a:t>FeSO</a:t>
            </a:r>
            <a:r>
              <a:rPr lang="en-US" altLang="zh-CN" sz="2600" kern="100" baseline="-25000" dirty="0">
                <a:latin typeface="Times New Roman"/>
                <a:ea typeface="微软雅黑"/>
                <a:cs typeface="Courier New"/>
              </a:rPr>
              <a:t>4</a:t>
            </a:r>
            <a:r>
              <a:rPr lang="zh-CN" altLang="zh-CN" sz="2600" kern="100" dirty="0">
                <a:latin typeface="Times New Roman"/>
                <a:ea typeface="微软雅黑"/>
                <a:cs typeface="Times New Roman"/>
              </a:rPr>
              <a:t>溶液中是否含有</a:t>
            </a:r>
            <a:r>
              <a:rPr lang="en-US" altLang="zh-CN" sz="2600" kern="100" dirty="0">
                <a:latin typeface="Times New Roman"/>
                <a:ea typeface="微软雅黑"/>
                <a:cs typeface="Courier New"/>
              </a:rPr>
              <a:t>Fe</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4</a:t>
            </a:r>
            <a:r>
              <a:rPr lang="en-US" altLang="zh-CN" sz="2600" kern="100" dirty="0">
                <a:latin typeface="Times New Roman"/>
                <a:ea typeface="微软雅黑"/>
                <a:cs typeface="Courier New"/>
              </a:rPr>
              <a:t>)</a:t>
            </a:r>
            <a:r>
              <a:rPr lang="en-US" altLang="zh-CN" sz="2600" kern="100" baseline="-25000" dirty="0">
                <a:latin typeface="Times New Roman"/>
                <a:ea typeface="微软雅黑"/>
                <a:cs typeface="Courier New"/>
              </a:rPr>
              <a:t>3</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向某溶液中加入</a:t>
            </a:r>
            <a:r>
              <a:rPr lang="en-US" altLang="zh-CN" sz="2600" kern="100" dirty="0" err="1">
                <a:latin typeface="Times New Roman"/>
                <a:ea typeface="微软雅黑"/>
                <a:cs typeface="Courier New"/>
              </a:rPr>
              <a:t>NaOH</a:t>
            </a:r>
            <a:r>
              <a:rPr lang="zh-CN" altLang="zh-CN" sz="2600" kern="100" dirty="0">
                <a:latin typeface="Times New Roman"/>
                <a:ea typeface="微软雅黑"/>
                <a:cs typeface="Times New Roman"/>
              </a:rPr>
              <a:t>溶液，直接得到红褐色沉淀，说明溶液中含有</a:t>
            </a:r>
            <a:r>
              <a:rPr lang="en-US" altLang="zh-CN" sz="2600" kern="100" dirty="0">
                <a:latin typeface="Times New Roman"/>
                <a:ea typeface="微软雅黑"/>
                <a:cs typeface="Courier New"/>
              </a:rPr>
              <a:t>Fe</a:t>
            </a:r>
            <a:r>
              <a:rPr lang="en-US" altLang="zh-CN" sz="2600" kern="100" baseline="30000" dirty="0">
                <a:latin typeface="Times New Roman"/>
                <a:ea typeface="微软雅黑"/>
                <a:cs typeface="Courier New"/>
              </a:rPr>
              <a:t>3</a:t>
            </a:r>
            <a:r>
              <a:rPr lang="zh-CN" altLang="zh-CN" sz="2600" kern="100" baseline="30000" dirty="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向某溶液中加入</a:t>
            </a:r>
            <a:r>
              <a:rPr lang="en-US" altLang="zh-CN" sz="2600" kern="100" dirty="0" err="1">
                <a:latin typeface="Times New Roman"/>
                <a:ea typeface="微软雅黑"/>
                <a:cs typeface="Courier New"/>
              </a:rPr>
              <a:t>NaOH</a:t>
            </a:r>
            <a:r>
              <a:rPr lang="zh-CN" altLang="zh-CN" sz="2600" kern="100" dirty="0">
                <a:latin typeface="Times New Roman"/>
                <a:ea typeface="微软雅黑"/>
                <a:cs typeface="Times New Roman"/>
              </a:rPr>
              <a:t>溶液得到白色沉淀，又观察到颜色逐渐变为红褐色，说明该溶液中只含有</a:t>
            </a:r>
            <a:r>
              <a:rPr lang="en-US" altLang="zh-CN" sz="2600" kern="100" dirty="0">
                <a:latin typeface="Times New Roman"/>
                <a:ea typeface="微软雅黑"/>
                <a:cs typeface="Courier New"/>
              </a:rPr>
              <a:t>Fe</a:t>
            </a:r>
            <a:r>
              <a:rPr lang="en-US" altLang="zh-CN" sz="2600" kern="100" baseline="30000" dirty="0">
                <a:latin typeface="Times New Roman"/>
                <a:ea typeface="微软雅黑"/>
                <a:cs typeface="Courier New"/>
              </a:rPr>
              <a:t>2</a:t>
            </a:r>
            <a:r>
              <a:rPr lang="zh-CN" altLang="zh-CN" sz="2600" kern="100" baseline="30000" dirty="0">
                <a:latin typeface="Times New Roman"/>
                <a:ea typeface="微软雅黑"/>
                <a:cs typeface="Times New Roman"/>
              </a:rPr>
              <a:t>＋</a:t>
            </a:r>
            <a:r>
              <a:rPr lang="zh-CN" altLang="zh-CN" sz="2600" kern="100" dirty="0">
                <a:latin typeface="Times New Roman"/>
                <a:ea typeface="微软雅黑"/>
                <a:cs typeface="Times New Roman"/>
              </a:rPr>
              <a:t>，不含有</a:t>
            </a:r>
            <a:r>
              <a:rPr lang="en-US" altLang="zh-CN" sz="2600" kern="100" dirty="0">
                <a:latin typeface="Times New Roman"/>
                <a:ea typeface="微软雅黑"/>
                <a:cs typeface="Courier New"/>
              </a:rPr>
              <a:t>Mg</a:t>
            </a:r>
            <a:r>
              <a:rPr lang="en-US" altLang="zh-CN" sz="2600" kern="100" baseline="30000" dirty="0">
                <a:latin typeface="Times New Roman"/>
                <a:ea typeface="微软雅黑"/>
                <a:cs typeface="Courier New"/>
              </a:rPr>
              <a:t>2</a:t>
            </a:r>
            <a:r>
              <a:rPr lang="zh-CN" altLang="zh-CN" sz="2600" kern="100" baseline="30000" dirty="0" smtClean="0">
                <a:latin typeface="Times New Roman"/>
                <a:ea typeface="微软雅黑"/>
                <a:cs typeface="Times New Roman"/>
              </a:rPr>
              <a:t>＋</a:t>
            </a:r>
            <a:endParaRPr lang="zh-CN" altLang="zh-CN" sz="1050" kern="100" dirty="0">
              <a:latin typeface="宋体"/>
              <a:cs typeface="Courier New"/>
            </a:endParaRPr>
          </a:p>
        </p:txBody>
      </p:sp>
      <p:sp>
        <p:nvSpPr>
          <p:cNvPr id="8" name="TextBox 7"/>
          <p:cNvSpPr txBox="1"/>
          <p:nvPr/>
        </p:nvSpPr>
        <p:spPr>
          <a:xfrm>
            <a:off x="9153264" y="925238"/>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C</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66679930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4248318"/>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a:ea typeface="黑体"/>
                <a:cs typeface="Times New Roman"/>
              </a:rPr>
              <a:t>解析</a:t>
            </a:r>
            <a:r>
              <a:rPr lang="zh-CN" altLang="zh-CN" sz="2600" kern="100" dirty="0">
                <a:latin typeface="Times New Roman"/>
                <a:ea typeface="黑体"/>
                <a:cs typeface="Times New Roman"/>
              </a:rPr>
              <a:t>　</a:t>
            </a:r>
            <a:r>
              <a:rPr lang="zh-CN" altLang="zh-CN" sz="2600" b="1" kern="100" dirty="0">
                <a:solidFill>
                  <a:srgbClr val="0000FF"/>
                </a:solidFill>
                <a:latin typeface="Times New Roman"/>
                <a:ea typeface="仿宋_GB2312"/>
                <a:cs typeface="Times New Roman"/>
              </a:rPr>
              <a:t>向某溶液中滴入</a:t>
            </a:r>
            <a:r>
              <a:rPr lang="en-US" altLang="zh-CN" sz="2600" b="1" kern="100" dirty="0">
                <a:solidFill>
                  <a:srgbClr val="0000FF"/>
                </a:solidFill>
                <a:latin typeface="Times New Roman"/>
                <a:ea typeface="仿宋_GB2312"/>
                <a:cs typeface="Courier New"/>
              </a:rPr>
              <a:t>KSCN</a:t>
            </a:r>
            <a:r>
              <a:rPr lang="zh-CN" altLang="zh-CN" sz="2600" b="1" kern="100" dirty="0">
                <a:solidFill>
                  <a:srgbClr val="0000FF"/>
                </a:solidFill>
                <a:latin typeface="Times New Roman"/>
                <a:ea typeface="仿宋_GB2312"/>
                <a:cs typeface="Times New Roman"/>
              </a:rPr>
              <a:t>溶液不变红色，加氯水仍不变色，说明不含</a:t>
            </a:r>
            <a:r>
              <a:rPr lang="en-US" altLang="zh-CN" sz="2600" b="1" kern="100" dirty="0">
                <a:solidFill>
                  <a:srgbClr val="0000FF"/>
                </a:solidFill>
                <a:latin typeface="Times New Roman"/>
                <a:ea typeface="仿宋_GB2312"/>
                <a:cs typeface="Courier New"/>
              </a:rPr>
              <a:t>Fe</a:t>
            </a:r>
            <a:r>
              <a:rPr lang="en-US" altLang="zh-CN" sz="2600" b="1" kern="100" baseline="30000" dirty="0">
                <a:solidFill>
                  <a:srgbClr val="0000FF"/>
                </a:solidFill>
                <a:latin typeface="Times New Roman"/>
                <a:ea typeface="仿宋_GB2312"/>
                <a:cs typeface="Courier New"/>
              </a:rPr>
              <a:t>2</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，直接加</a:t>
            </a:r>
            <a:r>
              <a:rPr lang="en-US" altLang="zh-CN" sz="2600" b="1" kern="100" dirty="0">
                <a:solidFill>
                  <a:srgbClr val="0000FF"/>
                </a:solidFill>
                <a:latin typeface="Times New Roman"/>
                <a:ea typeface="仿宋_GB2312"/>
                <a:cs typeface="Courier New"/>
              </a:rPr>
              <a:t>KSCN</a:t>
            </a:r>
            <a:r>
              <a:rPr lang="zh-CN" altLang="zh-CN" sz="2600" b="1" kern="100" dirty="0">
                <a:solidFill>
                  <a:srgbClr val="0000FF"/>
                </a:solidFill>
                <a:latin typeface="Times New Roman"/>
                <a:ea typeface="仿宋_GB2312"/>
                <a:cs typeface="Times New Roman"/>
              </a:rPr>
              <a:t>溶液呈红色，说明含</a:t>
            </a:r>
            <a:r>
              <a:rPr lang="en-US" altLang="zh-CN" sz="2600" b="1" kern="100" dirty="0">
                <a:solidFill>
                  <a:srgbClr val="0000FF"/>
                </a:solidFill>
                <a:latin typeface="Times New Roman"/>
                <a:ea typeface="仿宋_GB2312"/>
                <a:cs typeface="Courier New"/>
              </a:rPr>
              <a:t>Fe</a:t>
            </a:r>
            <a:r>
              <a:rPr lang="en-US" altLang="zh-CN" sz="2600" b="1" kern="100" baseline="30000" dirty="0">
                <a:solidFill>
                  <a:srgbClr val="0000FF"/>
                </a:solidFill>
                <a:latin typeface="Times New Roman"/>
                <a:ea typeface="仿宋_GB2312"/>
                <a:cs typeface="Courier New"/>
              </a:rPr>
              <a:t>3</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，不能确定是否存在</a:t>
            </a:r>
            <a:r>
              <a:rPr lang="en-US" altLang="zh-CN" sz="2600" b="1" kern="100" dirty="0">
                <a:solidFill>
                  <a:srgbClr val="0000FF"/>
                </a:solidFill>
                <a:latin typeface="Times New Roman"/>
                <a:ea typeface="仿宋_GB2312"/>
                <a:cs typeface="Courier New"/>
              </a:rPr>
              <a:t>Fe</a:t>
            </a:r>
            <a:r>
              <a:rPr lang="en-US" altLang="zh-CN" sz="2600" b="1" kern="100" baseline="30000" dirty="0">
                <a:solidFill>
                  <a:srgbClr val="0000FF"/>
                </a:solidFill>
                <a:latin typeface="Times New Roman"/>
                <a:ea typeface="仿宋_GB2312"/>
                <a:cs typeface="Courier New"/>
              </a:rPr>
              <a:t>2</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，故</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错误；向某溶液中加入酸性</a:t>
            </a:r>
            <a:r>
              <a:rPr lang="en-US" altLang="zh-CN" sz="2600" b="1" kern="100" dirty="0">
                <a:solidFill>
                  <a:srgbClr val="0000FF"/>
                </a:solidFill>
                <a:latin typeface="Times New Roman"/>
                <a:ea typeface="仿宋_GB2312"/>
                <a:cs typeface="Courier New"/>
              </a:rPr>
              <a:t>KMnO</a:t>
            </a:r>
            <a:r>
              <a:rPr lang="en-US" altLang="zh-CN" sz="2600" b="1" kern="100" baseline="-25000" dirty="0">
                <a:solidFill>
                  <a:srgbClr val="0000FF"/>
                </a:solidFill>
                <a:latin typeface="Times New Roman"/>
                <a:ea typeface="仿宋_GB2312"/>
                <a:cs typeface="Courier New"/>
              </a:rPr>
              <a:t>4</a:t>
            </a:r>
            <a:r>
              <a:rPr lang="zh-CN" altLang="zh-CN" sz="2600" b="1" kern="100" dirty="0">
                <a:solidFill>
                  <a:srgbClr val="0000FF"/>
                </a:solidFill>
                <a:latin typeface="Times New Roman"/>
                <a:ea typeface="仿宋_GB2312"/>
                <a:cs typeface="Times New Roman"/>
              </a:rPr>
              <a:t>溶液，溶液褪色，说明原溶液可能含</a:t>
            </a:r>
            <a:r>
              <a:rPr lang="en-US" altLang="zh-CN" sz="2600" b="1" kern="100" dirty="0">
                <a:solidFill>
                  <a:srgbClr val="0000FF"/>
                </a:solidFill>
                <a:latin typeface="Times New Roman"/>
                <a:ea typeface="仿宋_GB2312"/>
                <a:cs typeface="Courier New"/>
              </a:rPr>
              <a:t>FeSO</a:t>
            </a:r>
            <a:r>
              <a:rPr lang="en-US" altLang="zh-CN" sz="2600" b="1" kern="100" baseline="-25000" dirty="0">
                <a:solidFill>
                  <a:srgbClr val="0000FF"/>
                </a:solidFill>
                <a:latin typeface="Times New Roman"/>
                <a:ea typeface="仿宋_GB2312"/>
                <a:cs typeface="Courier New"/>
              </a:rPr>
              <a:t>4</a:t>
            </a:r>
            <a:r>
              <a:rPr lang="zh-CN" altLang="zh-CN" sz="2600" b="1" kern="100" dirty="0">
                <a:solidFill>
                  <a:srgbClr val="0000FF"/>
                </a:solidFill>
                <a:latin typeface="Times New Roman"/>
                <a:ea typeface="仿宋_GB2312"/>
                <a:cs typeface="Times New Roman"/>
              </a:rPr>
              <a:t>，不能检验</a:t>
            </a:r>
            <a:r>
              <a:rPr lang="en-US" altLang="zh-CN" sz="2600" b="1" kern="100" dirty="0">
                <a:solidFill>
                  <a:srgbClr val="0000FF"/>
                </a:solidFill>
                <a:latin typeface="Times New Roman"/>
                <a:ea typeface="仿宋_GB2312"/>
                <a:cs typeface="Courier New"/>
              </a:rPr>
              <a:t>FeSO</a:t>
            </a:r>
            <a:r>
              <a:rPr lang="en-US" altLang="zh-CN" sz="2600" b="1" kern="100" baseline="-25000" dirty="0">
                <a:solidFill>
                  <a:srgbClr val="0000FF"/>
                </a:solidFill>
                <a:latin typeface="Times New Roman"/>
                <a:ea typeface="仿宋_GB2312"/>
                <a:cs typeface="Courier New"/>
              </a:rPr>
              <a:t>4</a:t>
            </a:r>
            <a:r>
              <a:rPr lang="zh-CN" altLang="zh-CN" sz="2600" b="1" kern="100" dirty="0">
                <a:solidFill>
                  <a:srgbClr val="0000FF"/>
                </a:solidFill>
                <a:latin typeface="Times New Roman"/>
                <a:ea typeface="仿宋_GB2312"/>
                <a:cs typeface="Times New Roman"/>
              </a:rPr>
              <a:t>溶液中是否含有</a:t>
            </a:r>
            <a:r>
              <a:rPr lang="en-US" altLang="zh-CN" sz="2600" b="1" kern="100" dirty="0">
                <a:solidFill>
                  <a:srgbClr val="0000FF"/>
                </a:solidFill>
                <a:latin typeface="Times New Roman"/>
                <a:ea typeface="仿宋_GB2312"/>
                <a:cs typeface="Courier New"/>
              </a:rPr>
              <a:t>Fe</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4</a:t>
            </a:r>
            <a:r>
              <a:rPr lang="en-US" altLang="zh-CN" sz="2600" b="1" kern="100" dirty="0">
                <a:solidFill>
                  <a:srgbClr val="0000FF"/>
                </a:solidFill>
                <a:latin typeface="Times New Roman"/>
                <a:ea typeface="仿宋_GB2312"/>
                <a:cs typeface="Courier New"/>
              </a:rPr>
              <a:t>)</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，故</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错误；向某溶液中加入</a:t>
            </a:r>
            <a:r>
              <a:rPr lang="en-US" altLang="zh-CN" sz="2600" b="1" kern="100" dirty="0" err="1">
                <a:solidFill>
                  <a:srgbClr val="0000FF"/>
                </a:solidFill>
                <a:latin typeface="Times New Roman"/>
                <a:ea typeface="仿宋_GB2312"/>
                <a:cs typeface="Courier New"/>
              </a:rPr>
              <a:t>NaOH</a:t>
            </a:r>
            <a:r>
              <a:rPr lang="zh-CN" altLang="zh-CN" sz="2600" b="1" kern="100" dirty="0">
                <a:solidFill>
                  <a:srgbClr val="0000FF"/>
                </a:solidFill>
                <a:latin typeface="Times New Roman"/>
                <a:ea typeface="仿宋_GB2312"/>
                <a:cs typeface="Times New Roman"/>
              </a:rPr>
              <a:t>溶液，得红褐色沉淀，说明溶液中一定含有</a:t>
            </a:r>
            <a:r>
              <a:rPr lang="en-US" altLang="zh-CN" sz="2600" b="1" kern="100" dirty="0">
                <a:solidFill>
                  <a:srgbClr val="0000FF"/>
                </a:solidFill>
                <a:latin typeface="Times New Roman"/>
                <a:ea typeface="仿宋_GB2312"/>
                <a:cs typeface="Courier New"/>
              </a:rPr>
              <a:t>Fe</a:t>
            </a:r>
            <a:r>
              <a:rPr lang="en-US" altLang="zh-CN" sz="2600" b="1" kern="100" baseline="30000" dirty="0">
                <a:solidFill>
                  <a:srgbClr val="0000FF"/>
                </a:solidFill>
                <a:latin typeface="Times New Roman"/>
                <a:ea typeface="仿宋_GB2312"/>
                <a:cs typeface="Courier New"/>
              </a:rPr>
              <a:t>3</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，故</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正确；向某溶液中加入</a:t>
            </a:r>
            <a:r>
              <a:rPr lang="en-US" altLang="zh-CN" sz="2600" b="1" kern="100" dirty="0" err="1">
                <a:solidFill>
                  <a:srgbClr val="0000FF"/>
                </a:solidFill>
                <a:latin typeface="Times New Roman"/>
                <a:ea typeface="仿宋_GB2312"/>
                <a:cs typeface="Courier New"/>
              </a:rPr>
              <a:t>NaOH</a:t>
            </a:r>
            <a:r>
              <a:rPr lang="zh-CN" altLang="zh-CN" sz="2600" b="1" kern="100" dirty="0">
                <a:solidFill>
                  <a:srgbClr val="0000FF"/>
                </a:solidFill>
                <a:latin typeface="Times New Roman"/>
                <a:ea typeface="仿宋_GB2312"/>
                <a:cs typeface="Times New Roman"/>
              </a:rPr>
              <a:t>溶液得白色沉淀，又观察到颜色逐渐变为红褐色，白色氢氧化亚铁被氧化为红褐色氢氧化铁，说明该溶液中含有</a:t>
            </a:r>
            <a:r>
              <a:rPr lang="en-US" altLang="zh-CN" sz="2600" b="1" kern="100" dirty="0">
                <a:solidFill>
                  <a:srgbClr val="0000FF"/>
                </a:solidFill>
                <a:latin typeface="Times New Roman"/>
                <a:ea typeface="仿宋_GB2312"/>
                <a:cs typeface="Courier New"/>
              </a:rPr>
              <a:t>Fe</a:t>
            </a:r>
            <a:r>
              <a:rPr lang="en-US" altLang="zh-CN" sz="2600" b="1" kern="100" baseline="30000" dirty="0">
                <a:solidFill>
                  <a:srgbClr val="0000FF"/>
                </a:solidFill>
                <a:latin typeface="Times New Roman"/>
                <a:ea typeface="仿宋_GB2312"/>
                <a:cs typeface="Courier New"/>
              </a:rPr>
              <a:t>2</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，可能含有</a:t>
            </a:r>
            <a:r>
              <a:rPr lang="en-US" altLang="zh-CN" sz="2600" b="1" kern="100" dirty="0">
                <a:solidFill>
                  <a:srgbClr val="0000FF"/>
                </a:solidFill>
                <a:latin typeface="Times New Roman"/>
                <a:ea typeface="仿宋_GB2312"/>
                <a:cs typeface="Courier New"/>
              </a:rPr>
              <a:t>Mg</a:t>
            </a:r>
            <a:r>
              <a:rPr lang="en-US" altLang="zh-CN" sz="2600" b="1" kern="100" baseline="30000" dirty="0">
                <a:solidFill>
                  <a:srgbClr val="0000FF"/>
                </a:solidFill>
                <a:latin typeface="Times New Roman"/>
                <a:ea typeface="仿宋_GB2312"/>
                <a:cs typeface="Courier New"/>
              </a:rPr>
              <a:t>2</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，故</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正确</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274253385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a:hlinkClick r:id="rId3" action="ppaction://hlinksldjump"/>
          </p:cNvPr>
          <p:cNvSpPr txBox="1"/>
          <p:nvPr/>
        </p:nvSpPr>
        <p:spPr>
          <a:xfrm>
            <a:off x="3709190" y="1385024"/>
            <a:ext cx="7285675" cy="584767"/>
          </a:xfrm>
          <a:prstGeom prst="rect">
            <a:avLst/>
          </a:prstGeom>
          <a:noFill/>
        </p:spPr>
        <p:txBody>
          <a:bodyPr wrap="square" lIns="91432" tIns="45716" rIns="91432" bIns="45716" rtlCol="0">
            <a:spAutoFit/>
          </a:bodyPr>
          <a:lstStyle/>
          <a:p>
            <a:r>
              <a:rPr lang="zh-CN" altLang="en-US" sz="3200" dirty="0" smtClean="0">
                <a:solidFill>
                  <a:schemeClr val="accent6">
                    <a:lumMod val="50000"/>
                  </a:schemeClr>
                </a:solidFill>
                <a:latin typeface="方正大黑_GBK" panose="03000509000000000000" pitchFamily="65" charset="-122"/>
                <a:ea typeface="方正大黑_GBK" panose="03000509000000000000" pitchFamily="65" charset="-122"/>
                <a:cs typeface="Times New Roman" pitchFamily="18" charset="0"/>
              </a:rPr>
              <a:t>新知自主预习</a:t>
            </a:r>
            <a:endParaRPr lang="en-US" altLang="zh-CN" sz="3200" dirty="0">
              <a:solidFill>
                <a:schemeClr val="accent6">
                  <a:lumMod val="50000"/>
                </a:schemeClr>
              </a:solidFill>
              <a:latin typeface="方正大黑_GBK" panose="03000509000000000000" pitchFamily="65" charset="-122"/>
              <a:ea typeface="方正大黑_GBK" panose="03000509000000000000" pitchFamily="65" charset="-122"/>
              <a:cs typeface="Times New Roman" pitchFamily="18" charset="0"/>
            </a:endParaRPr>
          </a:p>
        </p:txBody>
      </p:sp>
      <p:sp>
        <p:nvSpPr>
          <p:cNvPr id="3" name="文本框 2">
            <a:hlinkClick r:id="rId4" action="ppaction://hlinksldjump"/>
          </p:cNvPr>
          <p:cNvSpPr txBox="1"/>
          <p:nvPr/>
        </p:nvSpPr>
        <p:spPr>
          <a:xfrm>
            <a:off x="3709188" y="2271055"/>
            <a:ext cx="7285677" cy="584906"/>
          </a:xfrm>
          <a:prstGeom prst="rect">
            <a:avLst/>
          </a:prstGeom>
          <a:noFill/>
        </p:spPr>
        <p:txBody>
          <a:bodyPr wrap="square" lIns="91432" tIns="45716" rIns="91432" bIns="45716" rtlCol="0">
            <a:spAutoFit/>
          </a:bodyPr>
          <a:lstStyle/>
          <a:p>
            <a:r>
              <a:rPr lang="zh-CN" altLang="en-US" sz="3200" dirty="0" smtClean="0">
                <a:solidFill>
                  <a:schemeClr val="accent1">
                    <a:lumMod val="75000"/>
                  </a:schemeClr>
                </a:solidFill>
                <a:latin typeface="方正大黑_GBK" panose="03000509000000000000" pitchFamily="65" charset="-122"/>
                <a:ea typeface="方正大黑_GBK" panose="03000509000000000000" pitchFamily="65" charset="-122"/>
                <a:cs typeface="Times New Roman" pitchFamily="18" charset="0"/>
              </a:rPr>
              <a:t>课堂互动探究</a:t>
            </a:r>
            <a:endParaRPr lang="en-US" altLang="zh-CN" sz="3200" dirty="0">
              <a:solidFill>
                <a:schemeClr val="accent1">
                  <a:lumMod val="75000"/>
                </a:schemeClr>
              </a:solidFill>
              <a:latin typeface="方正大黑_GBK" panose="03000509000000000000" pitchFamily="65" charset="-122"/>
              <a:ea typeface="方正大黑_GBK" panose="03000509000000000000" pitchFamily="65" charset="-122"/>
              <a:cs typeface="Times New Roman" pitchFamily="18" charset="0"/>
            </a:endParaRPr>
          </a:p>
        </p:txBody>
      </p:sp>
      <p:sp>
        <p:nvSpPr>
          <p:cNvPr id="33" name="文本框 32"/>
          <p:cNvSpPr txBox="1"/>
          <p:nvPr/>
        </p:nvSpPr>
        <p:spPr>
          <a:xfrm>
            <a:off x="1243168" y="3368820"/>
            <a:ext cx="766980" cy="1200601"/>
          </a:xfrm>
          <a:prstGeom prst="rect">
            <a:avLst/>
          </a:prstGeom>
          <a:noFill/>
        </p:spPr>
        <p:txBody>
          <a:bodyPr wrap="square" lIns="91432" tIns="45716" rIns="91432" bIns="45716" rtlCol="0">
            <a:spAutoFit/>
          </a:bodyPr>
          <a:lstStyle/>
          <a:p>
            <a:pPr>
              <a:lnSpc>
                <a:spcPct val="100000"/>
              </a:lnSpc>
            </a:pPr>
            <a:r>
              <a:rPr lang="zh-CN" altLang="zh-CN" sz="36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rPr>
              <a:t>目</a:t>
            </a:r>
          </a:p>
          <a:p>
            <a:pPr>
              <a:lnSpc>
                <a:spcPct val="100000"/>
              </a:lnSpc>
            </a:pPr>
            <a:r>
              <a:rPr lang="zh-CN" altLang="zh-CN" sz="36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rPr>
              <a:t>录</a:t>
            </a:r>
          </a:p>
        </p:txBody>
      </p:sp>
      <p:sp>
        <p:nvSpPr>
          <p:cNvPr id="50" name="矩形 49"/>
          <p:cNvSpPr/>
          <p:nvPr/>
        </p:nvSpPr>
        <p:spPr>
          <a:xfrm rot="2520000">
            <a:off x="594918" y="4257391"/>
            <a:ext cx="92063" cy="37746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 name="矩形 5"/>
          <p:cNvSpPr/>
          <p:nvPr/>
        </p:nvSpPr>
        <p:spPr>
          <a:xfrm rot="2520000">
            <a:off x="1753006" y="-511293"/>
            <a:ext cx="76190" cy="29680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9" name="文本框 8"/>
          <p:cNvSpPr txBox="1"/>
          <p:nvPr/>
        </p:nvSpPr>
        <p:spPr>
          <a:xfrm rot="16200000">
            <a:off x="668866" y="2248529"/>
            <a:ext cx="1858441" cy="523147"/>
          </a:xfrm>
          <a:prstGeom prst="rect">
            <a:avLst/>
          </a:prstGeom>
          <a:noFill/>
        </p:spPr>
        <p:txBody>
          <a:bodyPr wrap="square" lIns="91432" tIns="45716" rIns="91432" bIns="45716" rtlCol="0">
            <a:spAutoFit/>
          </a:bodyPr>
          <a:lstStyle/>
          <a:p>
            <a:r>
              <a:rPr lang="en-US" altLang="zh-CN" sz="2800" dirty="0" smtClean="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sym typeface="+mn-ea"/>
              </a:rPr>
              <a:t>CONTENTS</a:t>
            </a:r>
            <a:endParaRPr lang="en-US" altLang="zh-CN" sz="28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sym typeface="+mn-ea"/>
            </a:endParaRPr>
          </a:p>
        </p:txBody>
      </p:sp>
      <p:grpSp>
        <p:nvGrpSpPr>
          <p:cNvPr id="43" name="组合 42"/>
          <p:cNvGrpSpPr/>
          <p:nvPr/>
        </p:nvGrpSpPr>
        <p:grpSpPr>
          <a:xfrm>
            <a:off x="2939668" y="1682907"/>
            <a:ext cx="8055197" cy="292168"/>
            <a:chOff x="4630" y="2578"/>
            <a:chExt cx="12687" cy="460"/>
          </a:xfrm>
        </p:grpSpPr>
        <p:cxnSp>
          <p:nvCxnSpPr>
            <p:cNvPr id="8" name="直接连接符 7"/>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12" name="文本框 11">
              <a:hlinkClick r:id="rId3" action="ppaction://hlinksldjump"/>
            </p:cNvPr>
            <p:cNvSpPr txBox="1"/>
            <p:nvPr userDrawn="1"/>
          </p:nvSpPr>
          <p:spPr>
            <a:xfrm flipH="1">
              <a:off x="4630" y="2578"/>
              <a:ext cx="1615" cy="436"/>
            </a:xfrm>
            <a:prstGeom prst="rect">
              <a:avLst/>
            </a:prstGeom>
            <a:noFill/>
          </p:spPr>
          <p:txBody>
            <a:bodyPr wrap="square" rtlCol="0">
              <a:spAutoFit/>
            </a:bodyPr>
            <a:lstStyle/>
            <a:p>
              <a:pPr algn="just">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p>
          </p:txBody>
        </p:sp>
      </p:grpSp>
      <p:grpSp>
        <p:nvGrpSpPr>
          <p:cNvPr id="44" name="组合 43"/>
          <p:cNvGrpSpPr/>
          <p:nvPr/>
        </p:nvGrpSpPr>
        <p:grpSpPr>
          <a:xfrm>
            <a:off x="2939668" y="2567032"/>
            <a:ext cx="8055197" cy="292168"/>
            <a:chOff x="4630" y="2578"/>
            <a:chExt cx="12687" cy="460"/>
          </a:xfrm>
        </p:grpSpPr>
        <p:cxnSp>
          <p:nvCxnSpPr>
            <p:cNvPr id="45" name="直接连接符 44"/>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46" name="文本框 45">
              <a:hlinkClick r:id="rId4" action="ppaction://hlinksldjump"/>
            </p:cNvPr>
            <p:cNvSpPr txBox="1"/>
            <p:nvPr userDrawn="1"/>
          </p:nvSpPr>
          <p:spPr>
            <a:xfrm flipH="1">
              <a:off x="4630" y="2578"/>
              <a:ext cx="1615" cy="436"/>
            </a:xfrm>
            <a:prstGeom prst="rect">
              <a:avLst/>
            </a:prstGeom>
            <a:noFill/>
          </p:spPr>
          <p:txBody>
            <a:bodyPr wrap="square" rtlCol="0">
              <a:spAutoFit/>
            </a:bodyPr>
            <a:lstStyle/>
            <a:p>
              <a:pPr>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p>
          </p:txBody>
        </p:sp>
      </p:grpSp>
      <p:sp>
        <p:nvSpPr>
          <p:cNvPr id="51" name="文本框 17">
            <a:hlinkClick r:id="rId5" action="ppaction://hlinksldjump"/>
          </p:cNvPr>
          <p:cNvSpPr txBox="1"/>
          <p:nvPr/>
        </p:nvSpPr>
        <p:spPr>
          <a:xfrm>
            <a:off x="3707446" y="3970152"/>
            <a:ext cx="5719335" cy="584767"/>
          </a:xfrm>
          <a:prstGeom prst="rect">
            <a:avLst/>
          </a:prstGeom>
          <a:noFill/>
        </p:spPr>
        <p:txBody>
          <a:bodyPr wrap="square" lIns="91432" tIns="45716" rIns="91432" bIns="45716" rtlCol="0">
            <a:spAutoFit/>
          </a:bodyPr>
          <a:lstStyle/>
          <a:p>
            <a:pPr lvl="0" algn="just"/>
            <a:r>
              <a:rPr lang="zh-CN" altLang="en-US" sz="3200" dirty="0" smtClean="0">
                <a:solidFill>
                  <a:srgbClr val="ED7D31">
                    <a:lumMod val="75000"/>
                  </a:srgbClr>
                </a:solidFill>
                <a:latin typeface="方正大黑_GBK" panose="03000509000000000000" pitchFamily="65" charset="-122"/>
                <a:ea typeface="方正大黑_GBK" panose="03000509000000000000" pitchFamily="65" charset="-122"/>
                <a:cs typeface="Times New Roman" pitchFamily="18" charset="0"/>
              </a:rPr>
              <a:t>课后巩固训练</a:t>
            </a:r>
            <a:endParaRPr lang="en-US" altLang="zh-CN" sz="3200" dirty="0">
              <a:solidFill>
                <a:srgbClr val="ED7D31">
                  <a:lumMod val="75000"/>
                </a:srgbClr>
              </a:solidFill>
              <a:latin typeface="方正大黑_GBK" panose="03000509000000000000" pitchFamily="65" charset="-122"/>
              <a:ea typeface="方正大黑_GBK" panose="03000509000000000000" pitchFamily="65" charset="-122"/>
              <a:cs typeface="Times New Roman" pitchFamily="18" charset="0"/>
            </a:endParaRPr>
          </a:p>
        </p:txBody>
      </p:sp>
      <p:grpSp>
        <p:nvGrpSpPr>
          <p:cNvPr id="53" name="组合 52"/>
          <p:cNvGrpSpPr/>
          <p:nvPr/>
        </p:nvGrpSpPr>
        <p:grpSpPr>
          <a:xfrm>
            <a:off x="2950948" y="4255378"/>
            <a:ext cx="8055197" cy="292168"/>
            <a:chOff x="4630" y="2578"/>
            <a:chExt cx="12687" cy="460"/>
          </a:xfrm>
        </p:grpSpPr>
        <p:cxnSp>
          <p:nvCxnSpPr>
            <p:cNvPr id="54" name="直接连接符 53"/>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55" name="文本框 48">
              <a:hlinkClick r:id="rId5" action="ppaction://hlinksldjump"/>
            </p:cNvPr>
            <p:cNvSpPr txBox="1"/>
            <p:nvPr userDrawn="1"/>
          </p:nvSpPr>
          <p:spPr>
            <a:xfrm flipH="1">
              <a:off x="4630" y="2578"/>
              <a:ext cx="1615" cy="436"/>
            </a:xfrm>
            <a:prstGeom prst="rect">
              <a:avLst/>
            </a:prstGeom>
            <a:noFill/>
          </p:spPr>
          <p:txBody>
            <a:bodyPr wrap="square" rtlCol="0">
              <a:spAutoFit/>
            </a:bodyPr>
            <a:lstStyle/>
            <a:p>
              <a:pPr algn="just">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p>
          </p:txBody>
        </p:sp>
      </p:grpSp>
      <p:sp>
        <p:nvSpPr>
          <p:cNvPr id="26" name="文本框 2">
            <a:hlinkClick r:id="rId6" action="ppaction://hlinksldjump"/>
          </p:cNvPr>
          <p:cNvSpPr txBox="1"/>
          <p:nvPr/>
        </p:nvSpPr>
        <p:spPr>
          <a:xfrm>
            <a:off x="3707446" y="3140255"/>
            <a:ext cx="7285677" cy="584906"/>
          </a:xfrm>
          <a:prstGeom prst="rect">
            <a:avLst/>
          </a:prstGeom>
          <a:noFill/>
        </p:spPr>
        <p:txBody>
          <a:bodyPr wrap="square" lIns="91432" tIns="45716" rIns="91432" bIns="45716" rtlCol="0">
            <a:spAutoFit/>
          </a:bodyPr>
          <a:lstStyle/>
          <a:p>
            <a:r>
              <a:rPr lang="zh-CN" altLang="en-US" sz="3200" dirty="0" smtClean="0">
                <a:solidFill>
                  <a:srgbClr val="FF00FF"/>
                </a:solidFill>
                <a:latin typeface="方正大黑_GBK" panose="03000509000000000000" pitchFamily="65" charset="-122"/>
                <a:ea typeface="方正大黑_GBK" panose="03000509000000000000" pitchFamily="65" charset="-122"/>
                <a:cs typeface="Times New Roman" pitchFamily="18" charset="0"/>
              </a:rPr>
              <a:t>课堂达标训练</a:t>
            </a:r>
            <a:endParaRPr lang="en-US" altLang="zh-CN" sz="3200" dirty="0">
              <a:solidFill>
                <a:srgbClr val="FF00FF"/>
              </a:solidFill>
              <a:latin typeface="方正大黑_GBK" panose="03000509000000000000" pitchFamily="65" charset="-122"/>
              <a:ea typeface="方正大黑_GBK" panose="03000509000000000000" pitchFamily="65" charset="-122"/>
              <a:cs typeface="Times New Roman" pitchFamily="18" charset="0"/>
            </a:endParaRPr>
          </a:p>
        </p:txBody>
      </p:sp>
      <p:grpSp>
        <p:nvGrpSpPr>
          <p:cNvPr id="28" name="组合 27"/>
          <p:cNvGrpSpPr/>
          <p:nvPr/>
        </p:nvGrpSpPr>
        <p:grpSpPr>
          <a:xfrm>
            <a:off x="2937926" y="3436232"/>
            <a:ext cx="8055197" cy="292168"/>
            <a:chOff x="4630" y="2578"/>
            <a:chExt cx="12687" cy="460"/>
          </a:xfrm>
        </p:grpSpPr>
        <p:cxnSp>
          <p:nvCxnSpPr>
            <p:cNvPr id="32" name="直接连接符 31"/>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34" name="文本框 45">
              <a:hlinkClick r:id="rId6" action="ppaction://hlinksldjump"/>
            </p:cNvPr>
            <p:cNvSpPr txBox="1"/>
            <p:nvPr userDrawn="1"/>
          </p:nvSpPr>
          <p:spPr>
            <a:xfrm flipH="1">
              <a:off x="4630" y="2578"/>
              <a:ext cx="1615" cy="436"/>
            </a:xfrm>
            <a:prstGeom prst="rect">
              <a:avLst/>
            </a:prstGeom>
            <a:noFill/>
          </p:spPr>
          <p:txBody>
            <a:bodyPr wrap="square" rtlCol="0">
              <a:spAutoFit/>
            </a:bodyPr>
            <a:lstStyle/>
            <a:p>
              <a:pPr>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p>
          </p:txBody>
        </p:sp>
      </p:grpSp>
    </p:spTree>
    <p:extLst>
      <p:ext uri="{BB962C8B-B14F-4D97-AF65-F5344CB8AC3E}">
        <p14:creationId xmlns:p14="http://schemas.microsoft.com/office/powerpoint/2010/main" val="1725316866"/>
      </p:ext>
    </p:extLst>
  </p:cSld>
  <p:clrMapOvr>
    <a:masterClrMapping/>
  </p:clrMapOvr>
  <p:transition spd="slow"/>
  <p:timing>
    <p:tnLst>
      <p:par>
        <p:cTn id="1" dur="indefinite" restart="never" nodeType="tmRoot"/>
      </p:par>
    </p:tnLst>
    <p:bldLst>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805392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1248394"/>
          </a:xfrm>
          <a:prstGeom prst="rect">
            <a:avLst/>
          </a:prstGeom>
        </p:spPr>
        <p:txBody>
          <a:bodyPr wrap="square" lIns="121898" tIns="60948" rIns="121898" bIns="60948">
            <a:spAutoFit/>
          </a:bodyPr>
          <a:lstStyle/>
          <a:p>
            <a:pPr marL="270000"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a:t>
            </a:r>
            <a:r>
              <a:rPr lang="zh-CN" altLang="zh-CN" sz="2600" kern="100" dirty="0">
                <a:latin typeface="Times New Roman"/>
                <a:ea typeface="微软雅黑"/>
                <a:cs typeface="Times New Roman"/>
              </a:rPr>
              <a:t>将下列四种铁的化合物溶于稀盐酸中，滴加</a:t>
            </a:r>
            <a:r>
              <a:rPr lang="en-US" altLang="zh-CN" sz="2600" kern="100" dirty="0">
                <a:latin typeface="Times New Roman"/>
                <a:ea typeface="微软雅黑"/>
                <a:cs typeface="Courier New"/>
              </a:rPr>
              <a:t>KSCN</a:t>
            </a:r>
            <a:r>
              <a:rPr lang="zh-CN" altLang="zh-CN" sz="2600" kern="100" dirty="0">
                <a:latin typeface="Times New Roman"/>
                <a:ea typeface="微软雅黑"/>
                <a:cs typeface="Times New Roman"/>
              </a:rPr>
              <a:t>溶液无颜色变化，再加入氯水溶液变成血红色的是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a:latin typeface="Times New Roman"/>
                <a:ea typeface="微软雅黑"/>
                <a:cs typeface="Courier New"/>
              </a:rPr>
              <a:t>)</a:t>
            </a:r>
            <a:endParaRPr lang="zh-CN" altLang="zh-CN" sz="1050" kern="100" dirty="0">
              <a:effectLst/>
              <a:latin typeface="宋体"/>
              <a:cs typeface="Courier New"/>
            </a:endParaRPr>
          </a:p>
        </p:txBody>
      </p:sp>
      <p:sp>
        <p:nvSpPr>
          <p:cNvPr id="7" name="矩形 6"/>
          <p:cNvSpPr/>
          <p:nvPr/>
        </p:nvSpPr>
        <p:spPr>
          <a:xfrm>
            <a:off x="516880" y="2011851"/>
            <a:ext cx="11397613" cy="72325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err="1">
                <a:latin typeface="Times New Roman"/>
                <a:ea typeface="微软雅黑"/>
                <a:cs typeface="Courier New"/>
              </a:rPr>
              <a:t>A.FeO</a:t>
            </a:r>
            <a:r>
              <a:rPr lang="en-US" altLang="zh-CN" sz="2600" kern="100" dirty="0">
                <a:latin typeface="Times New Roman"/>
                <a:ea typeface="微软雅黑"/>
                <a:cs typeface="Courier New"/>
              </a:rPr>
              <a:t>  	</a:t>
            </a:r>
            <a:r>
              <a:rPr lang="en-US" altLang="zh-CN" sz="2600" kern="100" dirty="0" smtClean="0">
                <a:latin typeface="Times New Roman"/>
                <a:ea typeface="微软雅黑"/>
                <a:cs typeface="Courier New"/>
              </a:rPr>
              <a:t>B.Fe</a:t>
            </a:r>
            <a:r>
              <a:rPr lang="en-US" altLang="zh-CN" sz="2600" kern="100" baseline="-25000" dirty="0" smtClean="0">
                <a:latin typeface="Times New Roman"/>
                <a:ea typeface="微软雅黑"/>
                <a:cs typeface="Courier New"/>
              </a:rPr>
              <a:t>2</a:t>
            </a:r>
            <a:r>
              <a:rPr lang="en-US" altLang="zh-CN" sz="2600" kern="100" dirty="0" smtClean="0">
                <a:latin typeface="Times New Roman"/>
                <a:ea typeface="微软雅黑"/>
                <a:cs typeface="Courier New"/>
              </a:rPr>
              <a:t>O</a:t>
            </a:r>
            <a:r>
              <a:rPr lang="en-US" altLang="zh-CN" sz="2600" kern="100" baseline="-25000" dirty="0" smtClean="0">
                <a:latin typeface="Times New Roman"/>
                <a:ea typeface="微软雅黑"/>
                <a:cs typeface="Courier New"/>
              </a:rPr>
              <a:t>3	`</a:t>
            </a:r>
            <a:r>
              <a:rPr lang="en-US" altLang="zh-CN" sz="2600" kern="100" dirty="0" smtClean="0">
                <a:latin typeface="Times New Roman"/>
                <a:ea typeface="微软雅黑"/>
                <a:cs typeface="Courier New"/>
              </a:rPr>
              <a:t>C.FeCl</a:t>
            </a:r>
            <a:r>
              <a:rPr lang="en-US" altLang="zh-CN" sz="2600" kern="100" baseline="-25000" dirty="0" smtClean="0">
                <a:latin typeface="Times New Roman"/>
                <a:ea typeface="微软雅黑"/>
                <a:cs typeface="Courier New"/>
              </a:rPr>
              <a:t>3</a:t>
            </a:r>
            <a:r>
              <a:rPr lang="en-US" altLang="zh-CN" sz="2600" kern="100" dirty="0" smtClean="0">
                <a:latin typeface="Times New Roman"/>
                <a:ea typeface="微软雅黑"/>
                <a:cs typeface="Courier New"/>
              </a:rPr>
              <a:t>  </a:t>
            </a:r>
            <a:r>
              <a:rPr lang="en-US" altLang="zh-CN" sz="2600" kern="100" dirty="0">
                <a:latin typeface="Times New Roman"/>
                <a:ea typeface="微软雅黑"/>
                <a:cs typeface="Courier New"/>
              </a:rPr>
              <a:t>	D.Fe</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4</a:t>
            </a:r>
            <a:r>
              <a:rPr lang="en-US" altLang="zh-CN" sz="2600" kern="100" dirty="0">
                <a:latin typeface="Times New Roman"/>
                <a:ea typeface="微软雅黑"/>
                <a:cs typeface="Courier New"/>
              </a:rPr>
              <a:t>)</a:t>
            </a:r>
            <a:r>
              <a:rPr lang="en-US" altLang="zh-CN" sz="2600" kern="100" baseline="-25000" dirty="0">
                <a:latin typeface="Times New Roman"/>
                <a:ea typeface="微软雅黑"/>
                <a:cs typeface="Courier New"/>
              </a:rPr>
              <a:t>3</a:t>
            </a:r>
            <a:endParaRPr lang="zh-CN" altLang="zh-CN" sz="1050" kern="100" dirty="0">
              <a:effectLst/>
              <a:latin typeface="宋体"/>
              <a:cs typeface="Courier New"/>
            </a:endParaRPr>
          </a:p>
        </p:txBody>
      </p:sp>
      <p:sp>
        <p:nvSpPr>
          <p:cNvPr id="9" name="TextBox 8"/>
          <p:cNvSpPr txBox="1"/>
          <p:nvPr/>
        </p:nvSpPr>
        <p:spPr>
          <a:xfrm>
            <a:off x="4087220" y="1448312"/>
            <a:ext cx="413179" cy="553998"/>
          </a:xfrm>
          <a:prstGeom prst="rect">
            <a:avLst/>
          </a:prstGeom>
          <a:noFill/>
        </p:spPr>
        <p:txBody>
          <a:bodyPr wrap="square" rtlCol="0">
            <a:spAutoFit/>
          </a:bodyPr>
          <a:lstStyle/>
          <a:p>
            <a:r>
              <a:rPr lang="en-US" altLang="zh-CN" sz="3000" b="1" smtClean="0">
                <a:solidFill>
                  <a:srgbClr val="C00000"/>
                </a:solidFill>
                <a:latin typeface="Times New Roman" pitchFamily="18" charset="0"/>
                <a:ea typeface="华文细黑" pitchFamily="2" charset="-122"/>
                <a:cs typeface="Times New Roman" pitchFamily="18" charset="0"/>
              </a:rPr>
              <a:t>A</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
        <p:nvSpPr>
          <p:cNvPr id="5" name="矩形 4"/>
          <p:cNvSpPr/>
          <p:nvPr/>
        </p:nvSpPr>
        <p:spPr>
          <a:xfrm>
            <a:off x="514494" y="2722103"/>
            <a:ext cx="11161426" cy="3047990"/>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a:ea typeface="黑体"/>
                <a:cs typeface="Times New Roman"/>
              </a:rPr>
              <a:t>解析</a:t>
            </a:r>
            <a:r>
              <a:rPr lang="zh-CN" altLang="zh-CN" sz="2600" kern="100" dirty="0">
                <a:latin typeface="Times New Roman"/>
                <a:ea typeface="黑体"/>
                <a:cs typeface="Times New Roman"/>
              </a:rPr>
              <a:t>　</a:t>
            </a:r>
            <a:r>
              <a:rPr lang="zh-CN" altLang="zh-CN" sz="2600" b="1" kern="100" dirty="0">
                <a:solidFill>
                  <a:srgbClr val="0000FF"/>
                </a:solidFill>
                <a:latin typeface="Times New Roman"/>
                <a:ea typeface="仿宋_GB2312"/>
                <a:cs typeface="Times New Roman"/>
              </a:rPr>
              <a:t>题给四种铁的化合物都可溶于稀盐酸。滴加</a:t>
            </a:r>
            <a:r>
              <a:rPr lang="en-US" altLang="zh-CN" sz="2600" b="1" kern="100" dirty="0">
                <a:solidFill>
                  <a:srgbClr val="0000FF"/>
                </a:solidFill>
                <a:latin typeface="Times New Roman"/>
                <a:ea typeface="仿宋_GB2312"/>
                <a:cs typeface="Courier New"/>
              </a:rPr>
              <a:t>KSCN</a:t>
            </a:r>
            <a:r>
              <a:rPr lang="zh-CN" altLang="zh-CN" sz="2600" b="1" kern="100" dirty="0">
                <a:solidFill>
                  <a:srgbClr val="0000FF"/>
                </a:solidFill>
                <a:latin typeface="Times New Roman"/>
                <a:ea typeface="仿宋_GB2312"/>
                <a:cs typeface="Times New Roman"/>
              </a:rPr>
              <a:t>溶液无颜色变化，再加氯水溶液变成血红色，说明该化合物溶于稀盐酸后产生</a:t>
            </a:r>
            <a:r>
              <a:rPr lang="en-US" altLang="zh-CN" sz="2600" b="1" kern="100" dirty="0">
                <a:solidFill>
                  <a:srgbClr val="0000FF"/>
                </a:solidFill>
                <a:latin typeface="Times New Roman"/>
                <a:ea typeface="仿宋_GB2312"/>
                <a:cs typeface="Courier New"/>
              </a:rPr>
              <a:t>Fe</a:t>
            </a:r>
            <a:r>
              <a:rPr lang="en-US" altLang="zh-CN" sz="2600" b="1" kern="100" baseline="30000" dirty="0">
                <a:solidFill>
                  <a:srgbClr val="0000FF"/>
                </a:solidFill>
                <a:latin typeface="Times New Roman"/>
                <a:ea typeface="仿宋_GB2312"/>
                <a:cs typeface="Courier New"/>
              </a:rPr>
              <a:t>2</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，不产生</a:t>
            </a:r>
            <a:r>
              <a:rPr lang="en-US" altLang="zh-CN" sz="2600" b="1" kern="100" dirty="0">
                <a:solidFill>
                  <a:srgbClr val="0000FF"/>
                </a:solidFill>
                <a:latin typeface="Times New Roman"/>
                <a:ea typeface="仿宋_GB2312"/>
                <a:cs typeface="Courier New"/>
              </a:rPr>
              <a:t>Fe</a:t>
            </a:r>
            <a:r>
              <a:rPr lang="en-US" altLang="zh-CN" sz="2600" b="1" kern="100" baseline="30000" dirty="0">
                <a:solidFill>
                  <a:srgbClr val="0000FF"/>
                </a:solidFill>
                <a:latin typeface="Times New Roman"/>
                <a:ea typeface="仿宋_GB2312"/>
                <a:cs typeface="Courier New"/>
              </a:rPr>
              <a:t>3</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，只有</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项符合题意，有关反应的离子方程式为</a:t>
            </a:r>
            <a:r>
              <a:rPr lang="en-US" altLang="zh-CN" sz="2600" b="1" kern="100" dirty="0" err="1">
                <a:solidFill>
                  <a:srgbClr val="0000FF"/>
                </a:solidFill>
                <a:latin typeface="Times New Roman"/>
                <a:ea typeface="仿宋_GB2312"/>
                <a:cs typeface="Courier New"/>
              </a:rPr>
              <a:t>FeO</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2H</a:t>
            </a:r>
            <a:r>
              <a:rPr lang="zh-CN" altLang="zh-CN" sz="2600" b="1" kern="100" baseline="30000" dirty="0">
                <a:solidFill>
                  <a:srgbClr val="0000FF"/>
                </a:solidFill>
                <a:latin typeface="Times New Roman"/>
                <a:ea typeface="仿宋_GB2312"/>
                <a:cs typeface="Times New Roman"/>
              </a:rPr>
              <a:t>＋</a:t>
            </a:r>
            <a:r>
              <a:rPr lang="en-US" altLang="zh-CN" sz="2600" b="1" kern="100" spc="-80" dirty="0">
                <a:solidFill>
                  <a:srgbClr val="0000FF"/>
                </a:solidFill>
                <a:latin typeface="Times New Roman"/>
                <a:ea typeface="仿宋_GB2312"/>
                <a:cs typeface="Courier New"/>
              </a:rPr>
              <a:t>==</a:t>
            </a:r>
            <a:r>
              <a:rPr lang="en-US" altLang="zh-CN" sz="2600" b="1" kern="100" dirty="0">
                <a:solidFill>
                  <a:srgbClr val="0000FF"/>
                </a:solidFill>
                <a:latin typeface="Times New Roman"/>
                <a:ea typeface="仿宋_GB2312"/>
                <a:cs typeface="Courier New"/>
              </a:rPr>
              <a:t>=Fe</a:t>
            </a:r>
            <a:r>
              <a:rPr lang="en-US" altLang="zh-CN" sz="2600" b="1" kern="100" baseline="30000" dirty="0">
                <a:solidFill>
                  <a:srgbClr val="0000FF"/>
                </a:solidFill>
                <a:latin typeface="Times New Roman"/>
                <a:ea typeface="仿宋_GB2312"/>
                <a:cs typeface="Courier New"/>
              </a:rPr>
              <a:t>2</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H</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O</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Fe</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溶于稀盐酸发生反应</a:t>
            </a:r>
            <a:r>
              <a:rPr lang="en-US" altLang="zh-CN" sz="2600" b="1" kern="100" dirty="0">
                <a:solidFill>
                  <a:srgbClr val="0000FF"/>
                </a:solidFill>
                <a:latin typeface="Times New Roman"/>
                <a:ea typeface="仿宋_GB2312"/>
                <a:cs typeface="Courier New"/>
              </a:rPr>
              <a:t>Fe</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6H</a:t>
            </a:r>
            <a:r>
              <a:rPr lang="zh-CN" altLang="zh-CN" sz="2600" b="1" kern="100" baseline="30000" dirty="0">
                <a:solidFill>
                  <a:srgbClr val="0000FF"/>
                </a:solidFill>
                <a:latin typeface="Times New Roman"/>
                <a:ea typeface="仿宋_GB2312"/>
                <a:cs typeface="Times New Roman"/>
              </a:rPr>
              <a:t>＋</a:t>
            </a:r>
            <a:r>
              <a:rPr lang="en-US" altLang="zh-CN" sz="2600" b="1" kern="100" spc="-80" dirty="0">
                <a:solidFill>
                  <a:srgbClr val="0000FF"/>
                </a:solidFill>
                <a:latin typeface="Times New Roman"/>
                <a:ea typeface="仿宋_GB2312"/>
                <a:cs typeface="Courier New"/>
              </a:rPr>
              <a:t>==</a:t>
            </a:r>
            <a:r>
              <a:rPr lang="en-US" altLang="zh-CN" sz="2600" b="1" kern="100" dirty="0">
                <a:solidFill>
                  <a:srgbClr val="0000FF"/>
                </a:solidFill>
                <a:latin typeface="Times New Roman"/>
                <a:ea typeface="仿宋_GB2312"/>
                <a:cs typeface="Courier New"/>
              </a:rPr>
              <a:t>=2Fe</a:t>
            </a:r>
            <a:r>
              <a:rPr lang="en-US" altLang="zh-CN" sz="2600" b="1" kern="100" baseline="30000" dirty="0">
                <a:solidFill>
                  <a:srgbClr val="0000FF"/>
                </a:solidFill>
                <a:latin typeface="Times New Roman"/>
                <a:ea typeface="仿宋_GB2312"/>
                <a:cs typeface="Courier New"/>
              </a:rPr>
              <a:t>3</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3H</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O</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FeCl</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Fe</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4</a:t>
            </a:r>
            <a:r>
              <a:rPr lang="en-US" altLang="zh-CN" sz="2600" b="1" kern="100" dirty="0">
                <a:solidFill>
                  <a:srgbClr val="0000FF"/>
                </a:solidFill>
                <a:latin typeface="Times New Roman"/>
                <a:ea typeface="仿宋_GB2312"/>
                <a:cs typeface="Courier New"/>
              </a:rPr>
              <a:t>)</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溶解后均可电离出</a:t>
            </a:r>
            <a:r>
              <a:rPr lang="en-US" altLang="zh-CN" sz="2600" b="1" kern="100" dirty="0">
                <a:solidFill>
                  <a:srgbClr val="0000FF"/>
                </a:solidFill>
                <a:latin typeface="Times New Roman"/>
                <a:ea typeface="仿宋_GB2312"/>
                <a:cs typeface="Courier New"/>
              </a:rPr>
              <a:t>Fe</a:t>
            </a:r>
            <a:r>
              <a:rPr lang="en-US" altLang="zh-CN" sz="2600" b="1" kern="100" baseline="30000" dirty="0">
                <a:solidFill>
                  <a:srgbClr val="0000FF"/>
                </a:solidFill>
                <a:latin typeface="Times New Roman"/>
                <a:ea typeface="仿宋_GB2312"/>
                <a:cs typeface="Courier New"/>
              </a:rPr>
              <a:t>3</a:t>
            </a:r>
            <a:r>
              <a:rPr lang="zh-CN" altLang="zh-CN" sz="2600" b="1" kern="100" baseline="30000" dirty="0">
                <a:solidFill>
                  <a:srgbClr val="0000FF"/>
                </a:solidFill>
                <a:latin typeface="Times New Roman"/>
                <a:ea typeface="仿宋_GB2312"/>
                <a:cs typeface="Times New Roman"/>
              </a:rPr>
              <a:t>＋</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201236390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723251"/>
          </a:xfrm>
          <a:prstGeom prst="rect">
            <a:avLst/>
          </a:prstGeom>
        </p:spPr>
        <p:txBody>
          <a:bodyPr wrap="square" lIns="121898" tIns="60948" rIns="121898" bIns="60948">
            <a:spAutoFit/>
          </a:bodyPr>
          <a:lstStyle/>
          <a:p>
            <a:pPr marL="270000" indent="-457200" algn="just">
              <a:lnSpc>
                <a:spcPct val="150000"/>
              </a:lnSpc>
              <a:spcAft>
                <a:spcPts val="0"/>
              </a:spcAft>
              <a:tabLst>
                <a:tab pos="270065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2</a:t>
            </a: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a:t>
            </a:r>
            <a:r>
              <a:rPr lang="zh-CN" altLang="zh-CN" sz="2600" dirty="0">
                <a:latin typeface="Times New Roman"/>
                <a:ea typeface="微软雅黑"/>
                <a:cs typeface="Times New Roman"/>
              </a:rPr>
              <a:t>以下转化过程不可以通过化合反应一步实现的是</a:t>
            </a:r>
            <a:r>
              <a:rPr lang="en-US" altLang="zh-CN" sz="2600" dirty="0">
                <a:latin typeface="Times New Roman"/>
                <a:ea typeface="微软雅黑"/>
              </a:rPr>
              <a:t>(</a:t>
            </a:r>
            <a:r>
              <a:rPr lang="zh-CN" altLang="zh-CN" sz="2600" dirty="0">
                <a:latin typeface="Times New Roman"/>
                <a:ea typeface="微软雅黑"/>
                <a:cs typeface="Times New Roman"/>
              </a:rPr>
              <a:t>　　</a:t>
            </a:r>
            <a:r>
              <a:rPr lang="en-US" altLang="zh-CN" sz="2600" dirty="0">
                <a:latin typeface="Times New Roman"/>
                <a:ea typeface="微软雅黑"/>
              </a:rPr>
              <a:t>)</a:t>
            </a:r>
            <a:endParaRPr lang="zh-CN" altLang="zh-CN" sz="1050" kern="100" dirty="0">
              <a:effectLst/>
              <a:latin typeface="宋体"/>
              <a:cs typeface="Courier New"/>
            </a:endParaRPr>
          </a:p>
        </p:txBody>
      </p:sp>
      <p:sp>
        <p:nvSpPr>
          <p:cNvPr id="9" name="矩形 8"/>
          <p:cNvSpPr/>
          <p:nvPr/>
        </p:nvSpPr>
        <p:spPr>
          <a:xfrm>
            <a:off x="516880" y="1449541"/>
            <a:ext cx="11397613" cy="132341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a:ea typeface="微软雅黑"/>
                <a:cs typeface="Courier New"/>
              </a:rPr>
              <a:t>A.Fe</a:t>
            </a:r>
            <a:r>
              <a:rPr lang="en-US" altLang="zh-CN" sz="2600" kern="100" dirty="0">
                <a:latin typeface="宋体"/>
                <a:ea typeface="微软雅黑"/>
                <a:cs typeface="Times New Roman"/>
              </a:rPr>
              <a:t>→</a:t>
            </a:r>
            <a:r>
              <a:rPr lang="en-US" altLang="zh-CN" sz="2600" kern="100" dirty="0">
                <a:latin typeface="Times New Roman"/>
                <a:ea typeface="微软雅黑"/>
                <a:cs typeface="Courier New"/>
              </a:rPr>
              <a:t>FeCl</a:t>
            </a:r>
            <a:r>
              <a:rPr lang="en-US" altLang="zh-CN" sz="2600" kern="100" baseline="-25000" dirty="0">
                <a:latin typeface="Times New Roman"/>
                <a:ea typeface="微软雅黑"/>
                <a:cs typeface="Courier New"/>
              </a:rPr>
              <a:t>3</a:t>
            </a:r>
            <a:r>
              <a:rPr lang="en-US" altLang="zh-CN" sz="2600" kern="100" dirty="0">
                <a:latin typeface="Times New Roman"/>
                <a:ea typeface="微软雅黑"/>
                <a:cs typeface="Courier New"/>
              </a:rPr>
              <a:t>  		</a:t>
            </a:r>
            <a:r>
              <a:rPr lang="en-US" altLang="zh-CN" sz="2600" kern="100" dirty="0" smtClean="0">
                <a:latin typeface="Times New Roman"/>
                <a:ea typeface="微软雅黑"/>
                <a:cs typeface="Courier New"/>
              </a:rPr>
              <a:t>	B.Fe</a:t>
            </a:r>
            <a:r>
              <a:rPr lang="en-US" altLang="zh-CN" sz="2600" kern="100" dirty="0">
                <a:latin typeface="宋体"/>
                <a:ea typeface="微软雅黑"/>
                <a:cs typeface="Times New Roman"/>
              </a:rPr>
              <a:t>→</a:t>
            </a:r>
            <a:r>
              <a:rPr lang="en-US" altLang="zh-CN" sz="2600" kern="100" dirty="0">
                <a:latin typeface="Times New Roman"/>
                <a:ea typeface="微软雅黑"/>
                <a:cs typeface="Courier New"/>
              </a:rPr>
              <a:t>FeCl</a:t>
            </a:r>
            <a:r>
              <a:rPr lang="en-US" altLang="zh-CN" sz="2600" kern="100" baseline="-25000" dirty="0">
                <a:latin typeface="Times New Roman"/>
                <a:ea typeface="微软雅黑"/>
                <a:cs typeface="Courier New"/>
              </a:rPr>
              <a:t>2</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C.Fe</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O</a:t>
            </a:r>
            <a:r>
              <a:rPr lang="en-US" altLang="zh-CN" sz="2600" kern="100" baseline="-25000" dirty="0">
                <a:latin typeface="Times New Roman"/>
                <a:ea typeface="微软雅黑"/>
                <a:cs typeface="Courier New"/>
              </a:rPr>
              <a:t>3</a:t>
            </a:r>
            <a:r>
              <a:rPr lang="en-US" altLang="zh-CN" sz="2600" kern="100" dirty="0">
                <a:latin typeface="宋体"/>
                <a:ea typeface="微软雅黑"/>
                <a:cs typeface="Times New Roman"/>
              </a:rPr>
              <a:t>→</a:t>
            </a:r>
            <a:r>
              <a:rPr lang="en-US" altLang="zh-CN" sz="2600" kern="100" dirty="0">
                <a:latin typeface="Times New Roman"/>
                <a:ea typeface="微软雅黑"/>
                <a:cs typeface="Courier New"/>
              </a:rPr>
              <a:t>Fe(OH)</a:t>
            </a:r>
            <a:r>
              <a:rPr lang="en-US" altLang="zh-CN" sz="2600" kern="100" baseline="-25000" dirty="0">
                <a:latin typeface="Times New Roman"/>
                <a:ea typeface="微软雅黑"/>
                <a:cs typeface="Courier New"/>
              </a:rPr>
              <a:t>3</a:t>
            </a:r>
            <a:r>
              <a:rPr lang="en-US" altLang="zh-CN" sz="2600" kern="100" dirty="0">
                <a:latin typeface="Times New Roman"/>
                <a:ea typeface="微软雅黑"/>
                <a:cs typeface="Courier New"/>
              </a:rPr>
              <a:t>  	</a:t>
            </a:r>
            <a:r>
              <a:rPr lang="en-US" altLang="zh-CN" sz="2600" kern="100" dirty="0" err="1">
                <a:latin typeface="Times New Roman"/>
                <a:ea typeface="微软雅黑"/>
                <a:cs typeface="Courier New"/>
              </a:rPr>
              <a:t>D.Fe</a:t>
            </a:r>
            <a:r>
              <a:rPr lang="en-US" altLang="zh-CN" sz="2600" kern="100" dirty="0">
                <a:latin typeface="Times New Roman"/>
                <a:ea typeface="微软雅黑"/>
                <a:cs typeface="Courier New"/>
              </a:rPr>
              <a:t>(OH)</a:t>
            </a:r>
            <a:r>
              <a:rPr lang="en-US" altLang="zh-CN" sz="2600" kern="100" baseline="-25000" dirty="0">
                <a:latin typeface="Times New Roman"/>
                <a:ea typeface="微软雅黑"/>
                <a:cs typeface="Courier New"/>
              </a:rPr>
              <a:t>2</a:t>
            </a:r>
            <a:r>
              <a:rPr lang="en-US" altLang="zh-CN" sz="2600" kern="100" dirty="0">
                <a:latin typeface="宋体"/>
                <a:ea typeface="微软雅黑"/>
                <a:cs typeface="Times New Roman"/>
              </a:rPr>
              <a:t>→</a:t>
            </a:r>
            <a:r>
              <a:rPr lang="en-US" altLang="zh-CN" sz="2600" kern="100" dirty="0" smtClean="0">
                <a:latin typeface="Times New Roman"/>
                <a:ea typeface="微软雅黑"/>
                <a:cs typeface="Courier New"/>
              </a:rPr>
              <a:t>Fe(OH)</a:t>
            </a:r>
            <a:r>
              <a:rPr lang="en-US" altLang="zh-CN" sz="2600" kern="100" baseline="-25000" dirty="0" smtClean="0">
                <a:latin typeface="Times New Roman"/>
                <a:ea typeface="微软雅黑"/>
                <a:cs typeface="Courier New"/>
              </a:rPr>
              <a:t>3</a:t>
            </a:r>
            <a:endParaRPr lang="zh-CN" altLang="zh-CN" sz="1050" kern="100" dirty="0">
              <a:latin typeface="宋体"/>
              <a:cs typeface="Courier New"/>
            </a:endParaRPr>
          </a:p>
        </p:txBody>
      </p:sp>
      <p:sp>
        <p:nvSpPr>
          <p:cNvPr id="11" name="TextBox 10"/>
          <p:cNvSpPr txBox="1"/>
          <p:nvPr/>
        </p:nvSpPr>
        <p:spPr>
          <a:xfrm>
            <a:off x="7753513" y="895543"/>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C</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
        <p:nvSpPr>
          <p:cNvPr id="5" name="矩形 4"/>
          <p:cNvSpPr/>
          <p:nvPr/>
        </p:nvSpPr>
        <p:spPr>
          <a:xfrm>
            <a:off x="514493" y="2709702"/>
            <a:ext cx="11235478" cy="3123908"/>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a:ea typeface="黑体"/>
                <a:cs typeface="Times New Roman"/>
              </a:rPr>
              <a:t>解析</a:t>
            </a:r>
            <a:r>
              <a:rPr lang="zh-CN" altLang="zh-CN" sz="2600" kern="100" dirty="0">
                <a:latin typeface="Times New Roman"/>
                <a:ea typeface="黑体"/>
                <a:cs typeface="Times New Roman"/>
              </a:rPr>
              <a:t>　</a:t>
            </a:r>
            <a:r>
              <a:rPr lang="zh-CN" altLang="zh-CN" sz="2600" b="1" kern="100" dirty="0">
                <a:solidFill>
                  <a:srgbClr val="0000FF"/>
                </a:solidFill>
                <a:latin typeface="Times New Roman"/>
                <a:ea typeface="仿宋_GB2312"/>
                <a:cs typeface="Times New Roman"/>
              </a:rPr>
              <a:t>铁和氯气反应生成氯化铁，故能通过一步化合实现，</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不符合题意。铁和氯化铁反应生成氯化亚铁，故能通过一步化合实现，</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不符合题意。氧化铁不能和水发生化合反应得到氢氧化铁，故不能通过一步化合得到，</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符合题意。氢氧化亚铁和氧气、水反应生成氢氧化铁，能通过化合反应一步实现，</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不符合题意。</a:t>
            </a:r>
            <a:endParaRPr lang="zh-CN" altLang="zh-CN" sz="1050" kern="100" dirty="0">
              <a:effectLst/>
              <a:latin typeface="宋体"/>
              <a:cs typeface="Courier New"/>
            </a:endParaRPr>
          </a:p>
        </p:txBody>
      </p:sp>
    </p:spTree>
    <p:extLst>
      <p:ext uri="{BB962C8B-B14F-4D97-AF65-F5344CB8AC3E}">
        <p14:creationId xmlns:p14="http://schemas.microsoft.com/office/powerpoint/2010/main" val="363732981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1248394"/>
          </a:xfrm>
          <a:prstGeom prst="rect">
            <a:avLst/>
          </a:prstGeom>
        </p:spPr>
        <p:txBody>
          <a:bodyPr wrap="square" lIns="121898" tIns="60948" rIns="121898" bIns="60948">
            <a:spAutoFit/>
          </a:bodyPr>
          <a:lstStyle/>
          <a:p>
            <a:pPr marL="270000"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3.</a:t>
            </a:r>
            <a:r>
              <a:rPr lang="zh-CN" altLang="zh-CN" sz="2600" kern="100" dirty="0">
                <a:latin typeface="Times New Roman"/>
                <a:ea typeface="微软雅黑"/>
                <a:cs typeface="Times New Roman"/>
              </a:rPr>
              <a:t>有</a:t>
            </a:r>
            <a:r>
              <a:rPr lang="en-US" altLang="zh-CN" sz="2600" kern="100" dirty="0" err="1">
                <a:latin typeface="Times New Roman"/>
                <a:ea typeface="微软雅黑"/>
                <a:cs typeface="Courier New"/>
              </a:rPr>
              <a:t>NaCl</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FeCl</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FeCl</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MgCl</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四种溶液，用一种试剂就可把它们鉴别开来，这种试剂是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a:latin typeface="Times New Roman"/>
                <a:ea typeface="微软雅黑"/>
                <a:cs typeface="Courier New"/>
              </a:rPr>
              <a:t>)</a:t>
            </a:r>
            <a:endParaRPr lang="zh-CN" altLang="zh-CN" sz="1050" kern="100" dirty="0">
              <a:effectLst/>
              <a:latin typeface="宋体"/>
              <a:cs typeface="Courier New"/>
            </a:endParaRPr>
          </a:p>
        </p:txBody>
      </p:sp>
      <p:sp>
        <p:nvSpPr>
          <p:cNvPr id="9" name="矩形 8"/>
          <p:cNvSpPr/>
          <p:nvPr/>
        </p:nvSpPr>
        <p:spPr>
          <a:xfrm>
            <a:off x="516880" y="1989610"/>
            <a:ext cx="11397613" cy="132341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盐酸</a:t>
            </a:r>
            <a:r>
              <a:rPr lang="en-US" altLang="zh-CN" sz="2600" kern="100" dirty="0">
                <a:latin typeface="Times New Roman"/>
                <a:ea typeface="微软雅黑"/>
                <a:cs typeface="Courier New"/>
              </a:rPr>
              <a:t>  	</a:t>
            </a:r>
            <a:r>
              <a:rPr lang="en-US" altLang="zh-CN" sz="2600" kern="100" dirty="0" smtClean="0">
                <a:latin typeface="Times New Roman"/>
                <a:ea typeface="微软雅黑"/>
                <a:cs typeface="Courier New"/>
              </a:rPr>
              <a:t>		B</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烧碱溶液</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硫氰化钾溶液</a:t>
            </a:r>
            <a:r>
              <a:rPr lang="en-US" altLang="zh-CN" sz="2600" kern="100" dirty="0">
                <a:latin typeface="Times New Roman"/>
                <a:ea typeface="微软雅黑"/>
                <a:cs typeface="Courier New"/>
              </a:rPr>
              <a:t>  	</a:t>
            </a:r>
            <a:r>
              <a:rPr lang="en-US" altLang="zh-CN" sz="2600" kern="100" dirty="0" smtClean="0">
                <a:latin typeface="Times New Roman"/>
                <a:ea typeface="微软雅黑"/>
                <a:cs typeface="Courier New"/>
              </a:rPr>
              <a:t>		D</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硝酸银</a:t>
            </a:r>
            <a:r>
              <a:rPr lang="zh-CN" altLang="zh-CN" sz="2600" kern="100" dirty="0" smtClean="0">
                <a:latin typeface="Times New Roman"/>
                <a:ea typeface="微软雅黑"/>
                <a:cs typeface="Times New Roman"/>
              </a:rPr>
              <a:t>溶液</a:t>
            </a:r>
            <a:endParaRPr lang="zh-CN" altLang="zh-CN" sz="1050" kern="100" dirty="0">
              <a:latin typeface="宋体"/>
              <a:cs typeface="Courier New"/>
            </a:endParaRPr>
          </a:p>
        </p:txBody>
      </p:sp>
      <p:sp>
        <p:nvSpPr>
          <p:cNvPr id="11" name="TextBox 10"/>
          <p:cNvSpPr txBox="1"/>
          <p:nvPr/>
        </p:nvSpPr>
        <p:spPr>
          <a:xfrm>
            <a:off x="2441613" y="1473712"/>
            <a:ext cx="413179" cy="553998"/>
          </a:xfrm>
          <a:prstGeom prst="rect">
            <a:avLst/>
          </a:prstGeom>
          <a:noFill/>
        </p:spPr>
        <p:txBody>
          <a:bodyPr wrap="square" rtlCol="0">
            <a:spAutoFit/>
          </a:bodyPr>
          <a:lstStyle/>
          <a:p>
            <a:r>
              <a:rPr lang="en-US" altLang="zh-CN" sz="3000" b="1" dirty="0">
                <a:solidFill>
                  <a:srgbClr val="C00000"/>
                </a:solidFill>
                <a:latin typeface="Times New Roman" pitchFamily="18" charset="0"/>
                <a:ea typeface="华文细黑" pitchFamily="2" charset="-122"/>
                <a:cs typeface="Times New Roman" pitchFamily="18" charset="0"/>
              </a:rPr>
              <a:t>B</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
        <p:nvSpPr>
          <p:cNvPr id="5" name="矩形 4"/>
          <p:cNvSpPr/>
          <p:nvPr/>
        </p:nvSpPr>
        <p:spPr>
          <a:xfrm>
            <a:off x="514493" y="3344263"/>
            <a:ext cx="11235478" cy="184766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a:ea typeface="黑体"/>
                <a:cs typeface="Times New Roman"/>
              </a:rPr>
              <a:t>解析</a:t>
            </a:r>
            <a:r>
              <a:rPr lang="zh-CN" altLang="zh-CN" sz="2600" kern="100" dirty="0">
                <a:latin typeface="Times New Roman"/>
                <a:ea typeface="黑体"/>
                <a:cs typeface="Times New Roman"/>
              </a:rPr>
              <a:t>　</a:t>
            </a:r>
            <a:r>
              <a:rPr lang="zh-CN" altLang="zh-CN" sz="2600" b="1" kern="100" dirty="0">
                <a:solidFill>
                  <a:srgbClr val="0000FF"/>
                </a:solidFill>
                <a:latin typeface="Times New Roman"/>
                <a:ea typeface="仿宋_GB2312"/>
                <a:cs typeface="Times New Roman"/>
              </a:rPr>
              <a:t>将过量</a:t>
            </a:r>
            <a:r>
              <a:rPr lang="en-US" altLang="zh-CN" sz="2600" b="1" kern="100" dirty="0" err="1">
                <a:solidFill>
                  <a:srgbClr val="0000FF"/>
                </a:solidFill>
                <a:latin typeface="Times New Roman"/>
                <a:ea typeface="仿宋_GB2312"/>
                <a:cs typeface="Courier New"/>
              </a:rPr>
              <a:t>NaOH</a:t>
            </a:r>
            <a:r>
              <a:rPr lang="zh-CN" altLang="zh-CN" sz="2600" b="1" kern="100" dirty="0">
                <a:solidFill>
                  <a:srgbClr val="0000FF"/>
                </a:solidFill>
                <a:latin typeface="Times New Roman"/>
                <a:ea typeface="仿宋_GB2312"/>
                <a:cs typeface="Times New Roman"/>
              </a:rPr>
              <a:t>溶液分别加入题述几种溶液中，无明显现象的是</a:t>
            </a:r>
            <a:r>
              <a:rPr lang="en-US" altLang="zh-CN" sz="2600" b="1" kern="100" dirty="0" err="1">
                <a:solidFill>
                  <a:srgbClr val="0000FF"/>
                </a:solidFill>
                <a:latin typeface="Times New Roman"/>
                <a:ea typeface="仿宋_GB2312"/>
                <a:cs typeface="Courier New"/>
              </a:rPr>
              <a:t>NaCl</a:t>
            </a:r>
            <a:r>
              <a:rPr lang="zh-CN" altLang="zh-CN" sz="2600" b="1" kern="100" dirty="0">
                <a:solidFill>
                  <a:srgbClr val="0000FF"/>
                </a:solidFill>
                <a:latin typeface="Times New Roman"/>
                <a:ea typeface="仿宋_GB2312"/>
                <a:cs typeface="Times New Roman"/>
              </a:rPr>
              <a:t>，生成白色沉淀且迅速变为灰绿色最后变为红褐色的是</a:t>
            </a:r>
            <a:r>
              <a:rPr lang="en-US" altLang="zh-CN" sz="2600" b="1" kern="100" dirty="0">
                <a:solidFill>
                  <a:srgbClr val="0000FF"/>
                </a:solidFill>
                <a:latin typeface="Times New Roman"/>
                <a:ea typeface="仿宋_GB2312"/>
                <a:cs typeface="Courier New"/>
              </a:rPr>
              <a:t>FeCl</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，立即生成红褐色沉淀的是</a:t>
            </a:r>
            <a:r>
              <a:rPr lang="en-US" altLang="zh-CN" sz="2600" b="1" kern="100" dirty="0">
                <a:solidFill>
                  <a:srgbClr val="0000FF"/>
                </a:solidFill>
                <a:latin typeface="Times New Roman"/>
                <a:ea typeface="仿宋_GB2312"/>
                <a:cs typeface="Courier New"/>
              </a:rPr>
              <a:t>FeCl</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，生成白色沉淀且沉淀颜色无变化的是</a:t>
            </a:r>
            <a:r>
              <a:rPr lang="en-US" altLang="zh-CN" sz="2600" b="1" kern="100" dirty="0">
                <a:solidFill>
                  <a:srgbClr val="0000FF"/>
                </a:solidFill>
                <a:latin typeface="Times New Roman"/>
                <a:ea typeface="仿宋_GB2312"/>
                <a:cs typeface="Courier New"/>
              </a:rPr>
              <a:t>MgCl</a:t>
            </a:r>
            <a:r>
              <a:rPr lang="en-US" altLang="zh-CN" sz="2600" b="1" kern="100" baseline="-25000" dirty="0">
                <a:solidFill>
                  <a:srgbClr val="0000FF"/>
                </a:solidFill>
                <a:latin typeface="Times New Roman"/>
                <a:ea typeface="仿宋_GB2312"/>
                <a:cs typeface="Courier New"/>
              </a:rPr>
              <a:t>2</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293364848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356703"/>
            <a:ext cx="11654075" cy="648230"/>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4.</a:t>
            </a:r>
            <a:r>
              <a:rPr lang="zh-CN" altLang="zh-CN" sz="2600" kern="100" dirty="0">
                <a:latin typeface="Times New Roman"/>
                <a:ea typeface="微软雅黑"/>
                <a:cs typeface="Times New Roman"/>
              </a:rPr>
              <a:t>选择合适试剂完成甲、乙两组实验。</a:t>
            </a:r>
            <a:endParaRPr lang="zh-CN" altLang="zh-CN" sz="1050" kern="100" dirty="0">
              <a:effectLst/>
              <a:latin typeface="宋体"/>
              <a:cs typeface="Courier New"/>
            </a:endParaRPr>
          </a:p>
        </p:txBody>
      </p:sp>
      <p:sp>
        <p:nvSpPr>
          <p:cNvPr id="9" name="矩形 8"/>
          <p:cNvSpPr/>
          <p:nvPr/>
        </p:nvSpPr>
        <p:spPr>
          <a:xfrm>
            <a:off x="516880" y="965107"/>
            <a:ext cx="11397613" cy="1518468"/>
          </a:xfrm>
          <a:prstGeom prst="rect">
            <a:avLst/>
          </a:prstGeom>
        </p:spPr>
        <p:txBody>
          <a:bodyPr wrap="square" lIns="121898" tIns="60948" rIns="121898" bIns="60948">
            <a:spAutoFit/>
          </a:bodyPr>
          <a:lstStyle/>
          <a:p>
            <a:pPr algn="just">
              <a:lnSpc>
                <a:spcPct val="120000"/>
              </a:lnSpc>
              <a:spcAft>
                <a:spcPts val="0"/>
              </a:spcAft>
              <a:tabLst>
                <a:tab pos="2610485" algn="l"/>
              </a:tabLst>
            </a:pPr>
            <a:r>
              <a:rPr lang="zh-CN" altLang="zh-CN" sz="2600" kern="100" dirty="0">
                <a:latin typeface="Times New Roman"/>
                <a:ea typeface="微软雅黑"/>
                <a:cs typeface="Times New Roman"/>
              </a:rPr>
              <a:t>甲组：检验含</a:t>
            </a:r>
            <a:r>
              <a:rPr lang="en-US" altLang="zh-CN" sz="2600" kern="100" dirty="0">
                <a:latin typeface="Times New Roman"/>
                <a:ea typeface="微软雅黑"/>
                <a:cs typeface="Courier New"/>
              </a:rPr>
              <a:t>Fe</a:t>
            </a:r>
            <a:r>
              <a:rPr lang="en-US" altLang="zh-CN" sz="2600" kern="100" baseline="30000" dirty="0">
                <a:latin typeface="Times New Roman"/>
                <a:ea typeface="微软雅黑"/>
                <a:cs typeface="Courier New"/>
              </a:rPr>
              <a:t>3</a:t>
            </a:r>
            <a:r>
              <a:rPr lang="zh-CN" altLang="zh-CN" sz="2600" kern="100" baseline="30000" dirty="0">
                <a:latin typeface="Times New Roman"/>
                <a:ea typeface="微软雅黑"/>
                <a:cs typeface="Times New Roman"/>
              </a:rPr>
              <a:t>＋</a:t>
            </a:r>
            <a:r>
              <a:rPr lang="zh-CN" altLang="zh-CN" sz="2600" kern="100" dirty="0">
                <a:latin typeface="Times New Roman"/>
                <a:ea typeface="微软雅黑"/>
                <a:cs typeface="Times New Roman"/>
              </a:rPr>
              <a:t>的溶液中是否含有</a:t>
            </a:r>
            <a:r>
              <a:rPr lang="en-US" altLang="zh-CN" sz="2600" kern="100" dirty="0">
                <a:latin typeface="Times New Roman"/>
                <a:ea typeface="微软雅黑"/>
                <a:cs typeface="Courier New"/>
              </a:rPr>
              <a:t>Fe</a:t>
            </a:r>
            <a:r>
              <a:rPr lang="en-US" altLang="zh-CN" sz="2600" kern="100" baseline="30000" dirty="0">
                <a:latin typeface="Times New Roman"/>
                <a:ea typeface="微软雅黑"/>
                <a:cs typeface="Courier New"/>
              </a:rPr>
              <a:t>2</a:t>
            </a:r>
            <a:r>
              <a:rPr lang="zh-CN" altLang="zh-CN" sz="2600" kern="100" baseline="30000" dirty="0">
                <a:latin typeface="Times New Roman"/>
                <a:ea typeface="微软雅黑"/>
                <a:cs typeface="Times New Roman"/>
              </a:rPr>
              <a:t>＋</a:t>
            </a:r>
            <a:endParaRPr lang="zh-CN" altLang="zh-CN" sz="1050" kern="100" dirty="0">
              <a:latin typeface="宋体"/>
              <a:cs typeface="Courier New"/>
            </a:endParaRPr>
          </a:p>
          <a:p>
            <a:pPr algn="just">
              <a:lnSpc>
                <a:spcPct val="120000"/>
              </a:lnSpc>
              <a:spcAft>
                <a:spcPts val="0"/>
              </a:spcAft>
              <a:tabLst>
                <a:tab pos="2610485" algn="l"/>
              </a:tabLst>
            </a:pPr>
            <a:r>
              <a:rPr lang="zh-CN" altLang="zh-CN" sz="2600" kern="100" dirty="0">
                <a:latin typeface="Times New Roman"/>
                <a:ea typeface="微软雅黑"/>
                <a:cs typeface="Times New Roman"/>
              </a:rPr>
              <a:t>乙组：检验含</a:t>
            </a:r>
            <a:r>
              <a:rPr lang="en-US" altLang="zh-CN" sz="2600" kern="100" dirty="0">
                <a:latin typeface="Times New Roman"/>
                <a:ea typeface="微软雅黑"/>
                <a:cs typeface="Courier New"/>
              </a:rPr>
              <a:t>Fe</a:t>
            </a:r>
            <a:r>
              <a:rPr lang="en-US" altLang="zh-CN" sz="2600" kern="100" baseline="30000" dirty="0">
                <a:latin typeface="Times New Roman"/>
                <a:ea typeface="微软雅黑"/>
                <a:cs typeface="Courier New"/>
              </a:rPr>
              <a:t>2</a:t>
            </a:r>
            <a:r>
              <a:rPr lang="zh-CN" altLang="zh-CN" sz="2600" kern="100" baseline="30000" dirty="0">
                <a:latin typeface="Times New Roman"/>
                <a:ea typeface="微软雅黑"/>
                <a:cs typeface="Times New Roman"/>
              </a:rPr>
              <a:t>＋</a:t>
            </a:r>
            <a:r>
              <a:rPr lang="zh-CN" altLang="zh-CN" sz="2600" kern="100" dirty="0">
                <a:latin typeface="Times New Roman"/>
                <a:ea typeface="微软雅黑"/>
                <a:cs typeface="Times New Roman"/>
              </a:rPr>
              <a:t>的溶液中是否含有</a:t>
            </a:r>
            <a:r>
              <a:rPr lang="en-US" altLang="zh-CN" sz="2600" kern="100" dirty="0">
                <a:latin typeface="Times New Roman"/>
                <a:ea typeface="微软雅黑"/>
                <a:cs typeface="Courier New"/>
              </a:rPr>
              <a:t>Fe</a:t>
            </a:r>
            <a:r>
              <a:rPr lang="en-US" altLang="zh-CN" sz="2600" kern="100" baseline="30000" dirty="0">
                <a:latin typeface="Times New Roman"/>
                <a:ea typeface="微软雅黑"/>
                <a:cs typeface="Courier New"/>
              </a:rPr>
              <a:t>3</a:t>
            </a:r>
            <a:r>
              <a:rPr lang="zh-CN" altLang="zh-CN" sz="2600" kern="100" baseline="30000" dirty="0">
                <a:latin typeface="Times New Roman"/>
                <a:ea typeface="微软雅黑"/>
                <a:cs typeface="Times New Roman"/>
              </a:rPr>
              <a:t>＋</a:t>
            </a:r>
            <a:endParaRPr lang="zh-CN" altLang="zh-CN" sz="1050" kern="100" dirty="0">
              <a:latin typeface="宋体"/>
              <a:cs typeface="Courier New"/>
            </a:endParaRPr>
          </a:p>
          <a:p>
            <a:pPr algn="just">
              <a:lnSpc>
                <a:spcPct val="120000"/>
              </a:lnSpc>
              <a:spcAft>
                <a:spcPts val="0"/>
              </a:spcAft>
              <a:tabLst>
                <a:tab pos="2610485" algn="l"/>
              </a:tabLst>
            </a:pPr>
            <a:r>
              <a:rPr lang="zh-CN" altLang="zh-CN" sz="2600" kern="100" dirty="0">
                <a:latin typeface="Times New Roman"/>
                <a:ea typeface="微软雅黑"/>
                <a:cs typeface="Times New Roman"/>
              </a:rPr>
              <a:t>下列试剂及加入试剂顺序能达到实验目的的是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11" name="TextBox 10"/>
          <p:cNvSpPr txBox="1"/>
          <p:nvPr/>
        </p:nvSpPr>
        <p:spPr>
          <a:xfrm>
            <a:off x="7459190" y="1976910"/>
            <a:ext cx="413179" cy="553998"/>
          </a:xfrm>
          <a:prstGeom prst="rect">
            <a:avLst/>
          </a:prstGeom>
          <a:noFill/>
        </p:spPr>
        <p:txBody>
          <a:bodyPr wrap="square" rtlCol="0">
            <a:spAutoFit/>
          </a:bodyPr>
          <a:lstStyle/>
          <a:p>
            <a:r>
              <a:rPr lang="en-US" altLang="zh-CN" sz="3000" b="1" dirty="0">
                <a:solidFill>
                  <a:srgbClr val="C00000"/>
                </a:solidFill>
                <a:latin typeface="Times New Roman" pitchFamily="18" charset="0"/>
                <a:ea typeface="华文细黑" pitchFamily="2" charset="-122"/>
                <a:cs typeface="Times New Roman" pitchFamily="18" charset="0"/>
              </a:rPr>
              <a:t>B</a:t>
            </a:r>
            <a:endParaRPr lang="zh-CN" altLang="en-US" sz="3000" b="1" dirty="0">
              <a:solidFill>
                <a:srgbClr val="C00000"/>
              </a:solidFill>
              <a:latin typeface="Times New Roman" pitchFamily="18" charset="0"/>
              <a:ea typeface="华文细黑" pitchFamily="2" charset="-122"/>
              <a:cs typeface="Times New Roman" pitchFamily="18"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4124536825"/>
              </p:ext>
            </p:extLst>
          </p:nvPr>
        </p:nvGraphicFramePr>
        <p:xfrm>
          <a:off x="694516" y="2650581"/>
          <a:ext cx="10441334" cy="3299535"/>
        </p:xfrm>
        <a:graphic>
          <a:graphicData uri="http://schemas.openxmlformats.org/drawingml/2006/table">
            <a:tbl>
              <a:tblPr/>
              <a:tblGrid>
                <a:gridCol w="1440184"/>
                <a:gridCol w="4680598"/>
                <a:gridCol w="4320552"/>
              </a:tblGrid>
              <a:tr h="452755">
                <a:tc rowSpan="2">
                  <a:txBody>
                    <a:bodyPr/>
                    <a:lstStyle/>
                    <a:p>
                      <a:pPr algn="ctr">
                        <a:lnSpc>
                          <a:spcPct val="150000"/>
                        </a:lnSpc>
                        <a:spcAft>
                          <a:spcPts val="0"/>
                        </a:spcAft>
                        <a:tabLst>
                          <a:tab pos="2610485" algn="l"/>
                        </a:tabLst>
                      </a:pPr>
                      <a:r>
                        <a:rPr lang="zh-CN" sz="2600" kern="100" dirty="0">
                          <a:effectLst/>
                          <a:latin typeface="Times New Roman"/>
                          <a:ea typeface="微软雅黑"/>
                          <a:cs typeface="Times New Roman"/>
                        </a:rPr>
                        <a:t>选项</a:t>
                      </a:r>
                      <a:endParaRPr lang="zh-CN" sz="2600" kern="100" dirty="0">
                        <a:effectLst/>
                        <a:latin typeface="宋体"/>
                        <a:cs typeface="Courier New"/>
                      </a:endParaRPr>
                    </a:p>
                  </a:txBody>
                  <a:tcPr marL="52241" marR="522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tabLst>
                          <a:tab pos="2610485" algn="l"/>
                        </a:tabLst>
                      </a:pPr>
                      <a:r>
                        <a:rPr lang="zh-CN" sz="2600" kern="100">
                          <a:effectLst/>
                          <a:latin typeface="Times New Roman"/>
                          <a:ea typeface="微软雅黑"/>
                          <a:cs typeface="Times New Roman"/>
                        </a:rPr>
                        <a:t>试剂</a:t>
                      </a:r>
                      <a:endParaRPr lang="zh-CN" sz="2600" kern="100">
                        <a:effectLst/>
                        <a:latin typeface="宋体"/>
                        <a:cs typeface="Courier New"/>
                      </a:endParaRPr>
                    </a:p>
                  </a:txBody>
                  <a:tcPr marL="52241" marR="522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452755">
                <a:tc vMerge="1">
                  <a:txBody>
                    <a:bodyPr/>
                    <a:lstStyle/>
                    <a:p>
                      <a:endParaRPr lang="zh-CN" altLang="en-US"/>
                    </a:p>
                  </a:txBody>
                  <a:tcPr/>
                </a:tc>
                <a:tc>
                  <a:txBody>
                    <a:bodyPr/>
                    <a:lstStyle/>
                    <a:p>
                      <a:pPr algn="ctr">
                        <a:lnSpc>
                          <a:spcPct val="150000"/>
                        </a:lnSpc>
                        <a:spcAft>
                          <a:spcPts val="0"/>
                        </a:spcAft>
                        <a:tabLst>
                          <a:tab pos="2610485" algn="l"/>
                        </a:tabLst>
                      </a:pPr>
                      <a:r>
                        <a:rPr lang="zh-CN" sz="2600" kern="100">
                          <a:effectLst/>
                          <a:latin typeface="Times New Roman"/>
                          <a:ea typeface="微软雅黑"/>
                          <a:cs typeface="Times New Roman"/>
                        </a:rPr>
                        <a:t>甲组</a:t>
                      </a:r>
                      <a:endParaRPr lang="zh-CN" sz="2600" kern="100">
                        <a:effectLst/>
                        <a:latin typeface="宋体"/>
                        <a:cs typeface="Courier New"/>
                      </a:endParaRPr>
                    </a:p>
                  </a:txBody>
                  <a:tcPr marL="52241" marR="522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a:ea typeface="微软雅黑"/>
                          <a:cs typeface="Times New Roman"/>
                        </a:rPr>
                        <a:t>乙组</a:t>
                      </a:r>
                      <a:endParaRPr lang="zh-CN" sz="2600" kern="100">
                        <a:effectLst/>
                        <a:latin typeface="宋体"/>
                        <a:cs typeface="Courier New"/>
                      </a:endParaRPr>
                    </a:p>
                  </a:txBody>
                  <a:tcPr marL="52241" marR="522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333">
                <a:tc>
                  <a:txBody>
                    <a:bodyPr/>
                    <a:lstStyle/>
                    <a:p>
                      <a:pPr algn="ctr">
                        <a:lnSpc>
                          <a:spcPct val="150000"/>
                        </a:lnSpc>
                        <a:spcAft>
                          <a:spcPts val="0"/>
                        </a:spcAft>
                        <a:tabLst>
                          <a:tab pos="2610485" algn="l"/>
                        </a:tabLst>
                      </a:pPr>
                      <a:r>
                        <a:rPr lang="en-US" sz="2600" kern="100">
                          <a:effectLst/>
                          <a:latin typeface="Times New Roman"/>
                          <a:ea typeface="微软雅黑"/>
                          <a:cs typeface="Courier New"/>
                        </a:rPr>
                        <a:t>A</a:t>
                      </a:r>
                      <a:endParaRPr lang="zh-CN" sz="2600" kern="100">
                        <a:effectLst/>
                        <a:latin typeface="宋体"/>
                        <a:cs typeface="Courier New"/>
                      </a:endParaRPr>
                    </a:p>
                  </a:txBody>
                  <a:tcPr marL="52241" marR="522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dirty="0">
                          <a:effectLst/>
                          <a:latin typeface="Times New Roman"/>
                          <a:ea typeface="微软雅黑"/>
                          <a:cs typeface="Times New Roman"/>
                        </a:rPr>
                        <a:t>新制氯水、</a:t>
                      </a:r>
                      <a:r>
                        <a:rPr lang="en-US" sz="2600" kern="100" dirty="0">
                          <a:effectLst/>
                          <a:latin typeface="Times New Roman"/>
                          <a:ea typeface="微软雅黑"/>
                          <a:cs typeface="Courier New"/>
                        </a:rPr>
                        <a:t>KSCN</a:t>
                      </a:r>
                      <a:r>
                        <a:rPr lang="zh-CN" sz="2600" kern="100" dirty="0">
                          <a:effectLst/>
                          <a:latin typeface="Times New Roman"/>
                          <a:ea typeface="微软雅黑"/>
                          <a:cs typeface="Times New Roman"/>
                        </a:rPr>
                        <a:t>溶液</a:t>
                      </a:r>
                      <a:endParaRPr lang="zh-CN" sz="2600" kern="100" dirty="0">
                        <a:effectLst/>
                        <a:latin typeface="宋体"/>
                        <a:cs typeface="Courier New"/>
                      </a:endParaRPr>
                    </a:p>
                  </a:txBody>
                  <a:tcPr marL="52241" marR="522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a:ea typeface="微软雅黑"/>
                          <a:cs typeface="Courier New"/>
                        </a:rPr>
                        <a:t>NaOH</a:t>
                      </a:r>
                      <a:r>
                        <a:rPr lang="zh-CN" sz="2600" kern="100">
                          <a:effectLst/>
                          <a:latin typeface="Times New Roman"/>
                          <a:ea typeface="微软雅黑"/>
                          <a:cs typeface="Times New Roman"/>
                        </a:rPr>
                        <a:t>溶液</a:t>
                      </a:r>
                      <a:endParaRPr lang="zh-CN" sz="2600" kern="100">
                        <a:effectLst/>
                        <a:latin typeface="宋体"/>
                        <a:cs typeface="Courier New"/>
                      </a:endParaRPr>
                    </a:p>
                  </a:txBody>
                  <a:tcPr marL="52241" marR="522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69">
                <a:tc>
                  <a:txBody>
                    <a:bodyPr/>
                    <a:lstStyle/>
                    <a:p>
                      <a:pPr algn="ctr">
                        <a:lnSpc>
                          <a:spcPct val="150000"/>
                        </a:lnSpc>
                        <a:spcAft>
                          <a:spcPts val="0"/>
                        </a:spcAft>
                        <a:tabLst>
                          <a:tab pos="2610485" algn="l"/>
                        </a:tabLst>
                      </a:pPr>
                      <a:r>
                        <a:rPr lang="en-US" sz="2600" kern="100">
                          <a:effectLst/>
                          <a:latin typeface="Times New Roman"/>
                          <a:ea typeface="微软雅黑"/>
                          <a:cs typeface="Courier New"/>
                        </a:rPr>
                        <a:t>B</a:t>
                      </a:r>
                      <a:endParaRPr lang="zh-CN" sz="2600" kern="100">
                        <a:effectLst/>
                        <a:latin typeface="宋体"/>
                        <a:cs typeface="Courier New"/>
                      </a:endParaRPr>
                    </a:p>
                  </a:txBody>
                  <a:tcPr marL="52241" marR="522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a:ea typeface="微软雅黑"/>
                          <a:cs typeface="Times New Roman"/>
                        </a:rPr>
                        <a:t>酸性</a:t>
                      </a:r>
                      <a:r>
                        <a:rPr lang="en-US" sz="2600" kern="100">
                          <a:effectLst/>
                          <a:latin typeface="Times New Roman"/>
                          <a:ea typeface="微软雅黑"/>
                          <a:cs typeface="Courier New"/>
                        </a:rPr>
                        <a:t>KMnO</a:t>
                      </a:r>
                      <a:r>
                        <a:rPr lang="en-US" sz="2600" kern="100" baseline="-25000">
                          <a:effectLst/>
                          <a:latin typeface="Times New Roman"/>
                          <a:ea typeface="微软雅黑"/>
                          <a:cs typeface="Courier New"/>
                        </a:rPr>
                        <a:t>4</a:t>
                      </a:r>
                      <a:r>
                        <a:rPr lang="zh-CN" sz="2600" kern="100">
                          <a:effectLst/>
                          <a:latin typeface="Times New Roman"/>
                          <a:ea typeface="微软雅黑"/>
                          <a:cs typeface="Times New Roman"/>
                        </a:rPr>
                        <a:t>溶液</a:t>
                      </a:r>
                      <a:endParaRPr lang="zh-CN" sz="2600" kern="100">
                        <a:effectLst/>
                        <a:latin typeface="宋体"/>
                        <a:cs typeface="Courier New"/>
                      </a:endParaRPr>
                    </a:p>
                  </a:txBody>
                  <a:tcPr marL="52241" marR="522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a:ea typeface="微软雅黑"/>
                          <a:cs typeface="Courier New"/>
                        </a:rPr>
                        <a:t>KSCN</a:t>
                      </a:r>
                      <a:r>
                        <a:rPr lang="zh-CN" sz="2600" kern="100">
                          <a:effectLst/>
                          <a:latin typeface="Times New Roman"/>
                          <a:ea typeface="微软雅黑"/>
                          <a:cs typeface="Times New Roman"/>
                        </a:rPr>
                        <a:t>溶液</a:t>
                      </a:r>
                      <a:endParaRPr lang="zh-CN" sz="2600" kern="100">
                        <a:effectLst/>
                        <a:latin typeface="宋体"/>
                        <a:cs typeface="Courier New"/>
                      </a:endParaRPr>
                    </a:p>
                  </a:txBody>
                  <a:tcPr marL="52241" marR="522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2934">
                <a:tc>
                  <a:txBody>
                    <a:bodyPr/>
                    <a:lstStyle/>
                    <a:p>
                      <a:pPr algn="ctr">
                        <a:lnSpc>
                          <a:spcPct val="150000"/>
                        </a:lnSpc>
                        <a:spcAft>
                          <a:spcPts val="0"/>
                        </a:spcAft>
                        <a:tabLst>
                          <a:tab pos="2610485" algn="l"/>
                        </a:tabLst>
                      </a:pPr>
                      <a:r>
                        <a:rPr lang="en-US" sz="2600" kern="100">
                          <a:effectLst/>
                          <a:latin typeface="Times New Roman"/>
                          <a:ea typeface="微软雅黑"/>
                          <a:cs typeface="Courier New"/>
                        </a:rPr>
                        <a:t>C</a:t>
                      </a:r>
                      <a:endParaRPr lang="zh-CN" sz="2600" kern="100">
                        <a:effectLst/>
                        <a:latin typeface="宋体"/>
                        <a:cs typeface="Courier New"/>
                      </a:endParaRPr>
                    </a:p>
                  </a:txBody>
                  <a:tcPr marL="52241" marR="522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a:ea typeface="微软雅黑"/>
                          <a:cs typeface="Courier New"/>
                        </a:rPr>
                        <a:t>KOH</a:t>
                      </a:r>
                      <a:r>
                        <a:rPr lang="zh-CN" sz="2600" kern="100">
                          <a:effectLst/>
                          <a:latin typeface="Times New Roman"/>
                          <a:ea typeface="微软雅黑"/>
                          <a:cs typeface="Times New Roman"/>
                        </a:rPr>
                        <a:t>溶液</a:t>
                      </a:r>
                      <a:endParaRPr lang="zh-CN" sz="2600" kern="100">
                        <a:effectLst/>
                        <a:latin typeface="宋体"/>
                        <a:cs typeface="Courier New"/>
                      </a:endParaRPr>
                    </a:p>
                  </a:txBody>
                  <a:tcPr marL="52241" marR="522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a:ea typeface="微软雅黑"/>
                          <a:cs typeface="Times New Roman"/>
                        </a:rPr>
                        <a:t>溴水</a:t>
                      </a:r>
                      <a:endParaRPr lang="zh-CN" sz="2600" kern="100">
                        <a:effectLst/>
                        <a:latin typeface="宋体"/>
                        <a:cs typeface="Courier New"/>
                      </a:endParaRPr>
                    </a:p>
                  </a:txBody>
                  <a:tcPr marL="52241" marR="522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69">
                <a:tc>
                  <a:txBody>
                    <a:bodyPr/>
                    <a:lstStyle/>
                    <a:p>
                      <a:pPr algn="ctr">
                        <a:lnSpc>
                          <a:spcPct val="150000"/>
                        </a:lnSpc>
                        <a:spcAft>
                          <a:spcPts val="0"/>
                        </a:spcAft>
                        <a:tabLst>
                          <a:tab pos="2610485" algn="l"/>
                        </a:tabLst>
                      </a:pPr>
                      <a:r>
                        <a:rPr lang="en-US" sz="2600" kern="100">
                          <a:effectLst/>
                          <a:latin typeface="Times New Roman"/>
                          <a:ea typeface="微软雅黑"/>
                          <a:cs typeface="Courier New"/>
                        </a:rPr>
                        <a:t>D</a:t>
                      </a:r>
                      <a:endParaRPr lang="zh-CN" sz="2600" kern="100">
                        <a:effectLst/>
                        <a:latin typeface="宋体"/>
                        <a:cs typeface="Courier New"/>
                      </a:endParaRPr>
                    </a:p>
                  </a:txBody>
                  <a:tcPr marL="52241" marR="522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a:ea typeface="微软雅黑"/>
                          <a:cs typeface="Times New Roman"/>
                        </a:rPr>
                        <a:t>溴水</a:t>
                      </a:r>
                      <a:endParaRPr lang="zh-CN" sz="2600" kern="100">
                        <a:effectLst/>
                        <a:latin typeface="宋体"/>
                        <a:cs typeface="Courier New"/>
                      </a:endParaRPr>
                    </a:p>
                  </a:txBody>
                  <a:tcPr marL="52241" marR="522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dirty="0">
                          <a:effectLst/>
                          <a:latin typeface="Times New Roman"/>
                          <a:ea typeface="微软雅黑"/>
                          <a:cs typeface="Times New Roman"/>
                        </a:rPr>
                        <a:t>酸性</a:t>
                      </a:r>
                      <a:r>
                        <a:rPr lang="en-US" sz="2600" kern="100" dirty="0">
                          <a:effectLst/>
                          <a:latin typeface="Times New Roman"/>
                          <a:ea typeface="微软雅黑"/>
                          <a:cs typeface="Courier New"/>
                        </a:rPr>
                        <a:t>KMnO</a:t>
                      </a:r>
                      <a:r>
                        <a:rPr lang="en-US" sz="2600" kern="100" baseline="-25000" dirty="0">
                          <a:effectLst/>
                          <a:latin typeface="Times New Roman"/>
                          <a:ea typeface="微软雅黑"/>
                          <a:cs typeface="Courier New"/>
                        </a:rPr>
                        <a:t>4</a:t>
                      </a:r>
                      <a:r>
                        <a:rPr lang="zh-CN" sz="2600" kern="100" dirty="0">
                          <a:effectLst/>
                          <a:latin typeface="Times New Roman"/>
                          <a:ea typeface="微软雅黑"/>
                          <a:cs typeface="Times New Roman"/>
                        </a:rPr>
                        <a:t>溶液</a:t>
                      </a:r>
                      <a:endParaRPr lang="zh-CN" sz="2600" kern="100" dirty="0">
                        <a:effectLst/>
                        <a:latin typeface="宋体"/>
                        <a:cs typeface="Courier New"/>
                      </a:endParaRPr>
                    </a:p>
                  </a:txBody>
                  <a:tcPr marL="52241" marR="522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0462888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981969"/>
            <a:ext cx="11654075" cy="244782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a:ea typeface="黑体"/>
                <a:cs typeface="Times New Roman"/>
              </a:rPr>
              <a:t>解析</a:t>
            </a:r>
            <a:r>
              <a:rPr lang="zh-CN" altLang="zh-CN" sz="2600" kern="100" dirty="0">
                <a:latin typeface="Times New Roman"/>
                <a:ea typeface="黑体"/>
                <a:cs typeface="Times New Roman"/>
              </a:rPr>
              <a:t>　</a:t>
            </a:r>
            <a:r>
              <a:rPr lang="zh-CN" altLang="zh-CN" sz="2600" b="1" kern="100" dirty="0">
                <a:solidFill>
                  <a:srgbClr val="0000FF"/>
                </a:solidFill>
                <a:latin typeface="Times New Roman"/>
                <a:ea typeface="仿宋_GB2312"/>
                <a:cs typeface="Times New Roman"/>
              </a:rPr>
              <a:t>甲组，在</a:t>
            </a:r>
            <a:r>
              <a:rPr lang="en-US" altLang="zh-CN" sz="2600" b="1" kern="100" dirty="0">
                <a:solidFill>
                  <a:srgbClr val="0000FF"/>
                </a:solidFill>
                <a:latin typeface="Times New Roman"/>
                <a:ea typeface="仿宋_GB2312"/>
                <a:cs typeface="Courier New"/>
              </a:rPr>
              <a:t>Fe</a:t>
            </a:r>
            <a:r>
              <a:rPr lang="en-US" altLang="zh-CN" sz="2600" b="1" kern="100" baseline="30000" dirty="0">
                <a:solidFill>
                  <a:srgbClr val="0000FF"/>
                </a:solidFill>
                <a:latin typeface="Times New Roman"/>
                <a:ea typeface="仿宋_GB2312"/>
                <a:cs typeface="Courier New"/>
              </a:rPr>
              <a:t>3</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存在的条件下检验</a:t>
            </a:r>
            <a:r>
              <a:rPr lang="en-US" altLang="zh-CN" sz="2600" b="1" kern="100" dirty="0">
                <a:solidFill>
                  <a:srgbClr val="0000FF"/>
                </a:solidFill>
                <a:latin typeface="Times New Roman"/>
                <a:ea typeface="仿宋_GB2312"/>
                <a:cs typeface="Courier New"/>
              </a:rPr>
              <a:t>Fe</a:t>
            </a:r>
            <a:r>
              <a:rPr lang="en-US" altLang="zh-CN" sz="2600" b="1" kern="100" baseline="30000" dirty="0">
                <a:solidFill>
                  <a:srgbClr val="0000FF"/>
                </a:solidFill>
                <a:latin typeface="Times New Roman"/>
                <a:ea typeface="仿宋_GB2312"/>
                <a:cs typeface="Courier New"/>
              </a:rPr>
              <a:t>2</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，要排除</a:t>
            </a:r>
            <a:r>
              <a:rPr lang="en-US" altLang="zh-CN" sz="2600" b="1" kern="100" dirty="0">
                <a:solidFill>
                  <a:srgbClr val="0000FF"/>
                </a:solidFill>
                <a:latin typeface="Times New Roman"/>
                <a:ea typeface="仿宋_GB2312"/>
                <a:cs typeface="Courier New"/>
              </a:rPr>
              <a:t>Fe</a:t>
            </a:r>
            <a:r>
              <a:rPr lang="en-US" altLang="zh-CN" sz="2600" b="1" kern="100" baseline="30000" dirty="0">
                <a:solidFill>
                  <a:srgbClr val="0000FF"/>
                </a:solidFill>
                <a:latin typeface="Times New Roman"/>
                <a:ea typeface="仿宋_GB2312"/>
                <a:cs typeface="Courier New"/>
              </a:rPr>
              <a:t>3</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干扰。所选试剂应具备下列条件：一是能与</a:t>
            </a:r>
            <a:r>
              <a:rPr lang="en-US" altLang="zh-CN" sz="2600" b="1" kern="100" dirty="0">
                <a:solidFill>
                  <a:srgbClr val="0000FF"/>
                </a:solidFill>
                <a:latin typeface="Times New Roman"/>
                <a:ea typeface="仿宋_GB2312"/>
                <a:cs typeface="Courier New"/>
              </a:rPr>
              <a:t>Fe</a:t>
            </a:r>
            <a:r>
              <a:rPr lang="en-US" altLang="zh-CN" sz="2600" b="1" kern="100" baseline="30000" dirty="0">
                <a:solidFill>
                  <a:srgbClr val="0000FF"/>
                </a:solidFill>
                <a:latin typeface="Times New Roman"/>
                <a:ea typeface="仿宋_GB2312"/>
                <a:cs typeface="Courier New"/>
              </a:rPr>
              <a:t>2</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发生有明显现象的反应；二是与</a:t>
            </a:r>
            <a:r>
              <a:rPr lang="en-US" altLang="zh-CN" sz="2600" b="1" kern="100" dirty="0">
                <a:solidFill>
                  <a:srgbClr val="0000FF"/>
                </a:solidFill>
                <a:latin typeface="Times New Roman"/>
                <a:ea typeface="仿宋_GB2312"/>
                <a:cs typeface="Courier New"/>
              </a:rPr>
              <a:t>Fe</a:t>
            </a:r>
            <a:r>
              <a:rPr lang="en-US" altLang="zh-CN" sz="2600" b="1" kern="100" baseline="30000" dirty="0">
                <a:solidFill>
                  <a:srgbClr val="0000FF"/>
                </a:solidFill>
                <a:latin typeface="Times New Roman"/>
                <a:ea typeface="仿宋_GB2312"/>
                <a:cs typeface="Courier New"/>
              </a:rPr>
              <a:t>3</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不反应。只有酸性</a:t>
            </a:r>
            <a:r>
              <a:rPr lang="en-US" altLang="zh-CN" sz="2600" b="1" kern="100" dirty="0">
                <a:solidFill>
                  <a:srgbClr val="0000FF"/>
                </a:solidFill>
                <a:latin typeface="Times New Roman"/>
                <a:ea typeface="仿宋_GB2312"/>
                <a:cs typeface="Courier New"/>
              </a:rPr>
              <a:t>KMnO</a:t>
            </a:r>
            <a:r>
              <a:rPr lang="en-US" altLang="zh-CN" sz="2600" b="1" kern="100" baseline="-25000" dirty="0">
                <a:solidFill>
                  <a:srgbClr val="0000FF"/>
                </a:solidFill>
                <a:latin typeface="Times New Roman"/>
                <a:ea typeface="仿宋_GB2312"/>
                <a:cs typeface="Courier New"/>
              </a:rPr>
              <a:t>4</a:t>
            </a:r>
            <a:r>
              <a:rPr lang="zh-CN" altLang="zh-CN" sz="2600" b="1" kern="100" dirty="0">
                <a:solidFill>
                  <a:srgbClr val="0000FF"/>
                </a:solidFill>
                <a:latin typeface="Times New Roman"/>
                <a:ea typeface="仿宋_GB2312"/>
                <a:cs typeface="Times New Roman"/>
              </a:rPr>
              <a:t>溶液符合条件，实验现象是紫红色变浅</a:t>
            </a:r>
            <a:r>
              <a:rPr lang="en-US" altLang="zh-CN" sz="2600" b="1" kern="100" dirty="0">
                <a:solidFill>
                  <a:srgbClr val="0000FF"/>
                </a:solidFill>
                <a:latin typeface="Times New Roman"/>
                <a:ea typeface="仿宋_GB2312"/>
                <a:cs typeface="Courier New"/>
              </a:rPr>
              <a:t>(</a:t>
            </a:r>
            <a:r>
              <a:rPr lang="zh-CN" altLang="zh-CN" sz="2600" b="1" kern="100" dirty="0">
                <a:solidFill>
                  <a:srgbClr val="0000FF"/>
                </a:solidFill>
                <a:latin typeface="Times New Roman"/>
                <a:ea typeface="仿宋_GB2312"/>
                <a:cs typeface="Times New Roman"/>
              </a:rPr>
              <a:t>或褪去</a:t>
            </a:r>
            <a:r>
              <a:rPr lang="en-US" altLang="zh-CN" sz="2600" b="1" kern="100" dirty="0">
                <a:solidFill>
                  <a:srgbClr val="0000FF"/>
                </a:solidFill>
                <a:latin typeface="Times New Roman"/>
                <a:ea typeface="仿宋_GB2312"/>
                <a:cs typeface="Courier New"/>
              </a:rPr>
              <a:t>)</a:t>
            </a:r>
            <a:r>
              <a:rPr lang="zh-CN" altLang="zh-CN" sz="2600" b="1" kern="100" dirty="0">
                <a:solidFill>
                  <a:srgbClr val="0000FF"/>
                </a:solidFill>
                <a:latin typeface="Times New Roman"/>
                <a:ea typeface="仿宋_GB2312"/>
                <a:cs typeface="Times New Roman"/>
              </a:rPr>
              <a:t>。乙组，在</a:t>
            </a:r>
            <a:r>
              <a:rPr lang="en-US" altLang="zh-CN" sz="2600" b="1" kern="100" dirty="0">
                <a:solidFill>
                  <a:srgbClr val="0000FF"/>
                </a:solidFill>
                <a:latin typeface="Times New Roman"/>
                <a:ea typeface="仿宋_GB2312"/>
                <a:cs typeface="Courier New"/>
              </a:rPr>
              <a:t>Fe</a:t>
            </a:r>
            <a:r>
              <a:rPr lang="en-US" altLang="zh-CN" sz="2600" b="1" kern="100" baseline="30000" dirty="0">
                <a:solidFill>
                  <a:srgbClr val="0000FF"/>
                </a:solidFill>
                <a:latin typeface="Times New Roman"/>
                <a:ea typeface="仿宋_GB2312"/>
                <a:cs typeface="Courier New"/>
              </a:rPr>
              <a:t>2</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存在的条件下，用</a:t>
            </a:r>
            <a:r>
              <a:rPr lang="en-US" altLang="zh-CN" sz="2600" b="1" kern="100" dirty="0">
                <a:solidFill>
                  <a:srgbClr val="0000FF"/>
                </a:solidFill>
                <a:latin typeface="Times New Roman"/>
                <a:ea typeface="仿宋_GB2312"/>
                <a:cs typeface="Courier New"/>
              </a:rPr>
              <a:t>KSCN</a:t>
            </a:r>
            <a:r>
              <a:rPr lang="zh-CN" altLang="zh-CN" sz="2600" b="1" kern="100" dirty="0">
                <a:solidFill>
                  <a:srgbClr val="0000FF"/>
                </a:solidFill>
                <a:latin typeface="Times New Roman"/>
                <a:ea typeface="仿宋_GB2312"/>
                <a:cs typeface="Times New Roman"/>
              </a:rPr>
              <a:t>溶液检验</a:t>
            </a:r>
            <a:r>
              <a:rPr lang="en-US" altLang="zh-CN" sz="2600" b="1" kern="100" dirty="0">
                <a:solidFill>
                  <a:srgbClr val="0000FF"/>
                </a:solidFill>
                <a:latin typeface="Times New Roman"/>
                <a:ea typeface="仿宋_GB2312"/>
                <a:cs typeface="Courier New"/>
              </a:rPr>
              <a:t>Fe</a:t>
            </a:r>
            <a:r>
              <a:rPr lang="en-US" altLang="zh-CN" sz="2600" b="1" kern="100" baseline="30000" dirty="0">
                <a:solidFill>
                  <a:srgbClr val="0000FF"/>
                </a:solidFill>
                <a:latin typeface="Times New Roman"/>
                <a:ea typeface="仿宋_GB2312"/>
                <a:cs typeface="Courier New"/>
              </a:rPr>
              <a:t>3</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Fe</a:t>
            </a:r>
            <a:r>
              <a:rPr lang="en-US" altLang="zh-CN" sz="2600" b="1" kern="100" baseline="30000" dirty="0">
                <a:solidFill>
                  <a:srgbClr val="0000FF"/>
                </a:solidFill>
                <a:latin typeface="Times New Roman"/>
                <a:ea typeface="仿宋_GB2312"/>
                <a:cs typeface="Courier New"/>
              </a:rPr>
              <a:t>2</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无干扰</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426499739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498626"/>
            <a:ext cx="11654075" cy="1518468"/>
          </a:xfrm>
          <a:prstGeom prst="rect">
            <a:avLst/>
          </a:prstGeom>
        </p:spPr>
        <p:txBody>
          <a:bodyPr wrap="square" lIns="121898" tIns="60948" rIns="121898" bIns="60948">
            <a:spAutoFit/>
          </a:bodyPr>
          <a:lstStyle/>
          <a:p>
            <a:pPr marL="270000" indent="-457200" algn="just">
              <a:lnSpc>
                <a:spcPct val="12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5.</a:t>
            </a:r>
            <a:r>
              <a:rPr lang="zh-CN" altLang="zh-CN" sz="2600" kern="100" dirty="0">
                <a:latin typeface="Times New Roman"/>
                <a:ea typeface="微软雅黑"/>
                <a:cs typeface="Times New Roman"/>
              </a:rPr>
              <a:t>某化学兴趣小组利用下列试剂：铁粉、锌粉、</a:t>
            </a:r>
            <a:r>
              <a:rPr lang="en-US" altLang="zh-CN" sz="2600" kern="100" dirty="0">
                <a:latin typeface="Times New Roman"/>
                <a:ea typeface="微软雅黑"/>
                <a:cs typeface="Courier New"/>
              </a:rPr>
              <a:t>0.1 </a:t>
            </a:r>
            <a:r>
              <a:rPr lang="en-US" altLang="zh-CN" sz="2600" kern="100" dirty="0" err="1">
                <a:latin typeface="Times New Roman"/>
                <a:ea typeface="微软雅黑"/>
                <a:cs typeface="Courier New"/>
              </a:rPr>
              <a:t>mol·L</a:t>
            </a:r>
            <a:r>
              <a:rPr lang="zh-CN" altLang="zh-CN" sz="2600" kern="100" baseline="30000" dirty="0">
                <a:latin typeface="Times New Roman"/>
                <a:ea typeface="微软雅黑"/>
                <a:cs typeface="Times New Roman"/>
              </a:rPr>
              <a:t>－</a:t>
            </a:r>
            <a:r>
              <a:rPr lang="en-US" altLang="zh-CN" sz="2600" kern="100" baseline="30000" dirty="0">
                <a:latin typeface="Times New Roman"/>
                <a:ea typeface="微软雅黑"/>
                <a:cs typeface="Courier New"/>
              </a:rPr>
              <a:t>1</a:t>
            </a:r>
            <a:r>
              <a:rPr lang="en-US" altLang="zh-CN" sz="2600" kern="100" dirty="0">
                <a:latin typeface="Times New Roman"/>
                <a:ea typeface="微软雅黑"/>
                <a:cs typeface="Courier New"/>
              </a:rPr>
              <a:t> FeCl</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溶液、</a:t>
            </a:r>
            <a:r>
              <a:rPr lang="en-US" altLang="zh-CN" sz="2600" kern="100" dirty="0">
                <a:latin typeface="Times New Roman"/>
                <a:ea typeface="微软雅黑"/>
                <a:cs typeface="Courier New"/>
              </a:rPr>
              <a:t>0.1 </a:t>
            </a:r>
            <a:r>
              <a:rPr lang="en-US" altLang="zh-CN" sz="2600" kern="100" dirty="0" err="1">
                <a:latin typeface="Times New Roman"/>
                <a:ea typeface="微软雅黑"/>
                <a:cs typeface="Courier New"/>
              </a:rPr>
              <a:t>mol·L</a:t>
            </a:r>
            <a:r>
              <a:rPr lang="zh-CN" altLang="zh-CN" sz="2600" kern="100" baseline="30000" dirty="0">
                <a:latin typeface="Times New Roman"/>
                <a:ea typeface="微软雅黑"/>
                <a:cs typeface="Times New Roman"/>
              </a:rPr>
              <a:t>－</a:t>
            </a:r>
            <a:r>
              <a:rPr lang="en-US" altLang="zh-CN" sz="2600" kern="100" baseline="30000" dirty="0">
                <a:latin typeface="Times New Roman"/>
                <a:ea typeface="微软雅黑"/>
                <a:cs typeface="Courier New"/>
              </a:rPr>
              <a:t>1</a:t>
            </a:r>
            <a:r>
              <a:rPr lang="en-US" altLang="zh-CN" sz="2600" kern="100" dirty="0">
                <a:latin typeface="Times New Roman"/>
                <a:ea typeface="微软雅黑"/>
                <a:cs typeface="Courier New"/>
              </a:rPr>
              <a:t> FeCl</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溶液、</a:t>
            </a:r>
            <a:r>
              <a:rPr lang="en-US" altLang="zh-CN" sz="2600" kern="100" dirty="0">
                <a:latin typeface="Times New Roman"/>
                <a:ea typeface="微软雅黑"/>
                <a:cs typeface="Courier New"/>
              </a:rPr>
              <a:t>KSCN</a:t>
            </a:r>
            <a:r>
              <a:rPr lang="zh-CN" altLang="zh-CN" sz="2600" kern="100" dirty="0">
                <a:latin typeface="Times New Roman"/>
                <a:ea typeface="微软雅黑"/>
                <a:cs typeface="Times New Roman"/>
              </a:rPr>
              <a:t>溶液、新制氯水，探究</a:t>
            </a:r>
            <a:r>
              <a:rPr lang="en-US" altLang="zh-CN" sz="2600" kern="100" dirty="0">
                <a:latin typeface="Times New Roman"/>
                <a:ea typeface="微软雅黑"/>
                <a:cs typeface="Courier New"/>
              </a:rPr>
              <a:t>Fe</a:t>
            </a:r>
            <a:r>
              <a:rPr lang="en-US" altLang="zh-CN" sz="2600" kern="100" baseline="30000" dirty="0">
                <a:latin typeface="Times New Roman"/>
                <a:ea typeface="微软雅黑"/>
                <a:cs typeface="Courier New"/>
              </a:rPr>
              <a:t>2</a:t>
            </a:r>
            <a:r>
              <a:rPr lang="zh-CN" altLang="zh-CN" sz="2600" kern="100" baseline="30000" dirty="0">
                <a:latin typeface="Times New Roman"/>
                <a:ea typeface="微软雅黑"/>
                <a:cs typeface="Times New Roman"/>
              </a:rPr>
              <a:t>＋</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Fe</a:t>
            </a:r>
            <a:r>
              <a:rPr lang="en-US" altLang="zh-CN" sz="2600" kern="100" baseline="30000" dirty="0">
                <a:latin typeface="Times New Roman"/>
                <a:ea typeface="微软雅黑"/>
                <a:cs typeface="Courier New"/>
              </a:rPr>
              <a:t>3</a:t>
            </a:r>
            <a:r>
              <a:rPr lang="zh-CN" altLang="zh-CN" sz="2600" kern="100" baseline="30000" dirty="0">
                <a:latin typeface="Times New Roman"/>
                <a:ea typeface="微软雅黑"/>
                <a:cs typeface="Times New Roman"/>
              </a:rPr>
              <a:t>＋</a:t>
            </a:r>
            <a:r>
              <a:rPr lang="zh-CN" altLang="zh-CN" sz="2600" kern="100" dirty="0">
                <a:latin typeface="Times New Roman"/>
                <a:ea typeface="微软雅黑"/>
                <a:cs typeface="Times New Roman"/>
              </a:rPr>
              <a:t>的氧化性、还原性，并利用实验结论解决一些问题。</a:t>
            </a:r>
            <a:endParaRPr lang="zh-CN" altLang="zh-CN" sz="1050" kern="100" dirty="0">
              <a:effectLst/>
              <a:latin typeface="宋体"/>
              <a:cs typeface="Courier New"/>
            </a:endParaRPr>
          </a:p>
        </p:txBody>
      </p:sp>
      <p:sp>
        <p:nvSpPr>
          <p:cNvPr id="9" name="矩形 8"/>
          <p:cNvSpPr/>
          <p:nvPr/>
        </p:nvSpPr>
        <p:spPr>
          <a:xfrm>
            <a:off x="516880" y="1951510"/>
            <a:ext cx="11397613" cy="1518468"/>
          </a:xfrm>
          <a:prstGeom prst="rect">
            <a:avLst/>
          </a:prstGeom>
        </p:spPr>
        <p:txBody>
          <a:bodyPr wrap="square" lIns="121898" tIns="60948" rIns="121898" bIns="60948">
            <a:spAutoFit/>
          </a:bodyPr>
          <a:lstStyle/>
          <a:p>
            <a:pPr algn="just">
              <a:lnSpc>
                <a:spcPct val="120000"/>
              </a:lnSpc>
              <a:spcAft>
                <a:spcPts val="0"/>
              </a:spcAft>
              <a:tabLst>
                <a:tab pos="2610485" algn="l"/>
              </a:tabLst>
            </a:pP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用所给试剂写出体现</a:t>
            </a:r>
            <a:r>
              <a:rPr lang="en-US" altLang="zh-CN" sz="2600" kern="100" dirty="0">
                <a:latin typeface="Times New Roman"/>
                <a:ea typeface="微软雅黑"/>
                <a:cs typeface="Courier New"/>
              </a:rPr>
              <a:t>Fe</a:t>
            </a:r>
            <a:r>
              <a:rPr lang="en-US" altLang="zh-CN" sz="2600" kern="100" baseline="30000" dirty="0">
                <a:latin typeface="Times New Roman"/>
                <a:ea typeface="微软雅黑"/>
                <a:cs typeface="Courier New"/>
              </a:rPr>
              <a:t>2</a:t>
            </a:r>
            <a:r>
              <a:rPr lang="zh-CN" altLang="zh-CN" sz="2600" kern="100" baseline="30000" dirty="0">
                <a:latin typeface="Times New Roman"/>
                <a:ea typeface="微软雅黑"/>
                <a:cs typeface="Times New Roman"/>
              </a:rPr>
              <a:t>＋</a:t>
            </a:r>
            <a:r>
              <a:rPr lang="zh-CN" altLang="zh-CN" sz="2600" kern="100" dirty="0">
                <a:latin typeface="Times New Roman"/>
                <a:ea typeface="微软雅黑"/>
                <a:cs typeface="Times New Roman"/>
              </a:rPr>
              <a:t>具有还原性的反应的化学方程式：</a:t>
            </a:r>
            <a:r>
              <a:rPr lang="en-US" altLang="zh-CN" sz="2600" kern="100" dirty="0" smtClean="0">
                <a:latin typeface="Times New Roman"/>
                <a:ea typeface="微软雅黑"/>
                <a:cs typeface="Courier New"/>
              </a:rPr>
              <a:t>_____________________</a:t>
            </a:r>
            <a:r>
              <a:rPr lang="zh-CN" altLang="zh-CN" sz="2600" kern="100" dirty="0" smtClean="0">
                <a:latin typeface="Times New Roman"/>
                <a:ea typeface="微软雅黑"/>
                <a:cs typeface="Times New Roman"/>
              </a:rPr>
              <a:t>。</a:t>
            </a:r>
            <a:endParaRPr lang="en-US" altLang="zh-CN" sz="2600" kern="100" dirty="0" smtClean="0">
              <a:latin typeface="Times New Roman"/>
              <a:ea typeface="微软雅黑"/>
              <a:cs typeface="Times New Roman"/>
            </a:endParaRPr>
          </a:p>
          <a:p>
            <a:pPr algn="just">
              <a:lnSpc>
                <a:spcPct val="120000"/>
              </a:lnSpc>
              <a:spcAft>
                <a:spcPts val="0"/>
              </a:spcAft>
              <a:tabLst>
                <a:tab pos="2610485" algn="l"/>
              </a:tabLst>
            </a:pPr>
            <a:r>
              <a:rPr lang="en-US" altLang="zh-CN" sz="2600" dirty="0">
                <a:latin typeface="Times New Roman"/>
                <a:ea typeface="微软雅黑"/>
              </a:rPr>
              <a:t>(2)</a:t>
            </a:r>
            <a:r>
              <a:rPr lang="zh-CN" altLang="zh-CN" sz="2600" dirty="0">
                <a:latin typeface="Times New Roman"/>
                <a:ea typeface="微软雅黑"/>
                <a:cs typeface="Times New Roman"/>
              </a:rPr>
              <a:t>设计实验方案，完成下列表格。</a:t>
            </a:r>
            <a:endParaRPr lang="zh-CN" altLang="zh-CN" sz="2600" kern="100" dirty="0">
              <a:latin typeface="宋体"/>
              <a:cs typeface="Courier New"/>
            </a:endParaRPr>
          </a:p>
        </p:txBody>
      </p:sp>
      <p:sp>
        <p:nvSpPr>
          <p:cNvPr id="3" name="矩形 2"/>
          <p:cNvSpPr/>
          <p:nvPr/>
        </p:nvSpPr>
        <p:spPr>
          <a:xfrm>
            <a:off x="775256" y="2422682"/>
            <a:ext cx="3339697" cy="492443"/>
          </a:xfrm>
          <a:prstGeom prst="rect">
            <a:avLst/>
          </a:prstGeom>
        </p:spPr>
        <p:txBody>
          <a:bodyPr wrap="none">
            <a:spAutoFit/>
          </a:bodyPr>
          <a:lstStyle/>
          <a:p>
            <a:r>
              <a:rPr lang="en-US" altLang="zh-CN" sz="2600">
                <a:solidFill>
                  <a:srgbClr val="C00000"/>
                </a:solidFill>
                <a:latin typeface="Times New Roman"/>
                <a:ea typeface="微软雅黑"/>
              </a:rPr>
              <a:t>2FeCl</a:t>
            </a:r>
            <a:r>
              <a:rPr lang="en-US" altLang="zh-CN" sz="2600" baseline="-25000">
                <a:solidFill>
                  <a:srgbClr val="C00000"/>
                </a:solidFill>
                <a:latin typeface="Times New Roman"/>
                <a:ea typeface="微软雅黑"/>
              </a:rPr>
              <a:t>2</a:t>
            </a:r>
            <a:r>
              <a:rPr lang="zh-CN" altLang="zh-CN" sz="2600" dirty="0">
                <a:solidFill>
                  <a:srgbClr val="C00000"/>
                </a:solidFill>
                <a:latin typeface="Times New Roman"/>
                <a:ea typeface="微软雅黑"/>
                <a:cs typeface="Times New Roman"/>
              </a:rPr>
              <a:t>＋</a:t>
            </a:r>
            <a:r>
              <a:rPr lang="en-US" altLang="zh-CN" sz="2600" dirty="0">
                <a:solidFill>
                  <a:srgbClr val="C00000"/>
                </a:solidFill>
                <a:latin typeface="Times New Roman"/>
                <a:ea typeface="微软雅黑"/>
              </a:rPr>
              <a:t>Cl</a:t>
            </a:r>
            <a:r>
              <a:rPr lang="en-US" altLang="zh-CN" sz="2600" baseline="-25000" dirty="0">
                <a:solidFill>
                  <a:srgbClr val="C00000"/>
                </a:solidFill>
                <a:latin typeface="Times New Roman"/>
                <a:ea typeface="微软雅黑"/>
              </a:rPr>
              <a:t>2</a:t>
            </a:r>
            <a:r>
              <a:rPr lang="en-US" altLang="zh-CN" sz="2600" spc="-80" dirty="0">
                <a:solidFill>
                  <a:srgbClr val="C00000"/>
                </a:solidFill>
                <a:latin typeface="Times New Roman"/>
                <a:ea typeface="微软雅黑"/>
              </a:rPr>
              <a:t>==</a:t>
            </a:r>
            <a:r>
              <a:rPr lang="en-US" altLang="zh-CN" sz="2600" dirty="0">
                <a:solidFill>
                  <a:srgbClr val="C00000"/>
                </a:solidFill>
                <a:latin typeface="Times New Roman"/>
                <a:ea typeface="微软雅黑"/>
              </a:rPr>
              <a:t>=2FeCl</a:t>
            </a:r>
            <a:r>
              <a:rPr lang="en-US" altLang="zh-CN" sz="2600" baseline="-25000" dirty="0">
                <a:solidFill>
                  <a:srgbClr val="C00000"/>
                </a:solidFill>
                <a:latin typeface="Times New Roman"/>
                <a:ea typeface="微软雅黑"/>
              </a:rPr>
              <a:t>3</a:t>
            </a:r>
            <a:endParaRPr lang="zh-CN" altLang="en-US" sz="2600" dirty="0"/>
          </a:p>
        </p:txBody>
      </p:sp>
      <p:graphicFrame>
        <p:nvGraphicFramePr>
          <p:cNvPr id="4" name="表格 3"/>
          <p:cNvGraphicFramePr>
            <a:graphicFrameLocks noGrp="1"/>
          </p:cNvGraphicFramePr>
          <p:nvPr>
            <p:extLst>
              <p:ext uri="{D42A27DB-BD31-4B8C-83A1-F6EECF244321}">
                <p14:modId xmlns:p14="http://schemas.microsoft.com/office/powerpoint/2010/main" val="3564427549"/>
              </p:ext>
            </p:extLst>
          </p:nvPr>
        </p:nvGraphicFramePr>
        <p:xfrm>
          <a:off x="609600" y="3572676"/>
          <a:ext cx="10971213" cy="2377440"/>
        </p:xfrm>
        <a:graphic>
          <a:graphicData uri="http://schemas.openxmlformats.org/drawingml/2006/table">
            <a:tbl>
              <a:tblPr/>
              <a:tblGrid>
                <a:gridCol w="2425215"/>
                <a:gridCol w="4712656"/>
                <a:gridCol w="3833342"/>
              </a:tblGrid>
              <a:tr h="0">
                <a:tc>
                  <a:txBody>
                    <a:bodyPr/>
                    <a:lstStyle/>
                    <a:p>
                      <a:pPr algn="ctr">
                        <a:lnSpc>
                          <a:spcPct val="150000"/>
                        </a:lnSpc>
                        <a:spcAft>
                          <a:spcPts val="0"/>
                        </a:spcAft>
                        <a:tabLst>
                          <a:tab pos="2610485" algn="l"/>
                        </a:tabLst>
                      </a:pPr>
                      <a:r>
                        <a:rPr lang="zh-CN" sz="2600" kern="100">
                          <a:effectLst/>
                          <a:latin typeface="Times New Roman"/>
                          <a:ea typeface="微软雅黑"/>
                          <a:cs typeface="Times New Roman"/>
                        </a:rPr>
                        <a:t>探究内容</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a:ea typeface="微软雅黑"/>
                          <a:cs typeface="Times New Roman"/>
                        </a:rPr>
                        <a:t>实验方案</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a:ea typeface="微软雅黑"/>
                          <a:cs typeface="Times New Roman"/>
                        </a:rPr>
                        <a:t>实验现象</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2610485" algn="l"/>
                        </a:tabLst>
                      </a:pPr>
                      <a:r>
                        <a:rPr lang="zh-CN" sz="2600" kern="100">
                          <a:effectLst/>
                          <a:latin typeface="Times New Roman"/>
                          <a:ea typeface="微软雅黑"/>
                          <a:cs typeface="Times New Roman"/>
                        </a:rPr>
                        <a:t>探究</a:t>
                      </a:r>
                      <a:r>
                        <a:rPr lang="en-US" sz="2600" kern="100">
                          <a:effectLst/>
                          <a:latin typeface="Times New Roman"/>
                          <a:ea typeface="微软雅黑"/>
                          <a:cs typeface="Courier New"/>
                        </a:rPr>
                        <a:t>Fe</a:t>
                      </a:r>
                      <a:r>
                        <a:rPr lang="en-US" sz="2600" kern="100" baseline="30000">
                          <a:effectLst/>
                          <a:latin typeface="Times New Roman"/>
                          <a:ea typeface="微软雅黑"/>
                          <a:cs typeface="Courier New"/>
                        </a:rPr>
                        <a:t>3</a:t>
                      </a:r>
                      <a:r>
                        <a:rPr lang="zh-CN" sz="2600" kern="100" baseline="30000">
                          <a:effectLst/>
                          <a:latin typeface="Times New Roman"/>
                          <a:ea typeface="微软雅黑"/>
                          <a:cs typeface="Times New Roman"/>
                        </a:rPr>
                        <a:t>＋</a:t>
                      </a:r>
                      <a:r>
                        <a:rPr lang="zh-CN" sz="2600" kern="100">
                          <a:effectLst/>
                          <a:latin typeface="Times New Roman"/>
                          <a:ea typeface="微软雅黑"/>
                          <a:cs typeface="Times New Roman"/>
                        </a:rPr>
                        <a:t>具有氧化性</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dirty="0">
                          <a:effectLst/>
                          <a:latin typeface="Times New Roman"/>
                          <a:ea typeface="微软雅黑"/>
                          <a:cs typeface="Times New Roman"/>
                        </a:rPr>
                        <a:t>取少量</a:t>
                      </a:r>
                      <a:r>
                        <a:rPr lang="en-US" sz="2600" kern="100" dirty="0">
                          <a:effectLst/>
                          <a:latin typeface="Times New Roman"/>
                          <a:ea typeface="微软雅黑"/>
                          <a:cs typeface="Courier New"/>
                        </a:rPr>
                        <a:t>0.1 </a:t>
                      </a:r>
                      <a:r>
                        <a:rPr lang="en-US" sz="2600" kern="100" dirty="0" err="1">
                          <a:effectLst/>
                          <a:latin typeface="Times New Roman"/>
                          <a:ea typeface="微软雅黑"/>
                          <a:cs typeface="Courier New"/>
                        </a:rPr>
                        <a:t>mol·L</a:t>
                      </a:r>
                      <a:r>
                        <a:rPr lang="zh-CN" sz="2600" kern="100" baseline="30000" dirty="0">
                          <a:effectLst/>
                          <a:latin typeface="Times New Roman"/>
                          <a:ea typeface="微软雅黑"/>
                          <a:cs typeface="Times New Roman"/>
                        </a:rPr>
                        <a:t>－</a:t>
                      </a:r>
                      <a:r>
                        <a:rPr lang="en-US" sz="2600" kern="100" baseline="30000" dirty="0">
                          <a:effectLst/>
                          <a:latin typeface="Times New Roman"/>
                          <a:ea typeface="微软雅黑"/>
                          <a:cs typeface="Courier New"/>
                        </a:rPr>
                        <a:t>1</a:t>
                      </a:r>
                      <a:r>
                        <a:rPr lang="en-US" sz="2600" kern="100" dirty="0">
                          <a:effectLst/>
                          <a:latin typeface="Times New Roman"/>
                          <a:ea typeface="微软雅黑"/>
                          <a:cs typeface="Courier New"/>
                        </a:rPr>
                        <a:t> FeCl</a:t>
                      </a:r>
                      <a:r>
                        <a:rPr lang="en-US" sz="2600" kern="100" baseline="-25000" dirty="0">
                          <a:effectLst/>
                          <a:latin typeface="Times New Roman"/>
                          <a:ea typeface="微软雅黑"/>
                          <a:cs typeface="Courier New"/>
                        </a:rPr>
                        <a:t>3</a:t>
                      </a:r>
                      <a:r>
                        <a:rPr lang="zh-CN" sz="2600" kern="100" dirty="0">
                          <a:effectLst/>
                          <a:latin typeface="Times New Roman"/>
                          <a:ea typeface="微软雅黑"/>
                          <a:cs typeface="Times New Roman"/>
                        </a:rPr>
                        <a:t>溶液，往溶液中加入足量铁粉，再加入少量</a:t>
                      </a:r>
                      <a:r>
                        <a:rPr lang="en-US" sz="2600" kern="100" dirty="0">
                          <a:effectLst/>
                          <a:latin typeface="Times New Roman"/>
                          <a:ea typeface="微软雅黑"/>
                          <a:cs typeface="Courier New"/>
                        </a:rPr>
                        <a:t>KSCN</a:t>
                      </a:r>
                      <a:r>
                        <a:rPr lang="zh-CN" sz="2600" kern="100" dirty="0">
                          <a:effectLst/>
                          <a:latin typeface="Times New Roman"/>
                          <a:ea typeface="微软雅黑"/>
                          <a:cs typeface="Times New Roman"/>
                        </a:rPr>
                        <a:t>溶液</a:t>
                      </a:r>
                      <a:endParaRPr lang="zh-CN" sz="105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dirty="0">
                          <a:effectLst/>
                          <a:latin typeface="Times New Roman"/>
                          <a:ea typeface="微软雅黑"/>
                          <a:cs typeface="Times New Roman"/>
                        </a:rPr>
                        <a:t>加入铁粉后，溶液颜色变为</a:t>
                      </a:r>
                      <a:r>
                        <a:rPr lang="en-US" sz="2600" kern="100" dirty="0">
                          <a:effectLst/>
                          <a:latin typeface="Times New Roman"/>
                          <a:ea typeface="微软雅黑"/>
                          <a:cs typeface="Courier New"/>
                        </a:rPr>
                        <a:t>________</a:t>
                      </a:r>
                      <a:r>
                        <a:rPr lang="zh-CN" sz="2600" kern="100" dirty="0">
                          <a:effectLst/>
                          <a:latin typeface="Times New Roman"/>
                          <a:ea typeface="微软雅黑"/>
                          <a:cs typeface="Times New Roman"/>
                        </a:rPr>
                        <a:t>；加入</a:t>
                      </a:r>
                      <a:r>
                        <a:rPr lang="en-US" sz="2600" kern="100" dirty="0">
                          <a:effectLst/>
                          <a:latin typeface="Times New Roman"/>
                          <a:ea typeface="微软雅黑"/>
                          <a:cs typeface="Courier New"/>
                        </a:rPr>
                        <a:t>KSCN</a:t>
                      </a:r>
                      <a:r>
                        <a:rPr lang="zh-CN" sz="2600" kern="100" dirty="0">
                          <a:effectLst/>
                          <a:latin typeface="Times New Roman"/>
                          <a:ea typeface="微软雅黑"/>
                          <a:cs typeface="Times New Roman"/>
                        </a:rPr>
                        <a:t>溶液后，溶液</a:t>
                      </a:r>
                      <a:r>
                        <a:rPr lang="en-US" sz="2600" kern="100" dirty="0">
                          <a:effectLst/>
                          <a:latin typeface="Times New Roman"/>
                          <a:ea typeface="微软雅黑"/>
                          <a:cs typeface="Courier New"/>
                        </a:rPr>
                        <a:t>________</a:t>
                      </a:r>
                      <a:endParaRPr lang="zh-CN" sz="105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矩形 7"/>
          <p:cNvSpPr/>
          <p:nvPr/>
        </p:nvSpPr>
        <p:spPr>
          <a:xfrm>
            <a:off x="8214180" y="4839181"/>
            <a:ext cx="1184940" cy="492443"/>
          </a:xfrm>
          <a:prstGeom prst="rect">
            <a:avLst/>
          </a:prstGeom>
        </p:spPr>
        <p:txBody>
          <a:bodyPr wrap="none">
            <a:spAutoFit/>
          </a:bodyPr>
          <a:lstStyle/>
          <a:p>
            <a:r>
              <a:rPr lang="zh-CN" altLang="zh-CN" sz="2600">
                <a:solidFill>
                  <a:srgbClr val="C00000"/>
                </a:solidFill>
                <a:latin typeface="Times New Roman"/>
                <a:ea typeface="微软雅黑"/>
                <a:cs typeface="Times New Roman"/>
              </a:rPr>
              <a:t>浅绿色</a:t>
            </a:r>
            <a:endParaRPr lang="zh-CN" altLang="en-US" sz="2600" dirty="0"/>
          </a:p>
        </p:txBody>
      </p:sp>
      <p:sp>
        <p:nvSpPr>
          <p:cNvPr id="10" name="矩形 9"/>
          <p:cNvSpPr/>
          <p:nvPr/>
        </p:nvSpPr>
        <p:spPr>
          <a:xfrm>
            <a:off x="10001710" y="5444973"/>
            <a:ext cx="1184940" cy="492443"/>
          </a:xfrm>
          <a:prstGeom prst="rect">
            <a:avLst/>
          </a:prstGeom>
        </p:spPr>
        <p:txBody>
          <a:bodyPr wrap="none">
            <a:spAutoFit/>
          </a:bodyPr>
          <a:lstStyle/>
          <a:p>
            <a:r>
              <a:rPr lang="zh-CN" altLang="zh-CN" sz="2600">
                <a:solidFill>
                  <a:srgbClr val="C00000"/>
                </a:solidFill>
                <a:latin typeface="Times New Roman"/>
                <a:ea typeface="微软雅黑"/>
                <a:cs typeface="Times New Roman"/>
              </a:rPr>
              <a:t>不变色</a:t>
            </a:r>
            <a:endParaRPr lang="zh-CN" altLang="en-US" sz="2600" dirty="0"/>
          </a:p>
        </p:txBody>
      </p:sp>
    </p:spTree>
    <p:extLst>
      <p:ext uri="{BB962C8B-B14F-4D97-AF65-F5344CB8AC3E}">
        <p14:creationId xmlns:p14="http://schemas.microsoft.com/office/powerpoint/2010/main" val="191334722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3189082026"/>
              </p:ext>
            </p:extLst>
          </p:nvPr>
        </p:nvGraphicFramePr>
        <p:xfrm>
          <a:off x="381000" y="952500"/>
          <a:ext cx="11493500" cy="2400300"/>
        </p:xfrm>
        <a:graphic>
          <a:graphicData uri="http://schemas.openxmlformats.org/presentationml/2006/ole">
            <mc:AlternateContent xmlns:mc="http://schemas.openxmlformats.org/markup-compatibility/2006">
              <mc:Choice xmlns:v="urn:schemas-microsoft-com:vml" Requires="v">
                <p:oleObj spid="_x0000_s43010" name="Document" r:id="rId3" imgW="11484297" imgH="2399927" progId="Word.Document.8">
                  <p:embed/>
                </p:oleObj>
              </mc:Choice>
              <mc:Fallback>
                <p:oleObj name="Document" r:id="rId3" imgW="11484297" imgH="2399927" progId="Word.Document.8">
                  <p:embed/>
                  <p:pic>
                    <p:nvPicPr>
                      <p:cNvPr id="0" name=""/>
                      <p:cNvPicPr/>
                      <p:nvPr/>
                    </p:nvPicPr>
                    <p:blipFill>
                      <a:blip r:embed="rId4"/>
                      <a:stretch>
                        <a:fillRect/>
                      </a:stretch>
                    </p:blipFill>
                    <p:spPr>
                      <a:xfrm>
                        <a:off x="381000" y="952500"/>
                        <a:ext cx="11493500" cy="2400300"/>
                      </a:xfrm>
                      <a:prstGeom prst="rect">
                        <a:avLst/>
                      </a:prstGeom>
                    </p:spPr>
                  </p:pic>
                </p:oleObj>
              </mc:Fallback>
            </mc:AlternateContent>
          </a:graphicData>
        </a:graphic>
      </p:graphicFrame>
    </p:spTree>
    <p:extLst>
      <p:ext uri="{BB962C8B-B14F-4D97-AF65-F5344CB8AC3E}">
        <p14:creationId xmlns:p14="http://schemas.microsoft.com/office/powerpoint/2010/main" val="5595529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600299575"/>
              </p:ext>
            </p:extLst>
          </p:nvPr>
        </p:nvGraphicFramePr>
        <p:xfrm>
          <a:off x="381000" y="914400"/>
          <a:ext cx="11010900" cy="2400300"/>
        </p:xfrm>
        <a:graphic>
          <a:graphicData uri="http://schemas.openxmlformats.org/presentationml/2006/ole">
            <mc:AlternateContent xmlns:mc="http://schemas.openxmlformats.org/markup-compatibility/2006">
              <mc:Choice xmlns:v="urn:schemas-microsoft-com:vml" Requires="v">
                <p:oleObj spid="_x0000_s13330" name="Document" r:id="rId3" imgW="11008422" imgH="2399927" progId="Word.Document.8">
                  <p:embed/>
                </p:oleObj>
              </mc:Choice>
              <mc:Fallback>
                <p:oleObj name="Document" r:id="rId3" imgW="11008422" imgH="2399927" progId="Word.Document.8">
                  <p:embed/>
                  <p:pic>
                    <p:nvPicPr>
                      <p:cNvPr id="0" name=""/>
                      <p:cNvPicPr/>
                      <p:nvPr/>
                    </p:nvPicPr>
                    <p:blipFill>
                      <a:blip r:embed="rId4"/>
                      <a:stretch>
                        <a:fillRect/>
                      </a:stretch>
                    </p:blipFill>
                    <p:spPr>
                      <a:xfrm>
                        <a:off x="381000" y="914400"/>
                        <a:ext cx="11010900" cy="2400300"/>
                      </a:xfrm>
                      <a:prstGeom prst="rect">
                        <a:avLst/>
                      </a:prstGeom>
                    </p:spPr>
                  </p:pic>
                </p:oleObj>
              </mc:Fallback>
            </mc:AlternateContent>
          </a:graphicData>
        </a:graphic>
      </p:graphicFrame>
      <p:sp>
        <p:nvSpPr>
          <p:cNvPr id="7" name="矩形 6"/>
          <p:cNvSpPr/>
          <p:nvPr/>
        </p:nvSpPr>
        <p:spPr>
          <a:xfrm>
            <a:off x="7487890" y="1522567"/>
            <a:ext cx="3467937" cy="492443"/>
          </a:xfrm>
          <a:prstGeom prst="rect">
            <a:avLst/>
          </a:prstGeom>
        </p:spPr>
        <p:txBody>
          <a:bodyPr wrap="none">
            <a:spAutoFit/>
          </a:bodyPr>
          <a:lstStyle/>
          <a:p>
            <a:r>
              <a:rPr lang="en-US" altLang="zh-CN" sz="2600" dirty="0">
                <a:solidFill>
                  <a:srgbClr val="C00000"/>
                </a:solidFill>
                <a:latin typeface="Times New Roman"/>
                <a:ea typeface="微软雅黑"/>
              </a:rPr>
              <a:t>Fe</a:t>
            </a:r>
            <a:r>
              <a:rPr lang="en-US" altLang="zh-CN" sz="2600" baseline="30000" dirty="0">
                <a:solidFill>
                  <a:srgbClr val="C00000"/>
                </a:solidFill>
                <a:latin typeface="Times New Roman"/>
                <a:ea typeface="微软雅黑"/>
              </a:rPr>
              <a:t>2</a:t>
            </a:r>
            <a:r>
              <a:rPr lang="zh-CN" altLang="zh-CN" sz="2600" baseline="30000" dirty="0">
                <a:solidFill>
                  <a:srgbClr val="C00000"/>
                </a:solidFill>
                <a:latin typeface="Times New Roman"/>
                <a:ea typeface="微软雅黑"/>
                <a:cs typeface="Times New Roman"/>
              </a:rPr>
              <a:t>＋</a:t>
            </a:r>
            <a:r>
              <a:rPr lang="zh-CN" altLang="zh-CN" sz="2600" dirty="0">
                <a:solidFill>
                  <a:srgbClr val="C00000"/>
                </a:solidFill>
                <a:latin typeface="Times New Roman"/>
                <a:ea typeface="微软雅黑"/>
                <a:cs typeface="Times New Roman"/>
              </a:rPr>
              <a:t>＋</a:t>
            </a:r>
            <a:r>
              <a:rPr lang="en-US" altLang="zh-CN" sz="2600" dirty="0">
                <a:solidFill>
                  <a:srgbClr val="C00000"/>
                </a:solidFill>
                <a:latin typeface="Times New Roman"/>
                <a:ea typeface="微软雅黑"/>
              </a:rPr>
              <a:t>Zn</a:t>
            </a:r>
            <a:r>
              <a:rPr lang="en-US" altLang="zh-CN" sz="2600" spc="-80" dirty="0">
                <a:solidFill>
                  <a:srgbClr val="C00000"/>
                </a:solidFill>
                <a:latin typeface="Times New Roman"/>
                <a:ea typeface="微软雅黑"/>
              </a:rPr>
              <a:t>==</a:t>
            </a:r>
            <a:r>
              <a:rPr lang="en-US" altLang="zh-CN" sz="2600" dirty="0">
                <a:solidFill>
                  <a:srgbClr val="C00000"/>
                </a:solidFill>
                <a:latin typeface="Times New Roman"/>
                <a:ea typeface="微软雅黑"/>
              </a:rPr>
              <a:t>=Zn</a:t>
            </a:r>
            <a:r>
              <a:rPr lang="en-US" altLang="zh-CN" sz="2600" baseline="30000" dirty="0">
                <a:solidFill>
                  <a:srgbClr val="C00000"/>
                </a:solidFill>
                <a:latin typeface="Times New Roman"/>
                <a:ea typeface="微软雅黑"/>
              </a:rPr>
              <a:t>2</a:t>
            </a:r>
            <a:r>
              <a:rPr lang="zh-CN" altLang="zh-CN" sz="2600" baseline="30000" dirty="0">
                <a:solidFill>
                  <a:srgbClr val="C00000"/>
                </a:solidFill>
                <a:latin typeface="Times New Roman"/>
                <a:ea typeface="微软雅黑"/>
                <a:cs typeface="Times New Roman"/>
              </a:rPr>
              <a:t>＋</a:t>
            </a:r>
            <a:r>
              <a:rPr lang="zh-CN" altLang="zh-CN" sz="2600" dirty="0">
                <a:solidFill>
                  <a:srgbClr val="C00000"/>
                </a:solidFill>
                <a:latin typeface="Times New Roman"/>
                <a:ea typeface="微软雅黑"/>
                <a:cs typeface="Times New Roman"/>
              </a:rPr>
              <a:t>＋</a:t>
            </a:r>
            <a:r>
              <a:rPr lang="en-US" altLang="zh-CN" sz="2600" dirty="0">
                <a:solidFill>
                  <a:srgbClr val="C00000"/>
                </a:solidFill>
                <a:latin typeface="Times New Roman"/>
                <a:ea typeface="微软雅黑"/>
              </a:rPr>
              <a:t>Fe</a:t>
            </a:r>
            <a:endParaRPr lang="zh-CN" altLang="en-US" sz="2600" dirty="0"/>
          </a:p>
        </p:txBody>
      </p:sp>
      <p:sp>
        <p:nvSpPr>
          <p:cNvPr id="8" name="矩形 7"/>
          <p:cNvSpPr/>
          <p:nvPr/>
        </p:nvSpPr>
        <p:spPr>
          <a:xfrm>
            <a:off x="8664128" y="2757328"/>
            <a:ext cx="851515" cy="492443"/>
          </a:xfrm>
          <a:prstGeom prst="rect">
            <a:avLst/>
          </a:prstGeom>
        </p:spPr>
        <p:txBody>
          <a:bodyPr wrap="none">
            <a:spAutoFit/>
          </a:bodyPr>
          <a:lstStyle/>
          <a:p>
            <a:r>
              <a:rPr lang="en-US" altLang="zh-CN" sz="2600" dirty="0" smtClean="0">
                <a:solidFill>
                  <a:srgbClr val="C00000"/>
                </a:solidFill>
                <a:latin typeface="Times New Roman"/>
                <a:ea typeface="微软雅黑"/>
              </a:rPr>
              <a:t>Fe</a:t>
            </a:r>
            <a:r>
              <a:rPr lang="en-US" altLang="zh-CN" sz="2600" baseline="30000" dirty="0" smtClean="0">
                <a:solidFill>
                  <a:srgbClr val="C00000"/>
                </a:solidFill>
                <a:latin typeface="Times New Roman"/>
                <a:ea typeface="微软雅黑"/>
              </a:rPr>
              <a:t>2</a:t>
            </a:r>
            <a:r>
              <a:rPr lang="zh-CN" altLang="zh-CN" sz="2600" baseline="30000" dirty="0" smtClean="0">
                <a:solidFill>
                  <a:srgbClr val="C00000"/>
                </a:solidFill>
                <a:latin typeface="Times New Roman"/>
                <a:ea typeface="微软雅黑"/>
                <a:cs typeface="Times New Roman"/>
              </a:rPr>
              <a:t>＋</a:t>
            </a:r>
            <a:endParaRPr lang="zh-CN" altLang="en-US" sz="2600" dirty="0"/>
          </a:p>
        </p:txBody>
      </p:sp>
      <p:graphicFrame>
        <p:nvGraphicFramePr>
          <p:cNvPr id="3" name="对象 2"/>
          <p:cNvGraphicFramePr>
            <a:graphicFrameLocks noChangeAspect="1"/>
          </p:cNvGraphicFramePr>
          <p:nvPr>
            <p:extLst>
              <p:ext uri="{D42A27DB-BD31-4B8C-83A1-F6EECF244321}">
                <p14:modId xmlns:p14="http://schemas.microsoft.com/office/powerpoint/2010/main" val="68939759"/>
              </p:ext>
            </p:extLst>
          </p:nvPr>
        </p:nvGraphicFramePr>
        <p:xfrm>
          <a:off x="381000" y="3429000"/>
          <a:ext cx="11493500" cy="1854200"/>
        </p:xfrm>
        <a:graphic>
          <a:graphicData uri="http://schemas.openxmlformats.org/presentationml/2006/ole">
            <mc:AlternateContent xmlns:mc="http://schemas.openxmlformats.org/markup-compatibility/2006">
              <mc:Choice xmlns:v="urn:schemas-microsoft-com:vml" Requires="v">
                <p:oleObj spid="_x0000_s13331" name="Document" r:id="rId5" imgW="11484297" imgH="1981218" progId="Word.Document.8">
                  <p:embed/>
                </p:oleObj>
              </mc:Choice>
              <mc:Fallback>
                <p:oleObj name="Document" r:id="rId5" imgW="11484297" imgH="1981218" progId="Word.Document.8">
                  <p:embed/>
                  <p:pic>
                    <p:nvPicPr>
                      <p:cNvPr id="0" name="对象 1"/>
                      <p:cNvPicPr>
                        <a:picLocks noChangeAspect="1" noChangeArrowheads="1"/>
                      </p:cNvPicPr>
                      <p:nvPr/>
                    </p:nvPicPr>
                    <p:blipFill>
                      <a:blip r:embed="rId6"/>
                      <a:srcRect/>
                      <a:stretch>
                        <a:fillRect/>
                      </a:stretch>
                    </p:blipFill>
                    <p:spPr bwMode="auto">
                      <a:xfrm>
                        <a:off x="381000" y="3429000"/>
                        <a:ext cx="1149350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1334722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60418" y="1377611"/>
            <a:ext cx="11654075" cy="723251"/>
          </a:xfrm>
          <a:prstGeom prst="rect">
            <a:avLst/>
          </a:prstGeom>
        </p:spPr>
        <p:txBody>
          <a:bodyPr wrap="square" lIns="121898" tIns="60948" rIns="121898" bIns="60948">
            <a:spAutoFit/>
          </a:bodyPr>
          <a:lstStyle/>
          <a:p>
            <a:pPr marL="252000" indent="-457200" algn="just">
              <a:lnSpc>
                <a:spcPct val="150000"/>
              </a:lnSpc>
              <a:spcAft>
                <a:spcPts val="0"/>
              </a:spcAf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a:t>
            </a: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a:t>
            </a:r>
            <a:r>
              <a:rPr lang="zh-CN" altLang="zh-CN" sz="2600" dirty="0">
                <a:latin typeface="Times New Roman"/>
                <a:ea typeface="微软雅黑"/>
                <a:cs typeface="Times New Roman"/>
              </a:rPr>
              <a:t>下列物质反应后，最终可以不含＋</a:t>
            </a:r>
            <a:r>
              <a:rPr lang="en-US" altLang="zh-CN" sz="2600" dirty="0">
                <a:latin typeface="Times New Roman"/>
                <a:ea typeface="微软雅黑"/>
              </a:rPr>
              <a:t>3</a:t>
            </a:r>
            <a:r>
              <a:rPr lang="zh-CN" altLang="zh-CN" sz="2600" dirty="0">
                <a:latin typeface="Times New Roman"/>
                <a:ea typeface="微软雅黑"/>
                <a:cs typeface="Times New Roman"/>
              </a:rPr>
              <a:t>价铁的是</a:t>
            </a:r>
            <a:r>
              <a:rPr lang="en-US" altLang="zh-CN" sz="2600" dirty="0">
                <a:latin typeface="Times New Roman"/>
                <a:ea typeface="微软雅黑"/>
              </a:rPr>
              <a:t>(</a:t>
            </a:r>
            <a:r>
              <a:rPr lang="zh-CN" altLang="zh-CN" sz="2600" dirty="0">
                <a:latin typeface="Times New Roman"/>
                <a:ea typeface="微软雅黑"/>
                <a:cs typeface="Times New Roman"/>
              </a:rPr>
              <a:t>　　</a:t>
            </a:r>
            <a:r>
              <a:rPr lang="en-US" altLang="zh-CN" sz="2600" dirty="0">
                <a:latin typeface="Times New Roman"/>
                <a:ea typeface="微软雅黑"/>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11" name="矩形 10"/>
          <p:cNvSpPr/>
          <p:nvPr/>
        </p:nvSpPr>
        <p:spPr>
          <a:xfrm>
            <a:off x="516880" y="2049515"/>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宋体"/>
                <a:ea typeface="微软雅黑"/>
                <a:cs typeface="Times New Roman"/>
              </a:rPr>
              <a:t>①</a:t>
            </a:r>
            <a:r>
              <a:rPr lang="zh-CN" altLang="zh-CN" sz="2600" kern="100" dirty="0">
                <a:latin typeface="Times New Roman"/>
                <a:ea typeface="微软雅黑"/>
                <a:cs typeface="Times New Roman"/>
              </a:rPr>
              <a:t>过量</a:t>
            </a:r>
            <a:r>
              <a:rPr lang="en-US" altLang="zh-CN" sz="2600" kern="100" dirty="0">
                <a:latin typeface="Times New Roman"/>
                <a:ea typeface="微软雅黑"/>
                <a:cs typeface="Courier New"/>
              </a:rPr>
              <a:t>Fe</a:t>
            </a:r>
            <a:r>
              <a:rPr lang="zh-CN" altLang="zh-CN" sz="2600" kern="100" dirty="0">
                <a:latin typeface="Times New Roman"/>
                <a:ea typeface="微软雅黑"/>
                <a:cs typeface="Times New Roman"/>
              </a:rPr>
              <a:t>与</a:t>
            </a:r>
            <a:r>
              <a:rPr lang="en-US" altLang="zh-CN" sz="2600" kern="100" dirty="0">
                <a:latin typeface="Times New Roman"/>
                <a:ea typeface="微软雅黑"/>
                <a:cs typeface="Courier New"/>
              </a:rPr>
              <a:t>Cl</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反应　</a:t>
            </a:r>
            <a:r>
              <a:rPr lang="en-US" altLang="zh-CN" sz="2600" kern="100" dirty="0">
                <a:latin typeface="宋体"/>
                <a:ea typeface="微软雅黑"/>
                <a:cs typeface="Times New Roman"/>
              </a:rPr>
              <a:t>②</a:t>
            </a:r>
            <a:r>
              <a:rPr lang="en-US" altLang="zh-CN" sz="2600" kern="100" dirty="0">
                <a:latin typeface="Times New Roman"/>
                <a:ea typeface="微软雅黑"/>
                <a:cs typeface="Courier New"/>
              </a:rPr>
              <a:t>Fe</a:t>
            </a:r>
            <a:r>
              <a:rPr lang="zh-CN" altLang="zh-CN" sz="2600" kern="100" dirty="0">
                <a:latin typeface="Times New Roman"/>
                <a:ea typeface="微软雅黑"/>
                <a:cs typeface="Times New Roman"/>
              </a:rPr>
              <a:t>与过量稀硫酸反应　</a:t>
            </a:r>
            <a:r>
              <a:rPr lang="en-US" altLang="zh-CN" sz="2600" kern="100" dirty="0">
                <a:latin typeface="宋体"/>
                <a:ea typeface="微软雅黑"/>
                <a:cs typeface="Times New Roman"/>
              </a:rPr>
              <a:t>③</a:t>
            </a:r>
            <a:r>
              <a:rPr lang="en-US" altLang="zh-CN" sz="2600" kern="100" dirty="0">
                <a:latin typeface="Times New Roman"/>
                <a:ea typeface="微软雅黑"/>
                <a:cs typeface="Courier New"/>
              </a:rPr>
              <a:t>FeI</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溶液中通入一定量的</a:t>
            </a:r>
            <a:r>
              <a:rPr lang="en-US" altLang="zh-CN" sz="2600" kern="100" dirty="0">
                <a:latin typeface="Times New Roman"/>
                <a:ea typeface="微软雅黑"/>
                <a:cs typeface="Courier New"/>
              </a:rPr>
              <a:t>Cl</a:t>
            </a:r>
            <a:r>
              <a:rPr lang="en-US" altLang="zh-CN" sz="2600" kern="100" baseline="-25000" dirty="0">
                <a:latin typeface="Times New Roman"/>
                <a:ea typeface="微软雅黑"/>
                <a:cs typeface="Courier New"/>
              </a:rPr>
              <a:t>2</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宋体"/>
                <a:ea typeface="微软雅黑"/>
                <a:cs typeface="Times New Roman"/>
              </a:rPr>
              <a:t>④</a:t>
            </a:r>
            <a:r>
              <a:rPr lang="en-US" altLang="zh-CN" sz="2600" kern="100" dirty="0">
                <a:latin typeface="Times New Roman"/>
                <a:ea typeface="微软雅黑"/>
                <a:cs typeface="Courier New"/>
              </a:rPr>
              <a:t>Fe</a:t>
            </a:r>
            <a:r>
              <a:rPr lang="zh-CN" altLang="zh-CN" sz="2600" kern="100" dirty="0">
                <a:latin typeface="Times New Roman"/>
                <a:ea typeface="微软雅黑"/>
                <a:cs typeface="Times New Roman"/>
              </a:rPr>
              <a:t>和</a:t>
            </a:r>
            <a:r>
              <a:rPr lang="en-US" altLang="zh-CN" sz="2600" kern="100" dirty="0">
                <a:latin typeface="Times New Roman"/>
                <a:ea typeface="微软雅黑"/>
                <a:cs typeface="Courier New"/>
              </a:rPr>
              <a:t>Fe</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的混合物溶于盐酸中</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A.</a:t>
            </a:r>
            <a:r>
              <a:rPr lang="en-US" altLang="zh-CN" sz="2600" kern="100" dirty="0">
                <a:latin typeface="宋体"/>
                <a:ea typeface="微软雅黑"/>
                <a:cs typeface="Times New Roman"/>
              </a:rPr>
              <a:t>①②④</a:t>
            </a:r>
            <a:r>
              <a:rPr lang="en-US" altLang="zh-CN" sz="2600" kern="100" dirty="0">
                <a:latin typeface="Times New Roman"/>
                <a:ea typeface="微软雅黑"/>
                <a:cs typeface="Courier New"/>
              </a:rPr>
              <a:t>  	</a:t>
            </a:r>
            <a:r>
              <a:rPr lang="en-US" altLang="zh-CN" sz="2600" kern="100" dirty="0" smtClean="0">
                <a:latin typeface="Times New Roman"/>
                <a:ea typeface="微软雅黑"/>
                <a:cs typeface="Courier New"/>
              </a:rPr>
              <a:t>		B</a:t>
            </a:r>
            <a:r>
              <a:rPr lang="en-US" altLang="zh-CN" sz="2600" kern="100" dirty="0">
                <a:latin typeface="Times New Roman"/>
                <a:ea typeface="微软雅黑"/>
                <a:cs typeface="Courier New"/>
              </a:rPr>
              <a:t>.</a:t>
            </a:r>
            <a:r>
              <a:rPr lang="en-US" altLang="zh-CN" sz="2600" kern="100" dirty="0">
                <a:latin typeface="宋体"/>
                <a:ea typeface="微软雅黑"/>
                <a:cs typeface="Times New Roman"/>
              </a:rPr>
              <a:t>②③</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C.</a:t>
            </a:r>
            <a:r>
              <a:rPr lang="en-US" altLang="zh-CN" sz="2600" kern="100" dirty="0">
                <a:latin typeface="宋体"/>
                <a:ea typeface="微软雅黑"/>
                <a:cs typeface="Times New Roman"/>
              </a:rPr>
              <a:t>②③④</a:t>
            </a:r>
            <a:r>
              <a:rPr lang="en-US" altLang="zh-CN" sz="2600" kern="100" dirty="0">
                <a:latin typeface="Times New Roman"/>
                <a:ea typeface="微软雅黑"/>
                <a:cs typeface="Courier New"/>
              </a:rPr>
              <a:t>  	</a:t>
            </a:r>
            <a:r>
              <a:rPr lang="en-US" altLang="zh-CN" sz="2600" kern="100" dirty="0" smtClean="0">
                <a:latin typeface="Times New Roman"/>
                <a:ea typeface="微软雅黑"/>
                <a:cs typeface="Courier New"/>
              </a:rPr>
              <a:t>		D</a:t>
            </a:r>
            <a:r>
              <a:rPr lang="en-US" altLang="zh-CN" sz="2600" kern="100" dirty="0">
                <a:latin typeface="Times New Roman"/>
                <a:ea typeface="微软雅黑"/>
                <a:cs typeface="Courier New"/>
              </a:rPr>
              <a:t>.</a:t>
            </a:r>
            <a:r>
              <a:rPr lang="zh-CN" altLang="zh-CN" sz="2600" kern="100" dirty="0" smtClean="0">
                <a:latin typeface="Times New Roman"/>
                <a:ea typeface="微软雅黑"/>
                <a:cs typeface="Times New Roman"/>
              </a:rPr>
              <a:t>全部</a:t>
            </a:r>
            <a:endParaRPr lang="zh-CN" altLang="zh-CN" sz="1050" kern="100" dirty="0">
              <a:latin typeface="宋体"/>
              <a:cs typeface="Courier New"/>
            </a:endParaRPr>
          </a:p>
        </p:txBody>
      </p:sp>
      <p:sp>
        <p:nvSpPr>
          <p:cNvPr id="12" name="TextBox 11"/>
          <p:cNvSpPr txBox="1"/>
          <p:nvPr/>
        </p:nvSpPr>
        <p:spPr>
          <a:xfrm>
            <a:off x="7302234" y="1528371"/>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C</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
        <p:nvSpPr>
          <p:cNvPr id="3" name="矩形 2"/>
          <p:cNvSpPr/>
          <p:nvPr/>
        </p:nvSpPr>
        <p:spPr>
          <a:xfrm>
            <a:off x="4615482" y="549426"/>
            <a:ext cx="2957861" cy="657872"/>
          </a:xfrm>
          <a:prstGeom prst="rect">
            <a:avLst/>
          </a:prstGeom>
        </p:spPr>
        <p:txBody>
          <a:bodyPr wrap="none">
            <a:spAutoFit/>
          </a:bodyPr>
          <a:lstStyle/>
          <a:p>
            <a:pPr algn="ctr">
              <a:lnSpc>
                <a:spcPct val="150000"/>
              </a:lnSpc>
              <a:spcAft>
                <a:spcPts val="0"/>
              </a:spcAft>
              <a:tabLst>
                <a:tab pos="2610485" algn="l"/>
              </a:tabLst>
            </a:pPr>
            <a:r>
              <a:rPr lang="en-US" altLang="zh-CN" sz="2800" kern="100" dirty="0">
                <a:latin typeface="Times New Roman"/>
                <a:ea typeface="微软雅黑"/>
                <a:cs typeface="Courier New"/>
              </a:rPr>
              <a:t>A</a:t>
            </a:r>
            <a:r>
              <a:rPr lang="zh-CN" altLang="zh-CN" sz="2800" kern="100" dirty="0">
                <a:latin typeface="Times New Roman"/>
                <a:ea typeface="微软雅黑"/>
                <a:cs typeface="Times New Roman"/>
              </a:rPr>
              <a:t>级　合格过关练</a:t>
            </a:r>
            <a:endParaRPr lang="zh-CN" altLang="zh-CN" sz="2800" kern="100" dirty="0">
              <a:effectLst/>
              <a:latin typeface="宋体"/>
              <a:cs typeface="Courier New"/>
            </a:endParaRPr>
          </a:p>
        </p:txBody>
      </p:sp>
    </p:spTree>
    <p:extLst>
      <p:ext uri="{BB962C8B-B14F-4D97-AF65-F5344CB8AC3E}">
        <p14:creationId xmlns:p14="http://schemas.microsoft.com/office/powerpoint/2010/main" val="423132191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32525" y="729449"/>
            <a:ext cx="11243394" cy="4848483"/>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a:ea typeface="黑体"/>
                <a:cs typeface="Times New Roman"/>
              </a:rPr>
              <a:t>解析</a:t>
            </a:r>
            <a:r>
              <a:rPr lang="zh-CN" altLang="zh-CN" sz="2600" kern="100" dirty="0">
                <a:latin typeface="Times New Roman"/>
                <a:ea typeface="黑体"/>
                <a:cs typeface="Times New Roman"/>
              </a:rPr>
              <a:t>　</a:t>
            </a:r>
            <a:r>
              <a:rPr lang="en-US" altLang="zh-CN" sz="2600" b="1" kern="100" dirty="0">
                <a:solidFill>
                  <a:srgbClr val="0000FF"/>
                </a:solidFill>
                <a:latin typeface="Times New Roman"/>
                <a:ea typeface="仿宋_GB2312"/>
                <a:cs typeface="Courier New"/>
              </a:rPr>
              <a:t>Fe</a:t>
            </a:r>
            <a:r>
              <a:rPr lang="zh-CN" altLang="zh-CN" sz="2600" b="1" kern="100" dirty="0">
                <a:solidFill>
                  <a:srgbClr val="0000FF"/>
                </a:solidFill>
                <a:latin typeface="Times New Roman"/>
                <a:ea typeface="仿宋_GB2312"/>
                <a:cs typeface="Times New Roman"/>
              </a:rPr>
              <a:t>与</a:t>
            </a:r>
            <a:r>
              <a:rPr lang="en-US" altLang="zh-CN" sz="2600" b="1" kern="100" dirty="0">
                <a:solidFill>
                  <a:srgbClr val="0000FF"/>
                </a:solidFill>
                <a:latin typeface="Times New Roman"/>
                <a:ea typeface="仿宋_GB2312"/>
                <a:cs typeface="Courier New"/>
              </a:rPr>
              <a:t>Cl</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反应，</a:t>
            </a:r>
            <a:r>
              <a:rPr lang="en-US" altLang="zh-CN" sz="2600" b="1" kern="100" dirty="0">
                <a:solidFill>
                  <a:srgbClr val="0000FF"/>
                </a:solidFill>
                <a:latin typeface="Times New Roman"/>
                <a:ea typeface="仿宋_GB2312"/>
                <a:cs typeface="Courier New"/>
              </a:rPr>
              <a:t>Cl</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是强氧化剂，无论</a:t>
            </a:r>
            <a:r>
              <a:rPr lang="en-US" altLang="zh-CN" sz="2600" b="1" kern="100" dirty="0">
                <a:solidFill>
                  <a:srgbClr val="0000FF"/>
                </a:solidFill>
                <a:latin typeface="Times New Roman"/>
                <a:ea typeface="仿宋_GB2312"/>
                <a:cs typeface="Courier New"/>
              </a:rPr>
              <a:t>Cl</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是否充足，均生成</a:t>
            </a:r>
            <a:r>
              <a:rPr lang="en-US" altLang="zh-CN" sz="2600" b="1" kern="100" dirty="0">
                <a:solidFill>
                  <a:srgbClr val="0000FF"/>
                </a:solidFill>
                <a:latin typeface="Times New Roman"/>
                <a:ea typeface="仿宋_GB2312"/>
                <a:cs typeface="Courier New"/>
              </a:rPr>
              <a:t>FeCl</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，故</a:t>
            </a:r>
            <a:r>
              <a:rPr lang="en-US" altLang="zh-CN" sz="2600" b="1" kern="100" dirty="0">
                <a:solidFill>
                  <a:srgbClr val="0000FF"/>
                </a:solidFill>
                <a:latin typeface="宋体"/>
                <a:ea typeface="仿宋_GB2312"/>
                <a:cs typeface="Times New Roman"/>
              </a:rPr>
              <a:t>①</a:t>
            </a:r>
            <a:r>
              <a:rPr lang="zh-CN" altLang="zh-CN" sz="2600" b="1" kern="100" dirty="0">
                <a:solidFill>
                  <a:srgbClr val="0000FF"/>
                </a:solidFill>
                <a:latin typeface="Times New Roman"/>
                <a:ea typeface="仿宋_GB2312"/>
                <a:cs typeface="Times New Roman"/>
              </a:rPr>
              <a:t>一定含＋</a:t>
            </a:r>
            <a:r>
              <a:rPr lang="en-US" altLang="zh-CN" sz="2600" b="1" kern="1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价铁。</a:t>
            </a:r>
            <a:r>
              <a:rPr lang="en-US" altLang="zh-CN" sz="2600" b="1" kern="100" dirty="0">
                <a:solidFill>
                  <a:srgbClr val="0000FF"/>
                </a:solidFill>
                <a:latin typeface="Times New Roman"/>
                <a:ea typeface="仿宋_GB2312"/>
                <a:cs typeface="Courier New"/>
              </a:rPr>
              <a:t>Fe</a:t>
            </a:r>
            <a:r>
              <a:rPr lang="zh-CN" altLang="zh-CN" sz="2600" b="1" kern="100" dirty="0">
                <a:solidFill>
                  <a:srgbClr val="0000FF"/>
                </a:solidFill>
                <a:latin typeface="Times New Roman"/>
                <a:ea typeface="仿宋_GB2312"/>
                <a:cs typeface="Times New Roman"/>
              </a:rPr>
              <a:t>与过量稀硫酸发生置换反应，氢离子的氧化性弱，只能把铁氧化为亚铁离子，故</a:t>
            </a:r>
            <a:r>
              <a:rPr lang="en-US" altLang="zh-CN" sz="2600" b="1" kern="100" dirty="0">
                <a:solidFill>
                  <a:srgbClr val="0000FF"/>
                </a:solidFill>
                <a:latin typeface="宋体"/>
                <a:ea typeface="仿宋_GB2312"/>
                <a:cs typeface="Times New Roman"/>
              </a:rPr>
              <a:t>②</a:t>
            </a:r>
            <a:r>
              <a:rPr lang="zh-CN" altLang="zh-CN" sz="2600" b="1" kern="100" dirty="0">
                <a:solidFill>
                  <a:srgbClr val="0000FF"/>
                </a:solidFill>
                <a:latin typeface="Times New Roman"/>
                <a:ea typeface="仿宋_GB2312"/>
                <a:cs typeface="Times New Roman"/>
              </a:rPr>
              <a:t>一定不含＋</a:t>
            </a:r>
            <a:r>
              <a:rPr lang="en-US" altLang="zh-CN" sz="2600" b="1" kern="1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价铁。因为还原性：</a:t>
            </a:r>
            <a:r>
              <a:rPr lang="en-US" altLang="zh-CN" sz="2600" b="1" kern="100" dirty="0">
                <a:solidFill>
                  <a:srgbClr val="0000FF"/>
                </a:solidFill>
                <a:latin typeface="Times New Roman"/>
                <a:ea typeface="仿宋_GB2312"/>
                <a:cs typeface="Courier New"/>
              </a:rPr>
              <a:t>I</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Fe</a:t>
            </a:r>
            <a:r>
              <a:rPr lang="en-US" altLang="zh-CN" sz="2600" b="1" kern="100" baseline="30000" dirty="0">
                <a:solidFill>
                  <a:srgbClr val="0000FF"/>
                </a:solidFill>
                <a:latin typeface="Times New Roman"/>
                <a:ea typeface="仿宋_GB2312"/>
                <a:cs typeface="Courier New"/>
              </a:rPr>
              <a:t>2</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a:t>
            </a:r>
            <a:r>
              <a:rPr lang="en-US" altLang="zh-CN" sz="2600" b="1" kern="100" dirty="0" err="1">
                <a:solidFill>
                  <a:srgbClr val="0000FF"/>
                </a:solidFill>
                <a:latin typeface="Times New Roman"/>
                <a:ea typeface="仿宋_GB2312"/>
                <a:cs typeface="Courier New"/>
              </a:rPr>
              <a:t>Cl</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，当</a:t>
            </a:r>
            <a:r>
              <a:rPr lang="en-US" altLang="zh-CN" sz="2600" b="1" kern="100" dirty="0">
                <a:solidFill>
                  <a:srgbClr val="0000FF"/>
                </a:solidFill>
                <a:latin typeface="Times New Roman"/>
                <a:ea typeface="仿宋_GB2312"/>
                <a:cs typeface="Courier New"/>
              </a:rPr>
              <a:t>FeI</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溶液中通入少量</a:t>
            </a:r>
            <a:r>
              <a:rPr lang="en-US" altLang="zh-CN" sz="2600" b="1" kern="100" dirty="0">
                <a:solidFill>
                  <a:srgbClr val="0000FF"/>
                </a:solidFill>
                <a:latin typeface="Times New Roman"/>
                <a:ea typeface="仿宋_GB2312"/>
                <a:cs typeface="Courier New"/>
              </a:rPr>
              <a:t>Cl</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时，发生反应：</a:t>
            </a:r>
            <a:r>
              <a:rPr lang="en-US" altLang="zh-CN" sz="2600" b="1" kern="100" dirty="0">
                <a:solidFill>
                  <a:srgbClr val="0000FF"/>
                </a:solidFill>
                <a:latin typeface="Times New Roman"/>
                <a:ea typeface="仿宋_GB2312"/>
                <a:cs typeface="Courier New"/>
              </a:rPr>
              <a:t>2I</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Cl</a:t>
            </a:r>
            <a:r>
              <a:rPr lang="en-US" altLang="zh-CN" sz="2600" b="1" kern="100" baseline="-25000" dirty="0">
                <a:solidFill>
                  <a:srgbClr val="0000FF"/>
                </a:solidFill>
                <a:latin typeface="Times New Roman"/>
                <a:ea typeface="仿宋_GB2312"/>
                <a:cs typeface="Courier New"/>
              </a:rPr>
              <a:t>2</a:t>
            </a:r>
            <a:r>
              <a:rPr lang="en-US" altLang="zh-CN" sz="2600" b="1" kern="100" spc="-80" dirty="0">
                <a:solidFill>
                  <a:srgbClr val="0000FF"/>
                </a:solidFill>
                <a:latin typeface="Times New Roman"/>
                <a:ea typeface="仿宋_GB2312"/>
                <a:cs typeface="Courier New"/>
              </a:rPr>
              <a:t>==</a:t>
            </a:r>
            <a:r>
              <a:rPr lang="en-US" altLang="zh-CN" sz="2600" b="1" kern="100" dirty="0">
                <a:solidFill>
                  <a:srgbClr val="0000FF"/>
                </a:solidFill>
                <a:latin typeface="Times New Roman"/>
                <a:ea typeface="仿宋_GB2312"/>
                <a:cs typeface="Courier New"/>
              </a:rPr>
              <a:t>=2Cl</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I</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；当</a:t>
            </a:r>
            <a:r>
              <a:rPr lang="en-US" altLang="zh-CN" sz="2600" b="1" kern="100" dirty="0">
                <a:solidFill>
                  <a:srgbClr val="0000FF"/>
                </a:solidFill>
                <a:latin typeface="Times New Roman"/>
                <a:ea typeface="仿宋_GB2312"/>
                <a:cs typeface="Courier New"/>
              </a:rPr>
              <a:t>FeI</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溶液中通入过量</a:t>
            </a:r>
            <a:r>
              <a:rPr lang="en-US" altLang="zh-CN" sz="2600" b="1" kern="100" dirty="0">
                <a:solidFill>
                  <a:srgbClr val="0000FF"/>
                </a:solidFill>
                <a:latin typeface="Times New Roman"/>
                <a:ea typeface="仿宋_GB2312"/>
                <a:cs typeface="Courier New"/>
              </a:rPr>
              <a:t>Cl</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时，发生反应：</a:t>
            </a:r>
            <a:r>
              <a:rPr lang="en-US" altLang="zh-CN" sz="2600" b="1" kern="100" dirty="0">
                <a:solidFill>
                  <a:srgbClr val="0000FF"/>
                </a:solidFill>
                <a:latin typeface="Times New Roman"/>
                <a:ea typeface="仿宋_GB2312"/>
                <a:cs typeface="Courier New"/>
              </a:rPr>
              <a:t>2Fe</a:t>
            </a:r>
            <a:r>
              <a:rPr lang="en-US" altLang="zh-CN" sz="2600" b="1" kern="100" baseline="30000" dirty="0">
                <a:solidFill>
                  <a:srgbClr val="0000FF"/>
                </a:solidFill>
                <a:latin typeface="Times New Roman"/>
                <a:ea typeface="仿宋_GB2312"/>
                <a:cs typeface="Courier New"/>
              </a:rPr>
              <a:t>2</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4I</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3Cl</a:t>
            </a:r>
            <a:r>
              <a:rPr lang="en-US" altLang="zh-CN" sz="2600" b="1" kern="100" baseline="-25000" dirty="0">
                <a:solidFill>
                  <a:srgbClr val="0000FF"/>
                </a:solidFill>
                <a:latin typeface="Times New Roman"/>
                <a:ea typeface="仿宋_GB2312"/>
                <a:cs typeface="Courier New"/>
              </a:rPr>
              <a:t>2</a:t>
            </a:r>
            <a:r>
              <a:rPr lang="en-US" altLang="zh-CN" sz="2600" b="1" kern="100" spc="-80" dirty="0">
                <a:solidFill>
                  <a:srgbClr val="0000FF"/>
                </a:solidFill>
                <a:latin typeface="Times New Roman"/>
                <a:ea typeface="仿宋_GB2312"/>
                <a:cs typeface="Courier New"/>
              </a:rPr>
              <a:t>==</a:t>
            </a:r>
            <a:r>
              <a:rPr lang="en-US" altLang="zh-CN" sz="2600" b="1" kern="100" dirty="0">
                <a:solidFill>
                  <a:srgbClr val="0000FF"/>
                </a:solidFill>
                <a:latin typeface="Times New Roman"/>
                <a:ea typeface="仿宋_GB2312"/>
                <a:cs typeface="Courier New"/>
              </a:rPr>
              <a:t>=2Fe</a:t>
            </a:r>
            <a:r>
              <a:rPr lang="en-US" altLang="zh-CN" sz="2600" b="1" kern="100" baseline="30000" dirty="0">
                <a:solidFill>
                  <a:srgbClr val="0000FF"/>
                </a:solidFill>
                <a:latin typeface="Times New Roman"/>
                <a:ea typeface="仿宋_GB2312"/>
                <a:cs typeface="Courier New"/>
              </a:rPr>
              <a:t>3</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2I</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6Cl</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，故</a:t>
            </a:r>
            <a:r>
              <a:rPr lang="en-US" altLang="zh-CN" sz="2600" b="1" kern="100" dirty="0">
                <a:solidFill>
                  <a:srgbClr val="0000FF"/>
                </a:solidFill>
                <a:latin typeface="宋体"/>
                <a:ea typeface="仿宋_GB2312"/>
                <a:cs typeface="Times New Roman"/>
              </a:rPr>
              <a:t>③</a:t>
            </a:r>
            <a:r>
              <a:rPr lang="zh-CN" altLang="zh-CN" sz="2600" b="1" kern="100" dirty="0">
                <a:solidFill>
                  <a:srgbClr val="0000FF"/>
                </a:solidFill>
                <a:latin typeface="Times New Roman"/>
                <a:ea typeface="仿宋_GB2312"/>
                <a:cs typeface="Times New Roman"/>
              </a:rPr>
              <a:t>可以不含＋</a:t>
            </a:r>
            <a:r>
              <a:rPr lang="en-US" altLang="zh-CN" sz="2600" b="1" kern="1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价铁。</a:t>
            </a:r>
            <a:r>
              <a:rPr lang="en-US" altLang="zh-CN" sz="2600" b="1" kern="100" dirty="0">
                <a:solidFill>
                  <a:srgbClr val="0000FF"/>
                </a:solidFill>
                <a:latin typeface="Times New Roman"/>
                <a:ea typeface="仿宋_GB2312"/>
                <a:cs typeface="Courier New"/>
              </a:rPr>
              <a:t>Fe</a:t>
            </a:r>
            <a:r>
              <a:rPr lang="zh-CN" altLang="zh-CN" sz="2600" b="1" kern="100" dirty="0">
                <a:solidFill>
                  <a:srgbClr val="0000FF"/>
                </a:solidFill>
                <a:latin typeface="Times New Roman"/>
                <a:ea typeface="仿宋_GB2312"/>
                <a:cs typeface="Times New Roman"/>
              </a:rPr>
              <a:t>和</a:t>
            </a:r>
            <a:r>
              <a:rPr lang="en-US" altLang="zh-CN" sz="2600" b="1" kern="100" dirty="0">
                <a:solidFill>
                  <a:srgbClr val="0000FF"/>
                </a:solidFill>
                <a:latin typeface="Times New Roman"/>
                <a:ea typeface="仿宋_GB2312"/>
                <a:cs typeface="Courier New"/>
              </a:rPr>
              <a:t>Fe</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的混合物溶于盐酸中，</a:t>
            </a:r>
            <a:r>
              <a:rPr lang="en-US" altLang="zh-CN" sz="2600" b="1" kern="100" dirty="0">
                <a:solidFill>
                  <a:srgbClr val="0000FF"/>
                </a:solidFill>
                <a:latin typeface="Times New Roman"/>
                <a:ea typeface="仿宋_GB2312"/>
                <a:cs typeface="Courier New"/>
              </a:rPr>
              <a:t>Fe</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与盐酸反应生成氯化铁，如果铁足量，可发生反应：</a:t>
            </a:r>
            <a:r>
              <a:rPr lang="en-US" altLang="zh-CN" sz="2600" b="1" kern="100" dirty="0">
                <a:solidFill>
                  <a:srgbClr val="0000FF"/>
                </a:solidFill>
                <a:latin typeface="Times New Roman"/>
                <a:ea typeface="仿宋_GB2312"/>
                <a:cs typeface="Courier New"/>
              </a:rPr>
              <a:t>Fe</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2FeCl</a:t>
            </a:r>
            <a:r>
              <a:rPr lang="en-US" altLang="zh-CN" sz="2600" b="1" kern="100" baseline="-25000" dirty="0">
                <a:solidFill>
                  <a:srgbClr val="0000FF"/>
                </a:solidFill>
                <a:latin typeface="Times New Roman"/>
                <a:ea typeface="仿宋_GB2312"/>
                <a:cs typeface="Courier New"/>
              </a:rPr>
              <a:t>3</a:t>
            </a:r>
            <a:r>
              <a:rPr lang="en-US" altLang="zh-CN" sz="2600" b="1" kern="100" spc="-80" dirty="0">
                <a:solidFill>
                  <a:srgbClr val="0000FF"/>
                </a:solidFill>
                <a:latin typeface="Times New Roman"/>
                <a:ea typeface="仿宋_GB2312"/>
                <a:cs typeface="Courier New"/>
              </a:rPr>
              <a:t>==</a:t>
            </a:r>
            <a:r>
              <a:rPr lang="en-US" altLang="zh-CN" sz="2600" b="1" kern="100" dirty="0">
                <a:solidFill>
                  <a:srgbClr val="0000FF"/>
                </a:solidFill>
                <a:latin typeface="Times New Roman"/>
                <a:ea typeface="仿宋_GB2312"/>
                <a:cs typeface="Courier New"/>
              </a:rPr>
              <a:t>=3FeCl</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，故</a:t>
            </a:r>
            <a:r>
              <a:rPr lang="en-US" altLang="zh-CN" sz="2600" b="1" kern="100" dirty="0">
                <a:solidFill>
                  <a:srgbClr val="0000FF"/>
                </a:solidFill>
                <a:latin typeface="宋体"/>
                <a:ea typeface="仿宋_GB2312"/>
                <a:cs typeface="Times New Roman"/>
              </a:rPr>
              <a:t>④</a:t>
            </a:r>
            <a:r>
              <a:rPr lang="zh-CN" altLang="zh-CN" sz="2600" b="1" kern="100" dirty="0">
                <a:solidFill>
                  <a:srgbClr val="0000FF"/>
                </a:solidFill>
                <a:latin typeface="Times New Roman"/>
                <a:ea typeface="仿宋_GB2312"/>
                <a:cs typeface="Times New Roman"/>
              </a:rPr>
              <a:t>可以不含＋</a:t>
            </a:r>
            <a:r>
              <a:rPr lang="en-US" altLang="zh-CN" sz="2600" b="1" kern="1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价铁。所以最终可以不含＋</a:t>
            </a:r>
            <a:r>
              <a:rPr lang="en-US" altLang="zh-CN" sz="2600" b="1" kern="1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价铁的是</a:t>
            </a:r>
            <a:r>
              <a:rPr lang="en-US" altLang="zh-CN" sz="2600" b="1" kern="100" dirty="0">
                <a:solidFill>
                  <a:srgbClr val="0000FF"/>
                </a:solidFill>
                <a:latin typeface="宋体"/>
                <a:ea typeface="仿宋_GB2312"/>
                <a:cs typeface="Times New Roman"/>
              </a:rPr>
              <a:t>②③④</a:t>
            </a:r>
            <a:r>
              <a:rPr lang="zh-CN" altLang="zh-CN" sz="2600" b="1" kern="100" dirty="0">
                <a:solidFill>
                  <a:srgbClr val="0000FF"/>
                </a:solidFill>
                <a:latin typeface="Times New Roman"/>
                <a:ea typeface="仿宋_GB2312"/>
                <a:cs typeface="Times New Roman"/>
              </a:rPr>
              <a:t>。故选</a:t>
            </a:r>
            <a:r>
              <a:rPr lang="en-US" altLang="zh-CN" sz="2600" b="1" kern="100" dirty="0">
                <a:solidFill>
                  <a:srgbClr val="0000FF"/>
                </a:solidFill>
                <a:latin typeface="Times New Roman"/>
                <a:ea typeface="仿宋_GB2312"/>
                <a:cs typeface="Courier New"/>
              </a:rPr>
              <a:t>C</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25033654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723251"/>
          </a:xfrm>
          <a:prstGeom prst="rect">
            <a:avLst/>
          </a:prstGeom>
        </p:spPr>
        <p:txBody>
          <a:bodyPr wrap="square" lIns="121898" tIns="60948" rIns="121898" bIns="60948">
            <a:spAutoFit/>
          </a:bodyPr>
          <a:lstStyle/>
          <a:p>
            <a:pPr marL="252000" indent="-457200" algn="just">
              <a:lnSpc>
                <a:spcPct val="150000"/>
              </a:lnSpc>
              <a:spcAft>
                <a:spcPts val="0"/>
              </a:spcAf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2</a:t>
            </a: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a:t>
            </a:r>
            <a:r>
              <a:rPr lang="zh-CN" altLang="zh-CN" sz="2600" dirty="0">
                <a:latin typeface="Times New Roman"/>
                <a:ea typeface="微软雅黑"/>
                <a:cs typeface="Times New Roman"/>
              </a:rPr>
              <a:t>下列叙述中不正确的是</a:t>
            </a:r>
            <a:r>
              <a:rPr lang="en-US" altLang="zh-CN" sz="2600" dirty="0">
                <a:latin typeface="Times New Roman"/>
                <a:ea typeface="微软雅黑"/>
              </a:rPr>
              <a:t>(</a:t>
            </a:r>
            <a:r>
              <a:rPr lang="zh-CN" altLang="zh-CN" sz="2600" dirty="0">
                <a:latin typeface="Times New Roman"/>
                <a:ea typeface="微软雅黑"/>
                <a:cs typeface="Times New Roman"/>
              </a:rPr>
              <a:t>　　</a:t>
            </a:r>
            <a:r>
              <a:rPr lang="en-US" altLang="zh-CN" sz="2600" dirty="0">
                <a:latin typeface="Times New Roman"/>
                <a:ea typeface="微软雅黑"/>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9" name="矩形 8"/>
          <p:cNvSpPr/>
          <p:nvPr/>
        </p:nvSpPr>
        <p:spPr>
          <a:xfrm>
            <a:off x="516880" y="1446382"/>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向</a:t>
            </a:r>
            <a:r>
              <a:rPr lang="en-US" altLang="zh-CN" sz="2600" kern="100" dirty="0">
                <a:latin typeface="Times New Roman"/>
                <a:ea typeface="微软雅黑"/>
                <a:cs typeface="Courier New"/>
              </a:rPr>
              <a:t>FeCl</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溶液中加入过量锌片，溶液逐渐由浅绿色变为无色，锌片质量增大</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向</a:t>
            </a:r>
            <a:r>
              <a:rPr lang="en-US" altLang="zh-CN" sz="2600" kern="100" dirty="0">
                <a:latin typeface="Times New Roman"/>
                <a:ea typeface="微软雅黑"/>
                <a:cs typeface="Courier New"/>
              </a:rPr>
              <a:t>FeCl</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溶液中滴加氯水，溶液变为棕黄色</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向</a:t>
            </a:r>
            <a:r>
              <a:rPr lang="en-US" altLang="zh-CN" sz="2600" kern="100" dirty="0">
                <a:latin typeface="Times New Roman"/>
                <a:ea typeface="微软雅黑"/>
                <a:cs typeface="Courier New"/>
              </a:rPr>
              <a:t>FeCl</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溶液中滴加过量酸化的</a:t>
            </a:r>
            <a:r>
              <a:rPr lang="en-US" altLang="zh-CN" sz="2600" kern="100" dirty="0">
                <a:latin typeface="Times New Roman"/>
                <a:ea typeface="微软雅黑"/>
                <a:cs typeface="Courier New"/>
              </a:rPr>
              <a:t>H</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溶液，溶液变为棕黄色，产生无色气泡</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在</a:t>
            </a:r>
            <a:r>
              <a:rPr lang="en-US" altLang="zh-CN" sz="2600" kern="100" dirty="0">
                <a:latin typeface="Times New Roman"/>
                <a:ea typeface="微软雅黑"/>
                <a:cs typeface="Courier New"/>
              </a:rPr>
              <a:t>FeCl</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溶液中加入少量铜粉，溶液由棕黄色变为</a:t>
            </a:r>
            <a:r>
              <a:rPr lang="zh-CN" altLang="zh-CN" sz="2600" kern="100" dirty="0" smtClean="0">
                <a:latin typeface="Times New Roman"/>
                <a:ea typeface="微软雅黑"/>
                <a:cs typeface="Times New Roman"/>
              </a:rPr>
              <a:t>蓝色</a:t>
            </a:r>
            <a:endParaRPr lang="zh-CN" altLang="zh-CN" sz="1050" kern="100" dirty="0">
              <a:latin typeface="宋体"/>
              <a:cs typeface="Courier New"/>
            </a:endParaRPr>
          </a:p>
        </p:txBody>
      </p:sp>
      <p:sp>
        <p:nvSpPr>
          <p:cNvPr id="10" name="TextBox 9"/>
          <p:cNvSpPr txBox="1"/>
          <p:nvPr/>
        </p:nvSpPr>
        <p:spPr>
          <a:xfrm>
            <a:off x="4114953" y="887138"/>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A</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190075096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2243555607"/>
              </p:ext>
            </p:extLst>
          </p:nvPr>
        </p:nvGraphicFramePr>
        <p:xfrm>
          <a:off x="381000" y="987586"/>
          <a:ext cx="11493500" cy="3162300"/>
        </p:xfrm>
        <a:graphic>
          <a:graphicData uri="http://schemas.openxmlformats.org/presentationml/2006/ole">
            <mc:AlternateContent xmlns:mc="http://schemas.openxmlformats.org/markup-compatibility/2006">
              <mc:Choice xmlns:v="urn:schemas-microsoft-com:vml" Requires="v">
                <p:oleObj spid="_x0000_s21518" name="Document" r:id="rId3" imgW="11484297" imgH="3170381" progId="Word.Document.8">
                  <p:embed/>
                </p:oleObj>
              </mc:Choice>
              <mc:Fallback>
                <p:oleObj name="Document" r:id="rId3" imgW="11484297" imgH="3170381" progId="Word.Document.8">
                  <p:embed/>
                  <p:pic>
                    <p:nvPicPr>
                      <p:cNvPr id="0" name=""/>
                      <p:cNvPicPr/>
                      <p:nvPr/>
                    </p:nvPicPr>
                    <p:blipFill>
                      <a:blip r:embed="rId4"/>
                      <a:stretch>
                        <a:fillRect/>
                      </a:stretch>
                    </p:blipFill>
                    <p:spPr>
                      <a:xfrm>
                        <a:off x="381000" y="987586"/>
                        <a:ext cx="11493500" cy="3162300"/>
                      </a:xfrm>
                      <a:prstGeom prst="rect">
                        <a:avLst/>
                      </a:prstGeom>
                    </p:spPr>
                  </p:pic>
                </p:oleObj>
              </mc:Fallback>
            </mc:AlternateContent>
          </a:graphicData>
        </a:graphic>
      </p:graphicFrame>
    </p:spTree>
    <p:extLst>
      <p:ext uri="{BB962C8B-B14F-4D97-AF65-F5344CB8AC3E}">
        <p14:creationId xmlns:p14="http://schemas.microsoft.com/office/powerpoint/2010/main" val="25033654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723251"/>
          </a:xfrm>
          <a:prstGeom prst="rect">
            <a:avLst/>
          </a:prstGeom>
        </p:spPr>
        <p:txBody>
          <a:bodyPr wrap="square" lIns="121898" tIns="60948" rIns="121898" bIns="60948">
            <a:spAutoFit/>
          </a:bodyPr>
          <a:lstStyle/>
          <a:p>
            <a:pPr marL="252000" indent="-457200" algn="just">
              <a:lnSpc>
                <a:spcPct val="150000"/>
              </a:lnSpc>
              <a:spcAft>
                <a:spcPts val="0"/>
              </a:spcAf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3</a:t>
            </a: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a:t>
            </a:r>
            <a:r>
              <a:rPr lang="zh-CN" altLang="zh-CN" sz="2600" dirty="0">
                <a:latin typeface="Times New Roman"/>
                <a:ea typeface="微软雅黑"/>
                <a:cs typeface="Times New Roman"/>
              </a:rPr>
              <a:t>下列试剂不能使</a:t>
            </a:r>
            <a:r>
              <a:rPr lang="en-US" altLang="zh-CN" sz="2600" dirty="0">
                <a:latin typeface="Times New Roman"/>
                <a:ea typeface="微软雅黑"/>
              </a:rPr>
              <a:t>Fe</a:t>
            </a:r>
            <a:r>
              <a:rPr lang="en-US" altLang="zh-CN" sz="2600" baseline="30000" dirty="0">
                <a:latin typeface="Times New Roman"/>
                <a:ea typeface="微软雅黑"/>
              </a:rPr>
              <a:t>2</a:t>
            </a:r>
            <a:r>
              <a:rPr lang="zh-CN" altLang="zh-CN" sz="2600" baseline="30000" dirty="0">
                <a:latin typeface="Times New Roman"/>
                <a:ea typeface="微软雅黑"/>
                <a:cs typeface="Times New Roman"/>
              </a:rPr>
              <a:t>＋</a:t>
            </a:r>
            <a:r>
              <a:rPr lang="zh-CN" altLang="zh-CN" sz="2600" dirty="0">
                <a:latin typeface="Times New Roman"/>
                <a:ea typeface="微软雅黑"/>
                <a:cs typeface="Times New Roman"/>
              </a:rPr>
              <a:t>转化为</a:t>
            </a:r>
            <a:r>
              <a:rPr lang="en-US" altLang="zh-CN" sz="2600" dirty="0">
                <a:latin typeface="Times New Roman"/>
                <a:ea typeface="微软雅黑"/>
              </a:rPr>
              <a:t>Fe</a:t>
            </a:r>
            <a:r>
              <a:rPr lang="en-US" altLang="zh-CN" sz="2600" baseline="30000" dirty="0">
                <a:latin typeface="Times New Roman"/>
                <a:ea typeface="微软雅黑"/>
              </a:rPr>
              <a:t>3</a:t>
            </a:r>
            <a:r>
              <a:rPr lang="zh-CN" altLang="zh-CN" sz="2600" baseline="30000" dirty="0">
                <a:latin typeface="Times New Roman"/>
                <a:ea typeface="微软雅黑"/>
                <a:cs typeface="Times New Roman"/>
              </a:rPr>
              <a:t>＋</a:t>
            </a:r>
            <a:r>
              <a:rPr lang="zh-CN" altLang="zh-CN" sz="2600" dirty="0">
                <a:latin typeface="Times New Roman"/>
                <a:ea typeface="微软雅黑"/>
                <a:cs typeface="Times New Roman"/>
              </a:rPr>
              <a:t>的是</a:t>
            </a:r>
            <a:r>
              <a:rPr lang="en-US" altLang="zh-CN" sz="2600" dirty="0">
                <a:latin typeface="Times New Roman"/>
                <a:ea typeface="微软雅黑"/>
              </a:rPr>
              <a:t>(</a:t>
            </a:r>
            <a:r>
              <a:rPr lang="zh-CN" altLang="zh-CN" sz="2600" dirty="0">
                <a:latin typeface="Times New Roman"/>
                <a:ea typeface="微软雅黑"/>
                <a:cs typeface="Times New Roman"/>
              </a:rPr>
              <a:t>　　</a:t>
            </a:r>
            <a:r>
              <a:rPr lang="en-US" altLang="zh-CN" sz="2600" dirty="0">
                <a:latin typeface="Times New Roman"/>
                <a:ea typeface="微软雅黑"/>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8" name="矩形 7"/>
          <p:cNvSpPr/>
          <p:nvPr/>
        </p:nvSpPr>
        <p:spPr>
          <a:xfrm>
            <a:off x="516880" y="1446382"/>
            <a:ext cx="11397613" cy="132341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宋体"/>
                <a:ea typeface="微软雅黑"/>
                <a:cs typeface="Times New Roman"/>
              </a:rPr>
              <a:t>①</a:t>
            </a:r>
            <a:r>
              <a:rPr lang="zh-CN" altLang="zh-CN" sz="2600" kern="100" dirty="0">
                <a:latin typeface="Times New Roman"/>
                <a:ea typeface="微软雅黑"/>
                <a:cs typeface="Times New Roman"/>
              </a:rPr>
              <a:t>氯水　</a:t>
            </a:r>
            <a:r>
              <a:rPr lang="en-US" altLang="zh-CN" sz="2600" kern="100" dirty="0">
                <a:latin typeface="宋体"/>
                <a:ea typeface="微软雅黑"/>
                <a:cs typeface="Times New Roman"/>
              </a:rPr>
              <a:t>②</a:t>
            </a:r>
            <a:r>
              <a:rPr lang="en-US" altLang="zh-CN" sz="2600" kern="100" dirty="0" err="1">
                <a:latin typeface="Times New Roman"/>
                <a:ea typeface="微软雅黑"/>
                <a:cs typeface="Courier New"/>
              </a:rPr>
              <a:t>NaCl</a:t>
            </a:r>
            <a:r>
              <a:rPr lang="zh-CN" altLang="zh-CN" sz="2600" kern="100" dirty="0">
                <a:latin typeface="Times New Roman"/>
                <a:ea typeface="微软雅黑"/>
                <a:cs typeface="Times New Roman"/>
              </a:rPr>
              <a:t>溶液　</a:t>
            </a:r>
            <a:r>
              <a:rPr lang="en-US" altLang="zh-CN" sz="2600" kern="100" dirty="0">
                <a:latin typeface="宋体"/>
                <a:ea typeface="微软雅黑"/>
                <a:cs typeface="Times New Roman"/>
              </a:rPr>
              <a:t>③</a:t>
            </a:r>
            <a:r>
              <a:rPr lang="zh-CN" altLang="zh-CN" sz="2600" kern="100" dirty="0">
                <a:latin typeface="Times New Roman"/>
                <a:ea typeface="微软雅黑"/>
                <a:cs typeface="Times New Roman"/>
              </a:rPr>
              <a:t>酸性</a:t>
            </a:r>
            <a:r>
              <a:rPr lang="en-US" altLang="zh-CN" sz="2600" kern="100" dirty="0">
                <a:latin typeface="Times New Roman"/>
                <a:ea typeface="微软雅黑"/>
                <a:cs typeface="Courier New"/>
              </a:rPr>
              <a:t>KMnO</a:t>
            </a:r>
            <a:r>
              <a:rPr lang="en-US" altLang="zh-CN" sz="2600" kern="100" baseline="-25000" dirty="0">
                <a:latin typeface="Times New Roman"/>
                <a:ea typeface="微软雅黑"/>
                <a:cs typeface="Courier New"/>
              </a:rPr>
              <a:t>4</a:t>
            </a:r>
            <a:r>
              <a:rPr lang="zh-CN" altLang="zh-CN" sz="2600" kern="100" dirty="0">
                <a:latin typeface="Times New Roman"/>
                <a:ea typeface="微软雅黑"/>
                <a:cs typeface="Times New Roman"/>
              </a:rPr>
              <a:t>　</a:t>
            </a:r>
            <a:r>
              <a:rPr lang="en-US" altLang="zh-CN" sz="2600" kern="100" dirty="0">
                <a:latin typeface="宋体"/>
                <a:ea typeface="微软雅黑"/>
                <a:cs typeface="Times New Roman"/>
              </a:rPr>
              <a:t>④</a:t>
            </a:r>
            <a:r>
              <a:rPr lang="en-US" altLang="zh-CN" sz="2600" kern="100" dirty="0">
                <a:latin typeface="Times New Roman"/>
                <a:ea typeface="微软雅黑"/>
                <a:cs typeface="Courier New"/>
              </a:rPr>
              <a:t>H</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溶液　</a:t>
            </a:r>
            <a:r>
              <a:rPr lang="en-US" altLang="zh-CN" sz="2600" kern="100" dirty="0">
                <a:latin typeface="宋体"/>
                <a:ea typeface="微软雅黑"/>
                <a:cs typeface="Times New Roman"/>
              </a:rPr>
              <a:t>⑤</a:t>
            </a:r>
            <a:r>
              <a:rPr lang="zh-CN" altLang="zh-CN" sz="2600" kern="100" dirty="0">
                <a:latin typeface="Times New Roman"/>
                <a:ea typeface="微软雅黑"/>
                <a:cs typeface="Times New Roman"/>
              </a:rPr>
              <a:t>盐酸　</a:t>
            </a:r>
            <a:r>
              <a:rPr lang="en-US" altLang="zh-CN" sz="2600" kern="100" dirty="0">
                <a:latin typeface="宋体"/>
                <a:ea typeface="微软雅黑"/>
                <a:cs typeface="Times New Roman"/>
              </a:rPr>
              <a:t>⑥</a:t>
            </a:r>
            <a:r>
              <a:rPr lang="en-US" altLang="zh-CN" sz="2600" kern="100" dirty="0">
                <a:latin typeface="Times New Roman"/>
                <a:ea typeface="微软雅黑"/>
                <a:cs typeface="Courier New"/>
              </a:rPr>
              <a:t>NaNO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溶液</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A.</a:t>
            </a:r>
            <a:r>
              <a:rPr lang="en-US" altLang="zh-CN" sz="2600" kern="100" dirty="0">
                <a:latin typeface="宋体"/>
                <a:ea typeface="微软雅黑"/>
                <a:cs typeface="Times New Roman"/>
              </a:rPr>
              <a:t>①②③</a:t>
            </a:r>
            <a:r>
              <a:rPr lang="en-US" altLang="zh-CN" sz="2600" kern="100" dirty="0">
                <a:latin typeface="Times New Roman"/>
                <a:ea typeface="微软雅黑"/>
                <a:cs typeface="Courier New"/>
              </a:rPr>
              <a:t>  	B.</a:t>
            </a:r>
            <a:r>
              <a:rPr lang="en-US" altLang="zh-CN" sz="2600" kern="100" dirty="0" smtClean="0">
                <a:latin typeface="宋体"/>
                <a:ea typeface="微软雅黑"/>
                <a:cs typeface="Times New Roman"/>
              </a:rPr>
              <a:t>①③④	</a:t>
            </a:r>
            <a:r>
              <a:rPr lang="en-US" altLang="zh-CN" sz="2600" kern="100" dirty="0" smtClean="0">
                <a:latin typeface="Times New Roman"/>
                <a:ea typeface="微软雅黑"/>
                <a:cs typeface="Courier New"/>
              </a:rPr>
              <a:t>C</a:t>
            </a:r>
            <a:r>
              <a:rPr lang="en-US" altLang="zh-CN" sz="2600" kern="100" dirty="0">
                <a:latin typeface="Times New Roman"/>
                <a:ea typeface="微软雅黑"/>
                <a:cs typeface="Courier New"/>
              </a:rPr>
              <a:t>.</a:t>
            </a:r>
            <a:r>
              <a:rPr lang="en-US" altLang="zh-CN" sz="2600" kern="100" dirty="0">
                <a:latin typeface="宋体"/>
                <a:ea typeface="微软雅黑"/>
                <a:cs typeface="Times New Roman"/>
              </a:rPr>
              <a:t>②④⑤</a:t>
            </a:r>
            <a:r>
              <a:rPr lang="en-US" altLang="zh-CN" sz="2600" kern="100" dirty="0">
                <a:latin typeface="Times New Roman"/>
                <a:ea typeface="微软雅黑"/>
                <a:cs typeface="Courier New"/>
              </a:rPr>
              <a:t>  	D.</a:t>
            </a:r>
            <a:r>
              <a:rPr lang="en-US" altLang="zh-CN" sz="2600" kern="100" dirty="0" smtClean="0">
                <a:latin typeface="宋体"/>
                <a:ea typeface="微软雅黑"/>
                <a:cs typeface="Times New Roman"/>
              </a:rPr>
              <a:t>②⑤⑥</a:t>
            </a:r>
            <a:endParaRPr lang="zh-CN" altLang="zh-CN" sz="1050" kern="100" dirty="0">
              <a:latin typeface="宋体"/>
              <a:cs typeface="Courier New"/>
            </a:endParaRPr>
          </a:p>
        </p:txBody>
      </p:sp>
      <p:sp>
        <p:nvSpPr>
          <p:cNvPr id="10" name="TextBox 9"/>
          <p:cNvSpPr txBox="1"/>
          <p:nvPr/>
        </p:nvSpPr>
        <p:spPr>
          <a:xfrm>
            <a:off x="6171296" y="925238"/>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D</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
        <p:nvSpPr>
          <p:cNvPr id="5" name="矩形 4"/>
          <p:cNvSpPr/>
          <p:nvPr/>
        </p:nvSpPr>
        <p:spPr>
          <a:xfrm>
            <a:off x="514493" y="2709702"/>
            <a:ext cx="10801364" cy="244782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a:ea typeface="黑体"/>
                <a:cs typeface="Times New Roman"/>
              </a:rPr>
              <a:t>解析</a:t>
            </a:r>
            <a:r>
              <a:rPr lang="zh-CN" altLang="zh-CN" sz="2600" kern="100" dirty="0">
                <a:latin typeface="Times New Roman"/>
                <a:ea typeface="黑体"/>
                <a:cs typeface="Times New Roman"/>
              </a:rPr>
              <a:t>　</a:t>
            </a:r>
            <a:r>
              <a:rPr lang="en-US" altLang="zh-CN" sz="2600" b="1" kern="100" dirty="0">
                <a:solidFill>
                  <a:srgbClr val="0000FF"/>
                </a:solidFill>
                <a:latin typeface="Times New Roman"/>
                <a:ea typeface="仿宋_GB2312"/>
                <a:cs typeface="Courier New"/>
              </a:rPr>
              <a:t>Fe</a:t>
            </a:r>
            <a:r>
              <a:rPr lang="en-US" altLang="zh-CN" sz="2600" b="1" kern="100" baseline="30000" dirty="0">
                <a:solidFill>
                  <a:srgbClr val="0000FF"/>
                </a:solidFill>
                <a:latin typeface="Times New Roman"/>
                <a:ea typeface="仿宋_GB2312"/>
                <a:cs typeface="Courier New"/>
              </a:rPr>
              <a:t>2</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具有还原性，要把</a:t>
            </a:r>
            <a:r>
              <a:rPr lang="en-US" altLang="zh-CN" sz="2600" b="1" kern="100" dirty="0">
                <a:solidFill>
                  <a:srgbClr val="0000FF"/>
                </a:solidFill>
                <a:latin typeface="Times New Roman"/>
                <a:ea typeface="仿宋_GB2312"/>
                <a:cs typeface="Courier New"/>
              </a:rPr>
              <a:t>Fe</a:t>
            </a:r>
            <a:r>
              <a:rPr lang="en-US" altLang="zh-CN" sz="2600" b="1" kern="100" baseline="30000" dirty="0">
                <a:solidFill>
                  <a:srgbClr val="0000FF"/>
                </a:solidFill>
                <a:latin typeface="Times New Roman"/>
                <a:ea typeface="仿宋_GB2312"/>
                <a:cs typeface="Courier New"/>
              </a:rPr>
              <a:t>2</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转化为</a:t>
            </a:r>
            <a:r>
              <a:rPr lang="en-US" altLang="zh-CN" sz="2600" b="1" kern="100" dirty="0">
                <a:solidFill>
                  <a:srgbClr val="0000FF"/>
                </a:solidFill>
                <a:latin typeface="Times New Roman"/>
                <a:ea typeface="仿宋_GB2312"/>
                <a:cs typeface="Courier New"/>
              </a:rPr>
              <a:t>Fe</a:t>
            </a:r>
            <a:r>
              <a:rPr lang="en-US" altLang="zh-CN" sz="2600" b="1" kern="100" baseline="30000" dirty="0">
                <a:solidFill>
                  <a:srgbClr val="0000FF"/>
                </a:solidFill>
                <a:latin typeface="Times New Roman"/>
                <a:ea typeface="仿宋_GB2312"/>
                <a:cs typeface="Courier New"/>
              </a:rPr>
              <a:t>3</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需要加入强氧化剂，题中氯水、酸性</a:t>
            </a:r>
            <a:r>
              <a:rPr lang="en-US" altLang="zh-CN" sz="2600" b="1" kern="100" dirty="0">
                <a:solidFill>
                  <a:srgbClr val="0000FF"/>
                </a:solidFill>
                <a:latin typeface="Times New Roman"/>
                <a:ea typeface="仿宋_GB2312"/>
                <a:cs typeface="Courier New"/>
              </a:rPr>
              <a:t>KMnO</a:t>
            </a:r>
            <a:r>
              <a:rPr lang="en-US" altLang="zh-CN" sz="2600" b="1" kern="100" baseline="-25000" dirty="0">
                <a:solidFill>
                  <a:srgbClr val="0000FF"/>
                </a:solidFill>
                <a:latin typeface="Times New Roman"/>
                <a:ea typeface="仿宋_GB2312"/>
                <a:cs typeface="Courier New"/>
              </a:rPr>
              <a:t>4</a:t>
            </a:r>
            <a:r>
              <a:rPr lang="zh-CN" altLang="zh-CN" sz="2600" b="1" kern="100" dirty="0">
                <a:solidFill>
                  <a:srgbClr val="0000FF"/>
                </a:solidFill>
                <a:latin typeface="Times New Roman"/>
                <a:ea typeface="仿宋_GB2312"/>
                <a:cs typeface="Times New Roman"/>
              </a:rPr>
              <a:t>溶液、</a:t>
            </a:r>
            <a:r>
              <a:rPr lang="en-US" altLang="zh-CN" sz="2600" b="1" kern="100" dirty="0">
                <a:solidFill>
                  <a:srgbClr val="0000FF"/>
                </a:solidFill>
                <a:latin typeface="Times New Roman"/>
                <a:ea typeface="仿宋_GB2312"/>
                <a:cs typeface="Courier New"/>
              </a:rPr>
              <a:t>H</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溶液，具有强氧化性，可以使</a:t>
            </a:r>
            <a:r>
              <a:rPr lang="en-US" altLang="zh-CN" sz="2600" b="1" kern="100" dirty="0">
                <a:solidFill>
                  <a:srgbClr val="0000FF"/>
                </a:solidFill>
                <a:latin typeface="Times New Roman"/>
                <a:ea typeface="仿宋_GB2312"/>
                <a:cs typeface="Courier New"/>
              </a:rPr>
              <a:t>Fe</a:t>
            </a:r>
            <a:r>
              <a:rPr lang="en-US" altLang="zh-CN" sz="2600" b="1" kern="100" baseline="30000" dirty="0">
                <a:solidFill>
                  <a:srgbClr val="0000FF"/>
                </a:solidFill>
                <a:latin typeface="Times New Roman"/>
                <a:ea typeface="仿宋_GB2312"/>
                <a:cs typeface="Courier New"/>
              </a:rPr>
              <a:t>2</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转化为</a:t>
            </a:r>
            <a:r>
              <a:rPr lang="en-US" altLang="zh-CN" sz="2600" b="1" kern="100" dirty="0">
                <a:solidFill>
                  <a:srgbClr val="0000FF"/>
                </a:solidFill>
                <a:latin typeface="Times New Roman"/>
                <a:ea typeface="仿宋_GB2312"/>
                <a:cs typeface="Courier New"/>
              </a:rPr>
              <a:t>Fe</a:t>
            </a:r>
            <a:r>
              <a:rPr lang="en-US" altLang="zh-CN" sz="2600" b="1" kern="100" baseline="30000" dirty="0">
                <a:solidFill>
                  <a:srgbClr val="0000FF"/>
                </a:solidFill>
                <a:latin typeface="Times New Roman"/>
                <a:ea typeface="仿宋_GB2312"/>
                <a:cs typeface="Courier New"/>
              </a:rPr>
              <a:t>3</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，而</a:t>
            </a:r>
            <a:r>
              <a:rPr lang="en-US" altLang="zh-CN" sz="2600" b="1" kern="100" dirty="0" err="1">
                <a:solidFill>
                  <a:srgbClr val="0000FF"/>
                </a:solidFill>
                <a:latin typeface="Times New Roman"/>
                <a:ea typeface="仿宋_GB2312"/>
                <a:cs typeface="Courier New"/>
              </a:rPr>
              <a:t>NaCl</a:t>
            </a:r>
            <a:r>
              <a:rPr lang="zh-CN" altLang="zh-CN" sz="2600" b="1" kern="100" dirty="0">
                <a:solidFill>
                  <a:srgbClr val="0000FF"/>
                </a:solidFill>
                <a:latin typeface="Times New Roman"/>
                <a:ea typeface="仿宋_GB2312"/>
                <a:cs typeface="Times New Roman"/>
              </a:rPr>
              <a:t>溶液、盐酸、</a:t>
            </a:r>
            <a:r>
              <a:rPr lang="en-US" altLang="zh-CN" sz="2600" b="1" kern="100" dirty="0">
                <a:solidFill>
                  <a:srgbClr val="0000FF"/>
                </a:solidFill>
                <a:latin typeface="Times New Roman"/>
                <a:ea typeface="仿宋_GB2312"/>
                <a:cs typeface="Courier New"/>
              </a:rPr>
              <a:t>NaNO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溶液不具强氧化性，不能使</a:t>
            </a:r>
            <a:r>
              <a:rPr lang="en-US" altLang="zh-CN" sz="2600" b="1" kern="100" dirty="0">
                <a:solidFill>
                  <a:srgbClr val="0000FF"/>
                </a:solidFill>
                <a:latin typeface="Times New Roman"/>
                <a:ea typeface="仿宋_GB2312"/>
                <a:cs typeface="Courier New"/>
              </a:rPr>
              <a:t>Fe</a:t>
            </a:r>
            <a:r>
              <a:rPr lang="en-US" altLang="zh-CN" sz="2600" b="1" kern="100" baseline="30000" dirty="0">
                <a:solidFill>
                  <a:srgbClr val="0000FF"/>
                </a:solidFill>
                <a:latin typeface="Times New Roman"/>
                <a:ea typeface="仿宋_GB2312"/>
                <a:cs typeface="Courier New"/>
              </a:rPr>
              <a:t>2</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转化为</a:t>
            </a:r>
            <a:r>
              <a:rPr lang="en-US" altLang="zh-CN" sz="2600" b="1" kern="100" dirty="0">
                <a:solidFill>
                  <a:srgbClr val="0000FF"/>
                </a:solidFill>
                <a:latin typeface="Times New Roman"/>
                <a:ea typeface="仿宋_GB2312"/>
                <a:cs typeface="Courier New"/>
              </a:rPr>
              <a:t>Fe</a:t>
            </a:r>
            <a:r>
              <a:rPr lang="en-US" altLang="zh-CN" sz="2600" b="1" kern="100" baseline="30000" dirty="0">
                <a:solidFill>
                  <a:srgbClr val="0000FF"/>
                </a:solidFill>
                <a:latin typeface="Times New Roman"/>
                <a:ea typeface="仿宋_GB2312"/>
                <a:cs typeface="Courier New"/>
              </a:rPr>
              <a:t>3</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，故选</a:t>
            </a:r>
            <a:r>
              <a:rPr lang="en-US" altLang="zh-CN" sz="2600" b="1" kern="100" dirty="0">
                <a:solidFill>
                  <a:srgbClr val="0000FF"/>
                </a:solidFill>
                <a:latin typeface="宋体"/>
                <a:ea typeface="仿宋_GB2312"/>
                <a:cs typeface="Times New Roman"/>
              </a:rPr>
              <a:t>②⑤⑥</a:t>
            </a:r>
            <a:r>
              <a:rPr lang="zh-CN" altLang="zh-CN" sz="2600" b="1" kern="100" dirty="0">
                <a:solidFill>
                  <a:srgbClr val="0000FF"/>
                </a:solidFill>
                <a:latin typeface="Times New Roman"/>
                <a:ea typeface="仿宋_GB2312"/>
                <a:cs typeface="Times New Roman"/>
              </a:rPr>
              <a:t>，选</a:t>
            </a:r>
            <a:r>
              <a:rPr lang="en-US" altLang="zh-CN" sz="2600" b="1" kern="100" dirty="0">
                <a:solidFill>
                  <a:srgbClr val="0000FF"/>
                </a:solidFill>
                <a:latin typeface="Times New Roman"/>
                <a:ea typeface="仿宋_GB2312"/>
                <a:cs typeface="Courier New"/>
              </a:rPr>
              <a:t>D</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287828544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1848559"/>
          </a:xfrm>
          <a:prstGeom prst="rect">
            <a:avLst/>
          </a:prstGeom>
        </p:spPr>
        <p:txBody>
          <a:bodyPr wrap="square" lIns="121898" tIns="60948" rIns="121898" bIns="60948">
            <a:spAutoFit/>
          </a:bodyPr>
          <a:lstStyle/>
          <a:p>
            <a:pPr marL="270000"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4.</a:t>
            </a:r>
            <a:r>
              <a:rPr lang="en-US" altLang="zh-CN" sz="2600" b="1" kern="100" dirty="0">
                <a:latin typeface="Times New Roman"/>
                <a:ea typeface="楷体_GB2312"/>
                <a:cs typeface="Courier New"/>
              </a:rPr>
              <a:t> (2023·</a:t>
            </a:r>
            <a:r>
              <a:rPr lang="zh-CN" altLang="zh-CN" sz="2600" b="1" kern="100" dirty="0">
                <a:latin typeface="Times New Roman"/>
                <a:ea typeface="楷体_GB2312"/>
                <a:cs typeface="Times New Roman"/>
              </a:rPr>
              <a:t>石家庄精英中学高一测试</a:t>
            </a:r>
            <a:r>
              <a:rPr lang="en-US" altLang="zh-CN" sz="2600" b="1" kern="100" dirty="0">
                <a:latin typeface="Times New Roman"/>
                <a:ea typeface="楷体_GB2312"/>
                <a:cs typeface="Courier New"/>
              </a:rPr>
              <a:t>)</a:t>
            </a:r>
            <a:r>
              <a:rPr lang="zh-CN" altLang="zh-CN" sz="2600" kern="100" dirty="0">
                <a:latin typeface="Times New Roman"/>
                <a:ea typeface="微软雅黑"/>
                <a:cs typeface="Times New Roman"/>
              </a:rPr>
              <a:t>铁是人体必需的微量元素。食用富含铁元素的食品，可以补充人体所需的铁元素。菠菜中铁元素的检验包含以下步骤：剪碎</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研磨</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溶解</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过滤</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氧化</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检验，下列表述不正确的是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a:latin typeface="Times New Roman"/>
                <a:ea typeface="微软雅黑"/>
                <a:cs typeface="Courier New"/>
              </a:rPr>
              <a:t>)</a:t>
            </a:r>
            <a:endParaRPr lang="zh-CN" altLang="zh-CN" sz="1050" kern="100" dirty="0">
              <a:effectLst/>
              <a:latin typeface="宋体"/>
              <a:cs typeface="Courier New"/>
            </a:endParaRPr>
          </a:p>
        </p:txBody>
      </p:sp>
      <p:sp>
        <p:nvSpPr>
          <p:cNvPr id="9" name="矩形 8"/>
          <p:cNvSpPr/>
          <p:nvPr/>
        </p:nvSpPr>
        <p:spPr>
          <a:xfrm>
            <a:off x="516880" y="2646448"/>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将菠菜剪碎后，可以在坩埚中进行研磨</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过滤所需用到的玻璃仪器有漏斗、烧杯和玻璃棒</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硝酸具有强氧化性，氧化时可选用稀硝酸或双氧水</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菠菜中的铁元素主要以＋</a:t>
            </a: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价的形式</a:t>
            </a:r>
            <a:r>
              <a:rPr lang="zh-CN" altLang="zh-CN" sz="2600" kern="100" dirty="0" smtClean="0">
                <a:latin typeface="Times New Roman"/>
                <a:ea typeface="微软雅黑"/>
                <a:cs typeface="Times New Roman"/>
              </a:rPr>
              <a:t>存在</a:t>
            </a:r>
            <a:endParaRPr lang="zh-CN" altLang="zh-CN" sz="1050" kern="100" dirty="0">
              <a:latin typeface="宋体"/>
              <a:cs typeface="Courier New"/>
            </a:endParaRPr>
          </a:p>
        </p:txBody>
      </p:sp>
      <p:sp>
        <p:nvSpPr>
          <p:cNvPr id="10" name="TextBox 9"/>
          <p:cNvSpPr txBox="1"/>
          <p:nvPr/>
        </p:nvSpPr>
        <p:spPr>
          <a:xfrm>
            <a:off x="9733766" y="2066804"/>
            <a:ext cx="413179" cy="553998"/>
          </a:xfrm>
          <a:prstGeom prst="rect">
            <a:avLst/>
          </a:prstGeom>
          <a:noFill/>
        </p:spPr>
        <p:txBody>
          <a:bodyPr wrap="square" rtlCol="0">
            <a:spAutoFit/>
          </a:bodyPr>
          <a:lstStyle/>
          <a:p>
            <a:r>
              <a:rPr lang="en-US" altLang="zh-CN" sz="3000" b="1" smtClean="0">
                <a:solidFill>
                  <a:srgbClr val="C00000"/>
                </a:solidFill>
                <a:latin typeface="Times New Roman" pitchFamily="18" charset="0"/>
                <a:ea typeface="华文细黑" pitchFamily="2" charset="-122"/>
                <a:cs typeface="Times New Roman" pitchFamily="18" charset="0"/>
              </a:rPr>
              <a:t>A</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115236930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16880" y="729449"/>
            <a:ext cx="11397613" cy="244782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a:ea typeface="黑体"/>
                <a:cs typeface="Times New Roman"/>
              </a:rPr>
              <a:t>解析</a:t>
            </a:r>
            <a:r>
              <a:rPr lang="zh-CN" altLang="zh-CN" sz="2600" kern="100" dirty="0">
                <a:latin typeface="Times New Roman"/>
                <a:ea typeface="黑体"/>
                <a:cs typeface="Times New Roman"/>
              </a:rPr>
              <a:t>　</a:t>
            </a:r>
            <a:r>
              <a:rPr lang="zh-CN" altLang="zh-CN" sz="2600" b="1" kern="100" dirty="0">
                <a:solidFill>
                  <a:srgbClr val="0000FF"/>
                </a:solidFill>
                <a:latin typeface="Times New Roman"/>
                <a:ea typeface="仿宋_GB2312"/>
                <a:cs typeface="Times New Roman"/>
              </a:rPr>
              <a:t>坩埚不可用于研磨，一般用于灼烧固体等，</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错误；过滤所需用到的玻璃仪器有漏斗、烧杯和玻璃棒，</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正确；硝酸具有强氧化性，双氧水也有强氧化性，氧化时可选用稀硝酸或双氧水，</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正确；由题意中的氧化一步可知，菠菜中的铁元素主要以＋</a:t>
            </a:r>
            <a:r>
              <a:rPr lang="en-US" altLang="zh-CN" sz="2600" b="1" kern="1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价的形式存在，</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正确</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404983759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774478"/>
            <a:ext cx="11654075" cy="72325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5</a:t>
            </a: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a:t>
            </a:r>
            <a:r>
              <a:rPr lang="zh-CN" altLang="zh-CN" sz="2600" dirty="0">
                <a:latin typeface="Times New Roman"/>
                <a:ea typeface="微软雅黑"/>
                <a:cs typeface="Times New Roman"/>
              </a:rPr>
              <a:t>下列除杂试剂和分离方法都正确的是</a:t>
            </a:r>
            <a:r>
              <a:rPr lang="en-US" altLang="zh-CN" sz="2600" dirty="0">
                <a:latin typeface="Times New Roman"/>
                <a:ea typeface="微软雅黑"/>
              </a:rPr>
              <a:t>(</a:t>
            </a:r>
            <a:r>
              <a:rPr lang="zh-CN" altLang="zh-CN" sz="2600" dirty="0">
                <a:latin typeface="Times New Roman"/>
                <a:ea typeface="微软雅黑"/>
                <a:cs typeface="Times New Roman"/>
              </a:rPr>
              <a:t>　　</a:t>
            </a:r>
            <a:r>
              <a:rPr lang="en-US" altLang="zh-CN" sz="2600" dirty="0">
                <a:latin typeface="Times New Roman"/>
                <a:ea typeface="微软雅黑"/>
              </a:rPr>
              <a:t>)</a:t>
            </a:r>
            <a:endParaRPr lang="zh-CN" altLang="zh-CN" sz="1050" kern="100" dirty="0">
              <a:effectLst/>
              <a:latin typeface="宋体"/>
              <a:cs typeface="Courier New"/>
            </a:endParaRPr>
          </a:p>
        </p:txBody>
      </p:sp>
      <p:sp>
        <p:nvSpPr>
          <p:cNvPr id="10" name="TextBox 9"/>
          <p:cNvSpPr txBox="1"/>
          <p:nvPr/>
        </p:nvSpPr>
        <p:spPr>
          <a:xfrm>
            <a:off x="6095206" y="925238"/>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C</a:t>
            </a:r>
            <a:endParaRPr lang="zh-CN" altLang="en-US" sz="3000" b="1" dirty="0">
              <a:solidFill>
                <a:srgbClr val="C00000"/>
              </a:solidFill>
              <a:latin typeface="Times New Roman" pitchFamily="18" charset="0"/>
              <a:ea typeface="华文细黑" pitchFamily="2" charset="-122"/>
              <a:cs typeface="Times New Roman" pitchFamily="18"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3998594259"/>
              </p:ext>
            </p:extLst>
          </p:nvPr>
        </p:nvGraphicFramePr>
        <p:xfrm>
          <a:off x="609600" y="1629564"/>
          <a:ext cx="10971214" cy="2971800"/>
        </p:xfrm>
        <a:graphic>
          <a:graphicData uri="http://schemas.openxmlformats.org/drawingml/2006/table">
            <a:tbl>
              <a:tblPr/>
              <a:tblGrid>
                <a:gridCol w="1746617"/>
                <a:gridCol w="4348989"/>
                <a:gridCol w="2889818"/>
                <a:gridCol w="1985790"/>
              </a:tblGrid>
              <a:tr h="594360">
                <a:tc>
                  <a:txBody>
                    <a:bodyPr/>
                    <a:lstStyle/>
                    <a:p>
                      <a:pPr algn="ctr">
                        <a:lnSpc>
                          <a:spcPct val="150000"/>
                        </a:lnSpc>
                        <a:spcAft>
                          <a:spcPts val="0"/>
                        </a:spcAft>
                        <a:tabLst>
                          <a:tab pos="2610485" algn="l"/>
                        </a:tabLst>
                      </a:pPr>
                      <a:r>
                        <a:rPr lang="zh-CN" sz="2600" kern="100">
                          <a:effectLst/>
                          <a:latin typeface="Times New Roman"/>
                          <a:ea typeface="微软雅黑"/>
                          <a:cs typeface="Times New Roman"/>
                        </a:rPr>
                        <a:t>选项</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a:ea typeface="微软雅黑"/>
                          <a:cs typeface="Times New Roman"/>
                        </a:rPr>
                        <a:t>物质</a:t>
                      </a:r>
                      <a:r>
                        <a:rPr lang="en-US" sz="2600" kern="100">
                          <a:effectLst/>
                          <a:latin typeface="Times New Roman"/>
                          <a:ea typeface="微软雅黑"/>
                          <a:cs typeface="Courier New"/>
                        </a:rPr>
                        <a:t>(</a:t>
                      </a:r>
                      <a:r>
                        <a:rPr lang="zh-CN" sz="2600" kern="100">
                          <a:effectLst/>
                          <a:latin typeface="Times New Roman"/>
                          <a:ea typeface="微软雅黑"/>
                          <a:cs typeface="Times New Roman"/>
                        </a:rPr>
                        <a:t>括号内为杂质</a:t>
                      </a:r>
                      <a:r>
                        <a:rPr lang="en-US" sz="2600" kern="100">
                          <a:effectLst/>
                          <a:latin typeface="Times New Roman"/>
                          <a:ea typeface="微软雅黑"/>
                          <a:cs typeface="Courier New"/>
                        </a:rPr>
                        <a:t>)</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a:ea typeface="微软雅黑"/>
                          <a:cs typeface="Times New Roman"/>
                        </a:rPr>
                        <a:t>除杂试剂</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a:ea typeface="微软雅黑"/>
                          <a:cs typeface="Times New Roman"/>
                        </a:rPr>
                        <a:t>分离方法</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4360">
                <a:tc>
                  <a:txBody>
                    <a:bodyPr/>
                    <a:lstStyle/>
                    <a:p>
                      <a:pPr algn="ctr">
                        <a:lnSpc>
                          <a:spcPct val="150000"/>
                        </a:lnSpc>
                        <a:spcAft>
                          <a:spcPts val="0"/>
                        </a:spcAft>
                        <a:tabLst>
                          <a:tab pos="2610485" algn="l"/>
                        </a:tabLst>
                      </a:pPr>
                      <a:r>
                        <a:rPr lang="en-US" sz="2600" kern="100">
                          <a:effectLst/>
                          <a:latin typeface="Times New Roman"/>
                          <a:ea typeface="微软雅黑"/>
                          <a:cs typeface="Courier New"/>
                        </a:rPr>
                        <a:t>A</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a:ea typeface="微软雅黑"/>
                          <a:cs typeface="Courier New"/>
                        </a:rPr>
                        <a:t>Fe(Cu)</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a:ea typeface="微软雅黑"/>
                          <a:cs typeface="Times New Roman"/>
                        </a:rPr>
                        <a:t>盐酸</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a:ea typeface="微软雅黑"/>
                          <a:cs typeface="Times New Roman"/>
                        </a:rPr>
                        <a:t>过滤</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4360">
                <a:tc>
                  <a:txBody>
                    <a:bodyPr/>
                    <a:lstStyle/>
                    <a:p>
                      <a:pPr algn="ctr">
                        <a:lnSpc>
                          <a:spcPct val="150000"/>
                        </a:lnSpc>
                        <a:spcAft>
                          <a:spcPts val="0"/>
                        </a:spcAft>
                        <a:tabLst>
                          <a:tab pos="2610485" algn="l"/>
                        </a:tabLst>
                      </a:pPr>
                      <a:r>
                        <a:rPr lang="en-US" sz="2600" kern="100">
                          <a:effectLst/>
                          <a:latin typeface="Times New Roman"/>
                          <a:ea typeface="微软雅黑"/>
                          <a:cs typeface="Courier New"/>
                        </a:rPr>
                        <a:t>B</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a:ea typeface="微软雅黑"/>
                          <a:cs typeface="Courier New"/>
                        </a:rPr>
                        <a:t>CO</a:t>
                      </a:r>
                      <a:r>
                        <a:rPr lang="en-US" sz="2600" kern="100" baseline="-25000">
                          <a:effectLst/>
                          <a:latin typeface="Times New Roman"/>
                          <a:ea typeface="微软雅黑"/>
                          <a:cs typeface="Courier New"/>
                        </a:rPr>
                        <a:t>2</a:t>
                      </a:r>
                      <a:r>
                        <a:rPr lang="en-US" sz="2600" kern="100">
                          <a:effectLst/>
                          <a:latin typeface="Times New Roman"/>
                          <a:ea typeface="微软雅黑"/>
                          <a:cs typeface="Courier New"/>
                        </a:rPr>
                        <a:t>(HCl)</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a:ea typeface="微软雅黑"/>
                          <a:cs typeface="Courier New"/>
                        </a:rPr>
                        <a:t>NaOH</a:t>
                      </a:r>
                      <a:r>
                        <a:rPr lang="zh-CN" sz="2600" kern="100">
                          <a:effectLst/>
                          <a:latin typeface="Times New Roman"/>
                          <a:ea typeface="微软雅黑"/>
                          <a:cs typeface="Times New Roman"/>
                        </a:rPr>
                        <a:t>溶液</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a:ea typeface="微软雅黑"/>
                          <a:cs typeface="Times New Roman"/>
                        </a:rPr>
                        <a:t>洗气</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4360">
                <a:tc>
                  <a:txBody>
                    <a:bodyPr/>
                    <a:lstStyle/>
                    <a:p>
                      <a:pPr algn="ctr">
                        <a:lnSpc>
                          <a:spcPct val="150000"/>
                        </a:lnSpc>
                        <a:spcAft>
                          <a:spcPts val="0"/>
                        </a:spcAft>
                        <a:tabLst>
                          <a:tab pos="2610485" algn="l"/>
                        </a:tabLst>
                      </a:pPr>
                      <a:r>
                        <a:rPr lang="en-US" sz="2600" kern="100">
                          <a:effectLst/>
                          <a:latin typeface="Times New Roman"/>
                          <a:ea typeface="微软雅黑"/>
                          <a:cs typeface="Courier New"/>
                        </a:rPr>
                        <a:t>C</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a:ea typeface="微软雅黑"/>
                          <a:cs typeface="Courier New"/>
                        </a:rPr>
                        <a:t>FeCl</a:t>
                      </a:r>
                      <a:r>
                        <a:rPr lang="en-US" sz="2600" kern="100" baseline="-25000">
                          <a:effectLst/>
                          <a:latin typeface="Times New Roman"/>
                          <a:ea typeface="微软雅黑"/>
                          <a:cs typeface="Courier New"/>
                        </a:rPr>
                        <a:t>2</a:t>
                      </a:r>
                      <a:r>
                        <a:rPr lang="zh-CN" sz="2600" kern="100">
                          <a:effectLst/>
                          <a:latin typeface="Times New Roman"/>
                          <a:ea typeface="微软雅黑"/>
                          <a:cs typeface="Times New Roman"/>
                        </a:rPr>
                        <a:t>溶液</a:t>
                      </a:r>
                      <a:r>
                        <a:rPr lang="en-US" sz="2600" kern="100">
                          <a:effectLst/>
                          <a:latin typeface="Times New Roman"/>
                          <a:ea typeface="微软雅黑"/>
                          <a:cs typeface="Courier New"/>
                        </a:rPr>
                        <a:t>(FeCl</a:t>
                      </a:r>
                      <a:r>
                        <a:rPr lang="en-US" sz="2600" kern="100" baseline="-25000">
                          <a:effectLst/>
                          <a:latin typeface="Times New Roman"/>
                          <a:ea typeface="微软雅黑"/>
                          <a:cs typeface="Courier New"/>
                        </a:rPr>
                        <a:t>3</a:t>
                      </a:r>
                      <a:r>
                        <a:rPr lang="en-US" sz="2600" kern="100">
                          <a:effectLst/>
                          <a:latin typeface="Times New Roman"/>
                          <a:ea typeface="微软雅黑"/>
                          <a:cs typeface="Courier New"/>
                        </a:rPr>
                        <a:t>)</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a:ea typeface="微软雅黑"/>
                          <a:cs typeface="Times New Roman"/>
                        </a:rPr>
                        <a:t>铁粉</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a:ea typeface="微软雅黑"/>
                          <a:cs typeface="Times New Roman"/>
                        </a:rPr>
                        <a:t>过滤</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4360">
                <a:tc>
                  <a:txBody>
                    <a:bodyPr/>
                    <a:lstStyle/>
                    <a:p>
                      <a:pPr algn="ctr">
                        <a:lnSpc>
                          <a:spcPct val="150000"/>
                        </a:lnSpc>
                        <a:spcAft>
                          <a:spcPts val="0"/>
                        </a:spcAft>
                        <a:tabLst>
                          <a:tab pos="2610485" algn="l"/>
                        </a:tabLst>
                      </a:pPr>
                      <a:r>
                        <a:rPr lang="en-US" sz="2600" kern="100">
                          <a:effectLst/>
                          <a:latin typeface="Times New Roman"/>
                          <a:ea typeface="微软雅黑"/>
                          <a:cs typeface="Courier New"/>
                        </a:rPr>
                        <a:t>D</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a:ea typeface="微软雅黑"/>
                          <a:cs typeface="Courier New"/>
                        </a:rPr>
                        <a:t>Fe</a:t>
                      </a:r>
                      <a:r>
                        <a:rPr lang="en-US" sz="2600" kern="100" baseline="-25000">
                          <a:effectLst/>
                          <a:latin typeface="Times New Roman"/>
                          <a:ea typeface="微软雅黑"/>
                          <a:cs typeface="Courier New"/>
                        </a:rPr>
                        <a:t>2</a:t>
                      </a:r>
                      <a:r>
                        <a:rPr lang="en-US" sz="2600" kern="100">
                          <a:effectLst/>
                          <a:latin typeface="Times New Roman"/>
                          <a:ea typeface="微软雅黑"/>
                          <a:cs typeface="Courier New"/>
                        </a:rPr>
                        <a:t>O</a:t>
                      </a:r>
                      <a:r>
                        <a:rPr lang="en-US" sz="2600" kern="100" baseline="-25000">
                          <a:effectLst/>
                          <a:latin typeface="Times New Roman"/>
                          <a:ea typeface="微软雅黑"/>
                          <a:cs typeface="Courier New"/>
                        </a:rPr>
                        <a:t>3</a:t>
                      </a:r>
                      <a:r>
                        <a:rPr lang="en-US" sz="2600" kern="100">
                          <a:effectLst/>
                          <a:latin typeface="Times New Roman"/>
                          <a:ea typeface="微软雅黑"/>
                          <a:cs typeface="Courier New"/>
                        </a:rPr>
                        <a:t>(Al</a:t>
                      </a:r>
                      <a:r>
                        <a:rPr lang="en-US" sz="2600" kern="100" baseline="-25000">
                          <a:effectLst/>
                          <a:latin typeface="Times New Roman"/>
                          <a:ea typeface="微软雅黑"/>
                          <a:cs typeface="Courier New"/>
                        </a:rPr>
                        <a:t>2</a:t>
                      </a:r>
                      <a:r>
                        <a:rPr lang="en-US" sz="2600" kern="100">
                          <a:effectLst/>
                          <a:latin typeface="Times New Roman"/>
                          <a:ea typeface="微软雅黑"/>
                          <a:cs typeface="Courier New"/>
                        </a:rPr>
                        <a:t>O</a:t>
                      </a:r>
                      <a:r>
                        <a:rPr lang="en-US" sz="2600" kern="100" baseline="-25000">
                          <a:effectLst/>
                          <a:latin typeface="Times New Roman"/>
                          <a:ea typeface="微软雅黑"/>
                          <a:cs typeface="Courier New"/>
                        </a:rPr>
                        <a:t>3</a:t>
                      </a:r>
                      <a:r>
                        <a:rPr lang="en-US" sz="2600" kern="100">
                          <a:effectLst/>
                          <a:latin typeface="Times New Roman"/>
                          <a:ea typeface="微软雅黑"/>
                          <a:cs typeface="Courier New"/>
                        </a:rPr>
                        <a:t>)</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a:ea typeface="微软雅黑"/>
                          <a:cs typeface="Times New Roman"/>
                        </a:rPr>
                        <a:t>盐酸</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dirty="0">
                          <a:effectLst/>
                          <a:latin typeface="Times New Roman"/>
                          <a:ea typeface="微软雅黑"/>
                          <a:cs typeface="Times New Roman"/>
                        </a:rPr>
                        <a:t>过滤</a:t>
                      </a:r>
                      <a:endParaRPr lang="zh-CN" sz="10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9532852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4486" y="1266363"/>
            <a:ext cx="11243394" cy="364815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a:ea typeface="黑体"/>
                <a:cs typeface="Times New Roman"/>
              </a:rPr>
              <a:t>解析</a:t>
            </a:r>
            <a:r>
              <a:rPr lang="zh-CN" altLang="zh-CN" sz="2600" kern="100" dirty="0">
                <a:latin typeface="Times New Roman"/>
                <a:ea typeface="黑体"/>
                <a:cs typeface="Times New Roman"/>
              </a:rPr>
              <a:t>　</a:t>
            </a:r>
            <a:r>
              <a:rPr lang="zh-CN" altLang="zh-CN" sz="2600" b="1" kern="100" dirty="0">
                <a:solidFill>
                  <a:srgbClr val="0000FF"/>
                </a:solidFill>
                <a:latin typeface="Times New Roman"/>
                <a:ea typeface="仿宋_GB2312"/>
                <a:cs typeface="Times New Roman"/>
              </a:rPr>
              <a:t>铁与盐酸反应，铜与盐酸不反应，让铁与铜的混合物与盐酸反应，会将铁反应，铜会剩余，不能除去，</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项错误；二氧化碳属于酸性氧化物，能与氢氧化钠溶液反应，因此，不能用氢氧化钠溶液作除杂试剂，应该使用饱和碳酸氢钠溶液，</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项错误；</a:t>
            </a:r>
            <a:r>
              <a:rPr lang="en-US" altLang="zh-CN" sz="2600" b="1" kern="100" dirty="0">
                <a:solidFill>
                  <a:srgbClr val="0000FF"/>
                </a:solidFill>
                <a:latin typeface="Times New Roman"/>
                <a:ea typeface="仿宋_GB2312"/>
                <a:cs typeface="Courier New"/>
              </a:rPr>
              <a:t>FeCl</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溶液中混有</a:t>
            </a:r>
            <a:r>
              <a:rPr lang="en-US" altLang="zh-CN" sz="2600" b="1" kern="100" dirty="0">
                <a:solidFill>
                  <a:srgbClr val="0000FF"/>
                </a:solidFill>
                <a:latin typeface="Times New Roman"/>
                <a:ea typeface="仿宋_GB2312"/>
                <a:cs typeface="Courier New"/>
              </a:rPr>
              <a:t>FeCl</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，加入铁粉，氯化铁与铁反应生成氯化亚铁，</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项正确；</a:t>
            </a:r>
            <a:r>
              <a:rPr lang="en-US" altLang="zh-CN" sz="2600" b="1" kern="100" dirty="0">
                <a:solidFill>
                  <a:srgbClr val="0000FF"/>
                </a:solidFill>
                <a:latin typeface="Times New Roman"/>
                <a:ea typeface="仿宋_GB2312"/>
                <a:cs typeface="Courier New"/>
              </a:rPr>
              <a:t>Fe</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和</a:t>
            </a:r>
            <a:r>
              <a:rPr lang="en-US" altLang="zh-CN" sz="2600" b="1" kern="100" dirty="0">
                <a:solidFill>
                  <a:srgbClr val="0000FF"/>
                </a:solidFill>
                <a:latin typeface="Times New Roman"/>
                <a:ea typeface="仿宋_GB2312"/>
                <a:cs typeface="Courier New"/>
              </a:rPr>
              <a:t>Al</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的混合物加入盐酸，氧化铁和氧化铝都与盐酸反应生成盐和水，不能除杂，</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项错误</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15896607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511326"/>
            <a:ext cx="11654075" cy="72325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6</a:t>
            </a: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a:t>
            </a:r>
            <a:r>
              <a:rPr lang="zh-CN" altLang="zh-CN" sz="2600" dirty="0">
                <a:latin typeface="Times New Roman"/>
                <a:ea typeface="微软雅黑"/>
                <a:cs typeface="Times New Roman"/>
              </a:rPr>
              <a:t>已知下述四个实验均能发生化学反应：</a:t>
            </a:r>
            <a:endParaRPr lang="zh-CN" altLang="zh-CN" sz="1050" kern="100" dirty="0">
              <a:effectLst/>
              <a:latin typeface="宋体"/>
              <a:cs typeface="Courier New"/>
            </a:endParaRPr>
          </a:p>
        </p:txBody>
      </p:sp>
      <p:graphicFrame>
        <p:nvGraphicFramePr>
          <p:cNvPr id="4" name="表格 3"/>
          <p:cNvGraphicFramePr>
            <a:graphicFrameLocks noGrp="1"/>
          </p:cNvGraphicFramePr>
          <p:nvPr>
            <p:extLst>
              <p:ext uri="{D42A27DB-BD31-4B8C-83A1-F6EECF244321}">
                <p14:modId xmlns:p14="http://schemas.microsoft.com/office/powerpoint/2010/main" val="2253283986"/>
              </p:ext>
            </p:extLst>
          </p:nvPr>
        </p:nvGraphicFramePr>
        <p:xfrm>
          <a:off x="609600" y="1186389"/>
          <a:ext cx="10971212" cy="2100200"/>
        </p:xfrm>
        <a:graphic>
          <a:graphicData uri="http://schemas.openxmlformats.org/drawingml/2006/table">
            <a:tbl>
              <a:tblPr/>
              <a:tblGrid>
                <a:gridCol w="2124027"/>
                <a:gridCol w="2707695"/>
                <a:gridCol w="2165717"/>
                <a:gridCol w="3973773"/>
              </a:tblGrid>
              <a:tr h="0">
                <a:tc>
                  <a:txBody>
                    <a:bodyPr/>
                    <a:lstStyle/>
                    <a:p>
                      <a:pPr algn="ctr">
                        <a:lnSpc>
                          <a:spcPct val="150000"/>
                        </a:lnSpc>
                        <a:spcAft>
                          <a:spcPts val="0"/>
                        </a:spcAft>
                        <a:tabLst>
                          <a:tab pos="2610485" algn="l"/>
                        </a:tabLst>
                      </a:pPr>
                      <a:r>
                        <a:rPr lang="en-US" sz="2450" kern="100" dirty="0">
                          <a:effectLst/>
                          <a:latin typeface="宋体"/>
                          <a:ea typeface="微软雅黑"/>
                          <a:cs typeface="Times New Roman"/>
                        </a:rPr>
                        <a:t>①</a:t>
                      </a:r>
                      <a:endParaRPr lang="zh-CN" sz="245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450" kern="100" dirty="0">
                          <a:effectLst/>
                          <a:latin typeface="宋体"/>
                          <a:ea typeface="微软雅黑"/>
                          <a:cs typeface="Times New Roman"/>
                        </a:rPr>
                        <a:t>②</a:t>
                      </a:r>
                      <a:endParaRPr lang="zh-CN" sz="245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450" kern="100">
                          <a:effectLst/>
                          <a:latin typeface="宋体"/>
                          <a:ea typeface="微软雅黑"/>
                          <a:cs typeface="Times New Roman"/>
                        </a:rPr>
                        <a:t>③</a:t>
                      </a:r>
                      <a:endParaRPr lang="zh-CN" sz="24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450" kern="100">
                          <a:effectLst/>
                          <a:latin typeface="宋体"/>
                          <a:ea typeface="微软雅黑"/>
                          <a:cs typeface="Times New Roman"/>
                        </a:rPr>
                        <a:t>④</a:t>
                      </a:r>
                      <a:endParaRPr lang="zh-CN" sz="24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50000"/>
                        </a:lnSpc>
                        <a:spcAft>
                          <a:spcPts val="0"/>
                        </a:spcAft>
                        <a:tabLst>
                          <a:tab pos="2610485" algn="l"/>
                        </a:tabLst>
                      </a:pPr>
                      <a:r>
                        <a:rPr lang="zh-CN" sz="2450" kern="100">
                          <a:effectLst/>
                          <a:latin typeface="Times New Roman"/>
                          <a:ea typeface="微软雅黑"/>
                          <a:cs typeface="Times New Roman"/>
                        </a:rPr>
                        <a:t>将铁钉放入硫酸铜溶液中</a:t>
                      </a:r>
                      <a:endParaRPr lang="zh-CN" sz="24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610485" algn="l"/>
                        </a:tabLst>
                      </a:pPr>
                      <a:r>
                        <a:rPr lang="zh-CN" sz="2450" kern="100" dirty="0">
                          <a:effectLst/>
                          <a:latin typeface="Times New Roman"/>
                          <a:ea typeface="微软雅黑"/>
                          <a:cs typeface="Times New Roman"/>
                        </a:rPr>
                        <a:t>向硫酸亚铁溶液中滴入几滴新制氯水</a:t>
                      </a:r>
                      <a:endParaRPr lang="zh-CN" sz="245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610485" algn="l"/>
                        </a:tabLst>
                      </a:pPr>
                      <a:r>
                        <a:rPr lang="zh-CN" sz="2450" kern="100">
                          <a:effectLst/>
                          <a:latin typeface="Times New Roman"/>
                          <a:ea typeface="微软雅黑"/>
                          <a:cs typeface="Times New Roman"/>
                        </a:rPr>
                        <a:t>将铜丝放入氯化铁溶液中</a:t>
                      </a:r>
                      <a:endParaRPr lang="zh-CN" sz="24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610485" algn="l"/>
                        </a:tabLst>
                      </a:pPr>
                      <a:r>
                        <a:rPr lang="zh-CN" sz="2450" kern="100" dirty="0">
                          <a:effectLst/>
                          <a:latin typeface="Times New Roman"/>
                          <a:ea typeface="微软雅黑"/>
                          <a:cs typeface="Times New Roman"/>
                        </a:rPr>
                        <a:t>向</a:t>
                      </a:r>
                      <a:r>
                        <a:rPr lang="en-US" sz="2450" kern="100" dirty="0">
                          <a:effectLst/>
                          <a:latin typeface="Times New Roman"/>
                          <a:ea typeface="微软雅黑"/>
                          <a:cs typeface="Courier New"/>
                        </a:rPr>
                        <a:t>FeCl</a:t>
                      </a:r>
                      <a:r>
                        <a:rPr lang="en-US" sz="2450" kern="100" baseline="-25000" dirty="0">
                          <a:effectLst/>
                          <a:latin typeface="Times New Roman"/>
                          <a:ea typeface="微软雅黑"/>
                          <a:cs typeface="Courier New"/>
                        </a:rPr>
                        <a:t>2</a:t>
                      </a:r>
                      <a:r>
                        <a:rPr lang="zh-CN" sz="2450" kern="100" dirty="0">
                          <a:effectLst/>
                          <a:latin typeface="Times New Roman"/>
                          <a:ea typeface="微软雅黑"/>
                          <a:cs typeface="Times New Roman"/>
                        </a:rPr>
                        <a:t>溶液中滴入</a:t>
                      </a:r>
                      <a:r>
                        <a:rPr lang="en-US" sz="2450" kern="100" dirty="0">
                          <a:effectLst/>
                          <a:latin typeface="Times New Roman"/>
                          <a:ea typeface="微软雅黑"/>
                          <a:cs typeface="Courier New"/>
                        </a:rPr>
                        <a:t>KSCN</a:t>
                      </a:r>
                      <a:r>
                        <a:rPr lang="zh-CN" sz="2450" kern="100" dirty="0">
                          <a:effectLst/>
                          <a:latin typeface="Times New Roman"/>
                          <a:ea typeface="微软雅黑"/>
                          <a:cs typeface="Times New Roman"/>
                        </a:rPr>
                        <a:t>溶液，无明显现象，再滴入新制氯水，变血红色</a:t>
                      </a:r>
                      <a:endParaRPr lang="zh-CN" sz="245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矩形 5"/>
          <p:cNvSpPr/>
          <p:nvPr/>
        </p:nvSpPr>
        <p:spPr>
          <a:xfrm>
            <a:off x="612548" y="3378994"/>
            <a:ext cx="11243394" cy="2958863"/>
          </a:xfrm>
          <a:prstGeom prst="rect">
            <a:avLst/>
          </a:prstGeom>
        </p:spPr>
        <p:txBody>
          <a:bodyPr wrap="square" lIns="121898" tIns="60948" rIns="121898" bIns="60948">
            <a:spAutoFit/>
          </a:bodyPr>
          <a:lstStyle/>
          <a:p>
            <a:pPr algn="just">
              <a:lnSpc>
                <a:spcPct val="120000"/>
              </a:lnSpc>
              <a:spcAft>
                <a:spcPts val="0"/>
              </a:spcAft>
              <a:tabLst>
                <a:tab pos="2610485" algn="l"/>
              </a:tabLst>
            </a:pPr>
            <a:r>
              <a:rPr lang="zh-CN" altLang="zh-CN" sz="2600" kern="100" dirty="0">
                <a:latin typeface="Times New Roman"/>
                <a:ea typeface="微软雅黑"/>
                <a:cs typeface="Times New Roman"/>
              </a:rPr>
              <a:t>下列判断不正确的是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a:latin typeface="Times New Roman"/>
                <a:ea typeface="微软雅黑"/>
                <a:cs typeface="Courier New"/>
              </a:rPr>
              <a:t>)</a:t>
            </a:r>
            <a:endParaRPr lang="zh-CN" altLang="zh-CN" sz="1050" kern="100" dirty="0">
              <a:latin typeface="宋体"/>
              <a:cs typeface="Courier New"/>
            </a:endParaRPr>
          </a:p>
          <a:p>
            <a:pPr algn="just">
              <a:lnSpc>
                <a:spcPct val="120000"/>
              </a:lnSpc>
              <a:spcAft>
                <a:spcPts val="0"/>
              </a:spcAft>
              <a:tabLst>
                <a:tab pos="2610485" algn="l"/>
              </a:tabLst>
            </a:pP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实验</a:t>
            </a:r>
            <a:r>
              <a:rPr lang="en-US" altLang="zh-CN" sz="2600" kern="100" dirty="0">
                <a:latin typeface="宋体"/>
                <a:ea typeface="微软雅黑"/>
                <a:cs typeface="Times New Roman"/>
              </a:rPr>
              <a:t>①</a:t>
            </a:r>
            <a:r>
              <a:rPr lang="zh-CN" altLang="zh-CN" sz="2600" kern="100" dirty="0">
                <a:latin typeface="Times New Roman"/>
                <a:ea typeface="微软雅黑"/>
                <a:cs typeface="Times New Roman"/>
              </a:rPr>
              <a:t>中铁钉只做还原剂</a:t>
            </a:r>
            <a:endParaRPr lang="zh-CN" altLang="zh-CN" sz="1050" kern="100" dirty="0">
              <a:latin typeface="宋体"/>
              <a:cs typeface="Courier New"/>
            </a:endParaRPr>
          </a:p>
          <a:p>
            <a:pPr algn="just">
              <a:lnSpc>
                <a:spcPct val="120000"/>
              </a:lnSpc>
              <a:spcAft>
                <a:spcPts val="0"/>
              </a:spcAft>
              <a:tabLst>
                <a:tab pos="2610485" algn="l"/>
              </a:tabLst>
            </a:pP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实验</a:t>
            </a:r>
            <a:r>
              <a:rPr lang="en-US" altLang="zh-CN" sz="2600" kern="100" dirty="0">
                <a:latin typeface="宋体"/>
                <a:ea typeface="微软雅黑"/>
                <a:cs typeface="Times New Roman"/>
              </a:rPr>
              <a:t>②</a:t>
            </a:r>
            <a:r>
              <a:rPr lang="zh-CN" altLang="zh-CN" sz="2600" kern="100" dirty="0">
                <a:latin typeface="Times New Roman"/>
                <a:ea typeface="微软雅黑"/>
                <a:cs typeface="Times New Roman"/>
              </a:rPr>
              <a:t>中</a:t>
            </a:r>
            <a:r>
              <a:rPr lang="en-US" altLang="zh-CN" sz="2600" kern="100" dirty="0">
                <a:latin typeface="Times New Roman"/>
                <a:ea typeface="微软雅黑"/>
                <a:cs typeface="Courier New"/>
              </a:rPr>
              <a:t>Fe</a:t>
            </a:r>
            <a:r>
              <a:rPr lang="en-US" altLang="zh-CN" sz="2600" kern="100" baseline="30000" dirty="0">
                <a:latin typeface="Times New Roman"/>
                <a:ea typeface="微软雅黑"/>
                <a:cs typeface="Courier New"/>
              </a:rPr>
              <a:t>2</a:t>
            </a:r>
            <a:r>
              <a:rPr lang="zh-CN" altLang="zh-CN" sz="2600" kern="100" baseline="30000" dirty="0">
                <a:latin typeface="Times New Roman"/>
                <a:ea typeface="微软雅黑"/>
                <a:cs typeface="Times New Roman"/>
              </a:rPr>
              <a:t>＋</a:t>
            </a:r>
            <a:r>
              <a:rPr lang="zh-CN" altLang="zh-CN" sz="2600" kern="100" dirty="0">
                <a:latin typeface="Times New Roman"/>
                <a:ea typeface="微软雅黑"/>
                <a:cs typeface="Times New Roman"/>
              </a:rPr>
              <a:t>只显还原性</a:t>
            </a:r>
            <a:endParaRPr lang="zh-CN" altLang="zh-CN" sz="1050" kern="100" dirty="0">
              <a:latin typeface="宋体"/>
              <a:cs typeface="Courier New"/>
            </a:endParaRPr>
          </a:p>
          <a:p>
            <a:pPr algn="just">
              <a:lnSpc>
                <a:spcPct val="120000"/>
              </a:lnSpc>
              <a:spcAft>
                <a:spcPts val="0"/>
              </a:spcAft>
              <a:tabLst>
                <a:tab pos="261048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实验</a:t>
            </a:r>
            <a:r>
              <a:rPr lang="en-US" altLang="zh-CN" sz="2600" kern="100" dirty="0">
                <a:latin typeface="宋体"/>
                <a:ea typeface="微软雅黑"/>
                <a:cs typeface="Times New Roman"/>
              </a:rPr>
              <a:t>③</a:t>
            </a:r>
            <a:r>
              <a:rPr lang="zh-CN" altLang="zh-CN" sz="2600" kern="100" dirty="0">
                <a:latin typeface="Times New Roman"/>
                <a:ea typeface="微软雅黑"/>
                <a:cs typeface="Times New Roman"/>
              </a:rPr>
              <a:t>中发生的是置换反应</a:t>
            </a:r>
            <a:endParaRPr lang="zh-CN" altLang="zh-CN" sz="1050" kern="100" dirty="0">
              <a:latin typeface="宋体"/>
              <a:cs typeface="Courier New"/>
            </a:endParaRPr>
          </a:p>
          <a:p>
            <a:pPr algn="just">
              <a:lnSpc>
                <a:spcPct val="120000"/>
              </a:lnSpc>
              <a:spcAft>
                <a:spcPts val="0"/>
              </a:spcAft>
              <a:tabLst>
                <a:tab pos="2610485" algn="l"/>
              </a:tabLst>
            </a:pP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上述实验证明：氧化性：</a:t>
            </a:r>
            <a:r>
              <a:rPr lang="en-US" altLang="zh-CN" sz="2600" kern="100" dirty="0">
                <a:latin typeface="Times New Roman"/>
                <a:ea typeface="微软雅黑"/>
                <a:cs typeface="Courier New"/>
              </a:rPr>
              <a:t>Fe</a:t>
            </a:r>
            <a:r>
              <a:rPr lang="en-US" altLang="zh-CN" sz="2600" kern="100" baseline="30000" dirty="0">
                <a:latin typeface="Times New Roman"/>
                <a:ea typeface="微软雅黑"/>
                <a:cs typeface="Courier New"/>
              </a:rPr>
              <a:t>3</a:t>
            </a:r>
            <a:r>
              <a:rPr lang="zh-CN" altLang="zh-CN" sz="2600" kern="100" baseline="30000" dirty="0">
                <a:latin typeface="Times New Roman"/>
                <a:ea typeface="微软雅黑"/>
                <a:cs typeface="Times New Roman"/>
              </a:rPr>
              <a:t>＋</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Cu</a:t>
            </a:r>
            <a:r>
              <a:rPr lang="en-US" altLang="zh-CN" sz="2600" kern="100" baseline="30000" dirty="0">
                <a:latin typeface="Times New Roman"/>
                <a:ea typeface="微软雅黑"/>
                <a:cs typeface="Courier New"/>
              </a:rPr>
              <a:t>2</a:t>
            </a:r>
            <a:r>
              <a:rPr lang="zh-CN" altLang="zh-CN" sz="2600" kern="100" baseline="30000" dirty="0">
                <a:latin typeface="Times New Roman"/>
                <a:ea typeface="微软雅黑"/>
                <a:cs typeface="Times New Roman"/>
              </a:rPr>
              <a:t>＋</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Fe</a:t>
            </a:r>
            <a:r>
              <a:rPr lang="en-US" altLang="zh-CN" sz="2600" kern="100" baseline="30000" dirty="0">
                <a:latin typeface="Times New Roman"/>
                <a:ea typeface="微软雅黑"/>
                <a:cs typeface="Courier New"/>
              </a:rPr>
              <a:t>2</a:t>
            </a:r>
            <a:r>
              <a:rPr lang="zh-CN" altLang="zh-CN" sz="2600" kern="100" baseline="30000" dirty="0">
                <a:latin typeface="Times New Roman"/>
                <a:ea typeface="微软雅黑"/>
                <a:cs typeface="Times New Roman"/>
              </a:rPr>
              <a:t>＋</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Fe</a:t>
            </a:r>
            <a:r>
              <a:rPr lang="en-US" altLang="zh-CN" sz="2600" kern="100" baseline="30000" dirty="0">
                <a:latin typeface="Times New Roman"/>
                <a:ea typeface="微软雅黑"/>
                <a:cs typeface="Courier New"/>
              </a:rPr>
              <a:t>2</a:t>
            </a:r>
            <a:r>
              <a:rPr lang="zh-CN" altLang="zh-CN" sz="2600" kern="100" baseline="30000" dirty="0">
                <a:latin typeface="Times New Roman"/>
                <a:ea typeface="微软雅黑"/>
                <a:cs typeface="Times New Roman"/>
              </a:rPr>
              <a:t>＋</a:t>
            </a:r>
            <a:r>
              <a:rPr lang="zh-CN" altLang="zh-CN" sz="2600" kern="100" dirty="0">
                <a:latin typeface="Times New Roman"/>
                <a:ea typeface="微软雅黑"/>
                <a:cs typeface="Times New Roman"/>
              </a:rPr>
              <a:t>遇</a:t>
            </a:r>
            <a:r>
              <a:rPr lang="en-US" altLang="zh-CN" sz="2600" kern="100" dirty="0">
                <a:latin typeface="Times New Roman"/>
                <a:ea typeface="微软雅黑"/>
                <a:cs typeface="Courier New"/>
              </a:rPr>
              <a:t>KSCN</a:t>
            </a:r>
            <a:r>
              <a:rPr lang="zh-CN" altLang="zh-CN" sz="2600" kern="100" dirty="0">
                <a:latin typeface="Times New Roman"/>
                <a:ea typeface="微软雅黑"/>
                <a:cs typeface="Times New Roman"/>
              </a:rPr>
              <a:t>溶液无血红色物质</a:t>
            </a:r>
            <a:r>
              <a:rPr lang="zh-CN" altLang="zh-CN" sz="2600" kern="100" dirty="0" smtClean="0">
                <a:latin typeface="Times New Roman"/>
                <a:ea typeface="微软雅黑"/>
                <a:cs typeface="Times New Roman"/>
              </a:rPr>
              <a:t>生成</a:t>
            </a:r>
            <a:endParaRPr lang="zh-CN" altLang="zh-CN" sz="1050" kern="100" dirty="0">
              <a:latin typeface="宋体"/>
              <a:cs typeface="Courier New"/>
            </a:endParaRPr>
          </a:p>
        </p:txBody>
      </p:sp>
      <p:sp>
        <p:nvSpPr>
          <p:cNvPr id="7" name="TextBox 6"/>
          <p:cNvSpPr txBox="1"/>
          <p:nvPr/>
        </p:nvSpPr>
        <p:spPr>
          <a:xfrm>
            <a:off x="3869097" y="3429794"/>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C</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147374061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549426"/>
            <a:ext cx="11654075" cy="1247497"/>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latin typeface="Times New Roman"/>
                <a:ea typeface="微软雅黑"/>
                <a:cs typeface="Times New Roman"/>
              </a:rPr>
              <a:t>一、</a:t>
            </a:r>
            <a:r>
              <a:rPr lang="en-US" altLang="zh-CN" sz="2600" kern="100" dirty="0">
                <a:latin typeface="Times New Roman"/>
                <a:ea typeface="微软雅黑"/>
                <a:cs typeface="Courier New"/>
              </a:rPr>
              <a:t>FeCl</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的制备路径和</a:t>
            </a:r>
            <a:r>
              <a:rPr lang="en-US" altLang="zh-CN" sz="2600" kern="100" dirty="0">
                <a:latin typeface="Times New Roman"/>
                <a:ea typeface="微软雅黑"/>
                <a:cs typeface="Courier New"/>
              </a:rPr>
              <a:t>Fe</a:t>
            </a:r>
            <a:r>
              <a:rPr lang="en-US" altLang="zh-CN" sz="2600" kern="100" baseline="30000" dirty="0">
                <a:latin typeface="Times New Roman"/>
                <a:ea typeface="微软雅黑"/>
                <a:cs typeface="Courier New"/>
              </a:rPr>
              <a:t>3</a:t>
            </a:r>
            <a:r>
              <a:rPr lang="zh-CN" altLang="zh-CN" sz="2600" kern="100" baseline="30000" dirty="0">
                <a:latin typeface="Times New Roman"/>
                <a:ea typeface="微软雅黑"/>
                <a:cs typeface="Times New Roman"/>
              </a:rPr>
              <a:t>＋</a:t>
            </a:r>
            <a:r>
              <a:rPr lang="zh-CN" altLang="zh-CN" sz="2600" kern="100" dirty="0">
                <a:latin typeface="Times New Roman"/>
                <a:ea typeface="微软雅黑"/>
                <a:cs typeface="Times New Roman"/>
              </a:rPr>
              <a:t>的检验</a:t>
            </a:r>
            <a:endParaRPr lang="zh-CN" altLang="zh-CN" sz="1050" kern="100" dirty="0">
              <a:latin typeface="宋体"/>
              <a:cs typeface="Courier New"/>
            </a:endParaRPr>
          </a:p>
          <a:p>
            <a:pPr algn="just">
              <a:lnSpc>
                <a:spcPct val="150000"/>
              </a:lnSpc>
              <a:spcAft>
                <a:spcPts val="0"/>
              </a:spcAft>
              <a:tabLst>
                <a:tab pos="2700655" algn="l"/>
              </a:tabLst>
            </a:pPr>
            <a:r>
              <a:rPr lang="en-US" altLang="zh-CN" sz="2600" kern="100" dirty="0">
                <a:latin typeface="Times New Roman"/>
                <a:ea typeface="黑体"/>
                <a:cs typeface="Courier New"/>
              </a:rPr>
              <a:t>1</a:t>
            </a:r>
            <a:r>
              <a:rPr lang="en-US" altLang="zh-CN" sz="2600" kern="100" dirty="0">
                <a:latin typeface="Times New Roman"/>
                <a:ea typeface="微软雅黑"/>
                <a:cs typeface="Courier New"/>
              </a:rPr>
              <a:t>.</a:t>
            </a:r>
            <a:r>
              <a:rPr lang="zh-CN" altLang="zh-CN" sz="2600" kern="100" dirty="0">
                <a:latin typeface="Times New Roman"/>
                <a:ea typeface="黑体"/>
                <a:cs typeface="Times New Roman"/>
              </a:rPr>
              <a:t>铁元素的化合价和</a:t>
            </a:r>
            <a:r>
              <a:rPr lang="zh-CN" altLang="zh-CN" sz="2600" kern="100" dirty="0" smtClean="0">
                <a:latin typeface="Times New Roman"/>
                <a:ea typeface="黑体"/>
                <a:cs typeface="Times New Roman"/>
              </a:rPr>
              <a:t>转化</a:t>
            </a:r>
            <a:endParaRPr lang="zh-CN" altLang="zh-CN" sz="1050" kern="100" dirty="0">
              <a:latin typeface="宋体"/>
              <a:cs typeface="Courier New"/>
            </a:endParaRPr>
          </a:p>
        </p:txBody>
      </p:sp>
      <p:sp>
        <p:nvSpPr>
          <p:cNvPr id="8" name="矩形 7"/>
          <p:cNvSpPr/>
          <p:nvPr/>
        </p:nvSpPr>
        <p:spPr>
          <a:xfrm>
            <a:off x="516880" y="1806428"/>
            <a:ext cx="11397613" cy="1848559"/>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latin typeface="Times New Roman"/>
                <a:ea typeface="微软雅黑"/>
                <a:cs typeface="Times New Roman"/>
              </a:rPr>
              <a:t>铁元素常见价态</a:t>
            </a:r>
            <a:r>
              <a:rPr lang="zh-CN" altLang="zh-CN" sz="2600" kern="100" dirty="0" smtClean="0">
                <a:latin typeface="Times New Roman"/>
                <a:ea typeface="微软雅黑"/>
                <a:cs typeface="Times New Roman"/>
              </a:rPr>
              <a:t>有</a:t>
            </a:r>
            <a:r>
              <a:rPr lang="en-US" altLang="zh-CN" sz="2600" kern="100" dirty="0" smtClean="0">
                <a:solidFill>
                  <a:srgbClr val="000000"/>
                </a:solidFill>
                <a:latin typeface="Times New Roman"/>
                <a:ea typeface="宋体"/>
                <a:cs typeface="Times New Roman"/>
                <a:sym typeface="Times New Roman"/>
              </a:rPr>
              <a:t>______</a:t>
            </a:r>
            <a:r>
              <a:rPr lang="zh-CN" altLang="zh-CN" sz="2600" kern="100" dirty="0" smtClean="0">
                <a:latin typeface="Times New Roman"/>
                <a:ea typeface="微软雅黑"/>
                <a:cs typeface="Times New Roman"/>
              </a:rPr>
              <a:t>、</a:t>
            </a:r>
            <a:r>
              <a:rPr lang="en-US" altLang="zh-CN" sz="2600" kern="100" dirty="0" smtClean="0">
                <a:solidFill>
                  <a:srgbClr val="000000"/>
                </a:solidFill>
                <a:latin typeface="Times New Roman"/>
                <a:ea typeface="宋体"/>
                <a:cs typeface="Times New Roman"/>
                <a:sym typeface="Times New Roman"/>
              </a:rPr>
              <a:t>______</a:t>
            </a:r>
            <a:r>
              <a:rPr lang="zh-CN" altLang="zh-CN" sz="2600" kern="100" dirty="0" smtClean="0">
                <a:latin typeface="Times New Roman"/>
                <a:ea typeface="微软雅黑"/>
                <a:cs typeface="Times New Roman"/>
              </a:rPr>
              <a:t>价</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在相同价态化合物之间进行转化</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通过</a:t>
            </a:r>
            <a:r>
              <a:rPr lang="zh-CN" altLang="zh-CN" sz="2600" u="sng" kern="100" dirty="0" smtClean="0">
                <a:latin typeface="Times New Roman"/>
                <a:ea typeface="微软雅黑"/>
                <a:cs typeface="Times New Roman"/>
              </a:rPr>
              <a:t>非</a:t>
            </a:r>
            <a:r>
              <a:rPr lang="en-US" altLang="zh-CN" sz="2600" kern="100" dirty="0" smtClean="0">
                <a:solidFill>
                  <a:srgbClr val="000000"/>
                </a:solidFill>
                <a:latin typeface="Times New Roman"/>
                <a:ea typeface="宋体"/>
                <a:cs typeface="Times New Roman"/>
                <a:sym typeface="Times New Roman"/>
              </a:rPr>
              <a:t>__________</a:t>
            </a:r>
            <a:r>
              <a:rPr lang="zh-CN" altLang="zh-CN" sz="2600" kern="100" dirty="0" smtClean="0">
                <a:latin typeface="Times New Roman"/>
                <a:ea typeface="微软雅黑"/>
                <a:cs typeface="Times New Roman"/>
              </a:rPr>
              <a:t>反应</a:t>
            </a:r>
            <a:r>
              <a:rPr lang="zh-CN" altLang="zh-CN" sz="2600" kern="100" dirty="0">
                <a:latin typeface="Times New Roman"/>
                <a:ea typeface="微软雅黑"/>
                <a:cs typeface="Times New Roman"/>
              </a:rPr>
              <a:t>即可实现。在不同价态元素化合物之间进行转化</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则需</a:t>
            </a:r>
            <a:r>
              <a:rPr lang="zh-CN" altLang="zh-CN" sz="2600" kern="100" dirty="0" smtClean="0">
                <a:latin typeface="Times New Roman"/>
                <a:ea typeface="微软雅黑"/>
                <a:cs typeface="Times New Roman"/>
              </a:rPr>
              <a:t>通过</a:t>
            </a:r>
            <a:r>
              <a:rPr lang="en-US" altLang="zh-CN" sz="2600" kern="100" dirty="0" smtClean="0">
                <a:solidFill>
                  <a:srgbClr val="000000"/>
                </a:solidFill>
                <a:latin typeface="Times New Roman"/>
                <a:ea typeface="宋体"/>
                <a:cs typeface="Times New Roman"/>
                <a:sym typeface="Times New Roman"/>
              </a:rPr>
              <a:t>__________</a:t>
            </a:r>
            <a:r>
              <a:rPr lang="zh-CN" altLang="zh-CN" sz="2600" kern="100" dirty="0" smtClean="0">
                <a:latin typeface="Times New Roman"/>
                <a:ea typeface="微软雅黑"/>
                <a:cs typeface="Times New Roman"/>
              </a:rPr>
              <a:t>反应</a:t>
            </a:r>
            <a:r>
              <a:rPr lang="zh-CN" altLang="zh-CN" sz="2600" kern="100" dirty="0">
                <a:latin typeface="Times New Roman"/>
                <a:ea typeface="微软雅黑"/>
                <a:cs typeface="Times New Roman"/>
              </a:rPr>
              <a:t>才能实现</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sp>
        <p:nvSpPr>
          <p:cNvPr id="2" name="矩形 1"/>
          <p:cNvSpPr/>
          <p:nvPr/>
        </p:nvSpPr>
        <p:spPr>
          <a:xfrm>
            <a:off x="3394861" y="1989610"/>
            <a:ext cx="684803" cy="492443"/>
          </a:xfrm>
          <a:prstGeom prst="rect">
            <a:avLst/>
          </a:prstGeom>
        </p:spPr>
        <p:txBody>
          <a:bodyPr wrap="none">
            <a:spAutoFit/>
          </a:bodyPr>
          <a:lstStyle/>
          <a:p>
            <a:r>
              <a:rPr lang="zh-CN" altLang="zh-CN" sz="2600" kern="100" dirty="0">
                <a:solidFill>
                  <a:srgbClr val="C00000"/>
                </a:solidFill>
                <a:latin typeface="Times New Roman"/>
                <a:ea typeface="宋体"/>
                <a:cs typeface="Times New Roman"/>
                <a:sym typeface="Times New Roman"/>
              </a:rPr>
              <a:t>＋</a:t>
            </a:r>
            <a:r>
              <a:rPr lang="en-US" altLang="zh-CN" sz="2600" kern="100" dirty="0">
                <a:solidFill>
                  <a:srgbClr val="C00000"/>
                </a:solidFill>
                <a:latin typeface="Times New Roman"/>
                <a:ea typeface="宋体"/>
                <a:cs typeface="Courier New"/>
                <a:sym typeface="Times New Roman"/>
              </a:rPr>
              <a:t>2</a:t>
            </a:r>
            <a:endParaRPr lang="zh-CN" altLang="en-US" sz="2600" dirty="0">
              <a:solidFill>
                <a:srgbClr val="C00000"/>
              </a:solidFill>
              <a:latin typeface="Times New Roman"/>
              <a:ea typeface="宋体"/>
              <a:sym typeface="Times New Roman"/>
            </a:endParaRPr>
          </a:p>
        </p:txBody>
      </p:sp>
      <p:sp>
        <p:nvSpPr>
          <p:cNvPr id="3" name="矩形 2"/>
          <p:cNvSpPr/>
          <p:nvPr/>
        </p:nvSpPr>
        <p:spPr>
          <a:xfrm>
            <a:off x="4655022" y="1968343"/>
            <a:ext cx="684803" cy="492443"/>
          </a:xfrm>
          <a:prstGeom prst="rect">
            <a:avLst/>
          </a:prstGeom>
        </p:spPr>
        <p:txBody>
          <a:bodyPr wrap="none">
            <a:spAutoFit/>
          </a:bodyPr>
          <a:lstStyle/>
          <a:p>
            <a:r>
              <a:rPr lang="zh-CN" altLang="zh-CN" sz="2600" kern="100" dirty="0">
                <a:solidFill>
                  <a:srgbClr val="C00000"/>
                </a:solidFill>
                <a:latin typeface="Times New Roman"/>
                <a:ea typeface="宋体"/>
                <a:cs typeface="Times New Roman"/>
                <a:sym typeface="Times New Roman"/>
              </a:rPr>
              <a:t>＋</a:t>
            </a:r>
            <a:r>
              <a:rPr lang="en-US" altLang="zh-CN" sz="2600" kern="100" dirty="0">
                <a:solidFill>
                  <a:srgbClr val="C00000"/>
                </a:solidFill>
                <a:latin typeface="Times New Roman"/>
                <a:ea typeface="宋体"/>
                <a:cs typeface="Courier New"/>
                <a:sym typeface="Times New Roman"/>
              </a:rPr>
              <a:t>3</a:t>
            </a:r>
            <a:endParaRPr lang="zh-CN" altLang="en-US" sz="2600" dirty="0">
              <a:solidFill>
                <a:srgbClr val="C00000"/>
              </a:solidFill>
              <a:latin typeface="Times New Roman"/>
              <a:ea typeface="宋体"/>
              <a:sym typeface="Times New Roman"/>
            </a:endParaRPr>
          </a:p>
        </p:txBody>
      </p:sp>
      <p:sp>
        <p:nvSpPr>
          <p:cNvPr id="4" name="矩形 3"/>
          <p:cNvSpPr/>
          <p:nvPr/>
        </p:nvSpPr>
        <p:spPr>
          <a:xfrm>
            <a:off x="694516" y="2529679"/>
            <a:ext cx="1518364" cy="492443"/>
          </a:xfrm>
          <a:prstGeom prst="rect">
            <a:avLst/>
          </a:prstGeom>
        </p:spPr>
        <p:txBody>
          <a:bodyPr wrap="none">
            <a:spAutoFit/>
          </a:bodyPr>
          <a:lstStyle/>
          <a:p>
            <a:r>
              <a:rPr lang="zh-CN" altLang="zh-CN" sz="2600" b="1" kern="100" dirty="0">
                <a:solidFill>
                  <a:srgbClr val="C00000"/>
                </a:solidFill>
                <a:latin typeface="Times New Roman"/>
                <a:ea typeface="宋体"/>
                <a:cs typeface="Times New Roman"/>
                <a:sym typeface="Times New Roman"/>
              </a:rPr>
              <a:t>氧化还原</a:t>
            </a:r>
            <a:endParaRPr lang="zh-CN" altLang="en-US" sz="2600" b="1" dirty="0">
              <a:solidFill>
                <a:srgbClr val="C00000"/>
              </a:solidFill>
              <a:latin typeface="Times New Roman"/>
              <a:ea typeface="宋体"/>
              <a:sym typeface="Times New Roman"/>
            </a:endParaRPr>
          </a:p>
        </p:txBody>
      </p:sp>
      <p:sp>
        <p:nvSpPr>
          <p:cNvPr id="5" name="矩形 4"/>
          <p:cNvSpPr/>
          <p:nvPr/>
        </p:nvSpPr>
        <p:spPr>
          <a:xfrm>
            <a:off x="694516" y="3162544"/>
            <a:ext cx="1518364" cy="492443"/>
          </a:xfrm>
          <a:prstGeom prst="rect">
            <a:avLst/>
          </a:prstGeom>
        </p:spPr>
        <p:txBody>
          <a:bodyPr wrap="none">
            <a:spAutoFit/>
          </a:bodyPr>
          <a:lstStyle/>
          <a:p>
            <a:r>
              <a:rPr lang="zh-CN" altLang="zh-CN" sz="2600" b="1" kern="100" dirty="0">
                <a:solidFill>
                  <a:srgbClr val="C00000"/>
                </a:solidFill>
                <a:latin typeface="Times New Roman"/>
                <a:ea typeface="宋体"/>
                <a:cs typeface="Times New Roman"/>
                <a:sym typeface="Times New Roman"/>
              </a:rPr>
              <a:t>氧化还原</a:t>
            </a:r>
            <a:endParaRPr lang="zh-CN" altLang="en-US" sz="2600" b="1" dirty="0">
              <a:solidFill>
                <a:srgbClr val="C00000"/>
              </a:solidFill>
              <a:latin typeface="Times New Roman"/>
              <a:ea typeface="宋体"/>
              <a:sym typeface="Times New Roman"/>
            </a:endParaRPr>
          </a:p>
        </p:txBody>
      </p:sp>
    </p:spTree>
    <p:extLst>
      <p:ext uri="{BB962C8B-B14F-4D97-AF65-F5344CB8AC3E}">
        <p14:creationId xmlns:p14="http://schemas.microsoft.com/office/powerpoint/2010/main" val="357049578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P spid="5"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4486" y="1266363"/>
            <a:ext cx="11243394" cy="3047990"/>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a:ea typeface="黑体"/>
                <a:cs typeface="Times New Roman"/>
              </a:rPr>
              <a:t>解析</a:t>
            </a:r>
            <a:r>
              <a:rPr lang="zh-CN" altLang="zh-CN" sz="2600" kern="100" dirty="0">
                <a:latin typeface="Times New Roman"/>
                <a:ea typeface="黑体"/>
                <a:cs typeface="Times New Roman"/>
              </a:rPr>
              <a:t>　</a:t>
            </a:r>
            <a:r>
              <a:rPr lang="en-US" altLang="zh-CN" sz="2600" b="1" kern="100" dirty="0">
                <a:solidFill>
                  <a:srgbClr val="0000FF"/>
                </a:solidFill>
                <a:latin typeface="宋体"/>
                <a:ea typeface="仿宋_GB2312"/>
                <a:cs typeface="Times New Roman"/>
              </a:rPr>
              <a:t>①</a:t>
            </a:r>
            <a:r>
              <a:rPr lang="zh-CN" altLang="zh-CN" sz="2600" b="1" kern="100" dirty="0">
                <a:solidFill>
                  <a:srgbClr val="0000FF"/>
                </a:solidFill>
                <a:latin typeface="Times New Roman"/>
                <a:ea typeface="仿宋_GB2312"/>
                <a:cs typeface="Times New Roman"/>
              </a:rPr>
              <a:t>中发生反应</a:t>
            </a:r>
            <a:r>
              <a:rPr lang="en-US" altLang="zh-CN" sz="2600" b="1" kern="100" dirty="0">
                <a:solidFill>
                  <a:srgbClr val="0000FF"/>
                </a:solidFill>
                <a:latin typeface="Times New Roman"/>
                <a:ea typeface="仿宋_GB2312"/>
                <a:cs typeface="Courier New"/>
              </a:rPr>
              <a:t>Fe</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Cu</a:t>
            </a:r>
            <a:r>
              <a:rPr lang="en-US" altLang="zh-CN" sz="2600" b="1" kern="100" baseline="30000" dirty="0">
                <a:solidFill>
                  <a:srgbClr val="0000FF"/>
                </a:solidFill>
                <a:latin typeface="Times New Roman"/>
                <a:ea typeface="仿宋_GB2312"/>
                <a:cs typeface="Courier New"/>
              </a:rPr>
              <a:t>2</a:t>
            </a:r>
            <a:r>
              <a:rPr lang="zh-CN" altLang="zh-CN" sz="2600" b="1" kern="100" baseline="30000" dirty="0">
                <a:solidFill>
                  <a:srgbClr val="0000FF"/>
                </a:solidFill>
                <a:latin typeface="Times New Roman"/>
                <a:ea typeface="仿宋_GB2312"/>
                <a:cs typeface="Times New Roman"/>
              </a:rPr>
              <a:t>＋</a:t>
            </a:r>
            <a:r>
              <a:rPr lang="en-US" altLang="zh-CN" sz="2600" b="1" kern="100" spc="-80" dirty="0">
                <a:solidFill>
                  <a:srgbClr val="0000FF"/>
                </a:solidFill>
                <a:latin typeface="Times New Roman"/>
                <a:ea typeface="仿宋_GB2312"/>
                <a:cs typeface="Courier New"/>
              </a:rPr>
              <a:t>==</a:t>
            </a:r>
            <a:r>
              <a:rPr lang="en-US" altLang="zh-CN" sz="2600" b="1" kern="100" dirty="0">
                <a:solidFill>
                  <a:srgbClr val="0000FF"/>
                </a:solidFill>
                <a:latin typeface="Times New Roman"/>
                <a:ea typeface="仿宋_GB2312"/>
                <a:cs typeface="Courier New"/>
              </a:rPr>
              <a:t>=Fe</a:t>
            </a:r>
            <a:r>
              <a:rPr lang="en-US" altLang="zh-CN" sz="2600" b="1" kern="100" baseline="30000" dirty="0">
                <a:solidFill>
                  <a:srgbClr val="0000FF"/>
                </a:solidFill>
                <a:latin typeface="Times New Roman"/>
                <a:ea typeface="仿宋_GB2312"/>
                <a:cs typeface="Courier New"/>
              </a:rPr>
              <a:t>2</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Cu</a:t>
            </a:r>
            <a:r>
              <a:rPr lang="zh-CN" altLang="zh-CN" sz="2600" b="1" kern="100" dirty="0">
                <a:solidFill>
                  <a:srgbClr val="0000FF"/>
                </a:solidFill>
                <a:latin typeface="Times New Roman"/>
                <a:ea typeface="仿宋_GB2312"/>
                <a:cs typeface="Times New Roman"/>
              </a:rPr>
              <a:t>，其中铁做还原剂，</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正确；</a:t>
            </a:r>
            <a:r>
              <a:rPr lang="en-US" altLang="zh-CN" sz="2600" b="1" kern="100" dirty="0">
                <a:solidFill>
                  <a:srgbClr val="0000FF"/>
                </a:solidFill>
                <a:latin typeface="宋体"/>
                <a:ea typeface="仿宋_GB2312"/>
                <a:cs typeface="Times New Roman"/>
              </a:rPr>
              <a:t>②</a:t>
            </a:r>
            <a:r>
              <a:rPr lang="zh-CN" altLang="zh-CN" sz="2600" b="1" kern="100" dirty="0">
                <a:solidFill>
                  <a:srgbClr val="0000FF"/>
                </a:solidFill>
                <a:latin typeface="Times New Roman"/>
                <a:ea typeface="仿宋_GB2312"/>
                <a:cs typeface="Times New Roman"/>
              </a:rPr>
              <a:t>中发生反应</a:t>
            </a:r>
            <a:r>
              <a:rPr lang="en-US" altLang="zh-CN" sz="2600" b="1" kern="100" dirty="0">
                <a:solidFill>
                  <a:srgbClr val="0000FF"/>
                </a:solidFill>
                <a:latin typeface="Times New Roman"/>
                <a:ea typeface="仿宋_GB2312"/>
                <a:cs typeface="Courier New"/>
              </a:rPr>
              <a:t>2Fe</a:t>
            </a:r>
            <a:r>
              <a:rPr lang="en-US" altLang="zh-CN" sz="2600" b="1" kern="100" baseline="30000" dirty="0">
                <a:solidFill>
                  <a:srgbClr val="0000FF"/>
                </a:solidFill>
                <a:latin typeface="Times New Roman"/>
                <a:ea typeface="仿宋_GB2312"/>
                <a:cs typeface="Courier New"/>
              </a:rPr>
              <a:t>2</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Cl</a:t>
            </a:r>
            <a:r>
              <a:rPr lang="en-US" altLang="zh-CN" sz="2600" b="1" kern="100" baseline="-25000" dirty="0">
                <a:solidFill>
                  <a:srgbClr val="0000FF"/>
                </a:solidFill>
                <a:latin typeface="Times New Roman"/>
                <a:ea typeface="仿宋_GB2312"/>
                <a:cs typeface="Courier New"/>
              </a:rPr>
              <a:t>2</a:t>
            </a:r>
            <a:r>
              <a:rPr lang="en-US" altLang="zh-CN" sz="2600" b="1" kern="100" spc="-80" dirty="0">
                <a:solidFill>
                  <a:srgbClr val="0000FF"/>
                </a:solidFill>
                <a:latin typeface="Times New Roman"/>
                <a:ea typeface="仿宋_GB2312"/>
                <a:cs typeface="Courier New"/>
              </a:rPr>
              <a:t>==</a:t>
            </a:r>
            <a:r>
              <a:rPr lang="en-US" altLang="zh-CN" sz="2600" b="1" kern="100" dirty="0">
                <a:solidFill>
                  <a:srgbClr val="0000FF"/>
                </a:solidFill>
                <a:latin typeface="Times New Roman"/>
                <a:ea typeface="仿宋_GB2312"/>
                <a:cs typeface="Courier New"/>
              </a:rPr>
              <a:t>=2Fe</a:t>
            </a:r>
            <a:r>
              <a:rPr lang="en-US" altLang="zh-CN" sz="2600" b="1" kern="100" baseline="30000" dirty="0">
                <a:solidFill>
                  <a:srgbClr val="0000FF"/>
                </a:solidFill>
                <a:latin typeface="Times New Roman"/>
                <a:ea typeface="仿宋_GB2312"/>
                <a:cs typeface="Courier New"/>
              </a:rPr>
              <a:t>3</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2Cl</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，其中</a:t>
            </a:r>
            <a:r>
              <a:rPr lang="en-US" altLang="zh-CN" sz="2600" b="1" kern="100" dirty="0">
                <a:solidFill>
                  <a:srgbClr val="0000FF"/>
                </a:solidFill>
                <a:latin typeface="Times New Roman"/>
                <a:ea typeface="仿宋_GB2312"/>
                <a:cs typeface="Courier New"/>
              </a:rPr>
              <a:t>Fe</a:t>
            </a:r>
            <a:r>
              <a:rPr lang="en-US" altLang="zh-CN" sz="2600" b="1" kern="100" baseline="30000" dirty="0">
                <a:solidFill>
                  <a:srgbClr val="0000FF"/>
                </a:solidFill>
                <a:latin typeface="Times New Roman"/>
                <a:ea typeface="仿宋_GB2312"/>
                <a:cs typeface="Courier New"/>
              </a:rPr>
              <a:t>2</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做还原剂，表现还原性，</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正确；</a:t>
            </a:r>
            <a:r>
              <a:rPr lang="en-US" altLang="zh-CN" sz="2600" b="1" kern="100" dirty="0">
                <a:solidFill>
                  <a:srgbClr val="0000FF"/>
                </a:solidFill>
                <a:latin typeface="宋体"/>
                <a:ea typeface="仿宋_GB2312"/>
                <a:cs typeface="Times New Roman"/>
              </a:rPr>
              <a:t>③</a:t>
            </a:r>
            <a:r>
              <a:rPr lang="zh-CN" altLang="zh-CN" sz="2600" b="1" kern="100" dirty="0">
                <a:solidFill>
                  <a:srgbClr val="0000FF"/>
                </a:solidFill>
                <a:latin typeface="Times New Roman"/>
                <a:ea typeface="仿宋_GB2312"/>
                <a:cs typeface="Times New Roman"/>
              </a:rPr>
              <a:t>中发生反应为</a:t>
            </a:r>
            <a:r>
              <a:rPr lang="en-US" altLang="zh-CN" sz="2600" b="1" kern="100" dirty="0">
                <a:solidFill>
                  <a:srgbClr val="0000FF"/>
                </a:solidFill>
                <a:latin typeface="Times New Roman"/>
                <a:ea typeface="仿宋_GB2312"/>
                <a:cs typeface="Courier New"/>
              </a:rPr>
              <a:t>Cu</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2Fe</a:t>
            </a:r>
            <a:r>
              <a:rPr lang="en-US" altLang="zh-CN" sz="2600" b="1" kern="100" baseline="30000" dirty="0">
                <a:solidFill>
                  <a:srgbClr val="0000FF"/>
                </a:solidFill>
                <a:latin typeface="Times New Roman"/>
                <a:ea typeface="仿宋_GB2312"/>
                <a:cs typeface="Courier New"/>
              </a:rPr>
              <a:t>3</a:t>
            </a:r>
            <a:r>
              <a:rPr lang="zh-CN" altLang="zh-CN" sz="2600" b="1" kern="100" baseline="30000" dirty="0">
                <a:solidFill>
                  <a:srgbClr val="0000FF"/>
                </a:solidFill>
                <a:latin typeface="Times New Roman"/>
                <a:ea typeface="仿宋_GB2312"/>
                <a:cs typeface="Times New Roman"/>
              </a:rPr>
              <a:t>＋</a:t>
            </a:r>
            <a:r>
              <a:rPr lang="en-US" altLang="zh-CN" sz="2600" b="1" kern="100" spc="-80" dirty="0">
                <a:solidFill>
                  <a:srgbClr val="0000FF"/>
                </a:solidFill>
                <a:latin typeface="Times New Roman"/>
                <a:ea typeface="仿宋_GB2312"/>
                <a:cs typeface="Courier New"/>
              </a:rPr>
              <a:t>==</a:t>
            </a:r>
            <a:r>
              <a:rPr lang="en-US" altLang="zh-CN" sz="2600" b="1" kern="100" dirty="0">
                <a:solidFill>
                  <a:srgbClr val="0000FF"/>
                </a:solidFill>
                <a:latin typeface="Times New Roman"/>
                <a:ea typeface="仿宋_GB2312"/>
                <a:cs typeface="Courier New"/>
              </a:rPr>
              <a:t>=2Fe</a:t>
            </a:r>
            <a:r>
              <a:rPr lang="en-US" altLang="zh-CN" sz="2600" b="1" kern="100" baseline="30000" dirty="0">
                <a:solidFill>
                  <a:srgbClr val="0000FF"/>
                </a:solidFill>
                <a:latin typeface="Times New Roman"/>
                <a:ea typeface="仿宋_GB2312"/>
                <a:cs typeface="Courier New"/>
              </a:rPr>
              <a:t>2</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Cu</a:t>
            </a:r>
            <a:r>
              <a:rPr lang="en-US" altLang="zh-CN" sz="2600" b="1" kern="100" baseline="30000" dirty="0">
                <a:solidFill>
                  <a:srgbClr val="0000FF"/>
                </a:solidFill>
                <a:latin typeface="Times New Roman"/>
                <a:ea typeface="仿宋_GB2312"/>
                <a:cs typeface="Courier New"/>
              </a:rPr>
              <a:t>2</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，不属于置换反应，</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不正确；氧化性：由</a:t>
            </a:r>
            <a:r>
              <a:rPr lang="en-US" altLang="zh-CN" sz="2600" b="1" kern="100" dirty="0">
                <a:solidFill>
                  <a:srgbClr val="0000FF"/>
                </a:solidFill>
                <a:latin typeface="宋体"/>
                <a:ea typeface="仿宋_GB2312"/>
                <a:cs typeface="Times New Roman"/>
              </a:rPr>
              <a:t>①</a:t>
            </a:r>
            <a:r>
              <a:rPr lang="zh-CN" altLang="zh-CN" sz="2600" b="1" kern="100" dirty="0">
                <a:solidFill>
                  <a:srgbClr val="0000FF"/>
                </a:solidFill>
                <a:latin typeface="Times New Roman"/>
                <a:ea typeface="仿宋_GB2312"/>
                <a:cs typeface="Times New Roman"/>
              </a:rPr>
              <a:t>知</a:t>
            </a:r>
            <a:r>
              <a:rPr lang="en-US" altLang="zh-CN" sz="2600" b="1" kern="100" dirty="0">
                <a:solidFill>
                  <a:srgbClr val="0000FF"/>
                </a:solidFill>
                <a:latin typeface="Times New Roman"/>
                <a:ea typeface="仿宋_GB2312"/>
                <a:cs typeface="Courier New"/>
              </a:rPr>
              <a:t>Cu</a:t>
            </a:r>
            <a:r>
              <a:rPr lang="en-US" altLang="zh-CN" sz="2600" b="1" kern="100" baseline="30000" dirty="0">
                <a:solidFill>
                  <a:srgbClr val="0000FF"/>
                </a:solidFill>
                <a:latin typeface="Times New Roman"/>
                <a:ea typeface="仿宋_GB2312"/>
                <a:cs typeface="Courier New"/>
              </a:rPr>
              <a:t>2</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Fe</a:t>
            </a:r>
            <a:r>
              <a:rPr lang="en-US" altLang="zh-CN" sz="2600" b="1" kern="100" baseline="30000" dirty="0">
                <a:solidFill>
                  <a:srgbClr val="0000FF"/>
                </a:solidFill>
                <a:latin typeface="Times New Roman"/>
                <a:ea typeface="仿宋_GB2312"/>
                <a:cs typeface="Courier New"/>
              </a:rPr>
              <a:t>2</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，由</a:t>
            </a:r>
            <a:r>
              <a:rPr lang="en-US" altLang="zh-CN" sz="2600" b="1" kern="100" dirty="0">
                <a:solidFill>
                  <a:srgbClr val="0000FF"/>
                </a:solidFill>
                <a:latin typeface="宋体"/>
                <a:ea typeface="仿宋_GB2312"/>
                <a:cs typeface="Times New Roman"/>
              </a:rPr>
              <a:t>③</a:t>
            </a:r>
            <a:r>
              <a:rPr lang="zh-CN" altLang="zh-CN" sz="2600" b="1" kern="100" dirty="0">
                <a:solidFill>
                  <a:srgbClr val="0000FF"/>
                </a:solidFill>
                <a:latin typeface="Times New Roman"/>
                <a:ea typeface="仿宋_GB2312"/>
                <a:cs typeface="Times New Roman"/>
              </a:rPr>
              <a:t>知</a:t>
            </a:r>
            <a:r>
              <a:rPr lang="en-US" altLang="zh-CN" sz="2600" b="1" kern="100" dirty="0">
                <a:solidFill>
                  <a:srgbClr val="0000FF"/>
                </a:solidFill>
                <a:latin typeface="Times New Roman"/>
                <a:ea typeface="仿宋_GB2312"/>
                <a:cs typeface="Courier New"/>
              </a:rPr>
              <a:t>Fe</a:t>
            </a:r>
            <a:r>
              <a:rPr lang="en-US" altLang="zh-CN" sz="2600" b="1" kern="100" baseline="30000" dirty="0">
                <a:solidFill>
                  <a:srgbClr val="0000FF"/>
                </a:solidFill>
                <a:latin typeface="Times New Roman"/>
                <a:ea typeface="仿宋_GB2312"/>
                <a:cs typeface="Courier New"/>
              </a:rPr>
              <a:t>3</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Cu</a:t>
            </a:r>
            <a:r>
              <a:rPr lang="en-US" altLang="zh-CN" sz="2600" b="1" kern="100" baseline="30000" dirty="0">
                <a:solidFill>
                  <a:srgbClr val="0000FF"/>
                </a:solidFill>
                <a:latin typeface="Times New Roman"/>
                <a:ea typeface="仿宋_GB2312"/>
                <a:cs typeface="Courier New"/>
              </a:rPr>
              <a:t>2</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，即</a:t>
            </a:r>
            <a:r>
              <a:rPr lang="en-US" altLang="zh-CN" sz="2600" b="1" kern="100" dirty="0">
                <a:solidFill>
                  <a:srgbClr val="0000FF"/>
                </a:solidFill>
                <a:latin typeface="Times New Roman"/>
                <a:ea typeface="仿宋_GB2312"/>
                <a:cs typeface="Courier New"/>
              </a:rPr>
              <a:t>Fe</a:t>
            </a:r>
            <a:r>
              <a:rPr lang="en-US" altLang="zh-CN" sz="2600" b="1" kern="100" baseline="30000" dirty="0">
                <a:solidFill>
                  <a:srgbClr val="0000FF"/>
                </a:solidFill>
                <a:latin typeface="Times New Roman"/>
                <a:ea typeface="仿宋_GB2312"/>
                <a:cs typeface="Courier New"/>
              </a:rPr>
              <a:t>3</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Cu</a:t>
            </a:r>
            <a:r>
              <a:rPr lang="en-US" altLang="zh-CN" sz="2600" b="1" kern="100" baseline="30000" dirty="0">
                <a:solidFill>
                  <a:srgbClr val="0000FF"/>
                </a:solidFill>
                <a:latin typeface="Times New Roman"/>
                <a:ea typeface="仿宋_GB2312"/>
                <a:cs typeface="Courier New"/>
              </a:rPr>
              <a:t>2</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Fe</a:t>
            </a:r>
            <a:r>
              <a:rPr lang="en-US" altLang="zh-CN" sz="2600" b="1" kern="100" baseline="30000" dirty="0">
                <a:solidFill>
                  <a:srgbClr val="0000FF"/>
                </a:solidFill>
                <a:latin typeface="Times New Roman"/>
                <a:ea typeface="仿宋_GB2312"/>
                <a:cs typeface="Courier New"/>
              </a:rPr>
              <a:t>2</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，由</a:t>
            </a:r>
            <a:r>
              <a:rPr lang="en-US" altLang="zh-CN" sz="2600" b="1" kern="100" dirty="0">
                <a:solidFill>
                  <a:srgbClr val="0000FF"/>
                </a:solidFill>
                <a:latin typeface="宋体"/>
                <a:ea typeface="仿宋_GB2312"/>
                <a:cs typeface="Times New Roman"/>
              </a:rPr>
              <a:t>④</a:t>
            </a:r>
            <a:r>
              <a:rPr lang="zh-CN" altLang="zh-CN" sz="2600" b="1" kern="100" dirty="0">
                <a:solidFill>
                  <a:srgbClr val="0000FF"/>
                </a:solidFill>
                <a:latin typeface="Times New Roman"/>
                <a:ea typeface="仿宋_GB2312"/>
                <a:cs typeface="Times New Roman"/>
              </a:rPr>
              <a:t>可知</a:t>
            </a:r>
            <a:r>
              <a:rPr lang="en-US" altLang="zh-CN" sz="2600" b="1" kern="100" dirty="0">
                <a:solidFill>
                  <a:srgbClr val="0000FF"/>
                </a:solidFill>
                <a:latin typeface="Times New Roman"/>
                <a:ea typeface="仿宋_GB2312"/>
                <a:cs typeface="Courier New"/>
              </a:rPr>
              <a:t>Fe</a:t>
            </a:r>
            <a:r>
              <a:rPr lang="en-US" altLang="zh-CN" sz="2600" b="1" kern="100" baseline="30000" dirty="0">
                <a:solidFill>
                  <a:srgbClr val="0000FF"/>
                </a:solidFill>
                <a:latin typeface="Times New Roman"/>
                <a:ea typeface="仿宋_GB2312"/>
                <a:cs typeface="Courier New"/>
              </a:rPr>
              <a:t>2</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遇</a:t>
            </a:r>
            <a:r>
              <a:rPr lang="en-US" altLang="zh-CN" sz="2600" b="1" kern="100" dirty="0">
                <a:solidFill>
                  <a:srgbClr val="0000FF"/>
                </a:solidFill>
                <a:latin typeface="Times New Roman"/>
                <a:ea typeface="仿宋_GB2312"/>
                <a:cs typeface="Courier New"/>
              </a:rPr>
              <a:t>KSCN</a:t>
            </a:r>
            <a:r>
              <a:rPr lang="zh-CN" altLang="zh-CN" sz="2600" b="1" kern="100" dirty="0">
                <a:solidFill>
                  <a:srgbClr val="0000FF"/>
                </a:solidFill>
                <a:latin typeface="Times New Roman"/>
                <a:ea typeface="仿宋_GB2312"/>
                <a:cs typeface="Times New Roman"/>
              </a:rPr>
              <a:t>溶液不生成血红色物质，</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正确</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23026689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1848559"/>
          </a:xfrm>
          <a:prstGeom prst="rect">
            <a:avLst/>
          </a:prstGeom>
        </p:spPr>
        <p:txBody>
          <a:bodyPr wrap="square" lIns="121898" tIns="60948" rIns="121898" bIns="60948">
            <a:spAutoFit/>
          </a:bodyPr>
          <a:lstStyle/>
          <a:p>
            <a:pPr marL="270000"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7.</a:t>
            </a:r>
            <a:r>
              <a:rPr lang="en-US" altLang="zh-CN" sz="2600" b="1" kern="100" dirty="0">
                <a:latin typeface="Times New Roman"/>
                <a:ea typeface="楷体_GB2312"/>
                <a:cs typeface="Courier New"/>
              </a:rPr>
              <a:t> (2022·</a:t>
            </a:r>
            <a:r>
              <a:rPr lang="zh-CN" altLang="zh-CN" sz="2600" b="1" kern="100" dirty="0">
                <a:latin typeface="Times New Roman"/>
                <a:ea typeface="楷体_GB2312"/>
                <a:cs typeface="Times New Roman"/>
              </a:rPr>
              <a:t>石家庄辛集一中月考</a:t>
            </a:r>
            <a:r>
              <a:rPr lang="en-US" altLang="zh-CN" sz="2600" b="1" kern="100" dirty="0">
                <a:latin typeface="Times New Roman"/>
                <a:ea typeface="楷体_GB2312"/>
                <a:cs typeface="Courier New"/>
              </a:rPr>
              <a:t>)</a:t>
            </a:r>
            <a:r>
              <a:rPr lang="zh-CN" altLang="zh-CN" sz="2600" kern="100" dirty="0">
                <a:latin typeface="Times New Roman"/>
                <a:ea typeface="微软雅黑"/>
                <a:cs typeface="Times New Roman"/>
              </a:rPr>
              <a:t>已知</a:t>
            </a:r>
            <a:r>
              <a:rPr lang="en-US" altLang="zh-CN" sz="2600" kern="100" dirty="0">
                <a:latin typeface="Times New Roman"/>
                <a:ea typeface="微软雅黑"/>
                <a:cs typeface="Courier New"/>
              </a:rPr>
              <a:t>Cu</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2Fe</a:t>
            </a:r>
            <a:r>
              <a:rPr lang="en-US" altLang="zh-CN" sz="2600" kern="100" baseline="30000" dirty="0">
                <a:latin typeface="Times New Roman"/>
                <a:ea typeface="微软雅黑"/>
                <a:cs typeface="Courier New"/>
              </a:rPr>
              <a:t>3</a:t>
            </a:r>
            <a:r>
              <a:rPr lang="zh-CN" altLang="zh-CN" sz="2600" kern="100" baseline="30000" dirty="0">
                <a:latin typeface="Times New Roman"/>
                <a:ea typeface="微软雅黑"/>
                <a:cs typeface="Times New Roman"/>
              </a:rPr>
              <a:t>＋</a:t>
            </a:r>
            <a:r>
              <a:rPr lang="en-US" altLang="zh-CN" sz="2600" kern="100" spc="-80" dirty="0">
                <a:latin typeface="Times New Roman"/>
                <a:ea typeface="微软雅黑"/>
                <a:cs typeface="Courier New"/>
              </a:rPr>
              <a:t>==</a:t>
            </a:r>
            <a:r>
              <a:rPr lang="en-US" altLang="zh-CN" sz="2600" kern="100" dirty="0">
                <a:latin typeface="Times New Roman"/>
                <a:ea typeface="微软雅黑"/>
                <a:cs typeface="Courier New"/>
              </a:rPr>
              <a:t>=2Fe</a:t>
            </a:r>
            <a:r>
              <a:rPr lang="en-US" altLang="zh-CN" sz="2600" kern="100" baseline="30000" dirty="0">
                <a:latin typeface="Times New Roman"/>
                <a:ea typeface="微软雅黑"/>
                <a:cs typeface="Courier New"/>
              </a:rPr>
              <a:t>2</a:t>
            </a:r>
            <a:r>
              <a:rPr lang="zh-CN" altLang="zh-CN" sz="2600" kern="100" baseline="30000" dirty="0">
                <a:latin typeface="Times New Roman"/>
                <a:ea typeface="微软雅黑"/>
                <a:cs typeface="Times New Roman"/>
              </a:rPr>
              <a:t>＋</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Cu</a:t>
            </a:r>
            <a:r>
              <a:rPr lang="en-US" altLang="zh-CN" sz="2600" kern="100" baseline="30000" dirty="0">
                <a:latin typeface="Times New Roman"/>
                <a:ea typeface="微软雅黑"/>
                <a:cs typeface="Courier New"/>
              </a:rPr>
              <a:t>2</a:t>
            </a:r>
            <a:r>
              <a:rPr lang="zh-CN" altLang="zh-CN" sz="2600" kern="100" baseline="30000" dirty="0">
                <a:latin typeface="Times New Roman"/>
                <a:ea typeface="微软雅黑"/>
                <a:cs typeface="Times New Roman"/>
              </a:rPr>
              <a:t>＋</a:t>
            </a:r>
            <a:r>
              <a:rPr lang="zh-CN" altLang="zh-CN" sz="2600" kern="100" dirty="0">
                <a:latin typeface="Times New Roman"/>
                <a:ea typeface="微软雅黑"/>
                <a:cs typeface="Times New Roman"/>
              </a:rPr>
              <a:t>。向</a:t>
            </a:r>
            <a:r>
              <a:rPr lang="en-US" altLang="zh-CN" sz="2600" kern="100" dirty="0">
                <a:latin typeface="Times New Roman"/>
                <a:ea typeface="微软雅黑"/>
                <a:cs typeface="Courier New"/>
              </a:rPr>
              <a:t>FeCl</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CuCl</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的混合溶液中加入一定量的铁粉，充分反应后仍有固体存在，则下列判断不正确的是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a:latin typeface="Times New Roman"/>
                <a:ea typeface="微软雅黑"/>
                <a:cs typeface="Courier New"/>
              </a:rPr>
              <a:t>)</a:t>
            </a:r>
            <a:endParaRPr lang="zh-CN" altLang="zh-CN" sz="1050" kern="100" dirty="0">
              <a:effectLst/>
              <a:latin typeface="宋体"/>
              <a:cs typeface="Courier New"/>
            </a:endParaRPr>
          </a:p>
        </p:txBody>
      </p:sp>
      <p:sp>
        <p:nvSpPr>
          <p:cNvPr id="9" name="矩形 8"/>
          <p:cNvSpPr/>
          <p:nvPr/>
        </p:nvSpPr>
        <p:spPr>
          <a:xfrm>
            <a:off x="516880" y="2529679"/>
            <a:ext cx="11397613" cy="2728223"/>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加入</a:t>
            </a:r>
            <a:r>
              <a:rPr lang="en-US" altLang="zh-CN" sz="2600" kern="100" dirty="0">
                <a:latin typeface="Times New Roman"/>
                <a:ea typeface="微软雅黑"/>
                <a:cs typeface="Courier New"/>
              </a:rPr>
              <a:t>KSCN</a:t>
            </a:r>
            <a:r>
              <a:rPr lang="zh-CN" altLang="zh-CN" sz="2600" kern="100" dirty="0">
                <a:latin typeface="Times New Roman"/>
                <a:ea typeface="微软雅黑"/>
                <a:cs typeface="Times New Roman"/>
              </a:rPr>
              <a:t>溶液一定不变红色</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溶液中一定含</a:t>
            </a:r>
            <a:r>
              <a:rPr lang="en-US" altLang="zh-CN" sz="2600" kern="100" dirty="0">
                <a:latin typeface="Times New Roman"/>
                <a:ea typeface="微软雅黑"/>
                <a:cs typeface="Courier New"/>
              </a:rPr>
              <a:t>Fe</a:t>
            </a:r>
            <a:r>
              <a:rPr lang="en-US" altLang="zh-CN" sz="2600" kern="100" baseline="30000" dirty="0">
                <a:latin typeface="Times New Roman"/>
                <a:ea typeface="微软雅黑"/>
                <a:cs typeface="Courier New"/>
              </a:rPr>
              <a:t>2</a:t>
            </a:r>
            <a:r>
              <a:rPr lang="zh-CN" altLang="zh-CN" sz="2600" kern="100" baseline="30000" dirty="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剩余固体中一定含</a:t>
            </a:r>
            <a:r>
              <a:rPr lang="en-US" altLang="zh-CN" sz="2600" kern="100" dirty="0">
                <a:latin typeface="Times New Roman"/>
                <a:ea typeface="微软雅黑"/>
                <a:cs typeface="Courier New"/>
              </a:rPr>
              <a:t>Cu</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溶液中一定含</a:t>
            </a:r>
            <a:r>
              <a:rPr lang="en-US" altLang="zh-CN" sz="2600" kern="100" dirty="0">
                <a:latin typeface="Times New Roman"/>
                <a:ea typeface="微软雅黑"/>
                <a:cs typeface="Courier New"/>
              </a:rPr>
              <a:t>Cu</a:t>
            </a:r>
            <a:r>
              <a:rPr lang="en-US" altLang="zh-CN" sz="2600" kern="100" baseline="30000" dirty="0">
                <a:latin typeface="Times New Roman"/>
                <a:ea typeface="微软雅黑"/>
                <a:cs typeface="Courier New"/>
              </a:rPr>
              <a:t>2</a:t>
            </a:r>
            <a:r>
              <a:rPr lang="zh-CN" altLang="zh-CN" sz="2600" kern="100" baseline="30000" dirty="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2700655" algn="l"/>
              </a:tabLst>
            </a:pPr>
            <a:endParaRPr lang="zh-CN" altLang="zh-CN" sz="1050" kern="100" dirty="0">
              <a:latin typeface="宋体"/>
              <a:cs typeface="Courier New"/>
            </a:endParaRPr>
          </a:p>
        </p:txBody>
      </p:sp>
      <p:sp>
        <p:nvSpPr>
          <p:cNvPr id="10" name="TextBox 9"/>
          <p:cNvSpPr txBox="1"/>
          <p:nvPr/>
        </p:nvSpPr>
        <p:spPr>
          <a:xfrm>
            <a:off x="2814359" y="2089981"/>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D</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77158800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4486" y="909472"/>
            <a:ext cx="11243394" cy="4248318"/>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a:ea typeface="黑体"/>
                <a:cs typeface="Times New Roman"/>
              </a:rPr>
              <a:t>解析</a:t>
            </a:r>
            <a:r>
              <a:rPr lang="zh-CN" altLang="zh-CN" sz="2600" kern="100" dirty="0">
                <a:latin typeface="Times New Roman"/>
                <a:ea typeface="黑体"/>
                <a:cs typeface="Times New Roman"/>
              </a:rPr>
              <a:t>　</a:t>
            </a:r>
            <a:r>
              <a:rPr lang="zh-CN" altLang="zh-CN" sz="2600" b="1" kern="100" dirty="0">
                <a:solidFill>
                  <a:srgbClr val="0000FF"/>
                </a:solidFill>
                <a:latin typeface="Times New Roman"/>
                <a:ea typeface="仿宋_GB2312"/>
                <a:cs typeface="Times New Roman"/>
              </a:rPr>
              <a:t>向</a:t>
            </a:r>
            <a:r>
              <a:rPr lang="en-US" altLang="zh-CN" sz="2600" b="1" kern="100" dirty="0">
                <a:solidFill>
                  <a:srgbClr val="0000FF"/>
                </a:solidFill>
                <a:latin typeface="Times New Roman"/>
                <a:ea typeface="仿宋_GB2312"/>
                <a:cs typeface="Courier New"/>
              </a:rPr>
              <a:t>FeCl</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CuCl</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的混合溶液中加入一定量的铁粉，充分反应后仍有固体存在，则固体中一定含有</a:t>
            </a:r>
            <a:r>
              <a:rPr lang="en-US" altLang="zh-CN" sz="2600" b="1" kern="100" dirty="0">
                <a:solidFill>
                  <a:srgbClr val="0000FF"/>
                </a:solidFill>
                <a:latin typeface="Times New Roman"/>
                <a:ea typeface="仿宋_GB2312"/>
                <a:cs typeface="Courier New"/>
              </a:rPr>
              <a:t>Cu</a:t>
            </a:r>
            <a:r>
              <a:rPr lang="zh-CN" altLang="zh-CN" sz="2600" b="1" kern="100" dirty="0">
                <a:solidFill>
                  <a:srgbClr val="0000FF"/>
                </a:solidFill>
                <a:latin typeface="Times New Roman"/>
                <a:ea typeface="仿宋_GB2312"/>
                <a:cs typeface="Times New Roman"/>
              </a:rPr>
              <a:t>，可能含有</a:t>
            </a:r>
            <a:r>
              <a:rPr lang="en-US" altLang="zh-CN" sz="2600" b="1" kern="100" dirty="0">
                <a:solidFill>
                  <a:srgbClr val="0000FF"/>
                </a:solidFill>
                <a:latin typeface="Times New Roman"/>
                <a:ea typeface="仿宋_GB2312"/>
                <a:cs typeface="Courier New"/>
              </a:rPr>
              <a:t>Fe</a:t>
            </a:r>
            <a:r>
              <a:rPr lang="zh-CN" altLang="zh-CN" sz="2600" b="1" kern="100" dirty="0">
                <a:solidFill>
                  <a:srgbClr val="0000FF"/>
                </a:solidFill>
                <a:latin typeface="Times New Roman"/>
                <a:ea typeface="仿宋_GB2312"/>
                <a:cs typeface="Times New Roman"/>
              </a:rPr>
              <a:t>，溶液中一定不含有</a:t>
            </a:r>
            <a:r>
              <a:rPr lang="en-US" altLang="zh-CN" sz="2600" b="1" kern="100" dirty="0">
                <a:solidFill>
                  <a:srgbClr val="0000FF"/>
                </a:solidFill>
                <a:latin typeface="Times New Roman"/>
                <a:ea typeface="仿宋_GB2312"/>
                <a:cs typeface="Courier New"/>
              </a:rPr>
              <a:t>Fe</a:t>
            </a:r>
            <a:r>
              <a:rPr lang="en-US" altLang="zh-CN" sz="2600" b="1" kern="100" baseline="30000" dirty="0">
                <a:solidFill>
                  <a:srgbClr val="0000FF"/>
                </a:solidFill>
                <a:latin typeface="Times New Roman"/>
                <a:ea typeface="仿宋_GB2312"/>
                <a:cs typeface="Courier New"/>
              </a:rPr>
              <a:t>3</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，可能含有</a:t>
            </a:r>
            <a:r>
              <a:rPr lang="en-US" altLang="zh-CN" sz="2600" b="1" kern="100" dirty="0">
                <a:solidFill>
                  <a:srgbClr val="0000FF"/>
                </a:solidFill>
                <a:latin typeface="Times New Roman"/>
                <a:ea typeface="仿宋_GB2312"/>
                <a:cs typeface="Courier New"/>
              </a:rPr>
              <a:t>Cu</a:t>
            </a:r>
            <a:r>
              <a:rPr lang="en-US" altLang="zh-CN" sz="2600" b="1" kern="100" baseline="30000" dirty="0">
                <a:solidFill>
                  <a:srgbClr val="0000FF"/>
                </a:solidFill>
                <a:latin typeface="Times New Roman"/>
                <a:ea typeface="仿宋_GB2312"/>
                <a:cs typeface="Courier New"/>
              </a:rPr>
              <a:t>2</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。由分析知，溶液中一定不含有</a:t>
            </a:r>
            <a:r>
              <a:rPr lang="en-US" altLang="zh-CN" sz="2600" b="1" kern="100" dirty="0">
                <a:solidFill>
                  <a:srgbClr val="0000FF"/>
                </a:solidFill>
                <a:latin typeface="Times New Roman"/>
                <a:ea typeface="仿宋_GB2312"/>
                <a:cs typeface="Courier New"/>
              </a:rPr>
              <a:t>Fe</a:t>
            </a:r>
            <a:r>
              <a:rPr lang="en-US" altLang="zh-CN" sz="2600" b="1" kern="100" baseline="30000" dirty="0">
                <a:solidFill>
                  <a:srgbClr val="0000FF"/>
                </a:solidFill>
                <a:latin typeface="Times New Roman"/>
                <a:ea typeface="仿宋_GB2312"/>
                <a:cs typeface="Courier New"/>
              </a:rPr>
              <a:t>3</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，则加入</a:t>
            </a:r>
            <a:r>
              <a:rPr lang="en-US" altLang="zh-CN" sz="2600" b="1" kern="100" dirty="0">
                <a:solidFill>
                  <a:srgbClr val="0000FF"/>
                </a:solidFill>
                <a:latin typeface="Times New Roman"/>
                <a:ea typeface="仿宋_GB2312"/>
                <a:cs typeface="Courier New"/>
              </a:rPr>
              <a:t>KSCN</a:t>
            </a:r>
            <a:r>
              <a:rPr lang="zh-CN" altLang="zh-CN" sz="2600" b="1" kern="100" dirty="0">
                <a:solidFill>
                  <a:srgbClr val="0000FF"/>
                </a:solidFill>
                <a:latin typeface="Times New Roman"/>
                <a:ea typeface="仿宋_GB2312"/>
                <a:cs typeface="Times New Roman"/>
              </a:rPr>
              <a:t>溶液一定不变红色，</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正确；溶液中一定不含有</a:t>
            </a:r>
            <a:r>
              <a:rPr lang="en-US" altLang="zh-CN" sz="2600" b="1" kern="100" dirty="0">
                <a:solidFill>
                  <a:srgbClr val="0000FF"/>
                </a:solidFill>
                <a:latin typeface="Times New Roman"/>
                <a:ea typeface="仿宋_GB2312"/>
                <a:cs typeface="Courier New"/>
              </a:rPr>
              <a:t>Fe</a:t>
            </a:r>
            <a:r>
              <a:rPr lang="en-US" altLang="zh-CN" sz="2600" b="1" kern="100" baseline="30000" dirty="0">
                <a:solidFill>
                  <a:srgbClr val="0000FF"/>
                </a:solidFill>
                <a:latin typeface="Times New Roman"/>
                <a:ea typeface="仿宋_GB2312"/>
                <a:cs typeface="Courier New"/>
              </a:rPr>
              <a:t>3</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，则溶液中一定含有铁元素，所以溶液中一定含</a:t>
            </a:r>
            <a:r>
              <a:rPr lang="en-US" altLang="zh-CN" sz="2600" b="1" kern="100" dirty="0">
                <a:solidFill>
                  <a:srgbClr val="0000FF"/>
                </a:solidFill>
                <a:latin typeface="Times New Roman"/>
                <a:ea typeface="仿宋_GB2312"/>
                <a:cs typeface="Courier New"/>
              </a:rPr>
              <a:t>Fe</a:t>
            </a:r>
            <a:r>
              <a:rPr lang="en-US" altLang="zh-CN" sz="2600" b="1" kern="100" baseline="30000" dirty="0">
                <a:solidFill>
                  <a:srgbClr val="0000FF"/>
                </a:solidFill>
                <a:latin typeface="Times New Roman"/>
                <a:ea typeface="仿宋_GB2312"/>
                <a:cs typeface="Courier New"/>
              </a:rPr>
              <a:t>2</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正确；若固体为</a:t>
            </a:r>
            <a:r>
              <a:rPr lang="en-US" altLang="zh-CN" sz="2600" b="1" kern="100" dirty="0">
                <a:solidFill>
                  <a:srgbClr val="0000FF"/>
                </a:solidFill>
                <a:latin typeface="Times New Roman"/>
                <a:ea typeface="仿宋_GB2312"/>
                <a:cs typeface="Courier New"/>
              </a:rPr>
              <a:t>Fe</a:t>
            </a:r>
            <a:r>
              <a:rPr lang="zh-CN" altLang="zh-CN" sz="2600" b="1" kern="100" dirty="0">
                <a:solidFill>
                  <a:srgbClr val="0000FF"/>
                </a:solidFill>
                <a:latin typeface="Times New Roman"/>
                <a:ea typeface="仿宋_GB2312"/>
                <a:cs typeface="Times New Roman"/>
              </a:rPr>
              <a:t>，则溶液中一定含有</a:t>
            </a:r>
            <a:r>
              <a:rPr lang="en-US" altLang="zh-CN" sz="2600" b="1" kern="100" dirty="0">
                <a:solidFill>
                  <a:srgbClr val="0000FF"/>
                </a:solidFill>
                <a:latin typeface="Times New Roman"/>
                <a:ea typeface="仿宋_GB2312"/>
                <a:cs typeface="Courier New"/>
              </a:rPr>
              <a:t>Cu</a:t>
            </a:r>
            <a:r>
              <a:rPr lang="en-US" altLang="zh-CN" sz="2600" b="1" kern="100" baseline="30000" dirty="0">
                <a:solidFill>
                  <a:srgbClr val="0000FF"/>
                </a:solidFill>
                <a:latin typeface="Times New Roman"/>
                <a:ea typeface="仿宋_GB2312"/>
                <a:cs typeface="Courier New"/>
              </a:rPr>
              <a:t>2</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，而</a:t>
            </a:r>
            <a:r>
              <a:rPr lang="en-US" altLang="zh-CN" sz="2600" b="1" kern="100" dirty="0">
                <a:solidFill>
                  <a:srgbClr val="0000FF"/>
                </a:solidFill>
                <a:latin typeface="Times New Roman"/>
                <a:ea typeface="仿宋_GB2312"/>
                <a:cs typeface="Courier New"/>
              </a:rPr>
              <a:t>Fe</a:t>
            </a:r>
            <a:r>
              <a:rPr lang="zh-CN" altLang="zh-CN" sz="2600" b="1" kern="100" dirty="0">
                <a:solidFill>
                  <a:srgbClr val="0000FF"/>
                </a:solidFill>
                <a:latin typeface="Times New Roman"/>
                <a:ea typeface="仿宋_GB2312"/>
                <a:cs typeface="Times New Roman"/>
              </a:rPr>
              <a:t>与</a:t>
            </a:r>
            <a:r>
              <a:rPr lang="en-US" altLang="zh-CN" sz="2600" b="1" kern="100" dirty="0">
                <a:solidFill>
                  <a:srgbClr val="0000FF"/>
                </a:solidFill>
                <a:latin typeface="Times New Roman"/>
                <a:ea typeface="仿宋_GB2312"/>
                <a:cs typeface="Courier New"/>
              </a:rPr>
              <a:t>Cu</a:t>
            </a:r>
            <a:r>
              <a:rPr lang="en-US" altLang="zh-CN" sz="2600" b="1" kern="100" baseline="30000" dirty="0">
                <a:solidFill>
                  <a:srgbClr val="0000FF"/>
                </a:solidFill>
                <a:latin typeface="Times New Roman"/>
                <a:ea typeface="仿宋_GB2312"/>
                <a:cs typeface="Courier New"/>
              </a:rPr>
              <a:t>2</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不共存，所以剩余固体中一定含</a:t>
            </a:r>
            <a:r>
              <a:rPr lang="en-US" altLang="zh-CN" sz="2600" b="1" kern="100" dirty="0">
                <a:solidFill>
                  <a:srgbClr val="0000FF"/>
                </a:solidFill>
                <a:latin typeface="Times New Roman"/>
                <a:ea typeface="仿宋_GB2312"/>
                <a:cs typeface="Courier New"/>
              </a:rPr>
              <a:t>Cu</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正确；若剩余固体中含有</a:t>
            </a:r>
            <a:r>
              <a:rPr lang="en-US" altLang="zh-CN" sz="2600" b="1" kern="100" dirty="0">
                <a:solidFill>
                  <a:srgbClr val="0000FF"/>
                </a:solidFill>
                <a:latin typeface="Times New Roman"/>
                <a:ea typeface="仿宋_GB2312"/>
                <a:cs typeface="Courier New"/>
              </a:rPr>
              <a:t>Fe</a:t>
            </a:r>
            <a:r>
              <a:rPr lang="zh-CN" altLang="zh-CN" sz="2600" b="1" kern="100" dirty="0">
                <a:solidFill>
                  <a:srgbClr val="0000FF"/>
                </a:solidFill>
                <a:latin typeface="Times New Roman"/>
                <a:ea typeface="仿宋_GB2312"/>
                <a:cs typeface="Times New Roman"/>
              </a:rPr>
              <a:t>，则溶液中一定不含</a:t>
            </a:r>
            <a:r>
              <a:rPr lang="en-US" altLang="zh-CN" sz="2600" b="1" kern="100" dirty="0">
                <a:solidFill>
                  <a:srgbClr val="0000FF"/>
                </a:solidFill>
                <a:latin typeface="Times New Roman"/>
                <a:ea typeface="仿宋_GB2312"/>
                <a:cs typeface="Courier New"/>
              </a:rPr>
              <a:t>Cu</a:t>
            </a:r>
            <a:r>
              <a:rPr lang="en-US" altLang="zh-CN" sz="2600" b="1" kern="100" baseline="30000" dirty="0">
                <a:solidFill>
                  <a:srgbClr val="0000FF"/>
                </a:solidFill>
                <a:latin typeface="Times New Roman"/>
                <a:ea typeface="仿宋_GB2312"/>
                <a:cs typeface="Courier New"/>
              </a:rPr>
              <a:t>2</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不正确</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15896607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1248394"/>
          </a:xfrm>
          <a:prstGeom prst="rect">
            <a:avLst/>
          </a:prstGeom>
        </p:spPr>
        <p:txBody>
          <a:bodyPr wrap="square" lIns="121898" tIns="60948" rIns="121898" bIns="60948">
            <a:spAutoFit/>
          </a:bodyPr>
          <a:lstStyle/>
          <a:p>
            <a:pPr marL="270000"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8.</a:t>
            </a:r>
            <a:r>
              <a:rPr lang="zh-CN" altLang="zh-CN" sz="2600" kern="100" dirty="0">
                <a:latin typeface="Times New Roman"/>
                <a:ea typeface="微软雅黑"/>
                <a:cs typeface="Times New Roman"/>
              </a:rPr>
              <a:t>常温下，在</a:t>
            </a:r>
            <a:r>
              <a:rPr lang="en-US" altLang="zh-CN" sz="2600" kern="100" dirty="0">
                <a:latin typeface="Times New Roman"/>
                <a:ea typeface="微软雅黑"/>
                <a:cs typeface="Courier New"/>
              </a:rPr>
              <a:t>FeSO</a:t>
            </a:r>
            <a:r>
              <a:rPr lang="en-US" altLang="zh-CN" sz="2600" kern="100" baseline="-25000" dirty="0">
                <a:latin typeface="Times New Roman"/>
                <a:ea typeface="微软雅黑"/>
                <a:cs typeface="Courier New"/>
              </a:rPr>
              <a:t>4</a:t>
            </a:r>
            <a:r>
              <a:rPr lang="zh-CN" altLang="zh-CN" sz="2600" kern="100" dirty="0">
                <a:latin typeface="Times New Roman"/>
                <a:ea typeface="微软雅黑"/>
                <a:cs typeface="Times New Roman"/>
              </a:rPr>
              <a:t>溶液中滴加少量稀硝酸，溶液变为浅黄色。下列有关推断错误的是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a:latin typeface="Times New Roman"/>
                <a:ea typeface="微软雅黑"/>
                <a:cs typeface="Courier New"/>
              </a:rPr>
              <a:t>)</a:t>
            </a:r>
            <a:endParaRPr lang="zh-CN" altLang="zh-CN" sz="1050" kern="100" dirty="0">
              <a:effectLst/>
              <a:latin typeface="宋体"/>
              <a:cs typeface="Courier New"/>
            </a:endParaRPr>
          </a:p>
        </p:txBody>
      </p:sp>
      <p:sp>
        <p:nvSpPr>
          <p:cNvPr id="10" name="TextBox 9"/>
          <p:cNvSpPr txBox="1"/>
          <p:nvPr/>
        </p:nvSpPr>
        <p:spPr>
          <a:xfrm>
            <a:off x="1721521" y="1499112"/>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C</a:t>
            </a:r>
            <a:endParaRPr lang="zh-CN" altLang="en-US" sz="3000" b="1" dirty="0">
              <a:solidFill>
                <a:srgbClr val="C00000"/>
              </a:solidFill>
              <a:latin typeface="Times New Roman" pitchFamily="18" charset="0"/>
              <a:ea typeface="华文细黑" pitchFamily="2" charset="-122"/>
              <a:cs typeface="Times New Roman" pitchFamily="18"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647801602"/>
              </p:ext>
            </p:extLst>
          </p:nvPr>
        </p:nvGraphicFramePr>
        <p:xfrm>
          <a:off x="673100" y="2171700"/>
          <a:ext cx="10642600" cy="2959100"/>
        </p:xfrm>
        <a:graphic>
          <a:graphicData uri="http://schemas.openxmlformats.org/presentationml/2006/ole">
            <mc:AlternateContent xmlns:mc="http://schemas.openxmlformats.org/markup-compatibility/2006">
              <mc:Choice xmlns:v="urn:schemas-microsoft-com:vml" Requires="v">
                <p:oleObj spid="_x0000_s22542" name="Document" r:id="rId3" imgW="10640456" imgH="2972007" progId="Word.Document.8">
                  <p:embed/>
                </p:oleObj>
              </mc:Choice>
              <mc:Fallback>
                <p:oleObj name="Document" r:id="rId3" imgW="10640456" imgH="2972007" progId="Word.Document.8">
                  <p:embed/>
                  <p:pic>
                    <p:nvPicPr>
                      <p:cNvPr id="0" name=""/>
                      <p:cNvPicPr/>
                      <p:nvPr/>
                    </p:nvPicPr>
                    <p:blipFill>
                      <a:blip r:embed="rId4"/>
                      <a:stretch>
                        <a:fillRect/>
                      </a:stretch>
                    </p:blipFill>
                    <p:spPr>
                      <a:xfrm>
                        <a:off x="673100" y="2171700"/>
                        <a:ext cx="10642600" cy="2959100"/>
                      </a:xfrm>
                      <a:prstGeom prst="rect">
                        <a:avLst/>
                      </a:prstGeom>
                    </p:spPr>
                  </p:pic>
                </p:oleObj>
              </mc:Fallback>
            </mc:AlternateContent>
          </a:graphicData>
        </a:graphic>
      </p:graphicFrame>
    </p:spTree>
    <p:extLst>
      <p:ext uri="{BB962C8B-B14F-4D97-AF65-F5344CB8AC3E}">
        <p14:creationId xmlns:p14="http://schemas.microsoft.com/office/powerpoint/2010/main" val="331014630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3654041345"/>
              </p:ext>
            </p:extLst>
          </p:nvPr>
        </p:nvGraphicFramePr>
        <p:xfrm>
          <a:off x="381000" y="901700"/>
          <a:ext cx="11493500" cy="4152900"/>
        </p:xfrm>
        <a:graphic>
          <a:graphicData uri="http://schemas.openxmlformats.org/presentationml/2006/ole">
            <mc:AlternateContent xmlns:mc="http://schemas.openxmlformats.org/markup-compatibility/2006">
              <mc:Choice xmlns:v="urn:schemas-microsoft-com:vml" Requires="v">
                <p:oleObj spid="_x0000_s23566" name="Document" r:id="rId3" imgW="11484297" imgH="4161170" progId="Word.Document.8">
                  <p:embed/>
                </p:oleObj>
              </mc:Choice>
              <mc:Fallback>
                <p:oleObj name="Document" r:id="rId3" imgW="11484297" imgH="4161170" progId="Word.Document.8">
                  <p:embed/>
                  <p:pic>
                    <p:nvPicPr>
                      <p:cNvPr id="0" name=""/>
                      <p:cNvPicPr/>
                      <p:nvPr/>
                    </p:nvPicPr>
                    <p:blipFill>
                      <a:blip r:embed="rId4"/>
                      <a:stretch>
                        <a:fillRect/>
                      </a:stretch>
                    </p:blipFill>
                    <p:spPr>
                      <a:xfrm>
                        <a:off x="381000" y="901700"/>
                        <a:ext cx="11493500" cy="4152900"/>
                      </a:xfrm>
                      <a:prstGeom prst="rect">
                        <a:avLst/>
                      </a:prstGeom>
                    </p:spPr>
                  </p:pic>
                </p:oleObj>
              </mc:Fallback>
            </mc:AlternateContent>
          </a:graphicData>
        </a:graphic>
      </p:graphicFrame>
    </p:spTree>
    <p:extLst>
      <p:ext uri="{BB962C8B-B14F-4D97-AF65-F5344CB8AC3E}">
        <p14:creationId xmlns:p14="http://schemas.microsoft.com/office/powerpoint/2010/main" val="324702683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485926"/>
            <a:ext cx="11654075" cy="72325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9</a:t>
            </a: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a:t>
            </a:r>
            <a:r>
              <a:rPr lang="zh-CN" altLang="zh-CN" sz="2600" dirty="0">
                <a:latin typeface="Times New Roman"/>
                <a:ea typeface="微软雅黑"/>
                <a:cs typeface="Times New Roman"/>
              </a:rPr>
              <a:t>下列实验操作和现象、结论或目的均正确的是</a:t>
            </a:r>
            <a:r>
              <a:rPr lang="en-US" altLang="zh-CN" sz="2600" dirty="0">
                <a:latin typeface="Times New Roman"/>
                <a:ea typeface="微软雅黑"/>
              </a:rPr>
              <a:t>(</a:t>
            </a:r>
            <a:r>
              <a:rPr lang="zh-CN" altLang="zh-CN" sz="2600" dirty="0">
                <a:latin typeface="Times New Roman"/>
                <a:ea typeface="微软雅黑"/>
                <a:cs typeface="Times New Roman"/>
              </a:rPr>
              <a:t>　　</a:t>
            </a:r>
            <a:r>
              <a:rPr lang="en-US" altLang="zh-CN" sz="2600" dirty="0">
                <a:latin typeface="Times New Roman"/>
                <a:ea typeface="微软雅黑"/>
              </a:rPr>
              <a:t>)</a:t>
            </a:r>
            <a:endParaRPr lang="zh-CN" altLang="zh-CN" sz="1050" kern="100" dirty="0">
              <a:effectLst/>
              <a:latin typeface="宋体"/>
              <a:cs typeface="Courier New"/>
            </a:endParaRPr>
          </a:p>
        </p:txBody>
      </p:sp>
      <p:sp>
        <p:nvSpPr>
          <p:cNvPr id="10" name="TextBox 9"/>
          <p:cNvSpPr txBox="1"/>
          <p:nvPr/>
        </p:nvSpPr>
        <p:spPr>
          <a:xfrm>
            <a:off x="7433790" y="587526"/>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A</a:t>
            </a:r>
            <a:endParaRPr lang="zh-CN" altLang="en-US" sz="3000" b="1" dirty="0">
              <a:solidFill>
                <a:srgbClr val="C00000"/>
              </a:solidFill>
              <a:latin typeface="Times New Roman" pitchFamily="18" charset="0"/>
              <a:ea typeface="华文细黑" pitchFamily="2" charset="-122"/>
              <a:cs typeface="Times New Roman" pitchFamily="18"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1601888511"/>
              </p:ext>
            </p:extLst>
          </p:nvPr>
        </p:nvGraphicFramePr>
        <p:xfrm>
          <a:off x="710804" y="1259977"/>
          <a:ext cx="10965115" cy="4858279"/>
        </p:xfrm>
        <a:graphic>
          <a:graphicData uri="http://schemas.openxmlformats.org/drawingml/2006/table">
            <a:tbl>
              <a:tblPr/>
              <a:tblGrid>
                <a:gridCol w="890057"/>
                <a:gridCol w="7194690"/>
                <a:gridCol w="2880368"/>
              </a:tblGrid>
              <a:tr h="377296">
                <a:tc>
                  <a:txBody>
                    <a:bodyPr/>
                    <a:lstStyle/>
                    <a:p>
                      <a:pPr algn="ctr">
                        <a:lnSpc>
                          <a:spcPct val="150000"/>
                        </a:lnSpc>
                        <a:spcAft>
                          <a:spcPts val="0"/>
                        </a:spcAft>
                        <a:tabLst>
                          <a:tab pos="2610485" algn="l"/>
                        </a:tabLst>
                      </a:pPr>
                      <a:r>
                        <a:rPr lang="zh-CN" sz="2600" kern="100">
                          <a:effectLst/>
                          <a:latin typeface="Times New Roman"/>
                          <a:ea typeface="微软雅黑"/>
                          <a:cs typeface="Times New Roman"/>
                        </a:rPr>
                        <a:t>选项</a:t>
                      </a:r>
                      <a:endParaRPr lang="zh-CN" sz="2600" kern="100">
                        <a:effectLst/>
                        <a:latin typeface="宋体"/>
                        <a:cs typeface="Courier New"/>
                      </a:endParaRPr>
                    </a:p>
                  </a:txBody>
                  <a:tcPr marL="43534" marR="4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a:ea typeface="微软雅黑"/>
                          <a:cs typeface="Times New Roman"/>
                        </a:rPr>
                        <a:t>操作和现象</a:t>
                      </a:r>
                      <a:endParaRPr lang="zh-CN" sz="2600" kern="100">
                        <a:effectLst/>
                        <a:latin typeface="宋体"/>
                        <a:cs typeface="Courier New"/>
                      </a:endParaRPr>
                    </a:p>
                  </a:txBody>
                  <a:tcPr marL="43534" marR="4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a:ea typeface="微软雅黑"/>
                          <a:cs typeface="Times New Roman"/>
                        </a:rPr>
                        <a:t>结论或目的</a:t>
                      </a:r>
                      <a:endParaRPr lang="zh-CN" sz="2600" kern="100">
                        <a:effectLst/>
                        <a:latin typeface="宋体"/>
                        <a:cs typeface="Courier New"/>
                      </a:endParaRPr>
                    </a:p>
                  </a:txBody>
                  <a:tcPr marL="43534" marR="4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31887">
                <a:tc>
                  <a:txBody>
                    <a:bodyPr/>
                    <a:lstStyle/>
                    <a:p>
                      <a:pPr algn="ctr">
                        <a:lnSpc>
                          <a:spcPct val="150000"/>
                        </a:lnSpc>
                        <a:spcAft>
                          <a:spcPts val="0"/>
                        </a:spcAft>
                        <a:tabLst>
                          <a:tab pos="2610485" algn="l"/>
                        </a:tabLst>
                      </a:pPr>
                      <a:r>
                        <a:rPr lang="en-US" sz="2600" kern="100" dirty="0">
                          <a:effectLst/>
                          <a:latin typeface="Times New Roman"/>
                          <a:ea typeface="微软雅黑"/>
                          <a:cs typeface="Courier New"/>
                        </a:rPr>
                        <a:t>A</a:t>
                      </a:r>
                      <a:endParaRPr lang="zh-CN" sz="2600" kern="100" dirty="0">
                        <a:effectLst/>
                        <a:latin typeface="宋体"/>
                        <a:cs typeface="Courier New"/>
                      </a:endParaRPr>
                    </a:p>
                  </a:txBody>
                  <a:tcPr marL="43534" marR="4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610485" algn="l"/>
                        </a:tabLst>
                      </a:pPr>
                      <a:r>
                        <a:rPr lang="zh-CN" sz="2600" kern="100" dirty="0">
                          <a:effectLst/>
                          <a:latin typeface="Times New Roman"/>
                          <a:ea typeface="微软雅黑"/>
                          <a:cs typeface="Times New Roman"/>
                        </a:rPr>
                        <a:t>向红砖粉末中加入盐酸，充分反应后取上层清液于试管</a:t>
                      </a:r>
                      <a:r>
                        <a:rPr lang="zh-CN" sz="2600" kern="100" dirty="0" smtClean="0">
                          <a:effectLst/>
                          <a:latin typeface="Times New Roman"/>
                          <a:ea typeface="微软雅黑"/>
                          <a:cs typeface="Times New Roman"/>
                        </a:rPr>
                        <a:t>中</a:t>
                      </a:r>
                      <a:r>
                        <a:rPr lang="en-US" altLang="zh-CN" sz="2600" kern="100" dirty="0" smtClean="0">
                          <a:effectLst/>
                          <a:latin typeface="Times New Roman"/>
                          <a:ea typeface="微软雅黑"/>
                          <a:cs typeface="Times New Roman"/>
                        </a:rPr>
                        <a:t>,</a:t>
                      </a:r>
                      <a:r>
                        <a:rPr lang="zh-CN" sz="2600" kern="100" dirty="0" smtClean="0">
                          <a:effectLst/>
                          <a:latin typeface="Times New Roman"/>
                          <a:ea typeface="微软雅黑"/>
                          <a:cs typeface="Times New Roman"/>
                        </a:rPr>
                        <a:t>滴</a:t>
                      </a:r>
                      <a:r>
                        <a:rPr lang="zh-CN" sz="2600" kern="100" dirty="0">
                          <a:effectLst/>
                          <a:latin typeface="Times New Roman"/>
                          <a:ea typeface="微软雅黑"/>
                          <a:cs typeface="Times New Roman"/>
                        </a:rPr>
                        <a:t>加</a:t>
                      </a:r>
                      <a:r>
                        <a:rPr lang="en-US" sz="2600" kern="100" dirty="0">
                          <a:effectLst/>
                          <a:latin typeface="Times New Roman"/>
                          <a:ea typeface="微软雅黑"/>
                          <a:cs typeface="Courier New"/>
                        </a:rPr>
                        <a:t>KSCN</a:t>
                      </a:r>
                      <a:r>
                        <a:rPr lang="zh-CN" sz="2600" kern="100" dirty="0">
                          <a:effectLst/>
                          <a:latin typeface="Times New Roman"/>
                          <a:ea typeface="微软雅黑"/>
                          <a:cs typeface="Times New Roman"/>
                        </a:rPr>
                        <a:t>溶液</a:t>
                      </a:r>
                      <a:r>
                        <a:rPr lang="en-US" sz="2600" kern="100" dirty="0">
                          <a:effectLst/>
                          <a:latin typeface="Times New Roman"/>
                          <a:ea typeface="微软雅黑"/>
                          <a:cs typeface="Courier New"/>
                        </a:rPr>
                        <a:t>2</a:t>
                      </a:r>
                      <a:r>
                        <a:rPr lang="zh-CN" sz="2600" kern="100" dirty="0">
                          <a:effectLst/>
                          <a:latin typeface="Times New Roman"/>
                          <a:ea typeface="微软雅黑"/>
                          <a:cs typeface="Times New Roman"/>
                        </a:rPr>
                        <a:t>～</a:t>
                      </a:r>
                      <a:r>
                        <a:rPr lang="en-US" sz="2600" kern="100" dirty="0">
                          <a:effectLst/>
                          <a:latin typeface="Times New Roman"/>
                          <a:ea typeface="微软雅黑"/>
                          <a:cs typeface="Courier New"/>
                        </a:rPr>
                        <a:t>3</a:t>
                      </a:r>
                      <a:r>
                        <a:rPr lang="zh-CN" sz="2600" kern="100" dirty="0">
                          <a:effectLst/>
                          <a:latin typeface="Times New Roman"/>
                          <a:ea typeface="微软雅黑"/>
                          <a:cs typeface="Times New Roman"/>
                        </a:rPr>
                        <a:t>滴，溶液呈血红色</a:t>
                      </a:r>
                      <a:endParaRPr lang="zh-CN" sz="2600" kern="100" dirty="0">
                        <a:effectLst/>
                        <a:latin typeface="宋体"/>
                        <a:cs typeface="Courier New"/>
                      </a:endParaRPr>
                    </a:p>
                  </a:txBody>
                  <a:tcPr marL="43534" marR="4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a:ea typeface="微软雅黑"/>
                          <a:cs typeface="Times New Roman"/>
                        </a:rPr>
                        <a:t>红砖中含有三价铁</a:t>
                      </a:r>
                      <a:endParaRPr lang="zh-CN" sz="2600" kern="100">
                        <a:effectLst/>
                        <a:latin typeface="宋体"/>
                        <a:cs typeface="Courier New"/>
                      </a:endParaRPr>
                    </a:p>
                  </a:txBody>
                  <a:tcPr marL="43534" marR="4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31887">
                <a:tc>
                  <a:txBody>
                    <a:bodyPr/>
                    <a:lstStyle/>
                    <a:p>
                      <a:pPr algn="ctr">
                        <a:lnSpc>
                          <a:spcPct val="150000"/>
                        </a:lnSpc>
                        <a:spcAft>
                          <a:spcPts val="0"/>
                        </a:spcAft>
                        <a:tabLst>
                          <a:tab pos="2610485" algn="l"/>
                        </a:tabLst>
                      </a:pPr>
                      <a:r>
                        <a:rPr lang="en-US" sz="2600" kern="100">
                          <a:effectLst/>
                          <a:latin typeface="Times New Roman"/>
                          <a:ea typeface="微软雅黑"/>
                          <a:cs typeface="Courier New"/>
                        </a:rPr>
                        <a:t>B</a:t>
                      </a:r>
                      <a:endParaRPr lang="zh-CN" sz="2600" kern="100">
                        <a:effectLst/>
                        <a:latin typeface="宋体"/>
                        <a:cs typeface="Courier New"/>
                      </a:endParaRPr>
                    </a:p>
                  </a:txBody>
                  <a:tcPr marL="43534" marR="4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610485" algn="l"/>
                        </a:tabLst>
                      </a:pPr>
                      <a:r>
                        <a:rPr lang="en-US" sz="2600" kern="100">
                          <a:effectLst/>
                          <a:latin typeface="Times New Roman"/>
                          <a:ea typeface="微软雅黑"/>
                          <a:cs typeface="Courier New"/>
                        </a:rPr>
                        <a:t>CO</a:t>
                      </a:r>
                      <a:r>
                        <a:rPr lang="zh-CN" sz="2600" kern="100">
                          <a:effectLst/>
                          <a:latin typeface="Times New Roman"/>
                          <a:ea typeface="微软雅黑"/>
                          <a:cs typeface="Times New Roman"/>
                        </a:rPr>
                        <a:t>还原</a:t>
                      </a:r>
                      <a:r>
                        <a:rPr lang="en-US" sz="2600" kern="100">
                          <a:effectLst/>
                          <a:latin typeface="Times New Roman"/>
                          <a:ea typeface="微软雅黑"/>
                          <a:cs typeface="Courier New"/>
                        </a:rPr>
                        <a:t>Fe</a:t>
                      </a:r>
                      <a:r>
                        <a:rPr lang="en-US" sz="2600" kern="100" baseline="-25000">
                          <a:effectLst/>
                          <a:latin typeface="Times New Roman"/>
                          <a:ea typeface="微软雅黑"/>
                          <a:cs typeface="Courier New"/>
                        </a:rPr>
                        <a:t>2</a:t>
                      </a:r>
                      <a:r>
                        <a:rPr lang="en-US" sz="2600" kern="100">
                          <a:effectLst/>
                          <a:latin typeface="Times New Roman"/>
                          <a:ea typeface="微软雅黑"/>
                          <a:cs typeface="Courier New"/>
                        </a:rPr>
                        <a:t>O</a:t>
                      </a:r>
                      <a:r>
                        <a:rPr lang="en-US" sz="2600" kern="100" baseline="-25000">
                          <a:effectLst/>
                          <a:latin typeface="Times New Roman"/>
                          <a:ea typeface="微软雅黑"/>
                          <a:cs typeface="Courier New"/>
                        </a:rPr>
                        <a:t>3</a:t>
                      </a:r>
                      <a:r>
                        <a:rPr lang="zh-CN" sz="2600" kern="100">
                          <a:effectLst/>
                          <a:latin typeface="Times New Roman"/>
                          <a:ea typeface="微软雅黑"/>
                          <a:cs typeface="Times New Roman"/>
                        </a:rPr>
                        <a:t>得到的黑色固体加入盐酸溶解后，再加入</a:t>
                      </a:r>
                      <a:r>
                        <a:rPr lang="en-US" sz="2600" kern="100">
                          <a:effectLst/>
                          <a:latin typeface="Times New Roman"/>
                          <a:ea typeface="微软雅黑"/>
                          <a:cs typeface="Courier New"/>
                        </a:rPr>
                        <a:t>KSCN</a:t>
                      </a:r>
                      <a:r>
                        <a:rPr lang="zh-CN" sz="2600" kern="100">
                          <a:effectLst/>
                          <a:latin typeface="Times New Roman"/>
                          <a:ea typeface="微软雅黑"/>
                          <a:cs typeface="Times New Roman"/>
                        </a:rPr>
                        <a:t>溶液，溶液不显血红色</a:t>
                      </a:r>
                      <a:endParaRPr lang="zh-CN" sz="2600" kern="100">
                        <a:effectLst/>
                        <a:latin typeface="宋体"/>
                        <a:cs typeface="Courier New"/>
                      </a:endParaRPr>
                    </a:p>
                  </a:txBody>
                  <a:tcPr marL="43534" marR="4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a:ea typeface="微软雅黑"/>
                          <a:cs typeface="Times New Roman"/>
                        </a:rPr>
                        <a:t>黑色固体中没有</a:t>
                      </a:r>
                      <a:r>
                        <a:rPr lang="en-US" sz="2600" kern="100">
                          <a:effectLst/>
                          <a:latin typeface="Times New Roman"/>
                          <a:ea typeface="微软雅黑"/>
                          <a:cs typeface="Courier New"/>
                        </a:rPr>
                        <a:t>Fe</a:t>
                      </a:r>
                      <a:r>
                        <a:rPr lang="en-US" sz="2600" kern="100" baseline="-25000">
                          <a:effectLst/>
                          <a:latin typeface="Times New Roman"/>
                          <a:ea typeface="微软雅黑"/>
                          <a:cs typeface="Courier New"/>
                        </a:rPr>
                        <a:t>3</a:t>
                      </a:r>
                      <a:r>
                        <a:rPr lang="en-US" sz="2600" kern="100">
                          <a:effectLst/>
                          <a:latin typeface="Times New Roman"/>
                          <a:ea typeface="微软雅黑"/>
                          <a:cs typeface="Courier New"/>
                        </a:rPr>
                        <a:t>O</a:t>
                      </a:r>
                      <a:r>
                        <a:rPr lang="en-US" sz="2600" kern="100" baseline="-25000">
                          <a:effectLst/>
                          <a:latin typeface="Times New Roman"/>
                          <a:ea typeface="微软雅黑"/>
                          <a:cs typeface="Courier New"/>
                        </a:rPr>
                        <a:t>4</a:t>
                      </a:r>
                      <a:endParaRPr lang="zh-CN" sz="2600" kern="100">
                        <a:effectLst/>
                        <a:latin typeface="宋体"/>
                        <a:cs typeface="Courier New"/>
                      </a:endParaRPr>
                    </a:p>
                  </a:txBody>
                  <a:tcPr marL="43534" marR="4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31887">
                <a:tc>
                  <a:txBody>
                    <a:bodyPr/>
                    <a:lstStyle/>
                    <a:p>
                      <a:pPr algn="ctr">
                        <a:lnSpc>
                          <a:spcPct val="150000"/>
                        </a:lnSpc>
                        <a:spcAft>
                          <a:spcPts val="0"/>
                        </a:spcAft>
                        <a:tabLst>
                          <a:tab pos="2610485" algn="l"/>
                        </a:tabLst>
                      </a:pPr>
                      <a:r>
                        <a:rPr lang="en-US" sz="2600" kern="100">
                          <a:effectLst/>
                          <a:latin typeface="Times New Roman"/>
                          <a:ea typeface="微软雅黑"/>
                          <a:cs typeface="Courier New"/>
                        </a:rPr>
                        <a:t>C</a:t>
                      </a:r>
                      <a:endParaRPr lang="zh-CN" sz="2600" kern="100">
                        <a:effectLst/>
                        <a:latin typeface="宋体"/>
                        <a:cs typeface="Courier New"/>
                      </a:endParaRPr>
                    </a:p>
                  </a:txBody>
                  <a:tcPr marL="43534" marR="4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610485" algn="l"/>
                        </a:tabLst>
                      </a:pPr>
                      <a:r>
                        <a:rPr lang="zh-CN" sz="2600" kern="100">
                          <a:effectLst/>
                          <a:latin typeface="Times New Roman"/>
                          <a:ea typeface="微软雅黑"/>
                          <a:cs typeface="Times New Roman"/>
                        </a:rPr>
                        <a:t>取少量</a:t>
                      </a:r>
                      <a:r>
                        <a:rPr lang="en-US" sz="2600" kern="100">
                          <a:effectLst/>
                          <a:latin typeface="Times New Roman"/>
                          <a:ea typeface="微软雅黑"/>
                          <a:cs typeface="Courier New"/>
                        </a:rPr>
                        <a:t>Fe(NO</a:t>
                      </a:r>
                      <a:r>
                        <a:rPr lang="en-US" sz="2600" kern="100" baseline="-25000">
                          <a:effectLst/>
                          <a:latin typeface="Times New Roman"/>
                          <a:ea typeface="微软雅黑"/>
                          <a:cs typeface="Courier New"/>
                        </a:rPr>
                        <a:t>3</a:t>
                      </a:r>
                      <a:r>
                        <a:rPr lang="en-US" sz="2600" kern="100">
                          <a:effectLst/>
                          <a:latin typeface="Times New Roman"/>
                          <a:ea typeface="微软雅黑"/>
                          <a:cs typeface="Courier New"/>
                        </a:rPr>
                        <a:t>)</a:t>
                      </a:r>
                      <a:r>
                        <a:rPr lang="en-US" sz="2600" kern="100" baseline="-25000">
                          <a:effectLst/>
                          <a:latin typeface="Times New Roman"/>
                          <a:ea typeface="微软雅黑"/>
                          <a:cs typeface="Courier New"/>
                        </a:rPr>
                        <a:t>2</a:t>
                      </a:r>
                      <a:r>
                        <a:rPr lang="zh-CN" sz="2600" kern="100">
                          <a:effectLst/>
                          <a:latin typeface="Times New Roman"/>
                          <a:ea typeface="微软雅黑"/>
                          <a:cs typeface="Times New Roman"/>
                        </a:rPr>
                        <a:t>试样加水溶解，加稀</a:t>
                      </a:r>
                      <a:r>
                        <a:rPr lang="en-US" sz="2600" kern="100">
                          <a:effectLst/>
                          <a:latin typeface="Times New Roman"/>
                          <a:ea typeface="微软雅黑"/>
                          <a:cs typeface="Courier New"/>
                        </a:rPr>
                        <a:t>H</a:t>
                      </a:r>
                      <a:r>
                        <a:rPr lang="en-US" sz="2600" kern="100" baseline="-25000">
                          <a:effectLst/>
                          <a:latin typeface="Times New Roman"/>
                          <a:ea typeface="微软雅黑"/>
                          <a:cs typeface="Courier New"/>
                        </a:rPr>
                        <a:t>2</a:t>
                      </a:r>
                      <a:r>
                        <a:rPr lang="en-US" sz="2600" kern="100">
                          <a:effectLst/>
                          <a:latin typeface="Times New Roman"/>
                          <a:ea typeface="微软雅黑"/>
                          <a:cs typeface="Courier New"/>
                        </a:rPr>
                        <a:t>SO</a:t>
                      </a:r>
                      <a:r>
                        <a:rPr lang="en-US" sz="2600" kern="100" baseline="-25000">
                          <a:effectLst/>
                          <a:latin typeface="Times New Roman"/>
                          <a:ea typeface="微软雅黑"/>
                          <a:cs typeface="Courier New"/>
                        </a:rPr>
                        <a:t>4</a:t>
                      </a:r>
                      <a:r>
                        <a:rPr lang="zh-CN" sz="2600" kern="100">
                          <a:effectLst/>
                          <a:latin typeface="Times New Roman"/>
                          <a:ea typeface="微软雅黑"/>
                          <a:cs typeface="Times New Roman"/>
                        </a:rPr>
                        <a:t>酸化，滴加</a:t>
                      </a:r>
                      <a:r>
                        <a:rPr lang="en-US" sz="2600" kern="100">
                          <a:effectLst/>
                          <a:latin typeface="Times New Roman"/>
                          <a:ea typeface="微软雅黑"/>
                          <a:cs typeface="Courier New"/>
                        </a:rPr>
                        <a:t>KSCN</a:t>
                      </a:r>
                      <a:r>
                        <a:rPr lang="zh-CN" sz="2600" kern="100">
                          <a:effectLst/>
                          <a:latin typeface="Times New Roman"/>
                          <a:ea typeface="微软雅黑"/>
                          <a:cs typeface="Times New Roman"/>
                        </a:rPr>
                        <a:t>溶液，溶液变为血红色</a:t>
                      </a:r>
                      <a:endParaRPr lang="zh-CN" sz="2600" kern="100">
                        <a:effectLst/>
                        <a:latin typeface="宋体"/>
                        <a:cs typeface="Courier New"/>
                      </a:endParaRPr>
                    </a:p>
                  </a:txBody>
                  <a:tcPr marL="43534" marR="4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a:ea typeface="微软雅黑"/>
                          <a:cs typeface="Times New Roman"/>
                        </a:rPr>
                        <a:t>该</a:t>
                      </a:r>
                      <a:r>
                        <a:rPr lang="en-US" sz="2600" kern="100">
                          <a:effectLst/>
                          <a:latin typeface="Times New Roman"/>
                          <a:ea typeface="微软雅黑"/>
                          <a:cs typeface="Courier New"/>
                        </a:rPr>
                        <a:t>Fe(NO</a:t>
                      </a:r>
                      <a:r>
                        <a:rPr lang="en-US" sz="2600" kern="100" baseline="-25000">
                          <a:effectLst/>
                          <a:latin typeface="Times New Roman"/>
                          <a:ea typeface="微软雅黑"/>
                          <a:cs typeface="Courier New"/>
                        </a:rPr>
                        <a:t>3</a:t>
                      </a:r>
                      <a:r>
                        <a:rPr lang="en-US" sz="2600" kern="100">
                          <a:effectLst/>
                          <a:latin typeface="Times New Roman"/>
                          <a:ea typeface="微软雅黑"/>
                          <a:cs typeface="Courier New"/>
                        </a:rPr>
                        <a:t>)</a:t>
                      </a:r>
                      <a:r>
                        <a:rPr lang="en-US" sz="2600" kern="100" baseline="-25000">
                          <a:effectLst/>
                          <a:latin typeface="Times New Roman"/>
                          <a:ea typeface="微软雅黑"/>
                          <a:cs typeface="Courier New"/>
                        </a:rPr>
                        <a:t>2</a:t>
                      </a:r>
                      <a:r>
                        <a:rPr lang="zh-CN" sz="2600" kern="100">
                          <a:effectLst/>
                          <a:latin typeface="Times New Roman"/>
                          <a:ea typeface="微软雅黑"/>
                          <a:cs typeface="Times New Roman"/>
                        </a:rPr>
                        <a:t>试样已经变质</a:t>
                      </a:r>
                      <a:endParaRPr lang="zh-CN" sz="2600" kern="100">
                        <a:effectLst/>
                        <a:latin typeface="宋体"/>
                        <a:cs typeface="Courier New"/>
                      </a:endParaRPr>
                    </a:p>
                  </a:txBody>
                  <a:tcPr marL="43534" marR="4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4592">
                <a:tc>
                  <a:txBody>
                    <a:bodyPr/>
                    <a:lstStyle/>
                    <a:p>
                      <a:pPr algn="ctr">
                        <a:lnSpc>
                          <a:spcPct val="150000"/>
                        </a:lnSpc>
                        <a:spcAft>
                          <a:spcPts val="0"/>
                        </a:spcAft>
                        <a:tabLst>
                          <a:tab pos="2610485" algn="l"/>
                        </a:tabLst>
                      </a:pPr>
                      <a:r>
                        <a:rPr lang="en-US" sz="2600" kern="100">
                          <a:effectLst/>
                          <a:latin typeface="Times New Roman"/>
                          <a:ea typeface="微软雅黑"/>
                          <a:cs typeface="Courier New"/>
                        </a:rPr>
                        <a:t>D</a:t>
                      </a:r>
                      <a:endParaRPr lang="zh-CN" sz="2600" kern="100">
                        <a:effectLst/>
                        <a:latin typeface="宋体"/>
                        <a:cs typeface="Courier New"/>
                      </a:endParaRPr>
                    </a:p>
                  </a:txBody>
                  <a:tcPr marL="43534" marR="4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610485" algn="l"/>
                        </a:tabLst>
                      </a:pPr>
                      <a:r>
                        <a:rPr lang="zh-CN" sz="2600" kern="100">
                          <a:effectLst/>
                          <a:latin typeface="Times New Roman"/>
                          <a:ea typeface="微软雅黑"/>
                          <a:cs typeface="Times New Roman"/>
                        </a:rPr>
                        <a:t>向某溶液中通入</a:t>
                      </a:r>
                      <a:r>
                        <a:rPr lang="en-US" sz="2600" kern="100">
                          <a:effectLst/>
                          <a:latin typeface="Times New Roman"/>
                          <a:ea typeface="微软雅黑"/>
                          <a:cs typeface="Courier New"/>
                        </a:rPr>
                        <a:t>Cl</a:t>
                      </a:r>
                      <a:r>
                        <a:rPr lang="en-US" sz="2600" kern="100" baseline="-25000">
                          <a:effectLst/>
                          <a:latin typeface="Times New Roman"/>
                          <a:ea typeface="微软雅黑"/>
                          <a:cs typeface="Courier New"/>
                        </a:rPr>
                        <a:t>2</a:t>
                      </a:r>
                      <a:r>
                        <a:rPr lang="zh-CN" sz="2600" kern="100">
                          <a:effectLst/>
                          <a:latin typeface="Times New Roman"/>
                          <a:ea typeface="微软雅黑"/>
                          <a:cs typeface="Times New Roman"/>
                        </a:rPr>
                        <a:t>，再加入</a:t>
                      </a:r>
                      <a:r>
                        <a:rPr lang="en-US" sz="2600" kern="100">
                          <a:effectLst/>
                          <a:latin typeface="Times New Roman"/>
                          <a:ea typeface="微软雅黑"/>
                          <a:cs typeface="Courier New"/>
                        </a:rPr>
                        <a:t>KSCN</a:t>
                      </a:r>
                      <a:r>
                        <a:rPr lang="zh-CN" sz="2600" kern="100">
                          <a:effectLst/>
                          <a:latin typeface="Times New Roman"/>
                          <a:ea typeface="微软雅黑"/>
                          <a:cs typeface="Times New Roman"/>
                        </a:rPr>
                        <a:t>溶液变血红色</a:t>
                      </a:r>
                      <a:endParaRPr lang="zh-CN" sz="2600" kern="100">
                        <a:effectLst/>
                        <a:latin typeface="宋体"/>
                        <a:cs typeface="Courier New"/>
                      </a:endParaRPr>
                    </a:p>
                  </a:txBody>
                  <a:tcPr marL="43534" marR="4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dirty="0">
                          <a:effectLst/>
                          <a:latin typeface="Times New Roman"/>
                          <a:ea typeface="微软雅黑"/>
                          <a:cs typeface="Times New Roman"/>
                        </a:rPr>
                        <a:t>原溶液中含有</a:t>
                      </a:r>
                      <a:r>
                        <a:rPr lang="en-US" sz="2600" kern="100" dirty="0">
                          <a:effectLst/>
                          <a:latin typeface="Times New Roman"/>
                          <a:ea typeface="微软雅黑"/>
                          <a:cs typeface="Courier New"/>
                        </a:rPr>
                        <a:t>Fe</a:t>
                      </a:r>
                      <a:r>
                        <a:rPr lang="en-US" sz="2600" kern="100" baseline="30000" dirty="0">
                          <a:effectLst/>
                          <a:latin typeface="Times New Roman"/>
                          <a:ea typeface="微软雅黑"/>
                          <a:cs typeface="Courier New"/>
                        </a:rPr>
                        <a:t>2</a:t>
                      </a:r>
                      <a:r>
                        <a:rPr lang="zh-CN" sz="2600" kern="100" baseline="30000" dirty="0">
                          <a:effectLst/>
                          <a:latin typeface="Times New Roman"/>
                          <a:ea typeface="微软雅黑"/>
                          <a:cs typeface="Times New Roman"/>
                        </a:rPr>
                        <a:t>＋</a:t>
                      </a:r>
                      <a:endParaRPr lang="zh-CN" sz="2600" kern="100" dirty="0">
                        <a:effectLst/>
                        <a:latin typeface="宋体"/>
                        <a:cs typeface="Courier New"/>
                      </a:endParaRPr>
                    </a:p>
                  </a:txBody>
                  <a:tcPr marL="43534" marR="4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9573161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3908859726"/>
              </p:ext>
            </p:extLst>
          </p:nvPr>
        </p:nvGraphicFramePr>
        <p:xfrm>
          <a:off x="381000" y="952500"/>
          <a:ext cx="11493500" cy="3556000"/>
        </p:xfrm>
        <a:graphic>
          <a:graphicData uri="http://schemas.openxmlformats.org/presentationml/2006/ole">
            <mc:AlternateContent xmlns:mc="http://schemas.openxmlformats.org/markup-compatibility/2006">
              <mc:Choice xmlns:v="urn:schemas-microsoft-com:vml" Requires="v">
                <p:oleObj spid="_x0000_s24590" name="Document" r:id="rId3" imgW="11484297" imgH="3567489" progId="Word.Document.8">
                  <p:embed/>
                </p:oleObj>
              </mc:Choice>
              <mc:Fallback>
                <p:oleObj name="Document" r:id="rId3" imgW="11484297" imgH="3567489" progId="Word.Document.8">
                  <p:embed/>
                  <p:pic>
                    <p:nvPicPr>
                      <p:cNvPr id="0" name=""/>
                      <p:cNvPicPr/>
                      <p:nvPr/>
                    </p:nvPicPr>
                    <p:blipFill>
                      <a:blip r:embed="rId4"/>
                      <a:stretch>
                        <a:fillRect/>
                      </a:stretch>
                    </p:blipFill>
                    <p:spPr>
                      <a:xfrm>
                        <a:off x="381000" y="952500"/>
                        <a:ext cx="11493500" cy="3556000"/>
                      </a:xfrm>
                      <a:prstGeom prst="rect">
                        <a:avLst/>
                      </a:prstGeom>
                    </p:spPr>
                  </p:pic>
                </p:oleObj>
              </mc:Fallback>
            </mc:AlternateContent>
          </a:graphicData>
        </a:graphic>
      </p:graphicFrame>
    </p:spTree>
    <p:extLst>
      <p:ext uri="{BB962C8B-B14F-4D97-AF65-F5344CB8AC3E}">
        <p14:creationId xmlns:p14="http://schemas.microsoft.com/office/powerpoint/2010/main" val="150513023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498626"/>
            <a:ext cx="11654075" cy="72325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10.</a:t>
            </a:r>
            <a:r>
              <a:rPr lang="zh-CN" altLang="zh-CN" sz="2600" kern="100" dirty="0">
                <a:latin typeface="Times New Roman"/>
                <a:ea typeface="微软雅黑"/>
                <a:cs typeface="Times New Roman"/>
              </a:rPr>
              <a:t>某化学小组为验证</a:t>
            </a:r>
            <a:r>
              <a:rPr lang="en-US" altLang="zh-CN" sz="2600" kern="100" dirty="0">
                <a:latin typeface="Times New Roman"/>
                <a:ea typeface="微软雅黑"/>
                <a:cs typeface="Courier New"/>
              </a:rPr>
              <a:t>Fe</a:t>
            </a:r>
            <a:r>
              <a:rPr lang="en-US" altLang="zh-CN" sz="2600" kern="100" baseline="30000" dirty="0">
                <a:latin typeface="Times New Roman"/>
                <a:ea typeface="微软雅黑"/>
                <a:cs typeface="Courier New"/>
              </a:rPr>
              <a:t>3</a:t>
            </a:r>
            <a:r>
              <a:rPr lang="zh-CN" altLang="zh-CN" sz="2600" kern="100" baseline="30000" dirty="0">
                <a:latin typeface="Times New Roman"/>
                <a:ea typeface="微软雅黑"/>
                <a:cs typeface="Times New Roman"/>
              </a:rPr>
              <a:t>＋</a:t>
            </a:r>
            <a:r>
              <a:rPr lang="zh-CN" altLang="zh-CN" sz="2600" kern="100" dirty="0">
                <a:latin typeface="Times New Roman"/>
                <a:ea typeface="微软雅黑"/>
                <a:cs typeface="Times New Roman"/>
              </a:rPr>
              <a:t>与</a:t>
            </a:r>
            <a:r>
              <a:rPr lang="en-US" altLang="zh-CN" sz="2600" kern="100" dirty="0">
                <a:latin typeface="Times New Roman"/>
                <a:ea typeface="微软雅黑"/>
                <a:cs typeface="Courier New"/>
              </a:rPr>
              <a:t>Fe</a:t>
            </a:r>
            <a:r>
              <a:rPr lang="en-US" altLang="zh-CN" sz="2600" kern="100" baseline="30000" dirty="0">
                <a:latin typeface="Times New Roman"/>
                <a:ea typeface="微软雅黑"/>
                <a:cs typeface="Courier New"/>
              </a:rPr>
              <a:t>2</a:t>
            </a:r>
            <a:r>
              <a:rPr lang="zh-CN" altLang="zh-CN" sz="2600" kern="100" baseline="30000" dirty="0">
                <a:latin typeface="Times New Roman"/>
                <a:ea typeface="微软雅黑"/>
                <a:cs typeface="Times New Roman"/>
              </a:rPr>
              <a:t>＋</a:t>
            </a:r>
            <a:r>
              <a:rPr lang="zh-CN" altLang="zh-CN" sz="2600" kern="100" dirty="0">
                <a:latin typeface="Times New Roman"/>
                <a:ea typeface="微软雅黑"/>
                <a:cs typeface="Times New Roman"/>
              </a:rPr>
              <a:t>能够相互转化，进行如下实验。</a:t>
            </a:r>
            <a:endParaRPr lang="zh-CN" altLang="zh-CN" sz="1050" kern="100" dirty="0">
              <a:effectLst/>
              <a:latin typeface="宋体"/>
              <a:cs typeface="Courier New"/>
            </a:endParaRPr>
          </a:p>
        </p:txBody>
      </p:sp>
      <p:graphicFrame>
        <p:nvGraphicFramePr>
          <p:cNvPr id="4" name="表格 3"/>
          <p:cNvGraphicFramePr>
            <a:graphicFrameLocks noGrp="1"/>
          </p:cNvGraphicFramePr>
          <p:nvPr>
            <p:extLst>
              <p:ext uri="{D42A27DB-BD31-4B8C-83A1-F6EECF244321}">
                <p14:modId xmlns:p14="http://schemas.microsoft.com/office/powerpoint/2010/main" val="3170544972"/>
              </p:ext>
            </p:extLst>
          </p:nvPr>
        </p:nvGraphicFramePr>
        <p:xfrm>
          <a:off x="609600" y="1256818"/>
          <a:ext cx="10971212" cy="2377440"/>
        </p:xfrm>
        <a:graphic>
          <a:graphicData uri="http://schemas.openxmlformats.org/drawingml/2006/table">
            <a:tbl>
              <a:tblPr/>
              <a:tblGrid>
                <a:gridCol w="5485606"/>
                <a:gridCol w="5485606"/>
              </a:tblGrid>
              <a:tr h="594360">
                <a:tc>
                  <a:txBody>
                    <a:bodyPr/>
                    <a:lstStyle/>
                    <a:p>
                      <a:pPr algn="ctr">
                        <a:lnSpc>
                          <a:spcPct val="150000"/>
                        </a:lnSpc>
                        <a:spcAft>
                          <a:spcPts val="0"/>
                        </a:spcAft>
                        <a:tabLst>
                          <a:tab pos="2610485" algn="l"/>
                        </a:tabLst>
                      </a:pPr>
                      <a:r>
                        <a:rPr lang="zh-CN" sz="2600" kern="100">
                          <a:effectLst/>
                          <a:latin typeface="Times New Roman"/>
                          <a:ea typeface="微软雅黑"/>
                          <a:cs typeface="Times New Roman"/>
                        </a:rPr>
                        <a:t>实验操作</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a:ea typeface="微软雅黑"/>
                          <a:cs typeface="Times New Roman"/>
                        </a:rPr>
                        <a:t>对应现象</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3080">
                <a:tc>
                  <a:txBody>
                    <a:bodyPr/>
                    <a:lstStyle/>
                    <a:p>
                      <a:pPr algn="l">
                        <a:lnSpc>
                          <a:spcPct val="150000"/>
                        </a:lnSpc>
                        <a:spcAft>
                          <a:spcPts val="0"/>
                        </a:spcAft>
                        <a:tabLst>
                          <a:tab pos="2610485" algn="l"/>
                        </a:tabLst>
                      </a:pPr>
                      <a:r>
                        <a:rPr lang="en-US" sz="2600" kern="100">
                          <a:effectLst/>
                          <a:latin typeface="宋体"/>
                          <a:ea typeface="微软雅黑"/>
                          <a:cs typeface="Times New Roman"/>
                        </a:rPr>
                        <a:t>①</a:t>
                      </a:r>
                      <a:r>
                        <a:rPr lang="zh-CN" sz="2600" kern="100">
                          <a:effectLst/>
                          <a:latin typeface="Times New Roman"/>
                          <a:ea typeface="微软雅黑"/>
                          <a:cs typeface="Times New Roman"/>
                        </a:rPr>
                        <a:t>向</a:t>
                      </a:r>
                      <a:r>
                        <a:rPr lang="en-US" sz="2600" kern="100">
                          <a:effectLst/>
                          <a:latin typeface="Times New Roman"/>
                          <a:ea typeface="微软雅黑"/>
                          <a:cs typeface="Courier New"/>
                        </a:rPr>
                        <a:t>FeCl</a:t>
                      </a:r>
                      <a:r>
                        <a:rPr lang="en-US" sz="2600" kern="100" baseline="-25000">
                          <a:effectLst/>
                          <a:latin typeface="Times New Roman"/>
                          <a:ea typeface="微软雅黑"/>
                          <a:cs typeface="Courier New"/>
                        </a:rPr>
                        <a:t>3</a:t>
                      </a:r>
                      <a:r>
                        <a:rPr lang="zh-CN" sz="2600" kern="100">
                          <a:effectLst/>
                          <a:latin typeface="Times New Roman"/>
                          <a:ea typeface="微软雅黑"/>
                          <a:cs typeface="Times New Roman"/>
                        </a:rPr>
                        <a:t>溶液中加入过量铁粉；</a:t>
                      </a:r>
                      <a:endParaRPr lang="zh-CN" sz="1000" kern="100">
                        <a:effectLst/>
                        <a:latin typeface="宋体"/>
                        <a:cs typeface="Courier New"/>
                      </a:endParaRPr>
                    </a:p>
                    <a:p>
                      <a:pPr algn="l">
                        <a:lnSpc>
                          <a:spcPct val="150000"/>
                        </a:lnSpc>
                        <a:spcAft>
                          <a:spcPts val="0"/>
                        </a:spcAft>
                        <a:tabLst>
                          <a:tab pos="2610485" algn="l"/>
                        </a:tabLst>
                      </a:pPr>
                      <a:r>
                        <a:rPr lang="en-US" sz="2600" kern="100">
                          <a:effectLst/>
                          <a:latin typeface="宋体"/>
                          <a:ea typeface="微软雅黑"/>
                          <a:cs typeface="Times New Roman"/>
                        </a:rPr>
                        <a:t>②</a:t>
                      </a:r>
                      <a:r>
                        <a:rPr lang="zh-CN" sz="2600" kern="100">
                          <a:effectLst/>
                          <a:latin typeface="Times New Roman"/>
                          <a:ea typeface="微软雅黑"/>
                          <a:cs typeface="Times New Roman"/>
                        </a:rPr>
                        <a:t>滴加</a:t>
                      </a:r>
                      <a:r>
                        <a:rPr lang="en-US" sz="2600" kern="100">
                          <a:effectLst/>
                          <a:latin typeface="Times New Roman"/>
                          <a:ea typeface="微软雅黑"/>
                          <a:cs typeface="Courier New"/>
                        </a:rPr>
                        <a:t>KSCN</a:t>
                      </a:r>
                      <a:r>
                        <a:rPr lang="zh-CN" sz="2600" kern="100">
                          <a:effectLst/>
                          <a:latin typeface="Times New Roman"/>
                          <a:ea typeface="微软雅黑"/>
                          <a:cs typeface="Times New Roman"/>
                        </a:rPr>
                        <a:t>溶液；</a:t>
                      </a:r>
                      <a:endParaRPr lang="zh-CN" sz="1000" kern="100">
                        <a:effectLst/>
                        <a:latin typeface="宋体"/>
                        <a:cs typeface="Courier New"/>
                      </a:endParaRPr>
                    </a:p>
                    <a:p>
                      <a:pPr algn="l">
                        <a:lnSpc>
                          <a:spcPct val="150000"/>
                        </a:lnSpc>
                        <a:spcAft>
                          <a:spcPts val="0"/>
                        </a:spcAft>
                        <a:tabLst>
                          <a:tab pos="2610485" algn="l"/>
                        </a:tabLst>
                      </a:pPr>
                      <a:r>
                        <a:rPr lang="en-US" sz="2600" kern="100">
                          <a:effectLst/>
                          <a:latin typeface="宋体"/>
                          <a:ea typeface="微软雅黑"/>
                          <a:cs typeface="Times New Roman"/>
                        </a:rPr>
                        <a:t>③</a:t>
                      </a:r>
                      <a:r>
                        <a:rPr lang="zh-CN" sz="2600" kern="100">
                          <a:effectLst/>
                          <a:latin typeface="Times New Roman"/>
                          <a:ea typeface="微软雅黑"/>
                          <a:cs typeface="Times New Roman"/>
                        </a:rPr>
                        <a:t>再滴加几滴氯水</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610485" algn="l"/>
                        </a:tabLst>
                      </a:pPr>
                      <a:r>
                        <a:rPr lang="en-US" sz="2600" kern="100" dirty="0">
                          <a:effectLst/>
                          <a:latin typeface="宋体"/>
                          <a:ea typeface="微软雅黑"/>
                          <a:cs typeface="Times New Roman"/>
                        </a:rPr>
                        <a:t>ⅰ</a:t>
                      </a:r>
                      <a:r>
                        <a:rPr lang="en-US" sz="2600" kern="100" dirty="0">
                          <a:effectLst/>
                          <a:latin typeface="Times New Roman"/>
                          <a:ea typeface="微软雅黑"/>
                          <a:cs typeface="Courier New"/>
                        </a:rPr>
                        <a:t>.</a:t>
                      </a:r>
                      <a:r>
                        <a:rPr lang="zh-CN" sz="2600" kern="100" dirty="0">
                          <a:effectLst/>
                          <a:latin typeface="Times New Roman"/>
                          <a:ea typeface="微软雅黑"/>
                          <a:cs typeface="Times New Roman"/>
                        </a:rPr>
                        <a:t>溶液由棕黄色变为浅绿色；</a:t>
                      </a:r>
                      <a:endParaRPr lang="zh-CN" sz="1000" kern="100" dirty="0">
                        <a:effectLst/>
                        <a:latin typeface="宋体"/>
                        <a:cs typeface="Courier New"/>
                      </a:endParaRPr>
                    </a:p>
                    <a:p>
                      <a:pPr algn="l">
                        <a:lnSpc>
                          <a:spcPct val="150000"/>
                        </a:lnSpc>
                        <a:spcAft>
                          <a:spcPts val="0"/>
                        </a:spcAft>
                        <a:tabLst>
                          <a:tab pos="2610485" algn="l"/>
                        </a:tabLst>
                      </a:pPr>
                      <a:r>
                        <a:rPr lang="en-US" sz="2600" kern="100" dirty="0">
                          <a:effectLst/>
                          <a:latin typeface="宋体"/>
                          <a:ea typeface="微软雅黑"/>
                          <a:cs typeface="Times New Roman"/>
                        </a:rPr>
                        <a:t>ⅱ</a:t>
                      </a:r>
                      <a:r>
                        <a:rPr lang="en-US" sz="2600" kern="100" dirty="0">
                          <a:effectLst/>
                          <a:latin typeface="Times New Roman"/>
                          <a:ea typeface="微软雅黑"/>
                          <a:cs typeface="Courier New"/>
                        </a:rPr>
                        <a:t>.</a:t>
                      </a:r>
                      <a:r>
                        <a:rPr lang="zh-CN" sz="2600" kern="100" dirty="0">
                          <a:effectLst/>
                          <a:latin typeface="Times New Roman"/>
                          <a:ea typeface="微软雅黑"/>
                          <a:cs typeface="Times New Roman"/>
                        </a:rPr>
                        <a:t>溶液无明显变化；</a:t>
                      </a:r>
                      <a:endParaRPr lang="zh-CN" sz="1000" kern="100" dirty="0">
                        <a:effectLst/>
                        <a:latin typeface="宋体"/>
                        <a:cs typeface="Courier New"/>
                      </a:endParaRPr>
                    </a:p>
                    <a:p>
                      <a:pPr algn="l">
                        <a:lnSpc>
                          <a:spcPct val="150000"/>
                        </a:lnSpc>
                        <a:spcAft>
                          <a:spcPts val="0"/>
                        </a:spcAft>
                        <a:tabLst>
                          <a:tab pos="2610485" algn="l"/>
                        </a:tabLst>
                      </a:pPr>
                      <a:r>
                        <a:rPr lang="en-US" sz="2600" kern="100" dirty="0">
                          <a:effectLst/>
                          <a:latin typeface="宋体"/>
                          <a:ea typeface="微软雅黑"/>
                          <a:cs typeface="Times New Roman"/>
                        </a:rPr>
                        <a:t>ⅲ</a:t>
                      </a:r>
                      <a:r>
                        <a:rPr lang="en-US" sz="2600" kern="100" dirty="0">
                          <a:effectLst/>
                          <a:latin typeface="Times New Roman"/>
                          <a:ea typeface="微软雅黑"/>
                          <a:cs typeface="Courier New"/>
                        </a:rPr>
                        <a:t>.</a:t>
                      </a:r>
                      <a:r>
                        <a:rPr lang="zh-CN" sz="2600" kern="100" dirty="0">
                          <a:effectLst/>
                          <a:latin typeface="Times New Roman"/>
                          <a:ea typeface="微软雅黑"/>
                          <a:cs typeface="Times New Roman"/>
                        </a:rPr>
                        <a:t>溶液变成血红色</a:t>
                      </a:r>
                      <a:endParaRPr lang="zh-CN" sz="10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矩形 5"/>
          <p:cNvSpPr/>
          <p:nvPr/>
        </p:nvSpPr>
        <p:spPr>
          <a:xfrm>
            <a:off x="432525" y="3621321"/>
            <a:ext cx="11243394" cy="2668783"/>
          </a:xfrm>
          <a:prstGeom prst="rect">
            <a:avLst/>
          </a:prstGeom>
        </p:spPr>
        <p:txBody>
          <a:bodyPr wrap="square" lIns="121898" tIns="60948" rIns="121898" bIns="60948">
            <a:spAutoFit/>
          </a:bodyPr>
          <a:lstStyle/>
          <a:p>
            <a:pPr algn="just">
              <a:lnSpc>
                <a:spcPct val="130000"/>
              </a:lnSpc>
              <a:spcAft>
                <a:spcPts val="0"/>
              </a:spcAft>
              <a:tabLst>
                <a:tab pos="2610485" algn="l"/>
              </a:tabLst>
            </a:pPr>
            <a:r>
              <a:rPr lang="zh-CN" altLang="zh-CN" sz="2600" kern="100" dirty="0">
                <a:latin typeface="Times New Roman"/>
                <a:ea typeface="微软雅黑"/>
                <a:cs typeface="Times New Roman"/>
              </a:rPr>
              <a:t>下列分析错误的是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a:latin typeface="Times New Roman"/>
                <a:ea typeface="微软雅黑"/>
                <a:cs typeface="Courier New"/>
              </a:rPr>
              <a:t>)</a:t>
            </a:r>
            <a:endParaRPr lang="zh-CN" altLang="zh-CN" sz="1050" kern="100" dirty="0">
              <a:latin typeface="宋体"/>
              <a:cs typeface="Courier New"/>
            </a:endParaRPr>
          </a:p>
          <a:p>
            <a:pPr algn="just">
              <a:lnSpc>
                <a:spcPct val="130000"/>
              </a:lnSpc>
              <a:spcAft>
                <a:spcPts val="0"/>
              </a:spcAft>
              <a:tabLst>
                <a:tab pos="2610485" algn="l"/>
              </a:tabLst>
            </a:pP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解释现象</a:t>
            </a:r>
            <a:r>
              <a:rPr lang="en-US" altLang="zh-CN" sz="2600" kern="100" dirty="0">
                <a:latin typeface="宋体"/>
                <a:ea typeface="微软雅黑"/>
                <a:cs typeface="Times New Roman"/>
              </a:rPr>
              <a:t>ⅰ</a:t>
            </a:r>
            <a:r>
              <a:rPr lang="zh-CN" altLang="zh-CN" sz="2600" kern="100" dirty="0">
                <a:latin typeface="Times New Roman"/>
                <a:ea typeface="微软雅黑"/>
                <a:cs typeface="Times New Roman"/>
              </a:rPr>
              <a:t>的反应：</a:t>
            </a:r>
            <a:r>
              <a:rPr lang="en-US" altLang="zh-CN" sz="2600" kern="100" dirty="0">
                <a:latin typeface="Times New Roman"/>
                <a:ea typeface="微软雅黑"/>
                <a:cs typeface="Courier New"/>
              </a:rPr>
              <a:t>2Fe</a:t>
            </a:r>
            <a:r>
              <a:rPr lang="en-US" altLang="zh-CN" sz="2600" kern="100" baseline="30000" dirty="0">
                <a:latin typeface="Times New Roman"/>
                <a:ea typeface="微软雅黑"/>
                <a:cs typeface="Courier New"/>
              </a:rPr>
              <a:t>3</a:t>
            </a:r>
            <a:r>
              <a:rPr lang="zh-CN" altLang="zh-CN" sz="2600" kern="100" baseline="30000" dirty="0">
                <a:latin typeface="Times New Roman"/>
                <a:ea typeface="微软雅黑"/>
                <a:cs typeface="Times New Roman"/>
              </a:rPr>
              <a:t>＋</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Fe</a:t>
            </a:r>
            <a:r>
              <a:rPr lang="en-US" altLang="zh-CN" sz="2600" kern="100" spc="-80" dirty="0">
                <a:latin typeface="Times New Roman"/>
                <a:ea typeface="微软雅黑"/>
                <a:cs typeface="Courier New"/>
              </a:rPr>
              <a:t>==</a:t>
            </a:r>
            <a:r>
              <a:rPr lang="en-US" altLang="zh-CN" sz="2600" kern="100" dirty="0">
                <a:latin typeface="Times New Roman"/>
                <a:ea typeface="微软雅黑"/>
                <a:cs typeface="Courier New"/>
              </a:rPr>
              <a:t>=3Fe</a:t>
            </a:r>
            <a:r>
              <a:rPr lang="en-US" altLang="zh-CN" sz="2600" kern="100" baseline="30000" dirty="0">
                <a:latin typeface="Times New Roman"/>
                <a:ea typeface="微软雅黑"/>
                <a:cs typeface="Courier New"/>
              </a:rPr>
              <a:t>2</a:t>
            </a:r>
            <a:r>
              <a:rPr lang="zh-CN" altLang="zh-CN" sz="2600" kern="100" baseline="30000" dirty="0">
                <a:latin typeface="Times New Roman"/>
                <a:ea typeface="微软雅黑"/>
                <a:cs typeface="Times New Roman"/>
              </a:rPr>
              <a:t>＋</a:t>
            </a:r>
            <a:endParaRPr lang="zh-CN" altLang="zh-CN" sz="1050" kern="100" dirty="0">
              <a:latin typeface="宋体"/>
              <a:cs typeface="Courier New"/>
            </a:endParaRPr>
          </a:p>
          <a:p>
            <a:pPr algn="just">
              <a:lnSpc>
                <a:spcPct val="130000"/>
              </a:lnSpc>
              <a:spcAft>
                <a:spcPts val="0"/>
              </a:spcAft>
              <a:tabLst>
                <a:tab pos="2610485" algn="l"/>
              </a:tabLst>
            </a:pP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实验</a:t>
            </a:r>
            <a:r>
              <a:rPr lang="en-US" altLang="zh-CN" sz="2600" kern="100" dirty="0">
                <a:latin typeface="宋体"/>
                <a:ea typeface="微软雅黑"/>
                <a:cs typeface="Times New Roman"/>
              </a:rPr>
              <a:t>②</a:t>
            </a:r>
            <a:r>
              <a:rPr lang="zh-CN" altLang="zh-CN" sz="2600" kern="100" dirty="0">
                <a:latin typeface="Times New Roman"/>
                <a:ea typeface="微软雅黑"/>
                <a:cs typeface="Times New Roman"/>
              </a:rPr>
              <a:t>与</a:t>
            </a:r>
            <a:r>
              <a:rPr lang="en-US" altLang="zh-CN" sz="2600" kern="100" dirty="0">
                <a:latin typeface="宋体"/>
                <a:ea typeface="微软雅黑"/>
                <a:cs typeface="Times New Roman"/>
              </a:rPr>
              <a:t>③</a:t>
            </a:r>
            <a:r>
              <a:rPr lang="zh-CN" altLang="zh-CN" sz="2600" kern="100" dirty="0">
                <a:latin typeface="Times New Roman"/>
                <a:ea typeface="微软雅黑"/>
                <a:cs typeface="Times New Roman"/>
              </a:rPr>
              <a:t>可以调换顺序</a:t>
            </a:r>
            <a:endParaRPr lang="zh-CN" altLang="zh-CN" sz="1050" kern="100" dirty="0">
              <a:latin typeface="宋体"/>
              <a:cs typeface="Courier New"/>
            </a:endParaRPr>
          </a:p>
          <a:p>
            <a:pPr algn="just">
              <a:lnSpc>
                <a:spcPct val="130000"/>
              </a:lnSpc>
              <a:spcAft>
                <a:spcPts val="0"/>
              </a:spcAft>
              <a:tabLst>
                <a:tab pos="261048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溶液变红涉及反应：</a:t>
            </a:r>
            <a:r>
              <a:rPr lang="en-US" altLang="zh-CN" sz="2600" kern="100" dirty="0">
                <a:latin typeface="Times New Roman"/>
                <a:ea typeface="微软雅黑"/>
                <a:cs typeface="Courier New"/>
              </a:rPr>
              <a:t>Cl</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2Fe</a:t>
            </a:r>
            <a:r>
              <a:rPr lang="en-US" altLang="zh-CN" sz="2600" kern="100" baseline="30000" dirty="0">
                <a:latin typeface="Times New Roman"/>
                <a:ea typeface="微软雅黑"/>
                <a:cs typeface="Courier New"/>
              </a:rPr>
              <a:t>2</a:t>
            </a:r>
            <a:r>
              <a:rPr lang="zh-CN" altLang="zh-CN" sz="2600" kern="100" baseline="30000" dirty="0">
                <a:latin typeface="Times New Roman"/>
                <a:ea typeface="微软雅黑"/>
                <a:cs typeface="Times New Roman"/>
              </a:rPr>
              <a:t>＋</a:t>
            </a:r>
            <a:r>
              <a:rPr lang="en-US" altLang="zh-CN" sz="2600" kern="100" spc="-80" dirty="0">
                <a:latin typeface="Times New Roman"/>
                <a:ea typeface="微软雅黑"/>
                <a:cs typeface="Courier New"/>
              </a:rPr>
              <a:t>==</a:t>
            </a:r>
            <a:r>
              <a:rPr lang="en-US" altLang="zh-CN" sz="2600" kern="100" dirty="0">
                <a:latin typeface="Times New Roman"/>
                <a:ea typeface="微软雅黑"/>
                <a:cs typeface="Courier New"/>
              </a:rPr>
              <a:t>=2Cl</a:t>
            </a:r>
            <a:r>
              <a:rPr lang="zh-CN" altLang="zh-CN" sz="2600" kern="100" baseline="30000" dirty="0">
                <a:latin typeface="Times New Roman"/>
                <a:ea typeface="微软雅黑"/>
                <a:cs typeface="Times New Roman"/>
              </a:rPr>
              <a:t>－</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2Fe</a:t>
            </a:r>
            <a:r>
              <a:rPr lang="en-US" altLang="zh-CN" sz="2600" kern="100" baseline="30000" dirty="0">
                <a:latin typeface="Times New Roman"/>
                <a:ea typeface="微软雅黑"/>
                <a:cs typeface="Courier New"/>
              </a:rPr>
              <a:t>3</a:t>
            </a:r>
            <a:r>
              <a:rPr lang="zh-CN" altLang="zh-CN" sz="2600" kern="100" baseline="30000" dirty="0">
                <a:latin typeface="Times New Roman"/>
                <a:ea typeface="微软雅黑"/>
                <a:cs typeface="Times New Roman"/>
              </a:rPr>
              <a:t>＋</a:t>
            </a:r>
            <a:endParaRPr lang="zh-CN" altLang="zh-CN" sz="1050" kern="100" dirty="0">
              <a:latin typeface="宋体"/>
              <a:cs typeface="Courier New"/>
            </a:endParaRPr>
          </a:p>
          <a:p>
            <a:pPr algn="just">
              <a:lnSpc>
                <a:spcPct val="130000"/>
              </a:lnSpc>
              <a:spcAft>
                <a:spcPts val="0"/>
              </a:spcAft>
              <a:tabLst>
                <a:tab pos="2610485" algn="l"/>
              </a:tabLst>
            </a:pP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氧化性：</a:t>
            </a:r>
            <a:r>
              <a:rPr lang="en-US" altLang="zh-CN" sz="2600" kern="100" dirty="0">
                <a:latin typeface="Times New Roman"/>
                <a:ea typeface="微软雅黑"/>
                <a:cs typeface="Courier New"/>
              </a:rPr>
              <a:t>Cl</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Fe</a:t>
            </a:r>
            <a:r>
              <a:rPr lang="en-US" altLang="zh-CN" sz="2600" kern="100" baseline="30000" dirty="0">
                <a:latin typeface="Times New Roman"/>
                <a:ea typeface="微软雅黑"/>
                <a:cs typeface="Courier New"/>
              </a:rPr>
              <a:t>3</a:t>
            </a:r>
            <a:r>
              <a:rPr lang="zh-CN" altLang="zh-CN" sz="2600" kern="100" baseline="30000" dirty="0">
                <a:latin typeface="Times New Roman"/>
                <a:ea typeface="微软雅黑"/>
                <a:cs typeface="Times New Roman"/>
              </a:rPr>
              <a:t>＋</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Fe</a:t>
            </a:r>
            <a:r>
              <a:rPr lang="en-US" altLang="zh-CN" sz="2600" kern="100" baseline="30000" dirty="0">
                <a:latin typeface="Times New Roman"/>
                <a:ea typeface="微软雅黑"/>
                <a:cs typeface="Courier New"/>
              </a:rPr>
              <a:t>2</a:t>
            </a:r>
            <a:r>
              <a:rPr lang="zh-CN" altLang="zh-CN" sz="2600" kern="100" baseline="30000" dirty="0" smtClean="0">
                <a:latin typeface="Times New Roman"/>
                <a:ea typeface="微软雅黑"/>
                <a:cs typeface="Times New Roman"/>
              </a:rPr>
              <a:t>＋</a:t>
            </a:r>
            <a:endParaRPr lang="zh-CN" altLang="zh-CN" sz="1050" kern="100" dirty="0">
              <a:latin typeface="宋体"/>
              <a:cs typeface="Courier New"/>
            </a:endParaRPr>
          </a:p>
        </p:txBody>
      </p:sp>
      <p:sp>
        <p:nvSpPr>
          <p:cNvPr id="7" name="TextBox 6"/>
          <p:cNvSpPr txBox="1"/>
          <p:nvPr/>
        </p:nvSpPr>
        <p:spPr>
          <a:xfrm>
            <a:off x="3394861" y="3659388"/>
            <a:ext cx="413179" cy="553998"/>
          </a:xfrm>
          <a:prstGeom prst="rect">
            <a:avLst/>
          </a:prstGeom>
          <a:noFill/>
        </p:spPr>
        <p:txBody>
          <a:bodyPr wrap="square" rtlCol="0">
            <a:spAutoFit/>
          </a:bodyPr>
          <a:lstStyle/>
          <a:p>
            <a:r>
              <a:rPr lang="en-US" altLang="zh-CN" sz="3000" b="1" dirty="0">
                <a:solidFill>
                  <a:srgbClr val="C00000"/>
                </a:solidFill>
                <a:latin typeface="Times New Roman" pitchFamily="18" charset="0"/>
                <a:ea typeface="华文细黑" pitchFamily="2" charset="-122"/>
                <a:cs typeface="Times New Roman" pitchFamily="18" charset="0"/>
              </a:rPr>
              <a:t>B</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406217214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34486" y="981969"/>
            <a:ext cx="11243394" cy="244782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a:ea typeface="黑体"/>
                <a:cs typeface="Times New Roman"/>
              </a:rPr>
              <a:t>解析</a:t>
            </a:r>
            <a:r>
              <a:rPr lang="zh-CN" altLang="zh-CN" sz="2600" kern="100" dirty="0">
                <a:latin typeface="Times New Roman"/>
                <a:ea typeface="黑体"/>
                <a:cs typeface="Times New Roman"/>
              </a:rPr>
              <a:t>　</a:t>
            </a:r>
            <a:r>
              <a:rPr lang="zh-CN" altLang="zh-CN" sz="2600" b="1" kern="100" dirty="0">
                <a:solidFill>
                  <a:srgbClr val="0000FF"/>
                </a:solidFill>
                <a:latin typeface="Times New Roman"/>
                <a:ea typeface="仿宋_GB2312"/>
                <a:cs typeface="Times New Roman"/>
              </a:rPr>
              <a:t>向</a:t>
            </a:r>
            <a:r>
              <a:rPr lang="en-US" altLang="zh-CN" sz="2600" b="1" kern="100" dirty="0">
                <a:solidFill>
                  <a:srgbClr val="0000FF"/>
                </a:solidFill>
                <a:latin typeface="Times New Roman"/>
                <a:ea typeface="仿宋_GB2312"/>
                <a:cs typeface="Courier New"/>
              </a:rPr>
              <a:t>FeCl</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溶液中加入过量铁粉，</a:t>
            </a:r>
            <a:r>
              <a:rPr lang="en-US" altLang="zh-CN" sz="2600" b="1" kern="100" dirty="0">
                <a:solidFill>
                  <a:srgbClr val="0000FF"/>
                </a:solidFill>
                <a:latin typeface="Times New Roman"/>
                <a:ea typeface="仿宋_GB2312"/>
                <a:cs typeface="Courier New"/>
              </a:rPr>
              <a:t>Fe</a:t>
            </a:r>
            <a:r>
              <a:rPr lang="zh-CN" altLang="zh-CN" sz="2600" b="1" kern="100" dirty="0">
                <a:solidFill>
                  <a:srgbClr val="0000FF"/>
                </a:solidFill>
                <a:latin typeface="Times New Roman"/>
                <a:ea typeface="仿宋_GB2312"/>
                <a:cs typeface="Times New Roman"/>
              </a:rPr>
              <a:t>与</a:t>
            </a:r>
            <a:r>
              <a:rPr lang="en-US" altLang="zh-CN" sz="2600" b="1" kern="100" dirty="0">
                <a:solidFill>
                  <a:srgbClr val="0000FF"/>
                </a:solidFill>
                <a:latin typeface="Times New Roman"/>
                <a:ea typeface="仿宋_GB2312"/>
                <a:cs typeface="Courier New"/>
              </a:rPr>
              <a:t>Fe</a:t>
            </a:r>
            <a:r>
              <a:rPr lang="en-US" altLang="zh-CN" sz="2600" b="1" kern="100" baseline="30000" dirty="0">
                <a:solidFill>
                  <a:srgbClr val="0000FF"/>
                </a:solidFill>
                <a:latin typeface="Times New Roman"/>
                <a:ea typeface="仿宋_GB2312"/>
                <a:cs typeface="Courier New"/>
              </a:rPr>
              <a:t>3</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反应生成</a:t>
            </a:r>
            <a:r>
              <a:rPr lang="en-US" altLang="zh-CN" sz="2600" b="1" kern="100" dirty="0">
                <a:solidFill>
                  <a:srgbClr val="0000FF"/>
                </a:solidFill>
                <a:latin typeface="Times New Roman"/>
                <a:ea typeface="仿宋_GB2312"/>
                <a:cs typeface="Courier New"/>
              </a:rPr>
              <a:t>Fe</a:t>
            </a:r>
            <a:r>
              <a:rPr lang="en-US" altLang="zh-CN" sz="2600" b="1" kern="100" baseline="30000" dirty="0">
                <a:solidFill>
                  <a:srgbClr val="0000FF"/>
                </a:solidFill>
                <a:latin typeface="Times New Roman"/>
                <a:ea typeface="仿宋_GB2312"/>
                <a:cs typeface="Courier New"/>
              </a:rPr>
              <a:t>2</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，溶液由棕黄色变为浅绿色，</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项正确；先加氯水，</a:t>
            </a:r>
            <a:r>
              <a:rPr lang="en-US" altLang="zh-CN" sz="2600" b="1" kern="100" dirty="0">
                <a:solidFill>
                  <a:srgbClr val="0000FF"/>
                </a:solidFill>
                <a:latin typeface="Times New Roman"/>
                <a:ea typeface="仿宋_GB2312"/>
                <a:cs typeface="Courier New"/>
              </a:rPr>
              <a:t>Fe</a:t>
            </a:r>
            <a:r>
              <a:rPr lang="en-US" altLang="zh-CN" sz="2600" b="1" kern="100" baseline="30000" dirty="0">
                <a:solidFill>
                  <a:srgbClr val="0000FF"/>
                </a:solidFill>
                <a:latin typeface="Times New Roman"/>
                <a:ea typeface="仿宋_GB2312"/>
                <a:cs typeface="Courier New"/>
              </a:rPr>
              <a:t>2</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被氧化为</a:t>
            </a:r>
            <a:r>
              <a:rPr lang="en-US" altLang="zh-CN" sz="2600" b="1" kern="100" dirty="0">
                <a:solidFill>
                  <a:srgbClr val="0000FF"/>
                </a:solidFill>
                <a:latin typeface="Times New Roman"/>
                <a:ea typeface="仿宋_GB2312"/>
                <a:cs typeface="Courier New"/>
              </a:rPr>
              <a:t>Fe</a:t>
            </a:r>
            <a:r>
              <a:rPr lang="en-US" altLang="zh-CN" sz="2600" b="1" kern="100" baseline="30000" dirty="0">
                <a:solidFill>
                  <a:srgbClr val="0000FF"/>
                </a:solidFill>
                <a:latin typeface="Times New Roman"/>
                <a:ea typeface="仿宋_GB2312"/>
                <a:cs typeface="Courier New"/>
              </a:rPr>
              <a:t>3</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，再加</a:t>
            </a:r>
            <a:r>
              <a:rPr lang="en-US" altLang="zh-CN" sz="2600" b="1" kern="100" dirty="0">
                <a:solidFill>
                  <a:srgbClr val="0000FF"/>
                </a:solidFill>
                <a:latin typeface="Times New Roman"/>
                <a:ea typeface="仿宋_GB2312"/>
                <a:cs typeface="Courier New"/>
              </a:rPr>
              <a:t>KSCN</a:t>
            </a:r>
            <a:r>
              <a:rPr lang="zh-CN" altLang="zh-CN" sz="2600" b="1" kern="100" dirty="0">
                <a:solidFill>
                  <a:srgbClr val="0000FF"/>
                </a:solidFill>
                <a:latin typeface="Times New Roman"/>
                <a:ea typeface="仿宋_GB2312"/>
                <a:cs typeface="Times New Roman"/>
              </a:rPr>
              <a:t>溶液，溶液变成血红色，无法检验</a:t>
            </a:r>
            <a:r>
              <a:rPr lang="en-US" altLang="zh-CN" sz="2600" b="1" kern="100" dirty="0">
                <a:solidFill>
                  <a:srgbClr val="0000FF"/>
                </a:solidFill>
                <a:latin typeface="Times New Roman"/>
                <a:ea typeface="仿宋_GB2312"/>
                <a:cs typeface="Courier New"/>
              </a:rPr>
              <a:t>Fe</a:t>
            </a:r>
            <a:r>
              <a:rPr lang="en-US" altLang="zh-CN" sz="2600" b="1" kern="100" baseline="30000" dirty="0">
                <a:solidFill>
                  <a:srgbClr val="0000FF"/>
                </a:solidFill>
                <a:latin typeface="Times New Roman"/>
                <a:ea typeface="仿宋_GB2312"/>
                <a:cs typeface="Courier New"/>
              </a:rPr>
              <a:t>2</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项错误；滴加氯水后，</a:t>
            </a:r>
            <a:r>
              <a:rPr lang="en-US" altLang="zh-CN" sz="2600" b="1" kern="100" dirty="0">
                <a:solidFill>
                  <a:srgbClr val="0000FF"/>
                </a:solidFill>
                <a:latin typeface="Times New Roman"/>
                <a:ea typeface="仿宋_GB2312"/>
                <a:cs typeface="Courier New"/>
              </a:rPr>
              <a:t>Fe</a:t>
            </a:r>
            <a:r>
              <a:rPr lang="en-US" altLang="zh-CN" sz="2600" b="1" kern="100" baseline="30000" dirty="0">
                <a:solidFill>
                  <a:srgbClr val="0000FF"/>
                </a:solidFill>
                <a:latin typeface="Times New Roman"/>
                <a:ea typeface="仿宋_GB2312"/>
                <a:cs typeface="Courier New"/>
              </a:rPr>
              <a:t>2</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被氧化为</a:t>
            </a:r>
            <a:r>
              <a:rPr lang="en-US" altLang="zh-CN" sz="2600" b="1" kern="100" dirty="0">
                <a:solidFill>
                  <a:srgbClr val="0000FF"/>
                </a:solidFill>
                <a:latin typeface="Times New Roman"/>
                <a:ea typeface="仿宋_GB2312"/>
                <a:cs typeface="Courier New"/>
              </a:rPr>
              <a:t>Fe</a:t>
            </a:r>
            <a:r>
              <a:rPr lang="en-US" altLang="zh-CN" sz="2600" b="1" kern="100" baseline="30000" dirty="0">
                <a:solidFill>
                  <a:srgbClr val="0000FF"/>
                </a:solidFill>
                <a:latin typeface="Times New Roman"/>
                <a:ea typeface="仿宋_GB2312"/>
                <a:cs typeface="Courier New"/>
              </a:rPr>
              <a:t>3</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项正确；由反应方程式可知，氧化性：</a:t>
            </a:r>
            <a:r>
              <a:rPr lang="en-US" altLang="zh-CN" sz="2600" b="1" kern="100" dirty="0">
                <a:solidFill>
                  <a:srgbClr val="0000FF"/>
                </a:solidFill>
                <a:latin typeface="Times New Roman"/>
                <a:ea typeface="仿宋_GB2312"/>
                <a:cs typeface="Courier New"/>
              </a:rPr>
              <a:t>Cl</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Fe</a:t>
            </a:r>
            <a:r>
              <a:rPr lang="en-US" altLang="zh-CN" sz="2600" b="1" kern="100" baseline="30000" dirty="0">
                <a:solidFill>
                  <a:srgbClr val="0000FF"/>
                </a:solidFill>
                <a:latin typeface="Times New Roman"/>
                <a:ea typeface="仿宋_GB2312"/>
                <a:cs typeface="Courier New"/>
              </a:rPr>
              <a:t>3</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Fe</a:t>
            </a:r>
            <a:r>
              <a:rPr lang="en-US" altLang="zh-CN" sz="2600" b="1" kern="100" baseline="30000" dirty="0">
                <a:solidFill>
                  <a:srgbClr val="0000FF"/>
                </a:solidFill>
                <a:latin typeface="Times New Roman"/>
                <a:ea typeface="仿宋_GB2312"/>
                <a:cs typeface="Courier New"/>
              </a:rPr>
              <a:t>2</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项正确</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184855948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511326"/>
            <a:ext cx="11654075" cy="2523744"/>
          </a:xfrm>
          <a:prstGeom prst="rect">
            <a:avLst/>
          </a:prstGeom>
        </p:spPr>
        <p:txBody>
          <a:bodyPr wrap="square" lIns="121898" tIns="60948" rIns="121898" bIns="60948">
            <a:spAutoFit/>
          </a:bodyPr>
          <a:lstStyle/>
          <a:p>
            <a:pPr marL="270000"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11.</a:t>
            </a:r>
            <a:r>
              <a:rPr lang="en-US" altLang="zh-CN" sz="2600" b="1" kern="100" dirty="0">
                <a:latin typeface="Times New Roman"/>
                <a:ea typeface="楷体_GB2312"/>
                <a:cs typeface="Courier New"/>
              </a:rPr>
              <a:t> (2022·</a:t>
            </a:r>
            <a:r>
              <a:rPr lang="zh-CN" altLang="zh-CN" sz="2600" b="1" kern="100" dirty="0">
                <a:latin typeface="Times New Roman"/>
                <a:ea typeface="楷体_GB2312"/>
                <a:cs typeface="Times New Roman"/>
              </a:rPr>
              <a:t>沈阳期初测试</a:t>
            </a:r>
            <a:r>
              <a:rPr lang="en-US" altLang="zh-CN" sz="2600" b="1" kern="100" dirty="0">
                <a:latin typeface="Times New Roman"/>
                <a:ea typeface="楷体_GB2312"/>
                <a:cs typeface="Courier New"/>
              </a:rPr>
              <a:t>)</a:t>
            </a:r>
            <a:r>
              <a:rPr lang="zh-CN" altLang="zh-CN" sz="2600" kern="100" dirty="0">
                <a:latin typeface="Times New Roman"/>
                <a:ea typeface="微软雅黑"/>
                <a:cs typeface="Times New Roman"/>
              </a:rPr>
              <a:t>如图是无机物</a:t>
            </a: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M</a:t>
            </a:r>
            <a:r>
              <a:rPr lang="zh-CN" altLang="zh-CN" sz="2600" kern="100" dirty="0">
                <a:latin typeface="Times New Roman"/>
                <a:ea typeface="微软雅黑"/>
                <a:cs typeface="Times New Roman"/>
              </a:rPr>
              <a:t>在一定条件下的转化关系</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部分产物及反应条件未列出</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。其中，</a:t>
            </a:r>
            <a:r>
              <a:rPr lang="en-US" altLang="zh-CN" sz="2600" kern="100" dirty="0">
                <a:latin typeface="Times New Roman"/>
                <a:ea typeface="微软雅黑"/>
                <a:cs typeface="Courier New"/>
              </a:rPr>
              <a:t>I</a:t>
            </a:r>
            <a:r>
              <a:rPr lang="zh-CN" altLang="zh-CN" sz="2600" kern="100" dirty="0">
                <a:latin typeface="Times New Roman"/>
                <a:ea typeface="微软雅黑"/>
                <a:cs typeface="Times New Roman"/>
              </a:rPr>
              <a:t>是由地壳中含量最多的金属元素组成的单质，反应</a:t>
            </a:r>
            <a:r>
              <a:rPr lang="en-US" altLang="zh-CN" sz="2600" kern="100" dirty="0">
                <a:latin typeface="宋体"/>
                <a:ea typeface="微软雅黑"/>
                <a:cs typeface="Times New Roman"/>
              </a:rPr>
              <a:t>⑦</a:t>
            </a:r>
            <a:r>
              <a:rPr lang="zh-CN" altLang="zh-CN" sz="2600" kern="100" dirty="0">
                <a:latin typeface="Times New Roman"/>
                <a:ea typeface="微软雅黑"/>
                <a:cs typeface="Times New Roman"/>
              </a:rPr>
              <a:t>为置换反应，</a:t>
            </a: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为红棕色固体，</a:t>
            </a:r>
            <a:r>
              <a:rPr lang="en-US" altLang="zh-CN" sz="2600" kern="100" dirty="0">
                <a:latin typeface="Times New Roman"/>
                <a:ea typeface="微软雅黑"/>
                <a:cs typeface="Courier New"/>
              </a:rPr>
              <a:t>K</a:t>
            </a:r>
            <a:r>
              <a:rPr lang="zh-CN" altLang="zh-CN" sz="2600" kern="100" dirty="0">
                <a:latin typeface="Times New Roman"/>
                <a:ea typeface="微软雅黑"/>
                <a:cs typeface="Times New Roman"/>
              </a:rPr>
              <a:t>是一种红棕色气体，</a:t>
            </a: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是一种强酸。</a:t>
            </a:r>
            <a:endParaRPr lang="zh-CN" altLang="zh-CN" sz="1050" kern="100" dirty="0">
              <a:latin typeface="宋体"/>
              <a:cs typeface="Courier New"/>
            </a:endParaRPr>
          </a:p>
          <a:p>
            <a:pPr marL="270000" indent="-457200" algn="just">
              <a:lnSpc>
                <a:spcPct val="150000"/>
              </a:lnSpc>
              <a:spcAft>
                <a:spcPts val="0"/>
              </a:spcAft>
              <a:tabLst>
                <a:tab pos="2610485" algn="l"/>
              </a:tabLst>
            </a:pPr>
            <a:r>
              <a:rPr lang="en-US" altLang="zh-CN" sz="2600" kern="100" dirty="0" smtClean="0">
                <a:latin typeface="Times New Roman"/>
                <a:ea typeface="微软雅黑"/>
                <a:cs typeface="Times New Roman"/>
              </a:rPr>
              <a:t>	</a:t>
            </a:r>
            <a:r>
              <a:rPr lang="zh-CN" altLang="zh-CN" sz="2600" kern="100" dirty="0" smtClean="0">
                <a:latin typeface="Times New Roman"/>
                <a:ea typeface="微软雅黑"/>
                <a:cs typeface="Times New Roman"/>
              </a:rPr>
              <a:t>请</a:t>
            </a:r>
            <a:r>
              <a:rPr lang="zh-CN" altLang="zh-CN" sz="2600" kern="100" dirty="0">
                <a:latin typeface="Times New Roman"/>
                <a:ea typeface="微软雅黑"/>
                <a:cs typeface="Times New Roman"/>
              </a:rPr>
              <a:t>填写：</a:t>
            </a:r>
            <a:endParaRPr lang="zh-CN" altLang="zh-CN" sz="1050" kern="100" dirty="0">
              <a:effectLst/>
              <a:latin typeface="宋体"/>
              <a:cs typeface="Courier New"/>
            </a:endParaRPr>
          </a:p>
        </p:txBody>
      </p:sp>
      <p:pic>
        <p:nvPicPr>
          <p:cNvPr id="47106" name="Picture 2" descr="SJ428"/>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94860" y="2709702"/>
            <a:ext cx="5706685" cy="252032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217214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369403"/>
            <a:ext cx="11654075" cy="648230"/>
          </a:xfrm>
          <a:prstGeom prst="rect">
            <a:avLst/>
          </a:prstGeom>
        </p:spPr>
        <p:txBody>
          <a:bodyPr wrap="square" lIns="121898" tIns="60948" rIns="121898" bIns="60948">
            <a:spAutoFit/>
          </a:bodyPr>
          <a:lstStyle/>
          <a:p>
            <a:pPr marL="252000" indent="-457200" algn="just">
              <a:lnSpc>
                <a:spcPct val="150000"/>
              </a:lnSpc>
              <a:spcAft>
                <a:spcPts val="0"/>
              </a:spcAft>
            </a:pPr>
            <a:r>
              <a:rPr lang="en-US" altLang="zh-CN" sz="2600">
                <a:latin typeface="Times New Roman"/>
                <a:ea typeface="黑体"/>
              </a:rPr>
              <a:t>2</a:t>
            </a:r>
            <a:r>
              <a:rPr lang="en-US" altLang="zh-CN" sz="2600">
                <a:latin typeface="Times New Roman"/>
                <a:ea typeface="微软雅黑"/>
              </a:rPr>
              <a:t>.</a:t>
            </a:r>
            <a:r>
              <a:rPr lang="zh-CN" altLang="zh-CN" sz="2600" dirty="0">
                <a:latin typeface="Times New Roman"/>
                <a:ea typeface="黑体"/>
                <a:cs typeface="Times New Roman"/>
              </a:rPr>
              <a:t>以铁屑为原料制备</a:t>
            </a:r>
            <a:r>
              <a:rPr lang="en-US" altLang="zh-CN" sz="2600" dirty="0">
                <a:latin typeface="Times New Roman"/>
                <a:ea typeface="黑体"/>
              </a:rPr>
              <a:t>FeCl</a:t>
            </a:r>
            <a:r>
              <a:rPr lang="en-US" altLang="zh-CN" sz="2600" baseline="-25000" dirty="0">
                <a:latin typeface="Times New Roman"/>
                <a:ea typeface="黑体"/>
              </a:rPr>
              <a:t>3</a:t>
            </a:r>
            <a:r>
              <a:rPr lang="zh-CN" altLang="zh-CN" sz="2600" dirty="0">
                <a:latin typeface="Times New Roman"/>
                <a:ea typeface="黑体"/>
                <a:cs typeface="Times New Roman"/>
              </a:rPr>
              <a:t>的实验方案</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2307604544"/>
              </p:ext>
            </p:extLst>
          </p:nvPr>
        </p:nvGraphicFramePr>
        <p:xfrm>
          <a:off x="694516" y="1126489"/>
          <a:ext cx="10971213" cy="3923512"/>
        </p:xfrm>
        <a:graphic>
          <a:graphicData uri="http://schemas.openxmlformats.org/drawingml/2006/table">
            <a:tbl>
              <a:tblPr/>
              <a:tblGrid>
                <a:gridCol w="2700345"/>
                <a:gridCol w="8270868"/>
              </a:tblGrid>
              <a:tr h="0">
                <a:tc>
                  <a:txBody>
                    <a:bodyPr/>
                    <a:lstStyle/>
                    <a:p>
                      <a:pPr algn="ctr">
                        <a:lnSpc>
                          <a:spcPct val="150000"/>
                        </a:lnSpc>
                        <a:spcAft>
                          <a:spcPts val="0"/>
                        </a:spcAft>
                        <a:tabLst>
                          <a:tab pos="2700655" algn="l"/>
                        </a:tabLst>
                      </a:pPr>
                      <a:r>
                        <a:rPr lang="zh-CN" sz="2600" kern="100" dirty="0">
                          <a:effectLst/>
                          <a:latin typeface="Times New Roman"/>
                          <a:ea typeface="微软雅黑"/>
                          <a:cs typeface="Times New Roman"/>
                        </a:rPr>
                        <a:t>反应途径</a:t>
                      </a:r>
                      <a:endParaRPr lang="zh-CN" sz="105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a:effectLst/>
                          <a:latin typeface="Times New Roman"/>
                          <a:ea typeface="微软雅黑"/>
                          <a:cs typeface="Times New Roman"/>
                        </a:rPr>
                        <a:t>有关化学方程式</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8830">
                <a:tc>
                  <a:txBody>
                    <a:bodyPr/>
                    <a:lstStyle/>
                    <a:p>
                      <a:pPr algn="ctr">
                        <a:lnSpc>
                          <a:spcPct val="150000"/>
                        </a:lnSpc>
                        <a:spcAft>
                          <a:spcPts val="0"/>
                        </a:spcAft>
                        <a:tabLst>
                          <a:tab pos="2700655" algn="l"/>
                        </a:tabLst>
                      </a:pPr>
                      <a:r>
                        <a:rPr lang="en-US" sz="2600" kern="100">
                          <a:effectLst/>
                          <a:latin typeface="Times New Roman"/>
                          <a:ea typeface="微软雅黑"/>
                          <a:cs typeface="Courier New"/>
                        </a:rPr>
                        <a:t>Fe</a:t>
                      </a:r>
                      <a:r>
                        <a:rPr lang="en-US" sz="2600" kern="100">
                          <a:effectLst/>
                          <a:latin typeface="宋体"/>
                          <a:ea typeface="微软雅黑"/>
                          <a:cs typeface="Times New Roman"/>
                        </a:rPr>
                        <a:t>→</a:t>
                      </a:r>
                      <a:r>
                        <a:rPr lang="en-US" sz="2600" kern="100">
                          <a:effectLst/>
                          <a:latin typeface="Times New Roman"/>
                          <a:ea typeface="微软雅黑"/>
                          <a:cs typeface="Courier New"/>
                        </a:rPr>
                        <a:t>FeCl</a:t>
                      </a:r>
                      <a:r>
                        <a:rPr lang="en-US" sz="2600" kern="100" baseline="-25000">
                          <a:effectLst/>
                          <a:latin typeface="Times New Roman"/>
                          <a:ea typeface="微软雅黑"/>
                          <a:cs typeface="Courier New"/>
                        </a:rPr>
                        <a:t>3</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kumimoji="0" lang="en-US" altLang="zh-CN" sz="2600" b="0" i="0" u="none" kern="100" baseline="0" dirty="0" smtClean="0">
                          <a:solidFill>
                            <a:srgbClr val="000000"/>
                          </a:solidFill>
                          <a:effectLst/>
                          <a:latin typeface="Times New Roman"/>
                          <a:ea typeface="宋体"/>
                          <a:cs typeface="Courier New"/>
                          <a:sym typeface="Times New Roman"/>
                        </a:rPr>
                        <a:t>______________________________</a:t>
                      </a:r>
                      <a:endParaRPr kumimoji="0" lang="zh-CN" sz="2600" b="0" i="0" u="none" kern="100" baseline="0" dirty="0">
                        <a:solidFill>
                          <a:srgbClr val="000000"/>
                        </a:solidFill>
                        <a:effectLst/>
                        <a:latin typeface="Times New Roman"/>
                        <a:ea typeface="宋体"/>
                        <a:cs typeface="Courier New"/>
                        <a:sym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092">
                <a:tc>
                  <a:txBody>
                    <a:bodyPr/>
                    <a:lstStyle/>
                    <a:p>
                      <a:pPr algn="ctr">
                        <a:lnSpc>
                          <a:spcPct val="150000"/>
                        </a:lnSpc>
                        <a:spcAft>
                          <a:spcPts val="0"/>
                        </a:spcAft>
                        <a:tabLst>
                          <a:tab pos="2700655" algn="l"/>
                        </a:tabLst>
                      </a:pPr>
                      <a:r>
                        <a:rPr lang="en-US" sz="2600" kern="100">
                          <a:effectLst/>
                          <a:latin typeface="Times New Roman"/>
                          <a:ea typeface="微软雅黑"/>
                          <a:cs typeface="Courier New"/>
                        </a:rPr>
                        <a:t>Fe</a:t>
                      </a:r>
                      <a:r>
                        <a:rPr lang="en-US" sz="2600" kern="100">
                          <a:effectLst/>
                          <a:latin typeface="宋体"/>
                          <a:ea typeface="微软雅黑"/>
                          <a:cs typeface="Times New Roman"/>
                        </a:rPr>
                        <a:t>→</a:t>
                      </a:r>
                      <a:r>
                        <a:rPr lang="en-US" sz="2600" kern="100">
                          <a:effectLst/>
                          <a:latin typeface="Times New Roman"/>
                          <a:ea typeface="微软雅黑"/>
                          <a:cs typeface="Courier New"/>
                        </a:rPr>
                        <a:t>FeCl</a:t>
                      </a:r>
                      <a:r>
                        <a:rPr lang="en-US" sz="2600" kern="100" baseline="-25000">
                          <a:effectLst/>
                          <a:latin typeface="Times New Roman"/>
                          <a:ea typeface="微软雅黑"/>
                          <a:cs typeface="Courier New"/>
                        </a:rPr>
                        <a:t>2</a:t>
                      </a:r>
                      <a:r>
                        <a:rPr lang="en-US" sz="2600" kern="100">
                          <a:effectLst/>
                          <a:latin typeface="宋体"/>
                          <a:ea typeface="微软雅黑"/>
                          <a:cs typeface="Times New Roman"/>
                        </a:rPr>
                        <a:t>→</a:t>
                      </a:r>
                      <a:r>
                        <a:rPr lang="en-US" sz="2600" kern="100">
                          <a:effectLst/>
                          <a:latin typeface="Times New Roman"/>
                          <a:ea typeface="微软雅黑"/>
                          <a:cs typeface="Courier New"/>
                        </a:rPr>
                        <a:t>FeCl</a:t>
                      </a:r>
                      <a:r>
                        <a:rPr lang="en-US" sz="2600" kern="100" baseline="-25000">
                          <a:effectLst/>
                          <a:latin typeface="Times New Roman"/>
                          <a:ea typeface="微软雅黑"/>
                          <a:cs typeface="Courier New"/>
                        </a:rPr>
                        <a:t>3</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kumimoji="0" lang="en-US" altLang="zh-CN" sz="2600" b="0" i="0" u="none" kern="100" baseline="0" dirty="0" smtClean="0">
                          <a:solidFill>
                            <a:srgbClr val="000000"/>
                          </a:solidFill>
                          <a:effectLst/>
                          <a:latin typeface="Times New Roman"/>
                          <a:ea typeface="宋体"/>
                          <a:cs typeface="Courier New"/>
                          <a:sym typeface="Times New Roman"/>
                        </a:rPr>
                        <a:t>_______________________________________________</a:t>
                      </a:r>
                      <a:endParaRPr kumimoji="0" lang="zh-CN" sz="2600" b="0" i="0" u="none" kern="100" baseline="0" dirty="0">
                        <a:solidFill>
                          <a:srgbClr val="000000"/>
                        </a:solidFill>
                        <a:effectLst/>
                        <a:latin typeface="Times New Roman"/>
                        <a:ea typeface="宋体"/>
                        <a:cs typeface="Courier New"/>
                        <a:sym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0230">
                <a:tc>
                  <a:txBody>
                    <a:bodyPr/>
                    <a:lstStyle/>
                    <a:p>
                      <a:pPr algn="ctr">
                        <a:lnSpc>
                          <a:spcPct val="150000"/>
                        </a:lnSpc>
                        <a:spcAft>
                          <a:spcPts val="0"/>
                        </a:spcAft>
                        <a:tabLst>
                          <a:tab pos="2700655" algn="l"/>
                        </a:tabLst>
                      </a:pPr>
                      <a:r>
                        <a:rPr lang="en-US" sz="2600" kern="100">
                          <a:effectLst/>
                          <a:latin typeface="Times New Roman"/>
                          <a:ea typeface="微软雅黑"/>
                          <a:cs typeface="Courier New"/>
                        </a:rPr>
                        <a:t>Fe</a:t>
                      </a:r>
                      <a:r>
                        <a:rPr lang="en-US" sz="2600" kern="100">
                          <a:effectLst/>
                          <a:latin typeface="宋体"/>
                          <a:ea typeface="微软雅黑"/>
                          <a:cs typeface="Times New Roman"/>
                        </a:rPr>
                        <a:t>→</a:t>
                      </a:r>
                      <a:r>
                        <a:rPr lang="en-US" sz="2600" kern="100">
                          <a:effectLst/>
                          <a:latin typeface="Times New Roman"/>
                          <a:ea typeface="微软雅黑"/>
                          <a:cs typeface="Courier New"/>
                        </a:rPr>
                        <a:t>Fe</a:t>
                      </a:r>
                      <a:r>
                        <a:rPr lang="en-US" sz="2600" kern="100" baseline="-25000">
                          <a:effectLst/>
                          <a:latin typeface="Times New Roman"/>
                          <a:ea typeface="微软雅黑"/>
                          <a:cs typeface="Courier New"/>
                        </a:rPr>
                        <a:t>2</a:t>
                      </a:r>
                      <a:r>
                        <a:rPr lang="en-US" sz="2600" kern="100">
                          <a:effectLst/>
                          <a:latin typeface="Times New Roman"/>
                          <a:ea typeface="微软雅黑"/>
                          <a:cs typeface="Courier New"/>
                        </a:rPr>
                        <a:t>O</a:t>
                      </a:r>
                      <a:r>
                        <a:rPr lang="en-US" sz="2600" kern="100" baseline="-25000">
                          <a:effectLst/>
                          <a:latin typeface="Times New Roman"/>
                          <a:ea typeface="微软雅黑"/>
                          <a:cs typeface="Courier New"/>
                        </a:rPr>
                        <a:t>3</a:t>
                      </a:r>
                      <a:r>
                        <a:rPr lang="en-US" sz="2600" kern="100">
                          <a:effectLst/>
                          <a:latin typeface="宋体"/>
                          <a:ea typeface="微软雅黑"/>
                          <a:cs typeface="Times New Roman"/>
                        </a:rPr>
                        <a:t>→</a:t>
                      </a:r>
                      <a:r>
                        <a:rPr lang="en-US" sz="2600" kern="100">
                          <a:effectLst/>
                          <a:latin typeface="Times New Roman"/>
                          <a:ea typeface="微软雅黑"/>
                          <a:cs typeface="Courier New"/>
                        </a:rPr>
                        <a:t>FeCl</a:t>
                      </a:r>
                      <a:r>
                        <a:rPr lang="en-US" sz="2600" kern="100" baseline="-25000">
                          <a:effectLst/>
                          <a:latin typeface="Times New Roman"/>
                          <a:ea typeface="微软雅黑"/>
                          <a:cs typeface="Courier New"/>
                        </a:rPr>
                        <a:t>3</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kumimoji="0" lang="en-US" altLang="zh-CN" sz="2600" b="0" i="0" u="none" kern="100" baseline="0" dirty="0" smtClean="0">
                          <a:solidFill>
                            <a:srgbClr val="000000"/>
                          </a:solidFill>
                          <a:effectLst/>
                          <a:latin typeface="Times New Roman"/>
                          <a:ea typeface="宋体"/>
                          <a:cs typeface="Courier New"/>
                          <a:sym typeface="Times New Roman"/>
                        </a:rPr>
                        <a:t>_________________________________</a:t>
                      </a:r>
                    </a:p>
                    <a:p>
                      <a:pPr algn="ctr">
                        <a:lnSpc>
                          <a:spcPct val="150000"/>
                        </a:lnSpc>
                        <a:spcAft>
                          <a:spcPts val="0"/>
                        </a:spcAft>
                        <a:tabLst>
                          <a:tab pos="2700655" algn="l"/>
                        </a:tabLst>
                      </a:pPr>
                      <a:r>
                        <a:rPr kumimoji="0" lang="en-US" altLang="zh-CN" sz="2600" b="0" i="0" u="none" kern="100" baseline="0" dirty="0" smtClean="0">
                          <a:solidFill>
                            <a:srgbClr val="000000"/>
                          </a:solidFill>
                          <a:effectLst/>
                          <a:latin typeface="Times New Roman"/>
                          <a:ea typeface="宋体"/>
                          <a:cs typeface="Courier New"/>
                          <a:sym typeface="Times New Roman"/>
                        </a:rPr>
                        <a:t>________________________________</a:t>
                      </a:r>
                      <a:endParaRPr kumimoji="0" lang="zh-CN" sz="2600" b="0" i="0" u="none" kern="100" baseline="0" dirty="0">
                        <a:solidFill>
                          <a:srgbClr val="000000"/>
                        </a:solidFill>
                        <a:effectLst/>
                        <a:latin typeface="Times New Roman"/>
                        <a:ea typeface="宋体"/>
                        <a:cs typeface="Courier New"/>
                        <a:sym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3235326787"/>
              </p:ext>
            </p:extLst>
          </p:nvPr>
        </p:nvGraphicFramePr>
        <p:xfrm>
          <a:off x="5555137" y="1682729"/>
          <a:ext cx="3568700" cy="788987"/>
        </p:xfrm>
        <a:graphic>
          <a:graphicData uri="http://schemas.openxmlformats.org/presentationml/2006/ole">
            <mc:AlternateContent xmlns:mc="http://schemas.openxmlformats.org/markup-compatibility/2006">
              <mc:Choice xmlns:v="urn:schemas-microsoft-com:vml" Requires="v">
                <p:oleObj spid="_x0000_s1056" name="Document" r:id="rId3" imgW="3570850" imgH="792415" progId="Word.Document.8">
                  <p:embed/>
                </p:oleObj>
              </mc:Choice>
              <mc:Fallback>
                <p:oleObj name="Document" r:id="rId3" imgW="3570850" imgH="792415" progId="Word.Document.8">
                  <p:embed/>
                  <p:pic>
                    <p:nvPicPr>
                      <p:cNvPr id="0" name=""/>
                      <p:cNvPicPr/>
                      <p:nvPr/>
                    </p:nvPicPr>
                    <p:blipFill>
                      <a:blip r:embed="rId4"/>
                      <a:stretch>
                        <a:fillRect/>
                      </a:stretch>
                    </p:blipFill>
                    <p:spPr>
                      <a:xfrm>
                        <a:off x="5555137" y="1682729"/>
                        <a:ext cx="3568700" cy="788987"/>
                      </a:xfrm>
                      <a:prstGeom prst="rect">
                        <a:avLst/>
                      </a:prstGeom>
                    </p:spPr>
                  </p:pic>
                </p:oleObj>
              </mc:Fallback>
            </mc:AlternateContent>
          </a:graphicData>
        </a:graphic>
      </p:graphicFrame>
      <p:sp>
        <p:nvSpPr>
          <p:cNvPr id="9" name="矩形 8"/>
          <p:cNvSpPr/>
          <p:nvPr/>
        </p:nvSpPr>
        <p:spPr>
          <a:xfrm>
            <a:off x="3934930" y="2636894"/>
            <a:ext cx="7382790" cy="492443"/>
          </a:xfrm>
          <a:prstGeom prst="rect">
            <a:avLst/>
          </a:prstGeom>
        </p:spPr>
        <p:txBody>
          <a:bodyPr wrap="none">
            <a:spAutoFit/>
          </a:bodyPr>
          <a:lstStyle/>
          <a:p>
            <a:r>
              <a:rPr lang="en-US" altLang="zh-CN" sz="2600" kern="100" dirty="0">
                <a:solidFill>
                  <a:srgbClr val="C00000"/>
                </a:solidFill>
                <a:latin typeface="Times New Roman"/>
                <a:ea typeface="宋体"/>
                <a:cs typeface="Courier New"/>
                <a:sym typeface="Times New Roman"/>
              </a:rPr>
              <a:t>Fe</a:t>
            </a:r>
            <a:r>
              <a:rPr lang="zh-CN" altLang="zh-CN" sz="2600" kern="100" dirty="0">
                <a:solidFill>
                  <a:srgbClr val="C00000"/>
                </a:solidFill>
                <a:latin typeface="Times New Roman"/>
                <a:ea typeface="宋体"/>
                <a:cs typeface="Times New Roman"/>
                <a:sym typeface="Times New Roman"/>
              </a:rPr>
              <a:t>＋</a:t>
            </a:r>
            <a:r>
              <a:rPr lang="en-US" altLang="zh-CN" sz="2600" kern="100" dirty="0">
                <a:solidFill>
                  <a:srgbClr val="C00000"/>
                </a:solidFill>
                <a:latin typeface="Times New Roman"/>
                <a:ea typeface="宋体"/>
                <a:cs typeface="Courier New"/>
                <a:sym typeface="Times New Roman"/>
              </a:rPr>
              <a:t>2HCl</a:t>
            </a:r>
            <a:r>
              <a:rPr lang="en-US" altLang="zh-CN" sz="2600" kern="100" spc="-80" dirty="0">
                <a:solidFill>
                  <a:srgbClr val="C00000"/>
                </a:solidFill>
                <a:latin typeface="Times New Roman"/>
                <a:ea typeface="宋体"/>
                <a:cs typeface="Courier New"/>
                <a:sym typeface="Times New Roman"/>
              </a:rPr>
              <a:t>==</a:t>
            </a:r>
            <a:r>
              <a:rPr lang="en-US" altLang="zh-CN" sz="2600" kern="100" dirty="0">
                <a:solidFill>
                  <a:srgbClr val="C00000"/>
                </a:solidFill>
                <a:latin typeface="Times New Roman"/>
                <a:ea typeface="宋体"/>
                <a:cs typeface="Courier New"/>
                <a:sym typeface="Times New Roman"/>
              </a:rPr>
              <a:t>=FeCl</a:t>
            </a:r>
            <a:r>
              <a:rPr lang="en-US" altLang="zh-CN" sz="2600" kern="100" baseline="-25000" dirty="0">
                <a:solidFill>
                  <a:srgbClr val="C00000"/>
                </a:solidFill>
                <a:latin typeface="Times New Roman"/>
                <a:ea typeface="宋体"/>
                <a:cs typeface="Courier New"/>
                <a:sym typeface="Times New Roman"/>
              </a:rPr>
              <a:t>2</a:t>
            </a:r>
            <a:r>
              <a:rPr lang="zh-CN" altLang="zh-CN" sz="2600" kern="100" dirty="0">
                <a:solidFill>
                  <a:srgbClr val="C00000"/>
                </a:solidFill>
                <a:latin typeface="Times New Roman"/>
                <a:ea typeface="宋体"/>
                <a:cs typeface="Times New Roman"/>
                <a:sym typeface="Times New Roman"/>
              </a:rPr>
              <a:t>＋</a:t>
            </a:r>
            <a:r>
              <a:rPr lang="en-US" altLang="zh-CN" sz="2600" kern="100" dirty="0">
                <a:solidFill>
                  <a:srgbClr val="C00000"/>
                </a:solidFill>
                <a:latin typeface="Times New Roman"/>
                <a:ea typeface="宋体"/>
                <a:cs typeface="Courier New"/>
                <a:sym typeface="Times New Roman"/>
              </a:rPr>
              <a:t>H</a:t>
            </a:r>
            <a:r>
              <a:rPr lang="en-US" altLang="zh-CN" sz="2600" kern="100" baseline="-25000" dirty="0">
                <a:solidFill>
                  <a:srgbClr val="C00000"/>
                </a:solidFill>
                <a:latin typeface="Times New Roman"/>
                <a:ea typeface="宋体"/>
                <a:cs typeface="Courier New"/>
                <a:sym typeface="Times New Roman"/>
              </a:rPr>
              <a:t>2</a:t>
            </a:r>
            <a:r>
              <a:rPr lang="en-US" altLang="zh-CN" sz="2600" kern="100" dirty="0">
                <a:solidFill>
                  <a:srgbClr val="C00000"/>
                </a:solidFill>
                <a:latin typeface="Times New Roman"/>
                <a:ea typeface="宋体"/>
                <a:cs typeface="Times New Roman"/>
                <a:sym typeface="Times New Roman"/>
              </a:rPr>
              <a:t>↑</a:t>
            </a:r>
            <a:r>
              <a:rPr lang="zh-CN" altLang="zh-CN" sz="2600" kern="100" dirty="0">
                <a:solidFill>
                  <a:srgbClr val="C00000"/>
                </a:solidFill>
                <a:latin typeface="Times New Roman"/>
                <a:ea typeface="宋体"/>
                <a:cs typeface="Times New Roman"/>
                <a:sym typeface="Times New Roman"/>
              </a:rPr>
              <a:t>、</a:t>
            </a:r>
            <a:r>
              <a:rPr lang="en-US" altLang="zh-CN" sz="2600" kern="100" dirty="0">
                <a:solidFill>
                  <a:srgbClr val="C00000"/>
                </a:solidFill>
                <a:latin typeface="Times New Roman"/>
                <a:ea typeface="宋体"/>
                <a:cs typeface="Courier New"/>
                <a:sym typeface="Times New Roman"/>
              </a:rPr>
              <a:t>Cl</a:t>
            </a:r>
            <a:r>
              <a:rPr lang="en-US" altLang="zh-CN" sz="2600" kern="100" baseline="-25000" dirty="0">
                <a:solidFill>
                  <a:srgbClr val="C00000"/>
                </a:solidFill>
                <a:latin typeface="Times New Roman"/>
                <a:ea typeface="宋体"/>
                <a:cs typeface="Courier New"/>
                <a:sym typeface="Times New Roman"/>
              </a:rPr>
              <a:t>2</a:t>
            </a:r>
            <a:r>
              <a:rPr lang="zh-CN" altLang="zh-CN" sz="2600" kern="100" dirty="0">
                <a:solidFill>
                  <a:srgbClr val="C00000"/>
                </a:solidFill>
                <a:latin typeface="Times New Roman"/>
                <a:ea typeface="宋体"/>
                <a:cs typeface="Times New Roman"/>
                <a:sym typeface="Times New Roman"/>
              </a:rPr>
              <a:t>＋</a:t>
            </a:r>
            <a:r>
              <a:rPr lang="en-US" altLang="zh-CN" sz="2600" kern="100" dirty="0">
                <a:solidFill>
                  <a:srgbClr val="C00000"/>
                </a:solidFill>
                <a:latin typeface="Times New Roman"/>
                <a:ea typeface="宋体"/>
                <a:cs typeface="Courier New"/>
                <a:sym typeface="Times New Roman"/>
              </a:rPr>
              <a:t>2FeCl</a:t>
            </a:r>
            <a:r>
              <a:rPr lang="en-US" altLang="zh-CN" sz="2600" kern="100" baseline="-25000" dirty="0">
                <a:solidFill>
                  <a:srgbClr val="C00000"/>
                </a:solidFill>
                <a:latin typeface="Times New Roman"/>
                <a:ea typeface="宋体"/>
                <a:cs typeface="Courier New"/>
                <a:sym typeface="Times New Roman"/>
              </a:rPr>
              <a:t>2</a:t>
            </a:r>
            <a:r>
              <a:rPr lang="en-US" altLang="zh-CN" sz="2600" kern="100" spc="-80" dirty="0">
                <a:solidFill>
                  <a:srgbClr val="C00000"/>
                </a:solidFill>
                <a:latin typeface="Times New Roman"/>
                <a:ea typeface="宋体"/>
                <a:cs typeface="Courier New"/>
                <a:sym typeface="Times New Roman"/>
              </a:rPr>
              <a:t>==</a:t>
            </a:r>
            <a:r>
              <a:rPr lang="en-US" altLang="zh-CN" sz="2600" kern="100" dirty="0">
                <a:solidFill>
                  <a:srgbClr val="C00000"/>
                </a:solidFill>
                <a:latin typeface="Times New Roman"/>
                <a:ea typeface="宋体"/>
                <a:cs typeface="Courier New"/>
                <a:sym typeface="Times New Roman"/>
              </a:rPr>
              <a:t>=2FeCl</a:t>
            </a:r>
            <a:r>
              <a:rPr lang="en-US" altLang="zh-CN" sz="2600" kern="100" baseline="-25000" dirty="0">
                <a:solidFill>
                  <a:srgbClr val="C00000"/>
                </a:solidFill>
                <a:latin typeface="Times New Roman"/>
                <a:ea typeface="宋体"/>
                <a:cs typeface="Courier New"/>
                <a:sym typeface="Times New Roman"/>
              </a:rPr>
              <a:t>3</a:t>
            </a:r>
            <a:endParaRPr lang="zh-CN" altLang="en-US" sz="2600" dirty="0">
              <a:solidFill>
                <a:srgbClr val="C00000"/>
              </a:solidFill>
              <a:latin typeface="Times New Roman"/>
              <a:ea typeface="宋体"/>
              <a:sym typeface="Times New Roman"/>
            </a:endParaRPr>
          </a:p>
        </p:txBody>
      </p:sp>
      <p:graphicFrame>
        <p:nvGraphicFramePr>
          <p:cNvPr id="11" name="对象 10"/>
          <p:cNvGraphicFramePr>
            <a:graphicFrameLocks noChangeAspect="1"/>
          </p:cNvGraphicFramePr>
          <p:nvPr>
            <p:extLst>
              <p:ext uri="{D42A27DB-BD31-4B8C-83A1-F6EECF244321}">
                <p14:modId xmlns:p14="http://schemas.microsoft.com/office/powerpoint/2010/main" val="476539173"/>
              </p:ext>
            </p:extLst>
          </p:nvPr>
        </p:nvGraphicFramePr>
        <p:xfrm>
          <a:off x="5163672" y="3396629"/>
          <a:ext cx="5072063" cy="1365250"/>
        </p:xfrm>
        <a:graphic>
          <a:graphicData uri="http://schemas.openxmlformats.org/presentationml/2006/ole">
            <mc:AlternateContent xmlns:mc="http://schemas.openxmlformats.org/markup-compatibility/2006">
              <mc:Choice xmlns:v="urn:schemas-microsoft-com:vml" Requires="v">
                <p:oleObj spid="_x0000_s1057" name="Document" r:id="rId5" imgW="5138879" imgH="1385998" progId="Word.Document.8">
                  <p:embed/>
                </p:oleObj>
              </mc:Choice>
              <mc:Fallback>
                <p:oleObj name="Document" r:id="rId5" imgW="5138879" imgH="1385998" progId="Word.Document.8">
                  <p:embed/>
                  <p:pic>
                    <p:nvPicPr>
                      <p:cNvPr id="0" name="对象 2"/>
                      <p:cNvPicPr>
                        <a:picLocks noChangeAspect="1" noChangeArrowheads="1"/>
                      </p:cNvPicPr>
                      <p:nvPr/>
                    </p:nvPicPr>
                    <p:blipFill>
                      <a:blip r:embed="rId6"/>
                      <a:srcRect/>
                      <a:stretch>
                        <a:fillRect/>
                      </a:stretch>
                    </p:blipFill>
                    <p:spPr bwMode="auto">
                      <a:xfrm>
                        <a:off x="5163672" y="3396629"/>
                        <a:ext cx="5072063"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矩形 11"/>
          <p:cNvSpPr/>
          <p:nvPr/>
        </p:nvSpPr>
        <p:spPr>
          <a:xfrm>
            <a:off x="572103" y="5050001"/>
            <a:ext cx="11283839" cy="1323415"/>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latin typeface="Times New Roman"/>
                <a:ea typeface="微软雅黑"/>
                <a:cs typeface="Times New Roman"/>
              </a:rPr>
              <a:t>实际制备物质时</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必须根据反应原料、反应条件、反应步骤、产物要求、反应装置、环境保护、生产成本等因素进行综合判断</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选择合适、可控的反应路径。</a:t>
            </a:r>
            <a:endParaRPr lang="zh-CN" altLang="zh-CN" sz="1050" kern="100" dirty="0">
              <a:effectLst/>
              <a:latin typeface="宋体"/>
              <a:cs typeface="Courier New"/>
            </a:endParaRPr>
          </a:p>
        </p:txBody>
      </p:sp>
    </p:spTree>
    <p:extLst>
      <p:ext uri="{BB962C8B-B14F-4D97-AF65-F5344CB8AC3E}">
        <p14:creationId xmlns:p14="http://schemas.microsoft.com/office/powerpoint/2010/main" val="25733982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549426"/>
            <a:ext cx="11243394" cy="492440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写出下列物质的化学式：</a:t>
            </a: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a:t>
            </a:r>
            <a:r>
              <a:rPr lang="en-US" altLang="zh-CN" sz="2600" kern="100" dirty="0" smtClean="0">
                <a:latin typeface="Times New Roman"/>
                <a:ea typeface="微软雅黑"/>
                <a:cs typeface="Courier New"/>
              </a:rPr>
              <a:t>___________</a:t>
            </a:r>
            <a:r>
              <a:rPr lang="zh-CN" altLang="zh-CN" sz="2600" kern="100" dirty="0" smtClean="0">
                <a:latin typeface="Times New Roman"/>
                <a:ea typeface="微软雅黑"/>
                <a:cs typeface="Times New Roman"/>
              </a:rPr>
              <a:t>，</a:t>
            </a:r>
            <a:r>
              <a:rPr lang="en-US" altLang="zh-CN" sz="2600" kern="100" dirty="0" smtClean="0">
                <a:latin typeface="Times New Roman"/>
                <a:ea typeface="微软雅黑"/>
                <a:cs typeface="Courier New"/>
              </a:rPr>
              <a:t>E</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____________</a:t>
            </a:r>
            <a:r>
              <a:rPr lang="zh-CN" altLang="zh-CN" sz="2600" kern="100" dirty="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写出反应</a:t>
            </a:r>
            <a:r>
              <a:rPr lang="en-US" altLang="zh-CN" sz="2600" kern="100" dirty="0">
                <a:latin typeface="宋体"/>
                <a:ea typeface="微软雅黑"/>
                <a:cs typeface="Times New Roman"/>
              </a:rPr>
              <a:t>④</a:t>
            </a:r>
            <a:r>
              <a:rPr lang="zh-CN" altLang="zh-CN" sz="2600" kern="100" dirty="0">
                <a:latin typeface="Times New Roman"/>
                <a:ea typeface="微软雅黑"/>
                <a:cs typeface="Times New Roman"/>
              </a:rPr>
              <a:t>的离子方程式：</a:t>
            </a:r>
            <a:r>
              <a:rPr lang="en-US" altLang="zh-CN" sz="2600" kern="100" dirty="0" smtClean="0">
                <a:latin typeface="Times New Roman"/>
                <a:ea typeface="微软雅黑"/>
                <a:cs typeface="Courier New"/>
              </a:rPr>
              <a:t>________________________________________</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(3)</a:t>
            </a:r>
            <a:r>
              <a:rPr lang="zh-CN" altLang="zh-CN" sz="2600" kern="100" dirty="0">
                <a:latin typeface="Times New Roman"/>
                <a:ea typeface="微软雅黑"/>
                <a:cs typeface="Times New Roman"/>
              </a:rPr>
              <a:t>写出反应</a:t>
            </a:r>
            <a:r>
              <a:rPr lang="en-US" altLang="zh-CN" sz="2600" kern="100" dirty="0">
                <a:latin typeface="宋体"/>
                <a:ea typeface="微软雅黑"/>
                <a:cs typeface="Times New Roman"/>
              </a:rPr>
              <a:t>⑦</a:t>
            </a:r>
            <a:r>
              <a:rPr lang="zh-CN" altLang="zh-CN" sz="2600" kern="100" dirty="0">
                <a:latin typeface="Times New Roman"/>
                <a:ea typeface="微软雅黑"/>
                <a:cs typeface="Times New Roman"/>
              </a:rPr>
              <a:t>的化学方程式：</a:t>
            </a:r>
            <a:r>
              <a:rPr lang="en-US" altLang="zh-CN" sz="2600" kern="100" dirty="0" smtClean="0">
                <a:latin typeface="Times New Roman"/>
                <a:ea typeface="微软雅黑"/>
                <a:cs typeface="Courier New"/>
              </a:rPr>
              <a:t>____________________________________</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(4)</a:t>
            </a:r>
            <a:r>
              <a:rPr lang="zh-CN" altLang="zh-CN" sz="2600" kern="100" dirty="0">
                <a:latin typeface="Times New Roman"/>
                <a:ea typeface="微软雅黑"/>
                <a:cs typeface="Times New Roman"/>
              </a:rPr>
              <a:t>写出反应</a:t>
            </a:r>
            <a:r>
              <a:rPr lang="en-US" altLang="zh-CN" sz="2600" kern="100" dirty="0">
                <a:latin typeface="宋体"/>
                <a:ea typeface="微软雅黑"/>
                <a:cs typeface="Times New Roman"/>
              </a:rPr>
              <a:t>⑩</a:t>
            </a:r>
            <a:r>
              <a:rPr lang="zh-CN" altLang="zh-CN" sz="2600" kern="100" dirty="0">
                <a:latin typeface="Times New Roman"/>
                <a:ea typeface="微软雅黑"/>
                <a:cs typeface="Times New Roman"/>
              </a:rPr>
              <a:t>的化学方程式：</a:t>
            </a:r>
            <a:r>
              <a:rPr lang="en-US" altLang="zh-CN" sz="2600" kern="100" dirty="0" smtClean="0">
                <a:latin typeface="Times New Roman"/>
                <a:ea typeface="微软雅黑"/>
                <a:cs typeface="Courier New"/>
              </a:rPr>
              <a:t>________________________________________</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(5)</a:t>
            </a:r>
            <a:r>
              <a:rPr lang="zh-CN" altLang="zh-CN" sz="2600" kern="100" dirty="0">
                <a:latin typeface="Times New Roman"/>
                <a:ea typeface="微软雅黑"/>
                <a:cs typeface="Times New Roman"/>
              </a:rPr>
              <a:t>写出检验</a:t>
            </a:r>
            <a:r>
              <a:rPr lang="en-US" altLang="zh-CN" sz="2600" kern="100" dirty="0">
                <a:latin typeface="Times New Roman"/>
                <a:ea typeface="微软雅黑"/>
                <a:cs typeface="Courier New"/>
              </a:rPr>
              <a:t>M</a:t>
            </a:r>
            <a:r>
              <a:rPr lang="zh-CN" altLang="zh-CN" sz="2600" kern="100" dirty="0">
                <a:latin typeface="Times New Roman"/>
                <a:ea typeface="微软雅黑"/>
                <a:cs typeface="Times New Roman"/>
              </a:rPr>
              <a:t>溶液中阳离子的方法：</a:t>
            </a:r>
            <a:r>
              <a:rPr lang="en-US" altLang="zh-CN" sz="2600" kern="100" dirty="0" smtClean="0">
                <a:latin typeface="Times New Roman"/>
                <a:ea typeface="微软雅黑"/>
                <a:cs typeface="Courier New"/>
              </a:rPr>
              <a:t>_________________________________</a:t>
            </a:r>
          </a:p>
          <a:p>
            <a:pPr algn="just">
              <a:lnSpc>
                <a:spcPct val="150000"/>
              </a:lnSpc>
              <a:spcAft>
                <a:spcPts val="0"/>
              </a:spcAft>
              <a:tabLst>
                <a:tab pos="2610485" algn="l"/>
              </a:tabLst>
            </a:pPr>
            <a:r>
              <a:rPr lang="en-US" altLang="zh-CN" sz="2600" kern="100" dirty="0" smtClean="0">
                <a:latin typeface="Times New Roman"/>
                <a:ea typeface="微软雅黑"/>
                <a:cs typeface="Courier New"/>
              </a:rPr>
              <a:t>__________________________</a:t>
            </a:r>
            <a:r>
              <a:rPr lang="en-US" altLang="zh-CN" sz="2600" kern="100" dirty="0">
                <a:latin typeface="Times New Roman"/>
                <a:ea typeface="微软雅黑"/>
                <a:cs typeface="Courier New"/>
              </a:rPr>
              <a:t>__________</a:t>
            </a:r>
            <a:r>
              <a:rPr lang="en-US" altLang="zh-CN" sz="2600" kern="100" dirty="0" smtClean="0">
                <a:latin typeface="Times New Roman"/>
                <a:ea typeface="微软雅黑"/>
                <a:cs typeface="Courier New"/>
              </a:rPr>
              <a:t>______________</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(6)</a:t>
            </a:r>
            <a:r>
              <a:rPr lang="zh-CN" altLang="zh-CN" sz="2600" kern="100" dirty="0">
                <a:latin typeface="Times New Roman"/>
                <a:ea typeface="微软雅黑"/>
                <a:cs typeface="Times New Roman"/>
              </a:rPr>
              <a:t>制备</a:t>
            </a:r>
            <a:r>
              <a:rPr lang="en-US" altLang="zh-CN" sz="2600" kern="100" dirty="0">
                <a:latin typeface="Times New Roman"/>
                <a:ea typeface="微软雅黑"/>
                <a:cs typeface="Courier New"/>
              </a:rPr>
              <a:t>ClO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的新方法是：用氯气氧化固体亚氯酸钠</a:t>
            </a:r>
            <a:r>
              <a:rPr lang="en-US" altLang="zh-CN" sz="2600" kern="100" dirty="0">
                <a:latin typeface="Times New Roman"/>
                <a:ea typeface="微软雅黑"/>
                <a:cs typeface="Courier New"/>
              </a:rPr>
              <a:t>(NaClO</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，写出该反应的化学方程式：</a:t>
            </a:r>
            <a:r>
              <a:rPr lang="en-US" altLang="zh-CN" sz="2600" kern="100" dirty="0" smtClean="0">
                <a:latin typeface="Times New Roman"/>
                <a:ea typeface="微软雅黑"/>
                <a:cs typeface="Courier New"/>
              </a:rPr>
              <a:t>_______________________________</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sp>
        <p:nvSpPr>
          <p:cNvPr id="4" name="矩形 3"/>
          <p:cNvSpPr/>
          <p:nvPr/>
        </p:nvSpPr>
        <p:spPr>
          <a:xfrm>
            <a:off x="5553557" y="587526"/>
            <a:ext cx="721672" cy="492443"/>
          </a:xfrm>
          <a:prstGeom prst="rect">
            <a:avLst/>
          </a:prstGeom>
        </p:spPr>
        <p:txBody>
          <a:bodyPr wrap="none">
            <a:spAutoFit/>
          </a:bodyPr>
          <a:lstStyle/>
          <a:p>
            <a:r>
              <a:rPr lang="en-US" altLang="zh-CN" sz="2600" dirty="0">
                <a:solidFill>
                  <a:srgbClr val="C00000"/>
                </a:solidFill>
                <a:latin typeface="Times New Roman"/>
                <a:ea typeface="微软雅黑"/>
              </a:rPr>
              <a:t>SO</a:t>
            </a:r>
            <a:r>
              <a:rPr lang="en-US" altLang="zh-CN" sz="2600" baseline="-25000" dirty="0">
                <a:solidFill>
                  <a:srgbClr val="C00000"/>
                </a:solidFill>
                <a:latin typeface="Times New Roman"/>
                <a:ea typeface="微软雅黑"/>
              </a:rPr>
              <a:t>2</a:t>
            </a:r>
            <a:endParaRPr lang="zh-CN" altLang="en-US" sz="2600" dirty="0"/>
          </a:p>
        </p:txBody>
      </p:sp>
      <p:sp>
        <p:nvSpPr>
          <p:cNvPr id="5" name="矩形 4"/>
          <p:cNvSpPr/>
          <p:nvPr/>
        </p:nvSpPr>
        <p:spPr>
          <a:xfrm>
            <a:off x="8004806" y="625626"/>
            <a:ext cx="1330814" cy="492443"/>
          </a:xfrm>
          <a:prstGeom prst="rect">
            <a:avLst/>
          </a:prstGeom>
        </p:spPr>
        <p:txBody>
          <a:bodyPr wrap="none">
            <a:spAutoFit/>
          </a:bodyPr>
          <a:lstStyle/>
          <a:p>
            <a:r>
              <a:rPr lang="en-US" altLang="zh-CN" sz="2600" dirty="0">
                <a:solidFill>
                  <a:srgbClr val="C00000"/>
                </a:solidFill>
                <a:latin typeface="Times New Roman"/>
                <a:ea typeface="微软雅黑"/>
              </a:rPr>
              <a:t>Fe(OH)</a:t>
            </a:r>
            <a:r>
              <a:rPr lang="en-US" altLang="zh-CN" sz="2600" baseline="-25000" dirty="0">
                <a:solidFill>
                  <a:srgbClr val="C00000"/>
                </a:solidFill>
                <a:latin typeface="Times New Roman"/>
                <a:ea typeface="微软雅黑"/>
              </a:rPr>
              <a:t>3</a:t>
            </a:r>
            <a:endParaRPr lang="zh-CN" altLang="en-US" sz="2600" dirty="0"/>
          </a:p>
        </p:txBody>
      </p:sp>
      <p:graphicFrame>
        <p:nvGraphicFramePr>
          <p:cNvPr id="6" name="对象 5"/>
          <p:cNvGraphicFramePr>
            <a:graphicFrameLocks noChangeAspect="1"/>
          </p:cNvGraphicFramePr>
          <p:nvPr>
            <p:extLst>
              <p:ext uri="{D42A27DB-BD31-4B8C-83A1-F6EECF244321}">
                <p14:modId xmlns:p14="http://schemas.microsoft.com/office/powerpoint/2010/main" val="363703964"/>
              </p:ext>
            </p:extLst>
          </p:nvPr>
        </p:nvGraphicFramePr>
        <p:xfrm>
          <a:off x="4835045" y="1167918"/>
          <a:ext cx="6654800" cy="584200"/>
        </p:xfrm>
        <a:graphic>
          <a:graphicData uri="http://schemas.openxmlformats.org/presentationml/2006/ole">
            <mc:AlternateContent xmlns:mc="http://schemas.openxmlformats.org/markup-compatibility/2006">
              <mc:Choice xmlns:v="urn:schemas-microsoft-com:vml" Requires="v">
                <p:oleObj spid="_x0000_s27675" name="Document" r:id="rId3" imgW="6656130" imgH="594401" progId="Word.Document.8">
                  <p:embed/>
                </p:oleObj>
              </mc:Choice>
              <mc:Fallback>
                <p:oleObj name="Document" r:id="rId3" imgW="6656130" imgH="594401" progId="Word.Document.8">
                  <p:embed/>
                  <p:pic>
                    <p:nvPicPr>
                      <p:cNvPr id="0" name=""/>
                      <p:cNvPicPr/>
                      <p:nvPr/>
                    </p:nvPicPr>
                    <p:blipFill>
                      <a:blip r:embed="rId4"/>
                      <a:stretch>
                        <a:fillRect/>
                      </a:stretch>
                    </p:blipFill>
                    <p:spPr>
                      <a:xfrm>
                        <a:off x="4835045" y="1167918"/>
                        <a:ext cx="6654800" cy="584200"/>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495986191"/>
              </p:ext>
            </p:extLst>
          </p:nvPr>
        </p:nvGraphicFramePr>
        <p:xfrm>
          <a:off x="4812197" y="1604164"/>
          <a:ext cx="4368800" cy="787400"/>
        </p:xfrm>
        <a:graphic>
          <a:graphicData uri="http://schemas.openxmlformats.org/presentationml/2006/ole">
            <mc:AlternateContent xmlns:mc="http://schemas.openxmlformats.org/markup-compatibility/2006">
              <mc:Choice xmlns:v="urn:schemas-microsoft-com:vml" Requires="v">
                <p:oleObj spid="_x0000_s27676" name="Document" r:id="rId5" imgW="4373833" imgH="792415" progId="Word.Document.8">
                  <p:embed/>
                </p:oleObj>
              </mc:Choice>
              <mc:Fallback>
                <p:oleObj name="Document" r:id="rId5" imgW="4373833" imgH="792415" progId="Word.Document.8">
                  <p:embed/>
                  <p:pic>
                    <p:nvPicPr>
                      <p:cNvPr id="0" name="对象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2197" y="1604164"/>
                        <a:ext cx="43688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矩形 7"/>
          <p:cNvSpPr/>
          <p:nvPr/>
        </p:nvSpPr>
        <p:spPr>
          <a:xfrm>
            <a:off x="4927265" y="2384582"/>
            <a:ext cx="6388608" cy="492443"/>
          </a:xfrm>
          <a:prstGeom prst="rect">
            <a:avLst/>
          </a:prstGeom>
        </p:spPr>
        <p:txBody>
          <a:bodyPr wrap="none">
            <a:spAutoFit/>
          </a:bodyPr>
          <a:lstStyle/>
          <a:p>
            <a:r>
              <a:rPr lang="en-US" altLang="zh-CN" sz="2600" dirty="0">
                <a:solidFill>
                  <a:srgbClr val="C00000"/>
                </a:solidFill>
                <a:latin typeface="Times New Roman"/>
                <a:ea typeface="微软雅黑"/>
              </a:rPr>
              <a:t>3Fe</a:t>
            </a:r>
            <a:r>
              <a:rPr lang="zh-CN" altLang="zh-CN" sz="2600" dirty="0">
                <a:solidFill>
                  <a:srgbClr val="C00000"/>
                </a:solidFill>
                <a:latin typeface="Times New Roman"/>
                <a:ea typeface="微软雅黑"/>
                <a:cs typeface="Times New Roman"/>
              </a:rPr>
              <a:t>＋</a:t>
            </a:r>
            <a:r>
              <a:rPr lang="en-US" altLang="zh-CN" sz="2600" dirty="0">
                <a:solidFill>
                  <a:srgbClr val="C00000"/>
                </a:solidFill>
                <a:latin typeface="Times New Roman"/>
                <a:ea typeface="微软雅黑"/>
              </a:rPr>
              <a:t>8HNO</a:t>
            </a:r>
            <a:r>
              <a:rPr lang="en-US" altLang="zh-CN" sz="2600" baseline="-25000" dirty="0">
                <a:solidFill>
                  <a:srgbClr val="C00000"/>
                </a:solidFill>
                <a:latin typeface="Times New Roman"/>
                <a:ea typeface="微软雅黑"/>
              </a:rPr>
              <a:t>3</a:t>
            </a:r>
            <a:r>
              <a:rPr lang="en-US" altLang="zh-CN" sz="2600" spc="-80" dirty="0">
                <a:solidFill>
                  <a:srgbClr val="C00000"/>
                </a:solidFill>
                <a:latin typeface="Times New Roman"/>
                <a:ea typeface="微软雅黑"/>
              </a:rPr>
              <a:t>==</a:t>
            </a:r>
            <a:r>
              <a:rPr lang="en-US" altLang="zh-CN" sz="2600" dirty="0">
                <a:solidFill>
                  <a:srgbClr val="C00000"/>
                </a:solidFill>
                <a:latin typeface="Times New Roman"/>
                <a:ea typeface="微软雅黑"/>
              </a:rPr>
              <a:t>=3Fe(NO</a:t>
            </a:r>
            <a:r>
              <a:rPr lang="en-US" altLang="zh-CN" sz="2600" baseline="-25000" dirty="0">
                <a:solidFill>
                  <a:srgbClr val="C00000"/>
                </a:solidFill>
                <a:latin typeface="Times New Roman"/>
                <a:ea typeface="微软雅黑"/>
              </a:rPr>
              <a:t>3</a:t>
            </a:r>
            <a:r>
              <a:rPr lang="en-US" altLang="zh-CN" sz="2600" dirty="0">
                <a:solidFill>
                  <a:srgbClr val="C00000"/>
                </a:solidFill>
                <a:latin typeface="Times New Roman"/>
                <a:ea typeface="微软雅黑"/>
              </a:rPr>
              <a:t>)</a:t>
            </a:r>
            <a:r>
              <a:rPr lang="en-US" altLang="zh-CN" sz="2600" baseline="-25000" dirty="0">
                <a:solidFill>
                  <a:srgbClr val="C00000"/>
                </a:solidFill>
                <a:latin typeface="Times New Roman"/>
                <a:ea typeface="微软雅黑"/>
              </a:rPr>
              <a:t>2</a:t>
            </a:r>
            <a:r>
              <a:rPr lang="zh-CN" altLang="zh-CN" sz="2600" dirty="0">
                <a:solidFill>
                  <a:srgbClr val="C00000"/>
                </a:solidFill>
                <a:latin typeface="Times New Roman"/>
                <a:ea typeface="微软雅黑"/>
                <a:cs typeface="Times New Roman"/>
              </a:rPr>
              <a:t>＋</a:t>
            </a:r>
            <a:r>
              <a:rPr lang="en-US" altLang="zh-CN" sz="2600" dirty="0">
                <a:solidFill>
                  <a:srgbClr val="C00000"/>
                </a:solidFill>
                <a:latin typeface="Times New Roman"/>
                <a:ea typeface="微软雅黑"/>
              </a:rPr>
              <a:t>4H</a:t>
            </a:r>
            <a:r>
              <a:rPr lang="en-US" altLang="zh-CN" sz="2600" baseline="-25000" dirty="0">
                <a:solidFill>
                  <a:srgbClr val="C00000"/>
                </a:solidFill>
                <a:latin typeface="Times New Roman"/>
                <a:ea typeface="微软雅黑"/>
              </a:rPr>
              <a:t>2</a:t>
            </a:r>
            <a:r>
              <a:rPr lang="en-US" altLang="zh-CN" sz="2600" dirty="0">
                <a:solidFill>
                  <a:srgbClr val="C00000"/>
                </a:solidFill>
                <a:latin typeface="Times New Roman"/>
                <a:ea typeface="微软雅黑"/>
              </a:rPr>
              <a:t>O</a:t>
            </a:r>
            <a:r>
              <a:rPr lang="zh-CN" altLang="zh-CN" sz="2600" dirty="0">
                <a:solidFill>
                  <a:srgbClr val="C00000"/>
                </a:solidFill>
                <a:latin typeface="Times New Roman"/>
                <a:ea typeface="微软雅黑"/>
                <a:cs typeface="Times New Roman"/>
              </a:rPr>
              <a:t>＋</a:t>
            </a:r>
            <a:r>
              <a:rPr lang="en-US" altLang="zh-CN" sz="2600" dirty="0">
                <a:solidFill>
                  <a:srgbClr val="C00000"/>
                </a:solidFill>
                <a:latin typeface="Times New Roman"/>
                <a:ea typeface="微软雅黑"/>
              </a:rPr>
              <a:t>2NO</a:t>
            </a:r>
            <a:r>
              <a:rPr lang="en-US" altLang="zh-CN" sz="2600" dirty="0">
                <a:solidFill>
                  <a:srgbClr val="C00000"/>
                </a:solidFill>
                <a:latin typeface="宋体"/>
                <a:ea typeface="微软雅黑"/>
                <a:cs typeface="Times New Roman"/>
              </a:rPr>
              <a:t>↑</a:t>
            </a:r>
            <a:endParaRPr lang="zh-CN" altLang="en-US" sz="2600" dirty="0"/>
          </a:p>
        </p:txBody>
      </p:sp>
      <p:sp>
        <p:nvSpPr>
          <p:cNvPr id="9" name="矩形 8"/>
          <p:cNvSpPr/>
          <p:nvPr/>
        </p:nvSpPr>
        <p:spPr>
          <a:xfrm>
            <a:off x="5907020" y="3000851"/>
            <a:ext cx="5408853" cy="492443"/>
          </a:xfrm>
          <a:prstGeom prst="rect">
            <a:avLst/>
          </a:prstGeom>
        </p:spPr>
        <p:txBody>
          <a:bodyPr wrap="none">
            <a:spAutoFit/>
          </a:bodyPr>
          <a:lstStyle/>
          <a:p>
            <a:r>
              <a:rPr lang="zh-CN" altLang="zh-CN" sz="2600" dirty="0">
                <a:solidFill>
                  <a:srgbClr val="C00000"/>
                </a:solidFill>
                <a:latin typeface="Times New Roman"/>
                <a:ea typeface="微软雅黑"/>
                <a:cs typeface="Times New Roman"/>
              </a:rPr>
              <a:t>取样品，加入</a:t>
            </a:r>
            <a:r>
              <a:rPr lang="en-US" altLang="zh-CN" sz="2600" dirty="0">
                <a:solidFill>
                  <a:srgbClr val="C00000"/>
                </a:solidFill>
                <a:latin typeface="Times New Roman"/>
                <a:ea typeface="微软雅黑"/>
              </a:rPr>
              <a:t>KSCN</a:t>
            </a:r>
            <a:r>
              <a:rPr lang="zh-CN" altLang="zh-CN" sz="2600" dirty="0">
                <a:solidFill>
                  <a:srgbClr val="C00000"/>
                </a:solidFill>
                <a:latin typeface="Times New Roman"/>
                <a:ea typeface="微软雅黑"/>
                <a:cs typeface="Times New Roman"/>
              </a:rPr>
              <a:t>溶液，不变色，</a:t>
            </a:r>
            <a:endParaRPr lang="zh-CN" altLang="en-US" sz="2600" dirty="0"/>
          </a:p>
        </p:txBody>
      </p:sp>
      <p:sp>
        <p:nvSpPr>
          <p:cNvPr id="10" name="矩形 9"/>
          <p:cNvSpPr/>
          <p:nvPr/>
        </p:nvSpPr>
        <p:spPr>
          <a:xfrm>
            <a:off x="514493" y="3581243"/>
            <a:ext cx="7186583" cy="492443"/>
          </a:xfrm>
          <a:prstGeom prst="rect">
            <a:avLst/>
          </a:prstGeom>
        </p:spPr>
        <p:txBody>
          <a:bodyPr wrap="none">
            <a:spAutoFit/>
          </a:bodyPr>
          <a:lstStyle/>
          <a:p>
            <a:r>
              <a:rPr lang="zh-CN" altLang="zh-CN" sz="2600" dirty="0">
                <a:solidFill>
                  <a:srgbClr val="C00000"/>
                </a:solidFill>
                <a:latin typeface="Times New Roman"/>
                <a:ea typeface="微软雅黑"/>
                <a:cs typeface="Times New Roman"/>
              </a:rPr>
              <a:t>再加新制氯水溶液变血红色，说明存在亚铁离子</a:t>
            </a:r>
            <a:endParaRPr lang="zh-CN" altLang="en-US" sz="2600" dirty="0"/>
          </a:p>
        </p:txBody>
      </p:sp>
      <p:sp>
        <p:nvSpPr>
          <p:cNvPr id="11" name="矩形 10"/>
          <p:cNvSpPr/>
          <p:nvPr/>
        </p:nvSpPr>
        <p:spPr>
          <a:xfrm>
            <a:off x="2609837" y="4637947"/>
            <a:ext cx="4745530" cy="617477"/>
          </a:xfrm>
          <a:prstGeom prst="rect">
            <a:avLst/>
          </a:prstGeom>
        </p:spPr>
        <p:txBody>
          <a:bodyPr wrap="none">
            <a:spAutoFit/>
          </a:bodyPr>
          <a:lstStyle/>
          <a:p>
            <a:pPr algn="just">
              <a:lnSpc>
                <a:spcPct val="150000"/>
              </a:lnSpc>
              <a:spcAft>
                <a:spcPts val="0"/>
              </a:spcAft>
              <a:tabLst>
                <a:tab pos="2610485" algn="l"/>
              </a:tabLst>
            </a:pPr>
            <a:r>
              <a:rPr lang="en-US" altLang="zh-CN" sz="2600" kern="100" dirty="0">
                <a:solidFill>
                  <a:srgbClr val="C00000"/>
                </a:solidFill>
                <a:latin typeface="Times New Roman"/>
                <a:ea typeface="微软雅黑"/>
                <a:cs typeface="Courier New"/>
              </a:rPr>
              <a:t>Cl</a:t>
            </a:r>
            <a:r>
              <a:rPr lang="en-US" altLang="zh-CN" sz="2600" kern="100" baseline="-25000" dirty="0">
                <a:solidFill>
                  <a:srgbClr val="C00000"/>
                </a:solidFill>
                <a:latin typeface="Times New Roman"/>
                <a:ea typeface="微软雅黑"/>
                <a:cs typeface="Courier New"/>
              </a:rPr>
              <a:t>2</a:t>
            </a:r>
            <a:r>
              <a:rPr lang="zh-CN" altLang="zh-CN" sz="2600" kern="100" dirty="0">
                <a:solidFill>
                  <a:srgbClr val="C00000"/>
                </a:solidFill>
                <a:latin typeface="Times New Roman"/>
                <a:ea typeface="微软雅黑"/>
                <a:cs typeface="Times New Roman"/>
              </a:rPr>
              <a:t>＋</a:t>
            </a:r>
            <a:r>
              <a:rPr lang="en-US" altLang="zh-CN" sz="2600" kern="100" dirty="0">
                <a:solidFill>
                  <a:srgbClr val="C00000"/>
                </a:solidFill>
                <a:latin typeface="Times New Roman"/>
                <a:ea typeface="微软雅黑"/>
                <a:cs typeface="Courier New"/>
              </a:rPr>
              <a:t>2NaClO</a:t>
            </a:r>
            <a:r>
              <a:rPr lang="en-US" altLang="zh-CN" sz="2600" kern="100" baseline="-25000" dirty="0">
                <a:solidFill>
                  <a:srgbClr val="C00000"/>
                </a:solidFill>
                <a:latin typeface="Times New Roman"/>
                <a:ea typeface="微软雅黑"/>
                <a:cs typeface="Courier New"/>
              </a:rPr>
              <a:t>2</a:t>
            </a:r>
            <a:r>
              <a:rPr lang="en-US" altLang="zh-CN" sz="2600" kern="100" spc="-80" dirty="0">
                <a:solidFill>
                  <a:srgbClr val="C00000"/>
                </a:solidFill>
                <a:latin typeface="Times New Roman"/>
                <a:ea typeface="微软雅黑"/>
                <a:cs typeface="Courier New"/>
              </a:rPr>
              <a:t>==</a:t>
            </a:r>
            <a:r>
              <a:rPr lang="en-US" altLang="zh-CN" sz="2600" kern="100" dirty="0">
                <a:solidFill>
                  <a:srgbClr val="C00000"/>
                </a:solidFill>
                <a:latin typeface="Times New Roman"/>
                <a:ea typeface="微软雅黑"/>
                <a:cs typeface="Courier New"/>
              </a:rPr>
              <a:t>=2ClO</a:t>
            </a:r>
            <a:r>
              <a:rPr lang="en-US" altLang="zh-CN" sz="2600" kern="100" baseline="-25000" dirty="0">
                <a:solidFill>
                  <a:srgbClr val="C00000"/>
                </a:solidFill>
                <a:latin typeface="Times New Roman"/>
                <a:ea typeface="微软雅黑"/>
                <a:cs typeface="Courier New"/>
              </a:rPr>
              <a:t>2</a:t>
            </a:r>
            <a:r>
              <a:rPr lang="zh-CN" altLang="zh-CN" sz="2600" kern="100" dirty="0">
                <a:solidFill>
                  <a:srgbClr val="C00000"/>
                </a:solidFill>
                <a:latin typeface="Times New Roman"/>
                <a:ea typeface="微软雅黑"/>
                <a:cs typeface="Times New Roman"/>
              </a:rPr>
              <a:t>＋</a:t>
            </a:r>
            <a:r>
              <a:rPr lang="en-US" altLang="zh-CN" sz="2600" kern="100" dirty="0" smtClean="0">
                <a:solidFill>
                  <a:srgbClr val="C00000"/>
                </a:solidFill>
                <a:latin typeface="Times New Roman"/>
                <a:ea typeface="微软雅黑"/>
                <a:cs typeface="Courier New"/>
              </a:rPr>
              <a:t>2NaCl</a:t>
            </a:r>
            <a:endParaRPr lang="zh-CN" altLang="zh-CN" sz="1050" kern="100" dirty="0">
              <a:latin typeface="宋体"/>
              <a:cs typeface="Courier New"/>
            </a:endParaRPr>
          </a:p>
        </p:txBody>
      </p:sp>
    </p:spTree>
    <p:extLst>
      <p:ext uri="{BB962C8B-B14F-4D97-AF65-F5344CB8AC3E}">
        <p14:creationId xmlns:p14="http://schemas.microsoft.com/office/powerpoint/2010/main" val="184855948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linds(horizont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linds(horizontal)">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P spid="10" grpId="0"/>
      <p:bldP spid="1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344003"/>
            <a:ext cx="11243394" cy="6048811"/>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b="1" dirty="0">
                <a:solidFill>
                  <a:srgbClr val="0000FF"/>
                </a:solidFill>
                <a:latin typeface="Times New Roman"/>
                <a:ea typeface="黑体"/>
                <a:cs typeface="Times New Roman"/>
              </a:rPr>
              <a:t>解析</a:t>
            </a:r>
            <a:r>
              <a:rPr lang="zh-CN" altLang="zh-CN" sz="2600" dirty="0">
                <a:latin typeface="Times New Roman"/>
                <a:ea typeface="黑体"/>
                <a:cs typeface="Times New Roman"/>
              </a:rPr>
              <a:t>　</a:t>
            </a:r>
            <a:r>
              <a:rPr lang="en-US" altLang="zh-CN" sz="2600" b="1" dirty="0">
                <a:solidFill>
                  <a:srgbClr val="0000FF"/>
                </a:solidFill>
                <a:latin typeface="Times New Roman"/>
                <a:ea typeface="仿宋_GB2312"/>
              </a:rPr>
              <a:t>I</a:t>
            </a:r>
            <a:r>
              <a:rPr lang="zh-CN" altLang="zh-CN" sz="2600" b="1" dirty="0">
                <a:solidFill>
                  <a:srgbClr val="0000FF"/>
                </a:solidFill>
                <a:latin typeface="Times New Roman"/>
                <a:ea typeface="仿宋_GB2312"/>
                <a:cs typeface="Times New Roman"/>
              </a:rPr>
              <a:t>是由地壳中含量最多的金属元素组成的单质，为</a:t>
            </a:r>
            <a:r>
              <a:rPr lang="en-US" altLang="zh-CN" sz="2600" b="1" dirty="0">
                <a:solidFill>
                  <a:srgbClr val="0000FF"/>
                </a:solidFill>
                <a:latin typeface="Times New Roman"/>
                <a:ea typeface="仿宋_GB2312"/>
              </a:rPr>
              <a:t>Al</a:t>
            </a:r>
            <a:r>
              <a:rPr lang="zh-CN" altLang="zh-CN" sz="2600" b="1" dirty="0">
                <a:solidFill>
                  <a:srgbClr val="0000FF"/>
                </a:solidFill>
                <a:latin typeface="Times New Roman"/>
                <a:ea typeface="仿宋_GB2312"/>
                <a:cs typeface="Times New Roman"/>
              </a:rPr>
              <a:t>；</a:t>
            </a:r>
            <a:r>
              <a:rPr lang="en-US" altLang="zh-CN" sz="2600" b="1" dirty="0">
                <a:solidFill>
                  <a:srgbClr val="0000FF"/>
                </a:solidFill>
                <a:latin typeface="Times New Roman"/>
                <a:ea typeface="仿宋_GB2312"/>
              </a:rPr>
              <a:t>FeS</a:t>
            </a:r>
            <a:r>
              <a:rPr lang="en-US" altLang="zh-CN" sz="2600" b="1" baseline="-25000" dirty="0">
                <a:solidFill>
                  <a:srgbClr val="0000FF"/>
                </a:solidFill>
                <a:latin typeface="Times New Roman"/>
                <a:ea typeface="仿宋_GB2312"/>
              </a:rPr>
              <a:t>2</a:t>
            </a:r>
            <a:r>
              <a:rPr lang="zh-CN" altLang="zh-CN" sz="2600" b="1" dirty="0">
                <a:solidFill>
                  <a:srgbClr val="0000FF"/>
                </a:solidFill>
                <a:latin typeface="Times New Roman"/>
                <a:ea typeface="仿宋_GB2312"/>
                <a:cs typeface="Times New Roman"/>
              </a:rPr>
              <a:t>和氧气生成氧化铁和二氧化硫，</a:t>
            </a:r>
            <a:r>
              <a:rPr lang="en-US" altLang="zh-CN" sz="2600" b="1" dirty="0">
                <a:solidFill>
                  <a:srgbClr val="0000FF"/>
                </a:solidFill>
                <a:latin typeface="Times New Roman"/>
                <a:ea typeface="仿宋_GB2312"/>
              </a:rPr>
              <a:t>D</a:t>
            </a:r>
            <a:r>
              <a:rPr lang="zh-CN" altLang="zh-CN" sz="2600" b="1" dirty="0">
                <a:solidFill>
                  <a:srgbClr val="0000FF"/>
                </a:solidFill>
                <a:latin typeface="Times New Roman"/>
                <a:ea typeface="仿宋_GB2312"/>
                <a:cs typeface="Times New Roman"/>
              </a:rPr>
              <a:t>为红棕色固体，则</a:t>
            </a:r>
            <a:r>
              <a:rPr lang="en-US" altLang="zh-CN" sz="2600" b="1" dirty="0">
                <a:solidFill>
                  <a:srgbClr val="0000FF"/>
                </a:solidFill>
                <a:latin typeface="Times New Roman"/>
                <a:ea typeface="仿宋_GB2312"/>
              </a:rPr>
              <a:t>D</a:t>
            </a:r>
            <a:r>
              <a:rPr lang="zh-CN" altLang="zh-CN" sz="2600" b="1" dirty="0">
                <a:solidFill>
                  <a:srgbClr val="0000FF"/>
                </a:solidFill>
                <a:latin typeface="Times New Roman"/>
                <a:ea typeface="仿宋_GB2312"/>
                <a:cs typeface="Times New Roman"/>
              </a:rPr>
              <a:t>为氧化铁、</a:t>
            </a:r>
            <a:r>
              <a:rPr lang="en-US" altLang="zh-CN" sz="2600" b="1" dirty="0">
                <a:solidFill>
                  <a:srgbClr val="0000FF"/>
                </a:solidFill>
                <a:latin typeface="Times New Roman"/>
                <a:ea typeface="仿宋_GB2312"/>
              </a:rPr>
              <a:t>A</a:t>
            </a:r>
            <a:r>
              <a:rPr lang="zh-CN" altLang="zh-CN" sz="2600" b="1" dirty="0">
                <a:solidFill>
                  <a:srgbClr val="0000FF"/>
                </a:solidFill>
                <a:latin typeface="Times New Roman"/>
                <a:ea typeface="仿宋_GB2312"/>
                <a:cs typeface="Times New Roman"/>
              </a:rPr>
              <a:t>为二氧化硫；铝和氧化铁高温生成铁和氧化铝，则</a:t>
            </a:r>
            <a:r>
              <a:rPr lang="en-US" altLang="zh-CN" sz="2600" b="1" dirty="0">
                <a:solidFill>
                  <a:srgbClr val="0000FF"/>
                </a:solidFill>
                <a:latin typeface="Times New Roman"/>
                <a:ea typeface="仿宋_GB2312"/>
              </a:rPr>
              <a:t>G</a:t>
            </a:r>
            <a:r>
              <a:rPr lang="zh-CN" altLang="zh-CN" sz="2600" b="1" dirty="0">
                <a:solidFill>
                  <a:srgbClr val="0000FF"/>
                </a:solidFill>
                <a:latin typeface="Times New Roman"/>
                <a:ea typeface="仿宋_GB2312"/>
                <a:cs typeface="Times New Roman"/>
              </a:rPr>
              <a:t>、</a:t>
            </a:r>
            <a:r>
              <a:rPr lang="en-US" altLang="zh-CN" sz="2600" b="1" dirty="0">
                <a:solidFill>
                  <a:srgbClr val="0000FF"/>
                </a:solidFill>
                <a:latin typeface="Times New Roman"/>
                <a:ea typeface="仿宋_GB2312"/>
              </a:rPr>
              <a:t>H</a:t>
            </a:r>
            <a:r>
              <a:rPr lang="zh-CN" altLang="zh-CN" sz="2600" b="1" dirty="0">
                <a:solidFill>
                  <a:srgbClr val="0000FF"/>
                </a:solidFill>
                <a:latin typeface="Times New Roman"/>
                <a:ea typeface="仿宋_GB2312"/>
                <a:cs typeface="Times New Roman"/>
              </a:rPr>
              <a:t>为铁和氧化铝中一种；二氧化硫和氧气生成三氧化硫，三氧化硫和水生成硫酸，</a:t>
            </a:r>
            <a:r>
              <a:rPr lang="en-US" altLang="zh-CN" sz="2600" b="1" dirty="0">
                <a:solidFill>
                  <a:srgbClr val="0000FF"/>
                </a:solidFill>
                <a:latin typeface="Times New Roman"/>
                <a:ea typeface="仿宋_GB2312"/>
              </a:rPr>
              <a:t>C</a:t>
            </a:r>
            <a:r>
              <a:rPr lang="zh-CN" altLang="zh-CN" sz="2600" b="1" dirty="0">
                <a:solidFill>
                  <a:srgbClr val="0000FF"/>
                </a:solidFill>
                <a:latin typeface="Times New Roman"/>
                <a:ea typeface="仿宋_GB2312"/>
                <a:cs typeface="Times New Roman"/>
              </a:rPr>
              <a:t>是一种强酸，则</a:t>
            </a:r>
            <a:r>
              <a:rPr lang="en-US" altLang="zh-CN" sz="2600" b="1" dirty="0">
                <a:solidFill>
                  <a:srgbClr val="0000FF"/>
                </a:solidFill>
                <a:latin typeface="Times New Roman"/>
                <a:ea typeface="仿宋_GB2312"/>
              </a:rPr>
              <a:t>B</a:t>
            </a:r>
            <a:r>
              <a:rPr lang="zh-CN" altLang="zh-CN" sz="2600" b="1" dirty="0">
                <a:solidFill>
                  <a:srgbClr val="0000FF"/>
                </a:solidFill>
                <a:latin typeface="Times New Roman"/>
                <a:ea typeface="仿宋_GB2312"/>
                <a:cs typeface="Times New Roman"/>
              </a:rPr>
              <a:t>为三氧化硫、</a:t>
            </a:r>
            <a:r>
              <a:rPr lang="en-US" altLang="zh-CN" sz="2600" b="1" dirty="0">
                <a:solidFill>
                  <a:srgbClr val="0000FF"/>
                </a:solidFill>
                <a:latin typeface="Times New Roman"/>
                <a:ea typeface="仿宋_GB2312"/>
              </a:rPr>
              <a:t>C</a:t>
            </a:r>
            <a:r>
              <a:rPr lang="zh-CN" altLang="zh-CN" sz="2600" b="1" dirty="0">
                <a:solidFill>
                  <a:srgbClr val="0000FF"/>
                </a:solidFill>
                <a:latin typeface="Times New Roman"/>
                <a:ea typeface="仿宋_GB2312"/>
                <a:cs typeface="Times New Roman"/>
              </a:rPr>
              <a:t>为硫酸；</a:t>
            </a:r>
            <a:r>
              <a:rPr lang="en-US" altLang="zh-CN" sz="2600" b="1" dirty="0">
                <a:solidFill>
                  <a:srgbClr val="0000FF"/>
                </a:solidFill>
                <a:latin typeface="Times New Roman"/>
                <a:ea typeface="仿宋_GB2312"/>
              </a:rPr>
              <a:t>K</a:t>
            </a:r>
            <a:r>
              <a:rPr lang="zh-CN" altLang="zh-CN" sz="2600" b="1" dirty="0">
                <a:solidFill>
                  <a:srgbClr val="0000FF"/>
                </a:solidFill>
                <a:latin typeface="Times New Roman"/>
                <a:ea typeface="仿宋_GB2312"/>
                <a:cs typeface="Times New Roman"/>
              </a:rPr>
              <a:t>是一种红棕色气体，为二氧化氮，则</a:t>
            </a:r>
            <a:r>
              <a:rPr lang="en-US" altLang="zh-CN" sz="2600" b="1" dirty="0">
                <a:solidFill>
                  <a:srgbClr val="0000FF"/>
                </a:solidFill>
                <a:latin typeface="Times New Roman"/>
                <a:ea typeface="仿宋_GB2312"/>
              </a:rPr>
              <a:t>L</a:t>
            </a:r>
            <a:r>
              <a:rPr lang="zh-CN" altLang="zh-CN" sz="2600" b="1" dirty="0">
                <a:solidFill>
                  <a:srgbClr val="0000FF"/>
                </a:solidFill>
                <a:latin typeface="Times New Roman"/>
                <a:ea typeface="仿宋_GB2312"/>
                <a:cs typeface="Times New Roman"/>
              </a:rPr>
              <a:t>为一氧化氮，一氧化氮和氧气生成二氧化氮；二氧化氮和水生成硝酸，硝酸和过量铁生成一氧化氮和硝酸亚铁，则</a:t>
            </a:r>
            <a:r>
              <a:rPr lang="en-US" altLang="zh-CN" sz="2600" b="1" dirty="0">
                <a:solidFill>
                  <a:srgbClr val="0000FF"/>
                </a:solidFill>
                <a:latin typeface="Times New Roman"/>
                <a:ea typeface="仿宋_GB2312"/>
              </a:rPr>
              <a:t>G</a:t>
            </a:r>
            <a:r>
              <a:rPr lang="zh-CN" altLang="zh-CN" sz="2600" b="1" dirty="0">
                <a:solidFill>
                  <a:srgbClr val="0000FF"/>
                </a:solidFill>
                <a:latin typeface="Times New Roman"/>
                <a:ea typeface="仿宋_GB2312"/>
                <a:cs typeface="Times New Roman"/>
              </a:rPr>
              <a:t>为铁、</a:t>
            </a:r>
            <a:r>
              <a:rPr lang="en-US" altLang="zh-CN" sz="2600" b="1" dirty="0">
                <a:solidFill>
                  <a:srgbClr val="0000FF"/>
                </a:solidFill>
                <a:latin typeface="Times New Roman"/>
                <a:ea typeface="仿宋_GB2312"/>
              </a:rPr>
              <a:t>H</a:t>
            </a:r>
            <a:r>
              <a:rPr lang="zh-CN" altLang="zh-CN" sz="2600" b="1" dirty="0">
                <a:solidFill>
                  <a:srgbClr val="0000FF"/>
                </a:solidFill>
                <a:latin typeface="Times New Roman"/>
                <a:ea typeface="仿宋_GB2312"/>
                <a:cs typeface="Times New Roman"/>
              </a:rPr>
              <a:t>为氧化铝；硝酸亚铁和硫酸混合在酸性条件下亚铁离子和硝酸根离子反应生成铁离子和一氧化氮，</a:t>
            </a:r>
            <a:r>
              <a:rPr lang="en-US" altLang="zh-CN" sz="2600" b="1" dirty="0">
                <a:solidFill>
                  <a:srgbClr val="0000FF"/>
                </a:solidFill>
                <a:latin typeface="Times New Roman"/>
                <a:ea typeface="仿宋_GB2312"/>
              </a:rPr>
              <a:t>F</a:t>
            </a:r>
            <a:r>
              <a:rPr lang="zh-CN" altLang="zh-CN" sz="2600" b="1" dirty="0">
                <a:solidFill>
                  <a:srgbClr val="0000FF"/>
                </a:solidFill>
                <a:latin typeface="Times New Roman"/>
                <a:ea typeface="仿宋_GB2312"/>
                <a:cs typeface="Times New Roman"/>
              </a:rPr>
              <a:t>中为含铁离子的溶液，加入氢氧化钠生成氢氧化铁沉淀，</a:t>
            </a:r>
            <a:r>
              <a:rPr lang="en-US" altLang="zh-CN" sz="2600" b="1" dirty="0">
                <a:solidFill>
                  <a:srgbClr val="0000FF"/>
                </a:solidFill>
                <a:latin typeface="Times New Roman"/>
                <a:ea typeface="仿宋_GB2312"/>
              </a:rPr>
              <a:t>E</a:t>
            </a:r>
            <a:r>
              <a:rPr lang="zh-CN" altLang="zh-CN" sz="2600" b="1" dirty="0">
                <a:solidFill>
                  <a:srgbClr val="0000FF"/>
                </a:solidFill>
                <a:latin typeface="Times New Roman"/>
                <a:ea typeface="仿宋_GB2312"/>
                <a:cs typeface="Times New Roman"/>
              </a:rPr>
              <a:t>为氢氧化铁；氢氧化铁加热生成氧化铁；代入检验推理正确。</a:t>
            </a:r>
            <a:endParaRPr lang="zh-CN" altLang="zh-CN" sz="1050" kern="100" dirty="0">
              <a:solidFill>
                <a:srgbClr val="0000FF"/>
              </a:solidFill>
              <a:latin typeface="宋体"/>
              <a:cs typeface="Courier New"/>
            </a:endParaRPr>
          </a:p>
        </p:txBody>
      </p:sp>
    </p:spTree>
    <p:extLst>
      <p:ext uri="{BB962C8B-B14F-4D97-AF65-F5344CB8AC3E}">
        <p14:creationId xmlns:p14="http://schemas.microsoft.com/office/powerpoint/2010/main" val="240945731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3518611326"/>
              </p:ext>
            </p:extLst>
          </p:nvPr>
        </p:nvGraphicFramePr>
        <p:xfrm>
          <a:off x="381000" y="987586"/>
          <a:ext cx="11493500" cy="3162300"/>
        </p:xfrm>
        <a:graphic>
          <a:graphicData uri="http://schemas.openxmlformats.org/presentationml/2006/ole">
            <mc:AlternateContent xmlns:mc="http://schemas.openxmlformats.org/markup-compatibility/2006">
              <mc:Choice xmlns:v="urn:schemas-microsoft-com:vml" Requires="v">
                <p:oleObj spid="_x0000_s30734" name="Document" r:id="rId3" imgW="11484297" imgH="3170381" progId="Word.Document.8">
                  <p:embed/>
                </p:oleObj>
              </mc:Choice>
              <mc:Fallback>
                <p:oleObj name="Document" r:id="rId3" imgW="11484297" imgH="3170381" progId="Word.Document.8">
                  <p:embed/>
                  <p:pic>
                    <p:nvPicPr>
                      <p:cNvPr id="0" name=""/>
                      <p:cNvPicPr/>
                      <p:nvPr/>
                    </p:nvPicPr>
                    <p:blipFill>
                      <a:blip r:embed="rId4"/>
                      <a:stretch>
                        <a:fillRect/>
                      </a:stretch>
                    </p:blipFill>
                    <p:spPr>
                      <a:xfrm>
                        <a:off x="381000" y="987586"/>
                        <a:ext cx="11493500" cy="3162300"/>
                      </a:xfrm>
                      <a:prstGeom prst="rect">
                        <a:avLst/>
                      </a:prstGeom>
                    </p:spPr>
                  </p:pic>
                </p:oleObj>
              </mc:Fallback>
            </mc:AlternateContent>
          </a:graphicData>
        </a:graphic>
      </p:graphicFrame>
    </p:spTree>
    <p:extLst>
      <p:ext uri="{BB962C8B-B14F-4D97-AF65-F5344CB8AC3E}">
        <p14:creationId xmlns:p14="http://schemas.microsoft.com/office/powerpoint/2010/main" val="240945731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549426"/>
            <a:ext cx="11654075" cy="1248394"/>
          </a:xfrm>
          <a:prstGeom prst="rect">
            <a:avLst/>
          </a:prstGeom>
        </p:spPr>
        <p:txBody>
          <a:bodyPr wrap="square" lIns="121898" tIns="60948" rIns="121898" bIns="60948">
            <a:spAutoFit/>
          </a:bodyPr>
          <a:lstStyle/>
          <a:p>
            <a:pPr marL="270000"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12.</a:t>
            </a:r>
            <a:r>
              <a:rPr lang="en-US" altLang="zh-CN" sz="2600" b="1" kern="100" dirty="0">
                <a:latin typeface="Times New Roman"/>
                <a:ea typeface="楷体_GB2312"/>
                <a:cs typeface="Courier New"/>
              </a:rPr>
              <a:t> (2023</a:t>
            </a:r>
            <a:r>
              <a:rPr lang="zh-CN" altLang="zh-CN" sz="2600" b="1" kern="100" dirty="0">
                <a:latin typeface="Times New Roman"/>
                <a:ea typeface="楷体_GB2312"/>
                <a:cs typeface="Times New Roman"/>
              </a:rPr>
              <a:t>·北京通州区高一期末</a:t>
            </a:r>
            <a:r>
              <a:rPr lang="en-US" altLang="zh-CN" sz="2600" b="1" kern="100" dirty="0">
                <a:latin typeface="Times New Roman"/>
                <a:ea typeface="楷体_GB2312"/>
                <a:cs typeface="Courier New"/>
              </a:rPr>
              <a:t>)</a:t>
            </a:r>
            <a:r>
              <a:rPr lang="zh-CN" altLang="zh-CN" sz="2600" kern="100" dirty="0">
                <a:latin typeface="Times New Roman"/>
                <a:ea typeface="微软雅黑"/>
                <a:cs typeface="Times New Roman"/>
              </a:rPr>
              <a:t>电路板广泛用于计算机、手机等电子产品中。某兴趣小组拟制作带有</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化学</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标志的电路板并对废液进行回收利用。</a:t>
            </a:r>
            <a:endParaRPr lang="zh-CN" altLang="zh-CN" sz="1050" kern="100" dirty="0">
              <a:effectLst/>
              <a:latin typeface="宋体"/>
              <a:cs typeface="Courier New"/>
            </a:endParaRPr>
          </a:p>
        </p:txBody>
      </p:sp>
      <p:sp>
        <p:nvSpPr>
          <p:cNvPr id="9" name="矩形 8"/>
          <p:cNvSpPr/>
          <p:nvPr/>
        </p:nvSpPr>
        <p:spPr>
          <a:xfrm>
            <a:off x="514493" y="1761399"/>
            <a:ext cx="11219977" cy="2448723"/>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宋体"/>
                <a:ea typeface="微软雅黑"/>
                <a:cs typeface="Times New Roman"/>
              </a:rPr>
              <a:t>Ⅰ</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制作电路板</a:t>
            </a:r>
            <a:endParaRPr lang="zh-CN" altLang="zh-CN" sz="1050" kern="100" dirty="0">
              <a:latin typeface="宋体"/>
              <a:cs typeface="Courier New"/>
            </a:endParaRPr>
          </a:p>
          <a:p>
            <a:pPr algn="just">
              <a:lnSpc>
                <a:spcPct val="150000"/>
              </a:lnSpc>
              <a:spcAft>
                <a:spcPts val="0"/>
              </a:spcAft>
              <a:tabLst>
                <a:tab pos="2610485" algn="l"/>
              </a:tabLst>
            </a:pPr>
            <a:r>
              <a:rPr lang="zh-CN" altLang="zh-CN" sz="2600" kern="100" dirty="0">
                <a:latin typeface="Times New Roman"/>
                <a:ea typeface="微软雅黑"/>
                <a:cs typeface="Times New Roman"/>
              </a:rPr>
              <a:t>小组同学取一小块覆铜板，用油性笔在铜板上写出</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化学</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标志，然后浸入</a:t>
            </a:r>
            <a:r>
              <a:rPr lang="en-US" altLang="zh-CN" sz="2600" kern="100" dirty="0">
                <a:latin typeface="Times New Roman"/>
                <a:ea typeface="微软雅黑"/>
                <a:cs typeface="Courier New"/>
              </a:rPr>
              <a:t>FeCl</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溶液中，一段时间后，取出覆铜板并用水洗净，获得带有图案的印刷电路板和废液</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如下图所示</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a:t>
            </a:r>
            <a:endParaRPr lang="zh-CN" altLang="zh-CN" sz="1050" kern="100" dirty="0">
              <a:effectLst/>
              <a:latin typeface="宋体"/>
              <a:cs typeface="Courier New"/>
            </a:endParaRPr>
          </a:p>
        </p:txBody>
      </p:sp>
      <p:pic>
        <p:nvPicPr>
          <p:cNvPr id="48130" name="Picture 2" descr="SJ53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51594" y="4329909"/>
            <a:ext cx="5507849" cy="155997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217214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661787" y="1089495"/>
            <a:ext cx="4173258" cy="617477"/>
          </a:xfrm>
          <a:prstGeom prst="rect">
            <a:avLst/>
          </a:prstGeom>
        </p:spPr>
        <p:txBody>
          <a:bodyPr wrap="none">
            <a:spAutoFit/>
          </a:bodyPr>
          <a:lstStyle/>
          <a:p>
            <a:pPr algn="just">
              <a:lnSpc>
                <a:spcPct val="150000"/>
              </a:lnSpc>
              <a:spcAft>
                <a:spcPts val="0"/>
              </a:spcAft>
              <a:tabLst>
                <a:tab pos="2610485" algn="l"/>
              </a:tabLst>
            </a:pPr>
            <a:r>
              <a:rPr lang="en-US" altLang="zh-CN" sz="2600" kern="100" dirty="0">
                <a:solidFill>
                  <a:srgbClr val="C00000"/>
                </a:solidFill>
                <a:latin typeface="Times New Roman"/>
                <a:ea typeface="微软雅黑"/>
                <a:cs typeface="Courier New"/>
              </a:rPr>
              <a:t>2Fe</a:t>
            </a:r>
            <a:r>
              <a:rPr lang="en-US" altLang="zh-CN" sz="2600" kern="100" baseline="30000" dirty="0">
                <a:solidFill>
                  <a:srgbClr val="C00000"/>
                </a:solidFill>
                <a:latin typeface="Times New Roman"/>
                <a:ea typeface="微软雅黑"/>
                <a:cs typeface="Courier New"/>
              </a:rPr>
              <a:t>3</a:t>
            </a:r>
            <a:r>
              <a:rPr lang="zh-CN" altLang="zh-CN" sz="2600" kern="100" baseline="30000" dirty="0">
                <a:solidFill>
                  <a:srgbClr val="C00000"/>
                </a:solidFill>
                <a:latin typeface="Times New Roman"/>
                <a:ea typeface="微软雅黑"/>
                <a:cs typeface="Times New Roman"/>
              </a:rPr>
              <a:t>＋</a:t>
            </a:r>
            <a:r>
              <a:rPr lang="zh-CN" altLang="zh-CN" sz="2600" kern="100" dirty="0">
                <a:solidFill>
                  <a:srgbClr val="C00000"/>
                </a:solidFill>
                <a:latin typeface="Times New Roman"/>
                <a:ea typeface="微软雅黑"/>
                <a:cs typeface="Times New Roman"/>
              </a:rPr>
              <a:t>＋</a:t>
            </a:r>
            <a:r>
              <a:rPr lang="en-US" altLang="zh-CN" sz="2600" kern="100" dirty="0">
                <a:solidFill>
                  <a:srgbClr val="C00000"/>
                </a:solidFill>
                <a:latin typeface="Times New Roman"/>
                <a:ea typeface="微软雅黑"/>
                <a:cs typeface="Courier New"/>
              </a:rPr>
              <a:t>Cu</a:t>
            </a:r>
            <a:r>
              <a:rPr lang="en-US" altLang="zh-CN" sz="2600" kern="100" spc="-80" dirty="0">
                <a:solidFill>
                  <a:srgbClr val="C00000"/>
                </a:solidFill>
                <a:latin typeface="Times New Roman"/>
                <a:ea typeface="微软雅黑"/>
                <a:cs typeface="Courier New"/>
              </a:rPr>
              <a:t>==</a:t>
            </a:r>
            <a:r>
              <a:rPr lang="en-US" altLang="zh-CN" sz="2600" kern="100" dirty="0">
                <a:solidFill>
                  <a:srgbClr val="C00000"/>
                </a:solidFill>
                <a:latin typeface="Times New Roman"/>
                <a:ea typeface="微软雅黑"/>
                <a:cs typeface="Courier New"/>
              </a:rPr>
              <a:t>=2Fe</a:t>
            </a:r>
            <a:r>
              <a:rPr lang="en-US" altLang="zh-CN" sz="2600" kern="100" baseline="30000" dirty="0">
                <a:solidFill>
                  <a:srgbClr val="C00000"/>
                </a:solidFill>
                <a:latin typeface="Times New Roman"/>
                <a:ea typeface="微软雅黑"/>
                <a:cs typeface="Courier New"/>
              </a:rPr>
              <a:t>2</a:t>
            </a:r>
            <a:r>
              <a:rPr lang="zh-CN" altLang="zh-CN" sz="2600" kern="100" baseline="30000" dirty="0">
                <a:solidFill>
                  <a:srgbClr val="C00000"/>
                </a:solidFill>
                <a:latin typeface="Times New Roman"/>
                <a:ea typeface="微软雅黑"/>
                <a:cs typeface="Times New Roman"/>
              </a:rPr>
              <a:t>＋</a:t>
            </a:r>
            <a:r>
              <a:rPr lang="zh-CN" altLang="zh-CN" sz="2600" kern="100" dirty="0">
                <a:solidFill>
                  <a:srgbClr val="C00000"/>
                </a:solidFill>
                <a:latin typeface="Times New Roman"/>
                <a:ea typeface="微软雅黑"/>
                <a:cs typeface="Times New Roman"/>
              </a:rPr>
              <a:t>＋</a:t>
            </a:r>
            <a:r>
              <a:rPr lang="en-US" altLang="zh-CN" sz="2600" kern="100" dirty="0">
                <a:solidFill>
                  <a:srgbClr val="C00000"/>
                </a:solidFill>
                <a:latin typeface="Times New Roman"/>
                <a:ea typeface="微软雅黑"/>
                <a:cs typeface="Courier New"/>
              </a:rPr>
              <a:t>Cu</a:t>
            </a:r>
            <a:r>
              <a:rPr lang="en-US" altLang="zh-CN" sz="2600" kern="100" baseline="30000" dirty="0">
                <a:solidFill>
                  <a:srgbClr val="C00000"/>
                </a:solidFill>
                <a:latin typeface="Times New Roman"/>
                <a:ea typeface="微软雅黑"/>
                <a:cs typeface="Courier New"/>
              </a:rPr>
              <a:t>2</a:t>
            </a:r>
            <a:r>
              <a:rPr lang="zh-CN" altLang="zh-CN" sz="2600" kern="100" baseline="30000" dirty="0" smtClean="0">
                <a:solidFill>
                  <a:srgbClr val="C00000"/>
                </a:solidFill>
                <a:latin typeface="Times New Roman"/>
                <a:ea typeface="微软雅黑"/>
                <a:cs typeface="Times New Roman"/>
              </a:rPr>
              <a:t>＋</a:t>
            </a:r>
            <a:endParaRPr lang="zh-CN" altLang="zh-CN" sz="1050" kern="100" dirty="0">
              <a:latin typeface="宋体"/>
              <a:cs typeface="Courier New"/>
            </a:endParaRPr>
          </a:p>
        </p:txBody>
      </p:sp>
      <p:sp>
        <p:nvSpPr>
          <p:cNvPr id="9" name="矩形 8"/>
          <p:cNvSpPr/>
          <p:nvPr/>
        </p:nvSpPr>
        <p:spPr>
          <a:xfrm>
            <a:off x="334470" y="549426"/>
            <a:ext cx="11219977"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在覆铜板上制作出</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化学</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图案过程中发生反应的离子方程式为</a:t>
            </a:r>
            <a:r>
              <a:rPr lang="en-US" altLang="zh-CN" sz="2600" kern="100" dirty="0" smtClean="0">
                <a:latin typeface="Times New Roman"/>
                <a:ea typeface="微软雅黑"/>
                <a:cs typeface="Courier New"/>
              </a:rPr>
              <a:t>_____________________________</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取少量废液于试管中，</a:t>
            </a:r>
            <a:r>
              <a:rPr lang="en-US" altLang="zh-CN" sz="2600" kern="100" dirty="0" smtClean="0">
                <a:latin typeface="Times New Roman"/>
                <a:ea typeface="微软雅黑"/>
                <a:cs typeface="Courier New"/>
              </a:rPr>
              <a:t>__________________________________________</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smtClean="0">
                <a:latin typeface="Times New Roman"/>
                <a:ea typeface="微软雅黑"/>
                <a:cs typeface="Courier New"/>
              </a:rPr>
              <a:t>(</a:t>
            </a:r>
            <a:r>
              <a:rPr lang="zh-CN" altLang="zh-CN" sz="2600" kern="100" dirty="0">
                <a:latin typeface="Times New Roman"/>
                <a:ea typeface="微软雅黑"/>
                <a:cs typeface="Times New Roman"/>
              </a:rPr>
              <a:t>填操作和现象</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，则废液中含有</a:t>
            </a:r>
            <a:r>
              <a:rPr lang="en-US" altLang="zh-CN" sz="2600" kern="100" dirty="0">
                <a:latin typeface="Times New Roman"/>
                <a:ea typeface="微软雅黑"/>
                <a:cs typeface="Courier New"/>
              </a:rPr>
              <a:t>Fe</a:t>
            </a:r>
            <a:r>
              <a:rPr lang="en-US" altLang="zh-CN" sz="2600" kern="100" baseline="30000" dirty="0">
                <a:latin typeface="Times New Roman"/>
                <a:ea typeface="微软雅黑"/>
                <a:cs typeface="Courier New"/>
              </a:rPr>
              <a:t>3</a:t>
            </a:r>
            <a:r>
              <a:rPr lang="zh-CN" altLang="zh-CN" sz="2600" kern="100" baseline="30000" dirty="0" smtClean="0">
                <a:latin typeface="Times New Roman"/>
                <a:ea typeface="微软雅黑"/>
                <a:cs typeface="Times New Roman"/>
              </a:rPr>
              <a:t>＋</a:t>
            </a:r>
            <a:r>
              <a:rPr lang="zh-CN" altLang="zh-CN" sz="2600" kern="100" dirty="0" smtClean="0">
                <a:latin typeface="Times New Roman"/>
                <a:ea typeface="微软雅黑"/>
                <a:cs typeface="Times New Roman"/>
              </a:rPr>
              <a:t>。</a:t>
            </a:r>
            <a:endParaRPr lang="zh-CN" altLang="zh-CN" sz="1050" kern="100" dirty="0">
              <a:effectLst/>
              <a:latin typeface="宋体"/>
              <a:cs typeface="Courier New"/>
            </a:endParaRPr>
          </a:p>
        </p:txBody>
      </p:sp>
      <p:sp>
        <p:nvSpPr>
          <p:cNvPr id="10" name="矩形 9"/>
          <p:cNvSpPr/>
          <p:nvPr/>
        </p:nvSpPr>
        <p:spPr>
          <a:xfrm>
            <a:off x="4340056" y="1694079"/>
            <a:ext cx="6075702" cy="617477"/>
          </a:xfrm>
          <a:prstGeom prst="rect">
            <a:avLst/>
          </a:prstGeom>
        </p:spPr>
        <p:txBody>
          <a:bodyPr wrap="none">
            <a:spAutoFit/>
          </a:bodyPr>
          <a:lstStyle/>
          <a:p>
            <a:pPr algn="just">
              <a:lnSpc>
                <a:spcPct val="150000"/>
              </a:lnSpc>
              <a:spcAft>
                <a:spcPts val="0"/>
              </a:spcAft>
              <a:tabLst>
                <a:tab pos="2610485" algn="l"/>
              </a:tabLst>
            </a:pPr>
            <a:r>
              <a:rPr lang="zh-CN" altLang="zh-CN" sz="2600">
                <a:solidFill>
                  <a:srgbClr val="C00000"/>
                </a:solidFill>
                <a:latin typeface="Times New Roman"/>
                <a:ea typeface="微软雅黑"/>
                <a:cs typeface="Times New Roman"/>
              </a:rPr>
              <a:t>滴加几滴</a:t>
            </a:r>
            <a:r>
              <a:rPr lang="en-US" altLang="zh-CN" sz="2600" dirty="0">
                <a:solidFill>
                  <a:srgbClr val="C00000"/>
                </a:solidFill>
                <a:latin typeface="Times New Roman"/>
                <a:ea typeface="微软雅黑"/>
              </a:rPr>
              <a:t>KSCN</a:t>
            </a:r>
            <a:r>
              <a:rPr lang="zh-CN" altLang="zh-CN" sz="2600" dirty="0">
                <a:solidFill>
                  <a:srgbClr val="C00000"/>
                </a:solidFill>
                <a:latin typeface="Times New Roman"/>
                <a:ea typeface="微软雅黑"/>
                <a:cs typeface="Times New Roman"/>
              </a:rPr>
              <a:t>溶液，若溶液变为血红色</a:t>
            </a:r>
            <a:endParaRPr lang="zh-CN" altLang="zh-CN" sz="1050" kern="100" dirty="0">
              <a:latin typeface="宋体"/>
              <a:cs typeface="Courier New"/>
            </a:endParaRPr>
          </a:p>
        </p:txBody>
      </p:sp>
    </p:spTree>
    <p:extLst>
      <p:ext uri="{BB962C8B-B14F-4D97-AF65-F5344CB8AC3E}">
        <p14:creationId xmlns:p14="http://schemas.microsoft.com/office/powerpoint/2010/main" val="184855948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34470" y="549426"/>
            <a:ext cx="11219977" cy="4848483"/>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b="1" dirty="0">
                <a:solidFill>
                  <a:srgbClr val="0000FF"/>
                </a:solidFill>
                <a:latin typeface="Times New Roman"/>
                <a:ea typeface="黑体"/>
                <a:cs typeface="Times New Roman"/>
              </a:rPr>
              <a:t>解析</a:t>
            </a:r>
            <a:r>
              <a:rPr lang="zh-CN" altLang="zh-CN" sz="2600" dirty="0">
                <a:latin typeface="Times New Roman"/>
                <a:ea typeface="黑体"/>
                <a:cs typeface="Times New Roman"/>
              </a:rPr>
              <a:t>　</a:t>
            </a:r>
            <a:r>
              <a:rPr lang="zh-CN" altLang="zh-CN" sz="2600" b="1" dirty="0">
                <a:solidFill>
                  <a:srgbClr val="0000FF"/>
                </a:solidFill>
                <a:latin typeface="Times New Roman"/>
                <a:ea typeface="仿宋_GB2312"/>
                <a:cs typeface="Times New Roman"/>
              </a:rPr>
              <a:t>腐蚀废液加入过量铁粉，经过反应</a:t>
            </a:r>
            <a:r>
              <a:rPr lang="en-US" altLang="zh-CN" sz="2600" b="1" dirty="0">
                <a:solidFill>
                  <a:srgbClr val="0000FF"/>
                </a:solidFill>
                <a:latin typeface="宋体"/>
                <a:ea typeface="仿宋_GB2312"/>
                <a:cs typeface="Times New Roman"/>
              </a:rPr>
              <a:t>①</a:t>
            </a:r>
            <a:r>
              <a:rPr lang="zh-CN" altLang="zh-CN" sz="2600" b="1" dirty="0">
                <a:solidFill>
                  <a:srgbClr val="0000FF"/>
                </a:solidFill>
                <a:latin typeface="Times New Roman"/>
                <a:ea typeface="仿宋_GB2312"/>
                <a:cs typeface="Times New Roman"/>
              </a:rPr>
              <a:t>和操作</a:t>
            </a:r>
            <a:r>
              <a:rPr lang="en-US" altLang="zh-CN" sz="2600" b="1" dirty="0">
                <a:solidFill>
                  <a:srgbClr val="0000FF"/>
                </a:solidFill>
                <a:latin typeface="Times New Roman"/>
                <a:ea typeface="仿宋_GB2312"/>
              </a:rPr>
              <a:t>a</a:t>
            </a:r>
            <a:r>
              <a:rPr lang="zh-CN" altLang="zh-CN" sz="2600" b="1" dirty="0">
                <a:solidFill>
                  <a:srgbClr val="0000FF"/>
                </a:solidFill>
                <a:latin typeface="Times New Roman"/>
                <a:ea typeface="仿宋_GB2312"/>
                <a:cs typeface="Times New Roman"/>
              </a:rPr>
              <a:t>过滤分离，得到溶液</a:t>
            </a:r>
            <a:r>
              <a:rPr lang="en-US" altLang="zh-CN" sz="2600" b="1" dirty="0">
                <a:solidFill>
                  <a:srgbClr val="0000FF"/>
                </a:solidFill>
                <a:latin typeface="宋体"/>
                <a:ea typeface="仿宋_GB2312"/>
                <a:cs typeface="Times New Roman"/>
              </a:rPr>
              <a:t>③</a:t>
            </a:r>
            <a:r>
              <a:rPr lang="zh-CN" altLang="zh-CN" sz="2600" b="1" dirty="0">
                <a:solidFill>
                  <a:srgbClr val="0000FF"/>
                </a:solidFill>
                <a:latin typeface="Times New Roman"/>
                <a:ea typeface="仿宋_GB2312"/>
                <a:cs typeface="Times New Roman"/>
              </a:rPr>
              <a:t>为含亚铁离子的溶液；同时生成的</a:t>
            </a:r>
            <a:r>
              <a:rPr lang="en-US" altLang="zh-CN" sz="2600" b="1" dirty="0">
                <a:solidFill>
                  <a:srgbClr val="0000FF"/>
                </a:solidFill>
                <a:latin typeface="Times New Roman"/>
                <a:ea typeface="仿宋_GB2312"/>
              </a:rPr>
              <a:t>Cu</a:t>
            </a:r>
            <a:r>
              <a:rPr lang="zh-CN" altLang="zh-CN" sz="2600" b="1" dirty="0">
                <a:solidFill>
                  <a:srgbClr val="0000FF"/>
                </a:solidFill>
                <a:latin typeface="Times New Roman"/>
                <a:ea typeface="仿宋_GB2312"/>
                <a:cs typeface="Times New Roman"/>
              </a:rPr>
              <a:t>和过量的</a:t>
            </a:r>
            <a:r>
              <a:rPr lang="en-US" altLang="zh-CN" sz="2600" b="1" dirty="0">
                <a:solidFill>
                  <a:srgbClr val="0000FF"/>
                </a:solidFill>
                <a:latin typeface="Times New Roman"/>
                <a:ea typeface="仿宋_GB2312"/>
              </a:rPr>
              <a:t>Fe</a:t>
            </a:r>
            <a:r>
              <a:rPr lang="zh-CN" altLang="zh-CN" sz="2600" b="1" dirty="0">
                <a:solidFill>
                  <a:srgbClr val="0000FF"/>
                </a:solidFill>
                <a:latin typeface="Times New Roman"/>
                <a:ea typeface="仿宋_GB2312"/>
                <a:cs typeface="Times New Roman"/>
              </a:rPr>
              <a:t>为滤渣，滤渣中加入稀盐酸经过反应</a:t>
            </a:r>
            <a:r>
              <a:rPr lang="en-US" altLang="zh-CN" sz="2600" b="1" dirty="0">
                <a:solidFill>
                  <a:srgbClr val="0000FF"/>
                </a:solidFill>
                <a:latin typeface="宋体"/>
                <a:ea typeface="仿宋_GB2312"/>
                <a:cs typeface="Times New Roman"/>
              </a:rPr>
              <a:t>②</a:t>
            </a:r>
            <a:r>
              <a:rPr lang="zh-CN" altLang="zh-CN" sz="2600" b="1" dirty="0">
                <a:solidFill>
                  <a:srgbClr val="0000FF"/>
                </a:solidFill>
                <a:latin typeface="Times New Roman"/>
                <a:ea typeface="仿宋_GB2312"/>
                <a:cs typeface="Times New Roman"/>
              </a:rPr>
              <a:t>和操作</a:t>
            </a:r>
            <a:r>
              <a:rPr lang="en-US" altLang="zh-CN" sz="2600" b="1" dirty="0">
                <a:solidFill>
                  <a:srgbClr val="0000FF"/>
                </a:solidFill>
                <a:latin typeface="Times New Roman"/>
                <a:ea typeface="仿宋_GB2312"/>
              </a:rPr>
              <a:t>b</a:t>
            </a:r>
            <a:r>
              <a:rPr lang="zh-CN" altLang="zh-CN" sz="2600" b="1" dirty="0">
                <a:solidFill>
                  <a:srgbClr val="0000FF"/>
                </a:solidFill>
                <a:latin typeface="Times New Roman"/>
                <a:ea typeface="仿宋_GB2312"/>
                <a:cs typeface="Times New Roman"/>
              </a:rPr>
              <a:t>分离出</a:t>
            </a:r>
            <a:r>
              <a:rPr lang="en-US" altLang="zh-CN" sz="2600" b="1" dirty="0">
                <a:solidFill>
                  <a:srgbClr val="0000FF"/>
                </a:solidFill>
                <a:latin typeface="Times New Roman"/>
                <a:ea typeface="仿宋_GB2312"/>
              </a:rPr>
              <a:t>Cu</a:t>
            </a:r>
            <a:r>
              <a:rPr lang="zh-CN" altLang="zh-CN" sz="2600" b="1" dirty="0">
                <a:solidFill>
                  <a:srgbClr val="0000FF"/>
                </a:solidFill>
                <a:latin typeface="Times New Roman"/>
                <a:ea typeface="仿宋_GB2312"/>
                <a:cs typeface="Times New Roman"/>
              </a:rPr>
              <a:t>，生成的氯化亚铁溶液</a:t>
            </a:r>
            <a:r>
              <a:rPr lang="en-US" altLang="zh-CN" sz="2600" b="1" dirty="0">
                <a:solidFill>
                  <a:srgbClr val="0000FF"/>
                </a:solidFill>
                <a:latin typeface="宋体"/>
                <a:ea typeface="仿宋_GB2312"/>
                <a:cs typeface="Times New Roman"/>
              </a:rPr>
              <a:t>⑤</a:t>
            </a:r>
            <a:r>
              <a:rPr lang="zh-CN" altLang="zh-CN" sz="2600" b="1" dirty="0">
                <a:solidFill>
                  <a:srgbClr val="0000FF"/>
                </a:solidFill>
                <a:latin typeface="Times New Roman"/>
                <a:ea typeface="仿宋_GB2312"/>
                <a:cs typeface="Times New Roman"/>
              </a:rPr>
              <a:t>，与溶液</a:t>
            </a:r>
            <a:r>
              <a:rPr lang="en-US" altLang="zh-CN" sz="2600" b="1" dirty="0">
                <a:solidFill>
                  <a:srgbClr val="0000FF"/>
                </a:solidFill>
                <a:latin typeface="宋体"/>
                <a:ea typeface="仿宋_GB2312"/>
                <a:cs typeface="Times New Roman"/>
              </a:rPr>
              <a:t>③</a:t>
            </a:r>
            <a:r>
              <a:rPr lang="zh-CN" altLang="zh-CN" sz="2600" b="1" dirty="0">
                <a:solidFill>
                  <a:srgbClr val="0000FF"/>
                </a:solidFill>
                <a:latin typeface="Times New Roman"/>
                <a:ea typeface="仿宋_GB2312"/>
                <a:cs typeface="Times New Roman"/>
              </a:rPr>
              <a:t>合并，通入氯气经过反应</a:t>
            </a:r>
            <a:r>
              <a:rPr lang="en-US" altLang="zh-CN" sz="2600" b="1" dirty="0">
                <a:solidFill>
                  <a:srgbClr val="0000FF"/>
                </a:solidFill>
                <a:latin typeface="宋体"/>
                <a:ea typeface="仿宋_GB2312"/>
                <a:cs typeface="Times New Roman"/>
              </a:rPr>
              <a:t>⑦</a:t>
            </a:r>
            <a:r>
              <a:rPr lang="zh-CN" altLang="zh-CN" sz="2600" b="1" dirty="0">
                <a:solidFill>
                  <a:srgbClr val="0000FF"/>
                </a:solidFill>
                <a:latin typeface="Times New Roman"/>
                <a:ea typeface="仿宋_GB2312"/>
                <a:cs typeface="Times New Roman"/>
              </a:rPr>
              <a:t>，亚铁离子被氯气氧化生成氯化铁溶液，进一步得到氯化铁晶体。</a:t>
            </a:r>
            <a:r>
              <a:rPr lang="en-US" altLang="zh-CN" sz="2600" b="1" dirty="0">
                <a:solidFill>
                  <a:srgbClr val="0000FF"/>
                </a:solidFill>
                <a:latin typeface="宋体"/>
                <a:ea typeface="仿宋_GB2312"/>
                <a:cs typeface="Times New Roman"/>
              </a:rPr>
              <a:t>Ⅰ</a:t>
            </a:r>
            <a:r>
              <a:rPr lang="en-US" altLang="zh-CN" sz="2600" b="1" dirty="0">
                <a:solidFill>
                  <a:srgbClr val="0000FF"/>
                </a:solidFill>
                <a:latin typeface="Times New Roman"/>
                <a:ea typeface="仿宋_GB2312"/>
              </a:rPr>
              <a:t>.(1)</a:t>
            </a:r>
            <a:r>
              <a:rPr lang="zh-CN" altLang="zh-CN" sz="2600" b="1" dirty="0">
                <a:solidFill>
                  <a:srgbClr val="0000FF"/>
                </a:solidFill>
                <a:latin typeface="Times New Roman"/>
                <a:ea typeface="仿宋_GB2312"/>
                <a:cs typeface="Times New Roman"/>
              </a:rPr>
              <a:t>覆铜板上制作出</a:t>
            </a:r>
            <a:r>
              <a:rPr lang="en-US" altLang="zh-CN" sz="2600" dirty="0">
                <a:latin typeface="宋体"/>
                <a:ea typeface="微软雅黑"/>
                <a:cs typeface="Times New Roman"/>
              </a:rPr>
              <a:t>“</a:t>
            </a:r>
            <a:r>
              <a:rPr lang="zh-CN" altLang="zh-CN" sz="2600" b="1" dirty="0">
                <a:solidFill>
                  <a:srgbClr val="0000FF"/>
                </a:solidFill>
                <a:latin typeface="Times New Roman"/>
                <a:ea typeface="仿宋_GB2312"/>
                <a:cs typeface="Times New Roman"/>
              </a:rPr>
              <a:t>化学</a:t>
            </a:r>
            <a:r>
              <a:rPr lang="en-US" altLang="zh-CN" sz="2600" dirty="0">
                <a:latin typeface="宋体"/>
                <a:ea typeface="微软雅黑"/>
                <a:cs typeface="Times New Roman"/>
              </a:rPr>
              <a:t>”</a:t>
            </a:r>
            <a:r>
              <a:rPr lang="zh-CN" altLang="zh-CN" sz="2600" b="1" dirty="0">
                <a:solidFill>
                  <a:srgbClr val="0000FF"/>
                </a:solidFill>
                <a:latin typeface="Times New Roman"/>
                <a:ea typeface="仿宋_GB2312"/>
                <a:cs typeface="Times New Roman"/>
              </a:rPr>
              <a:t>图案过程中是因为铁离子氧化金属铜，则发生反应的离子方程式为</a:t>
            </a:r>
            <a:r>
              <a:rPr lang="en-US" altLang="zh-CN" sz="2600" b="1" dirty="0">
                <a:solidFill>
                  <a:srgbClr val="0000FF"/>
                </a:solidFill>
                <a:latin typeface="Times New Roman"/>
                <a:ea typeface="仿宋_GB2312"/>
              </a:rPr>
              <a:t>2Fe</a:t>
            </a:r>
            <a:r>
              <a:rPr lang="en-US" altLang="zh-CN" sz="2600" b="1" baseline="30000" dirty="0">
                <a:solidFill>
                  <a:srgbClr val="0000FF"/>
                </a:solidFill>
                <a:latin typeface="Times New Roman"/>
                <a:ea typeface="仿宋_GB2312"/>
              </a:rPr>
              <a:t>3</a:t>
            </a:r>
            <a:r>
              <a:rPr lang="zh-CN" altLang="zh-CN" sz="2600" b="1" baseline="30000" dirty="0">
                <a:solidFill>
                  <a:srgbClr val="0000FF"/>
                </a:solidFill>
                <a:latin typeface="Times New Roman"/>
                <a:ea typeface="仿宋_GB2312"/>
                <a:cs typeface="Times New Roman"/>
              </a:rPr>
              <a:t>＋</a:t>
            </a:r>
            <a:r>
              <a:rPr lang="zh-CN" altLang="zh-CN" sz="2600" b="1" dirty="0">
                <a:solidFill>
                  <a:srgbClr val="0000FF"/>
                </a:solidFill>
                <a:latin typeface="Times New Roman"/>
                <a:ea typeface="仿宋_GB2312"/>
                <a:cs typeface="Times New Roman"/>
              </a:rPr>
              <a:t>＋</a:t>
            </a:r>
            <a:r>
              <a:rPr lang="en-US" altLang="zh-CN" sz="2600" b="1" dirty="0">
                <a:solidFill>
                  <a:srgbClr val="0000FF"/>
                </a:solidFill>
                <a:latin typeface="Times New Roman"/>
                <a:ea typeface="仿宋_GB2312"/>
              </a:rPr>
              <a:t>Cu</a:t>
            </a:r>
            <a:r>
              <a:rPr lang="en-US" altLang="zh-CN" sz="2600" b="1" spc="-80" dirty="0">
                <a:solidFill>
                  <a:srgbClr val="0000FF"/>
                </a:solidFill>
                <a:latin typeface="Times New Roman"/>
                <a:ea typeface="仿宋_GB2312"/>
              </a:rPr>
              <a:t>==</a:t>
            </a:r>
            <a:r>
              <a:rPr lang="en-US" altLang="zh-CN" sz="2600" b="1" dirty="0">
                <a:solidFill>
                  <a:srgbClr val="0000FF"/>
                </a:solidFill>
                <a:latin typeface="Times New Roman"/>
                <a:ea typeface="仿宋_GB2312"/>
              </a:rPr>
              <a:t>=2Fe</a:t>
            </a:r>
            <a:r>
              <a:rPr lang="en-US" altLang="zh-CN" sz="2600" b="1" baseline="30000" dirty="0">
                <a:solidFill>
                  <a:srgbClr val="0000FF"/>
                </a:solidFill>
                <a:latin typeface="Times New Roman"/>
                <a:ea typeface="仿宋_GB2312"/>
              </a:rPr>
              <a:t>2</a:t>
            </a:r>
            <a:r>
              <a:rPr lang="zh-CN" altLang="zh-CN" sz="2600" b="1" baseline="30000" dirty="0">
                <a:solidFill>
                  <a:srgbClr val="0000FF"/>
                </a:solidFill>
                <a:latin typeface="Times New Roman"/>
                <a:ea typeface="仿宋_GB2312"/>
                <a:cs typeface="Times New Roman"/>
              </a:rPr>
              <a:t>＋</a:t>
            </a:r>
            <a:r>
              <a:rPr lang="zh-CN" altLang="zh-CN" sz="2600" b="1" dirty="0">
                <a:solidFill>
                  <a:srgbClr val="0000FF"/>
                </a:solidFill>
                <a:latin typeface="Times New Roman"/>
                <a:ea typeface="仿宋_GB2312"/>
                <a:cs typeface="Times New Roman"/>
              </a:rPr>
              <a:t>＋</a:t>
            </a:r>
            <a:r>
              <a:rPr lang="en-US" altLang="zh-CN" sz="2600" b="1" dirty="0">
                <a:solidFill>
                  <a:srgbClr val="0000FF"/>
                </a:solidFill>
                <a:latin typeface="Times New Roman"/>
                <a:ea typeface="仿宋_GB2312"/>
              </a:rPr>
              <a:t>Cu</a:t>
            </a:r>
            <a:r>
              <a:rPr lang="en-US" altLang="zh-CN" sz="2600" b="1" baseline="30000" dirty="0">
                <a:solidFill>
                  <a:srgbClr val="0000FF"/>
                </a:solidFill>
                <a:latin typeface="Times New Roman"/>
                <a:ea typeface="仿宋_GB2312"/>
              </a:rPr>
              <a:t>2</a:t>
            </a:r>
            <a:r>
              <a:rPr lang="zh-CN" altLang="zh-CN" sz="2600" b="1" baseline="30000" dirty="0">
                <a:solidFill>
                  <a:srgbClr val="0000FF"/>
                </a:solidFill>
                <a:latin typeface="Times New Roman"/>
                <a:ea typeface="仿宋_GB2312"/>
                <a:cs typeface="Times New Roman"/>
              </a:rPr>
              <a:t>＋</a:t>
            </a:r>
            <a:r>
              <a:rPr lang="zh-CN" altLang="zh-CN" sz="2600" b="1" dirty="0">
                <a:solidFill>
                  <a:srgbClr val="0000FF"/>
                </a:solidFill>
                <a:latin typeface="Times New Roman"/>
                <a:ea typeface="仿宋_GB2312"/>
                <a:cs typeface="Times New Roman"/>
              </a:rPr>
              <a:t>。</a:t>
            </a:r>
            <a:r>
              <a:rPr lang="en-US" altLang="zh-CN" sz="2600" b="1" dirty="0">
                <a:solidFill>
                  <a:srgbClr val="0000FF"/>
                </a:solidFill>
                <a:latin typeface="Times New Roman"/>
                <a:ea typeface="仿宋_GB2312"/>
              </a:rPr>
              <a:t>(2)</a:t>
            </a:r>
            <a:r>
              <a:rPr lang="zh-CN" altLang="zh-CN" sz="2600" b="1" dirty="0">
                <a:solidFill>
                  <a:srgbClr val="0000FF"/>
                </a:solidFill>
                <a:latin typeface="Times New Roman"/>
                <a:ea typeface="仿宋_GB2312"/>
                <a:cs typeface="Times New Roman"/>
              </a:rPr>
              <a:t>检验铁离子一般用</a:t>
            </a:r>
            <a:r>
              <a:rPr lang="en-US" altLang="zh-CN" sz="2600" b="1" dirty="0">
                <a:solidFill>
                  <a:srgbClr val="0000FF"/>
                </a:solidFill>
                <a:latin typeface="Times New Roman"/>
                <a:ea typeface="仿宋_GB2312"/>
              </a:rPr>
              <a:t>KSCN</a:t>
            </a:r>
            <a:r>
              <a:rPr lang="zh-CN" altLang="zh-CN" sz="2600" b="1" dirty="0">
                <a:solidFill>
                  <a:srgbClr val="0000FF"/>
                </a:solidFill>
                <a:latin typeface="Times New Roman"/>
                <a:ea typeface="仿宋_GB2312"/>
                <a:cs typeface="Times New Roman"/>
              </a:rPr>
              <a:t>溶液，则取少量废液于试管中，滴加几滴</a:t>
            </a:r>
            <a:r>
              <a:rPr lang="en-US" altLang="zh-CN" sz="2600" b="1" dirty="0">
                <a:solidFill>
                  <a:srgbClr val="0000FF"/>
                </a:solidFill>
                <a:latin typeface="Times New Roman"/>
                <a:ea typeface="仿宋_GB2312"/>
              </a:rPr>
              <a:t>KSCN</a:t>
            </a:r>
            <a:r>
              <a:rPr lang="zh-CN" altLang="zh-CN" sz="2600" b="1" dirty="0">
                <a:solidFill>
                  <a:srgbClr val="0000FF"/>
                </a:solidFill>
                <a:latin typeface="Times New Roman"/>
                <a:ea typeface="仿宋_GB2312"/>
                <a:cs typeface="Times New Roman"/>
              </a:rPr>
              <a:t>溶液，若溶液变为血红色，则废液中含有</a:t>
            </a:r>
            <a:r>
              <a:rPr lang="en-US" altLang="zh-CN" sz="2600" b="1" dirty="0">
                <a:solidFill>
                  <a:srgbClr val="0000FF"/>
                </a:solidFill>
                <a:latin typeface="Times New Roman"/>
                <a:ea typeface="仿宋_GB2312"/>
              </a:rPr>
              <a:t>Fe</a:t>
            </a:r>
            <a:r>
              <a:rPr lang="en-US" altLang="zh-CN" sz="2600" b="1" baseline="30000" dirty="0">
                <a:solidFill>
                  <a:srgbClr val="0000FF"/>
                </a:solidFill>
                <a:latin typeface="Times New Roman"/>
                <a:ea typeface="仿宋_GB2312"/>
              </a:rPr>
              <a:t>3</a:t>
            </a:r>
            <a:r>
              <a:rPr lang="zh-CN" altLang="zh-CN" sz="2600" b="1" baseline="30000" dirty="0">
                <a:solidFill>
                  <a:srgbClr val="0000FF"/>
                </a:solidFill>
                <a:latin typeface="Times New Roman"/>
                <a:ea typeface="仿宋_GB2312"/>
                <a:cs typeface="Times New Roman"/>
              </a:rPr>
              <a:t>＋</a:t>
            </a:r>
            <a:r>
              <a:rPr lang="zh-CN" altLang="zh-CN" sz="2600" b="1" dirty="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327881269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34470" y="549426"/>
            <a:ext cx="11219977" cy="1923579"/>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宋体"/>
                <a:ea typeface="微软雅黑"/>
                <a:cs typeface="Times New Roman"/>
              </a:rPr>
              <a:t>Ⅱ</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回收废液</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(3)</a:t>
            </a:r>
            <a:r>
              <a:rPr lang="zh-CN" altLang="zh-CN" sz="2600" kern="100" dirty="0">
                <a:latin typeface="Times New Roman"/>
                <a:ea typeface="微软雅黑"/>
                <a:cs typeface="Times New Roman"/>
              </a:rPr>
              <a:t>一种从腐蚀废液回收金属铜并获得氯化铁晶体的工艺流程如下。请根据流程，回答下列问题。</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提示：为充分除去杂质，所加试剂均为过量</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pic>
        <p:nvPicPr>
          <p:cNvPr id="49154" name="Picture 2" descr="SJ53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14838" y="2473003"/>
            <a:ext cx="5946512" cy="275701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153101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34470" y="549426"/>
            <a:ext cx="11219977" cy="492440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宋体"/>
                <a:ea typeface="微软雅黑"/>
                <a:cs typeface="Times New Roman"/>
              </a:rPr>
              <a:t>ⅰ</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腐蚀废液中加入药品</a:t>
            </a:r>
            <a:r>
              <a:rPr lang="en-US" altLang="zh-CN" sz="2600" kern="100" dirty="0">
                <a:latin typeface="宋体"/>
                <a:ea typeface="微软雅黑"/>
                <a:cs typeface="Times New Roman"/>
              </a:rPr>
              <a:t>①</a:t>
            </a:r>
            <a:r>
              <a:rPr lang="zh-CN" altLang="zh-CN" sz="2600" kern="100" dirty="0">
                <a:latin typeface="Times New Roman"/>
                <a:ea typeface="微软雅黑"/>
                <a:cs typeface="Times New Roman"/>
              </a:rPr>
              <a:t>后，发生反应的离子方程式为</a:t>
            </a:r>
            <a:r>
              <a:rPr lang="en-US" altLang="zh-CN" sz="2600" kern="100" dirty="0" smtClean="0">
                <a:latin typeface="Times New Roman"/>
                <a:ea typeface="微软雅黑"/>
                <a:cs typeface="Courier New"/>
              </a:rPr>
              <a:t>________________________________________________________________</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宋体"/>
                <a:ea typeface="微软雅黑"/>
                <a:cs typeface="Times New Roman"/>
              </a:rPr>
              <a:t>ⅱ</a:t>
            </a:r>
            <a:r>
              <a:rPr lang="en-US" altLang="zh-CN" sz="2600" kern="100" dirty="0">
                <a:latin typeface="Times New Roman"/>
                <a:ea typeface="微软雅黑"/>
                <a:cs typeface="Courier New"/>
              </a:rPr>
              <a:t>.</a:t>
            </a:r>
            <a:r>
              <a:rPr lang="en-US" altLang="zh-CN" sz="2600" kern="100" dirty="0">
                <a:latin typeface="宋体"/>
                <a:ea typeface="微软雅黑"/>
                <a:cs typeface="Times New Roman"/>
              </a:rPr>
              <a:t>④</a:t>
            </a:r>
            <a:r>
              <a:rPr lang="zh-CN" altLang="zh-CN" sz="2600" kern="100" dirty="0">
                <a:latin typeface="Times New Roman"/>
                <a:ea typeface="微软雅黑"/>
                <a:cs typeface="Times New Roman"/>
              </a:rPr>
              <a:t>所代表的物质是</a:t>
            </a:r>
            <a:r>
              <a:rPr lang="en-US" altLang="zh-CN" sz="2600" kern="100" dirty="0">
                <a:latin typeface="Times New Roman"/>
                <a:ea typeface="微软雅黑"/>
                <a:cs typeface="Courier New"/>
              </a:rPr>
              <a:t>________(</a:t>
            </a:r>
            <a:r>
              <a:rPr lang="zh-CN" altLang="zh-CN" sz="2600" kern="100" dirty="0">
                <a:latin typeface="Times New Roman"/>
                <a:ea typeface="微软雅黑"/>
                <a:cs typeface="Times New Roman"/>
              </a:rPr>
              <a:t>用化学式表示</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宋体"/>
                <a:ea typeface="微软雅黑"/>
                <a:cs typeface="Times New Roman"/>
              </a:rPr>
              <a:t>ⅲ</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操作方法</a:t>
            </a: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中是过滤的是</a:t>
            </a:r>
            <a:r>
              <a:rPr lang="en-US" altLang="zh-CN" sz="2600" kern="100" dirty="0">
                <a:latin typeface="Times New Roman"/>
                <a:ea typeface="微软雅黑"/>
                <a:cs typeface="Courier New"/>
              </a:rPr>
              <a:t>________(</a:t>
            </a:r>
            <a:r>
              <a:rPr lang="zh-CN" altLang="zh-CN" sz="2600" kern="100" dirty="0">
                <a:latin typeface="Times New Roman"/>
                <a:ea typeface="微软雅黑"/>
                <a:cs typeface="Times New Roman"/>
              </a:rPr>
              <a:t>填序号</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宋体"/>
                <a:ea typeface="微软雅黑"/>
                <a:cs typeface="Times New Roman"/>
              </a:rPr>
              <a:t>ⅳ</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若取</a:t>
            </a:r>
            <a:r>
              <a:rPr lang="en-US" altLang="zh-CN" sz="2600" kern="100" dirty="0">
                <a:latin typeface="Times New Roman"/>
                <a:ea typeface="微软雅黑"/>
                <a:cs typeface="Courier New"/>
              </a:rPr>
              <a:t>2 mL</a:t>
            </a:r>
            <a:r>
              <a:rPr lang="zh-CN" altLang="zh-CN" sz="2600" kern="100" dirty="0">
                <a:latin typeface="Times New Roman"/>
                <a:ea typeface="微软雅黑"/>
                <a:cs typeface="Times New Roman"/>
              </a:rPr>
              <a:t>溶液</a:t>
            </a:r>
            <a:r>
              <a:rPr lang="en-US" altLang="zh-CN" sz="2600" kern="100" dirty="0">
                <a:latin typeface="宋体"/>
                <a:ea typeface="微软雅黑"/>
                <a:cs typeface="Times New Roman"/>
              </a:rPr>
              <a:t>⑤</a:t>
            </a:r>
            <a:r>
              <a:rPr lang="zh-CN" altLang="zh-CN" sz="2600" kern="100" dirty="0">
                <a:latin typeface="Times New Roman"/>
                <a:ea typeface="微软雅黑"/>
                <a:cs typeface="Times New Roman"/>
              </a:rPr>
              <a:t>加入试管中，然后滴加氢氧化钠溶液，产生白色沉淀，</a:t>
            </a:r>
            <a:r>
              <a:rPr lang="en-US" altLang="zh-CN" sz="2600" kern="100" dirty="0" smtClean="0">
                <a:latin typeface="Times New Roman"/>
                <a:ea typeface="微软雅黑"/>
                <a:cs typeface="Courier New"/>
              </a:rPr>
              <a:t>___________</a:t>
            </a:r>
            <a:r>
              <a:rPr lang="en-US" altLang="zh-CN" sz="2600" kern="100" dirty="0">
                <a:latin typeface="Times New Roman"/>
                <a:ea typeface="微软雅黑"/>
                <a:cs typeface="Courier New"/>
              </a:rPr>
              <a:t>________________</a:t>
            </a:r>
            <a:r>
              <a:rPr lang="en-US" altLang="zh-CN" sz="2600" kern="100" dirty="0" smtClean="0">
                <a:latin typeface="Times New Roman"/>
                <a:ea typeface="微软雅黑"/>
                <a:cs typeface="Courier New"/>
              </a:rPr>
              <a:t>_____(</a:t>
            </a:r>
            <a:r>
              <a:rPr lang="zh-CN" altLang="zh-CN" sz="2600" kern="100" dirty="0">
                <a:latin typeface="Times New Roman"/>
                <a:ea typeface="微软雅黑"/>
                <a:cs typeface="Times New Roman"/>
              </a:rPr>
              <a:t>补全实验现象</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，此过程涉及氧化还原反应的化学方程式是</a:t>
            </a:r>
            <a:r>
              <a:rPr lang="en-US" altLang="zh-CN" sz="2600" kern="100" dirty="0" smtClean="0">
                <a:latin typeface="Times New Roman"/>
                <a:ea typeface="微软雅黑"/>
                <a:cs typeface="Courier New"/>
              </a:rPr>
              <a:t>________________________________________</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宋体"/>
                <a:ea typeface="微软雅黑"/>
                <a:cs typeface="Times New Roman"/>
              </a:rPr>
              <a:t>ⅴ</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试剂</a:t>
            </a:r>
            <a:r>
              <a:rPr lang="en-US" altLang="zh-CN" sz="2600" kern="100" dirty="0">
                <a:latin typeface="宋体"/>
                <a:ea typeface="微软雅黑"/>
                <a:cs typeface="Times New Roman"/>
              </a:rPr>
              <a:t>⑥</a:t>
            </a:r>
            <a:r>
              <a:rPr lang="zh-CN" altLang="zh-CN" sz="2600" kern="100" dirty="0">
                <a:latin typeface="Times New Roman"/>
                <a:ea typeface="微软雅黑"/>
                <a:cs typeface="Times New Roman"/>
              </a:rPr>
              <a:t>是</a:t>
            </a:r>
            <a:r>
              <a:rPr lang="en-US" altLang="zh-CN" sz="2600" kern="100" dirty="0">
                <a:latin typeface="Times New Roman"/>
                <a:ea typeface="微软雅黑"/>
                <a:cs typeface="Courier New"/>
              </a:rPr>
              <a:t>Cl</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时，发生反应的化学方程式</a:t>
            </a:r>
            <a:r>
              <a:rPr lang="zh-CN" altLang="zh-CN" sz="2600" kern="100" dirty="0" smtClean="0">
                <a:latin typeface="Times New Roman"/>
                <a:ea typeface="微软雅黑"/>
                <a:cs typeface="Times New Roman"/>
              </a:rPr>
              <a:t>是</a:t>
            </a:r>
            <a:r>
              <a:rPr lang="en-US" altLang="zh-CN" sz="2600" kern="100" dirty="0" smtClean="0">
                <a:latin typeface="Times New Roman"/>
                <a:ea typeface="微软雅黑"/>
                <a:cs typeface="Courier New"/>
              </a:rPr>
              <a:t>________________________</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sp>
        <p:nvSpPr>
          <p:cNvPr id="4" name="矩形 3"/>
          <p:cNvSpPr/>
          <p:nvPr/>
        </p:nvSpPr>
        <p:spPr>
          <a:xfrm>
            <a:off x="694516" y="1089495"/>
            <a:ext cx="6715941" cy="617477"/>
          </a:xfrm>
          <a:prstGeom prst="rect">
            <a:avLst/>
          </a:prstGeom>
        </p:spPr>
        <p:txBody>
          <a:bodyPr wrap="none">
            <a:spAutoFit/>
          </a:bodyPr>
          <a:lstStyle/>
          <a:p>
            <a:pPr algn="just">
              <a:lnSpc>
                <a:spcPct val="150000"/>
              </a:lnSpc>
              <a:spcAft>
                <a:spcPts val="0"/>
              </a:spcAft>
              <a:tabLst>
                <a:tab pos="2610485" algn="l"/>
              </a:tabLst>
            </a:pPr>
            <a:r>
              <a:rPr lang="en-US" altLang="zh-CN" sz="2600">
                <a:solidFill>
                  <a:srgbClr val="C00000"/>
                </a:solidFill>
                <a:latin typeface="Times New Roman"/>
                <a:ea typeface="微软雅黑"/>
              </a:rPr>
              <a:t>2Fe</a:t>
            </a:r>
            <a:r>
              <a:rPr lang="en-US" altLang="zh-CN" sz="2600" baseline="30000">
                <a:solidFill>
                  <a:srgbClr val="C00000"/>
                </a:solidFill>
                <a:latin typeface="Times New Roman"/>
                <a:ea typeface="微软雅黑"/>
              </a:rPr>
              <a:t>3</a:t>
            </a:r>
            <a:r>
              <a:rPr lang="zh-CN" altLang="zh-CN" sz="2600" baseline="30000" dirty="0">
                <a:solidFill>
                  <a:srgbClr val="C00000"/>
                </a:solidFill>
                <a:latin typeface="Times New Roman"/>
                <a:ea typeface="微软雅黑"/>
                <a:cs typeface="Times New Roman"/>
              </a:rPr>
              <a:t>＋</a:t>
            </a:r>
            <a:r>
              <a:rPr lang="zh-CN" altLang="zh-CN" sz="2600" dirty="0">
                <a:solidFill>
                  <a:srgbClr val="C00000"/>
                </a:solidFill>
                <a:latin typeface="Times New Roman"/>
                <a:ea typeface="微软雅黑"/>
                <a:cs typeface="Times New Roman"/>
              </a:rPr>
              <a:t>＋</a:t>
            </a:r>
            <a:r>
              <a:rPr lang="en-US" altLang="zh-CN" sz="2600" dirty="0">
                <a:solidFill>
                  <a:srgbClr val="C00000"/>
                </a:solidFill>
                <a:latin typeface="Times New Roman"/>
                <a:ea typeface="微软雅黑"/>
              </a:rPr>
              <a:t>Fe</a:t>
            </a:r>
            <a:r>
              <a:rPr lang="en-US" altLang="zh-CN" sz="2600" spc="-80" dirty="0">
                <a:solidFill>
                  <a:srgbClr val="C00000"/>
                </a:solidFill>
                <a:latin typeface="Times New Roman"/>
                <a:ea typeface="微软雅黑"/>
              </a:rPr>
              <a:t>==</a:t>
            </a:r>
            <a:r>
              <a:rPr lang="en-US" altLang="zh-CN" sz="2600" dirty="0">
                <a:solidFill>
                  <a:srgbClr val="C00000"/>
                </a:solidFill>
                <a:latin typeface="Times New Roman"/>
                <a:ea typeface="微软雅黑"/>
              </a:rPr>
              <a:t>=3Fe</a:t>
            </a:r>
            <a:r>
              <a:rPr lang="en-US" altLang="zh-CN" sz="2600" baseline="30000" dirty="0">
                <a:solidFill>
                  <a:srgbClr val="C00000"/>
                </a:solidFill>
                <a:latin typeface="Times New Roman"/>
                <a:ea typeface="微软雅黑"/>
              </a:rPr>
              <a:t>2</a:t>
            </a:r>
            <a:r>
              <a:rPr lang="zh-CN" altLang="zh-CN" sz="2600" baseline="30000" dirty="0">
                <a:solidFill>
                  <a:srgbClr val="C00000"/>
                </a:solidFill>
                <a:latin typeface="Times New Roman"/>
                <a:ea typeface="微软雅黑"/>
                <a:cs typeface="Times New Roman"/>
              </a:rPr>
              <a:t>＋</a:t>
            </a:r>
            <a:r>
              <a:rPr lang="zh-CN" altLang="zh-CN" sz="2600" dirty="0">
                <a:solidFill>
                  <a:srgbClr val="C00000"/>
                </a:solidFill>
                <a:latin typeface="Times New Roman"/>
                <a:ea typeface="微软雅黑"/>
                <a:cs typeface="Times New Roman"/>
              </a:rPr>
              <a:t>、</a:t>
            </a:r>
            <a:r>
              <a:rPr lang="en-US" altLang="zh-CN" sz="2600" dirty="0">
                <a:solidFill>
                  <a:srgbClr val="C00000"/>
                </a:solidFill>
                <a:latin typeface="Times New Roman"/>
                <a:ea typeface="微软雅黑"/>
              </a:rPr>
              <a:t>Fe</a:t>
            </a:r>
            <a:r>
              <a:rPr lang="zh-CN" altLang="zh-CN" sz="2600" dirty="0">
                <a:solidFill>
                  <a:srgbClr val="C00000"/>
                </a:solidFill>
                <a:latin typeface="Times New Roman"/>
                <a:ea typeface="微软雅黑"/>
                <a:cs typeface="Times New Roman"/>
              </a:rPr>
              <a:t>＋</a:t>
            </a:r>
            <a:r>
              <a:rPr lang="en-US" altLang="zh-CN" sz="2600" dirty="0">
                <a:solidFill>
                  <a:srgbClr val="C00000"/>
                </a:solidFill>
                <a:latin typeface="Times New Roman"/>
                <a:ea typeface="微软雅黑"/>
              </a:rPr>
              <a:t>Cu</a:t>
            </a:r>
            <a:r>
              <a:rPr lang="en-US" altLang="zh-CN" sz="2600" baseline="30000" dirty="0">
                <a:solidFill>
                  <a:srgbClr val="C00000"/>
                </a:solidFill>
                <a:latin typeface="Times New Roman"/>
                <a:ea typeface="微软雅黑"/>
              </a:rPr>
              <a:t>2</a:t>
            </a:r>
            <a:r>
              <a:rPr lang="zh-CN" altLang="zh-CN" sz="2600" baseline="30000" dirty="0">
                <a:solidFill>
                  <a:srgbClr val="C00000"/>
                </a:solidFill>
                <a:latin typeface="Times New Roman"/>
                <a:ea typeface="微软雅黑"/>
                <a:cs typeface="Times New Roman"/>
              </a:rPr>
              <a:t>＋</a:t>
            </a:r>
            <a:r>
              <a:rPr lang="en-US" altLang="zh-CN" sz="2600" spc="-80" dirty="0">
                <a:solidFill>
                  <a:srgbClr val="C00000"/>
                </a:solidFill>
                <a:latin typeface="Times New Roman"/>
                <a:ea typeface="微软雅黑"/>
              </a:rPr>
              <a:t>==</a:t>
            </a:r>
            <a:r>
              <a:rPr lang="en-US" altLang="zh-CN" sz="2600" dirty="0">
                <a:solidFill>
                  <a:srgbClr val="C00000"/>
                </a:solidFill>
                <a:latin typeface="Times New Roman"/>
                <a:ea typeface="微软雅黑"/>
              </a:rPr>
              <a:t>=Cu</a:t>
            </a:r>
            <a:r>
              <a:rPr lang="zh-CN" altLang="zh-CN" sz="2600" dirty="0">
                <a:solidFill>
                  <a:srgbClr val="C00000"/>
                </a:solidFill>
                <a:latin typeface="Times New Roman"/>
                <a:ea typeface="微软雅黑"/>
                <a:cs typeface="Times New Roman"/>
              </a:rPr>
              <a:t>＋</a:t>
            </a:r>
            <a:r>
              <a:rPr lang="en-US" altLang="zh-CN" sz="2600" dirty="0">
                <a:solidFill>
                  <a:srgbClr val="C00000"/>
                </a:solidFill>
                <a:latin typeface="Times New Roman"/>
                <a:ea typeface="微软雅黑"/>
              </a:rPr>
              <a:t>Fe</a:t>
            </a:r>
            <a:r>
              <a:rPr lang="en-US" altLang="zh-CN" sz="2600" baseline="30000" dirty="0">
                <a:solidFill>
                  <a:srgbClr val="C00000"/>
                </a:solidFill>
                <a:latin typeface="Times New Roman"/>
                <a:ea typeface="微软雅黑"/>
              </a:rPr>
              <a:t>2</a:t>
            </a:r>
            <a:r>
              <a:rPr lang="zh-CN" altLang="zh-CN" sz="2600" baseline="30000" dirty="0">
                <a:solidFill>
                  <a:srgbClr val="C00000"/>
                </a:solidFill>
                <a:latin typeface="Times New Roman"/>
                <a:ea typeface="微软雅黑"/>
                <a:cs typeface="Times New Roman"/>
              </a:rPr>
              <a:t>＋</a:t>
            </a:r>
            <a:endParaRPr lang="zh-CN" altLang="zh-CN" sz="1050" kern="100" dirty="0">
              <a:latin typeface="宋体"/>
              <a:cs typeface="Courier New"/>
            </a:endParaRPr>
          </a:p>
        </p:txBody>
      </p:sp>
      <p:sp>
        <p:nvSpPr>
          <p:cNvPr id="5" name="矩形 4"/>
          <p:cNvSpPr/>
          <p:nvPr/>
        </p:nvSpPr>
        <p:spPr>
          <a:xfrm>
            <a:off x="3917788" y="1746087"/>
            <a:ext cx="574196" cy="616579"/>
          </a:xfrm>
          <a:prstGeom prst="rect">
            <a:avLst/>
          </a:prstGeom>
        </p:spPr>
        <p:txBody>
          <a:bodyPr wrap="none">
            <a:spAutoFit/>
          </a:bodyPr>
          <a:lstStyle/>
          <a:p>
            <a:pPr algn="just">
              <a:lnSpc>
                <a:spcPct val="150000"/>
              </a:lnSpc>
              <a:spcAft>
                <a:spcPts val="0"/>
              </a:spcAft>
              <a:tabLst>
                <a:tab pos="2610485" algn="l"/>
              </a:tabLst>
            </a:pPr>
            <a:r>
              <a:rPr lang="en-US" altLang="zh-CN" sz="2600">
                <a:solidFill>
                  <a:srgbClr val="C00000"/>
                </a:solidFill>
                <a:latin typeface="Times New Roman"/>
                <a:ea typeface="微软雅黑"/>
              </a:rPr>
              <a:t>Cu</a:t>
            </a:r>
            <a:endParaRPr lang="zh-CN" altLang="zh-CN" sz="1050" kern="100" dirty="0">
              <a:latin typeface="宋体"/>
              <a:cs typeface="Courier New"/>
            </a:endParaRPr>
          </a:p>
        </p:txBody>
      </p:sp>
      <p:sp>
        <p:nvSpPr>
          <p:cNvPr id="6" name="矩形 5"/>
          <p:cNvSpPr/>
          <p:nvPr/>
        </p:nvSpPr>
        <p:spPr>
          <a:xfrm>
            <a:off x="5915183" y="2273146"/>
            <a:ext cx="498855" cy="616579"/>
          </a:xfrm>
          <a:prstGeom prst="rect">
            <a:avLst/>
          </a:prstGeom>
        </p:spPr>
        <p:txBody>
          <a:bodyPr wrap="none">
            <a:spAutoFit/>
          </a:bodyPr>
          <a:lstStyle/>
          <a:p>
            <a:pPr algn="just">
              <a:lnSpc>
                <a:spcPct val="150000"/>
              </a:lnSpc>
              <a:spcAft>
                <a:spcPts val="0"/>
              </a:spcAft>
              <a:tabLst>
                <a:tab pos="2610485" algn="l"/>
              </a:tabLst>
            </a:pPr>
            <a:r>
              <a:rPr lang="en-US" altLang="zh-CN" sz="2600">
                <a:solidFill>
                  <a:srgbClr val="C00000"/>
                </a:solidFill>
                <a:latin typeface="Times New Roman"/>
                <a:ea typeface="微软雅黑"/>
              </a:rPr>
              <a:t>ab</a:t>
            </a:r>
            <a:endParaRPr lang="zh-CN" altLang="zh-CN" sz="1050" kern="100" dirty="0">
              <a:latin typeface="宋体"/>
              <a:cs typeface="Courier New"/>
            </a:endParaRPr>
          </a:p>
        </p:txBody>
      </p:sp>
      <p:sp>
        <p:nvSpPr>
          <p:cNvPr id="8" name="矩形 7"/>
          <p:cNvSpPr/>
          <p:nvPr/>
        </p:nvSpPr>
        <p:spPr>
          <a:xfrm>
            <a:off x="514493" y="3429794"/>
            <a:ext cx="5186035" cy="617477"/>
          </a:xfrm>
          <a:prstGeom prst="rect">
            <a:avLst/>
          </a:prstGeom>
        </p:spPr>
        <p:txBody>
          <a:bodyPr wrap="none">
            <a:spAutoFit/>
          </a:bodyPr>
          <a:lstStyle/>
          <a:p>
            <a:pPr algn="just">
              <a:lnSpc>
                <a:spcPct val="150000"/>
              </a:lnSpc>
              <a:spcAft>
                <a:spcPts val="0"/>
              </a:spcAft>
              <a:tabLst>
                <a:tab pos="2610485" algn="l"/>
              </a:tabLst>
            </a:pPr>
            <a:r>
              <a:rPr lang="zh-CN" altLang="zh-CN" sz="2600" dirty="0">
                <a:solidFill>
                  <a:srgbClr val="C00000"/>
                </a:solidFill>
                <a:latin typeface="Times New Roman"/>
                <a:ea typeface="微软雅黑"/>
                <a:cs typeface="Times New Roman"/>
              </a:rPr>
              <a:t>迅速变为灰绿色，最后变为红褐色</a:t>
            </a:r>
            <a:endParaRPr lang="zh-CN" altLang="zh-CN" sz="1050" kern="100" dirty="0">
              <a:latin typeface="宋体"/>
              <a:cs typeface="Courier New"/>
            </a:endParaRPr>
          </a:p>
        </p:txBody>
      </p:sp>
      <p:sp>
        <p:nvSpPr>
          <p:cNvPr id="10" name="矩形 9"/>
          <p:cNvSpPr/>
          <p:nvPr/>
        </p:nvSpPr>
        <p:spPr>
          <a:xfrm>
            <a:off x="3666903" y="4033363"/>
            <a:ext cx="5128648" cy="617477"/>
          </a:xfrm>
          <a:prstGeom prst="rect">
            <a:avLst/>
          </a:prstGeom>
        </p:spPr>
        <p:txBody>
          <a:bodyPr wrap="none">
            <a:spAutoFit/>
          </a:bodyPr>
          <a:lstStyle/>
          <a:p>
            <a:pPr algn="just">
              <a:lnSpc>
                <a:spcPct val="150000"/>
              </a:lnSpc>
              <a:spcAft>
                <a:spcPts val="0"/>
              </a:spcAft>
              <a:tabLst>
                <a:tab pos="2610485" algn="l"/>
              </a:tabLst>
            </a:pPr>
            <a:r>
              <a:rPr lang="en-US" altLang="zh-CN" sz="2600" dirty="0">
                <a:solidFill>
                  <a:srgbClr val="C00000"/>
                </a:solidFill>
                <a:latin typeface="Times New Roman"/>
                <a:ea typeface="微软雅黑"/>
              </a:rPr>
              <a:t>4Fe(OH)</a:t>
            </a:r>
            <a:r>
              <a:rPr lang="en-US" altLang="zh-CN" sz="2600" baseline="-25000" dirty="0">
                <a:solidFill>
                  <a:srgbClr val="C00000"/>
                </a:solidFill>
                <a:latin typeface="Times New Roman"/>
                <a:ea typeface="微软雅黑"/>
              </a:rPr>
              <a:t>2</a:t>
            </a:r>
            <a:r>
              <a:rPr lang="zh-CN" altLang="zh-CN" sz="2600" dirty="0">
                <a:solidFill>
                  <a:srgbClr val="C00000"/>
                </a:solidFill>
                <a:latin typeface="Times New Roman"/>
                <a:ea typeface="微软雅黑"/>
                <a:cs typeface="Times New Roman"/>
              </a:rPr>
              <a:t>＋</a:t>
            </a:r>
            <a:r>
              <a:rPr lang="en-US" altLang="zh-CN" sz="2600" dirty="0">
                <a:solidFill>
                  <a:srgbClr val="C00000"/>
                </a:solidFill>
                <a:latin typeface="Times New Roman"/>
                <a:ea typeface="微软雅黑"/>
              </a:rPr>
              <a:t>O</a:t>
            </a:r>
            <a:r>
              <a:rPr lang="en-US" altLang="zh-CN" sz="2600" baseline="-25000" dirty="0">
                <a:solidFill>
                  <a:srgbClr val="C00000"/>
                </a:solidFill>
                <a:latin typeface="Times New Roman"/>
                <a:ea typeface="微软雅黑"/>
              </a:rPr>
              <a:t>2</a:t>
            </a:r>
            <a:r>
              <a:rPr lang="zh-CN" altLang="zh-CN" sz="2600" dirty="0">
                <a:solidFill>
                  <a:srgbClr val="C00000"/>
                </a:solidFill>
                <a:latin typeface="Times New Roman"/>
                <a:ea typeface="微软雅黑"/>
                <a:cs typeface="Times New Roman"/>
              </a:rPr>
              <a:t>＋</a:t>
            </a:r>
            <a:r>
              <a:rPr lang="en-US" altLang="zh-CN" sz="2600" dirty="0">
                <a:solidFill>
                  <a:srgbClr val="C00000"/>
                </a:solidFill>
                <a:latin typeface="Times New Roman"/>
                <a:ea typeface="微软雅黑"/>
              </a:rPr>
              <a:t>2H</a:t>
            </a:r>
            <a:r>
              <a:rPr lang="en-US" altLang="zh-CN" sz="2600" baseline="-25000" dirty="0">
                <a:solidFill>
                  <a:srgbClr val="C00000"/>
                </a:solidFill>
                <a:latin typeface="Times New Roman"/>
                <a:ea typeface="微软雅黑"/>
              </a:rPr>
              <a:t>2</a:t>
            </a:r>
            <a:r>
              <a:rPr lang="en-US" altLang="zh-CN" sz="2600" dirty="0">
                <a:solidFill>
                  <a:srgbClr val="C00000"/>
                </a:solidFill>
                <a:latin typeface="Times New Roman"/>
                <a:ea typeface="微软雅黑"/>
              </a:rPr>
              <a:t>O</a:t>
            </a:r>
            <a:r>
              <a:rPr lang="en-US" altLang="zh-CN" sz="2600" spc="-80" dirty="0">
                <a:solidFill>
                  <a:srgbClr val="C00000"/>
                </a:solidFill>
                <a:latin typeface="Times New Roman"/>
                <a:ea typeface="微软雅黑"/>
              </a:rPr>
              <a:t>==</a:t>
            </a:r>
            <a:r>
              <a:rPr lang="en-US" altLang="zh-CN" sz="2600" dirty="0">
                <a:solidFill>
                  <a:srgbClr val="C00000"/>
                </a:solidFill>
                <a:latin typeface="Times New Roman"/>
                <a:ea typeface="微软雅黑"/>
              </a:rPr>
              <a:t>=4Fe(OH)</a:t>
            </a:r>
            <a:r>
              <a:rPr lang="en-US" altLang="zh-CN" sz="2600" baseline="-25000" dirty="0">
                <a:solidFill>
                  <a:srgbClr val="C00000"/>
                </a:solidFill>
                <a:latin typeface="Times New Roman"/>
                <a:ea typeface="微软雅黑"/>
              </a:rPr>
              <a:t>3</a:t>
            </a:r>
            <a:endParaRPr lang="zh-CN" altLang="zh-CN" sz="1050" kern="100" dirty="0">
              <a:latin typeface="宋体"/>
              <a:cs typeface="Courier New"/>
            </a:endParaRPr>
          </a:p>
        </p:txBody>
      </p:sp>
      <p:sp>
        <p:nvSpPr>
          <p:cNvPr id="11" name="矩形 10"/>
          <p:cNvSpPr/>
          <p:nvPr/>
        </p:nvSpPr>
        <p:spPr>
          <a:xfrm>
            <a:off x="7076061" y="4612547"/>
            <a:ext cx="3339697" cy="617477"/>
          </a:xfrm>
          <a:prstGeom prst="rect">
            <a:avLst/>
          </a:prstGeom>
        </p:spPr>
        <p:txBody>
          <a:bodyPr wrap="none">
            <a:spAutoFit/>
          </a:bodyPr>
          <a:lstStyle/>
          <a:p>
            <a:pPr algn="just">
              <a:lnSpc>
                <a:spcPct val="150000"/>
              </a:lnSpc>
              <a:spcAft>
                <a:spcPts val="0"/>
              </a:spcAft>
              <a:tabLst>
                <a:tab pos="2610485" algn="l"/>
              </a:tabLst>
            </a:pPr>
            <a:r>
              <a:rPr lang="en-US" altLang="zh-CN" sz="2600">
                <a:solidFill>
                  <a:srgbClr val="C00000"/>
                </a:solidFill>
                <a:latin typeface="Times New Roman"/>
                <a:ea typeface="微软雅黑"/>
              </a:rPr>
              <a:t>2FeCl</a:t>
            </a:r>
            <a:r>
              <a:rPr lang="en-US" altLang="zh-CN" sz="2600" baseline="-25000">
                <a:solidFill>
                  <a:srgbClr val="C00000"/>
                </a:solidFill>
                <a:latin typeface="Times New Roman"/>
                <a:ea typeface="微软雅黑"/>
              </a:rPr>
              <a:t>2</a:t>
            </a:r>
            <a:r>
              <a:rPr lang="zh-CN" altLang="zh-CN" sz="2600" dirty="0">
                <a:solidFill>
                  <a:srgbClr val="C00000"/>
                </a:solidFill>
                <a:latin typeface="Times New Roman"/>
                <a:ea typeface="微软雅黑"/>
                <a:cs typeface="Times New Roman"/>
              </a:rPr>
              <a:t>＋</a:t>
            </a:r>
            <a:r>
              <a:rPr lang="en-US" altLang="zh-CN" sz="2600" dirty="0">
                <a:solidFill>
                  <a:srgbClr val="C00000"/>
                </a:solidFill>
                <a:latin typeface="Times New Roman"/>
                <a:ea typeface="微软雅黑"/>
              </a:rPr>
              <a:t>Cl</a:t>
            </a:r>
            <a:r>
              <a:rPr lang="en-US" altLang="zh-CN" sz="2600" baseline="-25000" dirty="0">
                <a:solidFill>
                  <a:srgbClr val="C00000"/>
                </a:solidFill>
                <a:latin typeface="Times New Roman"/>
                <a:ea typeface="微软雅黑"/>
              </a:rPr>
              <a:t>2</a:t>
            </a:r>
            <a:r>
              <a:rPr lang="en-US" altLang="zh-CN" sz="2600" spc="-80" dirty="0">
                <a:solidFill>
                  <a:srgbClr val="C00000"/>
                </a:solidFill>
                <a:latin typeface="Times New Roman"/>
                <a:ea typeface="微软雅黑"/>
              </a:rPr>
              <a:t>==</a:t>
            </a:r>
            <a:r>
              <a:rPr lang="en-US" altLang="zh-CN" sz="2600" dirty="0">
                <a:solidFill>
                  <a:srgbClr val="C00000"/>
                </a:solidFill>
                <a:latin typeface="Times New Roman"/>
                <a:ea typeface="微软雅黑"/>
              </a:rPr>
              <a:t>=2FeCl</a:t>
            </a:r>
            <a:r>
              <a:rPr lang="en-US" altLang="zh-CN" sz="2600" baseline="-25000" dirty="0">
                <a:solidFill>
                  <a:srgbClr val="C00000"/>
                </a:solidFill>
                <a:latin typeface="Times New Roman"/>
                <a:ea typeface="微软雅黑"/>
              </a:rPr>
              <a:t>3</a:t>
            </a:r>
            <a:endParaRPr lang="zh-CN" altLang="zh-CN" sz="1050" kern="100" dirty="0">
              <a:latin typeface="宋体"/>
              <a:cs typeface="Courier New"/>
            </a:endParaRPr>
          </a:p>
        </p:txBody>
      </p:sp>
    </p:spTree>
    <p:extLst>
      <p:ext uri="{BB962C8B-B14F-4D97-AF65-F5344CB8AC3E}">
        <p14:creationId xmlns:p14="http://schemas.microsoft.com/office/powerpoint/2010/main" val="249153101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10" grpId="0"/>
      <p:bldP spid="11"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34470" y="549426"/>
            <a:ext cx="11219977" cy="492440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en-US" sz="2600" b="1" kern="100" dirty="0" smtClean="0">
                <a:solidFill>
                  <a:srgbClr val="0000FF"/>
                </a:solidFill>
                <a:latin typeface="宋体"/>
                <a:ea typeface="仿宋_GB2312"/>
                <a:cs typeface="Times New Roman"/>
              </a:rPr>
              <a:t>解析  </a:t>
            </a:r>
            <a:r>
              <a:rPr lang="en-US" altLang="zh-CN" sz="2600" b="1" kern="100" dirty="0" smtClean="0">
                <a:solidFill>
                  <a:srgbClr val="0000FF"/>
                </a:solidFill>
                <a:latin typeface="宋体"/>
                <a:ea typeface="仿宋_GB2312"/>
                <a:cs typeface="Times New Roman"/>
              </a:rPr>
              <a:t>Ⅱ</a:t>
            </a:r>
            <a:r>
              <a:rPr lang="en-US" altLang="zh-CN" sz="2600" b="1" kern="100" dirty="0">
                <a:solidFill>
                  <a:srgbClr val="0000FF"/>
                </a:solidFill>
                <a:latin typeface="Times New Roman"/>
                <a:ea typeface="仿宋_GB2312"/>
                <a:cs typeface="Courier New"/>
              </a:rPr>
              <a:t>.(3)</a:t>
            </a:r>
            <a:r>
              <a:rPr lang="en-US" altLang="zh-CN" sz="2600" b="1" kern="100" dirty="0">
                <a:solidFill>
                  <a:srgbClr val="0000FF"/>
                </a:solidFill>
                <a:latin typeface="宋体"/>
                <a:ea typeface="仿宋_GB2312"/>
                <a:cs typeface="Times New Roman"/>
              </a:rPr>
              <a:t>ⅰ</a:t>
            </a:r>
            <a:r>
              <a:rPr lang="en-US" altLang="zh-CN" sz="2600" b="1" kern="100" dirty="0">
                <a:solidFill>
                  <a:srgbClr val="0000FF"/>
                </a:solidFill>
                <a:latin typeface="Times New Roman"/>
                <a:ea typeface="仿宋_GB2312"/>
                <a:cs typeface="Courier New"/>
              </a:rPr>
              <a:t>.</a:t>
            </a:r>
            <a:r>
              <a:rPr lang="zh-CN" altLang="zh-CN" sz="2600" b="1" kern="100" dirty="0">
                <a:solidFill>
                  <a:srgbClr val="0000FF"/>
                </a:solidFill>
                <a:latin typeface="Times New Roman"/>
                <a:ea typeface="仿宋_GB2312"/>
                <a:cs typeface="Times New Roman"/>
              </a:rPr>
              <a:t>腐蚀废液中加入药品铁后，铁离子、铜离子被还原，发生反应的离子方程式为</a:t>
            </a:r>
            <a:r>
              <a:rPr lang="en-US" altLang="zh-CN" sz="2600" b="1" kern="100" dirty="0">
                <a:solidFill>
                  <a:srgbClr val="0000FF"/>
                </a:solidFill>
                <a:latin typeface="Times New Roman"/>
                <a:ea typeface="仿宋_GB2312"/>
                <a:cs typeface="Courier New"/>
              </a:rPr>
              <a:t>2Fe</a:t>
            </a:r>
            <a:r>
              <a:rPr lang="en-US" altLang="zh-CN" sz="2600" b="1" kern="100" baseline="30000" dirty="0">
                <a:solidFill>
                  <a:srgbClr val="0000FF"/>
                </a:solidFill>
                <a:latin typeface="Times New Roman"/>
                <a:ea typeface="仿宋_GB2312"/>
                <a:cs typeface="Courier New"/>
              </a:rPr>
              <a:t>3</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Fe</a:t>
            </a:r>
            <a:r>
              <a:rPr lang="en-US" altLang="zh-CN" sz="2600" b="1" kern="100" spc="-80" dirty="0">
                <a:solidFill>
                  <a:srgbClr val="0000FF"/>
                </a:solidFill>
                <a:latin typeface="Times New Roman"/>
                <a:ea typeface="仿宋_GB2312"/>
                <a:cs typeface="Courier New"/>
              </a:rPr>
              <a:t>==</a:t>
            </a:r>
            <a:r>
              <a:rPr lang="en-US" altLang="zh-CN" sz="2600" b="1" kern="100" dirty="0">
                <a:solidFill>
                  <a:srgbClr val="0000FF"/>
                </a:solidFill>
                <a:latin typeface="Times New Roman"/>
                <a:ea typeface="仿宋_GB2312"/>
                <a:cs typeface="Courier New"/>
              </a:rPr>
              <a:t>=3Fe</a:t>
            </a:r>
            <a:r>
              <a:rPr lang="en-US" altLang="zh-CN" sz="2600" b="1" kern="100" baseline="30000" dirty="0">
                <a:solidFill>
                  <a:srgbClr val="0000FF"/>
                </a:solidFill>
                <a:latin typeface="Times New Roman"/>
                <a:ea typeface="仿宋_GB2312"/>
                <a:cs typeface="Courier New"/>
              </a:rPr>
              <a:t>2</a:t>
            </a:r>
            <a:r>
              <a:rPr lang="zh-CN" altLang="zh-CN" sz="2600" b="1" kern="100" baseline="300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a:t>
            </a:r>
            <a:r>
              <a:rPr lang="zh-CN" altLang="zh-CN" sz="2600" b="1" kern="100" dirty="0">
                <a:solidFill>
                  <a:srgbClr val="0000FF"/>
                </a:solidFill>
                <a:latin typeface="Times New Roman"/>
                <a:ea typeface="仿宋_GB2312"/>
                <a:cs typeface="Times New Roman"/>
              </a:rPr>
              <a:t>若溶液中有</a:t>
            </a:r>
            <a:r>
              <a:rPr lang="en-US" altLang="zh-CN" sz="2600" b="1" kern="100" dirty="0">
                <a:solidFill>
                  <a:srgbClr val="0000FF"/>
                </a:solidFill>
                <a:latin typeface="Times New Roman"/>
                <a:ea typeface="仿宋_GB2312"/>
                <a:cs typeface="Courier New"/>
              </a:rPr>
              <a:t>Fe</a:t>
            </a:r>
            <a:r>
              <a:rPr lang="en-US" altLang="zh-CN" sz="2600" b="1" kern="100" baseline="30000" dirty="0">
                <a:solidFill>
                  <a:srgbClr val="0000FF"/>
                </a:solidFill>
                <a:latin typeface="Times New Roman"/>
                <a:ea typeface="仿宋_GB2312"/>
                <a:cs typeface="Courier New"/>
              </a:rPr>
              <a:t>3</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剩余</a:t>
            </a:r>
            <a:r>
              <a:rPr lang="en-US" altLang="zh-CN" sz="2600" b="1" kern="100" dirty="0">
                <a:solidFill>
                  <a:srgbClr val="0000FF"/>
                </a:solidFill>
                <a:latin typeface="Times New Roman"/>
                <a:ea typeface="仿宋_GB2312"/>
                <a:cs typeface="Courier New"/>
              </a:rPr>
              <a:t>)</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Fe</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Cu</a:t>
            </a:r>
            <a:r>
              <a:rPr lang="en-US" altLang="zh-CN" sz="2600" b="1" kern="100" baseline="30000" dirty="0">
                <a:solidFill>
                  <a:srgbClr val="0000FF"/>
                </a:solidFill>
                <a:latin typeface="Times New Roman"/>
                <a:ea typeface="仿宋_GB2312"/>
                <a:cs typeface="Courier New"/>
              </a:rPr>
              <a:t>2</a:t>
            </a:r>
            <a:r>
              <a:rPr lang="zh-CN" altLang="zh-CN" sz="2600" b="1" kern="100" baseline="30000" dirty="0">
                <a:solidFill>
                  <a:srgbClr val="0000FF"/>
                </a:solidFill>
                <a:latin typeface="Times New Roman"/>
                <a:ea typeface="仿宋_GB2312"/>
                <a:cs typeface="Times New Roman"/>
              </a:rPr>
              <a:t>＋</a:t>
            </a:r>
            <a:r>
              <a:rPr lang="en-US" altLang="zh-CN" sz="2600" b="1" kern="100" spc="-80" dirty="0">
                <a:solidFill>
                  <a:srgbClr val="0000FF"/>
                </a:solidFill>
                <a:latin typeface="Times New Roman"/>
                <a:ea typeface="仿宋_GB2312"/>
                <a:cs typeface="Courier New"/>
              </a:rPr>
              <a:t>==</a:t>
            </a:r>
            <a:r>
              <a:rPr lang="en-US" altLang="zh-CN" sz="2600" b="1" kern="100" dirty="0">
                <a:solidFill>
                  <a:srgbClr val="0000FF"/>
                </a:solidFill>
                <a:latin typeface="Times New Roman"/>
                <a:ea typeface="仿宋_GB2312"/>
                <a:cs typeface="Courier New"/>
              </a:rPr>
              <a:t>=Cu</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Fe</a:t>
            </a:r>
            <a:r>
              <a:rPr lang="en-US" altLang="zh-CN" sz="2600" b="1" kern="100" baseline="30000" dirty="0">
                <a:solidFill>
                  <a:srgbClr val="0000FF"/>
                </a:solidFill>
                <a:latin typeface="Times New Roman"/>
                <a:ea typeface="仿宋_GB2312"/>
                <a:cs typeface="Courier New"/>
              </a:rPr>
              <a:t>2</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宋体"/>
                <a:ea typeface="仿宋_GB2312"/>
                <a:cs typeface="Times New Roman"/>
              </a:rPr>
              <a:t>ⅱ</a:t>
            </a:r>
            <a:r>
              <a:rPr lang="en-US" altLang="zh-CN" sz="2600" b="1" kern="100" dirty="0">
                <a:solidFill>
                  <a:srgbClr val="0000FF"/>
                </a:solidFill>
                <a:latin typeface="Times New Roman"/>
                <a:ea typeface="仿宋_GB2312"/>
                <a:cs typeface="Courier New"/>
              </a:rPr>
              <a:t>.</a:t>
            </a:r>
            <a:r>
              <a:rPr lang="zh-CN" altLang="zh-CN" sz="2600" b="1" kern="100" dirty="0">
                <a:solidFill>
                  <a:srgbClr val="0000FF"/>
                </a:solidFill>
                <a:latin typeface="Times New Roman"/>
                <a:ea typeface="仿宋_GB2312"/>
                <a:cs typeface="Times New Roman"/>
              </a:rPr>
              <a:t>根据以上分析可知</a:t>
            </a:r>
            <a:r>
              <a:rPr lang="zh-CN" altLang="zh-CN" sz="2600" b="1" kern="100" dirty="0">
                <a:solidFill>
                  <a:srgbClr val="0000FF"/>
                </a:solidFill>
                <a:latin typeface="宋体"/>
                <a:ea typeface="仿宋_GB2312"/>
                <a:cs typeface="Times New Roman"/>
              </a:rPr>
              <a:t>④</a:t>
            </a:r>
            <a:r>
              <a:rPr lang="zh-CN" altLang="zh-CN" sz="2600" b="1" kern="100" dirty="0">
                <a:solidFill>
                  <a:srgbClr val="0000FF"/>
                </a:solidFill>
                <a:latin typeface="Times New Roman"/>
                <a:ea typeface="仿宋_GB2312"/>
                <a:cs typeface="Times New Roman"/>
              </a:rPr>
              <a:t>所代表的物质是铜，化学式为</a:t>
            </a:r>
            <a:r>
              <a:rPr lang="en-US" altLang="zh-CN" sz="2600" b="1" kern="100" dirty="0">
                <a:solidFill>
                  <a:srgbClr val="0000FF"/>
                </a:solidFill>
                <a:latin typeface="Times New Roman"/>
                <a:ea typeface="仿宋_GB2312"/>
                <a:cs typeface="Courier New"/>
              </a:rPr>
              <a:t>Cu</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宋体"/>
                <a:ea typeface="仿宋_GB2312"/>
                <a:cs typeface="Times New Roman"/>
              </a:rPr>
              <a:t>ⅲ</a:t>
            </a:r>
            <a:r>
              <a:rPr lang="en-US" altLang="zh-CN" sz="2600" b="1" kern="100" dirty="0">
                <a:solidFill>
                  <a:srgbClr val="0000FF"/>
                </a:solidFill>
                <a:latin typeface="Times New Roman"/>
                <a:ea typeface="仿宋_GB2312"/>
                <a:cs typeface="Courier New"/>
              </a:rPr>
              <a:t>.</a:t>
            </a:r>
            <a:r>
              <a:rPr lang="zh-CN" altLang="zh-CN" sz="2600" b="1" kern="100" dirty="0">
                <a:solidFill>
                  <a:srgbClr val="0000FF"/>
                </a:solidFill>
                <a:latin typeface="Times New Roman"/>
                <a:ea typeface="仿宋_GB2312"/>
                <a:cs typeface="Times New Roman"/>
              </a:rPr>
              <a:t>根据以上分析可知操作方法</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中是过滤的是</a:t>
            </a:r>
            <a:r>
              <a:rPr lang="en-US" altLang="zh-CN" sz="2600" b="1" kern="100" dirty="0" err="1">
                <a:solidFill>
                  <a:srgbClr val="0000FF"/>
                </a:solidFill>
                <a:latin typeface="Times New Roman"/>
                <a:ea typeface="仿宋_GB2312"/>
                <a:cs typeface="Courier New"/>
              </a:rPr>
              <a:t>ab</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宋体"/>
                <a:ea typeface="仿宋_GB2312"/>
                <a:cs typeface="Times New Roman"/>
              </a:rPr>
              <a:t>ⅳ</a:t>
            </a:r>
            <a:r>
              <a:rPr lang="en-US" altLang="zh-CN" sz="2600" b="1" kern="100" dirty="0">
                <a:solidFill>
                  <a:srgbClr val="0000FF"/>
                </a:solidFill>
                <a:latin typeface="Times New Roman"/>
                <a:ea typeface="仿宋_GB2312"/>
                <a:cs typeface="Courier New"/>
              </a:rPr>
              <a:t>.</a:t>
            </a:r>
            <a:r>
              <a:rPr lang="zh-CN" altLang="zh-CN" sz="2600" b="1" kern="100" dirty="0">
                <a:solidFill>
                  <a:srgbClr val="0000FF"/>
                </a:solidFill>
                <a:latin typeface="Times New Roman"/>
                <a:ea typeface="仿宋_GB2312"/>
                <a:cs typeface="Times New Roman"/>
              </a:rPr>
              <a:t>若取</a:t>
            </a:r>
            <a:r>
              <a:rPr lang="en-US" altLang="zh-CN" sz="2600" b="1" kern="100" dirty="0">
                <a:solidFill>
                  <a:srgbClr val="0000FF"/>
                </a:solidFill>
                <a:latin typeface="Times New Roman"/>
                <a:ea typeface="仿宋_GB2312"/>
                <a:cs typeface="Courier New"/>
              </a:rPr>
              <a:t>2 mL</a:t>
            </a:r>
            <a:r>
              <a:rPr lang="zh-CN" altLang="zh-CN" sz="2600" b="1" kern="100" dirty="0">
                <a:solidFill>
                  <a:srgbClr val="0000FF"/>
                </a:solidFill>
                <a:latin typeface="Times New Roman"/>
                <a:ea typeface="仿宋_GB2312"/>
                <a:cs typeface="Times New Roman"/>
              </a:rPr>
              <a:t>氯化亚铁溶液加入试管中，然后滴加氢氧化钠溶液，产生白色沉淀，迅速变为灰绿色，最后变为红褐色，此过程涉及氧化还原反应的化学方程式是</a:t>
            </a:r>
            <a:r>
              <a:rPr lang="en-US" altLang="zh-CN" sz="2600" b="1" kern="100" dirty="0">
                <a:solidFill>
                  <a:srgbClr val="0000FF"/>
                </a:solidFill>
                <a:latin typeface="Times New Roman"/>
                <a:ea typeface="仿宋_GB2312"/>
                <a:cs typeface="Courier New"/>
              </a:rPr>
              <a:t>4Fe(OH)</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2H</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O</a:t>
            </a:r>
            <a:r>
              <a:rPr lang="en-US" altLang="zh-CN" sz="2600" b="1" kern="100" spc="-80" dirty="0">
                <a:solidFill>
                  <a:srgbClr val="0000FF"/>
                </a:solidFill>
                <a:latin typeface="Times New Roman"/>
                <a:ea typeface="仿宋_GB2312"/>
                <a:cs typeface="Courier New"/>
              </a:rPr>
              <a:t>==</a:t>
            </a:r>
            <a:r>
              <a:rPr lang="en-US" altLang="zh-CN" sz="2600" b="1" kern="100" dirty="0">
                <a:solidFill>
                  <a:srgbClr val="0000FF"/>
                </a:solidFill>
                <a:latin typeface="Times New Roman"/>
                <a:ea typeface="仿宋_GB2312"/>
                <a:cs typeface="Courier New"/>
              </a:rPr>
              <a:t>=4Fe(OH)</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宋体"/>
                <a:ea typeface="仿宋_GB2312"/>
                <a:cs typeface="Times New Roman"/>
              </a:rPr>
              <a:t>ⅴ</a:t>
            </a:r>
            <a:r>
              <a:rPr lang="en-US" altLang="zh-CN" sz="2600" b="1" kern="100" dirty="0">
                <a:solidFill>
                  <a:srgbClr val="0000FF"/>
                </a:solidFill>
                <a:latin typeface="Times New Roman"/>
                <a:ea typeface="仿宋_GB2312"/>
                <a:cs typeface="Courier New"/>
              </a:rPr>
              <a:t>.</a:t>
            </a:r>
            <a:r>
              <a:rPr lang="zh-CN" altLang="zh-CN" sz="2600" b="1" kern="100" dirty="0">
                <a:solidFill>
                  <a:srgbClr val="0000FF"/>
                </a:solidFill>
                <a:latin typeface="Times New Roman"/>
                <a:ea typeface="仿宋_GB2312"/>
                <a:cs typeface="Times New Roman"/>
              </a:rPr>
              <a:t>试剂</a:t>
            </a:r>
            <a:r>
              <a:rPr lang="en-US" altLang="zh-CN" sz="2600" b="1" kern="100" dirty="0">
                <a:solidFill>
                  <a:srgbClr val="0000FF"/>
                </a:solidFill>
                <a:latin typeface="宋体"/>
                <a:ea typeface="仿宋_GB2312"/>
                <a:cs typeface="Times New Roman"/>
              </a:rPr>
              <a:t>⑥</a:t>
            </a:r>
            <a:r>
              <a:rPr lang="zh-CN" altLang="zh-CN" sz="2600" b="1" kern="100" dirty="0">
                <a:solidFill>
                  <a:srgbClr val="0000FF"/>
                </a:solidFill>
                <a:latin typeface="Times New Roman"/>
                <a:ea typeface="仿宋_GB2312"/>
                <a:cs typeface="Times New Roman"/>
              </a:rPr>
              <a:t>是</a:t>
            </a:r>
            <a:r>
              <a:rPr lang="en-US" altLang="zh-CN" sz="2600" b="1" kern="100" dirty="0">
                <a:solidFill>
                  <a:srgbClr val="0000FF"/>
                </a:solidFill>
                <a:latin typeface="Times New Roman"/>
                <a:ea typeface="仿宋_GB2312"/>
                <a:cs typeface="Courier New"/>
              </a:rPr>
              <a:t>Cl</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时，亚铁离子被氧化，发生反应的化学方程式是</a:t>
            </a:r>
            <a:r>
              <a:rPr lang="en-US" altLang="zh-CN" sz="2600" b="1" kern="100" dirty="0">
                <a:solidFill>
                  <a:srgbClr val="0000FF"/>
                </a:solidFill>
                <a:latin typeface="Times New Roman"/>
                <a:ea typeface="仿宋_GB2312"/>
                <a:cs typeface="Courier New"/>
              </a:rPr>
              <a:t>2FeCl</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Cl</a:t>
            </a:r>
            <a:r>
              <a:rPr lang="en-US" altLang="zh-CN" sz="2600" b="1" kern="100" baseline="-25000" dirty="0">
                <a:solidFill>
                  <a:srgbClr val="0000FF"/>
                </a:solidFill>
                <a:latin typeface="Times New Roman"/>
                <a:ea typeface="仿宋_GB2312"/>
                <a:cs typeface="Courier New"/>
              </a:rPr>
              <a:t>2</a:t>
            </a:r>
            <a:r>
              <a:rPr lang="en-US" altLang="zh-CN" sz="2600" b="1" kern="100" spc="-80" dirty="0">
                <a:solidFill>
                  <a:srgbClr val="0000FF"/>
                </a:solidFill>
                <a:latin typeface="Times New Roman"/>
                <a:ea typeface="仿宋_GB2312"/>
                <a:cs typeface="Courier New"/>
              </a:rPr>
              <a:t>==</a:t>
            </a:r>
            <a:r>
              <a:rPr lang="en-US" altLang="zh-CN" sz="2600" b="1" kern="100" dirty="0">
                <a:solidFill>
                  <a:srgbClr val="0000FF"/>
                </a:solidFill>
                <a:latin typeface="Times New Roman"/>
                <a:ea typeface="仿宋_GB2312"/>
                <a:cs typeface="Courier New"/>
              </a:rPr>
              <a:t>=2FeCl</a:t>
            </a:r>
            <a:r>
              <a:rPr lang="en-US" altLang="zh-CN" sz="2600" b="1" kern="100" baseline="-25000" dirty="0">
                <a:solidFill>
                  <a:srgbClr val="0000FF"/>
                </a:solidFill>
                <a:latin typeface="Times New Roman"/>
                <a:ea typeface="仿宋_GB2312"/>
                <a:cs typeface="Courier New"/>
              </a:rPr>
              <a:t>3</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249153101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1285284"/>
            <a:ext cx="11654075" cy="1323415"/>
          </a:xfrm>
          <a:prstGeom prst="rect">
            <a:avLst/>
          </a:prstGeom>
        </p:spPr>
        <p:txBody>
          <a:bodyPr wrap="square" lIns="121898" tIns="60948" rIns="121898" bIns="60948">
            <a:spAutoFit/>
          </a:bodyPr>
          <a:lstStyle/>
          <a:p>
            <a:pPr marL="270000"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13.</a:t>
            </a:r>
            <a:r>
              <a:rPr lang="en-US" altLang="zh-CN" sz="2600" b="1" kern="100" dirty="0" smtClean="0">
                <a:latin typeface="Times New Roman"/>
                <a:ea typeface="楷体_GB2312"/>
                <a:cs typeface="Courier New"/>
              </a:rPr>
              <a:t>(</a:t>
            </a:r>
            <a:r>
              <a:rPr lang="en-US" altLang="zh-CN" sz="2600" b="1" kern="100" dirty="0">
                <a:latin typeface="Times New Roman"/>
                <a:ea typeface="楷体_GB2312"/>
                <a:cs typeface="Courier New"/>
              </a:rPr>
              <a:t>2023·</a:t>
            </a:r>
            <a:r>
              <a:rPr lang="zh-CN" altLang="zh-CN" sz="2600" b="1" kern="100" dirty="0">
                <a:latin typeface="Times New Roman"/>
                <a:ea typeface="楷体_GB2312"/>
                <a:cs typeface="Times New Roman"/>
              </a:rPr>
              <a:t>北京五中高一阶段检测</a:t>
            </a:r>
            <a:r>
              <a:rPr lang="en-US" altLang="zh-CN" sz="2600" b="1" kern="100" dirty="0">
                <a:latin typeface="Times New Roman"/>
                <a:ea typeface="楷体_GB2312"/>
                <a:cs typeface="Courier New"/>
              </a:rPr>
              <a:t>)</a:t>
            </a:r>
            <a:r>
              <a:rPr lang="zh-CN" altLang="zh-CN" sz="2600" kern="100" dirty="0">
                <a:latin typeface="Times New Roman"/>
                <a:ea typeface="微软雅黑"/>
                <a:cs typeface="Times New Roman"/>
              </a:rPr>
              <a:t>用</a:t>
            </a:r>
            <a:r>
              <a:rPr lang="en-US" altLang="zh-CN" sz="2600" kern="100" dirty="0">
                <a:latin typeface="Times New Roman"/>
                <a:ea typeface="微软雅黑"/>
                <a:cs typeface="Courier New"/>
              </a:rPr>
              <a:t>FeCl</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溶液腐蚀印刷电路板上的铜，所得的溶液中加入铁粉。对加入铁粉充分反应后的溶液分析合理的是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a:latin typeface="Times New Roman"/>
                <a:ea typeface="微软雅黑"/>
                <a:cs typeface="Courier New"/>
              </a:rPr>
              <a:t>)</a:t>
            </a:r>
            <a:endParaRPr lang="zh-CN" altLang="zh-CN" sz="1050" kern="100" dirty="0">
              <a:effectLst/>
              <a:latin typeface="宋体"/>
              <a:cs typeface="Courier New"/>
            </a:endParaRPr>
          </a:p>
        </p:txBody>
      </p:sp>
      <p:sp>
        <p:nvSpPr>
          <p:cNvPr id="10" name="矩形 9"/>
          <p:cNvSpPr/>
          <p:nvPr/>
        </p:nvSpPr>
        <p:spPr>
          <a:xfrm>
            <a:off x="514493" y="2526520"/>
            <a:ext cx="11219977"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若溶液中有</a:t>
            </a:r>
            <a:r>
              <a:rPr lang="en-US" altLang="zh-CN" sz="2600" kern="100" dirty="0">
                <a:latin typeface="Times New Roman"/>
                <a:ea typeface="微软雅黑"/>
                <a:cs typeface="Courier New"/>
              </a:rPr>
              <a:t>Fe</a:t>
            </a:r>
            <a:r>
              <a:rPr lang="en-US" altLang="zh-CN" sz="2600" kern="100" baseline="30000" dirty="0">
                <a:latin typeface="Times New Roman"/>
                <a:ea typeface="微软雅黑"/>
                <a:cs typeface="Courier New"/>
              </a:rPr>
              <a:t>2</a:t>
            </a:r>
            <a:r>
              <a:rPr lang="zh-CN" altLang="zh-CN" sz="2600" kern="100" baseline="30000" dirty="0">
                <a:latin typeface="Times New Roman"/>
                <a:ea typeface="微软雅黑"/>
                <a:cs typeface="Times New Roman"/>
              </a:rPr>
              <a:t>＋</a:t>
            </a:r>
            <a:r>
              <a:rPr lang="zh-CN" altLang="zh-CN" sz="2600" kern="100" dirty="0">
                <a:latin typeface="Times New Roman"/>
                <a:ea typeface="微软雅黑"/>
                <a:cs typeface="Times New Roman"/>
              </a:rPr>
              <a:t>，则一定有</a:t>
            </a:r>
            <a:r>
              <a:rPr lang="en-US" altLang="zh-CN" sz="2600" kern="100" dirty="0">
                <a:latin typeface="Times New Roman"/>
                <a:ea typeface="微软雅黑"/>
                <a:cs typeface="Courier New"/>
              </a:rPr>
              <a:t>Cu</a:t>
            </a:r>
            <a:r>
              <a:rPr lang="zh-CN" altLang="zh-CN" sz="2600" kern="100" dirty="0">
                <a:latin typeface="Times New Roman"/>
                <a:ea typeface="微软雅黑"/>
                <a:cs typeface="Times New Roman"/>
              </a:rPr>
              <a:t>析出</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若溶液中有</a:t>
            </a:r>
            <a:r>
              <a:rPr lang="en-US" altLang="zh-CN" sz="2600" kern="100" dirty="0">
                <a:latin typeface="Times New Roman"/>
                <a:ea typeface="微软雅黑"/>
                <a:cs typeface="Courier New"/>
              </a:rPr>
              <a:t>Cu</a:t>
            </a:r>
            <a:r>
              <a:rPr lang="en-US" altLang="zh-CN" sz="2600" kern="100" baseline="30000" dirty="0">
                <a:latin typeface="Times New Roman"/>
                <a:ea typeface="微软雅黑"/>
                <a:cs typeface="Courier New"/>
              </a:rPr>
              <a:t>2</a:t>
            </a:r>
            <a:r>
              <a:rPr lang="zh-CN" altLang="zh-CN" sz="2600" kern="100" baseline="30000" dirty="0">
                <a:latin typeface="Times New Roman"/>
                <a:ea typeface="微软雅黑"/>
                <a:cs typeface="Times New Roman"/>
              </a:rPr>
              <a:t>＋</a:t>
            </a:r>
            <a:r>
              <a:rPr lang="zh-CN" altLang="zh-CN" sz="2600" kern="100" dirty="0">
                <a:latin typeface="Times New Roman"/>
                <a:ea typeface="微软雅黑"/>
                <a:cs typeface="Times New Roman"/>
              </a:rPr>
              <a:t>，则一定没有固体析出</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若有固体存在，则溶液中一定有</a:t>
            </a:r>
            <a:r>
              <a:rPr lang="en-US" altLang="zh-CN" sz="2600" kern="100" dirty="0">
                <a:latin typeface="Times New Roman"/>
                <a:ea typeface="微软雅黑"/>
                <a:cs typeface="Courier New"/>
              </a:rPr>
              <a:t>Fe</a:t>
            </a:r>
            <a:r>
              <a:rPr lang="en-US" altLang="zh-CN" sz="2600" kern="100" baseline="30000" dirty="0">
                <a:latin typeface="Times New Roman"/>
                <a:ea typeface="微软雅黑"/>
                <a:cs typeface="Courier New"/>
              </a:rPr>
              <a:t>2</a:t>
            </a:r>
            <a:r>
              <a:rPr lang="zh-CN" altLang="zh-CN" sz="2600" kern="100" baseline="30000" dirty="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若无固体剩余，则溶液中一定有</a:t>
            </a:r>
            <a:r>
              <a:rPr lang="en-US" altLang="zh-CN" sz="2600" kern="100" dirty="0">
                <a:latin typeface="Times New Roman"/>
                <a:ea typeface="微软雅黑"/>
                <a:cs typeface="Courier New"/>
              </a:rPr>
              <a:t>Fe</a:t>
            </a:r>
            <a:r>
              <a:rPr lang="en-US" altLang="zh-CN" sz="2600" kern="100" baseline="30000" dirty="0">
                <a:latin typeface="Times New Roman"/>
                <a:ea typeface="微软雅黑"/>
                <a:cs typeface="Courier New"/>
              </a:rPr>
              <a:t>3</a:t>
            </a:r>
            <a:r>
              <a:rPr lang="zh-CN" altLang="zh-CN" sz="2600" kern="100" baseline="30000" dirty="0" smtClean="0">
                <a:latin typeface="Times New Roman"/>
                <a:ea typeface="微软雅黑"/>
                <a:cs typeface="Times New Roman"/>
              </a:rPr>
              <a:t>＋</a:t>
            </a:r>
            <a:endParaRPr lang="zh-CN" altLang="zh-CN" sz="1050" kern="100" dirty="0">
              <a:latin typeface="宋体"/>
              <a:cs typeface="Courier New"/>
            </a:endParaRPr>
          </a:p>
        </p:txBody>
      </p:sp>
      <p:sp>
        <p:nvSpPr>
          <p:cNvPr id="11" name="TextBox 10"/>
          <p:cNvSpPr txBox="1"/>
          <p:nvPr/>
        </p:nvSpPr>
        <p:spPr>
          <a:xfrm>
            <a:off x="9746466" y="2002310"/>
            <a:ext cx="900115"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C</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
        <p:nvSpPr>
          <p:cNvPr id="5" name="矩形 4"/>
          <p:cNvSpPr/>
          <p:nvPr/>
        </p:nvSpPr>
        <p:spPr>
          <a:xfrm>
            <a:off x="4500399" y="587526"/>
            <a:ext cx="2937021" cy="657872"/>
          </a:xfrm>
          <a:prstGeom prst="rect">
            <a:avLst/>
          </a:prstGeom>
        </p:spPr>
        <p:txBody>
          <a:bodyPr wrap="none">
            <a:spAutoFit/>
          </a:bodyPr>
          <a:lstStyle/>
          <a:p>
            <a:pPr algn="ctr">
              <a:lnSpc>
                <a:spcPct val="150000"/>
              </a:lnSpc>
              <a:spcAft>
                <a:spcPts val="0"/>
              </a:spcAft>
              <a:tabLst>
                <a:tab pos="2610485" algn="l"/>
              </a:tabLst>
            </a:pPr>
            <a:r>
              <a:rPr lang="en-US" altLang="zh-CN" sz="2800" kern="100" dirty="0">
                <a:latin typeface="Times New Roman"/>
                <a:ea typeface="微软雅黑"/>
                <a:cs typeface="Courier New"/>
              </a:rPr>
              <a:t>B</a:t>
            </a:r>
            <a:r>
              <a:rPr lang="zh-CN" altLang="zh-CN" sz="2800" kern="100" dirty="0">
                <a:latin typeface="Times New Roman"/>
                <a:ea typeface="微软雅黑"/>
                <a:cs typeface="Times New Roman"/>
              </a:rPr>
              <a:t>级　素养培优练</a:t>
            </a:r>
            <a:endParaRPr lang="zh-CN" altLang="zh-CN" sz="2800" kern="100" dirty="0">
              <a:effectLst/>
              <a:latin typeface="宋体"/>
              <a:cs typeface="Courier New"/>
            </a:endParaRPr>
          </a:p>
        </p:txBody>
      </p:sp>
    </p:spTree>
    <p:extLst>
      <p:ext uri="{BB962C8B-B14F-4D97-AF65-F5344CB8AC3E}">
        <p14:creationId xmlns:p14="http://schemas.microsoft.com/office/powerpoint/2010/main" val="406217214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648230"/>
          </a:xfrm>
          <a:prstGeom prst="rect">
            <a:avLst/>
          </a:prstGeom>
        </p:spPr>
        <p:txBody>
          <a:bodyPr wrap="square" lIns="121898" tIns="60948" rIns="121898" bIns="60948">
            <a:spAutoFit/>
          </a:bodyPr>
          <a:lstStyle/>
          <a:p>
            <a:pPr marL="252000" indent="-457200" algn="just">
              <a:lnSpc>
                <a:spcPct val="150000"/>
              </a:lnSpc>
              <a:spcAft>
                <a:spcPts val="0"/>
              </a:spcAft>
            </a:pPr>
            <a:r>
              <a:rPr lang="en-US" altLang="zh-CN" sz="2600" dirty="0">
                <a:latin typeface="Times New Roman"/>
                <a:ea typeface="黑体"/>
              </a:rPr>
              <a:t>3</a:t>
            </a:r>
            <a:r>
              <a:rPr lang="en-US" altLang="zh-CN" sz="2600" dirty="0">
                <a:latin typeface="Times New Roman"/>
                <a:ea typeface="微软雅黑"/>
              </a:rPr>
              <a:t>.</a:t>
            </a:r>
            <a:r>
              <a:rPr lang="en-US" altLang="zh-CN" sz="2600" dirty="0">
                <a:latin typeface="Times New Roman"/>
                <a:ea typeface="黑体"/>
              </a:rPr>
              <a:t>Fe</a:t>
            </a:r>
            <a:r>
              <a:rPr lang="en-US" altLang="zh-CN" sz="2600" baseline="30000" dirty="0">
                <a:latin typeface="Times New Roman"/>
                <a:ea typeface="黑体"/>
              </a:rPr>
              <a:t>3</a:t>
            </a:r>
            <a:r>
              <a:rPr lang="zh-CN" altLang="zh-CN" sz="2600" baseline="30000" dirty="0">
                <a:latin typeface="Times New Roman"/>
                <a:ea typeface="黑体"/>
                <a:cs typeface="Times New Roman"/>
              </a:rPr>
              <a:t>＋</a:t>
            </a:r>
            <a:r>
              <a:rPr lang="zh-CN" altLang="zh-CN" sz="2600" dirty="0">
                <a:latin typeface="Times New Roman"/>
                <a:ea typeface="黑体"/>
                <a:cs typeface="Times New Roman"/>
              </a:rPr>
              <a:t>的检验</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8" name="矩形 7"/>
          <p:cNvSpPr/>
          <p:nvPr/>
        </p:nvSpPr>
        <p:spPr>
          <a:xfrm>
            <a:off x="516880" y="1401353"/>
            <a:ext cx="11397613" cy="3123908"/>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沉淀法：加入</a:t>
            </a:r>
            <a:r>
              <a:rPr lang="en-US" altLang="zh-CN" sz="2600" kern="100" dirty="0" err="1">
                <a:latin typeface="Times New Roman"/>
                <a:ea typeface="微软雅黑"/>
                <a:cs typeface="Courier New"/>
              </a:rPr>
              <a:t>NaOH</a:t>
            </a:r>
            <a:r>
              <a:rPr lang="zh-CN" altLang="zh-CN" sz="2600" kern="100" dirty="0">
                <a:latin typeface="Times New Roman"/>
                <a:ea typeface="微软雅黑"/>
                <a:cs typeface="Times New Roman"/>
              </a:rPr>
              <a:t>溶液</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观察是否产生红褐色沉淀</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反应的离子方程式</a:t>
            </a:r>
            <a:r>
              <a:rPr lang="zh-CN" altLang="zh-CN" sz="2600" kern="100" dirty="0" smtClean="0">
                <a:latin typeface="Times New Roman"/>
                <a:ea typeface="微软雅黑"/>
                <a:cs typeface="Times New Roman"/>
              </a:rPr>
              <a:t>为</a:t>
            </a:r>
            <a:r>
              <a:rPr lang="en-US" altLang="zh-CN" sz="2600" kern="100" dirty="0" smtClean="0">
                <a:solidFill>
                  <a:srgbClr val="000000"/>
                </a:solidFill>
                <a:latin typeface="Times New Roman"/>
                <a:ea typeface="宋体"/>
                <a:cs typeface="Times New Roman"/>
                <a:sym typeface="Times New Roman"/>
              </a:rPr>
              <a:t>__________________________</a:t>
            </a:r>
            <a:r>
              <a:rPr lang="zh-CN" altLang="zh-CN" sz="2600" kern="100" dirty="0" smtClean="0">
                <a:latin typeface="Times New Roman"/>
                <a:ea typeface="微软雅黑"/>
                <a:cs typeface="Times New Roman"/>
              </a:rPr>
              <a:t>。</a:t>
            </a:r>
            <a:r>
              <a:rPr lang="zh-CN" altLang="zh-CN" sz="2600" kern="100" dirty="0">
                <a:latin typeface="Times New Roman"/>
                <a:ea typeface="微软雅黑"/>
                <a:cs typeface="Times New Roman"/>
              </a:rPr>
              <a:t>缺点：需要加入的碱量较多</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现象易受到干扰</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反应的灵敏度和精确性都不高。</a:t>
            </a:r>
            <a:endParaRPr lang="zh-CN" altLang="zh-CN" sz="1050" kern="100" dirty="0">
              <a:latin typeface="宋体"/>
              <a:cs typeface="Courier New"/>
            </a:endParaRPr>
          </a:p>
          <a:p>
            <a:pPr algn="just">
              <a:lnSpc>
                <a:spcPct val="150000"/>
              </a:lnSpc>
              <a:spcAft>
                <a:spcPts val="0"/>
              </a:spcAft>
              <a:tabLst>
                <a:tab pos="2700655" algn="l"/>
              </a:tabLst>
            </a:pP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显色法：加入</a:t>
            </a:r>
            <a:r>
              <a:rPr lang="en-US" altLang="zh-CN" sz="2600" kern="100" dirty="0">
                <a:latin typeface="Times New Roman"/>
                <a:ea typeface="微软雅黑"/>
                <a:cs typeface="Courier New"/>
              </a:rPr>
              <a:t>KSCN</a:t>
            </a:r>
            <a:r>
              <a:rPr lang="zh-CN" altLang="zh-CN" sz="2600" kern="100" dirty="0">
                <a:latin typeface="Times New Roman"/>
                <a:ea typeface="微软雅黑"/>
                <a:cs typeface="Times New Roman"/>
              </a:rPr>
              <a:t>溶液</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观察溶液是否呈血红色</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反应的离子方程式</a:t>
            </a:r>
            <a:r>
              <a:rPr lang="zh-CN" altLang="zh-CN" sz="2600" kern="100" dirty="0" smtClean="0">
                <a:latin typeface="Times New Roman"/>
                <a:ea typeface="微软雅黑"/>
                <a:cs typeface="Times New Roman"/>
              </a:rPr>
              <a:t>为</a:t>
            </a:r>
            <a:r>
              <a:rPr lang="en-US" altLang="zh-CN" sz="2600" kern="100" dirty="0" smtClean="0">
                <a:solidFill>
                  <a:srgbClr val="000000"/>
                </a:solidFill>
                <a:latin typeface="Times New Roman"/>
                <a:ea typeface="宋体"/>
                <a:cs typeface="Times New Roman"/>
                <a:sym typeface="Times New Roman"/>
              </a:rPr>
              <a:t>___________________________</a:t>
            </a:r>
            <a:r>
              <a:rPr lang="zh-CN" altLang="zh-CN" sz="2600" kern="100" dirty="0" smtClean="0">
                <a:latin typeface="Times New Roman"/>
                <a:ea typeface="微软雅黑"/>
                <a:cs typeface="Times New Roman"/>
              </a:rPr>
              <a:t>。</a:t>
            </a:r>
            <a:r>
              <a:rPr lang="zh-CN" altLang="zh-CN" sz="2600" kern="100" dirty="0">
                <a:latin typeface="Times New Roman"/>
                <a:ea typeface="微软雅黑"/>
                <a:cs typeface="Times New Roman"/>
              </a:rPr>
              <a:t>优点：灵敏度高</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sp>
        <p:nvSpPr>
          <p:cNvPr id="2" name="矩形 1"/>
          <p:cNvSpPr/>
          <p:nvPr/>
        </p:nvSpPr>
        <p:spPr>
          <a:xfrm>
            <a:off x="694516" y="2080733"/>
            <a:ext cx="3910366" cy="492443"/>
          </a:xfrm>
          <a:prstGeom prst="rect">
            <a:avLst/>
          </a:prstGeom>
        </p:spPr>
        <p:txBody>
          <a:bodyPr wrap="none">
            <a:spAutoFit/>
          </a:bodyPr>
          <a:lstStyle/>
          <a:p>
            <a:r>
              <a:rPr lang="en-US" altLang="zh-CN" sz="2600" kern="100" dirty="0">
                <a:solidFill>
                  <a:srgbClr val="C00000"/>
                </a:solidFill>
                <a:latin typeface="Times New Roman"/>
                <a:ea typeface="宋体"/>
                <a:cs typeface="Courier New"/>
                <a:sym typeface="Times New Roman"/>
              </a:rPr>
              <a:t>Fe</a:t>
            </a:r>
            <a:r>
              <a:rPr lang="en-US" altLang="zh-CN" sz="2600" kern="100" baseline="30000" dirty="0">
                <a:solidFill>
                  <a:srgbClr val="C00000"/>
                </a:solidFill>
                <a:latin typeface="Times New Roman"/>
                <a:ea typeface="宋体"/>
                <a:cs typeface="Courier New"/>
                <a:sym typeface="Times New Roman"/>
              </a:rPr>
              <a:t>3</a:t>
            </a:r>
            <a:r>
              <a:rPr lang="zh-CN" altLang="zh-CN" sz="2600" kern="100" baseline="30000" dirty="0">
                <a:solidFill>
                  <a:srgbClr val="C00000"/>
                </a:solidFill>
                <a:latin typeface="Times New Roman"/>
                <a:ea typeface="宋体"/>
                <a:cs typeface="Times New Roman"/>
                <a:sym typeface="Times New Roman"/>
              </a:rPr>
              <a:t>＋</a:t>
            </a:r>
            <a:r>
              <a:rPr lang="zh-CN" altLang="zh-CN" sz="2600" kern="100" dirty="0">
                <a:solidFill>
                  <a:srgbClr val="C00000"/>
                </a:solidFill>
                <a:latin typeface="Times New Roman"/>
                <a:ea typeface="宋体"/>
                <a:cs typeface="Times New Roman"/>
                <a:sym typeface="Times New Roman"/>
              </a:rPr>
              <a:t>＋</a:t>
            </a:r>
            <a:r>
              <a:rPr lang="en-US" altLang="zh-CN" sz="2600" kern="100" dirty="0">
                <a:solidFill>
                  <a:srgbClr val="C00000"/>
                </a:solidFill>
                <a:latin typeface="Times New Roman"/>
                <a:ea typeface="宋体"/>
                <a:cs typeface="Courier New"/>
                <a:sym typeface="Times New Roman"/>
              </a:rPr>
              <a:t>3OH</a:t>
            </a:r>
            <a:r>
              <a:rPr lang="zh-CN" altLang="zh-CN" sz="2600" kern="100" baseline="30000" dirty="0">
                <a:solidFill>
                  <a:srgbClr val="C00000"/>
                </a:solidFill>
                <a:latin typeface="Times New Roman"/>
                <a:ea typeface="宋体"/>
                <a:cs typeface="Times New Roman"/>
                <a:sym typeface="Times New Roman"/>
              </a:rPr>
              <a:t>－</a:t>
            </a:r>
            <a:r>
              <a:rPr lang="en-US" altLang="zh-CN" sz="2600" kern="100" spc="-80" dirty="0">
                <a:solidFill>
                  <a:srgbClr val="C00000"/>
                </a:solidFill>
                <a:latin typeface="Times New Roman"/>
                <a:ea typeface="宋体"/>
                <a:cs typeface="Courier New"/>
                <a:sym typeface="Times New Roman"/>
              </a:rPr>
              <a:t>==</a:t>
            </a:r>
            <a:r>
              <a:rPr lang="en-US" altLang="zh-CN" sz="2600" kern="100" dirty="0">
                <a:solidFill>
                  <a:srgbClr val="C00000"/>
                </a:solidFill>
                <a:latin typeface="Times New Roman"/>
                <a:ea typeface="宋体"/>
                <a:cs typeface="Courier New"/>
                <a:sym typeface="Times New Roman"/>
              </a:rPr>
              <a:t>=Fe(OH)</a:t>
            </a:r>
            <a:r>
              <a:rPr lang="en-US" altLang="zh-CN" sz="2600" kern="100" baseline="-25000" dirty="0">
                <a:solidFill>
                  <a:srgbClr val="C00000"/>
                </a:solidFill>
                <a:latin typeface="Times New Roman"/>
                <a:ea typeface="宋体"/>
                <a:cs typeface="Courier New"/>
                <a:sym typeface="Times New Roman"/>
              </a:rPr>
              <a:t>3</a:t>
            </a:r>
            <a:r>
              <a:rPr lang="en-US" altLang="zh-CN" sz="2600" kern="100" dirty="0">
                <a:solidFill>
                  <a:srgbClr val="C00000"/>
                </a:solidFill>
                <a:latin typeface="Times New Roman"/>
                <a:ea typeface="宋体"/>
                <a:cs typeface="Times New Roman"/>
                <a:sym typeface="Times New Roman"/>
              </a:rPr>
              <a:t>↓</a:t>
            </a:r>
            <a:endParaRPr lang="zh-CN" altLang="en-US" sz="2600" dirty="0">
              <a:solidFill>
                <a:srgbClr val="C00000"/>
              </a:solidFill>
              <a:latin typeface="Times New Roman"/>
              <a:ea typeface="宋体"/>
              <a:sym typeface="Times New Roman"/>
            </a:endParaRPr>
          </a:p>
        </p:txBody>
      </p:sp>
      <p:sp>
        <p:nvSpPr>
          <p:cNvPr id="3" name="矩形 2"/>
          <p:cNvSpPr/>
          <p:nvPr/>
        </p:nvSpPr>
        <p:spPr>
          <a:xfrm>
            <a:off x="707216" y="3840640"/>
            <a:ext cx="4080284" cy="492443"/>
          </a:xfrm>
          <a:prstGeom prst="rect">
            <a:avLst/>
          </a:prstGeom>
        </p:spPr>
        <p:txBody>
          <a:bodyPr wrap="none">
            <a:spAutoFit/>
          </a:bodyPr>
          <a:lstStyle/>
          <a:p>
            <a:r>
              <a:rPr lang="en-US" altLang="zh-CN" sz="2600" kern="100" dirty="0">
                <a:solidFill>
                  <a:srgbClr val="C00000"/>
                </a:solidFill>
                <a:latin typeface="Times New Roman"/>
                <a:ea typeface="宋体"/>
                <a:cs typeface="Courier New"/>
                <a:sym typeface="Times New Roman"/>
              </a:rPr>
              <a:t>Fe</a:t>
            </a:r>
            <a:r>
              <a:rPr lang="en-US" altLang="zh-CN" sz="2600" kern="100" baseline="30000" dirty="0">
                <a:solidFill>
                  <a:srgbClr val="C00000"/>
                </a:solidFill>
                <a:latin typeface="Times New Roman"/>
                <a:ea typeface="宋体"/>
                <a:cs typeface="Courier New"/>
                <a:sym typeface="Times New Roman"/>
              </a:rPr>
              <a:t>3</a:t>
            </a:r>
            <a:r>
              <a:rPr lang="zh-CN" altLang="zh-CN" sz="2600" kern="100" baseline="30000" dirty="0">
                <a:solidFill>
                  <a:srgbClr val="C00000"/>
                </a:solidFill>
                <a:latin typeface="Times New Roman"/>
                <a:ea typeface="宋体"/>
                <a:cs typeface="Times New Roman"/>
                <a:sym typeface="Times New Roman"/>
              </a:rPr>
              <a:t>＋</a:t>
            </a:r>
            <a:r>
              <a:rPr lang="zh-CN" altLang="zh-CN" sz="2600" kern="100" dirty="0">
                <a:solidFill>
                  <a:srgbClr val="C00000"/>
                </a:solidFill>
                <a:latin typeface="Times New Roman"/>
                <a:ea typeface="宋体"/>
                <a:cs typeface="Times New Roman"/>
                <a:sym typeface="Times New Roman"/>
              </a:rPr>
              <a:t>＋</a:t>
            </a:r>
            <a:r>
              <a:rPr lang="en-US" altLang="zh-CN" sz="2600" kern="100" dirty="0">
                <a:solidFill>
                  <a:srgbClr val="C00000"/>
                </a:solidFill>
                <a:latin typeface="Times New Roman"/>
                <a:ea typeface="宋体"/>
                <a:cs typeface="Courier New"/>
                <a:sym typeface="Times New Roman"/>
              </a:rPr>
              <a:t>3SCN</a:t>
            </a:r>
            <a:r>
              <a:rPr lang="zh-CN" altLang="zh-CN" sz="2600" kern="100" baseline="30000" dirty="0">
                <a:solidFill>
                  <a:srgbClr val="C00000"/>
                </a:solidFill>
                <a:latin typeface="Times New Roman"/>
                <a:ea typeface="宋体"/>
                <a:cs typeface="Times New Roman"/>
                <a:sym typeface="Times New Roman"/>
              </a:rPr>
              <a:t>－</a:t>
            </a:r>
            <a:r>
              <a:rPr lang="en-US" altLang="zh-CN" sz="2600" kern="100" spc="-80" dirty="0">
                <a:solidFill>
                  <a:srgbClr val="C00000"/>
                </a:solidFill>
                <a:latin typeface="Times New Roman"/>
                <a:ea typeface="宋体"/>
                <a:cs typeface="Courier New"/>
                <a:sym typeface="Times New Roman"/>
              </a:rPr>
              <a:t>==</a:t>
            </a:r>
            <a:r>
              <a:rPr lang="en-US" altLang="zh-CN" sz="2600" kern="100" dirty="0">
                <a:solidFill>
                  <a:srgbClr val="C00000"/>
                </a:solidFill>
                <a:latin typeface="Times New Roman"/>
                <a:ea typeface="宋体"/>
                <a:cs typeface="Courier New"/>
                <a:sym typeface="Times New Roman"/>
              </a:rPr>
              <a:t>=Fe(SCN)</a:t>
            </a:r>
            <a:r>
              <a:rPr lang="en-US" altLang="zh-CN" sz="2600" kern="100" baseline="-25000" dirty="0">
                <a:solidFill>
                  <a:srgbClr val="C00000"/>
                </a:solidFill>
                <a:latin typeface="Times New Roman"/>
                <a:ea typeface="宋体"/>
                <a:cs typeface="Courier New"/>
                <a:sym typeface="Times New Roman"/>
              </a:rPr>
              <a:t>3</a:t>
            </a:r>
            <a:endParaRPr lang="zh-CN" altLang="en-US" sz="2600" dirty="0">
              <a:solidFill>
                <a:srgbClr val="C00000"/>
              </a:solidFill>
              <a:latin typeface="Times New Roman"/>
              <a:ea typeface="宋体"/>
              <a:sym typeface="Times New Roman"/>
            </a:endParaRPr>
          </a:p>
        </p:txBody>
      </p:sp>
    </p:spTree>
    <p:extLst>
      <p:ext uri="{BB962C8B-B14F-4D97-AF65-F5344CB8AC3E}">
        <p14:creationId xmlns:p14="http://schemas.microsoft.com/office/powerpoint/2010/main" val="25733982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549426"/>
            <a:ext cx="11243394" cy="5448647"/>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a:ea typeface="黑体"/>
                <a:cs typeface="Times New Roman"/>
              </a:rPr>
              <a:t>解析</a:t>
            </a:r>
            <a:r>
              <a:rPr lang="zh-CN" altLang="zh-CN" sz="2600" kern="100" dirty="0">
                <a:latin typeface="Times New Roman"/>
                <a:ea typeface="黑体"/>
                <a:cs typeface="Times New Roman"/>
              </a:rPr>
              <a:t>　</a:t>
            </a:r>
            <a:r>
              <a:rPr lang="zh-CN" altLang="zh-CN" sz="2600" b="1" kern="100" dirty="0">
                <a:solidFill>
                  <a:srgbClr val="0000FF"/>
                </a:solidFill>
                <a:latin typeface="Times New Roman"/>
                <a:ea typeface="仿宋_GB2312"/>
                <a:cs typeface="Times New Roman"/>
              </a:rPr>
              <a:t>用</a:t>
            </a:r>
            <a:r>
              <a:rPr lang="en-US" altLang="zh-CN" sz="2600" b="1" kern="100" dirty="0">
                <a:solidFill>
                  <a:srgbClr val="0000FF"/>
                </a:solidFill>
                <a:latin typeface="Times New Roman"/>
                <a:ea typeface="仿宋_GB2312"/>
                <a:cs typeface="Courier New"/>
              </a:rPr>
              <a:t>FeCl</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溶液腐蚀印刷电路板上的铜，发生反应</a:t>
            </a:r>
            <a:r>
              <a:rPr lang="en-US" altLang="zh-CN" sz="2600" b="1" kern="100" dirty="0">
                <a:solidFill>
                  <a:srgbClr val="0000FF"/>
                </a:solidFill>
                <a:latin typeface="Times New Roman"/>
                <a:ea typeface="仿宋_GB2312"/>
                <a:cs typeface="Courier New"/>
              </a:rPr>
              <a:t>2FeCl</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Cu</a:t>
            </a:r>
            <a:r>
              <a:rPr lang="en-US" altLang="zh-CN" sz="2600" b="1" kern="100" spc="-80" dirty="0">
                <a:solidFill>
                  <a:srgbClr val="0000FF"/>
                </a:solidFill>
                <a:latin typeface="Times New Roman"/>
                <a:ea typeface="仿宋_GB2312"/>
                <a:cs typeface="Courier New"/>
              </a:rPr>
              <a:t>==</a:t>
            </a:r>
            <a:r>
              <a:rPr lang="en-US" altLang="zh-CN" sz="2600" b="1" kern="100" dirty="0">
                <a:solidFill>
                  <a:srgbClr val="0000FF"/>
                </a:solidFill>
                <a:latin typeface="Times New Roman"/>
                <a:ea typeface="仿宋_GB2312"/>
                <a:cs typeface="Courier New"/>
              </a:rPr>
              <a:t>=2FeCl</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CuCl</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，所得的溶液中一定含有氯化亚铁、氯化铜，加入铁粉，若有</a:t>
            </a:r>
            <a:r>
              <a:rPr lang="en-US" altLang="zh-CN" sz="2600" b="1" kern="100" dirty="0">
                <a:solidFill>
                  <a:srgbClr val="0000FF"/>
                </a:solidFill>
                <a:latin typeface="Times New Roman"/>
                <a:ea typeface="仿宋_GB2312"/>
                <a:cs typeface="Courier New"/>
              </a:rPr>
              <a:t>Fe</a:t>
            </a:r>
            <a:r>
              <a:rPr lang="en-US" altLang="zh-CN" sz="2600" b="1" kern="100" baseline="30000" dirty="0">
                <a:solidFill>
                  <a:srgbClr val="0000FF"/>
                </a:solidFill>
                <a:latin typeface="Times New Roman"/>
                <a:ea typeface="仿宋_GB2312"/>
                <a:cs typeface="Courier New"/>
              </a:rPr>
              <a:t>3</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剩余，铁粉先与</a:t>
            </a:r>
            <a:r>
              <a:rPr lang="en-US" altLang="zh-CN" sz="2600" b="1" kern="100" dirty="0">
                <a:solidFill>
                  <a:srgbClr val="0000FF"/>
                </a:solidFill>
                <a:latin typeface="Times New Roman"/>
                <a:ea typeface="仿宋_GB2312"/>
                <a:cs typeface="Courier New"/>
              </a:rPr>
              <a:t>Fe</a:t>
            </a:r>
            <a:r>
              <a:rPr lang="en-US" altLang="zh-CN" sz="2600" b="1" kern="100" baseline="30000" dirty="0">
                <a:solidFill>
                  <a:srgbClr val="0000FF"/>
                </a:solidFill>
                <a:latin typeface="Times New Roman"/>
                <a:ea typeface="仿宋_GB2312"/>
                <a:cs typeface="Courier New"/>
              </a:rPr>
              <a:t>3</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发生反应</a:t>
            </a:r>
            <a:r>
              <a:rPr lang="en-US" altLang="zh-CN" sz="2600" b="1" kern="100" dirty="0">
                <a:solidFill>
                  <a:srgbClr val="0000FF"/>
                </a:solidFill>
                <a:latin typeface="Times New Roman"/>
                <a:ea typeface="仿宋_GB2312"/>
                <a:cs typeface="Courier New"/>
              </a:rPr>
              <a:t>2Fe</a:t>
            </a:r>
            <a:r>
              <a:rPr lang="en-US" altLang="zh-CN" sz="2600" b="1" kern="100" baseline="30000" dirty="0">
                <a:solidFill>
                  <a:srgbClr val="0000FF"/>
                </a:solidFill>
                <a:latin typeface="Times New Roman"/>
                <a:ea typeface="仿宋_GB2312"/>
                <a:cs typeface="Courier New"/>
              </a:rPr>
              <a:t>3</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Fe</a:t>
            </a:r>
            <a:r>
              <a:rPr lang="en-US" altLang="zh-CN" sz="2600" b="1" kern="100" spc="-80" dirty="0">
                <a:solidFill>
                  <a:srgbClr val="0000FF"/>
                </a:solidFill>
                <a:latin typeface="Times New Roman"/>
                <a:ea typeface="仿宋_GB2312"/>
                <a:cs typeface="Courier New"/>
              </a:rPr>
              <a:t>==</a:t>
            </a:r>
            <a:r>
              <a:rPr lang="en-US" altLang="zh-CN" sz="2600" b="1" kern="100" dirty="0">
                <a:solidFill>
                  <a:srgbClr val="0000FF"/>
                </a:solidFill>
                <a:latin typeface="Times New Roman"/>
                <a:ea typeface="仿宋_GB2312"/>
                <a:cs typeface="Courier New"/>
              </a:rPr>
              <a:t>=3Fe</a:t>
            </a:r>
            <a:r>
              <a:rPr lang="en-US" altLang="zh-CN" sz="2600" b="1" kern="100" baseline="30000" dirty="0">
                <a:solidFill>
                  <a:srgbClr val="0000FF"/>
                </a:solidFill>
                <a:latin typeface="Times New Roman"/>
                <a:ea typeface="仿宋_GB2312"/>
                <a:cs typeface="Courier New"/>
              </a:rPr>
              <a:t>2</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，若此反应完成后铁粉无剩余，则不能发生</a:t>
            </a:r>
            <a:r>
              <a:rPr lang="en-US" altLang="zh-CN" sz="2600" b="1" kern="100" dirty="0">
                <a:solidFill>
                  <a:srgbClr val="0000FF"/>
                </a:solidFill>
                <a:latin typeface="Times New Roman"/>
                <a:ea typeface="仿宋_GB2312"/>
                <a:cs typeface="Courier New"/>
              </a:rPr>
              <a:t>Cu</a:t>
            </a:r>
            <a:r>
              <a:rPr lang="en-US" altLang="zh-CN" sz="2600" b="1" kern="100" baseline="30000" dirty="0">
                <a:solidFill>
                  <a:srgbClr val="0000FF"/>
                </a:solidFill>
                <a:latin typeface="Times New Roman"/>
                <a:ea typeface="仿宋_GB2312"/>
                <a:cs typeface="Courier New"/>
              </a:rPr>
              <a:t>2</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Fe</a:t>
            </a:r>
            <a:r>
              <a:rPr lang="en-US" altLang="zh-CN" sz="2600" b="1" kern="100" spc="-80" dirty="0">
                <a:solidFill>
                  <a:srgbClr val="0000FF"/>
                </a:solidFill>
                <a:latin typeface="Times New Roman"/>
                <a:ea typeface="仿宋_GB2312"/>
                <a:cs typeface="Courier New"/>
              </a:rPr>
              <a:t>==</a:t>
            </a:r>
            <a:r>
              <a:rPr lang="en-US" altLang="zh-CN" sz="2600" b="1" kern="100" dirty="0">
                <a:solidFill>
                  <a:srgbClr val="0000FF"/>
                </a:solidFill>
                <a:latin typeface="Times New Roman"/>
                <a:ea typeface="仿宋_GB2312"/>
                <a:cs typeface="Courier New"/>
              </a:rPr>
              <a:t>=Fe</a:t>
            </a:r>
            <a:r>
              <a:rPr lang="en-US" altLang="zh-CN" sz="2600" b="1" kern="100" baseline="30000" dirty="0">
                <a:solidFill>
                  <a:srgbClr val="0000FF"/>
                </a:solidFill>
                <a:latin typeface="Times New Roman"/>
                <a:ea typeface="仿宋_GB2312"/>
                <a:cs typeface="Courier New"/>
              </a:rPr>
              <a:t>2</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Cu</a:t>
            </a:r>
            <a:r>
              <a:rPr lang="zh-CN" altLang="zh-CN" sz="2600" b="1" kern="100" dirty="0">
                <a:solidFill>
                  <a:srgbClr val="0000FF"/>
                </a:solidFill>
                <a:latin typeface="Times New Roman"/>
                <a:ea typeface="仿宋_GB2312"/>
                <a:cs typeface="Times New Roman"/>
              </a:rPr>
              <a:t>，由此可知，溶液中一定有</a:t>
            </a:r>
            <a:r>
              <a:rPr lang="en-US" altLang="zh-CN" sz="2600" b="1" kern="100" dirty="0">
                <a:solidFill>
                  <a:srgbClr val="0000FF"/>
                </a:solidFill>
                <a:latin typeface="Times New Roman"/>
                <a:ea typeface="仿宋_GB2312"/>
                <a:cs typeface="Courier New"/>
              </a:rPr>
              <a:t>Fe</a:t>
            </a:r>
            <a:r>
              <a:rPr lang="en-US" altLang="zh-CN" sz="2600" b="1" kern="100" baseline="30000" dirty="0">
                <a:solidFill>
                  <a:srgbClr val="0000FF"/>
                </a:solidFill>
                <a:latin typeface="Times New Roman"/>
                <a:ea typeface="仿宋_GB2312"/>
                <a:cs typeface="Courier New"/>
              </a:rPr>
              <a:t>2</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，但是不一定有</a:t>
            </a:r>
            <a:r>
              <a:rPr lang="en-US" altLang="zh-CN" sz="2600" b="1" kern="100" dirty="0">
                <a:solidFill>
                  <a:srgbClr val="0000FF"/>
                </a:solidFill>
                <a:latin typeface="Times New Roman"/>
                <a:ea typeface="仿宋_GB2312"/>
                <a:cs typeface="Courier New"/>
              </a:rPr>
              <a:t>Cu</a:t>
            </a:r>
            <a:r>
              <a:rPr lang="zh-CN" altLang="zh-CN" sz="2600" b="1" kern="100" dirty="0">
                <a:solidFill>
                  <a:srgbClr val="0000FF"/>
                </a:solidFill>
                <a:latin typeface="Times New Roman"/>
                <a:ea typeface="仿宋_GB2312"/>
                <a:cs typeface="Times New Roman"/>
              </a:rPr>
              <a:t>析出，故</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错误；若溶液中有</a:t>
            </a:r>
            <a:r>
              <a:rPr lang="en-US" altLang="zh-CN" sz="2600" b="1" kern="100" dirty="0">
                <a:solidFill>
                  <a:srgbClr val="0000FF"/>
                </a:solidFill>
                <a:latin typeface="Times New Roman"/>
                <a:ea typeface="仿宋_GB2312"/>
                <a:cs typeface="Courier New"/>
              </a:rPr>
              <a:t>Cu</a:t>
            </a:r>
            <a:r>
              <a:rPr lang="en-US" altLang="zh-CN" sz="2600" b="1" kern="100" baseline="30000" dirty="0">
                <a:solidFill>
                  <a:srgbClr val="0000FF"/>
                </a:solidFill>
                <a:latin typeface="Times New Roman"/>
                <a:ea typeface="仿宋_GB2312"/>
                <a:cs typeface="Courier New"/>
              </a:rPr>
              <a:t>2</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，可能是加入的铁量不足，铁粉可能置换出一部分铜，剩余一部分</a:t>
            </a:r>
            <a:r>
              <a:rPr lang="en-US" altLang="zh-CN" sz="2600" b="1" kern="100" dirty="0">
                <a:solidFill>
                  <a:srgbClr val="0000FF"/>
                </a:solidFill>
                <a:latin typeface="Times New Roman"/>
                <a:ea typeface="仿宋_GB2312"/>
                <a:cs typeface="Courier New"/>
              </a:rPr>
              <a:t>Cu</a:t>
            </a:r>
            <a:r>
              <a:rPr lang="en-US" altLang="zh-CN" sz="2600" b="1" kern="100" baseline="30000" dirty="0">
                <a:solidFill>
                  <a:srgbClr val="0000FF"/>
                </a:solidFill>
                <a:latin typeface="Times New Roman"/>
                <a:ea typeface="仿宋_GB2312"/>
                <a:cs typeface="Courier New"/>
              </a:rPr>
              <a:t>2</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，故可能有固体析出，故</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错误；若有固体存在，固体中一定有铜，可能有铁，溶液中一定有</a:t>
            </a:r>
            <a:r>
              <a:rPr lang="en-US" altLang="zh-CN" sz="2600" b="1" kern="100" dirty="0">
                <a:solidFill>
                  <a:srgbClr val="0000FF"/>
                </a:solidFill>
                <a:latin typeface="Times New Roman"/>
                <a:ea typeface="仿宋_GB2312"/>
                <a:cs typeface="Courier New"/>
              </a:rPr>
              <a:t>Fe</a:t>
            </a:r>
            <a:r>
              <a:rPr lang="en-US" altLang="zh-CN" sz="2600" b="1" kern="100" baseline="30000" dirty="0">
                <a:solidFill>
                  <a:srgbClr val="0000FF"/>
                </a:solidFill>
                <a:latin typeface="Times New Roman"/>
                <a:ea typeface="仿宋_GB2312"/>
                <a:cs typeface="Courier New"/>
              </a:rPr>
              <a:t>2</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，故</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正确；无固体剩余，说明铜全部以铜离子形式存在，加入的铁粉完全反应，溶液中一定含有</a:t>
            </a:r>
            <a:r>
              <a:rPr lang="en-US" altLang="zh-CN" sz="2600" b="1" kern="100" dirty="0">
                <a:solidFill>
                  <a:srgbClr val="0000FF"/>
                </a:solidFill>
                <a:latin typeface="Times New Roman"/>
                <a:ea typeface="仿宋_GB2312"/>
                <a:cs typeface="Courier New"/>
              </a:rPr>
              <a:t>Fe</a:t>
            </a:r>
            <a:r>
              <a:rPr lang="en-US" altLang="zh-CN" sz="2600" b="1" kern="100" baseline="30000" dirty="0">
                <a:solidFill>
                  <a:srgbClr val="0000FF"/>
                </a:solidFill>
                <a:latin typeface="Times New Roman"/>
                <a:ea typeface="仿宋_GB2312"/>
                <a:cs typeface="Courier New"/>
              </a:rPr>
              <a:t>2</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，但是不一定含有</a:t>
            </a:r>
            <a:r>
              <a:rPr lang="en-US" altLang="zh-CN" sz="2600" b="1" kern="100" dirty="0">
                <a:solidFill>
                  <a:srgbClr val="0000FF"/>
                </a:solidFill>
                <a:latin typeface="Times New Roman"/>
                <a:ea typeface="仿宋_GB2312"/>
                <a:cs typeface="Courier New"/>
              </a:rPr>
              <a:t>Fe</a:t>
            </a:r>
            <a:r>
              <a:rPr lang="en-US" altLang="zh-CN" sz="2600" b="1" kern="100" baseline="30000" dirty="0">
                <a:solidFill>
                  <a:srgbClr val="0000FF"/>
                </a:solidFill>
                <a:latin typeface="Times New Roman"/>
                <a:ea typeface="仿宋_GB2312"/>
                <a:cs typeface="Courier New"/>
              </a:rPr>
              <a:t>3</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，故</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错误</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184855948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1323415"/>
          </a:xfrm>
          <a:prstGeom prst="rect">
            <a:avLst/>
          </a:prstGeom>
        </p:spPr>
        <p:txBody>
          <a:bodyPr wrap="square" lIns="121898" tIns="60948" rIns="121898" bIns="60948">
            <a:spAutoFit/>
          </a:bodyPr>
          <a:lstStyle/>
          <a:p>
            <a:pPr marL="270000"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14.</a:t>
            </a:r>
            <a:r>
              <a:rPr lang="en-US" altLang="zh-CN" sz="2600" b="1" kern="100" dirty="0" smtClean="0">
                <a:latin typeface="Times New Roman"/>
                <a:ea typeface="楷体_GB2312"/>
                <a:cs typeface="Courier New"/>
              </a:rPr>
              <a:t>(</a:t>
            </a:r>
            <a:r>
              <a:rPr lang="en-US" altLang="zh-CN" sz="2600" b="1" kern="100" dirty="0">
                <a:latin typeface="Times New Roman"/>
                <a:ea typeface="楷体_GB2312"/>
                <a:cs typeface="Courier New"/>
              </a:rPr>
              <a:t>2022·</a:t>
            </a:r>
            <a:r>
              <a:rPr lang="zh-CN" altLang="zh-CN" sz="2600" b="1" kern="100" dirty="0">
                <a:latin typeface="Times New Roman"/>
                <a:ea typeface="楷体_GB2312"/>
                <a:cs typeface="Times New Roman"/>
              </a:rPr>
              <a:t>荆州高一期末</a:t>
            </a:r>
            <a:r>
              <a:rPr lang="en-US" altLang="zh-CN" sz="2600" b="1" kern="100" dirty="0">
                <a:latin typeface="Times New Roman"/>
                <a:ea typeface="楷体_GB2312"/>
                <a:cs typeface="Courier New"/>
              </a:rPr>
              <a:t>)</a:t>
            </a:r>
            <a:r>
              <a:rPr lang="en-US" altLang="zh-CN" sz="2600" kern="100" dirty="0">
                <a:latin typeface="Times New Roman"/>
                <a:ea typeface="微软雅黑"/>
                <a:cs typeface="Courier New"/>
              </a:rPr>
              <a:t> K</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FeO</a:t>
            </a:r>
            <a:r>
              <a:rPr lang="en-US" altLang="zh-CN" sz="2600" kern="100" baseline="-25000" dirty="0">
                <a:latin typeface="Times New Roman"/>
                <a:ea typeface="微软雅黑"/>
                <a:cs typeface="Courier New"/>
              </a:rPr>
              <a:t>4</a:t>
            </a:r>
            <a:r>
              <a:rPr lang="zh-CN" altLang="zh-CN" sz="2600" kern="100" dirty="0">
                <a:latin typeface="Times New Roman"/>
                <a:ea typeface="微软雅黑"/>
                <a:cs typeface="Times New Roman"/>
              </a:rPr>
              <a:t>具有强氧化性，酸性条件下，其氧化性强于</a:t>
            </a:r>
            <a:r>
              <a:rPr lang="en-US" altLang="zh-CN" sz="2600" kern="100" dirty="0">
                <a:latin typeface="Times New Roman"/>
                <a:ea typeface="微软雅黑"/>
                <a:cs typeface="Courier New"/>
              </a:rPr>
              <a:t>Cl</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KMnO</a:t>
            </a:r>
            <a:r>
              <a:rPr lang="en-US" altLang="zh-CN" sz="2600" kern="100" baseline="-25000" dirty="0">
                <a:latin typeface="Times New Roman"/>
                <a:ea typeface="微软雅黑"/>
                <a:cs typeface="Courier New"/>
              </a:rPr>
              <a:t>4</a:t>
            </a:r>
            <a:r>
              <a:rPr lang="zh-CN" altLang="zh-CN" sz="2600" kern="100" dirty="0">
                <a:latin typeface="Times New Roman"/>
                <a:ea typeface="微软雅黑"/>
                <a:cs typeface="Times New Roman"/>
              </a:rPr>
              <a:t>，其制备的流程如下：</a:t>
            </a:r>
            <a:endParaRPr lang="zh-CN" altLang="zh-CN" sz="1050" kern="100" dirty="0">
              <a:effectLst/>
              <a:latin typeface="宋体"/>
              <a:cs typeface="Courier New"/>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659648629"/>
              </p:ext>
            </p:extLst>
          </p:nvPr>
        </p:nvGraphicFramePr>
        <p:xfrm>
          <a:off x="713596" y="3789840"/>
          <a:ext cx="10782300" cy="584200"/>
        </p:xfrm>
        <a:graphic>
          <a:graphicData uri="http://schemas.openxmlformats.org/presentationml/2006/ole">
            <mc:AlternateContent xmlns:mc="http://schemas.openxmlformats.org/markup-compatibility/2006">
              <mc:Choice xmlns:v="urn:schemas-microsoft-com:vml" Requires="v">
                <p:oleObj spid="_x0000_s31759" name="Document" r:id="rId3" imgW="10780017" imgH="594401" progId="Word.Document.8">
                  <p:embed/>
                </p:oleObj>
              </mc:Choice>
              <mc:Fallback>
                <p:oleObj name="Document" r:id="rId3" imgW="10780017" imgH="594401" progId="Word.Document.8">
                  <p:embed/>
                  <p:pic>
                    <p:nvPicPr>
                      <p:cNvPr id="0" name=""/>
                      <p:cNvPicPr/>
                      <p:nvPr/>
                    </p:nvPicPr>
                    <p:blipFill>
                      <a:blip r:embed="rId4"/>
                      <a:stretch>
                        <a:fillRect/>
                      </a:stretch>
                    </p:blipFill>
                    <p:spPr>
                      <a:xfrm>
                        <a:off x="713596" y="3789840"/>
                        <a:ext cx="10782300" cy="584200"/>
                      </a:xfrm>
                      <a:prstGeom prst="rect">
                        <a:avLst/>
                      </a:prstGeom>
                    </p:spPr>
                  </p:pic>
                </p:oleObj>
              </mc:Fallback>
            </mc:AlternateContent>
          </a:graphicData>
        </a:graphic>
      </p:graphicFrame>
      <p:pic>
        <p:nvPicPr>
          <p:cNvPr id="31757" name="Picture 13" descr="SJ429"/>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64335" y="2133005"/>
            <a:ext cx="7446240" cy="138152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217214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2158570627"/>
              </p:ext>
            </p:extLst>
          </p:nvPr>
        </p:nvGraphicFramePr>
        <p:xfrm>
          <a:off x="381000" y="952500"/>
          <a:ext cx="11010900" cy="3556000"/>
        </p:xfrm>
        <a:graphic>
          <a:graphicData uri="http://schemas.openxmlformats.org/presentationml/2006/ole">
            <mc:AlternateContent xmlns:mc="http://schemas.openxmlformats.org/markup-compatibility/2006">
              <mc:Choice xmlns:v="urn:schemas-microsoft-com:vml" Requires="v">
                <p:oleObj spid="_x0000_s33805" name="Document" r:id="rId3" imgW="11008422" imgH="3567489" progId="Word.Document.8">
                  <p:embed/>
                </p:oleObj>
              </mc:Choice>
              <mc:Fallback>
                <p:oleObj name="Document" r:id="rId3" imgW="11008422" imgH="3567489" progId="Word.Document.8">
                  <p:embed/>
                  <p:pic>
                    <p:nvPicPr>
                      <p:cNvPr id="0" name=""/>
                      <p:cNvPicPr/>
                      <p:nvPr/>
                    </p:nvPicPr>
                    <p:blipFill>
                      <a:blip r:embed="rId4"/>
                      <a:stretch>
                        <a:fillRect/>
                      </a:stretch>
                    </p:blipFill>
                    <p:spPr>
                      <a:xfrm>
                        <a:off x="381000" y="952500"/>
                        <a:ext cx="11010900" cy="3556000"/>
                      </a:xfrm>
                      <a:prstGeom prst="rect">
                        <a:avLst/>
                      </a:prstGeom>
                    </p:spPr>
                  </p:pic>
                </p:oleObj>
              </mc:Fallback>
            </mc:AlternateContent>
          </a:graphicData>
        </a:graphic>
      </p:graphicFrame>
      <p:sp>
        <p:nvSpPr>
          <p:cNvPr id="4" name="TextBox 3"/>
          <p:cNvSpPr txBox="1"/>
          <p:nvPr/>
        </p:nvSpPr>
        <p:spPr>
          <a:xfrm>
            <a:off x="3869097" y="976038"/>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C</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184855948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2793304739"/>
              </p:ext>
            </p:extLst>
          </p:nvPr>
        </p:nvGraphicFramePr>
        <p:xfrm>
          <a:off x="381000" y="901700"/>
          <a:ext cx="11493500" cy="4152900"/>
        </p:xfrm>
        <a:graphic>
          <a:graphicData uri="http://schemas.openxmlformats.org/presentationml/2006/ole">
            <mc:AlternateContent xmlns:mc="http://schemas.openxmlformats.org/markup-compatibility/2006">
              <mc:Choice xmlns:v="urn:schemas-microsoft-com:vml" Requires="v">
                <p:oleObj spid="_x0000_s34829" name="Document" r:id="rId3" imgW="11484297" imgH="4161170" progId="Word.Document.8">
                  <p:embed/>
                </p:oleObj>
              </mc:Choice>
              <mc:Fallback>
                <p:oleObj name="Document" r:id="rId3" imgW="11484297" imgH="4161170" progId="Word.Document.8">
                  <p:embed/>
                  <p:pic>
                    <p:nvPicPr>
                      <p:cNvPr id="0" name=""/>
                      <p:cNvPicPr/>
                      <p:nvPr/>
                    </p:nvPicPr>
                    <p:blipFill>
                      <a:blip r:embed="rId4"/>
                      <a:stretch>
                        <a:fillRect/>
                      </a:stretch>
                    </p:blipFill>
                    <p:spPr>
                      <a:xfrm>
                        <a:off x="381000" y="901700"/>
                        <a:ext cx="11493500" cy="4152900"/>
                      </a:xfrm>
                      <a:prstGeom prst="rect">
                        <a:avLst/>
                      </a:prstGeom>
                    </p:spPr>
                  </p:pic>
                </p:oleObj>
              </mc:Fallback>
            </mc:AlternateContent>
          </a:graphicData>
        </a:graphic>
      </p:graphicFrame>
    </p:spTree>
    <p:extLst>
      <p:ext uri="{BB962C8B-B14F-4D97-AF65-F5344CB8AC3E}">
        <p14:creationId xmlns:p14="http://schemas.microsoft.com/office/powerpoint/2010/main" val="227579747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1248394"/>
          </a:xfrm>
          <a:prstGeom prst="rect">
            <a:avLst/>
          </a:prstGeom>
        </p:spPr>
        <p:txBody>
          <a:bodyPr wrap="square" lIns="121898" tIns="60948" rIns="121898" bIns="60948">
            <a:spAutoFit/>
          </a:bodyPr>
          <a:lstStyle/>
          <a:p>
            <a:pPr marL="270000"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15.</a:t>
            </a:r>
            <a:r>
              <a:rPr lang="en-US" altLang="zh-CN" sz="2600" b="1" kern="100" dirty="0" smtClean="0">
                <a:latin typeface="Times New Roman"/>
                <a:ea typeface="楷体_GB2312"/>
                <a:cs typeface="Courier New"/>
              </a:rPr>
              <a:t>(</a:t>
            </a:r>
            <a:r>
              <a:rPr lang="en-US" altLang="zh-CN" sz="2600" b="1" kern="100" dirty="0">
                <a:latin typeface="Times New Roman"/>
                <a:ea typeface="楷体_GB2312"/>
                <a:cs typeface="Courier New"/>
              </a:rPr>
              <a:t>2023·</a:t>
            </a:r>
            <a:r>
              <a:rPr lang="zh-CN" altLang="zh-CN" sz="2600" b="1" kern="100" dirty="0">
                <a:latin typeface="Times New Roman"/>
                <a:ea typeface="楷体_GB2312"/>
                <a:cs typeface="Times New Roman"/>
              </a:rPr>
              <a:t>洛阳高一期末联考</a:t>
            </a:r>
            <a:r>
              <a:rPr lang="en-US" altLang="zh-CN" sz="2600" b="1" kern="100" dirty="0">
                <a:latin typeface="Times New Roman"/>
                <a:ea typeface="楷体_GB2312"/>
                <a:cs typeface="Courier New"/>
              </a:rPr>
              <a:t>)</a:t>
            </a:r>
            <a:r>
              <a:rPr lang="zh-CN" altLang="zh-CN" sz="2600" kern="100" dirty="0">
                <a:latin typeface="Times New Roman"/>
                <a:ea typeface="微软雅黑"/>
                <a:cs typeface="Times New Roman"/>
              </a:rPr>
              <a:t>某班同学用如下实验探究</a:t>
            </a:r>
            <a:r>
              <a:rPr lang="en-US" altLang="zh-CN" sz="2600" kern="100" dirty="0">
                <a:latin typeface="Times New Roman"/>
                <a:ea typeface="微软雅黑"/>
                <a:cs typeface="Courier New"/>
              </a:rPr>
              <a:t>Fe</a:t>
            </a:r>
            <a:r>
              <a:rPr lang="en-US" altLang="zh-CN" sz="2600" kern="100" baseline="30000" dirty="0">
                <a:latin typeface="Times New Roman"/>
                <a:ea typeface="微软雅黑"/>
                <a:cs typeface="Courier New"/>
              </a:rPr>
              <a:t>2</a:t>
            </a:r>
            <a:r>
              <a:rPr lang="zh-CN" altLang="zh-CN" sz="2600" kern="100" baseline="30000" dirty="0">
                <a:latin typeface="Times New Roman"/>
                <a:ea typeface="微软雅黑"/>
                <a:cs typeface="Times New Roman"/>
              </a:rPr>
              <a:t>＋</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Fe</a:t>
            </a:r>
            <a:r>
              <a:rPr lang="en-US" altLang="zh-CN" sz="2600" kern="100" baseline="30000" dirty="0">
                <a:latin typeface="Times New Roman"/>
                <a:ea typeface="微软雅黑"/>
                <a:cs typeface="Courier New"/>
              </a:rPr>
              <a:t>3</a:t>
            </a:r>
            <a:r>
              <a:rPr lang="zh-CN" altLang="zh-CN" sz="2600" kern="100" baseline="30000" dirty="0">
                <a:latin typeface="Times New Roman"/>
                <a:ea typeface="微软雅黑"/>
                <a:cs typeface="Times New Roman"/>
              </a:rPr>
              <a:t>＋</a:t>
            </a:r>
            <a:r>
              <a:rPr lang="zh-CN" altLang="zh-CN" sz="2600" kern="100" dirty="0">
                <a:latin typeface="Times New Roman"/>
                <a:ea typeface="微软雅黑"/>
                <a:cs typeface="Times New Roman"/>
              </a:rPr>
              <a:t>的性质。回答下列问题：</a:t>
            </a:r>
            <a:endParaRPr lang="zh-CN" altLang="zh-CN" sz="1050" kern="100" dirty="0">
              <a:effectLst/>
              <a:latin typeface="宋体"/>
              <a:cs typeface="Courier New"/>
            </a:endParaRPr>
          </a:p>
        </p:txBody>
      </p:sp>
      <p:sp>
        <p:nvSpPr>
          <p:cNvPr id="9" name="矩形 8"/>
          <p:cNvSpPr/>
          <p:nvPr/>
        </p:nvSpPr>
        <p:spPr>
          <a:xfrm>
            <a:off x="669116" y="1989610"/>
            <a:ext cx="11219977" cy="3123908"/>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分别取一定量硫酸铁、硫酸亚铁固体，均配制成</a:t>
            </a:r>
            <a:r>
              <a:rPr lang="en-US" altLang="zh-CN" sz="2600" kern="100" dirty="0">
                <a:latin typeface="Times New Roman"/>
                <a:ea typeface="微软雅黑"/>
                <a:cs typeface="Courier New"/>
              </a:rPr>
              <a:t>100 mL 0.1 </a:t>
            </a:r>
            <a:r>
              <a:rPr lang="en-US" altLang="zh-CN" sz="2600" kern="100" dirty="0" err="1">
                <a:latin typeface="Times New Roman"/>
                <a:ea typeface="微软雅黑"/>
                <a:cs typeface="Courier New"/>
              </a:rPr>
              <a:t>mol·L</a:t>
            </a:r>
            <a:r>
              <a:rPr lang="zh-CN" altLang="zh-CN" sz="2600" kern="100" baseline="30000" dirty="0">
                <a:latin typeface="Times New Roman"/>
                <a:ea typeface="微软雅黑"/>
                <a:cs typeface="Times New Roman"/>
              </a:rPr>
              <a:t>－</a:t>
            </a:r>
            <a:r>
              <a:rPr lang="en-US" altLang="zh-CN" sz="2600" kern="100" baseline="30000" dirty="0">
                <a:latin typeface="Times New Roman"/>
                <a:ea typeface="微软雅黑"/>
                <a:cs typeface="Courier New"/>
              </a:rPr>
              <a:t>1</a:t>
            </a:r>
            <a:r>
              <a:rPr lang="zh-CN" altLang="zh-CN" sz="2600" kern="100" dirty="0">
                <a:latin typeface="Times New Roman"/>
                <a:ea typeface="微软雅黑"/>
                <a:cs typeface="Times New Roman"/>
              </a:rPr>
              <a:t>的溶液。在配制</a:t>
            </a:r>
            <a:r>
              <a:rPr lang="en-US" altLang="zh-CN" sz="2600" kern="100" dirty="0">
                <a:latin typeface="Times New Roman"/>
                <a:ea typeface="微软雅黑"/>
                <a:cs typeface="Courier New"/>
              </a:rPr>
              <a:t>FeSO</a:t>
            </a:r>
            <a:r>
              <a:rPr lang="en-US" altLang="zh-CN" sz="2600" kern="100" baseline="-25000" dirty="0">
                <a:latin typeface="Times New Roman"/>
                <a:ea typeface="微软雅黑"/>
                <a:cs typeface="Courier New"/>
              </a:rPr>
              <a:t>4</a:t>
            </a:r>
            <a:r>
              <a:rPr lang="zh-CN" altLang="zh-CN" sz="2600" kern="100" dirty="0">
                <a:latin typeface="Times New Roman"/>
                <a:ea typeface="微软雅黑"/>
                <a:cs typeface="Times New Roman"/>
              </a:rPr>
              <a:t>溶液时需加入少量铁屑，其目的是</a:t>
            </a:r>
            <a:r>
              <a:rPr lang="en-US" altLang="zh-CN" sz="2600" kern="100" dirty="0" smtClean="0">
                <a:latin typeface="Times New Roman"/>
                <a:ea typeface="微软雅黑"/>
                <a:cs typeface="Courier New"/>
              </a:rPr>
              <a:t>____________________</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a:p>
            <a:pPr>
              <a:lnSpc>
                <a:spcPct val="150000"/>
              </a:lnSpc>
            </a:pPr>
            <a:r>
              <a:rPr lang="en-US" altLang="zh-CN" sz="2600" dirty="0">
                <a:latin typeface="Times New Roman"/>
                <a:ea typeface="微软雅黑"/>
              </a:rPr>
              <a:t>(2)</a:t>
            </a:r>
            <a:r>
              <a:rPr lang="zh-CN" altLang="zh-CN" sz="2600" dirty="0">
                <a:latin typeface="Times New Roman"/>
                <a:ea typeface="微软雅黑"/>
                <a:cs typeface="Times New Roman"/>
              </a:rPr>
              <a:t>甲组同学取</a:t>
            </a:r>
            <a:r>
              <a:rPr lang="en-US" altLang="zh-CN" sz="2600" dirty="0">
                <a:latin typeface="Times New Roman"/>
                <a:ea typeface="微软雅黑"/>
              </a:rPr>
              <a:t>2 mL FeSO</a:t>
            </a:r>
            <a:r>
              <a:rPr lang="en-US" altLang="zh-CN" sz="2600" baseline="-25000" dirty="0">
                <a:latin typeface="Times New Roman"/>
                <a:ea typeface="微软雅黑"/>
              </a:rPr>
              <a:t>4</a:t>
            </a:r>
            <a:r>
              <a:rPr lang="zh-CN" altLang="zh-CN" sz="2600" dirty="0">
                <a:latin typeface="Times New Roman"/>
                <a:ea typeface="微软雅黑"/>
                <a:cs typeface="Times New Roman"/>
              </a:rPr>
              <a:t>溶液，加入几滴氯水，再加入</a:t>
            </a:r>
            <a:r>
              <a:rPr lang="en-US" altLang="zh-CN" sz="2600" dirty="0">
                <a:latin typeface="Times New Roman"/>
                <a:ea typeface="微软雅黑"/>
              </a:rPr>
              <a:t>1</a:t>
            </a:r>
            <a:r>
              <a:rPr lang="zh-CN" altLang="zh-CN" sz="2600" dirty="0">
                <a:latin typeface="Times New Roman"/>
                <a:ea typeface="微软雅黑"/>
                <a:cs typeface="Times New Roman"/>
              </a:rPr>
              <a:t>滴</a:t>
            </a:r>
            <a:r>
              <a:rPr lang="en-US" altLang="zh-CN" sz="2600" dirty="0">
                <a:latin typeface="Times New Roman"/>
                <a:ea typeface="微软雅黑"/>
              </a:rPr>
              <a:t>KSCN</a:t>
            </a:r>
            <a:r>
              <a:rPr lang="zh-CN" altLang="zh-CN" sz="2600" dirty="0">
                <a:latin typeface="Times New Roman"/>
                <a:ea typeface="微软雅黑"/>
                <a:cs typeface="Times New Roman"/>
              </a:rPr>
              <a:t>溶液，溶液变红，说明</a:t>
            </a:r>
            <a:r>
              <a:rPr lang="en-US" altLang="zh-CN" sz="2600" dirty="0">
                <a:latin typeface="Times New Roman"/>
                <a:ea typeface="微软雅黑"/>
              </a:rPr>
              <a:t>Cl</a:t>
            </a:r>
            <a:r>
              <a:rPr lang="en-US" altLang="zh-CN" sz="2600" baseline="-25000" dirty="0">
                <a:latin typeface="Times New Roman"/>
                <a:ea typeface="微软雅黑"/>
              </a:rPr>
              <a:t>2</a:t>
            </a:r>
            <a:r>
              <a:rPr lang="zh-CN" altLang="zh-CN" sz="2600" dirty="0">
                <a:latin typeface="Times New Roman"/>
                <a:ea typeface="微软雅黑"/>
                <a:cs typeface="Times New Roman"/>
              </a:rPr>
              <a:t>可将</a:t>
            </a:r>
            <a:r>
              <a:rPr lang="en-US" altLang="zh-CN" sz="2600" dirty="0">
                <a:latin typeface="Times New Roman"/>
                <a:ea typeface="微软雅黑"/>
              </a:rPr>
              <a:t>Fe</a:t>
            </a:r>
            <a:r>
              <a:rPr lang="en-US" altLang="zh-CN" sz="2600" baseline="30000" dirty="0">
                <a:latin typeface="Times New Roman"/>
                <a:ea typeface="微软雅黑"/>
              </a:rPr>
              <a:t>2</a:t>
            </a:r>
            <a:r>
              <a:rPr lang="zh-CN" altLang="zh-CN" sz="2600" baseline="30000" dirty="0">
                <a:latin typeface="Times New Roman"/>
                <a:ea typeface="微软雅黑"/>
                <a:cs typeface="Times New Roman"/>
              </a:rPr>
              <a:t>＋</a:t>
            </a:r>
            <a:r>
              <a:rPr lang="zh-CN" altLang="zh-CN" sz="2600" dirty="0">
                <a:latin typeface="Times New Roman"/>
                <a:ea typeface="微软雅黑"/>
                <a:cs typeface="Times New Roman"/>
              </a:rPr>
              <a:t>氧化。</a:t>
            </a:r>
            <a:r>
              <a:rPr lang="en-US" altLang="zh-CN" sz="2600" dirty="0">
                <a:latin typeface="Times New Roman"/>
                <a:ea typeface="微软雅黑"/>
              </a:rPr>
              <a:t>FeSO</a:t>
            </a:r>
            <a:r>
              <a:rPr lang="en-US" altLang="zh-CN" sz="2600" baseline="-25000" dirty="0">
                <a:latin typeface="Times New Roman"/>
                <a:ea typeface="微软雅黑"/>
              </a:rPr>
              <a:t>4</a:t>
            </a:r>
            <a:r>
              <a:rPr lang="zh-CN" altLang="zh-CN" sz="2600" dirty="0">
                <a:latin typeface="Times New Roman"/>
                <a:ea typeface="微软雅黑"/>
                <a:cs typeface="Times New Roman"/>
              </a:rPr>
              <a:t>溶液与氯水反应的离子方程式为</a:t>
            </a:r>
            <a:r>
              <a:rPr lang="en-US" altLang="zh-CN" sz="2600" dirty="0" smtClean="0">
                <a:latin typeface="Times New Roman"/>
                <a:ea typeface="微软雅黑"/>
              </a:rPr>
              <a:t>_____________________________</a:t>
            </a:r>
            <a:r>
              <a:rPr lang="zh-CN" altLang="zh-CN" sz="2600" dirty="0" smtClean="0">
                <a:latin typeface="Times New Roman"/>
                <a:ea typeface="微软雅黑"/>
                <a:cs typeface="Times New Roman"/>
              </a:rPr>
              <a:t>。</a:t>
            </a:r>
            <a:endParaRPr lang="zh-CN" altLang="zh-CN" sz="1050" kern="100" dirty="0">
              <a:latin typeface="宋体"/>
              <a:cs typeface="Courier New"/>
            </a:endParaRPr>
          </a:p>
        </p:txBody>
      </p:sp>
      <p:sp>
        <p:nvSpPr>
          <p:cNvPr id="3" name="矩形 2"/>
          <p:cNvSpPr/>
          <p:nvPr/>
        </p:nvSpPr>
        <p:spPr>
          <a:xfrm>
            <a:off x="8617212" y="2709702"/>
            <a:ext cx="2518638" cy="492443"/>
          </a:xfrm>
          <a:prstGeom prst="rect">
            <a:avLst/>
          </a:prstGeom>
        </p:spPr>
        <p:txBody>
          <a:bodyPr wrap="none">
            <a:spAutoFit/>
          </a:bodyPr>
          <a:lstStyle/>
          <a:p>
            <a:r>
              <a:rPr lang="zh-CN" altLang="zh-CN" sz="2600" dirty="0">
                <a:solidFill>
                  <a:srgbClr val="C00000"/>
                </a:solidFill>
                <a:latin typeface="Times New Roman"/>
                <a:ea typeface="微软雅黑"/>
                <a:cs typeface="Times New Roman"/>
              </a:rPr>
              <a:t>防止</a:t>
            </a:r>
            <a:r>
              <a:rPr lang="en-US" altLang="zh-CN" sz="2600" dirty="0">
                <a:solidFill>
                  <a:srgbClr val="C00000"/>
                </a:solidFill>
                <a:latin typeface="Times New Roman"/>
                <a:ea typeface="微软雅黑"/>
              </a:rPr>
              <a:t>Fe</a:t>
            </a:r>
            <a:r>
              <a:rPr lang="en-US" altLang="zh-CN" sz="2600" baseline="30000" dirty="0">
                <a:solidFill>
                  <a:srgbClr val="C00000"/>
                </a:solidFill>
                <a:latin typeface="Times New Roman"/>
                <a:ea typeface="微软雅黑"/>
              </a:rPr>
              <a:t>2</a:t>
            </a:r>
            <a:r>
              <a:rPr lang="zh-CN" altLang="zh-CN" sz="2600" baseline="30000" dirty="0">
                <a:solidFill>
                  <a:srgbClr val="C00000"/>
                </a:solidFill>
                <a:latin typeface="Times New Roman"/>
                <a:ea typeface="微软雅黑"/>
                <a:cs typeface="Times New Roman"/>
              </a:rPr>
              <a:t>＋</a:t>
            </a:r>
            <a:r>
              <a:rPr lang="zh-CN" altLang="zh-CN" sz="2600" dirty="0">
                <a:solidFill>
                  <a:srgbClr val="C00000"/>
                </a:solidFill>
                <a:latin typeface="Times New Roman"/>
                <a:ea typeface="微软雅黑"/>
                <a:cs typeface="Times New Roman"/>
              </a:rPr>
              <a:t>被氧化</a:t>
            </a:r>
            <a:endParaRPr lang="zh-CN" altLang="en-US" sz="2600" dirty="0"/>
          </a:p>
        </p:txBody>
      </p:sp>
      <p:sp>
        <p:nvSpPr>
          <p:cNvPr id="7" name="矩形 6"/>
          <p:cNvSpPr/>
          <p:nvPr/>
        </p:nvSpPr>
        <p:spPr>
          <a:xfrm>
            <a:off x="1002597" y="4415635"/>
            <a:ext cx="4192494" cy="492443"/>
          </a:xfrm>
          <a:prstGeom prst="rect">
            <a:avLst/>
          </a:prstGeom>
        </p:spPr>
        <p:txBody>
          <a:bodyPr wrap="none">
            <a:spAutoFit/>
          </a:bodyPr>
          <a:lstStyle/>
          <a:p>
            <a:r>
              <a:rPr lang="en-US" altLang="zh-CN" sz="2600">
                <a:solidFill>
                  <a:srgbClr val="C00000"/>
                </a:solidFill>
                <a:latin typeface="Times New Roman"/>
                <a:ea typeface="微软雅黑"/>
              </a:rPr>
              <a:t>2Fe</a:t>
            </a:r>
            <a:r>
              <a:rPr lang="en-US" altLang="zh-CN" sz="2600" baseline="30000">
                <a:solidFill>
                  <a:srgbClr val="C00000"/>
                </a:solidFill>
                <a:latin typeface="Times New Roman"/>
                <a:ea typeface="微软雅黑"/>
              </a:rPr>
              <a:t>2</a:t>
            </a:r>
            <a:r>
              <a:rPr lang="zh-CN" altLang="zh-CN" sz="2600" baseline="30000" dirty="0">
                <a:solidFill>
                  <a:srgbClr val="C00000"/>
                </a:solidFill>
                <a:latin typeface="Times New Roman"/>
                <a:ea typeface="微软雅黑"/>
                <a:cs typeface="Times New Roman"/>
              </a:rPr>
              <a:t>＋</a:t>
            </a:r>
            <a:r>
              <a:rPr lang="zh-CN" altLang="zh-CN" sz="2600" dirty="0">
                <a:solidFill>
                  <a:srgbClr val="C00000"/>
                </a:solidFill>
                <a:latin typeface="Times New Roman"/>
                <a:ea typeface="微软雅黑"/>
                <a:cs typeface="Times New Roman"/>
              </a:rPr>
              <a:t>＋</a:t>
            </a:r>
            <a:r>
              <a:rPr lang="en-US" altLang="zh-CN" sz="2600" dirty="0">
                <a:solidFill>
                  <a:srgbClr val="C00000"/>
                </a:solidFill>
                <a:latin typeface="Times New Roman"/>
                <a:ea typeface="微软雅黑"/>
              </a:rPr>
              <a:t>Cl</a:t>
            </a:r>
            <a:r>
              <a:rPr lang="en-US" altLang="zh-CN" sz="2600" baseline="-25000" dirty="0">
                <a:solidFill>
                  <a:srgbClr val="C00000"/>
                </a:solidFill>
                <a:latin typeface="Times New Roman"/>
                <a:ea typeface="微软雅黑"/>
              </a:rPr>
              <a:t>2</a:t>
            </a:r>
            <a:r>
              <a:rPr lang="en-US" altLang="zh-CN" sz="2600" spc="-80" dirty="0">
                <a:solidFill>
                  <a:srgbClr val="C00000"/>
                </a:solidFill>
                <a:latin typeface="Times New Roman"/>
                <a:ea typeface="微软雅黑"/>
              </a:rPr>
              <a:t>==</a:t>
            </a:r>
            <a:r>
              <a:rPr lang="en-US" altLang="zh-CN" sz="2600" dirty="0">
                <a:solidFill>
                  <a:srgbClr val="C00000"/>
                </a:solidFill>
                <a:latin typeface="Times New Roman"/>
                <a:ea typeface="微软雅黑"/>
              </a:rPr>
              <a:t>=2Fe</a:t>
            </a:r>
            <a:r>
              <a:rPr lang="en-US" altLang="zh-CN" sz="2600" baseline="30000" dirty="0">
                <a:solidFill>
                  <a:srgbClr val="C00000"/>
                </a:solidFill>
                <a:latin typeface="Times New Roman"/>
                <a:ea typeface="微软雅黑"/>
              </a:rPr>
              <a:t>3</a:t>
            </a:r>
            <a:r>
              <a:rPr lang="zh-CN" altLang="zh-CN" sz="2600" baseline="30000" dirty="0">
                <a:solidFill>
                  <a:srgbClr val="C00000"/>
                </a:solidFill>
                <a:latin typeface="Times New Roman"/>
                <a:ea typeface="微软雅黑"/>
                <a:cs typeface="Times New Roman"/>
              </a:rPr>
              <a:t>＋</a:t>
            </a:r>
            <a:r>
              <a:rPr lang="zh-CN" altLang="zh-CN" sz="2600" dirty="0">
                <a:solidFill>
                  <a:srgbClr val="C00000"/>
                </a:solidFill>
                <a:latin typeface="Times New Roman"/>
                <a:ea typeface="微软雅黑"/>
                <a:cs typeface="Times New Roman"/>
              </a:rPr>
              <a:t>＋</a:t>
            </a:r>
            <a:r>
              <a:rPr lang="en-US" altLang="zh-CN" sz="2600" dirty="0">
                <a:solidFill>
                  <a:srgbClr val="C00000"/>
                </a:solidFill>
                <a:latin typeface="Times New Roman"/>
                <a:ea typeface="微软雅黑"/>
              </a:rPr>
              <a:t>2Cl</a:t>
            </a:r>
            <a:r>
              <a:rPr lang="zh-CN" altLang="zh-CN" sz="2600" baseline="30000" dirty="0">
                <a:solidFill>
                  <a:srgbClr val="C00000"/>
                </a:solidFill>
                <a:latin typeface="Times New Roman"/>
                <a:ea typeface="微软雅黑"/>
                <a:cs typeface="Times New Roman"/>
              </a:rPr>
              <a:t>－</a:t>
            </a:r>
            <a:endParaRPr lang="zh-CN" altLang="en-US" sz="2600" dirty="0"/>
          </a:p>
        </p:txBody>
      </p:sp>
    </p:spTree>
    <p:extLst>
      <p:ext uri="{BB962C8B-B14F-4D97-AF65-F5344CB8AC3E}">
        <p14:creationId xmlns:p14="http://schemas.microsoft.com/office/powerpoint/2010/main" val="200406429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729449"/>
            <a:ext cx="11243394" cy="2447825"/>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b="1" dirty="0">
                <a:solidFill>
                  <a:srgbClr val="0000FF"/>
                </a:solidFill>
                <a:latin typeface="Times New Roman"/>
                <a:ea typeface="黑体"/>
                <a:cs typeface="Times New Roman"/>
              </a:rPr>
              <a:t>解析</a:t>
            </a:r>
            <a:r>
              <a:rPr lang="zh-CN" altLang="zh-CN" sz="2600" dirty="0">
                <a:latin typeface="Times New Roman"/>
                <a:ea typeface="黑体"/>
                <a:cs typeface="Times New Roman"/>
              </a:rPr>
              <a:t>　</a:t>
            </a:r>
            <a:r>
              <a:rPr lang="en-US" altLang="zh-CN" sz="2600" b="1" dirty="0">
                <a:solidFill>
                  <a:srgbClr val="0000FF"/>
                </a:solidFill>
                <a:latin typeface="Times New Roman"/>
                <a:ea typeface="仿宋_GB2312"/>
              </a:rPr>
              <a:t> (1)</a:t>
            </a:r>
            <a:r>
              <a:rPr lang="zh-CN" altLang="zh-CN" sz="2600" b="1" dirty="0">
                <a:solidFill>
                  <a:srgbClr val="0000FF"/>
                </a:solidFill>
                <a:latin typeface="Times New Roman"/>
                <a:ea typeface="仿宋_GB2312"/>
                <a:cs typeface="Times New Roman"/>
              </a:rPr>
              <a:t>铁和硫酸铁反应生成硫酸亚铁，在</a:t>
            </a:r>
            <a:r>
              <a:rPr lang="en-US" altLang="zh-CN" sz="2600" b="1" dirty="0">
                <a:solidFill>
                  <a:srgbClr val="0000FF"/>
                </a:solidFill>
                <a:latin typeface="Times New Roman"/>
                <a:ea typeface="仿宋_GB2312"/>
              </a:rPr>
              <a:t>FeSO</a:t>
            </a:r>
            <a:r>
              <a:rPr lang="en-US" altLang="zh-CN" sz="2600" b="1" baseline="-25000" dirty="0">
                <a:solidFill>
                  <a:srgbClr val="0000FF"/>
                </a:solidFill>
                <a:latin typeface="Times New Roman"/>
                <a:ea typeface="仿宋_GB2312"/>
              </a:rPr>
              <a:t>4</a:t>
            </a:r>
            <a:r>
              <a:rPr lang="zh-CN" altLang="zh-CN" sz="2600" b="1" dirty="0">
                <a:solidFill>
                  <a:srgbClr val="0000FF"/>
                </a:solidFill>
                <a:latin typeface="Times New Roman"/>
                <a:ea typeface="仿宋_GB2312"/>
                <a:cs typeface="Times New Roman"/>
              </a:rPr>
              <a:t>溶液中需加入少量铁屑，发生反应</a:t>
            </a:r>
            <a:r>
              <a:rPr lang="en-US" altLang="zh-CN" sz="2600" b="1" dirty="0">
                <a:solidFill>
                  <a:srgbClr val="0000FF"/>
                </a:solidFill>
                <a:latin typeface="Times New Roman"/>
                <a:ea typeface="仿宋_GB2312"/>
              </a:rPr>
              <a:t>2Fe</a:t>
            </a:r>
            <a:r>
              <a:rPr lang="en-US" altLang="zh-CN" sz="2600" b="1" baseline="30000" dirty="0">
                <a:solidFill>
                  <a:srgbClr val="0000FF"/>
                </a:solidFill>
                <a:latin typeface="Times New Roman"/>
                <a:ea typeface="仿宋_GB2312"/>
              </a:rPr>
              <a:t>3</a:t>
            </a:r>
            <a:r>
              <a:rPr lang="zh-CN" altLang="zh-CN" sz="2600" b="1" baseline="30000" dirty="0">
                <a:solidFill>
                  <a:srgbClr val="0000FF"/>
                </a:solidFill>
                <a:latin typeface="Times New Roman"/>
                <a:ea typeface="仿宋_GB2312"/>
                <a:cs typeface="Times New Roman"/>
              </a:rPr>
              <a:t>＋</a:t>
            </a:r>
            <a:r>
              <a:rPr lang="zh-CN" altLang="zh-CN" sz="2600" b="1" dirty="0">
                <a:solidFill>
                  <a:srgbClr val="0000FF"/>
                </a:solidFill>
                <a:latin typeface="Times New Roman"/>
                <a:ea typeface="仿宋_GB2312"/>
                <a:cs typeface="Times New Roman"/>
              </a:rPr>
              <a:t>＋</a:t>
            </a:r>
            <a:r>
              <a:rPr lang="en-US" altLang="zh-CN" sz="2600" b="1" dirty="0">
                <a:solidFill>
                  <a:srgbClr val="0000FF"/>
                </a:solidFill>
                <a:latin typeface="Times New Roman"/>
                <a:ea typeface="仿宋_GB2312"/>
              </a:rPr>
              <a:t>Fe</a:t>
            </a:r>
            <a:r>
              <a:rPr lang="en-US" altLang="zh-CN" sz="2600" b="1" spc="-80" dirty="0">
                <a:solidFill>
                  <a:srgbClr val="0000FF"/>
                </a:solidFill>
                <a:latin typeface="Times New Roman"/>
                <a:ea typeface="仿宋_GB2312"/>
              </a:rPr>
              <a:t>==</a:t>
            </a:r>
            <a:r>
              <a:rPr lang="en-US" altLang="zh-CN" sz="2600" b="1" dirty="0">
                <a:solidFill>
                  <a:srgbClr val="0000FF"/>
                </a:solidFill>
                <a:latin typeface="Times New Roman"/>
                <a:ea typeface="仿宋_GB2312"/>
              </a:rPr>
              <a:t>=3Fe</a:t>
            </a:r>
            <a:r>
              <a:rPr lang="en-US" altLang="zh-CN" sz="2600" b="1" baseline="30000" dirty="0">
                <a:solidFill>
                  <a:srgbClr val="0000FF"/>
                </a:solidFill>
                <a:latin typeface="Times New Roman"/>
                <a:ea typeface="仿宋_GB2312"/>
              </a:rPr>
              <a:t>2</a:t>
            </a:r>
            <a:r>
              <a:rPr lang="zh-CN" altLang="zh-CN" sz="2600" b="1" baseline="30000" dirty="0">
                <a:solidFill>
                  <a:srgbClr val="0000FF"/>
                </a:solidFill>
                <a:latin typeface="Times New Roman"/>
                <a:ea typeface="仿宋_GB2312"/>
                <a:cs typeface="Times New Roman"/>
              </a:rPr>
              <a:t>＋</a:t>
            </a:r>
            <a:r>
              <a:rPr lang="zh-CN" altLang="zh-CN" sz="2600" b="1" dirty="0">
                <a:solidFill>
                  <a:srgbClr val="0000FF"/>
                </a:solidFill>
                <a:latin typeface="Times New Roman"/>
                <a:ea typeface="仿宋_GB2312"/>
                <a:cs typeface="Times New Roman"/>
              </a:rPr>
              <a:t>，其目的是防止硫酸亚铁被氧化。</a:t>
            </a:r>
            <a:r>
              <a:rPr lang="en-US" altLang="zh-CN" sz="2600" b="1" dirty="0">
                <a:solidFill>
                  <a:srgbClr val="0000FF"/>
                </a:solidFill>
                <a:latin typeface="Times New Roman"/>
                <a:ea typeface="仿宋_GB2312"/>
              </a:rPr>
              <a:t>(2)</a:t>
            </a:r>
            <a:r>
              <a:rPr lang="zh-CN" altLang="zh-CN" sz="2600" b="1" dirty="0">
                <a:solidFill>
                  <a:srgbClr val="0000FF"/>
                </a:solidFill>
                <a:latin typeface="Times New Roman"/>
                <a:ea typeface="仿宋_GB2312"/>
                <a:cs typeface="Times New Roman"/>
              </a:rPr>
              <a:t>氯气具有氧化性，能将硫酸亚铁氧化为硫酸铁，反应的离子方程式为</a:t>
            </a:r>
            <a:r>
              <a:rPr lang="en-US" altLang="zh-CN" sz="2600" b="1" dirty="0">
                <a:solidFill>
                  <a:srgbClr val="0000FF"/>
                </a:solidFill>
                <a:latin typeface="Times New Roman"/>
                <a:ea typeface="仿宋_GB2312"/>
              </a:rPr>
              <a:t>2Fe</a:t>
            </a:r>
            <a:r>
              <a:rPr lang="en-US" altLang="zh-CN" sz="2600" b="1" baseline="30000" dirty="0">
                <a:solidFill>
                  <a:srgbClr val="0000FF"/>
                </a:solidFill>
                <a:latin typeface="Times New Roman"/>
                <a:ea typeface="仿宋_GB2312"/>
              </a:rPr>
              <a:t>2</a:t>
            </a:r>
            <a:r>
              <a:rPr lang="zh-CN" altLang="zh-CN" sz="2600" b="1" baseline="30000" dirty="0">
                <a:solidFill>
                  <a:srgbClr val="0000FF"/>
                </a:solidFill>
                <a:latin typeface="Times New Roman"/>
                <a:ea typeface="仿宋_GB2312"/>
                <a:cs typeface="Times New Roman"/>
              </a:rPr>
              <a:t>＋</a:t>
            </a:r>
            <a:r>
              <a:rPr lang="zh-CN" altLang="zh-CN" sz="2600" b="1" dirty="0">
                <a:solidFill>
                  <a:srgbClr val="0000FF"/>
                </a:solidFill>
                <a:latin typeface="Times New Roman"/>
                <a:ea typeface="仿宋_GB2312"/>
                <a:cs typeface="Times New Roman"/>
              </a:rPr>
              <a:t>＋</a:t>
            </a:r>
            <a:r>
              <a:rPr lang="en-US" altLang="zh-CN" sz="2600" b="1" dirty="0">
                <a:solidFill>
                  <a:srgbClr val="0000FF"/>
                </a:solidFill>
                <a:latin typeface="Times New Roman"/>
                <a:ea typeface="仿宋_GB2312"/>
              </a:rPr>
              <a:t>Cl</a:t>
            </a:r>
            <a:r>
              <a:rPr lang="en-US" altLang="zh-CN" sz="2600" b="1" baseline="-25000" dirty="0">
                <a:solidFill>
                  <a:srgbClr val="0000FF"/>
                </a:solidFill>
                <a:latin typeface="Times New Roman"/>
                <a:ea typeface="仿宋_GB2312"/>
              </a:rPr>
              <a:t>2</a:t>
            </a:r>
            <a:r>
              <a:rPr lang="en-US" altLang="zh-CN" sz="2600" b="1" spc="-80" dirty="0">
                <a:solidFill>
                  <a:srgbClr val="0000FF"/>
                </a:solidFill>
                <a:latin typeface="Times New Roman"/>
                <a:ea typeface="仿宋_GB2312"/>
              </a:rPr>
              <a:t>==</a:t>
            </a:r>
            <a:r>
              <a:rPr lang="en-US" altLang="zh-CN" sz="2600" b="1" dirty="0">
                <a:solidFill>
                  <a:srgbClr val="0000FF"/>
                </a:solidFill>
                <a:latin typeface="Times New Roman"/>
                <a:ea typeface="仿宋_GB2312"/>
              </a:rPr>
              <a:t>=2Fe</a:t>
            </a:r>
            <a:r>
              <a:rPr lang="en-US" altLang="zh-CN" sz="2600" b="1" baseline="30000" dirty="0">
                <a:solidFill>
                  <a:srgbClr val="0000FF"/>
                </a:solidFill>
                <a:latin typeface="Times New Roman"/>
                <a:ea typeface="仿宋_GB2312"/>
              </a:rPr>
              <a:t>3</a:t>
            </a:r>
            <a:r>
              <a:rPr lang="zh-CN" altLang="zh-CN" sz="2600" b="1" baseline="30000" dirty="0">
                <a:solidFill>
                  <a:srgbClr val="0000FF"/>
                </a:solidFill>
                <a:latin typeface="Times New Roman"/>
                <a:ea typeface="仿宋_GB2312"/>
                <a:cs typeface="Times New Roman"/>
              </a:rPr>
              <a:t>＋</a:t>
            </a:r>
            <a:r>
              <a:rPr lang="zh-CN" altLang="zh-CN" sz="2600" b="1" dirty="0">
                <a:solidFill>
                  <a:srgbClr val="0000FF"/>
                </a:solidFill>
                <a:latin typeface="Times New Roman"/>
                <a:ea typeface="仿宋_GB2312"/>
                <a:cs typeface="Times New Roman"/>
              </a:rPr>
              <a:t>＋</a:t>
            </a:r>
            <a:r>
              <a:rPr lang="en-US" altLang="zh-CN" sz="2600" b="1" dirty="0">
                <a:solidFill>
                  <a:srgbClr val="0000FF"/>
                </a:solidFill>
                <a:latin typeface="Times New Roman"/>
                <a:ea typeface="仿宋_GB2312"/>
              </a:rPr>
              <a:t>2Cl</a:t>
            </a:r>
            <a:r>
              <a:rPr lang="zh-CN" altLang="zh-CN" sz="2600" b="1" baseline="30000" dirty="0">
                <a:solidFill>
                  <a:srgbClr val="0000FF"/>
                </a:solidFill>
                <a:latin typeface="Times New Roman"/>
                <a:ea typeface="仿宋_GB2312"/>
                <a:cs typeface="Times New Roman"/>
              </a:rPr>
              <a:t>－</a:t>
            </a:r>
            <a:r>
              <a:rPr lang="zh-CN" altLang="zh-CN" sz="2600" b="1" dirty="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27164487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549426"/>
            <a:ext cx="11243394" cy="3123908"/>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a:ea typeface="微软雅黑"/>
                <a:cs typeface="Courier New"/>
              </a:rPr>
              <a:t>(3)</a:t>
            </a:r>
            <a:r>
              <a:rPr lang="zh-CN" altLang="zh-CN" sz="2600" kern="100" dirty="0">
                <a:latin typeface="Times New Roman"/>
                <a:ea typeface="微软雅黑"/>
                <a:cs typeface="Times New Roman"/>
              </a:rPr>
              <a:t>乙组同学认为甲组的实验不够严谨，该组同学在</a:t>
            </a:r>
            <a:r>
              <a:rPr lang="en-US" altLang="zh-CN" sz="2600" kern="100" dirty="0">
                <a:latin typeface="Times New Roman"/>
                <a:ea typeface="微软雅黑"/>
                <a:cs typeface="Courier New"/>
              </a:rPr>
              <a:t>2 mL FeSO</a:t>
            </a:r>
            <a:r>
              <a:rPr lang="en-US" altLang="zh-CN" sz="2600" kern="100" baseline="-25000" dirty="0">
                <a:latin typeface="Times New Roman"/>
                <a:ea typeface="微软雅黑"/>
                <a:cs typeface="Courier New"/>
              </a:rPr>
              <a:t>4</a:t>
            </a:r>
            <a:r>
              <a:rPr lang="zh-CN" altLang="zh-CN" sz="2600" kern="100" dirty="0">
                <a:latin typeface="Times New Roman"/>
                <a:ea typeface="微软雅黑"/>
                <a:cs typeface="Times New Roman"/>
              </a:rPr>
              <a:t>溶液中先加入</a:t>
            </a:r>
            <a:r>
              <a:rPr lang="en-US" altLang="zh-CN" sz="2600" kern="100" dirty="0">
                <a:latin typeface="Times New Roman"/>
                <a:ea typeface="微软雅黑"/>
                <a:cs typeface="Courier New"/>
              </a:rPr>
              <a:t>0.5 mL</a:t>
            </a:r>
            <a:r>
              <a:rPr lang="zh-CN" altLang="zh-CN" sz="2600" kern="100" dirty="0">
                <a:latin typeface="Times New Roman"/>
                <a:ea typeface="微软雅黑"/>
                <a:cs typeface="Times New Roman"/>
              </a:rPr>
              <a:t>煤油，再于液面下依次加入几滴氯水和</a:t>
            </a: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滴</a:t>
            </a:r>
            <a:r>
              <a:rPr lang="en-US" altLang="zh-CN" sz="2600" kern="100" dirty="0">
                <a:latin typeface="Times New Roman"/>
                <a:ea typeface="微软雅黑"/>
                <a:cs typeface="Courier New"/>
              </a:rPr>
              <a:t>KSCN</a:t>
            </a:r>
            <a:r>
              <a:rPr lang="zh-CN" altLang="zh-CN" sz="2600" kern="100" dirty="0">
                <a:latin typeface="Times New Roman"/>
                <a:ea typeface="微软雅黑"/>
                <a:cs typeface="Times New Roman"/>
              </a:rPr>
              <a:t>溶液，溶液变红，煤油的作用是</a:t>
            </a:r>
            <a:r>
              <a:rPr lang="en-US" altLang="zh-CN" sz="2600" kern="100" dirty="0" smtClean="0">
                <a:latin typeface="Times New Roman"/>
                <a:ea typeface="微软雅黑"/>
                <a:cs typeface="Courier New"/>
              </a:rPr>
              <a:t>__________________________________</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(4)</a:t>
            </a:r>
            <a:r>
              <a:rPr lang="zh-CN" altLang="zh-CN" sz="2600" kern="100" dirty="0">
                <a:latin typeface="Times New Roman"/>
                <a:ea typeface="微软雅黑"/>
                <a:cs typeface="Times New Roman"/>
              </a:rPr>
              <a:t>丙组同学研究</a:t>
            </a:r>
            <a:r>
              <a:rPr lang="en-US" altLang="zh-CN" sz="2600" kern="100" dirty="0">
                <a:latin typeface="Times New Roman"/>
                <a:ea typeface="微软雅黑"/>
                <a:cs typeface="Courier New"/>
              </a:rPr>
              <a:t>pH</a:t>
            </a:r>
            <a:r>
              <a:rPr lang="zh-CN" altLang="zh-CN" sz="2600" kern="100" dirty="0">
                <a:latin typeface="Times New Roman"/>
                <a:ea typeface="微软雅黑"/>
                <a:cs typeface="Times New Roman"/>
              </a:rPr>
              <a:t>对</a:t>
            </a:r>
            <a:r>
              <a:rPr lang="en-US" altLang="zh-CN" sz="2600" kern="100" dirty="0">
                <a:latin typeface="Times New Roman"/>
                <a:ea typeface="微软雅黑"/>
                <a:cs typeface="Courier New"/>
              </a:rPr>
              <a:t>FeSO</a:t>
            </a:r>
            <a:r>
              <a:rPr lang="en-US" altLang="zh-CN" sz="2600" kern="100" baseline="-25000" dirty="0">
                <a:latin typeface="Times New Roman"/>
                <a:ea typeface="微软雅黑"/>
                <a:cs typeface="Courier New"/>
              </a:rPr>
              <a:t>4</a:t>
            </a:r>
            <a:r>
              <a:rPr lang="zh-CN" altLang="zh-CN" sz="2600" kern="100" dirty="0">
                <a:latin typeface="Times New Roman"/>
                <a:ea typeface="微软雅黑"/>
                <a:cs typeface="Times New Roman"/>
              </a:rPr>
              <a:t>稳定性的影响，得到如图所示结果，增强</a:t>
            </a:r>
            <a:r>
              <a:rPr lang="en-US" altLang="zh-CN" sz="2600" kern="100" dirty="0">
                <a:latin typeface="Times New Roman"/>
                <a:ea typeface="微软雅黑"/>
                <a:cs typeface="Courier New"/>
              </a:rPr>
              <a:t>Fe</a:t>
            </a:r>
            <a:r>
              <a:rPr lang="en-US" altLang="zh-CN" sz="2600" kern="100" baseline="30000" dirty="0">
                <a:latin typeface="Times New Roman"/>
                <a:ea typeface="微软雅黑"/>
                <a:cs typeface="Courier New"/>
              </a:rPr>
              <a:t>2</a:t>
            </a:r>
            <a:r>
              <a:rPr lang="zh-CN" altLang="zh-CN" sz="2600" kern="100" baseline="30000" dirty="0">
                <a:latin typeface="Times New Roman"/>
                <a:ea typeface="微软雅黑"/>
                <a:cs typeface="Times New Roman"/>
              </a:rPr>
              <a:t>＋</a:t>
            </a:r>
            <a:r>
              <a:rPr lang="zh-CN" altLang="zh-CN" sz="2600" kern="100" dirty="0">
                <a:latin typeface="Times New Roman"/>
                <a:ea typeface="微软雅黑"/>
                <a:cs typeface="Times New Roman"/>
              </a:rPr>
              <a:t>稳定性的措施为</a:t>
            </a:r>
            <a:r>
              <a:rPr lang="en-US" altLang="zh-CN" sz="2600" kern="100" dirty="0" smtClean="0">
                <a:latin typeface="Times New Roman"/>
                <a:ea typeface="微软雅黑"/>
                <a:cs typeface="Courier New"/>
              </a:rPr>
              <a:t>_____________</a:t>
            </a:r>
            <a:r>
              <a:rPr lang="en-US" altLang="zh-CN" sz="2600" kern="100" dirty="0">
                <a:latin typeface="Times New Roman"/>
                <a:ea typeface="微软雅黑"/>
                <a:cs typeface="Courier New"/>
              </a:rPr>
              <a:t>___________</a:t>
            </a:r>
            <a:r>
              <a:rPr lang="en-US" altLang="zh-CN" sz="2600" kern="100" dirty="0" smtClean="0">
                <a:latin typeface="Times New Roman"/>
                <a:ea typeface="微软雅黑"/>
                <a:cs typeface="Courier New"/>
              </a:rPr>
              <a:t>______________(</a:t>
            </a:r>
            <a:r>
              <a:rPr lang="zh-CN" altLang="zh-CN" sz="2600" kern="100" dirty="0">
                <a:latin typeface="Times New Roman"/>
                <a:ea typeface="微软雅黑"/>
                <a:cs typeface="Times New Roman"/>
              </a:rPr>
              <a:t>写出一条即可</a:t>
            </a:r>
            <a:r>
              <a:rPr lang="en-US" altLang="zh-CN" sz="2600" kern="100" dirty="0">
                <a:latin typeface="Times New Roman"/>
                <a:ea typeface="微软雅黑"/>
                <a:cs typeface="Courier New"/>
              </a:rPr>
              <a:t>)</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sp>
        <p:nvSpPr>
          <p:cNvPr id="3" name="矩形 2"/>
          <p:cNvSpPr/>
          <p:nvPr/>
        </p:nvSpPr>
        <p:spPr>
          <a:xfrm>
            <a:off x="2390689" y="1831813"/>
            <a:ext cx="4424609" cy="492443"/>
          </a:xfrm>
          <a:prstGeom prst="rect">
            <a:avLst/>
          </a:prstGeom>
        </p:spPr>
        <p:txBody>
          <a:bodyPr wrap="none">
            <a:spAutoFit/>
          </a:bodyPr>
          <a:lstStyle/>
          <a:p>
            <a:r>
              <a:rPr lang="zh-CN" altLang="zh-CN" sz="2600">
                <a:solidFill>
                  <a:srgbClr val="C00000"/>
                </a:solidFill>
                <a:latin typeface="Times New Roman"/>
                <a:ea typeface="微软雅黑"/>
                <a:cs typeface="Times New Roman"/>
              </a:rPr>
              <a:t>隔绝空气</a:t>
            </a:r>
            <a:r>
              <a:rPr lang="en-US" altLang="zh-CN" sz="2600" dirty="0">
                <a:solidFill>
                  <a:srgbClr val="C00000"/>
                </a:solidFill>
                <a:latin typeface="Times New Roman"/>
                <a:ea typeface="微软雅黑"/>
              </a:rPr>
              <a:t>(</a:t>
            </a:r>
            <a:r>
              <a:rPr lang="zh-CN" altLang="zh-CN" sz="2600" dirty="0">
                <a:solidFill>
                  <a:srgbClr val="C00000"/>
                </a:solidFill>
                <a:latin typeface="Times New Roman"/>
                <a:ea typeface="微软雅黑"/>
                <a:cs typeface="Times New Roman"/>
              </a:rPr>
              <a:t>防止</a:t>
            </a:r>
            <a:r>
              <a:rPr lang="en-US" altLang="zh-CN" sz="2600" dirty="0">
                <a:solidFill>
                  <a:srgbClr val="C00000"/>
                </a:solidFill>
                <a:latin typeface="Times New Roman"/>
                <a:ea typeface="微软雅黑"/>
              </a:rPr>
              <a:t>O</a:t>
            </a:r>
            <a:r>
              <a:rPr lang="en-US" altLang="zh-CN" sz="2600" baseline="-25000" dirty="0">
                <a:solidFill>
                  <a:srgbClr val="C00000"/>
                </a:solidFill>
                <a:latin typeface="Times New Roman"/>
                <a:ea typeface="微软雅黑"/>
              </a:rPr>
              <a:t>2</a:t>
            </a:r>
            <a:r>
              <a:rPr lang="zh-CN" altLang="zh-CN" sz="2600" dirty="0">
                <a:solidFill>
                  <a:srgbClr val="C00000"/>
                </a:solidFill>
                <a:latin typeface="Times New Roman"/>
                <a:ea typeface="微软雅黑"/>
                <a:cs typeface="Times New Roman"/>
              </a:rPr>
              <a:t>将</a:t>
            </a:r>
            <a:r>
              <a:rPr lang="en-US" altLang="zh-CN" sz="2600" dirty="0">
                <a:solidFill>
                  <a:srgbClr val="C00000"/>
                </a:solidFill>
                <a:latin typeface="Times New Roman"/>
                <a:ea typeface="微软雅黑"/>
              </a:rPr>
              <a:t>Fe</a:t>
            </a:r>
            <a:r>
              <a:rPr lang="en-US" altLang="zh-CN" sz="2600" baseline="30000" dirty="0">
                <a:solidFill>
                  <a:srgbClr val="C00000"/>
                </a:solidFill>
                <a:latin typeface="Times New Roman"/>
                <a:ea typeface="微软雅黑"/>
              </a:rPr>
              <a:t>2</a:t>
            </a:r>
            <a:r>
              <a:rPr lang="zh-CN" altLang="zh-CN" sz="2600" baseline="30000" dirty="0">
                <a:solidFill>
                  <a:srgbClr val="C00000"/>
                </a:solidFill>
                <a:latin typeface="Times New Roman"/>
                <a:ea typeface="微软雅黑"/>
                <a:cs typeface="Times New Roman"/>
              </a:rPr>
              <a:t>＋</a:t>
            </a:r>
            <a:r>
              <a:rPr lang="zh-CN" altLang="zh-CN" sz="2600" dirty="0">
                <a:solidFill>
                  <a:srgbClr val="C00000"/>
                </a:solidFill>
                <a:latin typeface="Times New Roman"/>
                <a:ea typeface="微软雅黑"/>
                <a:cs typeface="Times New Roman"/>
              </a:rPr>
              <a:t>氧化</a:t>
            </a:r>
            <a:r>
              <a:rPr lang="en-US" altLang="zh-CN" sz="2600" dirty="0">
                <a:solidFill>
                  <a:srgbClr val="C00000"/>
                </a:solidFill>
                <a:latin typeface="Times New Roman"/>
                <a:ea typeface="微软雅黑"/>
              </a:rPr>
              <a:t>)</a:t>
            </a:r>
            <a:endParaRPr lang="zh-CN" altLang="en-US" sz="2600" dirty="0"/>
          </a:p>
        </p:txBody>
      </p:sp>
      <p:sp>
        <p:nvSpPr>
          <p:cNvPr id="4" name="矩形 3"/>
          <p:cNvSpPr/>
          <p:nvPr/>
        </p:nvSpPr>
        <p:spPr>
          <a:xfrm>
            <a:off x="2774494" y="3000851"/>
            <a:ext cx="5480988" cy="492443"/>
          </a:xfrm>
          <a:prstGeom prst="rect">
            <a:avLst/>
          </a:prstGeom>
        </p:spPr>
        <p:txBody>
          <a:bodyPr wrap="none">
            <a:spAutoFit/>
          </a:bodyPr>
          <a:lstStyle/>
          <a:p>
            <a:r>
              <a:rPr lang="zh-CN" altLang="zh-CN" sz="2600" dirty="0">
                <a:solidFill>
                  <a:srgbClr val="C00000"/>
                </a:solidFill>
                <a:latin typeface="Times New Roman"/>
                <a:ea typeface="微软雅黑"/>
                <a:cs typeface="Times New Roman"/>
              </a:rPr>
              <a:t>增强溶液的酸性</a:t>
            </a:r>
            <a:r>
              <a:rPr lang="en-US" altLang="zh-CN" sz="2600" dirty="0">
                <a:solidFill>
                  <a:srgbClr val="C00000"/>
                </a:solidFill>
                <a:latin typeface="Times New Roman"/>
                <a:ea typeface="微软雅黑"/>
              </a:rPr>
              <a:t>(</a:t>
            </a:r>
            <a:r>
              <a:rPr lang="zh-CN" altLang="zh-CN" sz="2600" dirty="0">
                <a:solidFill>
                  <a:srgbClr val="C00000"/>
                </a:solidFill>
                <a:latin typeface="Times New Roman"/>
                <a:ea typeface="微软雅黑"/>
                <a:cs typeface="Times New Roman"/>
              </a:rPr>
              <a:t>或降低溶液的</a:t>
            </a:r>
            <a:r>
              <a:rPr lang="en-US" altLang="zh-CN" sz="2600" dirty="0">
                <a:solidFill>
                  <a:srgbClr val="C00000"/>
                </a:solidFill>
                <a:latin typeface="Times New Roman"/>
                <a:ea typeface="微软雅黑"/>
              </a:rPr>
              <a:t>pH</a:t>
            </a:r>
            <a:r>
              <a:rPr lang="zh-CN" altLang="zh-CN" sz="2600" dirty="0">
                <a:solidFill>
                  <a:srgbClr val="C00000"/>
                </a:solidFill>
                <a:latin typeface="Times New Roman"/>
                <a:ea typeface="微软雅黑"/>
                <a:cs typeface="Times New Roman"/>
              </a:rPr>
              <a:t>等</a:t>
            </a:r>
            <a:r>
              <a:rPr lang="en-US" altLang="zh-CN" sz="2600" dirty="0">
                <a:solidFill>
                  <a:srgbClr val="C00000"/>
                </a:solidFill>
                <a:latin typeface="Times New Roman"/>
                <a:ea typeface="微软雅黑"/>
              </a:rPr>
              <a:t>)</a:t>
            </a:r>
            <a:endParaRPr lang="zh-CN" altLang="en-US" sz="2600" dirty="0"/>
          </a:p>
        </p:txBody>
      </p:sp>
      <p:pic>
        <p:nvPicPr>
          <p:cNvPr id="50178" name="Picture 2" descr="SJ536"/>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02478" y="3673334"/>
            <a:ext cx="2812819" cy="23832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688458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729449"/>
            <a:ext cx="11243394" cy="2523744"/>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b="1" kern="100" dirty="0" smtClean="0">
                <a:solidFill>
                  <a:srgbClr val="0000FF"/>
                </a:solidFill>
                <a:latin typeface="Times New Roman"/>
                <a:ea typeface="黑体"/>
                <a:cs typeface="Times New Roman"/>
              </a:rPr>
              <a:t>解析</a:t>
            </a:r>
            <a:r>
              <a:rPr lang="zh-CN" altLang="zh-CN" sz="2600" b="1" kern="100" dirty="0" smtClean="0">
                <a:solidFill>
                  <a:srgbClr val="0000FF"/>
                </a:solidFill>
                <a:latin typeface="Times New Roman"/>
                <a:ea typeface="仿宋_GB2312"/>
                <a:cs typeface="Times New Roman"/>
              </a:rPr>
              <a:t>　</a:t>
            </a:r>
            <a:r>
              <a:rPr lang="en-US" altLang="zh-CN" sz="2600" b="1" dirty="0">
                <a:solidFill>
                  <a:srgbClr val="0000FF"/>
                </a:solidFill>
                <a:latin typeface="Times New Roman"/>
                <a:ea typeface="仿宋_GB2312"/>
              </a:rPr>
              <a:t>(3)</a:t>
            </a:r>
            <a:r>
              <a:rPr lang="zh-CN" altLang="zh-CN" sz="2600" b="1" dirty="0">
                <a:solidFill>
                  <a:srgbClr val="0000FF"/>
                </a:solidFill>
                <a:latin typeface="Times New Roman"/>
                <a:ea typeface="仿宋_GB2312"/>
                <a:cs typeface="Times New Roman"/>
              </a:rPr>
              <a:t>煤油不溶于水，密度比水小，分层后可以使溶液与空气隔离，排除氧气对实验的影响。</a:t>
            </a:r>
            <a:r>
              <a:rPr lang="en-US" altLang="zh-CN" sz="2600" b="1" dirty="0">
                <a:solidFill>
                  <a:srgbClr val="0000FF"/>
                </a:solidFill>
                <a:latin typeface="Times New Roman"/>
                <a:ea typeface="仿宋_GB2312"/>
              </a:rPr>
              <a:t>(4)</a:t>
            </a:r>
            <a:r>
              <a:rPr lang="zh-CN" altLang="zh-CN" sz="2600" b="1" dirty="0">
                <a:solidFill>
                  <a:srgbClr val="0000FF"/>
                </a:solidFill>
                <a:latin typeface="Times New Roman"/>
                <a:ea typeface="仿宋_GB2312"/>
                <a:cs typeface="Times New Roman"/>
              </a:rPr>
              <a:t>根据图像分析可知，</a:t>
            </a:r>
            <a:r>
              <a:rPr lang="en-US" altLang="zh-CN" sz="2600" b="1" dirty="0">
                <a:solidFill>
                  <a:srgbClr val="0000FF"/>
                </a:solidFill>
                <a:latin typeface="Times New Roman"/>
                <a:ea typeface="仿宋_GB2312"/>
              </a:rPr>
              <a:t>pH</a:t>
            </a:r>
            <a:r>
              <a:rPr lang="zh-CN" altLang="zh-CN" sz="2600" b="1" dirty="0">
                <a:solidFill>
                  <a:srgbClr val="0000FF"/>
                </a:solidFill>
                <a:latin typeface="Times New Roman"/>
                <a:ea typeface="仿宋_GB2312"/>
                <a:cs typeface="Times New Roman"/>
              </a:rPr>
              <a:t>越小，亚铁离子越不容易被氧化损耗，所以增强</a:t>
            </a:r>
            <a:r>
              <a:rPr lang="en-US" altLang="zh-CN" sz="2600" b="1" dirty="0">
                <a:solidFill>
                  <a:srgbClr val="0000FF"/>
                </a:solidFill>
                <a:latin typeface="Times New Roman"/>
                <a:ea typeface="仿宋_GB2312"/>
              </a:rPr>
              <a:t>Fe</a:t>
            </a:r>
            <a:r>
              <a:rPr lang="en-US" altLang="zh-CN" sz="2600" b="1" baseline="30000" dirty="0">
                <a:solidFill>
                  <a:srgbClr val="0000FF"/>
                </a:solidFill>
                <a:latin typeface="Times New Roman"/>
                <a:ea typeface="仿宋_GB2312"/>
              </a:rPr>
              <a:t>2</a:t>
            </a:r>
            <a:r>
              <a:rPr lang="zh-CN" altLang="zh-CN" sz="2600" b="1" baseline="30000" dirty="0">
                <a:solidFill>
                  <a:srgbClr val="0000FF"/>
                </a:solidFill>
                <a:latin typeface="Times New Roman"/>
                <a:ea typeface="仿宋_GB2312"/>
                <a:cs typeface="Times New Roman"/>
              </a:rPr>
              <a:t>＋</a:t>
            </a:r>
            <a:r>
              <a:rPr lang="zh-CN" altLang="zh-CN" sz="2600" b="1" dirty="0">
                <a:solidFill>
                  <a:srgbClr val="0000FF"/>
                </a:solidFill>
                <a:latin typeface="Times New Roman"/>
                <a:ea typeface="仿宋_GB2312"/>
                <a:cs typeface="Times New Roman"/>
              </a:rPr>
              <a:t>稳定性的措施为增强溶液的酸性</a:t>
            </a:r>
            <a:r>
              <a:rPr lang="en-US" altLang="zh-CN" sz="2600" b="1" dirty="0">
                <a:solidFill>
                  <a:srgbClr val="0000FF"/>
                </a:solidFill>
                <a:latin typeface="Times New Roman"/>
                <a:ea typeface="仿宋_GB2312"/>
              </a:rPr>
              <a:t>(</a:t>
            </a:r>
            <a:r>
              <a:rPr lang="zh-CN" altLang="zh-CN" sz="2600" b="1" dirty="0">
                <a:solidFill>
                  <a:srgbClr val="0000FF"/>
                </a:solidFill>
                <a:latin typeface="Times New Roman"/>
                <a:ea typeface="仿宋_GB2312"/>
                <a:cs typeface="Times New Roman"/>
              </a:rPr>
              <a:t>或降低溶液的</a:t>
            </a:r>
            <a:r>
              <a:rPr lang="en-US" altLang="zh-CN" sz="2600" b="1" dirty="0">
                <a:solidFill>
                  <a:srgbClr val="0000FF"/>
                </a:solidFill>
                <a:latin typeface="Times New Roman"/>
                <a:ea typeface="仿宋_GB2312"/>
              </a:rPr>
              <a:t>pH</a:t>
            </a:r>
            <a:r>
              <a:rPr lang="zh-CN" altLang="zh-CN" sz="2600" b="1" dirty="0">
                <a:solidFill>
                  <a:srgbClr val="0000FF"/>
                </a:solidFill>
                <a:latin typeface="Times New Roman"/>
                <a:ea typeface="仿宋_GB2312"/>
                <a:cs typeface="Times New Roman"/>
              </a:rPr>
              <a:t>等</a:t>
            </a:r>
            <a:r>
              <a:rPr lang="en-US" altLang="zh-CN" sz="2600" b="1" dirty="0">
                <a:solidFill>
                  <a:srgbClr val="0000FF"/>
                </a:solidFill>
                <a:latin typeface="Times New Roman"/>
                <a:ea typeface="仿宋_GB2312"/>
              </a:rPr>
              <a:t>)</a:t>
            </a:r>
            <a:r>
              <a:rPr lang="zh-CN" altLang="zh-CN" sz="2600" b="1" dirty="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27164487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549426"/>
            <a:ext cx="11243394" cy="580156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a:ea typeface="微软雅黑"/>
                <a:cs typeface="Courier New"/>
              </a:rPr>
              <a:t>(5)</a:t>
            </a:r>
            <a:r>
              <a:rPr lang="zh-CN" altLang="zh-CN" sz="2600" kern="100" dirty="0">
                <a:latin typeface="Times New Roman"/>
                <a:ea typeface="微软雅黑"/>
                <a:cs typeface="Times New Roman"/>
              </a:rPr>
              <a:t>丁组同学为了探究</a:t>
            </a:r>
            <a:r>
              <a:rPr lang="en-US" altLang="zh-CN" sz="2600" kern="100" dirty="0">
                <a:latin typeface="Times New Roman"/>
                <a:ea typeface="微软雅黑"/>
                <a:cs typeface="Courier New"/>
              </a:rPr>
              <a:t>Fe</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4</a:t>
            </a:r>
            <a:r>
              <a:rPr lang="en-US" altLang="zh-CN" sz="2600" kern="100" dirty="0">
                <a:latin typeface="Times New Roman"/>
                <a:ea typeface="微软雅黑"/>
                <a:cs typeface="Courier New"/>
              </a:rPr>
              <a:t>)</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与</a:t>
            </a:r>
            <a:r>
              <a:rPr lang="en-US" altLang="zh-CN" sz="2600" kern="100" dirty="0">
                <a:latin typeface="Times New Roman"/>
                <a:ea typeface="微软雅黑"/>
                <a:cs typeface="Courier New"/>
              </a:rPr>
              <a:t>Cu</a:t>
            </a:r>
            <a:r>
              <a:rPr lang="zh-CN" altLang="zh-CN" sz="2600" kern="100" dirty="0">
                <a:latin typeface="Times New Roman"/>
                <a:ea typeface="微软雅黑"/>
                <a:cs typeface="Times New Roman"/>
              </a:rPr>
              <a:t>的反应，做了如图所示实验：</a:t>
            </a:r>
            <a:endParaRPr lang="zh-CN" altLang="zh-CN" sz="1050" kern="100" dirty="0">
              <a:latin typeface="宋体"/>
              <a:cs typeface="Courier New"/>
            </a:endParaRPr>
          </a:p>
          <a:p>
            <a:pPr algn="just">
              <a:lnSpc>
                <a:spcPct val="150000"/>
              </a:lnSpc>
              <a:spcAft>
                <a:spcPts val="0"/>
              </a:spcAft>
              <a:tabLst>
                <a:tab pos="2610485" algn="l"/>
              </a:tabLst>
            </a:pPr>
            <a:endParaRPr lang="en-US" altLang="zh-CN" sz="2600" kern="100" dirty="0" smtClean="0">
              <a:latin typeface="宋体"/>
              <a:ea typeface="微软雅黑"/>
              <a:cs typeface="Times New Roman"/>
            </a:endParaRPr>
          </a:p>
          <a:p>
            <a:pPr algn="just">
              <a:lnSpc>
                <a:spcPct val="150000"/>
              </a:lnSpc>
              <a:spcAft>
                <a:spcPts val="0"/>
              </a:spcAft>
              <a:tabLst>
                <a:tab pos="2610485" algn="l"/>
              </a:tabLst>
            </a:pPr>
            <a:endParaRPr lang="en-US" altLang="zh-CN" sz="2600" kern="100" dirty="0">
              <a:latin typeface="宋体"/>
              <a:ea typeface="微软雅黑"/>
              <a:cs typeface="Times New Roman"/>
            </a:endParaRPr>
          </a:p>
          <a:p>
            <a:pPr algn="just">
              <a:lnSpc>
                <a:spcPct val="150000"/>
              </a:lnSpc>
              <a:spcAft>
                <a:spcPts val="0"/>
              </a:spcAft>
              <a:tabLst>
                <a:tab pos="2610485" algn="l"/>
              </a:tabLst>
            </a:pPr>
            <a:endParaRPr lang="en-US" altLang="zh-CN" sz="1200" kern="100" dirty="0" smtClean="0">
              <a:latin typeface="宋体"/>
              <a:ea typeface="微软雅黑"/>
              <a:cs typeface="Times New Roman"/>
            </a:endParaRPr>
          </a:p>
          <a:p>
            <a:pPr algn="just">
              <a:lnSpc>
                <a:spcPct val="150000"/>
              </a:lnSpc>
              <a:spcAft>
                <a:spcPts val="0"/>
              </a:spcAft>
              <a:tabLst>
                <a:tab pos="2610485" algn="l"/>
              </a:tabLst>
            </a:pPr>
            <a:endParaRPr lang="en-US" altLang="zh-CN" sz="2600" kern="100" dirty="0">
              <a:latin typeface="宋体"/>
              <a:ea typeface="微软雅黑"/>
              <a:cs typeface="Times New Roman"/>
            </a:endParaRPr>
          </a:p>
          <a:p>
            <a:pPr algn="just">
              <a:lnSpc>
                <a:spcPct val="150000"/>
              </a:lnSpc>
              <a:spcAft>
                <a:spcPts val="0"/>
              </a:spcAft>
              <a:tabLst>
                <a:tab pos="2610485" algn="l"/>
              </a:tabLst>
            </a:pPr>
            <a:r>
              <a:rPr lang="en-US" altLang="zh-CN" sz="2600" kern="100" dirty="0" smtClean="0">
                <a:latin typeface="宋体"/>
                <a:ea typeface="微软雅黑"/>
                <a:cs typeface="Times New Roman"/>
              </a:rPr>
              <a:t>①</a:t>
            </a:r>
            <a:r>
              <a:rPr lang="en-US" altLang="zh-CN" sz="2600" kern="100" dirty="0">
                <a:latin typeface="Times New Roman"/>
                <a:ea typeface="微软雅黑"/>
                <a:cs typeface="Courier New"/>
              </a:rPr>
              <a:t>Fe</a:t>
            </a:r>
            <a:r>
              <a:rPr lang="en-US" altLang="zh-CN" sz="2600" kern="100" baseline="30000" dirty="0">
                <a:latin typeface="Times New Roman"/>
                <a:ea typeface="微软雅黑"/>
                <a:cs typeface="Courier New"/>
              </a:rPr>
              <a:t>3</a:t>
            </a:r>
            <a:r>
              <a:rPr lang="zh-CN" altLang="zh-CN" sz="2600" kern="100" baseline="30000" dirty="0">
                <a:latin typeface="Times New Roman"/>
                <a:ea typeface="微软雅黑"/>
                <a:cs typeface="Times New Roman"/>
              </a:rPr>
              <a:t>＋</a:t>
            </a:r>
            <a:r>
              <a:rPr lang="zh-CN" altLang="zh-CN" sz="2600" kern="100" dirty="0">
                <a:latin typeface="Times New Roman"/>
                <a:ea typeface="微软雅黑"/>
                <a:cs typeface="Times New Roman"/>
              </a:rPr>
              <a:t>与</a:t>
            </a:r>
            <a:r>
              <a:rPr lang="en-US" altLang="zh-CN" sz="2600" kern="100" dirty="0">
                <a:latin typeface="Times New Roman"/>
                <a:ea typeface="微软雅黑"/>
                <a:cs typeface="Courier New"/>
              </a:rPr>
              <a:t>Cu</a:t>
            </a:r>
            <a:r>
              <a:rPr lang="zh-CN" altLang="zh-CN" sz="2600" kern="100" dirty="0">
                <a:latin typeface="Times New Roman"/>
                <a:ea typeface="微软雅黑"/>
                <a:cs typeface="Times New Roman"/>
              </a:rPr>
              <a:t>反应的离子方程式为</a:t>
            </a:r>
            <a:r>
              <a:rPr lang="en-US" altLang="zh-CN" sz="2600" kern="100" dirty="0" smtClean="0">
                <a:latin typeface="Times New Roman"/>
                <a:ea typeface="微软雅黑"/>
                <a:cs typeface="Courier New"/>
              </a:rPr>
              <a:t>___________________________________</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宋体"/>
                <a:ea typeface="微软雅黑"/>
                <a:cs typeface="Times New Roman"/>
              </a:rPr>
              <a:t>②</a:t>
            </a:r>
            <a:r>
              <a:rPr lang="zh-CN" altLang="zh-CN" sz="2600" kern="100" dirty="0">
                <a:latin typeface="Times New Roman"/>
                <a:ea typeface="微软雅黑"/>
                <a:cs typeface="Times New Roman"/>
              </a:rPr>
              <a:t>为了探究白色沉淀产生的原因，同学们查阅资料得知：</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err="1">
                <a:latin typeface="宋体"/>
                <a:ea typeface="微软雅黑"/>
                <a:cs typeface="Times New Roman"/>
              </a:rPr>
              <a:t>ⅰ</a:t>
            </a:r>
            <a:r>
              <a:rPr lang="en-US" altLang="zh-CN" sz="2600" kern="100" dirty="0" err="1">
                <a:latin typeface="Times New Roman"/>
                <a:ea typeface="微软雅黑"/>
                <a:cs typeface="Courier New"/>
              </a:rPr>
              <a:t>.CuSCN</a:t>
            </a:r>
            <a:r>
              <a:rPr lang="zh-CN" altLang="zh-CN" sz="2600" kern="100" dirty="0">
                <a:latin typeface="Times New Roman"/>
                <a:ea typeface="微软雅黑"/>
                <a:cs typeface="Times New Roman"/>
              </a:rPr>
              <a:t>是难溶于水的白色固体；</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err="1">
                <a:latin typeface="宋体"/>
                <a:ea typeface="微软雅黑"/>
                <a:cs typeface="Times New Roman"/>
              </a:rPr>
              <a:t>ⅱ</a:t>
            </a:r>
            <a:r>
              <a:rPr lang="en-US" altLang="zh-CN" sz="2600" kern="100" dirty="0" err="1">
                <a:latin typeface="Times New Roman"/>
                <a:ea typeface="微软雅黑"/>
                <a:cs typeface="Courier New"/>
              </a:rPr>
              <a:t>.SCN</a:t>
            </a:r>
            <a:r>
              <a:rPr lang="zh-CN" altLang="zh-CN" sz="2600" kern="100" baseline="30000" dirty="0">
                <a:latin typeface="Times New Roman"/>
                <a:ea typeface="微软雅黑"/>
                <a:cs typeface="Times New Roman"/>
              </a:rPr>
              <a:t>－</a:t>
            </a:r>
            <a:r>
              <a:rPr lang="zh-CN" altLang="zh-CN" sz="2600" kern="100" dirty="0">
                <a:latin typeface="宋体"/>
                <a:ea typeface="Times New Roman"/>
                <a:cs typeface="Courier New"/>
              </a:rPr>
              <a:t> </a:t>
            </a:r>
            <a:r>
              <a:rPr lang="zh-CN" altLang="zh-CN" sz="2600" kern="100" dirty="0">
                <a:latin typeface="Times New Roman"/>
                <a:ea typeface="微软雅黑"/>
                <a:cs typeface="Times New Roman"/>
              </a:rPr>
              <a:t>的化学性质与</a:t>
            </a:r>
            <a:r>
              <a:rPr lang="en-US" altLang="zh-CN" sz="2600" kern="100" dirty="0">
                <a:latin typeface="Times New Roman"/>
                <a:ea typeface="微软雅黑"/>
                <a:cs typeface="Courier New"/>
              </a:rPr>
              <a:t>I</a:t>
            </a:r>
            <a:r>
              <a:rPr lang="zh-CN" altLang="zh-CN" sz="2600" kern="100" baseline="30000" dirty="0">
                <a:latin typeface="Times New Roman"/>
                <a:ea typeface="微软雅黑"/>
                <a:cs typeface="Times New Roman"/>
              </a:rPr>
              <a:t>－</a:t>
            </a:r>
            <a:r>
              <a:rPr lang="zh-CN" altLang="zh-CN" sz="2600" kern="100" dirty="0">
                <a:latin typeface="Times New Roman"/>
                <a:ea typeface="微软雅黑"/>
                <a:cs typeface="Times New Roman"/>
              </a:rPr>
              <a:t>相似；</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宋体"/>
                <a:ea typeface="微软雅黑"/>
                <a:cs typeface="Times New Roman"/>
              </a:rPr>
              <a:t>ⅲ</a:t>
            </a:r>
            <a:r>
              <a:rPr lang="en-US" altLang="zh-CN" sz="2600" kern="100" dirty="0">
                <a:latin typeface="Times New Roman"/>
                <a:ea typeface="微软雅黑"/>
                <a:cs typeface="Courier New"/>
              </a:rPr>
              <a:t>.2Cu</a:t>
            </a:r>
            <a:r>
              <a:rPr lang="en-US" altLang="zh-CN" sz="2600" kern="100" baseline="30000" dirty="0">
                <a:latin typeface="Times New Roman"/>
                <a:ea typeface="微软雅黑"/>
                <a:cs typeface="Courier New"/>
              </a:rPr>
              <a:t>2</a:t>
            </a:r>
            <a:r>
              <a:rPr lang="zh-CN" altLang="zh-CN" sz="2600" kern="100" baseline="30000" dirty="0">
                <a:latin typeface="Times New Roman"/>
                <a:ea typeface="微软雅黑"/>
                <a:cs typeface="Times New Roman"/>
              </a:rPr>
              <a:t>＋</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4I</a:t>
            </a:r>
            <a:r>
              <a:rPr lang="zh-CN" altLang="zh-CN" sz="2600" kern="100" baseline="30000" dirty="0">
                <a:latin typeface="Times New Roman"/>
                <a:ea typeface="微软雅黑"/>
                <a:cs typeface="Times New Roman"/>
              </a:rPr>
              <a:t>－</a:t>
            </a:r>
            <a:r>
              <a:rPr lang="en-US" altLang="zh-CN" sz="2600" kern="100" spc="-80" dirty="0">
                <a:latin typeface="Times New Roman"/>
                <a:ea typeface="微软雅黑"/>
                <a:cs typeface="Courier New"/>
              </a:rPr>
              <a:t>==</a:t>
            </a:r>
            <a:r>
              <a:rPr lang="en-US" altLang="zh-CN" sz="2600" kern="100" dirty="0">
                <a:latin typeface="Times New Roman"/>
                <a:ea typeface="微软雅黑"/>
                <a:cs typeface="Courier New"/>
              </a:rPr>
              <a:t>=2CuI</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I</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a:t>
            </a:r>
            <a:endParaRPr lang="zh-CN" altLang="zh-CN" sz="1050" kern="100" dirty="0">
              <a:effectLst/>
              <a:latin typeface="宋体"/>
              <a:cs typeface="Courier New"/>
            </a:endParaRPr>
          </a:p>
        </p:txBody>
      </p:sp>
      <p:sp>
        <p:nvSpPr>
          <p:cNvPr id="5" name="矩形 4"/>
          <p:cNvSpPr/>
          <p:nvPr/>
        </p:nvSpPr>
        <p:spPr>
          <a:xfrm>
            <a:off x="5466303" y="3297397"/>
            <a:ext cx="4229363" cy="492443"/>
          </a:xfrm>
          <a:prstGeom prst="rect">
            <a:avLst/>
          </a:prstGeom>
        </p:spPr>
        <p:txBody>
          <a:bodyPr wrap="none">
            <a:spAutoFit/>
          </a:bodyPr>
          <a:lstStyle/>
          <a:p>
            <a:r>
              <a:rPr lang="en-US" altLang="zh-CN" sz="2600">
                <a:solidFill>
                  <a:srgbClr val="C00000"/>
                </a:solidFill>
                <a:latin typeface="Times New Roman"/>
                <a:ea typeface="微软雅黑"/>
              </a:rPr>
              <a:t>2Fe</a:t>
            </a:r>
            <a:r>
              <a:rPr lang="en-US" altLang="zh-CN" sz="2600" baseline="30000">
                <a:solidFill>
                  <a:srgbClr val="C00000"/>
                </a:solidFill>
                <a:latin typeface="Times New Roman"/>
                <a:ea typeface="微软雅黑"/>
              </a:rPr>
              <a:t>3</a:t>
            </a:r>
            <a:r>
              <a:rPr lang="zh-CN" altLang="zh-CN" sz="2600" baseline="30000" dirty="0">
                <a:solidFill>
                  <a:srgbClr val="C00000"/>
                </a:solidFill>
                <a:latin typeface="Times New Roman"/>
                <a:ea typeface="微软雅黑"/>
                <a:cs typeface="Times New Roman"/>
              </a:rPr>
              <a:t>＋</a:t>
            </a:r>
            <a:r>
              <a:rPr lang="zh-CN" altLang="zh-CN" sz="2600" dirty="0">
                <a:solidFill>
                  <a:srgbClr val="C00000"/>
                </a:solidFill>
                <a:latin typeface="Times New Roman"/>
                <a:ea typeface="微软雅黑"/>
                <a:cs typeface="Times New Roman"/>
              </a:rPr>
              <a:t>＋</a:t>
            </a:r>
            <a:r>
              <a:rPr lang="en-US" altLang="zh-CN" sz="2600" dirty="0">
                <a:solidFill>
                  <a:srgbClr val="C00000"/>
                </a:solidFill>
                <a:latin typeface="Times New Roman"/>
                <a:ea typeface="微软雅黑"/>
              </a:rPr>
              <a:t>Cu</a:t>
            </a:r>
            <a:r>
              <a:rPr lang="en-US" altLang="zh-CN" sz="2600" spc="-80" dirty="0">
                <a:solidFill>
                  <a:srgbClr val="C00000"/>
                </a:solidFill>
                <a:latin typeface="Times New Roman"/>
                <a:ea typeface="微软雅黑"/>
              </a:rPr>
              <a:t>==</a:t>
            </a:r>
            <a:r>
              <a:rPr lang="en-US" altLang="zh-CN" sz="2600" dirty="0">
                <a:solidFill>
                  <a:srgbClr val="C00000"/>
                </a:solidFill>
                <a:latin typeface="Times New Roman"/>
                <a:ea typeface="微软雅黑"/>
              </a:rPr>
              <a:t>=2Fe</a:t>
            </a:r>
            <a:r>
              <a:rPr lang="en-US" altLang="zh-CN" sz="2600" baseline="30000" dirty="0">
                <a:solidFill>
                  <a:srgbClr val="C00000"/>
                </a:solidFill>
                <a:latin typeface="Times New Roman"/>
                <a:ea typeface="微软雅黑"/>
              </a:rPr>
              <a:t>2</a:t>
            </a:r>
            <a:r>
              <a:rPr lang="zh-CN" altLang="zh-CN" sz="2600" baseline="30000" dirty="0">
                <a:solidFill>
                  <a:srgbClr val="C00000"/>
                </a:solidFill>
                <a:latin typeface="Times New Roman"/>
                <a:ea typeface="微软雅黑"/>
                <a:cs typeface="Times New Roman"/>
              </a:rPr>
              <a:t>＋</a:t>
            </a:r>
            <a:r>
              <a:rPr lang="zh-CN" altLang="zh-CN" sz="2600" dirty="0">
                <a:solidFill>
                  <a:srgbClr val="C00000"/>
                </a:solidFill>
                <a:latin typeface="Times New Roman"/>
                <a:ea typeface="微软雅黑"/>
                <a:cs typeface="Times New Roman"/>
              </a:rPr>
              <a:t>＋</a:t>
            </a:r>
            <a:r>
              <a:rPr lang="en-US" altLang="zh-CN" sz="2600" dirty="0">
                <a:solidFill>
                  <a:srgbClr val="C00000"/>
                </a:solidFill>
                <a:latin typeface="Times New Roman"/>
                <a:ea typeface="微软雅黑"/>
              </a:rPr>
              <a:t>Cu</a:t>
            </a:r>
            <a:r>
              <a:rPr lang="en-US" altLang="zh-CN" sz="2600" baseline="30000" dirty="0">
                <a:solidFill>
                  <a:srgbClr val="C00000"/>
                </a:solidFill>
                <a:latin typeface="Times New Roman"/>
                <a:ea typeface="微软雅黑"/>
              </a:rPr>
              <a:t>2</a:t>
            </a:r>
            <a:r>
              <a:rPr lang="zh-CN" altLang="zh-CN" sz="2600" baseline="30000" dirty="0">
                <a:solidFill>
                  <a:srgbClr val="C00000"/>
                </a:solidFill>
                <a:latin typeface="Times New Roman"/>
                <a:ea typeface="微软雅黑"/>
                <a:cs typeface="Times New Roman"/>
              </a:rPr>
              <a:t>＋</a:t>
            </a:r>
            <a:r>
              <a:rPr lang="en-US" altLang="zh-CN" sz="2600" baseline="30000" dirty="0">
                <a:solidFill>
                  <a:srgbClr val="C00000"/>
                </a:solidFill>
                <a:latin typeface="Times New Roman"/>
                <a:ea typeface="微软雅黑"/>
              </a:rPr>
              <a:t> </a:t>
            </a:r>
            <a:endParaRPr lang="zh-CN" altLang="en-US" sz="2600" dirty="0"/>
          </a:p>
        </p:txBody>
      </p:sp>
      <p:pic>
        <p:nvPicPr>
          <p:cNvPr id="51202" name="Picture 2" descr="SJ537"/>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75074" y="1383233"/>
            <a:ext cx="3400269" cy="184510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268345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549426"/>
            <a:ext cx="11243394" cy="64823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dirty="0">
                <a:latin typeface="Times New Roman"/>
                <a:ea typeface="微软雅黑"/>
                <a:cs typeface="Times New Roman"/>
              </a:rPr>
              <a:t>填写实验方案：</a:t>
            </a:r>
            <a:endParaRPr lang="zh-CN" altLang="zh-CN" sz="1050" kern="100" dirty="0">
              <a:latin typeface="宋体"/>
              <a:cs typeface="Courier New"/>
            </a:endParaRPr>
          </a:p>
        </p:txBody>
      </p:sp>
      <p:graphicFrame>
        <p:nvGraphicFramePr>
          <p:cNvPr id="4" name="表格 3"/>
          <p:cNvGraphicFramePr>
            <a:graphicFrameLocks noGrp="1"/>
          </p:cNvGraphicFramePr>
          <p:nvPr>
            <p:extLst>
              <p:ext uri="{D42A27DB-BD31-4B8C-83A1-F6EECF244321}">
                <p14:modId xmlns:p14="http://schemas.microsoft.com/office/powerpoint/2010/main" val="762546375"/>
              </p:ext>
            </p:extLst>
          </p:nvPr>
        </p:nvGraphicFramePr>
        <p:xfrm>
          <a:off x="514493" y="1269518"/>
          <a:ext cx="10971213" cy="2971800"/>
        </p:xfrm>
        <a:graphic>
          <a:graphicData uri="http://schemas.openxmlformats.org/drawingml/2006/table">
            <a:tbl>
              <a:tblPr/>
              <a:tblGrid>
                <a:gridCol w="8461081"/>
                <a:gridCol w="2510132"/>
              </a:tblGrid>
              <a:tr h="0">
                <a:tc>
                  <a:txBody>
                    <a:bodyPr/>
                    <a:lstStyle/>
                    <a:p>
                      <a:pPr algn="ctr">
                        <a:lnSpc>
                          <a:spcPct val="150000"/>
                        </a:lnSpc>
                        <a:spcAft>
                          <a:spcPts val="0"/>
                        </a:spcAft>
                        <a:tabLst>
                          <a:tab pos="2610485" algn="l"/>
                        </a:tabLst>
                      </a:pPr>
                      <a:r>
                        <a:rPr lang="zh-CN" sz="2600" kern="100">
                          <a:effectLst/>
                          <a:latin typeface="Times New Roman"/>
                          <a:ea typeface="微软雅黑"/>
                          <a:cs typeface="Times New Roman"/>
                        </a:rPr>
                        <a:t>实验方案</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a:ea typeface="微软雅黑"/>
                          <a:cs typeface="Times New Roman"/>
                        </a:rPr>
                        <a:t>现象</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50000"/>
                        </a:lnSpc>
                        <a:spcAft>
                          <a:spcPts val="0"/>
                        </a:spcAft>
                        <a:tabLst>
                          <a:tab pos="2610485" algn="l"/>
                        </a:tabLst>
                      </a:pPr>
                      <a:r>
                        <a:rPr lang="zh-CN" sz="2600" kern="100" dirty="0">
                          <a:effectLst/>
                          <a:latin typeface="Times New Roman"/>
                          <a:ea typeface="微软雅黑"/>
                          <a:cs typeface="Times New Roman"/>
                        </a:rPr>
                        <a:t>步骤</a:t>
                      </a:r>
                      <a:r>
                        <a:rPr lang="en-US" sz="2600" kern="100" dirty="0">
                          <a:effectLst/>
                          <a:latin typeface="Times New Roman"/>
                          <a:ea typeface="微软雅黑"/>
                          <a:cs typeface="Courier New"/>
                        </a:rPr>
                        <a:t>1</a:t>
                      </a:r>
                      <a:r>
                        <a:rPr lang="zh-CN" sz="2600" kern="100" dirty="0">
                          <a:effectLst/>
                          <a:latin typeface="Times New Roman"/>
                          <a:ea typeface="微软雅黑"/>
                          <a:cs typeface="Times New Roman"/>
                        </a:rPr>
                        <a:t>：取</a:t>
                      </a:r>
                      <a:r>
                        <a:rPr lang="en-US" sz="2600" kern="100" dirty="0">
                          <a:effectLst/>
                          <a:latin typeface="Times New Roman"/>
                          <a:ea typeface="微软雅黑"/>
                          <a:cs typeface="Courier New"/>
                        </a:rPr>
                        <a:t>4 mL 0.2 </a:t>
                      </a:r>
                      <a:r>
                        <a:rPr lang="en-US" sz="2600" kern="100" dirty="0" err="1">
                          <a:effectLst/>
                          <a:latin typeface="Times New Roman"/>
                          <a:ea typeface="微软雅黑"/>
                          <a:cs typeface="Courier New"/>
                        </a:rPr>
                        <a:t>mol·L</a:t>
                      </a:r>
                      <a:r>
                        <a:rPr lang="zh-CN" sz="2600" kern="100" baseline="30000" dirty="0">
                          <a:effectLst/>
                          <a:latin typeface="Times New Roman"/>
                          <a:ea typeface="微软雅黑"/>
                          <a:cs typeface="Times New Roman"/>
                        </a:rPr>
                        <a:t>－</a:t>
                      </a:r>
                      <a:r>
                        <a:rPr lang="en-US" sz="2600" kern="100" baseline="30000" dirty="0">
                          <a:effectLst/>
                          <a:latin typeface="Times New Roman"/>
                          <a:ea typeface="微软雅黑"/>
                          <a:cs typeface="Courier New"/>
                        </a:rPr>
                        <a:t>1</a:t>
                      </a:r>
                      <a:r>
                        <a:rPr lang="zh-CN" sz="2600" kern="100" dirty="0">
                          <a:effectLst/>
                          <a:latin typeface="Times New Roman"/>
                          <a:ea typeface="微软雅黑"/>
                          <a:cs typeface="Times New Roman"/>
                        </a:rPr>
                        <a:t>的</a:t>
                      </a:r>
                      <a:r>
                        <a:rPr lang="en-US" sz="2600" kern="100" dirty="0">
                          <a:effectLst/>
                          <a:latin typeface="Times New Roman"/>
                          <a:ea typeface="微软雅黑"/>
                          <a:cs typeface="Courier New"/>
                        </a:rPr>
                        <a:t>FeSO</a:t>
                      </a:r>
                      <a:r>
                        <a:rPr lang="en-US" sz="2600" kern="100" baseline="-25000" dirty="0">
                          <a:effectLst/>
                          <a:latin typeface="Times New Roman"/>
                          <a:ea typeface="微软雅黑"/>
                          <a:cs typeface="Courier New"/>
                        </a:rPr>
                        <a:t>4</a:t>
                      </a:r>
                      <a:r>
                        <a:rPr lang="zh-CN" sz="2600" kern="100" dirty="0">
                          <a:effectLst/>
                          <a:latin typeface="Times New Roman"/>
                          <a:ea typeface="微软雅黑"/>
                          <a:cs typeface="Times New Roman"/>
                        </a:rPr>
                        <a:t>溶液，向其中滴加</a:t>
                      </a:r>
                      <a:r>
                        <a:rPr lang="en-US" sz="2600" kern="100" dirty="0">
                          <a:effectLst/>
                          <a:latin typeface="Times New Roman"/>
                          <a:ea typeface="微软雅黑"/>
                          <a:cs typeface="Courier New"/>
                        </a:rPr>
                        <a:t>3</a:t>
                      </a:r>
                      <a:r>
                        <a:rPr lang="zh-CN" sz="2600" kern="100" dirty="0">
                          <a:effectLst/>
                          <a:latin typeface="Times New Roman"/>
                          <a:ea typeface="微软雅黑"/>
                          <a:cs typeface="Times New Roman"/>
                        </a:rPr>
                        <a:t>滴</a:t>
                      </a:r>
                      <a:r>
                        <a:rPr lang="en-US" sz="2600" kern="100" dirty="0">
                          <a:effectLst/>
                          <a:latin typeface="Times New Roman"/>
                          <a:ea typeface="微软雅黑"/>
                          <a:cs typeface="Courier New"/>
                        </a:rPr>
                        <a:t>0.1 </a:t>
                      </a:r>
                      <a:r>
                        <a:rPr lang="en-US" sz="2600" kern="100" dirty="0" err="1">
                          <a:effectLst/>
                          <a:latin typeface="Times New Roman"/>
                          <a:ea typeface="微软雅黑"/>
                          <a:cs typeface="Courier New"/>
                        </a:rPr>
                        <a:t>mol·L</a:t>
                      </a:r>
                      <a:r>
                        <a:rPr lang="zh-CN" sz="2600" kern="100" baseline="30000" dirty="0">
                          <a:effectLst/>
                          <a:latin typeface="Times New Roman"/>
                          <a:ea typeface="微软雅黑"/>
                          <a:cs typeface="Times New Roman"/>
                        </a:rPr>
                        <a:t>－</a:t>
                      </a:r>
                      <a:r>
                        <a:rPr lang="en-US" sz="2600" kern="100" baseline="30000" dirty="0">
                          <a:effectLst/>
                          <a:latin typeface="Times New Roman"/>
                          <a:ea typeface="微软雅黑"/>
                          <a:cs typeface="Courier New"/>
                        </a:rPr>
                        <a:t>1</a:t>
                      </a:r>
                      <a:r>
                        <a:rPr lang="zh-CN" sz="2600" kern="100" dirty="0">
                          <a:effectLst/>
                          <a:latin typeface="Times New Roman"/>
                          <a:ea typeface="微软雅黑"/>
                          <a:cs typeface="Times New Roman"/>
                        </a:rPr>
                        <a:t>的</a:t>
                      </a:r>
                      <a:r>
                        <a:rPr lang="en-US" sz="2600" kern="100" dirty="0">
                          <a:effectLst/>
                          <a:latin typeface="Times New Roman"/>
                          <a:ea typeface="微软雅黑"/>
                          <a:cs typeface="Courier New"/>
                        </a:rPr>
                        <a:t>KSCN</a:t>
                      </a:r>
                      <a:r>
                        <a:rPr lang="zh-CN" sz="2600" kern="100" dirty="0">
                          <a:effectLst/>
                          <a:latin typeface="Times New Roman"/>
                          <a:ea typeface="微软雅黑"/>
                          <a:cs typeface="Times New Roman"/>
                        </a:rPr>
                        <a:t>溶液</a:t>
                      </a:r>
                      <a:endParaRPr lang="zh-CN" sz="105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a:ea typeface="微软雅黑"/>
                          <a:cs typeface="Times New Roman"/>
                        </a:rPr>
                        <a:t>无明显现象</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50000"/>
                        </a:lnSpc>
                        <a:spcAft>
                          <a:spcPts val="0"/>
                        </a:spcAft>
                        <a:tabLst>
                          <a:tab pos="2610485" algn="l"/>
                        </a:tabLst>
                      </a:pPr>
                      <a:r>
                        <a:rPr lang="zh-CN" sz="2600" kern="100" dirty="0">
                          <a:effectLst/>
                          <a:latin typeface="Times New Roman"/>
                          <a:ea typeface="微软雅黑"/>
                          <a:cs typeface="Times New Roman"/>
                        </a:rPr>
                        <a:t>步骤</a:t>
                      </a:r>
                      <a:r>
                        <a:rPr lang="en-US" sz="2600" kern="100" dirty="0">
                          <a:effectLst/>
                          <a:latin typeface="Times New Roman"/>
                          <a:ea typeface="微软雅黑"/>
                          <a:cs typeface="Courier New"/>
                        </a:rPr>
                        <a:t>2</a:t>
                      </a:r>
                      <a:r>
                        <a:rPr lang="zh-CN" sz="2600" kern="100" dirty="0">
                          <a:effectLst/>
                          <a:latin typeface="Times New Roman"/>
                          <a:ea typeface="微软雅黑"/>
                          <a:cs typeface="Times New Roman"/>
                        </a:rPr>
                        <a:t>：取</a:t>
                      </a:r>
                      <a:r>
                        <a:rPr lang="en-US" sz="2600" kern="100" dirty="0">
                          <a:effectLst/>
                          <a:latin typeface="Times New Roman"/>
                          <a:ea typeface="微软雅黑"/>
                          <a:cs typeface="Courier New"/>
                        </a:rPr>
                        <a:t>4 mL________</a:t>
                      </a:r>
                      <a:r>
                        <a:rPr lang="en-US" sz="2600" kern="100" dirty="0" err="1">
                          <a:effectLst/>
                          <a:latin typeface="Times New Roman"/>
                          <a:ea typeface="微软雅黑"/>
                          <a:cs typeface="Courier New"/>
                        </a:rPr>
                        <a:t>mol·L</a:t>
                      </a:r>
                      <a:r>
                        <a:rPr lang="zh-CN" sz="2600" kern="100" baseline="30000" dirty="0">
                          <a:effectLst/>
                          <a:latin typeface="Times New Roman"/>
                          <a:ea typeface="微软雅黑"/>
                          <a:cs typeface="Times New Roman"/>
                        </a:rPr>
                        <a:t>－</a:t>
                      </a:r>
                      <a:r>
                        <a:rPr lang="en-US" sz="2600" kern="100" baseline="30000" dirty="0">
                          <a:effectLst/>
                          <a:latin typeface="Times New Roman"/>
                          <a:ea typeface="微软雅黑"/>
                          <a:cs typeface="Courier New"/>
                        </a:rPr>
                        <a:t>1</a:t>
                      </a:r>
                      <a:r>
                        <a:rPr lang="zh-CN" sz="2600" kern="100" dirty="0">
                          <a:effectLst/>
                          <a:latin typeface="Times New Roman"/>
                          <a:ea typeface="微软雅黑"/>
                          <a:cs typeface="Times New Roman"/>
                        </a:rPr>
                        <a:t>的</a:t>
                      </a:r>
                      <a:r>
                        <a:rPr lang="en-US" sz="2600" kern="100" dirty="0">
                          <a:effectLst/>
                          <a:latin typeface="Times New Roman"/>
                          <a:ea typeface="微软雅黑"/>
                          <a:cs typeface="Courier New"/>
                        </a:rPr>
                        <a:t>CuSO</a:t>
                      </a:r>
                      <a:r>
                        <a:rPr lang="en-US" sz="2600" kern="100" baseline="-25000" dirty="0">
                          <a:effectLst/>
                          <a:latin typeface="Times New Roman"/>
                          <a:ea typeface="微软雅黑"/>
                          <a:cs typeface="Courier New"/>
                        </a:rPr>
                        <a:t>4</a:t>
                      </a:r>
                      <a:r>
                        <a:rPr lang="zh-CN" sz="2600" kern="100" dirty="0">
                          <a:effectLst/>
                          <a:latin typeface="Times New Roman"/>
                          <a:ea typeface="微软雅黑"/>
                          <a:cs typeface="Times New Roman"/>
                        </a:rPr>
                        <a:t>溶液，向其中滴加</a:t>
                      </a:r>
                      <a:r>
                        <a:rPr lang="en-US" sz="2600" kern="100" dirty="0">
                          <a:effectLst/>
                          <a:latin typeface="Times New Roman"/>
                          <a:ea typeface="微软雅黑"/>
                          <a:cs typeface="Courier New"/>
                        </a:rPr>
                        <a:t>3</a:t>
                      </a:r>
                      <a:r>
                        <a:rPr lang="zh-CN" sz="2600" kern="100" dirty="0">
                          <a:effectLst/>
                          <a:latin typeface="Times New Roman"/>
                          <a:ea typeface="微软雅黑"/>
                          <a:cs typeface="Times New Roman"/>
                        </a:rPr>
                        <a:t>滴</a:t>
                      </a:r>
                      <a:r>
                        <a:rPr lang="en-US" sz="2600" kern="100" dirty="0">
                          <a:effectLst/>
                          <a:latin typeface="Times New Roman"/>
                          <a:ea typeface="微软雅黑"/>
                          <a:cs typeface="Courier New"/>
                        </a:rPr>
                        <a:t>0.1 </a:t>
                      </a:r>
                      <a:r>
                        <a:rPr lang="en-US" sz="2600" kern="100" dirty="0" err="1">
                          <a:effectLst/>
                          <a:latin typeface="Times New Roman"/>
                          <a:ea typeface="微软雅黑"/>
                          <a:cs typeface="Courier New"/>
                        </a:rPr>
                        <a:t>mol·L</a:t>
                      </a:r>
                      <a:r>
                        <a:rPr lang="zh-CN" sz="2600" kern="100" baseline="30000" dirty="0">
                          <a:effectLst/>
                          <a:latin typeface="Times New Roman"/>
                          <a:ea typeface="微软雅黑"/>
                          <a:cs typeface="Times New Roman"/>
                        </a:rPr>
                        <a:t>－</a:t>
                      </a:r>
                      <a:r>
                        <a:rPr lang="en-US" sz="2600" kern="100" baseline="30000" dirty="0">
                          <a:effectLst/>
                          <a:latin typeface="Times New Roman"/>
                          <a:ea typeface="微软雅黑"/>
                          <a:cs typeface="Courier New"/>
                        </a:rPr>
                        <a:t>1</a:t>
                      </a:r>
                      <a:r>
                        <a:rPr lang="zh-CN" sz="2600" kern="100" dirty="0">
                          <a:effectLst/>
                          <a:latin typeface="Times New Roman"/>
                          <a:ea typeface="微软雅黑"/>
                          <a:cs typeface="Times New Roman"/>
                        </a:rPr>
                        <a:t>的</a:t>
                      </a:r>
                      <a:r>
                        <a:rPr lang="en-US" sz="2600" kern="100" dirty="0">
                          <a:effectLst/>
                          <a:latin typeface="Times New Roman"/>
                          <a:ea typeface="微软雅黑"/>
                          <a:cs typeface="Courier New"/>
                        </a:rPr>
                        <a:t>KSCN</a:t>
                      </a:r>
                      <a:r>
                        <a:rPr lang="zh-CN" sz="2600" kern="100" dirty="0">
                          <a:effectLst/>
                          <a:latin typeface="Times New Roman"/>
                          <a:ea typeface="微软雅黑"/>
                          <a:cs typeface="Times New Roman"/>
                        </a:rPr>
                        <a:t>溶液</a:t>
                      </a:r>
                      <a:endParaRPr lang="zh-CN" sz="105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dirty="0">
                          <a:effectLst/>
                          <a:latin typeface="Times New Roman"/>
                          <a:ea typeface="微软雅黑"/>
                          <a:cs typeface="Times New Roman"/>
                        </a:rPr>
                        <a:t>产生白色沉淀</a:t>
                      </a:r>
                      <a:endParaRPr lang="zh-CN" sz="105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矩形 4"/>
          <p:cNvSpPr/>
          <p:nvPr/>
        </p:nvSpPr>
        <p:spPr>
          <a:xfrm>
            <a:off x="334470" y="4401771"/>
            <a:ext cx="11243394" cy="648230"/>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a:ea typeface="微软雅黑"/>
                <a:cs typeface="Courier New"/>
              </a:rPr>
              <a:t>Cu</a:t>
            </a:r>
            <a:r>
              <a:rPr lang="en-US" altLang="zh-CN" sz="2600" kern="100" baseline="30000" dirty="0">
                <a:latin typeface="Times New Roman"/>
                <a:ea typeface="微软雅黑"/>
                <a:cs typeface="Courier New"/>
              </a:rPr>
              <a:t>2</a:t>
            </a:r>
            <a:r>
              <a:rPr lang="zh-CN" altLang="zh-CN" sz="2600" kern="100" baseline="30000" dirty="0">
                <a:latin typeface="Times New Roman"/>
                <a:ea typeface="微软雅黑"/>
                <a:cs typeface="Times New Roman"/>
              </a:rPr>
              <a:t>＋</a:t>
            </a:r>
            <a:r>
              <a:rPr lang="zh-CN" altLang="zh-CN" sz="2600" kern="100" dirty="0">
                <a:latin typeface="Times New Roman"/>
                <a:ea typeface="微软雅黑"/>
                <a:cs typeface="Times New Roman"/>
              </a:rPr>
              <a:t>与</a:t>
            </a:r>
            <a:r>
              <a:rPr lang="en-US" altLang="zh-CN" sz="2600" kern="100" dirty="0">
                <a:latin typeface="Times New Roman"/>
                <a:ea typeface="微软雅黑"/>
                <a:cs typeface="Courier New"/>
              </a:rPr>
              <a:t>SCN</a:t>
            </a:r>
            <a:r>
              <a:rPr lang="zh-CN" altLang="zh-CN" sz="2600" kern="100" baseline="30000" dirty="0">
                <a:latin typeface="Times New Roman"/>
                <a:ea typeface="微软雅黑"/>
                <a:cs typeface="Times New Roman"/>
              </a:rPr>
              <a:t>－</a:t>
            </a:r>
            <a:r>
              <a:rPr lang="zh-CN" altLang="zh-CN" sz="2600" kern="100" dirty="0">
                <a:latin typeface="Times New Roman"/>
                <a:ea typeface="微软雅黑"/>
                <a:cs typeface="Times New Roman"/>
              </a:rPr>
              <a:t>反应的离子方程式为</a:t>
            </a:r>
            <a:r>
              <a:rPr lang="en-US" altLang="zh-CN" sz="2600" kern="100" dirty="0" smtClean="0">
                <a:latin typeface="Times New Roman"/>
                <a:ea typeface="微软雅黑"/>
                <a:cs typeface="Courier New"/>
              </a:rPr>
              <a:t>__________________________________</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sp>
        <p:nvSpPr>
          <p:cNvPr id="6" name="矩形 5"/>
          <p:cNvSpPr/>
          <p:nvPr/>
        </p:nvSpPr>
        <p:spPr>
          <a:xfrm>
            <a:off x="3189438" y="3107848"/>
            <a:ext cx="601447" cy="492443"/>
          </a:xfrm>
          <a:prstGeom prst="rect">
            <a:avLst/>
          </a:prstGeom>
        </p:spPr>
        <p:txBody>
          <a:bodyPr wrap="none">
            <a:spAutoFit/>
          </a:bodyPr>
          <a:lstStyle/>
          <a:p>
            <a:r>
              <a:rPr lang="en-US" altLang="zh-CN" sz="2600">
                <a:solidFill>
                  <a:srgbClr val="C00000"/>
                </a:solidFill>
                <a:latin typeface="Times New Roman"/>
                <a:ea typeface="微软雅黑"/>
              </a:rPr>
              <a:t>0.1</a:t>
            </a:r>
            <a:endParaRPr lang="zh-CN" altLang="en-US" sz="2600" dirty="0"/>
          </a:p>
        </p:txBody>
      </p:sp>
      <p:sp>
        <p:nvSpPr>
          <p:cNvPr id="7" name="矩形 6"/>
          <p:cNvSpPr/>
          <p:nvPr/>
        </p:nvSpPr>
        <p:spPr>
          <a:xfrm>
            <a:off x="5375114" y="4446432"/>
            <a:ext cx="5508559" cy="492443"/>
          </a:xfrm>
          <a:prstGeom prst="rect">
            <a:avLst/>
          </a:prstGeom>
        </p:spPr>
        <p:txBody>
          <a:bodyPr wrap="none">
            <a:spAutoFit/>
          </a:bodyPr>
          <a:lstStyle/>
          <a:p>
            <a:r>
              <a:rPr lang="en-US" altLang="zh-CN" sz="2600" dirty="0">
                <a:solidFill>
                  <a:srgbClr val="C00000"/>
                </a:solidFill>
                <a:latin typeface="Times New Roman"/>
                <a:ea typeface="微软雅黑"/>
              </a:rPr>
              <a:t>2Cu</a:t>
            </a:r>
            <a:r>
              <a:rPr lang="en-US" altLang="zh-CN" sz="2600" baseline="30000" dirty="0">
                <a:solidFill>
                  <a:srgbClr val="C00000"/>
                </a:solidFill>
                <a:latin typeface="Times New Roman"/>
                <a:ea typeface="微软雅黑"/>
              </a:rPr>
              <a:t>2</a:t>
            </a:r>
            <a:r>
              <a:rPr lang="zh-CN" altLang="zh-CN" sz="2600" baseline="30000" dirty="0">
                <a:solidFill>
                  <a:srgbClr val="C00000"/>
                </a:solidFill>
                <a:latin typeface="Times New Roman"/>
                <a:ea typeface="微软雅黑"/>
                <a:cs typeface="Times New Roman"/>
              </a:rPr>
              <a:t>＋</a:t>
            </a:r>
            <a:r>
              <a:rPr lang="zh-CN" altLang="zh-CN" sz="2600" dirty="0">
                <a:solidFill>
                  <a:srgbClr val="C00000"/>
                </a:solidFill>
                <a:latin typeface="Times New Roman"/>
                <a:ea typeface="微软雅黑"/>
                <a:cs typeface="Times New Roman"/>
              </a:rPr>
              <a:t>＋</a:t>
            </a:r>
            <a:r>
              <a:rPr lang="en-US" altLang="zh-CN" sz="2600" dirty="0">
                <a:solidFill>
                  <a:srgbClr val="C00000"/>
                </a:solidFill>
                <a:latin typeface="Times New Roman"/>
                <a:ea typeface="微软雅黑"/>
              </a:rPr>
              <a:t>4SCN</a:t>
            </a:r>
            <a:r>
              <a:rPr lang="zh-CN" altLang="zh-CN" sz="2600" baseline="30000" dirty="0">
                <a:solidFill>
                  <a:srgbClr val="C00000"/>
                </a:solidFill>
                <a:latin typeface="Times New Roman"/>
                <a:ea typeface="微软雅黑"/>
                <a:cs typeface="Times New Roman"/>
              </a:rPr>
              <a:t>－</a:t>
            </a:r>
            <a:r>
              <a:rPr lang="en-US" altLang="zh-CN" sz="2600" spc="-80" dirty="0">
                <a:solidFill>
                  <a:srgbClr val="C00000"/>
                </a:solidFill>
                <a:latin typeface="Times New Roman"/>
                <a:ea typeface="微软雅黑"/>
              </a:rPr>
              <a:t>==</a:t>
            </a:r>
            <a:r>
              <a:rPr lang="en-US" altLang="zh-CN" sz="2600" dirty="0">
                <a:solidFill>
                  <a:srgbClr val="C00000"/>
                </a:solidFill>
                <a:latin typeface="Times New Roman"/>
                <a:ea typeface="微软雅黑"/>
              </a:rPr>
              <a:t>=2CuSCN</a:t>
            </a:r>
            <a:r>
              <a:rPr lang="zh-CN" altLang="zh-CN" sz="2600" dirty="0">
                <a:solidFill>
                  <a:srgbClr val="C00000"/>
                </a:solidFill>
                <a:latin typeface="Times New Roman"/>
                <a:ea typeface="微软雅黑"/>
                <a:cs typeface="Times New Roman"/>
              </a:rPr>
              <a:t>＋</a:t>
            </a:r>
            <a:r>
              <a:rPr lang="en-US" altLang="zh-CN" sz="2600" dirty="0">
                <a:solidFill>
                  <a:srgbClr val="C00000"/>
                </a:solidFill>
                <a:latin typeface="Times New Roman"/>
                <a:ea typeface="微软雅黑"/>
              </a:rPr>
              <a:t>(SCN)</a:t>
            </a:r>
            <a:r>
              <a:rPr lang="en-US" altLang="zh-CN" sz="2600" baseline="-25000" dirty="0">
                <a:solidFill>
                  <a:srgbClr val="C00000"/>
                </a:solidFill>
                <a:latin typeface="Times New Roman"/>
                <a:ea typeface="微软雅黑"/>
              </a:rPr>
              <a:t>2</a:t>
            </a:r>
            <a:endParaRPr lang="zh-CN" altLang="en-US" sz="2600" dirty="0"/>
          </a:p>
        </p:txBody>
      </p:sp>
    </p:spTree>
    <p:extLst>
      <p:ext uri="{BB962C8B-B14F-4D97-AF65-F5344CB8AC3E}">
        <p14:creationId xmlns:p14="http://schemas.microsoft.com/office/powerpoint/2010/main" val="371718385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34470" y="729449"/>
            <a:ext cx="11654075" cy="1323415"/>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latin typeface="Times New Roman"/>
                <a:ea typeface="黑体"/>
                <a:cs typeface="Times New Roman"/>
              </a:rPr>
              <a:t>【微自测】</a:t>
            </a:r>
            <a:endParaRPr lang="zh-CN" altLang="zh-CN" sz="1050" kern="100" dirty="0">
              <a:latin typeface="宋体"/>
              <a:cs typeface="Courier New"/>
            </a:endParaRPr>
          </a:p>
          <a:p>
            <a:pPr algn="just">
              <a:lnSpc>
                <a:spcPct val="150000"/>
              </a:lnSpc>
              <a:spcAft>
                <a:spcPts val="0"/>
              </a:spcAft>
              <a:tabLst>
                <a:tab pos="2610485" algn="l"/>
              </a:tabLst>
            </a:pPr>
            <a:r>
              <a:rPr lang="en-US" altLang="zh-CN" sz="2600" b="1" kern="100" dirty="0">
                <a:latin typeface="Times New Roman"/>
                <a:ea typeface="楷体_GB2312"/>
                <a:cs typeface="Courier New"/>
              </a:rPr>
              <a:t>1.</a:t>
            </a:r>
            <a:r>
              <a:rPr lang="zh-CN" altLang="zh-CN" sz="2600" b="1" kern="100" dirty="0">
                <a:latin typeface="Times New Roman"/>
                <a:ea typeface="楷体_GB2312"/>
                <a:cs typeface="Times New Roman"/>
              </a:rPr>
              <a:t>判断正误，正确的打</a:t>
            </a:r>
            <a:r>
              <a:rPr lang="en-US" altLang="zh-CN" sz="2600" b="1" kern="100" dirty="0">
                <a:latin typeface="宋体"/>
                <a:ea typeface="微软雅黑"/>
                <a:cs typeface="Times New Roman"/>
              </a:rPr>
              <a:t>“</a:t>
            </a:r>
            <a:r>
              <a:rPr lang="en-US" altLang="zh-CN" sz="2600" b="1" kern="100" dirty="0">
                <a:latin typeface="宋体"/>
                <a:ea typeface="楷体_GB2312"/>
                <a:cs typeface="Times New Roman"/>
              </a:rPr>
              <a:t>√</a:t>
            </a:r>
            <a:r>
              <a:rPr lang="en-US" altLang="zh-CN" sz="2600" b="1" kern="100" dirty="0">
                <a:latin typeface="宋体"/>
                <a:ea typeface="微软雅黑"/>
                <a:cs typeface="Times New Roman"/>
              </a:rPr>
              <a:t>”</a:t>
            </a:r>
            <a:r>
              <a:rPr lang="zh-CN" altLang="zh-CN" sz="2600" b="1" kern="100" dirty="0">
                <a:latin typeface="Times New Roman"/>
                <a:ea typeface="楷体_GB2312"/>
                <a:cs typeface="Times New Roman"/>
              </a:rPr>
              <a:t>，错误的打</a:t>
            </a:r>
            <a:r>
              <a:rPr lang="en-US" altLang="zh-CN" sz="2600" b="1" kern="100" dirty="0">
                <a:latin typeface="宋体"/>
                <a:ea typeface="微软雅黑"/>
                <a:cs typeface="Times New Roman"/>
              </a:rPr>
              <a:t>“×”</a:t>
            </a:r>
            <a:r>
              <a:rPr lang="zh-CN" altLang="zh-CN" sz="2600" b="1" kern="100" dirty="0">
                <a:latin typeface="Times New Roman"/>
                <a:ea typeface="楷体_GB2312"/>
                <a:cs typeface="Times New Roman"/>
              </a:rPr>
              <a:t>。</a:t>
            </a:r>
            <a:endParaRPr lang="zh-CN" altLang="zh-CN" sz="1050" kern="100" dirty="0">
              <a:effectLst/>
              <a:latin typeface="宋体"/>
              <a:cs typeface="Courier New"/>
            </a:endParaRPr>
          </a:p>
        </p:txBody>
      </p:sp>
      <p:sp>
        <p:nvSpPr>
          <p:cNvPr id="8" name="矩形 7"/>
          <p:cNvSpPr/>
          <p:nvPr/>
        </p:nvSpPr>
        <p:spPr>
          <a:xfrm>
            <a:off x="516880" y="1989610"/>
            <a:ext cx="11397613" cy="3047990"/>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b="1" kern="100" dirty="0">
                <a:latin typeface="Times New Roman"/>
                <a:ea typeface="楷体_GB2312"/>
                <a:cs typeface="Courier New"/>
              </a:rPr>
              <a:t>(1)FeCl</a:t>
            </a:r>
            <a:r>
              <a:rPr lang="en-US" altLang="zh-CN" sz="2600" b="1" kern="100" baseline="-25000" dirty="0">
                <a:latin typeface="Times New Roman"/>
                <a:ea typeface="楷体_GB2312"/>
                <a:cs typeface="Courier New"/>
              </a:rPr>
              <a:t>2</a:t>
            </a:r>
            <a:r>
              <a:rPr lang="zh-CN" altLang="zh-CN" sz="2600" b="1" kern="100" dirty="0">
                <a:latin typeface="Times New Roman"/>
                <a:ea typeface="楷体_GB2312"/>
                <a:cs typeface="Times New Roman"/>
              </a:rPr>
              <a:t>不能通过化合反应制得。</a:t>
            </a:r>
            <a:r>
              <a:rPr lang="en-US" altLang="zh-CN" sz="2600" b="1" kern="100" dirty="0">
                <a:latin typeface="Times New Roman"/>
                <a:ea typeface="楷体_GB2312"/>
                <a:cs typeface="Courier New"/>
              </a:rPr>
              <a:t>(</a:t>
            </a:r>
            <a:r>
              <a:rPr lang="zh-CN" altLang="zh-CN" sz="2600" b="1" kern="100" dirty="0">
                <a:latin typeface="Times New Roman"/>
                <a:ea typeface="楷体_GB2312"/>
                <a:cs typeface="Times New Roman"/>
              </a:rPr>
              <a:t>　　</a:t>
            </a:r>
            <a:r>
              <a:rPr lang="en-US" altLang="zh-CN" sz="2600" b="1" kern="100" dirty="0">
                <a:latin typeface="Times New Roman"/>
                <a:ea typeface="楷体_GB2312"/>
                <a:cs typeface="Courier New"/>
              </a:rPr>
              <a:t>)</a:t>
            </a:r>
            <a:endParaRPr lang="zh-CN" altLang="zh-CN" sz="1050" kern="100" dirty="0">
              <a:latin typeface="宋体"/>
              <a:cs typeface="Courier New"/>
            </a:endParaRPr>
          </a:p>
          <a:p>
            <a:pPr algn="just">
              <a:lnSpc>
                <a:spcPct val="150000"/>
              </a:lnSpc>
              <a:spcAft>
                <a:spcPts val="0"/>
              </a:spcAft>
              <a:tabLst>
                <a:tab pos="2610485" algn="l"/>
              </a:tabLst>
            </a:pPr>
            <a:r>
              <a:rPr lang="en-US" altLang="zh-CN" sz="2600" b="1" kern="100" dirty="0">
                <a:latin typeface="Times New Roman"/>
                <a:ea typeface="楷体_GB2312"/>
                <a:cs typeface="Courier New"/>
              </a:rPr>
              <a:t>(2)</a:t>
            </a:r>
            <a:r>
              <a:rPr lang="zh-CN" altLang="zh-CN" sz="2600" b="1" kern="100" dirty="0">
                <a:latin typeface="Times New Roman"/>
                <a:ea typeface="楷体_GB2312"/>
                <a:cs typeface="Times New Roman"/>
              </a:rPr>
              <a:t>同价态含铁物质间的转化一般可通过复分解反应实现。</a:t>
            </a:r>
            <a:r>
              <a:rPr lang="en-US" altLang="zh-CN" sz="2600" b="1" kern="100" dirty="0">
                <a:latin typeface="Times New Roman"/>
                <a:ea typeface="楷体_GB2312"/>
                <a:cs typeface="Courier New"/>
              </a:rPr>
              <a:t>(</a:t>
            </a:r>
            <a:r>
              <a:rPr lang="zh-CN" altLang="zh-CN" sz="2600" b="1" kern="100" dirty="0">
                <a:latin typeface="Times New Roman"/>
                <a:ea typeface="楷体_GB2312"/>
                <a:cs typeface="Times New Roman"/>
              </a:rPr>
              <a:t>　　</a:t>
            </a:r>
            <a:r>
              <a:rPr lang="en-US" altLang="zh-CN" sz="2600" b="1" kern="100" dirty="0">
                <a:latin typeface="Times New Roman"/>
                <a:ea typeface="楷体_GB2312"/>
                <a:cs typeface="Courier New"/>
              </a:rPr>
              <a:t>)</a:t>
            </a:r>
            <a:endParaRPr lang="zh-CN" altLang="zh-CN" sz="1050" kern="100" dirty="0">
              <a:latin typeface="宋体"/>
              <a:cs typeface="Courier New"/>
            </a:endParaRPr>
          </a:p>
          <a:p>
            <a:pPr algn="just">
              <a:lnSpc>
                <a:spcPct val="150000"/>
              </a:lnSpc>
              <a:spcAft>
                <a:spcPts val="0"/>
              </a:spcAft>
              <a:tabLst>
                <a:tab pos="2610485" algn="l"/>
              </a:tabLst>
            </a:pPr>
            <a:r>
              <a:rPr lang="en-US" altLang="zh-CN" sz="2600" b="1" kern="100" dirty="0">
                <a:latin typeface="Times New Roman"/>
                <a:ea typeface="楷体_GB2312"/>
                <a:cs typeface="Courier New"/>
              </a:rPr>
              <a:t>(3)</a:t>
            </a:r>
            <a:r>
              <a:rPr lang="zh-CN" altLang="zh-CN" sz="2600" b="1" kern="100" dirty="0">
                <a:latin typeface="Times New Roman"/>
                <a:ea typeface="楷体_GB2312"/>
                <a:cs typeface="Times New Roman"/>
              </a:rPr>
              <a:t>将</a:t>
            </a:r>
            <a:r>
              <a:rPr lang="en-US" altLang="zh-CN" sz="2600" b="1" kern="100" dirty="0">
                <a:latin typeface="Times New Roman"/>
                <a:ea typeface="楷体_GB2312"/>
                <a:cs typeface="Courier New"/>
              </a:rPr>
              <a:t>Fe(NO</a:t>
            </a:r>
            <a:r>
              <a:rPr lang="en-US" altLang="zh-CN" sz="2600" b="1" kern="100" baseline="-25000" dirty="0">
                <a:latin typeface="Times New Roman"/>
                <a:ea typeface="楷体_GB2312"/>
                <a:cs typeface="Courier New"/>
              </a:rPr>
              <a:t>3</a:t>
            </a:r>
            <a:r>
              <a:rPr lang="en-US" altLang="zh-CN" sz="2600" b="1" kern="100" dirty="0">
                <a:latin typeface="Times New Roman"/>
                <a:ea typeface="楷体_GB2312"/>
                <a:cs typeface="Courier New"/>
              </a:rPr>
              <a:t>)</a:t>
            </a:r>
            <a:r>
              <a:rPr lang="en-US" altLang="zh-CN" sz="2600" b="1" kern="100" baseline="-25000" dirty="0">
                <a:latin typeface="Times New Roman"/>
                <a:ea typeface="楷体_GB2312"/>
                <a:cs typeface="Courier New"/>
              </a:rPr>
              <a:t>2</a:t>
            </a:r>
            <a:r>
              <a:rPr lang="zh-CN" altLang="zh-CN" sz="2600" b="1" kern="100" dirty="0">
                <a:latin typeface="Times New Roman"/>
                <a:ea typeface="楷体_GB2312"/>
                <a:cs typeface="Times New Roman"/>
              </a:rPr>
              <a:t>样品溶于稀硫酸后，滴加</a:t>
            </a:r>
            <a:r>
              <a:rPr lang="en-US" altLang="zh-CN" sz="2600" b="1" kern="100" dirty="0">
                <a:latin typeface="Times New Roman"/>
                <a:ea typeface="楷体_GB2312"/>
                <a:cs typeface="Courier New"/>
              </a:rPr>
              <a:t>KSCN</a:t>
            </a:r>
            <a:r>
              <a:rPr lang="zh-CN" altLang="zh-CN" sz="2600" b="1" kern="100" dirty="0">
                <a:latin typeface="Times New Roman"/>
                <a:ea typeface="楷体_GB2312"/>
                <a:cs typeface="Times New Roman"/>
              </a:rPr>
              <a:t>溶液，观察溶液是否变红，检验</a:t>
            </a:r>
            <a:r>
              <a:rPr lang="en-US" altLang="zh-CN" sz="2600" b="1" kern="100" dirty="0">
                <a:latin typeface="Times New Roman"/>
                <a:ea typeface="楷体_GB2312"/>
                <a:cs typeface="Courier New"/>
              </a:rPr>
              <a:t>Fe(NO</a:t>
            </a:r>
            <a:r>
              <a:rPr lang="en-US" altLang="zh-CN" sz="2600" b="1" kern="100" baseline="-25000" dirty="0">
                <a:latin typeface="Times New Roman"/>
                <a:ea typeface="楷体_GB2312"/>
                <a:cs typeface="Courier New"/>
              </a:rPr>
              <a:t>3</a:t>
            </a:r>
            <a:r>
              <a:rPr lang="en-US" altLang="zh-CN" sz="2600" b="1" kern="100" dirty="0">
                <a:latin typeface="Times New Roman"/>
                <a:ea typeface="楷体_GB2312"/>
                <a:cs typeface="Courier New"/>
              </a:rPr>
              <a:t>)</a:t>
            </a:r>
            <a:r>
              <a:rPr lang="en-US" altLang="zh-CN" sz="2600" b="1" kern="100" baseline="-25000" dirty="0">
                <a:latin typeface="Times New Roman"/>
                <a:ea typeface="楷体_GB2312"/>
                <a:cs typeface="Courier New"/>
              </a:rPr>
              <a:t>2</a:t>
            </a:r>
            <a:r>
              <a:rPr lang="zh-CN" altLang="zh-CN" sz="2600" b="1" kern="100" dirty="0">
                <a:latin typeface="Times New Roman"/>
                <a:ea typeface="楷体_GB2312"/>
                <a:cs typeface="Times New Roman"/>
              </a:rPr>
              <a:t>晶体是否已氧化变质。</a:t>
            </a:r>
            <a:r>
              <a:rPr lang="en-US" altLang="zh-CN" sz="2600" b="1" kern="100" dirty="0">
                <a:latin typeface="Times New Roman"/>
                <a:ea typeface="楷体_GB2312"/>
                <a:cs typeface="Courier New"/>
              </a:rPr>
              <a:t>(</a:t>
            </a:r>
            <a:r>
              <a:rPr lang="zh-CN" altLang="zh-CN" sz="2600" b="1" kern="100" dirty="0">
                <a:latin typeface="Times New Roman"/>
                <a:ea typeface="楷体_GB2312"/>
                <a:cs typeface="Times New Roman"/>
              </a:rPr>
              <a:t>　　</a:t>
            </a:r>
            <a:r>
              <a:rPr lang="en-US" altLang="zh-CN" sz="2600" b="1" kern="100" dirty="0">
                <a:latin typeface="Times New Roman"/>
                <a:ea typeface="楷体_GB2312"/>
                <a:cs typeface="Courier New"/>
              </a:rPr>
              <a:t>)</a:t>
            </a:r>
            <a:endParaRPr lang="zh-CN" altLang="zh-CN" sz="1050" kern="100" dirty="0">
              <a:latin typeface="宋体"/>
              <a:cs typeface="Courier New"/>
            </a:endParaRPr>
          </a:p>
          <a:p>
            <a:pPr algn="just">
              <a:lnSpc>
                <a:spcPct val="150000"/>
              </a:lnSpc>
              <a:spcAft>
                <a:spcPts val="0"/>
              </a:spcAft>
              <a:tabLst>
                <a:tab pos="2610485" algn="l"/>
              </a:tabLst>
            </a:pPr>
            <a:r>
              <a:rPr lang="en-US" altLang="zh-CN" sz="2600" b="1" kern="100" dirty="0">
                <a:latin typeface="Times New Roman"/>
                <a:ea typeface="楷体_GB2312"/>
                <a:cs typeface="Courier New"/>
              </a:rPr>
              <a:t>(4)</a:t>
            </a:r>
            <a:r>
              <a:rPr lang="zh-CN" altLang="zh-CN" sz="2600" b="1" kern="100" dirty="0">
                <a:latin typeface="Times New Roman"/>
                <a:ea typeface="楷体_GB2312"/>
                <a:cs typeface="Times New Roman"/>
              </a:rPr>
              <a:t>用酸性</a:t>
            </a:r>
            <a:r>
              <a:rPr lang="en-US" altLang="zh-CN" sz="2600" b="1" kern="100" dirty="0">
                <a:latin typeface="Times New Roman"/>
                <a:ea typeface="楷体_GB2312"/>
                <a:cs typeface="Courier New"/>
              </a:rPr>
              <a:t>KMnO</a:t>
            </a:r>
            <a:r>
              <a:rPr lang="en-US" altLang="zh-CN" sz="2600" b="1" kern="100" baseline="-25000" dirty="0">
                <a:latin typeface="Times New Roman"/>
                <a:ea typeface="楷体_GB2312"/>
                <a:cs typeface="Courier New"/>
              </a:rPr>
              <a:t>4</a:t>
            </a:r>
            <a:r>
              <a:rPr lang="zh-CN" altLang="zh-CN" sz="2600" b="1" kern="100" dirty="0">
                <a:latin typeface="Times New Roman"/>
                <a:ea typeface="楷体_GB2312"/>
                <a:cs typeface="Times New Roman"/>
              </a:rPr>
              <a:t>溶液检验</a:t>
            </a:r>
            <a:r>
              <a:rPr lang="en-US" altLang="zh-CN" sz="2600" b="1" kern="100" dirty="0">
                <a:latin typeface="Times New Roman"/>
                <a:ea typeface="楷体_GB2312"/>
                <a:cs typeface="Courier New"/>
              </a:rPr>
              <a:t>FeCl</a:t>
            </a:r>
            <a:r>
              <a:rPr lang="en-US" altLang="zh-CN" sz="2600" b="1" kern="100" baseline="-25000" dirty="0">
                <a:latin typeface="Times New Roman"/>
                <a:ea typeface="楷体_GB2312"/>
                <a:cs typeface="Courier New"/>
              </a:rPr>
              <a:t>3</a:t>
            </a:r>
            <a:r>
              <a:rPr lang="zh-CN" altLang="zh-CN" sz="2600" b="1" kern="100" dirty="0">
                <a:latin typeface="Times New Roman"/>
                <a:ea typeface="楷体_GB2312"/>
                <a:cs typeface="Times New Roman"/>
              </a:rPr>
              <a:t>溶液中是否含有</a:t>
            </a:r>
            <a:r>
              <a:rPr lang="en-US" altLang="zh-CN" sz="2600" b="1" kern="100" dirty="0">
                <a:latin typeface="Times New Roman"/>
                <a:ea typeface="楷体_GB2312"/>
                <a:cs typeface="Courier New"/>
              </a:rPr>
              <a:t>FeCl</a:t>
            </a:r>
            <a:r>
              <a:rPr lang="en-US" altLang="zh-CN" sz="2600" b="1" kern="100" baseline="-25000" dirty="0">
                <a:latin typeface="Times New Roman"/>
                <a:ea typeface="楷体_GB2312"/>
                <a:cs typeface="Courier New"/>
              </a:rPr>
              <a:t>2</a:t>
            </a:r>
            <a:r>
              <a:rPr lang="zh-CN" altLang="zh-CN" sz="2600" b="1" kern="100" dirty="0">
                <a:latin typeface="Times New Roman"/>
                <a:ea typeface="楷体_GB2312"/>
                <a:cs typeface="Times New Roman"/>
              </a:rPr>
              <a:t>。</a:t>
            </a:r>
            <a:r>
              <a:rPr lang="en-US" altLang="zh-CN" sz="2600" b="1" kern="100" dirty="0">
                <a:latin typeface="Times New Roman"/>
                <a:ea typeface="楷体_GB2312"/>
                <a:cs typeface="Courier New"/>
              </a:rPr>
              <a:t>(</a:t>
            </a:r>
            <a:r>
              <a:rPr lang="zh-CN" altLang="zh-CN" sz="2600" b="1" kern="100" dirty="0">
                <a:latin typeface="Times New Roman"/>
                <a:ea typeface="楷体_GB2312"/>
                <a:cs typeface="Times New Roman"/>
              </a:rPr>
              <a:t>　　</a:t>
            </a:r>
            <a:r>
              <a:rPr lang="en-US" altLang="zh-CN" sz="2600" b="1" kern="100" dirty="0" smtClean="0">
                <a:latin typeface="Times New Roman"/>
                <a:ea typeface="楷体_GB2312"/>
                <a:cs typeface="Courier New"/>
              </a:rPr>
              <a:t>)</a:t>
            </a:r>
            <a:endParaRPr lang="zh-CN" altLang="zh-CN" sz="1050" kern="100" dirty="0">
              <a:latin typeface="宋体"/>
              <a:cs typeface="Courier New"/>
            </a:endParaRPr>
          </a:p>
        </p:txBody>
      </p:sp>
      <p:sp>
        <p:nvSpPr>
          <p:cNvPr id="4" name="矩形 3"/>
          <p:cNvSpPr/>
          <p:nvPr/>
        </p:nvSpPr>
        <p:spPr>
          <a:xfrm>
            <a:off x="516880" y="5046842"/>
            <a:ext cx="11397613" cy="648230"/>
          </a:xfrm>
          <a:prstGeom prst="rect">
            <a:avLst/>
          </a:prstGeom>
        </p:spPr>
        <p:txBody>
          <a:bodyPr wrap="square" lIns="121898" tIns="60948" rIns="121898" bIns="60948">
            <a:spAutoFit/>
          </a:bodyPr>
          <a:lstStyle/>
          <a:p>
            <a:pPr marL="252000" indent="-457200" algn="just">
              <a:lnSpc>
                <a:spcPct val="150000"/>
              </a:lnSpc>
              <a:spcAft>
                <a:spcPts val="0"/>
              </a:spcAft>
            </a:pPr>
            <a:r>
              <a:rPr lang="zh-CN" altLang="zh-CN" sz="2600" dirty="0">
                <a:solidFill>
                  <a:srgbClr val="C00000"/>
                </a:solidFill>
                <a:latin typeface="Times New Roman"/>
                <a:ea typeface="黑体"/>
                <a:cs typeface="Times New Roman"/>
              </a:rPr>
              <a:t>答案</a:t>
            </a:r>
            <a:r>
              <a:rPr lang="zh-CN" altLang="zh-CN" sz="2600" dirty="0">
                <a:solidFill>
                  <a:srgbClr val="C00000"/>
                </a:solidFill>
                <a:latin typeface="Times New Roman"/>
                <a:ea typeface="微软雅黑"/>
                <a:cs typeface="Times New Roman"/>
              </a:rPr>
              <a:t>　</a:t>
            </a:r>
            <a:r>
              <a:rPr lang="en-US" altLang="zh-CN" sz="2600" dirty="0">
                <a:solidFill>
                  <a:srgbClr val="C00000"/>
                </a:solidFill>
                <a:latin typeface="Times New Roman"/>
                <a:ea typeface="微软雅黑"/>
              </a:rPr>
              <a:t>(1)</a:t>
            </a:r>
            <a:r>
              <a:rPr lang="en-US" altLang="zh-CN" sz="2600" dirty="0">
                <a:solidFill>
                  <a:srgbClr val="C00000"/>
                </a:solidFill>
                <a:latin typeface="宋体"/>
                <a:ea typeface="微软雅黑"/>
                <a:cs typeface="Times New Roman"/>
              </a:rPr>
              <a:t>×</a:t>
            </a:r>
            <a:r>
              <a:rPr lang="zh-CN" altLang="zh-CN" sz="2600" dirty="0">
                <a:solidFill>
                  <a:srgbClr val="C00000"/>
                </a:solidFill>
                <a:latin typeface="Times New Roman"/>
                <a:ea typeface="微软雅黑"/>
                <a:cs typeface="Times New Roman"/>
              </a:rPr>
              <a:t>　</a:t>
            </a:r>
            <a:r>
              <a:rPr lang="en-US" altLang="zh-CN" sz="2600" dirty="0">
                <a:solidFill>
                  <a:srgbClr val="C00000"/>
                </a:solidFill>
                <a:latin typeface="Times New Roman"/>
                <a:ea typeface="微软雅黑"/>
              </a:rPr>
              <a:t>(2)</a:t>
            </a:r>
            <a:r>
              <a:rPr lang="en-US" altLang="zh-CN" sz="2600" dirty="0">
                <a:solidFill>
                  <a:srgbClr val="C00000"/>
                </a:solidFill>
                <a:latin typeface="宋体"/>
                <a:ea typeface="微软雅黑"/>
                <a:cs typeface="Times New Roman"/>
              </a:rPr>
              <a:t>√</a:t>
            </a:r>
            <a:r>
              <a:rPr lang="zh-CN" altLang="zh-CN" sz="2600" dirty="0">
                <a:solidFill>
                  <a:srgbClr val="C00000"/>
                </a:solidFill>
                <a:latin typeface="Times New Roman"/>
                <a:ea typeface="微软雅黑"/>
                <a:cs typeface="Times New Roman"/>
              </a:rPr>
              <a:t>　</a:t>
            </a:r>
            <a:r>
              <a:rPr lang="en-US" altLang="zh-CN" sz="2600" dirty="0">
                <a:solidFill>
                  <a:srgbClr val="C00000"/>
                </a:solidFill>
                <a:latin typeface="Times New Roman"/>
                <a:ea typeface="微软雅黑"/>
              </a:rPr>
              <a:t>(3)</a:t>
            </a:r>
            <a:r>
              <a:rPr lang="en-US" altLang="zh-CN" sz="2600" dirty="0">
                <a:solidFill>
                  <a:srgbClr val="C00000"/>
                </a:solidFill>
                <a:latin typeface="宋体"/>
                <a:ea typeface="微软雅黑"/>
                <a:cs typeface="Times New Roman"/>
              </a:rPr>
              <a:t>×</a:t>
            </a:r>
            <a:r>
              <a:rPr lang="zh-CN" altLang="zh-CN" sz="2600" dirty="0">
                <a:solidFill>
                  <a:srgbClr val="C00000"/>
                </a:solidFill>
                <a:latin typeface="Times New Roman"/>
                <a:ea typeface="微软雅黑"/>
                <a:cs typeface="Times New Roman"/>
              </a:rPr>
              <a:t>　</a:t>
            </a:r>
            <a:r>
              <a:rPr lang="en-US" altLang="zh-CN" sz="2600" dirty="0">
                <a:solidFill>
                  <a:srgbClr val="C00000"/>
                </a:solidFill>
                <a:latin typeface="Times New Roman"/>
                <a:ea typeface="微软雅黑"/>
              </a:rPr>
              <a:t>(4)</a:t>
            </a:r>
            <a:r>
              <a:rPr lang="en-US" altLang="zh-CN" sz="2600" dirty="0">
                <a:solidFill>
                  <a:srgbClr val="C00000"/>
                </a:solidFill>
                <a:latin typeface="宋体"/>
                <a:ea typeface="微软雅黑"/>
                <a:cs typeface="Times New Roman"/>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Tree>
    <p:extLst>
      <p:ext uri="{BB962C8B-B14F-4D97-AF65-F5344CB8AC3E}">
        <p14:creationId xmlns:p14="http://schemas.microsoft.com/office/powerpoint/2010/main" val="25733982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729449"/>
            <a:ext cx="11243394" cy="4248318"/>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smtClean="0">
                <a:solidFill>
                  <a:srgbClr val="0000FF"/>
                </a:solidFill>
                <a:latin typeface="Times New Roman"/>
                <a:ea typeface="黑体"/>
                <a:cs typeface="Times New Roman"/>
              </a:rPr>
              <a:t>解析</a:t>
            </a:r>
            <a:r>
              <a:rPr lang="zh-CN" altLang="zh-CN" sz="2600" b="1" kern="100" dirty="0" smtClean="0">
                <a:solidFill>
                  <a:srgbClr val="0000FF"/>
                </a:solidFill>
                <a:latin typeface="Times New Roman"/>
                <a:ea typeface="仿宋_GB2312"/>
                <a:cs typeface="Times New Roman"/>
              </a:rPr>
              <a:t>　</a:t>
            </a:r>
            <a:r>
              <a:rPr lang="en-US" altLang="zh-CN" sz="2600" b="1" kern="100" dirty="0">
                <a:solidFill>
                  <a:srgbClr val="0000FF"/>
                </a:solidFill>
                <a:latin typeface="Times New Roman"/>
                <a:ea typeface="仿宋_GB2312"/>
                <a:cs typeface="Courier New"/>
              </a:rPr>
              <a:t>(5)</a:t>
            </a:r>
            <a:r>
              <a:rPr lang="en-US" altLang="zh-CN" sz="2600" b="1" kern="100" dirty="0">
                <a:solidFill>
                  <a:srgbClr val="0000FF"/>
                </a:solidFill>
                <a:latin typeface="宋体"/>
                <a:ea typeface="仿宋_GB2312"/>
                <a:cs typeface="Times New Roman"/>
              </a:rPr>
              <a:t>①</a:t>
            </a:r>
            <a:r>
              <a:rPr lang="zh-CN" altLang="zh-CN" sz="2600" b="1" kern="100" dirty="0">
                <a:solidFill>
                  <a:srgbClr val="0000FF"/>
                </a:solidFill>
                <a:latin typeface="Times New Roman"/>
                <a:ea typeface="仿宋_GB2312"/>
                <a:cs typeface="Times New Roman"/>
              </a:rPr>
              <a:t>硫酸铁与</a:t>
            </a:r>
            <a:r>
              <a:rPr lang="en-US" altLang="zh-CN" sz="2600" b="1" kern="100" dirty="0">
                <a:solidFill>
                  <a:srgbClr val="0000FF"/>
                </a:solidFill>
                <a:latin typeface="Times New Roman"/>
                <a:ea typeface="仿宋_GB2312"/>
                <a:cs typeface="Courier New"/>
              </a:rPr>
              <a:t>Cu</a:t>
            </a:r>
            <a:r>
              <a:rPr lang="zh-CN" altLang="zh-CN" sz="2600" b="1" kern="100" dirty="0">
                <a:solidFill>
                  <a:srgbClr val="0000FF"/>
                </a:solidFill>
                <a:latin typeface="Times New Roman"/>
                <a:ea typeface="仿宋_GB2312"/>
                <a:cs typeface="Times New Roman"/>
              </a:rPr>
              <a:t>粉反应生成硫酸亚铁和硫酸铜，其离子方程式为</a:t>
            </a:r>
            <a:r>
              <a:rPr lang="en-US" altLang="zh-CN" sz="2600" b="1" kern="100" dirty="0">
                <a:solidFill>
                  <a:srgbClr val="0000FF"/>
                </a:solidFill>
                <a:latin typeface="Times New Roman"/>
                <a:ea typeface="仿宋_GB2312"/>
                <a:cs typeface="Courier New"/>
              </a:rPr>
              <a:t>2Fe</a:t>
            </a:r>
            <a:r>
              <a:rPr lang="en-US" altLang="zh-CN" sz="2600" b="1" kern="100" baseline="30000" dirty="0">
                <a:solidFill>
                  <a:srgbClr val="0000FF"/>
                </a:solidFill>
                <a:latin typeface="Times New Roman"/>
                <a:ea typeface="仿宋_GB2312"/>
                <a:cs typeface="Courier New"/>
              </a:rPr>
              <a:t>3</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Cu</a:t>
            </a:r>
            <a:r>
              <a:rPr lang="en-US" altLang="zh-CN" sz="2600" b="1" kern="100" spc="-80" dirty="0">
                <a:solidFill>
                  <a:srgbClr val="0000FF"/>
                </a:solidFill>
                <a:latin typeface="Times New Roman"/>
                <a:ea typeface="仿宋_GB2312"/>
                <a:cs typeface="Courier New"/>
              </a:rPr>
              <a:t>==</a:t>
            </a:r>
            <a:r>
              <a:rPr lang="en-US" altLang="zh-CN" sz="2600" b="1" kern="100" dirty="0">
                <a:solidFill>
                  <a:srgbClr val="0000FF"/>
                </a:solidFill>
                <a:latin typeface="Times New Roman"/>
                <a:ea typeface="仿宋_GB2312"/>
                <a:cs typeface="Courier New"/>
              </a:rPr>
              <a:t>=2Fe</a:t>
            </a:r>
            <a:r>
              <a:rPr lang="en-US" altLang="zh-CN" sz="2600" b="1" kern="100" baseline="30000" dirty="0">
                <a:solidFill>
                  <a:srgbClr val="0000FF"/>
                </a:solidFill>
                <a:latin typeface="Times New Roman"/>
                <a:ea typeface="仿宋_GB2312"/>
                <a:cs typeface="Courier New"/>
              </a:rPr>
              <a:t>2</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Cu</a:t>
            </a:r>
            <a:r>
              <a:rPr lang="en-US" altLang="zh-CN" sz="2600" b="1" kern="100" baseline="30000" dirty="0">
                <a:solidFill>
                  <a:srgbClr val="0000FF"/>
                </a:solidFill>
                <a:latin typeface="Times New Roman"/>
                <a:ea typeface="仿宋_GB2312"/>
                <a:cs typeface="Courier New"/>
              </a:rPr>
              <a:t>2</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宋体"/>
                <a:ea typeface="仿宋_GB2312"/>
                <a:cs typeface="Times New Roman"/>
              </a:rPr>
              <a:t>②</a:t>
            </a:r>
            <a:r>
              <a:rPr lang="zh-CN" altLang="zh-CN" sz="2600" b="1" kern="100" dirty="0">
                <a:solidFill>
                  <a:srgbClr val="0000FF"/>
                </a:solidFill>
                <a:latin typeface="Times New Roman"/>
                <a:ea typeface="仿宋_GB2312"/>
                <a:cs typeface="Times New Roman"/>
              </a:rPr>
              <a:t>由反应</a:t>
            </a:r>
            <a:r>
              <a:rPr lang="en-US" altLang="zh-CN" sz="2600" b="1" kern="100" dirty="0">
                <a:solidFill>
                  <a:srgbClr val="0000FF"/>
                </a:solidFill>
                <a:latin typeface="Times New Roman"/>
                <a:ea typeface="仿宋_GB2312"/>
                <a:cs typeface="Courier New"/>
              </a:rPr>
              <a:t>2Fe</a:t>
            </a:r>
            <a:r>
              <a:rPr lang="en-US" altLang="zh-CN" sz="2600" b="1" kern="100" baseline="30000" dirty="0">
                <a:solidFill>
                  <a:srgbClr val="0000FF"/>
                </a:solidFill>
                <a:latin typeface="Times New Roman"/>
                <a:ea typeface="仿宋_GB2312"/>
                <a:cs typeface="Courier New"/>
              </a:rPr>
              <a:t>3</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Cu</a:t>
            </a:r>
            <a:r>
              <a:rPr lang="en-US" altLang="zh-CN" sz="2600" b="1" kern="100" spc="-80" dirty="0">
                <a:solidFill>
                  <a:srgbClr val="0000FF"/>
                </a:solidFill>
                <a:latin typeface="Times New Roman"/>
                <a:ea typeface="仿宋_GB2312"/>
                <a:cs typeface="Courier New"/>
              </a:rPr>
              <a:t>==</a:t>
            </a:r>
            <a:r>
              <a:rPr lang="en-US" altLang="zh-CN" sz="2600" b="1" kern="100" dirty="0">
                <a:solidFill>
                  <a:srgbClr val="0000FF"/>
                </a:solidFill>
                <a:latin typeface="Times New Roman"/>
                <a:ea typeface="仿宋_GB2312"/>
                <a:cs typeface="Courier New"/>
              </a:rPr>
              <a:t>=2Fe</a:t>
            </a:r>
            <a:r>
              <a:rPr lang="en-US" altLang="zh-CN" sz="2600" b="1" kern="100" baseline="30000" dirty="0">
                <a:solidFill>
                  <a:srgbClr val="0000FF"/>
                </a:solidFill>
                <a:latin typeface="Times New Roman"/>
                <a:ea typeface="仿宋_GB2312"/>
                <a:cs typeface="Courier New"/>
              </a:rPr>
              <a:t>2</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Cu</a:t>
            </a:r>
            <a:r>
              <a:rPr lang="en-US" altLang="zh-CN" sz="2600" b="1" kern="100" baseline="30000" dirty="0">
                <a:solidFill>
                  <a:srgbClr val="0000FF"/>
                </a:solidFill>
                <a:latin typeface="Times New Roman"/>
                <a:ea typeface="仿宋_GB2312"/>
                <a:cs typeface="Courier New"/>
              </a:rPr>
              <a:t>2</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可知，图</a:t>
            </a:r>
            <a:r>
              <a:rPr lang="en-US" altLang="zh-CN" sz="2600" b="1" kern="100" dirty="0">
                <a:solidFill>
                  <a:srgbClr val="0000FF"/>
                </a:solidFill>
                <a:latin typeface="Times New Roman"/>
                <a:ea typeface="仿宋_GB2312"/>
                <a:cs typeface="Courier New"/>
              </a:rPr>
              <a:t>1</a:t>
            </a:r>
            <a:r>
              <a:rPr lang="zh-CN" altLang="zh-CN" sz="2600" b="1" kern="100" dirty="0">
                <a:solidFill>
                  <a:srgbClr val="0000FF"/>
                </a:solidFill>
                <a:latin typeface="Times New Roman"/>
                <a:ea typeface="仿宋_GB2312"/>
                <a:cs typeface="Times New Roman"/>
              </a:rPr>
              <a:t>得到的溶液中</a:t>
            </a:r>
            <a:r>
              <a:rPr lang="en-US" altLang="zh-CN" sz="2600" b="1" kern="100" dirty="0">
                <a:solidFill>
                  <a:srgbClr val="0000FF"/>
                </a:solidFill>
                <a:latin typeface="Times New Roman"/>
                <a:ea typeface="仿宋_GB2312"/>
                <a:cs typeface="Courier New"/>
              </a:rPr>
              <a:t>Fe</a:t>
            </a:r>
            <a:r>
              <a:rPr lang="en-US" altLang="zh-CN" sz="2600" b="1" kern="100" baseline="30000" dirty="0">
                <a:solidFill>
                  <a:srgbClr val="0000FF"/>
                </a:solidFill>
                <a:latin typeface="Times New Roman"/>
                <a:ea typeface="仿宋_GB2312"/>
                <a:cs typeface="Courier New"/>
              </a:rPr>
              <a:t>2</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为</a:t>
            </a:r>
            <a:r>
              <a:rPr lang="en-US" altLang="zh-CN" sz="2600" b="1" kern="100" dirty="0">
                <a:solidFill>
                  <a:srgbClr val="0000FF"/>
                </a:solidFill>
                <a:latin typeface="Times New Roman"/>
                <a:ea typeface="仿宋_GB2312"/>
                <a:cs typeface="Courier New"/>
              </a:rPr>
              <a:t>0.2 </a:t>
            </a:r>
            <a:r>
              <a:rPr lang="en-US" altLang="zh-CN" sz="2600" b="1" kern="100" dirty="0" err="1">
                <a:solidFill>
                  <a:srgbClr val="0000FF"/>
                </a:solidFill>
                <a:latin typeface="Times New Roman"/>
                <a:ea typeface="仿宋_GB2312"/>
                <a:cs typeface="Courier New"/>
              </a:rPr>
              <a:t>mol·L</a:t>
            </a:r>
            <a:r>
              <a:rPr lang="zh-CN" altLang="zh-CN" sz="2600" b="1" kern="100" baseline="30000" dirty="0">
                <a:solidFill>
                  <a:srgbClr val="0000FF"/>
                </a:solidFill>
                <a:latin typeface="Times New Roman"/>
                <a:ea typeface="仿宋_GB2312"/>
                <a:cs typeface="Times New Roman"/>
              </a:rPr>
              <a:t>－</a:t>
            </a:r>
            <a:r>
              <a:rPr lang="en-US" altLang="zh-CN" sz="2600" b="1" kern="100" baseline="30000" dirty="0">
                <a:solidFill>
                  <a:srgbClr val="0000FF"/>
                </a:solidFill>
                <a:latin typeface="Times New Roman"/>
                <a:ea typeface="仿宋_GB2312"/>
                <a:cs typeface="Courier New"/>
              </a:rPr>
              <a:t>1</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Cu</a:t>
            </a:r>
            <a:r>
              <a:rPr lang="en-US" altLang="zh-CN" sz="2600" b="1" kern="100" baseline="30000" dirty="0">
                <a:solidFill>
                  <a:srgbClr val="0000FF"/>
                </a:solidFill>
                <a:latin typeface="Times New Roman"/>
                <a:ea typeface="仿宋_GB2312"/>
                <a:cs typeface="Courier New"/>
              </a:rPr>
              <a:t>2</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为</a:t>
            </a:r>
            <a:r>
              <a:rPr lang="en-US" altLang="zh-CN" sz="2600" b="1" kern="100" dirty="0">
                <a:solidFill>
                  <a:srgbClr val="0000FF"/>
                </a:solidFill>
                <a:latin typeface="Times New Roman"/>
                <a:ea typeface="仿宋_GB2312"/>
                <a:cs typeface="Courier New"/>
              </a:rPr>
              <a:t>0.1 </a:t>
            </a:r>
            <a:r>
              <a:rPr lang="en-US" altLang="zh-CN" sz="2600" b="1" kern="100" dirty="0" err="1">
                <a:solidFill>
                  <a:srgbClr val="0000FF"/>
                </a:solidFill>
                <a:latin typeface="Times New Roman"/>
                <a:ea typeface="仿宋_GB2312"/>
                <a:cs typeface="Courier New"/>
              </a:rPr>
              <a:t>mol·L</a:t>
            </a:r>
            <a:r>
              <a:rPr lang="zh-CN" altLang="zh-CN" sz="2600" b="1" kern="100" baseline="30000" dirty="0">
                <a:solidFill>
                  <a:srgbClr val="0000FF"/>
                </a:solidFill>
                <a:latin typeface="Times New Roman"/>
                <a:ea typeface="仿宋_GB2312"/>
                <a:cs typeface="Times New Roman"/>
              </a:rPr>
              <a:t>－</a:t>
            </a:r>
            <a:r>
              <a:rPr lang="en-US" altLang="zh-CN" sz="2600" b="1" kern="100" baseline="30000" dirty="0">
                <a:solidFill>
                  <a:srgbClr val="0000FF"/>
                </a:solidFill>
                <a:latin typeface="Times New Roman"/>
                <a:ea typeface="仿宋_GB2312"/>
                <a:cs typeface="Courier New"/>
              </a:rPr>
              <a:t>1</a:t>
            </a:r>
            <a:r>
              <a:rPr lang="zh-CN" altLang="zh-CN" sz="2600" b="1" kern="100" dirty="0">
                <a:solidFill>
                  <a:srgbClr val="0000FF"/>
                </a:solidFill>
                <a:latin typeface="Times New Roman"/>
                <a:ea typeface="仿宋_GB2312"/>
                <a:cs typeface="Times New Roman"/>
              </a:rPr>
              <a:t>，分别取</a:t>
            </a:r>
            <a:r>
              <a:rPr lang="en-US" altLang="zh-CN" sz="2600" b="1" kern="100" dirty="0">
                <a:solidFill>
                  <a:srgbClr val="0000FF"/>
                </a:solidFill>
                <a:latin typeface="Times New Roman"/>
                <a:ea typeface="仿宋_GB2312"/>
                <a:cs typeface="Courier New"/>
              </a:rPr>
              <a:t>4 mL 0.2 </a:t>
            </a:r>
            <a:r>
              <a:rPr lang="en-US" altLang="zh-CN" sz="2600" b="1" kern="100" dirty="0" err="1">
                <a:solidFill>
                  <a:srgbClr val="0000FF"/>
                </a:solidFill>
                <a:latin typeface="Times New Roman"/>
                <a:ea typeface="仿宋_GB2312"/>
                <a:cs typeface="Courier New"/>
              </a:rPr>
              <a:t>mol·L</a:t>
            </a:r>
            <a:r>
              <a:rPr lang="zh-CN" altLang="zh-CN" sz="2600" b="1" kern="100" baseline="30000" dirty="0">
                <a:solidFill>
                  <a:srgbClr val="0000FF"/>
                </a:solidFill>
                <a:latin typeface="Times New Roman"/>
                <a:ea typeface="仿宋_GB2312"/>
                <a:cs typeface="Times New Roman"/>
              </a:rPr>
              <a:t>－</a:t>
            </a:r>
            <a:r>
              <a:rPr lang="en-US" altLang="zh-CN" sz="2600" b="1" kern="100" baseline="30000" dirty="0">
                <a:solidFill>
                  <a:srgbClr val="0000FF"/>
                </a:solidFill>
                <a:latin typeface="Times New Roman"/>
                <a:ea typeface="仿宋_GB2312"/>
                <a:cs typeface="Courier New"/>
              </a:rPr>
              <a:t>1</a:t>
            </a:r>
            <a:r>
              <a:rPr lang="zh-CN" altLang="zh-CN" sz="2600" b="1" kern="100" dirty="0">
                <a:solidFill>
                  <a:srgbClr val="0000FF"/>
                </a:solidFill>
                <a:latin typeface="Times New Roman"/>
                <a:ea typeface="仿宋_GB2312"/>
                <a:cs typeface="Times New Roman"/>
              </a:rPr>
              <a:t>的</a:t>
            </a:r>
            <a:r>
              <a:rPr lang="en-US" altLang="zh-CN" sz="2600" b="1" kern="100" dirty="0">
                <a:solidFill>
                  <a:srgbClr val="0000FF"/>
                </a:solidFill>
                <a:latin typeface="Times New Roman"/>
                <a:ea typeface="仿宋_GB2312"/>
                <a:cs typeface="Courier New"/>
              </a:rPr>
              <a:t>FeSO</a:t>
            </a:r>
            <a:r>
              <a:rPr lang="en-US" altLang="zh-CN" sz="2600" b="1" kern="100" baseline="-25000" dirty="0">
                <a:solidFill>
                  <a:srgbClr val="0000FF"/>
                </a:solidFill>
                <a:latin typeface="Times New Roman"/>
                <a:ea typeface="仿宋_GB2312"/>
                <a:cs typeface="Courier New"/>
              </a:rPr>
              <a:t>4</a:t>
            </a:r>
            <a:r>
              <a:rPr lang="zh-CN" altLang="zh-CN" sz="2600" b="1" kern="100" dirty="0">
                <a:solidFill>
                  <a:srgbClr val="0000FF"/>
                </a:solidFill>
                <a:latin typeface="Times New Roman"/>
                <a:ea typeface="仿宋_GB2312"/>
                <a:cs typeface="Times New Roman"/>
              </a:rPr>
              <a:t>溶液和</a:t>
            </a:r>
            <a:r>
              <a:rPr lang="en-US" altLang="zh-CN" sz="2600" b="1" kern="100" dirty="0">
                <a:solidFill>
                  <a:srgbClr val="0000FF"/>
                </a:solidFill>
                <a:latin typeface="Times New Roman"/>
                <a:ea typeface="仿宋_GB2312"/>
                <a:cs typeface="Courier New"/>
              </a:rPr>
              <a:t>4 mL 0.1 </a:t>
            </a:r>
            <a:r>
              <a:rPr lang="en-US" altLang="zh-CN" sz="2600" b="1" kern="100" dirty="0" err="1">
                <a:solidFill>
                  <a:srgbClr val="0000FF"/>
                </a:solidFill>
                <a:latin typeface="Times New Roman"/>
                <a:ea typeface="仿宋_GB2312"/>
                <a:cs typeface="Courier New"/>
              </a:rPr>
              <a:t>mol·L</a:t>
            </a:r>
            <a:r>
              <a:rPr lang="zh-CN" altLang="zh-CN" sz="2600" b="1" kern="100" baseline="30000" dirty="0">
                <a:solidFill>
                  <a:srgbClr val="0000FF"/>
                </a:solidFill>
                <a:latin typeface="Times New Roman"/>
                <a:ea typeface="仿宋_GB2312"/>
                <a:cs typeface="Times New Roman"/>
              </a:rPr>
              <a:t>－</a:t>
            </a:r>
            <a:r>
              <a:rPr lang="en-US" altLang="zh-CN" sz="2600" b="1" kern="100" baseline="30000" dirty="0">
                <a:solidFill>
                  <a:srgbClr val="0000FF"/>
                </a:solidFill>
                <a:latin typeface="Times New Roman"/>
                <a:ea typeface="仿宋_GB2312"/>
                <a:cs typeface="Courier New"/>
              </a:rPr>
              <a:t>1</a:t>
            </a:r>
            <a:r>
              <a:rPr lang="zh-CN" altLang="zh-CN" sz="2600" b="1" kern="100" dirty="0">
                <a:solidFill>
                  <a:srgbClr val="0000FF"/>
                </a:solidFill>
                <a:latin typeface="Times New Roman"/>
                <a:ea typeface="仿宋_GB2312"/>
                <a:cs typeface="Times New Roman"/>
              </a:rPr>
              <a:t>的</a:t>
            </a:r>
            <a:r>
              <a:rPr lang="en-US" altLang="zh-CN" sz="2600" b="1" kern="100" dirty="0">
                <a:solidFill>
                  <a:srgbClr val="0000FF"/>
                </a:solidFill>
                <a:latin typeface="Times New Roman"/>
                <a:ea typeface="仿宋_GB2312"/>
                <a:cs typeface="Courier New"/>
              </a:rPr>
              <a:t>CuSO</a:t>
            </a:r>
            <a:r>
              <a:rPr lang="en-US" altLang="zh-CN" sz="2600" b="1" kern="100" baseline="-25000" dirty="0">
                <a:solidFill>
                  <a:srgbClr val="0000FF"/>
                </a:solidFill>
                <a:latin typeface="Times New Roman"/>
                <a:ea typeface="仿宋_GB2312"/>
                <a:cs typeface="Courier New"/>
              </a:rPr>
              <a:t>4</a:t>
            </a:r>
            <a:r>
              <a:rPr lang="zh-CN" altLang="zh-CN" sz="2600" b="1" kern="100" dirty="0">
                <a:solidFill>
                  <a:srgbClr val="0000FF"/>
                </a:solidFill>
                <a:latin typeface="Times New Roman"/>
                <a:ea typeface="仿宋_GB2312"/>
                <a:cs typeface="Times New Roman"/>
              </a:rPr>
              <a:t>溶液，滴加</a:t>
            </a:r>
            <a:r>
              <a:rPr lang="en-US" altLang="zh-CN" sz="2600" b="1" kern="1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滴</a:t>
            </a:r>
            <a:r>
              <a:rPr lang="en-US" altLang="zh-CN" sz="2600" b="1" kern="100" dirty="0">
                <a:solidFill>
                  <a:srgbClr val="0000FF"/>
                </a:solidFill>
                <a:latin typeface="Times New Roman"/>
                <a:ea typeface="仿宋_GB2312"/>
                <a:cs typeface="Courier New"/>
              </a:rPr>
              <a:t>0.1 </a:t>
            </a:r>
            <a:r>
              <a:rPr lang="en-US" altLang="zh-CN" sz="2600" b="1" kern="100" dirty="0" err="1">
                <a:solidFill>
                  <a:srgbClr val="0000FF"/>
                </a:solidFill>
                <a:latin typeface="Times New Roman"/>
                <a:ea typeface="仿宋_GB2312"/>
                <a:cs typeface="Courier New"/>
              </a:rPr>
              <a:t>mol·L</a:t>
            </a:r>
            <a:r>
              <a:rPr lang="zh-CN" altLang="zh-CN" sz="2600" b="1" kern="100" baseline="30000" dirty="0">
                <a:solidFill>
                  <a:srgbClr val="0000FF"/>
                </a:solidFill>
                <a:latin typeface="Times New Roman"/>
                <a:ea typeface="仿宋_GB2312"/>
                <a:cs typeface="Times New Roman"/>
              </a:rPr>
              <a:t>－</a:t>
            </a:r>
            <a:r>
              <a:rPr lang="en-US" altLang="zh-CN" sz="2600" b="1" kern="100" baseline="30000" dirty="0">
                <a:solidFill>
                  <a:srgbClr val="0000FF"/>
                </a:solidFill>
                <a:latin typeface="Times New Roman"/>
                <a:ea typeface="仿宋_GB2312"/>
                <a:cs typeface="Courier New"/>
              </a:rPr>
              <a:t>1</a:t>
            </a:r>
            <a:r>
              <a:rPr lang="zh-CN" altLang="zh-CN" sz="2600" b="1" kern="100" dirty="0">
                <a:solidFill>
                  <a:srgbClr val="0000FF"/>
                </a:solidFill>
                <a:latin typeface="Times New Roman"/>
                <a:ea typeface="仿宋_GB2312"/>
                <a:cs typeface="Times New Roman"/>
              </a:rPr>
              <a:t>的</a:t>
            </a:r>
            <a:r>
              <a:rPr lang="en-US" altLang="zh-CN" sz="2600" b="1" kern="100" dirty="0">
                <a:solidFill>
                  <a:srgbClr val="0000FF"/>
                </a:solidFill>
                <a:latin typeface="Times New Roman"/>
                <a:ea typeface="仿宋_GB2312"/>
                <a:cs typeface="Courier New"/>
              </a:rPr>
              <a:t>KSCN</a:t>
            </a:r>
            <a:r>
              <a:rPr lang="zh-CN" altLang="zh-CN" sz="2600" b="1" kern="100" dirty="0">
                <a:solidFill>
                  <a:srgbClr val="0000FF"/>
                </a:solidFill>
                <a:latin typeface="Times New Roman"/>
                <a:ea typeface="仿宋_GB2312"/>
                <a:cs typeface="Times New Roman"/>
              </a:rPr>
              <a:t>溶液，观察实验现象，前者无明显现象，后者有白色沉淀生成，又由</a:t>
            </a:r>
            <a:r>
              <a:rPr lang="en-US" altLang="zh-CN" sz="2600" b="1" kern="100" dirty="0">
                <a:solidFill>
                  <a:srgbClr val="0000FF"/>
                </a:solidFill>
                <a:latin typeface="Times New Roman"/>
                <a:ea typeface="仿宋_GB2312"/>
                <a:cs typeface="Courier New"/>
              </a:rPr>
              <a:t>SCN</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的化学性质与</a:t>
            </a:r>
            <a:r>
              <a:rPr lang="en-US" altLang="zh-CN" sz="2600" b="1" kern="100" dirty="0">
                <a:solidFill>
                  <a:srgbClr val="0000FF"/>
                </a:solidFill>
                <a:latin typeface="Times New Roman"/>
                <a:ea typeface="仿宋_GB2312"/>
                <a:cs typeface="Courier New"/>
              </a:rPr>
              <a:t>I</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相似可知，该离子反应方程式为：</a:t>
            </a:r>
            <a:r>
              <a:rPr lang="en-US" altLang="zh-CN" sz="2600" b="1" kern="100" dirty="0">
                <a:solidFill>
                  <a:srgbClr val="0000FF"/>
                </a:solidFill>
                <a:latin typeface="Times New Roman"/>
                <a:ea typeface="仿宋_GB2312"/>
                <a:cs typeface="Courier New"/>
              </a:rPr>
              <a:t>2Cu</a:t>
            </a:r>
            <a:r>
              <a:rPr lang="en-US" altLang="zh-CN" sz="2600" b="1" kern="100" baseline="30000" dirty="0">
                <a:solidFill>
                  <a:srgbClr val="0000FF"/>
                </a:solidFill>
                <a:latin typeface="Times New Roman"/>
                <a:ea typeface="仿宋_GB2312"/>
                <a:cs typeface="Courier New"/>
              </a:rPr>
              <a:t>2</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4SCN</a:t>
            </a:r>
            <a:r>
              <a:rPr lang="zh-CN" altLang="zh-CN" sz="2600" b="1" kern="100" baseline="30000" dirty="0">
                <a:solidFill>
                  <a:srgbClr val="0000FF"/>
                </a:solidFill>
                <a:latin typeface="Times New Roman"/>
                <a:ea typeface="仿宋_GB2312"/>
                <a:cs typeface="Times New Roman"/>
              </a:rPr>
              <a:t>－</a:t>
            </a:r>
            <a:r>
              <a:rPr lang="en-US" altLang="zh-CN" sz="2600" b="1" kern="100" spc="-80" dirty="0">
                <a:solidFill>
                  <a:srgbClr val="0000FF"/>
                </a:solidFill>
                <a:latin typeface="Times New Roman"/>
                <a:ea typeface="仿宋_GB2312"/>
                <a:cs typeface="Courier New"/>
              </a:rPr>
              <a:t>==</a:t>
            </a:r>
            <a:r>
              <a:rPr lang="en-US" altLang="zh-CN" sz="2600" b="1" kern="100" dirty="0">
                <a:solidFill>
                  <a:srgbClr val="0000FF"/>
                </a:solidFill>
                <a:latin typeface="Times New Roman"/>
                <a:ea typeface="仿宋_GB2312"/>
                <a:cs typeface="Courier New"/>
              </a:rPr>
              <a:t>=2CuSCN</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(SCN)</a:t>
            </a:r>
            <a:r>
              <a:rPr lang="en-US" altLang="zh-CN" sz="2600" b="1" kern="100" baseline="-25000" dirty="0">
                <a:solidFill>
                  <a:srgbClr val="0000FF"/>
                </a:solidFill>
                <a:latin typeface="Times New Roman"/>
                <a:ea typeface="仿宋_GB2312"/>
                <a:cs typeface="Courier New"/>
              </a:rPr>
              <a:t>2</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365311404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4">
            <a:hlinkClick r:id="rId2" action="ppaction://hlinksldjump"/>
          </p:cNvPr>
          <p:cNvSpPr txBox="1"/>
          <p:nvPr/>
        </p:nvSpPr>
        <p:spPr>
          <a:xfrm>
            <a:off x="457818" y="3507423"/>
            <a:ext cx="3736975" cy="864019"/>
          </a:xfrm>
          <a:prstGeom prst="rect">
            <a:avLst/>
          </a:prstGeom>
          <a:noFill/>
        </p:spPr>
        <p:txBody>
          <a:bodyPr wrap="square" rtlCol="0">
            <a:spAutoFit/>
          </a:bodyPr>
          <a:lstStyle/>
          <a:p>
            <a:pPr marR="0" lvl="0" indent="0" fontAlgn="auto">
              <a:lnSpc>
                <a:spcPts val="6500"/>
              </a:lnSpc>
              <a:spcBef>
                <a:spcPts val="0"/>
              </a:spcBef>
              <a:spcAft>
                <a:spcPts val="0"/>
              </a:spcAft>
              <a:buClrTx/>
              <a:buSzTx/>
              <a:buFontTx/>
              <a:buNone/>
              <a:defRPr/>
            </a:pPr>
            <a:r>
              <a:rPr lang="en-US" altLang="zh-CN" sz="4800" b="1" dirty="0" smtClean="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Thanks</a:t>
            </a:r>
            <a:r>
              <a:rPr lang="zh-CN" altLang="en-US" sz="4800" b="1" dirty="0" smtClean="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4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 name="文本框 5">
            <a:hlinkClick r:id="rId2" action="ppaction://hlinksldjump"/>
          </p:cNvPr>
          <p:cNvSpPr txBox="1"/>
          <p:nvPr/>
        </p:nvSpPr>
        <p:spPr>
          <a:xfrm>
            <a:off x="432418" y="2567204"/>
            <a:ext cx="5548630" cy="925894"/>
          </a:xfrm>
          <a:prstGeom prst="rect">
            <a:avLst/>
          </a:prstGeom>
          <a:noFill/>
        </p:spPr>
        <p:txBody>
          <a:bodyPr wrap="square" rtlCol="0">
            <a:spAutoFit/>
          </a:bodyPr>
          <a:lstStyle/>
          <a:p>
            <a:pPr>
              <a:lnSpc>
                <a:spcPts val="6500"/>
              </a:lnSpc>
              <a:defRPr/>
            </a:pPr>
            <a:r>
              <a:rPr lang="zh-CN" altLang="en-US" sz="4800" b="1" dirty="0" smtClean="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本讲内</a:t>
            </a:r>
            <a:r>
              <a:rPr lang="zh-CN" altLang="en-US" sz="4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容结束 </a:t>
            </a:r>
            <a:endParaRPr lang="en-US" altLang="zh-CN" sz="4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extLst>
      <p:ext uri="{BB962C8B-B14F-4D97-AF65-F5344CB8AC3E}">
        <p14:creationId xmlns:p14="http://schemas.microsoft.com/office/powerpoint/2010/main" val="36528550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420203"/>
            <a:ext cx="11654075" cy="1247497"/>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latin typeface="Times New Roman"/>
                <a:ea typeface="微软雅黑"/>
                <a:cs typeface="Times New Roman"/>
              </a:rPr>
              <a:t>二、</a:t>
            </a:r>
            <a:r>
              <a:rPr lang="en-US" altLang="zh-CN" sz="2600" kern="100" dirty="0">
                <a:latin typeface="Times New Roman"/>
                <a:ea typeface="微软雅黑"/>
                <a:cs typeface="Courier New"/>
              </a:rPr>
              <a:t>Fe</a:t>
            </a:r>
            <a:r>
              <a:rPr lang="en-US" altLang="zh-CN" sz="2600" kern="100" baseline="30000" dirty="0">
                <a:latin typeface="Times New Roman"/>
                <a:ea typeface="微软雅黑"/>
                <a:cs typeface="Courier New"/>
              </a:rPr>
              <a:t>2</a:t>
            </a:r>
            <a:r>
              <a:rPr lang="zh-CN" altLang="zh-CN" sz="2600" kern="100" baseline="30000" dirty="0">
                <a:latin typeface="Times New Roman"/>
                <a:ea typeface="微软雅黑"/>
                <a:cs typeface="Times New Roman"/>
              </a:rPr>
              <a:t>＋</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Fe</a:t>
            </a:r>
            <a:r>
              <a:rPr lang="en-US" altLang="zh-CN" sz="2600" kern="100" baseline="30000" dirty="0">
                <a:latin typeface="Times New Roman"/>
                <a:ea typeface="微软雅黑"/>
                <a:cs typeface="Courier New"/>
              </a:rPr>
              <a:t>3</a:t>
            </a:r>
            <a:r>
              <a:rPr lang="zh-CN" altLang="zh-CN" sz="2600" kern="100" baseline="30000" dirty="0">
                <a:latin typeface="Times New Roman"/>
                <a:ea typeface="微软雅黑"/>
                <a:cs typeface="Times New Roman"/>
              </a:rPr>
              <a:t>＋</a:t>
            </a:r>
            <a:r>
              <a:rPr lang="zh-CN" altLang="zh-CN" sz="2600" kern="100" dirty="0">
                <a:latin typeface="Times New Roman"/>
                <a:ea typeface="微软雅黑"/>
                <a:cs typeface="Times New Roman"/>
              </a:rPr>
              <a:t>的相互转化</a:t>
            </a:r>
            <a:endParaRPr lang="zh-CN" altLang="zh-CN" sz="1050" kern="100" dirty="0">
              <a:latin typeface="宋体"/>
              <a:cs typeface="Courier New"/>
            </a:endParaRPr>
          </a:p>
          <a:p>
            <a:pPr algn="just">
              <a:lnSpc>
                <a:spcPct val="150000"/>
              </a:lnSpc>
              <a:spcAft>
                <a:spcPts val="0"/>
              </a:spcAft>
              <a:tabLst>
                <a:tab pos="2700655" algn="l"/>
              </a:tabLst>
            </a:pPr>
            <a:r>
              <a:rPr lang="en-US" altLang="zh-CN" sz="2600" kern="100" dirty="0">
                <a:latin typeface="Times New Roman"/>
                <a:ea typeface="黑体"/>
                <a:cs typeface="Courier New"/>
              </a:rPr>
              <a:t>1</a:t>
            </a:r>
            <a:r>
              <a:rPr lang="en-US" altLang="zh-CN" sz="2600" kern="100" dirty="0">
                <a:latin typeface="Times New Roman"/>
                <a:ea typeface="微软雅黑"/>
                <a:cs typeface="Courier New"/>
              </a:rPr>
              <a:t>.</a:t>
            </a:r>
            <a:r>
              <a:rPr lang="zh-CN" altLang="zh-CN" sz="2600" kern="100" dirty="0">
                <a:latin typeface="Times New Roman"/>
                <a:ea typeface="黑体"/>
                <a:cs typeface="Times New Roman"/>
              </a:rPr>
              <a:t>铁及其化合物的性质</a:t>
            </a:r>
            <a:r>
              <a:rPr lang="zh-CN" altLang="zh-CN" sz="2600" kern="100" dirty="0" smtClean="0">
                <a:latin typeface="Times New Roman"/>
                <a:ea typeface="黑体"/>
                <a:cs typeface="Times New Roman"/>
              </a:rPr>
              <a:t>实验</a:t>
            </a:r>
            <a:endParaRPr lang="zh-CN" altLang="zh-CN" sz="1050" kern="100" dirty="0">
              <a:latin typeface="宋体"/>
              <a:cs typeface="Courier New"/>
            </a:endParaRPr>
          </a:p>
        </p:txBody>
      </p:sp>
      <p:graphicFrame>
        <p:nvGraphicFramePr>
          <p:cNvPr id="3" name="表格 2"/>
          <p:cNvGraphicFramePr>
            <a:graphicFrameLocks noGrp="1"/>
          </p:cNvGraphicFramePr>
          <p:nvPr>
            <p:extLst>
              <p:ext uri="{D42A27DB-BD31-4B8C-83A1-F6EECF244321}">
                <p14:modId xmlns:p14="http://schemas.microsoft.com/office/powerpoint/2010/main" val="2701182299"/>
              </p:ext>
            </p:extLst>
          </p:nvPr>
        </p:nvGraphicFramePr>
        <p:xfrm>
          <a:off x="561417" y="1952462"/>
          <a:ext cx="10934479" cy="3403294"/>
        </p:xfrm>
        <a:graphic>
          <a:graphicData uri="http://schemas.openxmlformats.org/drawingml/2006/table">
            <a:tbl>
              <a:tblPr/>
              <a:tblGrid>
                <a:gridCol w="1033214"/>
                <a:gridCol w="3060391"/>
                <a:gridCol w="3600460"/>
                <a:gridCol w="3240414"/>
              </a:tblGrid>
              <a:tr h="301837">
                <a:tc gridSpan="2">
                  <a:txBody>
                    <a:bodyPr/>
                    <a:lstStyle/>
                    <a:p>
                      <a:pPr algn="ctr">
                        <a:lnSpc>
                          <a:spcPct val="150000"/>
                        </a:lnSpc>
                        <a:spcAft>
                          <a:spcPts val="0"/>
                        </a:spcAft>
                        <a:tabLst>
                          <a:tab pos="2700655" algn="l"/>
                        </a:tabLst>
                      </a:pPr>
                      <a:r>
                        <a:rPr lang="zh-CN" sz="2600" kern="100" dirty="0">
                          <a:effectLst/>
                          <a:latin typeface="Times New Roman"/>
                          <a:ea typeface="微软雅黑"/>
                          <a:cs typeface="Times New Roman"/>
                        </a:rPr>
                        <a:t>实验操作</a:t>
                      </a:r>
                      <a:endParaRPr lang="zh-CN" sz="2600" kern="100" dirty="0">
                        <a:effectLst/>
                        <a:latin typeface="宋体"/>
                        <a:cs typeface="Courier New"/>
                      </a:endParaRPr>
                    </a:p>
                  </a:txBody>
                  <a:tcPr marL="34827" marR="34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50000"/>
                        </a:lnSpc>
                        <a:spcAft>
                          <a:spcPts val="0"/>
                        </a:spcAft>
                        <a:tabLst>
                          <a:tab pos="2700655" algn="l"/>
                        </a:tabLst>
                      </a:pPr>
                      <a:endParaRPr lang="zh-CN" sz="2600" kern="100" dirty="0">
                        <a:effectLst/>
                        <a:latin typeface="宋体"/>
                        <a:cs typeface="Courier New"/>
                      </a:endParaRPr>
                    </a:p>
                  </a:txBody>
                  <a:tcPr marL="34827" marR="34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326" rtl="0" eaLnBrk="1" fontAlgn="auto" latinLnBrk="0" hangingPunct="1">
                        <a:lnSpc>
                          <a:spcPct val="150000"/>
                        </a:lnSpc>
                        <a:spcBef>
                          <a:spcPts val="0"/>
                        </a:spcBef>
                        <a:spcAft>
                          <a:spcPts val="0"/>
                        </a:spcAft>
                        <a:buClrTx/>
                        <a:buSzTx/>
                        <a:buFontTx/>
                        <a:buNone/>
                        <a:tabLst>
                          <a:tab pos="2700655" algn="l"/>
                        </a:tabLst>
                        <a:defRPr/>
                      </a:pPr>
                      <a:r>
                        <a:rPr lang="zh-CN" altLang="zh-CN" sz="2600" kern="100" dirty="0" smtClean="0">
                          <a:effectLst/>
                          <a:latin typeface="Times New Roman"/>
                          <a:ea typeface="微软雅黑"/>
                          <a:cs typeface="Times New Roman"/>
                        </a:rPr>
                        <a:t>实验现象</a:t>
                      </a:r>
                      <a:endParaRPr lang="zh-CN" altLang="zh-CN" sz="2600" kern="100" dirty="0" smtClean="0">
                        <a:effectLst/>
                        <a:latin typeface="宋体"/>
                        <a:cs typeface="Courier New"/>
                      </a:endParaRPr>
                    </a:p>
                  </a:txBody>
                  <a:tcPr marL="34827" marR="34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326" rtl="0" eaLnBrk="1" fontAlgn="auto" latinLnBrk="0" hangingPunct="1">
                        <a:lnSpc>
                          <a:spcPct val="150000"/>
                        </a:lnSpc>
                        <a:spcBef>
                          <a:spcPts val="0"/>
                        </a:spcBef>
                        <a:spcAft>
                          <a:spcPts val="0"/>
                        </a:spcAft>
                        <a:buClrTx/>
                        <a:buSzTx/>
                        <a:buFontTx/>
                        <a:buNone/>
                        <a:tabLst>
                          <a:tab pos="2700655" algn="l"/>
                        </a:tabLst>
                        <a:defRPr/>
                      </a:pPr>
                      <a:r>
                        <a:rPr lang="zh-CN" altLang="zh-CN" sz="2600" kern="100" dirty="0" smtClean="0">
                          <a:effectLst/>
                          <a:latin typeface="Times New Roman"/>
                          <a:ea typeface="微软雅黑"/>
                          <a:cs typeface="Times New Roman"/>
                        </a:rPr>
                        <a:t>实验结论</a:t>
                      </a:r>
                      <a:endParaRPr lang="zh-CN" altLang="zh-CN" sz="2600" kern="100" dirty="0" smtClean="0">
                        <a:effectLst/>
                        <a:latin typeface="宋体"/>
                        <a:cs typeface="Courier New"/>
                      </a:endParaRPr>
                    </a:p>
                  </a:txBody>
                  <a:tcPr marL="34827" marR="34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8934">
                <a:tc>
                  <a:txBody>
                    <a:bodyPr/>
                    <a:lstStyle/>
                    <a:p>
                      <a:pPr algn="ctr">
                        <a:lnSpc>
                          <a:spcPct val="150000"/>
                        </a:lnSpc>
                        <a:spcAft>
                          <a:spcPts val="0"/>
                        </a:spcAft>
                        <a:tabLst>
                          <a:tab pos="2700655" algn="l"/>
                        </a:tabLst>
                      </a:pPr>
                      <a:r>
                        <a:rPr lang="zh-CN" sz="2600" kern="100">
                          <a:effectLst/>
                          <a:latin typeface="Times New Roman"/>
                          <a:ea typeface="微软雅黑"/>
                          <a:cs typeface="Times New Roman"/>
                        </a:rPr>
                        <a:t>实验</a:t>
                      </a:r>
                      <a:r>
                        <a:rPr lang="en-US" sz="2600" kern="100">
                          <a:effectLst/>
                          <a:latin typeface="Times New Roman"/>
                          <a:ea typeface="微软雅黑"/>
                          <a:cs typeface="Courier New"/>
                        </a:rPr>
                        <a:t>1</a:t>
                      </a:r>
                      <a:endParaRPr lang="zh-CN" sz="2600" kern="100">
                        <a:effectLst/>
                        <a:latin typeface="宋体"/>
                        <a:cs typeface="Courier New"/>
                      </a:endParaRPr>
                    </a:p>
                  </a:txBody>
                  <a:tcPr marL="34827" marR="34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endParaRPr lang="en-US" sz="2600" kern="100" dirty="0">
                        <a:effectLst/>
                        <a:latin typeface="Times New Roman"/>
                        <a:ea typeface="微软雅黑"/>
                        <a:cs typeface="Courier New"/>
                      </a:endParaRPr>
                    </a:p>
                  </a:txBody>
                  <a:tcPr marL="34827" marR="34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700655" algn="l"/>
                        </a:tabLst>
                      </a:pPr>
                      <a:r>
                        <a:rPr lang="en-US" sz="2600" kern="100" dirty="0">
                          <a:effectLst/>
                          <a:latin typeface="Times New Roman"/>
                          <a:ea typeface="微软雅黑"/>
                          <a:cs typeface="Courier New"/>
                        </a:rPr>
                        <a:t>A</a:t>
                      </a:r>
                      <a:r>
                        <a:rPr lang="zh-CN" sz="2600" kern="100" dirty="0">
                          <a:effectLst/>
                          <a:latin typeface="Times New Roman"/>
                          <a:ea typeface="微软雅黑"/>
                          <a:cs typeface="Times New Roman"/>
                        </a:rPr>
                        <a:t>试管中混合液变成血红色</a:t>
                      </a:r>
                      <a:r>
                        <a:rPr lang="en-US" sz="2600" kern="100" dirty="0">
                          <a:effectLst/>
                          <a:latin typeface="Times New Roman"/>
                          <a:ea typeface="微软雅黑"/>
                          <a:cs typeface="Courier New"/>
                        </a:rPr>
                        <a:t>,B</a:t>
                      </a:r>
                      <a:r>
                        <a:rPr lang="zh-CN" sz="2600" kern="100" dirty="0">
                          <a:effectLst/>
                          <a:latin typeface="Times New Roman"/>
                          <a:ea typeface="微软雅黑"/>
                          <a:cs typeface="Times New Roman"/>
                        </a:rPr>
                        <a:t>试管中混合液无明显现象</a:t>
                      </a:r>
                      <a:endParaRPr lang="zh-CN" sz="2600" kern="100" dirty="0">
                        <a:effectLst/>
                        <a:latin typeface="宋体"/>
                        <a:cs typeface="Courier New"/>
                      </a:endParaRPr>
                    </a:p>
                  </a:txBody>
                  <a:tcPr marL="34827" marR="34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700655" algn="l"/>
                        </a:tabLst>
                      </a:pPr>
                      <a:r>
                        <a:rPr lang="en-US" sz="2600" kern="100" dirty="0">
                          <a:effectLst/>
                          <a:latin typeface="Times New Roman"/>
                          <a:ea typeface="微软雅黑"/>
                          <a:cs typeface="Courier New"/>
                        </a:rPr>
                        <a:t>Fe</a:t>
                      </a:r>
                      <a:r>
                        <a:rPr lang="en-US" sz="2600" kern="100" baseline="30000" dirty="0">
                          <a:effectLst/>
                          <a:latin typeface="Times New Roman"/>
                          <a:ea typeface="微软雅黑"/>
                          <a:cs typeface="Courier New"/>
                        </a:rPr>
                        <a:t>3</a:t>
                      </a:r>
                      <a:r>
                        <a:rPr lang="zh-CN" sz="2600" kern="100" baseline="30000" dirty="0">
                          <a:effectLst/>
                          <a:latin typeface="Times New Roman"/>
                          <a:ea typeface="微软雅黑"/>
                          <a:cs typeface="Times New Roman"/>
                        </a:rPr>
                        <a:t>＋</a:t>
                      </a:r>
                      <a:r>
                        <a:rPr lang="zh-CN" sz="2600" kern="100" dirty="0">
                          <a:effectLst/>
                          <a:latin typeface="Times New Roman"/>
                          <a:ea typeface="微软雅黑"/>
                          <a:cs typeface="Times New Roman"/>
                        </a:rPr>
                        <a:t>可以与</a:t>
                      </a:r>
                      <a:r>
                        <a:rPr lang="en-US" sz="2600" kern="100" dirty="0">
                          <a:effectLst/>
                          <a:latin typeface="Times New Roman"/>
                          <a:ea typeface="微软雅黑"/>
                          <a:cs typeface="Courier New"/>
                        </a:rPr>
                        <a:t>SCN</a:t>
                      </a:r>
                      <a:r>
                        <a:rPr lang="zh-CN" sz="2600" kern="100" baseline="30000" dirty="0">
                          <a:effectLst/>
                          <a:latin typeface="Times New Roman"/>
                          <a:ea typeface="微软雅黑"/>
                          <a:cs typeface="Times New Roman"/>
                        </a:rPr>
                        <a:t>－</a:t>
                      </a:r>
                      <a:r>
                        <a:rPr lang="zh-CN" sz="2600" kern="100" dirty="0">
                          <a:effectLst/>
                          <a:latin typeface="Times New Roman"/>
                          <a:ea typeface="微软雅黑"/>
                          <a:cs typeface="Times New Roman"/>
                        </a:rPr>
                        <a:t>反应</a:t>
                      </a:r>
                      <a:r>
                        <a:rPr lang="en-US" sz="2600" kern="100" dirty="0">
                          <a:effectLst/>
                          <a:latin typeface="Times New Roman"/>
                          <a:ea typeface="微软雅黑"/>
                          <a:cs typeface="Courier New"/>
                        </a:rPr>
                        <a:t>,</a:t>
                      </a:r>
                      <a:r>
                        <a:rPr lang="zh-CN" sz="2600" kern="100" dirty="0">
                          <a:effectLst/>
                          <a:latin typeface="Times New Roman"/>
                          <a:ea typeface="微软雅黑"/>
                          <a:cs typeface="Times New Roman"/>
                        </a:rPr>
                        <a:t>使溶液变成血红色</a:t>
                      </a:r>
                      <a:r>
                        <a:rPr lang="en-US" sz="2600" kern="100" dirty="0">
                          <a:effectLst/>
                          <a:latin typeface="Times New Roman"/>
                          <a:ea typeface="微软雅黑"/>
                          <a:cs typeface="Courier New"/>
                        </a:rPr>
                        <a:t>,</a:t>
                      </a:r>
                      <a:r>
                        <a:rPr lang="zh-CN" sz="2600" kern="100" dirty="0">
                          <a:effectLst/>
                          <a:latin typeface="Times New Roman"/>
                          <a:ea typeface="微软雅黑"/>
                          <a:cs typeface="Times New Roman"/>
                        </a:rPr>
                        <a:t>而</a:t>
                      </a:r>
                      <a:r>
                        <a:rPr lang="en-US" sz="2600" kern="100" dirty="0">
                          <a:effectLst/>
                          <a:latin typeface="Times New Roman"/>
                          <a:ea typeface="微软雅黑"/>
                          <a:cs typeface="Courier New"/>
                        </a:rPr>
                        <a:t>Fe</a:t>
                      </a:r>
                      <a:r>
                        <a:rPr lang="en-US" sz="2600" kern="100" baseline="30000" dirty="0">
                          <a:effectLst/>
                          <a:latin typeface="Times New Roman"/>
                          <a:ea typeface="微软雅黑"/>
                          <a:cs typeface="Courier New"/>
                        </a:rPr>
                        <a:t>2</a:t>
                      </a:r>
                      <a:r>
                        <a:rPr lang="zh-CN" sz="2600" kern="100" baseline="30000" dirty="0">
                          <a:effectLst/>
                          <a:latin typeface="Times New Roman"/>
                          <a:ea typeface="微软雅黑"/>
                          <a:cs typeface="Times New Roman"/>
                        </a:rPr>
                        <a:t>＋</a:t>
                      </a:r>
                      <a:r>
                        <a:rPr lang="zh-CN" sz="2600" kern="100" dirty="0">
                          <a:effectLst/>
                          <a:latin typeface="Times New Roman"/>
                          <a:ea typeface="微软雅黑"/>
                          <a:cs typeface="Times New Roman"/>
                        </a:rPr>
                        <a:t>不能</a:t>
                      </a:r>
                      <a:endParaRPr lang="zh-CN" sz="2600" kern="100" dirty="0">
                        <a:effectLst/>
                        <a:latin typeface="宋体"/>
                        <a:cs typeface="Courier New"/>
                      </a:endParaRPr>
                    </a:p>
                  </a:txBody>
                  <a:tcPr marL="34827" marR="34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078" name="Picture 6" descr="E:\李燕燕\2022\PPT\2023（春） 化学 必修 第二册 苏教版（新教材） 冀 双选\SJ424.TIF"/>
          <p:cNvPicPr>
            <a:picLocks noChangeAspect="1" noChangeArrowheads="1"/>
          </p:cNvPicPr>
          <p:nvPr/>
        </p:nvPicPr>
        <p:blipFill>
          <a:blip r:embed="rId2" r:link="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76383" y="3874951"/>
            <a:ext cx="2598616" cy="1316182"/>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3982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A3A3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1010</TotalTime>
  <Words>3467</Words>
  <Application>Microsoft Office PowerPoint</Application>
  <PresentationFormat>自定义</PresentationFormat>
  <Paragraphs>395</Paragraphs>
  <Slides>81</Slides>
  <Notes>6</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81</vt:i4>
      </vt:variant>
    </vt:vector>
  </HeadingPairs>
  <TitlesOfParts>
    <vt:vector size="84" baseType="lpstr">
      <vt:lpstr>Office 主题​​</vt:lpstr>
      <vt:lpstr>Document</vt:lpstr>
      <vt:lpstr>Microsoft Word 97 - 2003 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zhongyao.kang</dc:creator>
  <cp:lastModifiedBy>user</cp:lastModifiedBy>
  <cp:revision>654</cp:revision>
  <dcterms:created xsi:type="dcterms:W3CDTF">2016-06-07T15:36:00Z</dcterms:created>
  <dcterms:modified xsi:type="dcterms:W3CDTF">2023-07-10T07:57:14Z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