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260" r:id="rId8"/>
    <p:sldId id="261" r:id="rId9"/>
    <p:sldId id="262" r:id="rId10"/>
    <p:sldId id="263" r:id="rId11"/>
    <p:sldId id="264" r:id="rId12"/>
    <p:sldId id="265" r:id="rId13"/>
    <p:sldId id="266" r:id="rId14"/>
    <p:sldId id="267" r:id="rId15"/>
    <p:sldId id="281" r:id="rId16"/>
    <p:sldId id="282" r:id="rId17"/>
    <p:sldId id="283" r:id="rId18"/>
    <p:sldId id="284" r:id="rId19"/>
    <p:sldId id="285" r:id="rId20"/>
    <p:sldId id="289" r:id="rId21"/>
    <p:sldId id="290" r:id="rId22"/>
    <p:sldId id="291" r:id="rId23"/>
    <p:sldId id="297" r:id="rId24"/>
    <p:sldId id="299" r:id="rId25"/>
    <p:sldId id="301" r:id="rId26"/>
    <p:sldId id="306" r:id="rId27"/>
    <p:sldId id="308" r:id="rId28"/>
    <p:sldId id="313" r:id="rId29"/>
    <p:sldId id="314" r:id="rId30"/>
    <p:sldId id="321" r:id="rId31"/>
    <p:sldId id="322" r:id="rId32"/>
    <p:sldId id="323" r:id="rId33"/>
    <p:sldId id="325" r:id="rId34"/>
    <p:sldId id="326" r:id="rId35"/>
    <p:sldId id="374" r:id="rId36"/>
    <p:sldId id="375" r:id="rId37"/>
    <p:sldId id="377" r:id="rId38"/>
    <p:sldId id="379" r:id="rId39"/>
    <p:sldId id="429" r:id="rId40"/>
    <p:sldId id="381" r:id="rId41"/>
    <p:sldId id="430" r:id="rId42"/>
    <p:sldId id="431" r:id="rId43"/>
    <p:sldId id="382" r:id="rId44"/>
    <p:sldId id="421" r:id="rId45"/>
    <p:sldId id="422" r:id="rId46"/>
    <p:sldId id="389" r:id="rId47"/>
    <p:sldId id="390" r:id="rId48"/>
    <p:sldId id="391" r:id="rId49"/>
    <p:sldId id="392" r:id="rId50"/>
    <p:sldId id="394" r:id="rId51"/>
    <p:sldId id="395" r:id="rId52"/>
    <p:sldId id="396" r:id="rId53"/>
    <p:sldId id="397" r:id="rId54"/>
    <p:sldId id="398" r:id="rId55"/>
    <p:sldId id="399" r:id="rId56"/>
    <p:sldId id="400" r:id="rId57"/>
    <p:sldId id="401" r:id="rId58"/>
    <p:sldId id="402" r:id="rId59"/>
    <p:sldId id="403" r:id="rId60"/>
    <p:sldId id="404" r:id="rId61"/>
    <p:sldId id="405" r:id="rId62"/>
    <p:sldId id="406" r:id="rId63"/>
    <p:sldId id="407" r:id="rId64"/>
    <p:sldId id="408" r:id="rId65"/>
    <p:sldId id="410" r:id="rId66"/>
    <p:sldId id="411" r:id="rId67"/>
    <p:sldId id="412" r:id="rId68"/>
    <p:sldId id="432" r:id="rId69"/>
    <p:sldId id="413" r:id="rId70"/>
    <p:sldId id="423" r:id="rId71"/>
    <p:sldId id="414" r:id="rId72"/>
    <p:sldId id="415" r:id="rId73"/>
    <p:sldId id="424" r:id="rId74"/>
    <p:sldId id="416" r:id="rId75"/>
    <p:sldId id="425" r:id="rId76"/>
    <p:sldId id="418" r:id="rId77"/>
    <p:sldId id="419" r:id="rId78"/>
    <p:sldId id="433" r:id="rId79"/>
    <p:sldId id="427" r:id="rId80"/>
    <p:sldId id="420" r:id="rId81"/>
  </p:sldIdLst>
  <p:sldSz cx="12190095" cy="6859270"/>
  <p:notesSz cx="6858000" cy="9144000"/>
  <p:custDataLst>
    <p:tags r:id="rId85"/>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5" Type="http://schemas.openxmlformats.org/officeDocument/2006/relationships/tags" Target="tags/tag1.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39.xml"/><Relationship Id="rId6" Type="http://schemas.openxmlformats.org/officeDocument/2006/relationships/slide" Target="../slides/slide34.xml"/><Relationship Id="rId5" Type="http://schemas.openxmlformats.org/officeDocument/2006/relationships/slide" Target="../slides/slide3.xml"/><Relationship Id="rId4" Type="http://schemas.openxmlformats.org/officeDocument/2006/relationships/slide" Target="../slides/slide38.xml"/><Relationship Id="rId3" Type="http://schemas.openxmlformats.org/officeDocument/2006/relationships/slide" Target="../slides/slide36.xml"/><Relationship Id="rId2" Type="http://schemas.openxmlformats.org/officeDocument/2006/relationships/slide" Target="../slides/slide3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58.xml"/><Relationship Id="rId8" Type="http://schemas.openxmlformats.org/officeDocument/2006/relationships/slide" Target="../slides/slide54.xml"/><Relationship Id="rId7" Type="http://schemas.openxmlformats.org/officeDocument/2006/relationships/slide" Target="../slides/slide52.xml"/><Relationship Id="rId6" Type="http://schemas.openxmlformats.org/officeDocument/2006/relationships/slide" Target="../slides/slide50.xml"/><Relationship Id="rId5" Type="http://schemas.openxmlformats.org/officeDocument/2006/relationships/slide" Target="../slides/slide48.xml"/><Relationship Id="rId4" Type="http://schemas.openxmlformats.org/officeDocument/2006/relationships/slide" Target="../slides/slide47.xml"/><Relationship Id="rId3" Type="http://schemas.openxmlformats.org/officeDocument/2006/relationships/slide" Target="../slides/slide45.xml"/><Relationship Id="rId2" Type="http://schemas.openxmlformats.org/officeDocument/2006/relationships/slide" Target="../slides/slide56.xml"/><Relationship Id="rId17" Type="http://schemas.openxmlformats.org/officeDocument/2006/relationships/slide" Target="../slides/slide74.xml"/><Relationship Id="rId16" Type="http://schemas.openxmlformats.org/officeDocument/2006/relationships/slide" Target="../slides/slide63.xml"/><Relationship Id="rId15" Type="http://schemas.openxmlformats.org/officeDocument/2006/relationships/slide" Target="../slides/slide62.xml"/><Relationship Id="rId14" Type="http://schemas.openxmlformats.org/officeDocument/2006/relationships/slide" Target="../slides/slide72.xml"/><Relationship Id="rId13" Type="http://schemas.openxmlformats.org/officeDocument/2006/relationships/slide" Target="../slides/slide69.xml"/><Relationship Id="rId12" Type="http://schemas.openxmlformats.org/officeDocument/2006/relationships/slide" Target="../slides/slide65.xml"/><Relationship Id="rId11" Type="http://schemas.openxmlformats.org/officeDocument/2006/relationships/slide" Target="../slides/slide3.xml"/><Relationship Id="rId10" Type="http://schemas.openxmlformats.org/officeDocument/2006/relationships/slide" Target="../slides/slide6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508013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681397"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6282664"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478864"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867750" y="6464785"/>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8.emf"/><Relationship Id="rId1" Type="http://schemas.openxmlformats.org/officeDocument/2006/relationships/oleObject" Target="../embeddings/Document3.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4.xml"/><Relationship Id="rId1" Type="http://schemas.openxmlformats.org/officeDocument/2006/relationships/slide" Target="slide2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8.emf"/><Relationship Id="rId1" Type="http://schemas.openxmlformats.org/officeDocument/2006/relationships/oleObject" Target="../embeddings/Document4.doc"/></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slide" Target="slide33.xml"/><Relationship Id="rId4" Type="http://schemas.openxmlformats.org/officeDocument/2006/relationships/slide" Target="slide44.xml"/><Relationship Id="rId3" Type="http://schemas.openxmlformats.org/officeDocument/2006/relationships/slide" Target="slide73.xml"/><Relationship Id="rId2" Type="http://schemas.openxmlformats.org/officeDocument/2006/relationships/slide" Target="slide13.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0.xml"/><Relationship Id="rId2" Type="http://schemas.openxmlformats.org/officeDocument/2006/relationships/image" Target="../media/image22.emf"/><Relationship Id="rId1" Type="http://schemas.openxmlformats.org/officeDocument/2006/relationships/oleObject" Target="../embeddings/Document5.doc"/></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3.png"/></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1.xml"/><Relationship Id="rId2" Type="http://schemas.openxmlformats.org/officeDocument/2006/relationships/image" Target="../media/image24.emf"/><Relationship Id="rId1" Type="http://schemas.openxmlformats.org/officeDocument/2006/relationships/oleObject" Target="../embeddings/Document6.doc"/></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1.xml"/><Relationship Id="rId2" Type="http://schemas.openxmlformats.org/officeDocument/2006/relationships/image" Target="../media/image27.emf"/><Relationship Id="rId1" Type="http://schemas.openxmlformats.org/officeDocument/2006/relationships/oleObject" Target="../embeddings/Document7.doc"/></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file:///E:\&#26446;&#29141;&#29141;\2022\PPT\2023&#65288;&#26149;&#65289;%20&#21270;&#23398;%20&#24517;&#20462;%20&#31532;&#20108;&#20876;%20&#33487;&#25945;&#29256;&#65288;&#26032;&#25945;&#26448;&#65289;%20&#20864;%20&#21452;&#36873;\SJ333.TIF" TargetMode="External"/><Relationship Id="rId7" Type="http://schemas.openxmlformats.org/officeDocument/2006/relationships/image" Target="../media/image31.png"/><Relationship Id="rId6" Type="http://schemas.openxmlformats.org/officeDocument/2006/relationships/image" Target="file:///E:\&#26446;&#29141;&#29141;\2022\PPT\2023&#65288;&#26149;&#65289;%20&#21270;&#23398;%20&#24517;&#20462;%20&#31532;&#20108;&#20876;%20&#33487;&#25945;&#29256;&#65288;&#26032;&#25945;&#26448;&#65289;%20&#20864;%20&#21452;&#36873;\SJ332.TIF" TargetMode="External"/><Relationship Id="rId5" Type="http://schemas.openxmlformats.org/officeDocument/2006/relationships/image" Target="../media/image30.png"/><Relationship Id="rId4" Type="http://schemas.openxmlformats.org/officeDocument/2006/relationships/image" Target="file:///E:\&#26446;&#29141;&#29141;\2022\PPT\2023&#65288;&#26149;&#65289;%20&#21270;&#23398;%20&#24517;&#20462;%20&#31532;&#20108;&#20876;%20&#33487;&#25945;&#29256;&#65288;&#26032;&#25945;&#26448;&#65289;%20&#20864;%20&#21452;&#36873;\SJ331.TIF" TargetMode="External"/><Relationship Id="rId3" Type="http://schemas.openxmlformats.org/officeDocument/2006/relationships/image" Target="../media/image29.png"/><Relationship Id="rId2" Type="http://schemas.openxmlformats.org/officeDocument/2006/relationships/image" Target="file:///E:\&#26446;&#29141;&#29141;\2022\PPT\2023&#65288;&#26149;&#65289;%20&#21270;&#23398;%20&#24517;&#20462;%20&#31532;&#20108;&#20876;%20&#33487;&#25945;&#29256;&#65288;&#26032;&#25945;&#26448;&#65289;%20&#20864;%20&#21452;&#36873;\SJ330.TIF" TargetMode="External"/><Relationship Id="rId1"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11.xml"/><Relationship Id="rId3" Type="http://schemas.openxmlformats.org/officeDocument/2006/relationships/image" Target="../media/image34.emf"/><Relationship Id="rId2" Type="http://schemas.openxmlformats.org/officeDocument/2006/relationships/oleObject" Target="../embeddings/Document8.doc"/><Relationship Id="rId1" Type="http://schemas.openxmlformats.org/officeDocument/2006/relationships/image" Target="../media/image33.png"/></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1.xml"/><Relationship Id="rId2" Type="http://schemas.openxmlformats.org/officeDocument/2006/relationships/image" Target="../media/image35.emf"/><Relationship Id="rId1" Type="http://schemas.openxmlformats.org/officeDocument/2006/relationships/oleObject" Target="../embeddings/Document9.doc"/></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6.emf"/><Relationship Id="rId1" Type="http://schemas.openxmlformats.org/officeDocument/2006/relationships/oleObject" Target="../embeddings/Document1.doc"/></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1.xml"/><Relationship Id="rId2" Type="http://schemas.openxmlformats.org/officeDocument/2006/relationships/image" Target="../media/image38.emf"/><Relationship Id="rId1" Type="http://schemas.openxmlformats.org/officeDocument/2006/relationships/oleObject" Target="../embeddings/Document10.doc"/></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1.xml"/><Relationship Id="rId2" Type="http://schemas.openxmlformats.org/officeDocument/2006/relationships/image" Target="../media/image39.emf"/><Relationship Id="rId1" Type="http://schemas.openxmlformats.org/officeDocument/2006/relationships/oleObject" Target="../embeddings/Document11.doc"/></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7.emf"/><Relationship Id="rId1" Type="http://schemas.openxmlformats.org/officeDocument/2006/relationships/oleObject" Target="../embeddings/Document2.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806440"/>
            <a:ext cx="9501505" cy="1446550"/>
          </a:xfrm>
          <a:prstGeom prst="rect">
            <a:avLst/>
          </a:prstGeom>
          <a:noFill/>
        </p:spPr>
        <p:txBody>
          <a:bodyPr wrap="square" rtlCol="0">
            <a:spAutoFit/>
          </a:bodyPr>
          <a:lstStyle/>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第二单元</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食品中的有机化合物</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课时　</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乙醇</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7760391" y="0"/>
            <a:ext cx="4456425"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8</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有机化合物的获得与应用</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04596" y="729494"/>
          <a:ext cx="11116235" cy="4527550"/>
        </p:xfrm>
        <a:graphic>
          <a:graphicData uri="http://schemas.openxmlformats.org/drawingml/2006/table">
            <a:tbl>
              <a:tblPr/>
              <a:tblGrid>
                <a:gridCol w="1339032"/>
                <a:gridCol w="3611518"/>
                <a:gridCol w="2475275"/>
                <a:gridCol w="3690410"/>
              </a:tblGrid>
              <a:tr h="4527550">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催化</a:t>
                      </a:r>
                      <a:endParaRPr lang="zh-CN" sz="2600" kern="100" dirty="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氧化</a:t>
                      </a:r>
                      <a:endParaRPr lang="zh-CN" sz="26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向试管中注入约</a:t>
                      </a:r>
                      <a:r>
                        <a:rPr lang="en-US" sz="2600" kern="100" dirty="0">
                          <a:effectLst/>
                          <a:latin typeface="Times New Roman" panose="02020603050405020304"/>
                          <a:ea typeface="微软雅黑" panose="020B0503020204020204" pitchFamily="34" charset="-122"/>
                          <a:cs typeface="Courier New" panose="02070309020205020404"/>
                        </a:rPr>
                        <a:t>2 mL</a:t>
                      </a:r>
                      <a:r>
                        <a:rPr lang="zh-CN" sz="2600" kern="100" dirty="0">
                          <a:effectLst/>
                          <a:latin typeface="Times New Roman" panose="02020603050405020304"/>
                          <a:ea typeface="微软雅黑" panose="020B0503020204020204" pitchFamily="34" charset="-122"/>
                          <a:cs typeface="Times New Roman" panose="02020603050405020304"/>
                        </a:rPr>
                        <a:t>无水乙醇，取一根光洁的铜丝绕成螺旋状，放在酒精灯外焰上加热，然后伸入无水乙醇中，反复几次。观察铜丝的变化并闻液体的气味</a:t>
                      </a:r>
                      <a:endParaRPr lang="zh-CN" sz="26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在空气中灼烧过的铜丝表面由黑变红，试管中液体</a:t>
                      </a:r>
                      <a:r>
                        <a:rPr lang="zh-CN" sz="2600" kern="100" dirty="0" smtClean="0">
                          <a:effectLst/>
                          <a:latin typeface="Times New Roman" panose="02020603050405020304"/>
                          <a:ea typeface="微软雅黑" panose="020B0503020204020204" pitchFamily="34" charset="-122"/>
                          <a:cs typeface="Times New Roman" panose="02020603050405020304"/>
                        </a:rPr>
                        <a:t>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sz="2600" kern="100" dirty="0" smtClean="0">
                          <a:effectLst/>
                          <a:latin typeface="Times New Roman" panose="02020603050405020304"/>
                          <a:ea typeface="微软雅黑" panose="020B0503020204020204" pitchFamily="34" charset="-122"/>
                          <a:cs typeface="Times New Roman" panose="02020603050405020304"/>
                        </a:rPr>
                        <a:t>气味</a:t>
                      </a:r>
                      <a:endParaRPr lang="zh-CN" sz="26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_________________________________________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6365236" y="3346854"/>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刺激性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9" name="对象 8"/>
          <p:cNvGraphicFramePr>
            <a:graphicFrameLocks noChangeAspect="1"/>
          </p:cNvGraphicFramePr>
          <p:nvPr/>
        </p:nvGraphicFramePr>
        <p:xfrm>
          <a:off x="8153241" y="2041919"/>
          <a:ext cx="3657600" cy="1574800"/>
        </p:xfrm>
        <a:graphic>
          <a:graphicData uri="http://schemas.openxmlformats.org/presentationml/2006/ole">
            <mc:AlternateContent xmlns:mc="http://schemas.openxmlformats.org/markup-compatibility/2006">
              <mc:Choice xmlns:v="urn:schemas-microsoft-com:vml" Requires="v">
                <p:oleObj spid="_x0000_s3103" name="Document" r:id="rId1" imgW="3666490" imgH="1583690" progId="Word.Document.8">
                  <p:embed/>
                </p:oleObj>
              </mc:Choice>
              <mc:Fallback>
                <p:oleObj name="Document" r:id="rId1" imgW="3666490" imgH="1583690" progId="Word.Document.8">
                  <p:embed/>
                  <p:pic>
                    <p:nvPicPr>
                      <p:cNvPr id="0" name="图片 3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241" y="2041919"/>
                        <a:ext cx="3657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用途</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用作酒精灯、火锅、内燃机等的燃料。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用作生产医药、香料、化妆品、涂料等的化工原料。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医疗上常用体积分数</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乙醇溶液作消毒剂</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4565036" y="2709714"/>
            <a:ext cx="795411"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75%</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63"/>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铜丝是乙醇催化氧化反应中的催化剂。</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乙醇与钠</a:t>
            </a:r>
            <a:r>
              <a:rPr lang="zh-CN" altLang="zh-CN" sz="2600" b="1" kern="100" dirty="0" smtClean="0">
                <a:latin typeface="Times New Roman" panose="02020603050405020304"/>
                <a:ea typeface="楷体_GB2312"/>
                <a:cs typeface="Times New Roman" panose="02020603050405020304"/>
              </a:rPr>
              <a:t>反应产生</a:t>
            </a:r>
            <a:r>
              <a:rPr lang="zh-CN" altLang="zh-CN" sz="2600" b="1" kern="100" dirty="0">
                <a:latin typeface="Times New Roman" panose="02020603050405020304"/>
                <a:ea typeface="楷体_GB2312"/>
                <a:cs typeface="Times New Roman" panose="02020603050405020304"/>
              </a:rPr>
              <a:t>氢气，所以乙醇显酸性。</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检验乙醇中是否含有水，可加入少量无水硫酸铜，若变蓝则含水。</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乙醇分子式为</a:t>
            </a:r>
            <a:r>
              <a:rPr lang="en-US" altLang="zh-CN" sz="2600" b="1" kern="100" dirty="0">
                <a:latin typeface="Times New Roman" panose="02020603050405020304"/>
                <a:ea typeface="楷体_GB2312"/>
                <a:cs typeface="Courier New" panose="02070309020205020404"/>
              </a:rPr>
              <a:t>C</a:t>
            </a:r>
            <a:r>
              <a:rPr lang="en-US" altLang="zh-CN" sz="2600" b="1" kern="100" baseline="-25000" dirty="0">
                <a:latin typeface="Times New Roman" panose="02020603050405020304"/>
                <a:ea typeface="楷体_GB2312"/>
                <a:cs typeface="Courier New" panose="02070309020205020404"/>
              </a:rPr>
              <a:t>2</a:t>
            </a:r>
            <a:r>
              <a:rPr lang="en-US" altLang="zh-CN" sz="2600" b="1" kern="100" dirty="0">
                <a:latin typeface="Times New Roman" panose="02020603050405020304"/>
                <a:ea typeface="楷体_GB2312"/>
                <a:cs typeface="Courier New" panose="02070309020205020404"/>
              </a:rPr>
              <a:t>H</a:t>
            </a:r>
            <a:r>
              <a:rPr lang="en-US" altLang="zh-CN" sz="2600" b="1" kern="100" baseline="-25000" dirty="0">
                <a:latin typeface="Times New Roman" panose="02020603050405020304"/>
                <a:ea typeface="楷体_GB2312"/>
                <a:cs typeface="Courier New" panose="02070309020205020404"/>
              </a:rPr>
              <a:t>6</a:t>
            </a:r>
            <a:r>
              <a:rPr lang="en-US" altLang="zh-CN" sz="2600" b="1" kern="100" dirty="0">
                <a:latin typeface="Times New Roman" panose="02020603050405020304"/>
                <a:ea typeface="楷体_GB2312"/>
                <a:cs typeface="Courier New" panose="02070309020205020404"/>
              </a:rPr>
              <a:t>O</a:t>
            </a:r>
            <a:r>
              <a:rPr lang="zh-CN" altLang="zh-CN" sz="2600" b="1" kern="100" dirty="0">
                <a:latin typeface="Times New Roman" panose="02020603050405020304"/>
                <a:ea typeface="楷体_GB2312"/>
                <a:cs typeface="Times New Roman" panose="02020603050405020304"/>
              </a:rPr>
              <a:t>，故</a:t>
            </a:r>
            <a:r>
              <a:rPr lang="en-US" altLang="zh-CN" sz="2600" b="1" kern="100" dirty="0">
                <a:latin typeface="Times New Roman" panose="02020603050405020304"/>
                <a:ea typeface="楷体_GB2312"/>
                <a:cs typeface="Courier New" panose="02070309020205020404"/>
              </a:rPr>
              <a:t>1 </a:t>
            </a:r>
            <a:r>
              <a:rPr lang="en-US" altLang="zh-CN" sz="2600" b="1" kern="100" dirty="0" err="1">
                <a:latin typeface="Times New Roman" panose="02020603050405020304"/>
                <a:ea typeface="楷体_GB2312"/>
                <a:cs typeface="Courier New" panose="02070309020205020404"/>
              </a:rPr>
              <a:t>mol</a:t>
            </a:r>
            <a:r>
              <a:rPr lang="zh-CN" altLang="zh-CN" sz="2600" b="1" kern="100" dirty="0">
                <a:latin typeface="Times New Roman" panose="02020603050405020304"/>
                <a:ea typeface="楷体_GB2312"/>
                <a:cs typeface="Times New Roman" panose="02020603050405020304"/>
              </a:rPr>
              <a:t>乙醇和足量的钠反应，可生成</a:t>
            </a:r>
            <a:r>
              <a:rPr lang="en-US" altLang="zh-CN" sz="2600" b="1" kern="100" dirty="0">
                <a:latin typeface="Times New Roman" panose="02020603050405020304"/>
                <a:ea typeface="楷体_GB2312"/>
                <a:cs typeface="Courier New" panose="02070309020205020404"/>
              </a:rPr>
              <a:t>3 </a:t>
            </a:r>
            <a:r>
              <a:rPr lang="en-US" altLang="zh-CN" sz="2600" b="1" kern="100" dirty="0" err="1">
                <a:latin typeface="Times New Roman" panose="02020603050405020304"/>
                <a:ea typeface="楷体_GB2312"/>
                <a:cs typeface="Courier New" panose="02070309020205020404"/>
              </a:rPr>
              <a:t>mol</a:t>
            </a:r>
            <a:r>
              <a:rPr lang="zh-CN" altLang="zh-CN" sz="2600" b="1" kern="100" dirty="0">
                <a:latin typeface="Times New Roman" panose="02020603050405020304"/>
                <a:ea typeface="楷体_GB2312"/>
                <a:cs typeface="Times New Roman" panose="02020603050405020304"/>
              </a:rPr>
              <a:t>氢气。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5046803"/>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　乙醇的催化氧化和化学键的变化</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　认识乙醇中羟基的活泼性</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　认识乙醇中羟基的活泼性</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260418" y="2528485"/>
            <a:ext cx="11654075"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实验操作：在盛有少量无水乙醇的试管中，加入一小块新切的用滤纸吸干表面煤油的钠，在试管口迅速塞上带尖嘴导管的橡胶塞，用小试管收集气体并检验其纯度，然后点燃，再将干燥的小烧杯罩在火焰上。待烧杯壁上出现液滴后，迅速倒转烧杯，向其中加入少量澄清石灰水。观察现象，并与前面做过的水与钠反应的实验现象进行比较。</a:t>
            </a:r>
            <a:endParaRPr lang="zh-CN" altLang="zh-CN" sz="1050" kern="100" dirty="0">
              <a:effectLst/>
              <a:latin typeface="宋体" panose="02010600030101010101" pitchFamily="2" charset="-122"/>
              <a:cs typeface="Courier New" panose="02070309020205020404"/>
            </a:endParaRPr>
          </a:p>
        </p:txBody>
      </p:sp>
      <p:pic>
        <p:nvPicPr>
          <p:cNvPr id="4099" name="Picture 3" descr="实验素材"/>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566" y="2041238"/>
            <a:ext cx="59328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descr="活动探究"/>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581" y="131455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5252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dirty="0">
                <a:latin typeface="Times New Roman" panose="02020603050405020304"/>
                <a:ea typeface="微软雅黑" panose="020B0503020204020204" pitchFamily="34" charset="-122"/>
                <a:cs typeface="Times New Roman" panose="02020603050405020304"/>
              </a:rPr>
              <a:t>实验装置：</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0722" name="Picture 2" descr="SJ32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5367" y="1494579"/>
            <a:ext cx="5079939" cy="1890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乙醇与金属钠反应可以生成氢气，说明乙醇可以电离出氢离子，是否可以说明乙醇为电解质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2571528"/>
            <a:ext cx="11397613" cy="64733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提示　</a:t>
            </a:r>
            <a:r>
              <a:rPr lang="zh-CN" altLang="zh-CN" sz="2600" b="1" kern="100" dirty="0">
                <a:solidFill>
                  <a:srgbClr val="C00000"/>
                </a:solidFill>
                <a:latin typeface="Times New Roman" panose="02020603050405020304"/>
                <a:ea typeface="仿宋_GB2312"/>
                <a:cs typeface="Times New Roman" panose="02020603050405020304"/>
              </a:rPr>
              <a:t>乙醇不能电离出</a:t>
            </a:r>
            <a:r>
              <a:rPr lang="en-US" altLang="zh-CN" sz="2600" b="1" kern="100" dirty="0">
                <a:solidFill>
                  <a:srgbClr val="C00000"/>
                </a:solidFill>
                <a:latin typeface="Times New Roman" panose="02020603050405020304"/>
                <a:ea typeface="仿宋_GB2312"/>
                <a:cs typeface="Courier New" panose="02070309020205020404"/>
              </a:rPr>
              <a:t>H</a:t>
            </a:r>
            <a:r>
              <a:rPr lang="zh-CN" altLang="zh-CN" sz="2600" b="1" kern="100" baseline="30000" dirty="0">
                <a:solidFill>
                  <a:srgbClr val="C00000"/>
                </a:solidFill>
                <a:latin typeface="Times New Roman" panose="02020603050405020304"/>
                <a:ea typeface="仿宋_GB2312"/>
                <a:cs typeface="Times New Roman" panose="02020603050405020304"/>
              </a:rPr>
              <a:t>＋</a:t>
            </a:r>
            <a:r>
              <a:rPr lang="zh-CN" altLang="zh-CN" sz="2600" b="1" kern="100" dirty="0">
                <a:solidFill>
                  <a:srgbClr val="C00000"/>
                </a:solidFill>
                <a:latin typeface="Times New Roman" panose="02020603050405020304"/>
                <a:ea typeface="仿宋_GB2312"/>
                <a:cs typeface="Times New Roman" panose="02020603050405020304"/>
              </a:rPr>
              <a:t>，是非电解质</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279554" name="Picture 2" descr="问题探究"/>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89561" y="3235671"/>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乙醇与</a:t>
            </a:r>
            <a:r>
              <a:rPr lang="en-US" altLang="zh-CN" sz="2600" kern="100" dirty="0">
                <a:latin typeface="Times New Roman" panose="02020603050405020304"/>
                <a:ea typeface="微软雅黑" panose="020B0503020204020204" pitchFamily="34" charset="-122"/>
                <a:cs typeface="Courier New" panose="02070309020205020404"/>
              </a:rPr>
              <a:t>Na</a:t>
            </a:r>
            <a:r>
              <a:rPr lang="zh-CN" altLang="zh-CN" sz="2600" kern="100" dirty="0">
                <a:latin typeface="Times New Roman" panose="02020603050405020304"/>
                <a:ea typeface="微软雅黑" panose="020B0503020204020204" pitchFamily="34" charset="-122"/>
                <a:cs typeface="Times New Roman" panose="02020603050405020304"/>
              </a:rPr>
              <a:t>反应和水与</a:t>
            </a:r>
            <a:r>
              <a:rPr lang="en-US" altLang="zh-CN" sz="2600" kern="100" dirty="0">
                <a:latin typeface="Times New Roman" panose="02020603050405020304"/>
                <a:ea typeface="微软雅黑" panose="020B0503020204020204" pitchFamily="34" charset="-122"/>
                <a:cs typeface="Courier New" panose="02070309020205020404"/>
              </a:rPr>
              <a:t>Na</a:t>
            </a:r>
            <a:r>
              <a:rPr lang="zh-CN" altLang="zh-CN" sz="2600" kern="100" dirty="0">
                <a:latin typeface="Times New Roman" panose="02020603050405020304"/>
                <a:ea typeface="微软雅黑" panose="020B0503020204020204" pitchFamily="34" charset="-122"/>
                <a:cs typeface="Times New Roman" panose="02020603050405020304"/>
              </a:rPr>
              <a:t>反应的剧烈程度有什么差异？可以得出什么结论</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0" name="矩形 9"/>
          <p:cNvSpPr/>
          <p:nvPr/>
        </p:nvSpPr>
        <p:spPr>
          <a:xfrm>
            <a:off x="546023" y="3969854"/>
            <a:ext cx="11397613" cy="12296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dirty="0">
                <a:solidFill>
                  <a:srgbClr val="C00000"/>
                </a:solidFill>
                <a:latin typeface="Times New Roman" panose="02020603050405020304"/>
                <a:ea typeface="黑体" panose="02010609060101010101" charset="-122"/>
                <a:cs typeface="Times New Roman" panose="02020603050405020304"/>
              </a:rPr>
              <a:t>提示　</a:t>
            </a:r>
            <a:r>
              <a:rPr lang="zh-CN" altLang="zh-CN" sz="2600" b="1" dirty="0">
                <a:solidFill>
                  <a:srgbClr val="C00000"/>
                </a:solidFill>
                <a:latin typeface="Times New Roman" panose="02020603050405020304"/>
                <a:ea typeface="仿宋_GB2312"/>
                <a:cs typeface="Times New Roman" panose="02020603050405020304"/>
              </a:rPr>
              <a:t>乙醇与</a:t>
            </a:r>
            <a:r>
              <a:rPr lang="en-US" altLang="zh-CN" sz="2600" b="1" dirty="0">
                <a:solidFill>
                  <a:srgbClr val="C00000"/>
                </a:solidFill>
                <a:latin typeface="Times New Roman" panose="02020603050405020304"/>
                <a:ea typeface="仿宋_GB2312"/>
              </a:rPr>
              <a:t>Na</a:t>
            </a:r>
            <a:r>
              <a:rPr lang="zh-CN" altLang="zh-CN" sz="2600" b="1" dirty="0">
                <a:solidFill>
                  <a:srgbClr val="C00000"/>
                </a:solidFill>
                <a:latin typeface="Times New Roman" panose="02020603050405020304"/>
                <a:ea typeface="仿宋_GB2312"/>
                <a:cs typeface="Times New Roman" panose="02020603050405020304"/>
              </a:rPr>
              <a:t>反应比水与</a:t>
            </a:r>
            <a:r>
              <a:rPr lang="en-US" altLang="zh-CN" sz="2600" b="1" dirty="0">
                <a:solidFill>
                  <a:srgbClr val="C00000"/>
                </a:solidFill>
                <a:latin typeface="Times New Roman" panose="02020603050405020304"/>
                <a:ea typeface="仿宋_GB2312"/>
              </a:rPr>
              <a:t>Na</a:t>
            </a:r>
            <a:r>
              <a:rPr lang="zh-CN" altLang="zh-CN" sz="2600" b="1" dirty="0">
                <a:solidFill>
                  <a:srgbClr val="C00000"/>
                </a:solidFill>
                <a:latin typeface="Times New Roman" panose="02020603050405020304"/>
                <a:ea typeface="仿宋_GB2312"/>
                <a:cs typeface="Times New Roman" panose="02020603050405020304"/>
              </a:rPr>
              <a:t>反应平缓。乙醇羟基中的氢原子比水中氢原子的活泼性差。</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乙醇的分子式为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，如何证明一个乙醇分子中含有一个羟基</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446382"/>
            <a:ext cx="11397613" cy="12296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dirty="0">
                <a:solidFill>
                  <a:srgbClr val="C00000"/>
                </a:solidFill>
                <a:latin typeface="Times New Roman" panose="02020603050405020304"/>
                <a:ea typeface="黑体" panose="02010609060101010101" charset="-122"/>
                <a:cs typeface="Times New Roman" panose="02020603050405020304"/>
              </a:rPr>
              <a:t>提示　</a:t>
            </a:r>
            <a:r>
              <a:rPr lang="zh-CN" altLang="zh-CN" sz="2600" b="1" dirty="0">
                <a:solidFill>
                  <a:srgbClr val="C00000"/>
                </a:solidFill>
                <a:latin typeface="Times New Roman" panose="02020603050405020304"/>
                <a:ea typeface="仿宋_GB2312"/>
                <a:cs typeface="Times New Roman" panose="02020603050405020304"/>
              </a:rPr>
              <a:t>根据</a:t>
            </a:r>
            <a:r>
              <a:rPr lang="en-US" altLang="zh-CN" sz="2600" b="1" dirty="0">
                <a:solidFill>
                  <a:srgbClr val="C00000"/>
                </a:solidFill>
                <a:latin typeface="Times New Roman" panose="02020603050405020304"/>
                <a:ea typeface="仿宋_GB2312"/>
              </a:rPr>
              <a:t>1 </a:t>
            </a:r>
            <a:r>
              <a:rPr lang="en-US" altLang="zh-CN" sz="2600" b="1" dirty="0" err="1">
                <a:solidFill>
                  <a:srgbClr val="C00000"/>
                </a:solidFill>
                <a:latin typeface="Times New Roman" panose="02020603050405020304"/>
                <a:ea typeface="仿宋_GB2312"/>
              </a:rPr>
              <a:t>mol</a:t>
            </a:r>
            <a:r>
              <a:rPr lang="zh-CN" altLang="zh-CN" sz="2600" b="1" dirty="0">
                <a:solidFill>
                  <a:srgbClr val="C00000"/>
                </a:solidFill>
                <a:latin typeface="Times New Roman" panose="02020603050405020304"/>
                <a:ea typeface="仿宋_GB2312"/>
                <a:cs typeface="Times New Roman" panose="02020603050405020304"/>
              </a:rPr>
              <a:t>乙醇与足量金属钠反应产生</a:t>
            </a:r>
            <a:r>
              <a:rPr lang="en-US" altLang="zh-CN" sz="2600" b="1" dirty="0">
                <a:solidFill>
                  <a:srgbClr val="C00000"/>
                </a:solidFill>
                <a:latin typeface="Times New Roman" panose="02020603050405020304"/>
                <a:ea typeface="仿宋_GB2312"/>
              </a:rPr>
              <a:t>0.5 </a:t>
            </a:r>
            <a:r>
              <a:rPr lang="en-US" altLang="zh-CN" sz="2600" b="1" dirty="0" err="1">
                <a:solidFill>
                  <a:srgbClr val="C00000"/>
                </a:solidFill>
                <a:latin typeface="Times New Roman" panose="02020603050405020304"/>
                <a:ea typeface="仿宋_GB2312"/>
              </a:rPr>
              <a:t>mol</a:t>
            </a:r>
            <a:r>
              <a:rPr lang="zh-CN" altLang="zh-CN" sz="2600" b="1" dirty="0">
                <a:solidFill>
                  <a:srgbClr val="C00000"/>
                </a:solidFill>
                <a:latin typeface="Times New Roman" panose="02020603050405020304"/>
                <a:ea typeface="仿宋_GB2312"/>
                <a:cs typeface="Times New Roman" panose="02020603050405020304"/>
              </a:rPr>
              <a:t>氢气，即可证明一个乙醇分子中含有一个羟基。</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乙醇与钠、水与钠反应的比较</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739611" y="2136018"/>
          <a:ext cx="10801200" cy="3769051"/>
        </p:xfrm>
        <a:graphic>
          <a:graphicData uri="http://schemas.openxmlformats.org/drawingml/2006/table">
            <a:tbl>
              <a:tblPr/>
              <a:tblGrid>
                <a:gridCol w="405045"/>
                <a:gridCol w="1710190"/>
                <a:gridCol w="4905545"/>
                <a:gridCol w="3780420"/>
              </a:tblGrid>
              <a:tr h="283958">
                <a:tc gridSpan="2">
                  <a:txBody>
                    <a:bodyPr/>
                    <a:lstStyle/>
                    <a:p>
                      <a:pPr algn="ctr">
                        <a:lnSpc>
                          <a:spcPct val="150000"/>
                        </a:lnSpc>
                        <a:spcAft>
                          <a:spcPts val="0"/>
                        </a:spcAft>
                        <a:tabLst>
                          <a:tab pos="2700655" algn="l"/>
                        </a:tabLst>
                      </a:pPr>
                      <a:r>
                        <a:rPr lang="en-US" sz="2600" kern="100" dirty="0">
                          <a:effectLst/>
                          <a:latin typeface="Times New Roman" panose="02020603050405020304"/>
                          <a:cs typeface="Courier New" panose="02070309020205020404"/>
                        </a:rPr>
                        <a:t> </a:t>
                      </a:r>
                      <a:endParaRPr lang="zh-CN" sz="2600" kern="100" dirty="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hMerge="1">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水与钠反应</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乙醇与钠反应</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200">
                <a:tc rowSpan="4">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260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现象</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钠变化</a:t>
                      </a:r>
                      <a:endParaRPr lang="zh-CN" sz="2600" kern="100" dirty="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钠粒浮于水面，熔成闪亮的小球，并快速地四处游动，很快消失</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钠粒沉于试管底部，未熔化，最终慢慢消失</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979">
                <a:tc vMerge="1">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声现象</a:t>
                      </a:r>
                      <a:endParaRPr lang="zh-CN" sz="2600" kern="100" dirty="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有</a:t>
                      </a:r>
                      <a:r>
                        <a:rPr lang="en-US" sz="2600" kern="100">
                          <a:effectLst/>
                          <a:latin typeface="宋体" panose="02010600030101010101" pitchFamily="2" charset="-122"/>
                          <a:ea typeface="微软雅黑" panose="020B0503020204020204" pitchFamily="34" charset="-122"/>
                          <a:cs typeface="Times New Roman" panose="02020603050405020304"/>
                        </a:rPr>
                        <a:t>”</a:t>
                      </a:r>
                      <a:r>
                        <a:rPr lang="zh-CN" sz="2600" kern="100">
                          <a:effectLst/>
                          <a:latin typeface="Times New Roman" panose="02020603050405020304"/>
                          <a:ea typeface="微软雅黑" panose="020B0503020204020204" pitchFamily="34" charset="-122"/>
                          <a:cs typeface="Times New Roman" panose="02020603050405020304"/>
                        </a:rPr>
                        <a:t>嘶嘶</a:t>
                      </a:r>
                      <a:r>
                        <a:rPr lang="en-US" sz="2600" kern="100">
                          <a:effectLst/>
                          <a:latin typeface="宋体" panose="02010600030101010101" pitchFamily="2" charset="-122"/>
                          <a:ea typeface="微软雅黑" panose="020B0503020204020204" pitchFamily="34" charset="-122"/>
                          <a:cs typeface="Times New Roman" panose="02020603050405020304"/>
                        </a:rPr>
                        <a:t>”</a:t>
                      </a:r>
                      <a:r>
                        <a:rPr lang="zh-CN" sz="2600" kern="100">
                          <a:effectLst/>
                          <a:latin typeface="Times New Roman" panose="02020603050405020304"/>
                          <a:ea typeface="微软雅黑" panose="020B0503020204020204" pitchFamily="34" charset="-122"/>
                          <a:cs typeface="Times New Roman" panose="02020603050405020304"/>
                        </a:rPr>
                        <a:t>的声响</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无声响</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589">
                <a:tc vMerge="1">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气体检验</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点燃，发出淡蓝色的火焰</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点燃，发出淡蓝色的火焰</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51">
                <a:tc vMerge="1">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剧烈程度</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钠与水剧烈反应</a:t>
                      </a:r>
                      <a:endParaRPr lang="zh-CN" sz="2600" kern="10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钠与乙醇缓慢反应</a:t>
                      </a:r>
                      <a:endParaRPr lang="zh-CN" sz="2600" kern="100" dirty="0">
                        <a:effectLst/>
                        <a:latin typeface="宋体" panose="02010600030101010101" pitchFamily="2" charset="-122"/>
                        <a:cs typeface="Courier New" panose="02070309020205020404"/>
                      </a:endParaRPr>
                    </a:p>
                  </a:txBody>
                  <a:tcPr marL="5461" marR="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1746"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4576" y="819504"/>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59591" y="729494"/>
          <a:ext cx="11071230" cy="3264535"/>
        </p:xfrm>
        <a:graphic>
          <a:graphicData uri="http://schemas.openxmlformats.org/drawingml/2006/table">
            <a:tbl>
              <a:tblPr/>
              <a:tblGrid>
                <a:gridCol w="765085"/>
                <a:gridCol w="1845205"/>
                <a:gridCol w="4680520"/>
                <a:gridCol w="3780420"/>
              </a:tblGrid>
              <a:tr h="1125125">
                <a:tc rowSpan="3">
                  <a:txBody>
                    <a:bodyPr/>
                    <a:lstStyle/>
                    <a:p>
                      <a:pPr algn="just">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2600" kern="100">
                        <a:effectLst/>
                        <a:latin typeface="宋体" panose="02010600030101010101" pitchFamily="2" charset="-122"/>
                        <a:cs typeface="Courier New" panose="02070309020205020404"/>
                      </a:endParaRPr>
                    </a:p>
                    <a:p>
                      <a:pPr algn="just">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结论</a:t>
                      </a:r>
                      <a:endParaRPr lang="zh-CN" sz="2600" kern="10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密度大小</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i="1" kern="100" dirty="0">
                          <a:effectLst/>
                          <a:latin typeface="Times New Roman" panose="02020603050405020304"/>
                          <a:ea typeface="微软雅黑" panose="020B0503020204020204" pitchFamily="34" charset="-122"/>
                          <a:cs typeface="Courier New" panose="02070309020205020404"/>
                        </a:rPr>
                        <a:t>ρ</a:t>
                      </a:r>
                      <a:r>
                        <a:rPr lang="en-US" sz="2600" kern="100" dirty="0">
                          <a:effectLst/>
                          <a:latin typeface="Times New Roman" panose="02020603050405020304"/>
                          <a:ea typeface="微软雅黑" panose="020B0503020204020204" pitchFamily="34" charset="-122"/>
                          <a:cs typeface="Courier New" panose="02070309020205020404"/>
                        </a:rPr>
                        <a:t>(Na)</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i="1" kern="100" dirty="0">
                          <a:effectLst/>
                          <a:latin typeface="Times New Roman" panose="02020603050405020304"/>
                          <a:ea typeface="微软雅黑" panose="020B0503020204020204" pitchFamily="34" charset="-122"/>
                          <a:cs typeface="Courier New" panose="02070309020205020404"/>
                        </a:rPr>
                        <a:t>ρ</a:t>
                      </a:r>
                      <a:r>
                        <a:rPr lang="en-US" sz="2600" kern="100" dirty="0">
                          <a:effectLst/>
                          <a:latin typeface="Times New Roman" panose="02020603050405020304"/>
                          <a:ea typeface="微软雅黑" panose="020B0503020204020204" pitchFamily="34" charset="-122"/>
                          <a:cs typeface="Courier New" panose="02070309020205020404"/>
                        </a:rPr>
                        <a:t>(H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O)</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i="1" kern="100" dirty="0">
                          <a:effectLst/>
                          <a:latin typeface="Times New Roman" panose="02020603050405020304"/>
                          <a:ea typeface="微软雅黑" panose="020B0503020204020204" pitchFamily="34" charset="-122"/>
                          <a:cs typeface="Courier New" panose="02070309020205020404"/>
                        </a:rPr>
                        <a:t>ρ</a:t>
                      </a:r>
                      <a:r>
                        <a:rPr lang="en-US" sz="2600" kern="100" dirty="0">
                          <a:effectLst/>
                          <a:latin typeface="Times New Roman" panose="02020603050405020304"/>
                          <a:ea typeface="微软雅黑" panose="020B0503020204020204" pitchFamily="34" charset="-122"/>
                          <a:cs typeface="Courier New" panose="02070309020205020404"/>
                        </a:rPr>
                        <a:t>(Na)</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i="1" kern="100" dirty="0">
                          <a:effectLst/>
                          <a:latin typeface="Times New Roman" panose="02020603050405020304"/>
                          <a:ea typeface="微软雅黑" panose="020B0503020204020204" pitchFamily="34" charset="-122"/>
                          <a:cs typeface="Courier New" panose="02070309020205020404"/>
                        </a:rPr>
                        <a:t>ρ</a:t>
                      </a:r>
                      <a:r>
                        <a:rPr lang="en-US" sz="2600" kern="100" dirty="0">
                          <a:effectLst/>
                          <a:latin typeface="Times New Roman" panose="02020603050405020304"/>
                          <a:ea typeface="微软雅黑" panose="020B0503020204020204" pitchFamily="34" charset="-122"/>
                          <a:cs typeface="Courier New" panose="02070309020205020404"/>
                        </a:rPr>
                        <a:t>(C</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H</a:t>
                      </a:r>
                      <a:r>
                        <a:rPr lang="en-US" sz="2600" kern="100" baseline="-25000" dirty="0">
                          <a:effectLst/>
                          <a:latin typeface="Times New Roman" panose="02020603050405020304"/>
                          <a:ea typeface="微软雅黑" panose="020B0503020204020204" pitchFamily="34" charset="-122"/>
                          <a:cs typeface="Courier New" panose="02070309020205020404"/>
                        </a:rPr>
                        <a:t>5</a:t>
                      </a:r>
                      <a:r>
                        <a:rPr lang="en-US" sz="2600" kern="100" dirty="0">
                          <a:effectLst/>
                          <a:latin typeface="Times New Roman" panose="02020603050405020304"/>
                          <a:ea typeface="微软雅黑" panose="020B0503020204020204" pitchFamily="34" charset="-122"/>
                          <a:cs typeface="Courier New" panose="02070309020205020404"/>
                        </a:rPr>
                        <a:t>OH)</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5155">
                <a:tc vMerge="1">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反应方程式</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2Na</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2H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O</a:t>
                      </a:r>
                      <a:r>
                        <a:rPr lang="en-US" sz="2600" kern="100" spc="-80" dirty="0">
                          <a:effectLst/>
                          <a:latin typeface="Times New Roman" panose="02020603050405020304"/>
                          <a:ea typeface="微软雅黑" panose="020B0503020204020204" pitchFamily="34" charset="-122"/>
                          <a:cs typeface="Courier New" panose="02070309020205020404"/>
                        </a:rPr>
                        <a:t>==</a:t>
                      </a:r>
                      <a:r>
                        <a:rPr lang="en-US" sz="2600" kern="100" dirty="0">
                          <a:effectLst/>
                          <a:latin typeface="Times New Roman" panose="02020603050405020304"/>
                          <a:ea typeface="微软雅黑" panose="020B0503020204020204" pitchFamily="34" charset="-122"/>
                          <a:cs typeface="Courier New" panose="02070309020205020404"/>
                        </a:rPr>
                        <a:t>=2NaOH</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宋体" panose="02010600030101010101" pitchFamily="2" charset="-122"/>
                          <a:ea typeface="微软雅黑" panose="020B0503020204020204" pitchFamily="34" charset="-122"/>
                          <a:cs typeface="Times New Roman" panose="02020603050405020304"/>
                        </a:rPr>
                        <a:t>↑</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2Na</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smtClean="0">
                          <a:effectLst/>
                          <a:latin typeface="Times New Roman" panose="02020603050405020304"/>
                          <a:ea typeface="微软雅黑" panose="020B0503020204020204" pitchFamily="34" charset="-122"/>
                          <a:cs typeface="Courier New" panose="02070309020205020404"/>
                        </a:rPr>
                        <a:t>2CH</a:t>
                      </a:r>
                      <a:r>
                        <a:rPr lang="en-US" sz="2600" kern="100" baseline="-25000" dirty="0" smtClean="0">
                          <a:effectLst/>
                          <a:latin typeface="Times New Roman" panose="02020603050405020304"/>
                          <a:ea typeface="微软雅黑" panose="020B0503020204020204" pitchFamily="34" charset="-122"/>
                          <a:cs typeface="Courier New" panose="02070309020205020404"/>
                        </a:rPr>
                        <a:t>3</a:t>
                      </a:r>
                      <a:r>
                        <a:rPr lang="en-US" sz="2600" kern="100" dirty="0" smtClean="0">
                          <a:effectLst/>
                          <a:latin typeface="Times New Roman" panose="02020603050405020304"/>
                          <a:ea typeface="微软雅黑" panose="020B0503020204020204" pitchFamily="34" charset="-122"/>
                          <a:cs typeface="Courier New" panose="02070309020205020404"/>
                        </a:rPr>
                        <a:t>CH</a:t>
                      </a:r>
                      <a:r>
                        <a:rPr lang="en-US" sz="2600" kern="100" baseline="-25000" dirty="0" smtClean="0">
                          <a:effectLst/>
                          <a:latin typeface="Times New Roman" panose="02020603050405020304"/>
                          <a:ea typeface="微软雅黑" panose="020B0503020204020204" pitchFamily="34" charset="-122"/>
                          <a:cs typeface="Courier New" panose="02070309020205020404"/>
                        </a:rPr>
                        <a:t>2</a:t>
                      </a:r>
                      <a:r>
                        <a:rPr lang="en-US" sz="2600" kern="100" dirty="0" smtClean="0">
                          <a:effectLst/>
                          <a:latin typeface="Times New Roman" panose="02020603050405020304"/>
                          <a:ea typeface="微软雅黑" panose="020B0503020204020204" pitchFamily="34" charset="-122"/>
                          <a:cs typeface="Courier New" panose="02070309020205020404"/>
                        </a:rPr>
                        <a:t>OH</a:t>
                      </a:r>
                      <a:r>
                        <a:rPr lang="en-US" sz="2600" kern="100" dirty="0" smtClean="0">
                          <a:effectLst/>
                          <a:latin typeface="宋体" panose="02010600030101010101" pitchFamily="2" charset="-122"/>
                          <a:ea typeface="微软雅黑" panose="020B0503020204020204" pitchFamily="34" charset="-122"/>
                          <a:cs typeface="Times New Roman" panose="02020603050405020304"/>
                        </a:rPr>
                        <a:t>→</a:t>
                      </a:r>
                      <a:endParaRPr lang="en-US" sz="2600" kern="100" dirty="0" smtClean="0">
                        <a:effectLst/>
                        <a:latin typeface="宋体" panose="02010600030101010101" pitchFamily="2" charset="-122"/>
                        <a:ea typeface="微软雅黑" panose="020B0503020204020204" pitchFamily="34" charset="-122"/>
                        <a:cs typeface="Times New Roman" panose="02020603050405020304"/>
                      </a:endParaRPr>
                    </a:p>
                    <a:p>
                      <a:pPr algn="l">
                        <a:lnSpc>
                          <a:spcPct val="150000"/>
                        </a:lnSpc>
                        <a:spcAft>
                          <a:spcPts val="0"/>
                        </a:spcAft>
                        <a:tabLst>
                          <a:tab pos="2700655" algn="l"/>
                        </a:tabLst>
                      </a:pPr>
                      <a:r>
                        <a:rPr lang="en-US" sz="2600" kern="100" dirty="0" smtClean="0">
                          <a:effectLst/>
                          <a:latin typeface="Times New Roman" panose="02020603050405020304"/>
                          <a:ea typeface="微软雅黑" panose="020B0503020204020204" pitchFamily="34" charset="-122"/>
                          <a:cs typeface="Courier New" panose="02070309020205020404"/>
                        </a:rPr>
                        <a:t>2CH</a:t>
                      </a:r>
                      <a:r>
                        <a:rPr lang="en-US" sz="2600" kern="100" baseline="-25000" dirty="0" smtClean="0">
                          <a:effectLst/>
                          <a:latin typeface="Times New Roman" panose="02020603050405020304"/>
                          <a:ea typeface="微软雅黑" panose="020B0503020204020204" pitchFamily="34" charset="-122"/>
                          <a:cs typeface="Courier New" panose="02070309020205020404"/>
                        </a:rPr>
                        <a:t>3</a:t>
                      </a:r>
                      <a:r>
                        <a:rPr lang="en-US" sz="2600" kern="100" dirty="0" smtClean="0">
                          <a:effectLst/>
                          <a:latin typeface="Times New Roman" panose="02020603050405020304"/>
                          <a:ea typeface="微软雅黑" panose="020B0503020204020204" pitchFamily="34" charset="-122"/>
                          <a:cs typeface="Courier New" panose="02070309020205020404"/>
                        </a:rPr>
                        <a:t>CH</a:t>
                      </a:r>
                      <a:r>
                        <a:rPr lang="en-US" sz="2600" kern="100" baseline="-25000" dirty="0" smtClean="0">
                          <a:effectLst/>
                          <a:latin typeface="Times New Roman" panose="02020603050405020304"/>
                          <a:ea typeface="微软雅黑" panose="020B0503020204020204" pitchFamily="34" charset="-122"/>
                          <a:cs typeface="Courier New" panose="02070309020205020404"/>
                        </a:rPr>
                        <a:t>2</a:t>
                      </a:r>
                      <a:r>
                        <a:rPr lang="en-US" sz="2600" kern="100" dirty="0" smtClean="0">
                          <a:effectLst/>
                          <a:latin typeface="Times New Roman" panose="02020603050405020304"/>
                          <a:ea typeface="微软雅黑" panose="020B0503020204020204" pitchFamily="34" charset="-122"/>
                          <a:cs typeface="Courier New" panose="02070309020205020404"/>
                        </a:rPr>
                        <a:t>ONa</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宋体" panose="02010600030101010101" pitchFamily="2" charset="-122"/>
                          <a:ea typeface="微软雅黑" panose="020B0503020204020204" pitchFamily="34" charset="-122"/>
                          <a:cs typeface="Times New Roman" panose="02020603050405020304"/>
                        </a:rPr>
                        <a:t>↑</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255">
                <a:tc vMerge="1">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反应实质</a:t>
                      </a:r>
                      <a:endParaRPr lang="zh-CN" sz="2600" kern="10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氢原子被置换</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羟基氢原子被置换</a:t>
                      </a:r>
                      <a:endParaRPr lang="zh-CN" sz="2600" kern="100" dirty="0">
                        <a:effectLst/>
                        <a:latin typeface="宋体" panose="02010600030101010101" pitchFamily="2" charset="-122"/>
                        <a:cs typeface="Courier New" panose="02070309020205020404"/>
                      </a:endParaRPr>
                    </a:p>
                  </a:txBody>
                  <a:tcPr marL="10734" marR="10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会书写乙醇的分子式、结构式、结构简式，知道乙醇的官能团是—</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知道乙醇中</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上的氢可以被金属置换，会书写相关反应的化学方程式。</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a:latin typeface="Times New Roman" panose="02020603050405020304"/>
                <a:ea typeface="微软雅黑" panose="020B0503020204020204" pitchFamily="34" charset="-122"/>
                <a:cs typeface="Times New Roman" panose="02020603050405020304"/>
              </a:rPr>
              <a:t>知道乙醇催化氧化生成乙醛以及反应中的断键和成键情况，会书写相关反应的化学方程式。</a:t>
            </a:r>
            <a:endParaRPr lang="zh-CN" altLang="zh-CN" sz="1050" kern="10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Arial" panose="020B06040202020202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羟基氢的</a:t>
            </a:r>
            <a:r>
              <a:rPr lang="zh-CN" altLang="zh-CN" sz="2600" dirty="0" smtClean="0">
                <a:latin typeface="Times New Roman" panose="02020603050405020304"/>
                <a:ea typeface="黑体" panose="02010609060101010101" charset="-122"/>
                <a:cs typeface="Times New Roman" panose="02020603050405020304"/>
              </a:rPr>
              <a:t>活泼性</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46382"/>
            <a:ext cx="11397613"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乙醇分子内，</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上的氢原子比</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乙基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上其他</a:t>
            </a: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个氢原子活泼，</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上氢原子可被活泼金属</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如钠</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置换，乙基上的氢原子不可能被置换。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与水分子相比，乙醇中羟基氢原子不如水分子中氢原子活泼</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下列方法中可以证明乙醇分子中羟基上的氢原子与其他氢原子不同的是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986451"/>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乙醇完全燃烧生成</a:t>
            </a:r>
            <a:r>
              <a:rPr lang="en-US" altLang="zh-CN" sz="2600" kern="100" dirty="0">
                <a:latin typeface="Times New Roman" panose="02020603050405020304"/>
                <a:ea typeface="微软雅黑" panose="020B0503020204020204" pitchFamily="34" charset="-122"/>
                <a:cs typeface="Courier New" panose="02070309020205020404"/>
              </a:rPr>
              <a:t>3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乙醇可以制饮料</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乙醇跟足量的</a:t>
            </a:r>
            <a:r>
              <a:rPr lang="en-US" altLang="zh-CN" sz="2600" kern="100" dirty="0">
                <a:latin typeface="Times New Roman" panose="02020603050405020304"/>
                <a:ea typeface="微软雅黑" panose="020B0503020204020204" pitchFamily="34" charset="-122"/>
                <a:cs typeface="Courier New" panose="02070309020205020404"/>
              </a:rPr>
              <a:t>Na</a:t>
            </a:r>
            <a:r>
              <a:rPr lang="zh-CN" altLang="zh-CN" sz="2600" kern="100" dirty="0">
                <a:latin typeface="Times New Roman" panose="02020603050405020304"/>
                <a:ea typeface="微软雅黑" panose="020B0503020204020204" pitchFamily="34" charset="-122"/>
                <a:cs typeface="Times New Roman" panose="02020603050405020304"/>
              </a:rPr>
              <a:t>作用得</a:t>
            </a:r>
            <a:r>
              <a:rPr lang="en-US" altLang="zh-CN" sz="2600" kern="100" dirty="0">
                <a:latin typeface="Times New Roman" panose="02020603050405020304"/>
                <a:ea typeface="微软雅黑" panose="020B0503020204020204" pitchFamily="34" charset="-122"/>
                <a:cs typeface="Courier New" panose="02070309020205020404"/>
              </a:rPr>
              <a:t>0.5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乙醇可生成</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smtClean="0">
                <a:latin typeface="Times New Roman" panose="02020603050405020304"/>
                <a:ea typeface="微软雅黑" panose="020B0503020204020204" pitchFamily="34" charset="-122"/>
                <a:cs typeface="Times New Roman" panose="02020603050405020304"/>
              </a:rPr>
              <a:t>乙醛</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1037622" y="146530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2770"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566" y="77449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81791" y="4417448"/>
            <a:ext cx="11654075"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乙醇分子中共有</a:t>
            </a:r>
            <a:r>
              <a:rPr lang="en-US" altLang="zh-CN" sz="2600" b="1" kern="100" dirty="0">
                <a:solidFill>
                  <a:srgbClr val="0000FF"/>
                </a:solidFill>
                <a:latin typeface="Times New Roman" panose="02020603050405020304"/>
                <a:ea typeface="仿宋_GB2312"/>
                <a:cs typeface="Courier New" panose="02070309020205020404"/>
              </a:rPr>
              <a:t>6</a:t>
            </a:r>
            <a:r>
              <a:rPr lang="zh-CN" altLang="zh-CN" sz="2600" b="1" kern="100" dirty="0">
                <a:solidFill>
                  <a:srgbClr val="0000FF"/>
                </a:solidFill>
                <a:latin typeface="Times New Roman" panose="02020603050405020304"/>
                <a:ea typeface="仿宋_GB2312"/>
                <a:cs typeface="Times New Roman" panose="02020603050405020304"/>
              </a:rPr>
              <a:t>个氢原子，其中羟基上的氢原子比较特殊，</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项中所有的氢原子参与反应，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项无法证明，</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项中有</a:t>
            </a:r>
            <a:r>
              <a:rPr lang="en-US" altLang="zh-CN" sz="2600" b="1" kern="100" dirty="0">
                <a:solidFill>
                  <a:srgbClr val="0000FF"/>
                </a:solidFill>
                <a:latin typeface="Times New Roman" panose="02020603050405020304"/>
                <a:ea typeface="仿宋_GB2312"/>
                <a:cs typeface="Courier New" panose="02070309020205020404"/>
              </a:rPr>
              <a:t>C—H</a:t>
            </a:r>
            <a:r>
              <a:rPr lang="zh-CN" altLang="zh-CN" sz="2600" b="1" kern="100" dirty="0">
                <a:solidFill>
                  <a:srgbClr val="0000FF"/>
                </a:solidFill>
                <a:latin typeface="Times New Roman" panose="02020603050405020304"/>
                <a:ea typeface="仿宋_GB2312"/>
                <a:cs typeface="Times New Roman" panose="02020603050405020304"/>
              </a:rPr>
              <a:t>键参与反应无法证明，只有</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项表明羟基上的氢原子与另外</a:t>
            </a:r>
            <a:r>
              <a:rPr lang="en-US" altLang="zh-CN" sz="2600" b="1" kern="1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个不同</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下列有关金属钠在水中和在乙醇中的反应情况对比正确的是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钠能置换出水中所有的氢，却只能置换出乙醇里羟基中的氢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钠都要浮在水或乙醇液面以上</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钠与水和乙醇反应都要放出热量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钠在乙醇中反应更剧烈，是因为乙醇分子中含有的氢原子比水分子中的</a:t>
            </a:r>
            <a:r>
              <a:rPr lang="zh-CN" altLang="zh-CN" sz="2600" kern="100" dirty="0" smtClean="0">
                <a:latin typeface="Times New Roman" panose="02020603050405020304"/>
                <a:ea typeface="微软雅黑" panose="020B0503020204020204" pitchFamily="34" charset="-122"/>
                <a:cs typeface="Times New Roman" panose="02020603050405020304"/>
              </a:rPr>
              <a:t>多</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9380571"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372570" y="3922432"/>
            <a:ext cx="11654075"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钠和水反应生成氢氧化钠和氢气，并不能置换出水中所有的氢，</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错误；钠的密度比水小，比乙醇大，会沉到乙醇液面以下，</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错误；钠与水、乙醇的反应都为放热反应，</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正确；钠与水反应较为剧烈，</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向装有乙醇的烧杯中投入一小块金属钠，下列对该实验现象的描述中正确的是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989610"/>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钠块沉在乙醇液面之下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钠块熔化成小球</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钠块在乙醇的液面上游动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向烧杯中滴入几滴酚酞溶液，溶液变</a:t>
            </a:r>
            <a:r>
              <a:rPr lang="zh-CN" altLang="zh-CN" sz="2600" kern="100" dirty="0" smtClean="0">
                <a:latin typeface="Times New Roman" panose="02020603050405020304"/>
                <a:ea typeface="微软雅黑" panose="020B0503020204020204" pitchFamily="34" charset="-122"/>
                <a:cs typeface="Times New Roman" panose="02020603050405020304"/>
              </a:rPr>
              <a:t>红色</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189661" y="1479236"/>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3" y="4411701"/>
            <a:ext cx="11341449"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钠的密度比乙醇的大，故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错误；钠与乙醇反应产生氢气比较缓慢，放出的热量不足以使钠熔化，故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错误；烧杯中无</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产生，溶液不变红色，故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　乙醇的催化氧化和化学键的变化</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2636454"/>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向试管中加入少量乙醇，取一根铜丝，下端绕成螺旋状，在酒精灯上灼烧后插入乙醇，反复几次。注意观察反应现象，小心地闻试管中液体产生的气味。</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实验装置：</a:t>
            </a:r>
            <a:endParaRPr lang="zh-CN" altLang="zh-CN" sz="1050" kern="100" dirty="0">
              <a:effectLst/>
              <a:latin typeface="宋体" panose="02010600030101010101" pitchFamily="2" charset="-122"/>
              <a:cs typeface="Courier New" panose="02070309020205020404"/>
            </a:endParaRPr>
          </a:p>
        </p:txBody>
      </p:sp>
      <p:pic>
        <p:nvPicPr>
          <p:cNvPr id="8195" name="Picture 3" descr="实验素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9571" y="2169654"/>
            <a:ext cx="59328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descr="活动探究"/>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687" y="1449541"/>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SJ32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38" y="4149886"/>
            <a:ext cx="3420437" cy="16845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实验时铜丝为什么要绕成螺旋状</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51"/>
            <a:ext cx="11397613" cy="62944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提示　</a:t>
            </a:r>
            <a:r>
              <a:rPr lang="zh-CN" altLang="zh-CN" sz="2600" b="1" kern="100" dirty="0">
                <a:solidFill>
                  <a:srgbClr val="C00000"/>
                </a:solidFill>
                <a:latin typeface="Times New Roman" panose="02020603050405020304"/>
                <a:ea typeface="仿宋_GB2312"/>
                <a:cs typeface="Times New Roman" panose="02020603050405020304"/>
              </a:rPr>
              <a:t>增大接触面积，加快反应速率</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279554" name="Picture 2" descr="问题探究"/>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99551" y="2604715"/>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乙醇催化氧化反应实验中铜丝是否参与反应？铜丝的作用是什么</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0" name="矩形 9"/>
          <p:cNvSpPr/>
          <p:nvPr/>
        </p:nvSpPr>
        <p:spPr>
          <a:xfrm>
            <a:off x="456013" y="3276619"/>
            <a:ext cx="11397613"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提示　</a:t>
            </a:r>
            <a:r>
              <a:rPr lang="zh-CN" altLang="zh-CN" sz="2600" b="1" kern="100" dirty="0">
                <a:solidFill>
                  <a:srgbClr val="C00000"/>
                </a:solidFill>
                <a:latin typeface="Times New Roman" panose="02020603050405020304"/>
                <a:ea typeface="仿宋_GB2312"/>
                <a:cs typeface="Times New Roman" panose="02020603050405020304"/>
              </a:rPr>
              <a:t>铜丝参与化学反应，铜丝先被氧气氧化成氧化铜，后又被乙醇还原为铜，反应前后的质量和化学性质没有变化，起催化剂的作用</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Arial" panose="020B0604020202020204"/>
                <a:ea typeface="黑体" panose="02010609060101010101" charset="-122"/>
              </a:rPr>
              <a:t>1</a:t>
            </a:r>
            <a:r>
              <a:rPr lang="en-US" altLang="zh-CN" sz="2600" b="1" dirty="0">
                <a:solidFill>
                  <a:srgbClr val="0000FF"/>
                </a:solidFill>
                <a:latin typeface="Times New Roman" panose="02020603050405020304"/>
                <a:ea typeface="仿宋_GB2312"/>
              </a:rPr>
              <a:t>.</a:t>
            </a:r>
            <a:r>
              <a:rPr lang="zh-CN" altLang="zh-CN" sz="2600" dirty="0">
                <a:latin typeface="Times New Roman" panose="02020603050405020304"/>
                <a:ea typeface="黑体" panose="02010609060101010101" charset="-122"/>
                <a:cs typeface="Times New Roman" panose="02020603050405020304"/>
              </a:rPr>
              <a:t>乙醇催化氧化反应的实质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4818"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8000"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SJ32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850" y="2169633"/>
            <a:ext cx="6192226" cy="342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2</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乙醇的性质与断键位置的关系</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5842" name="Picture 2" descr="SJ32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7962" y="1629564"/>
            <a:ext cx="6580194" cy="30603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将形状相同、质量相同的铜丝在酒精灯上加热后，分别插入下列液体中，放置片刻，整个过程结束后铜丝质量增加的是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526523"/>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硝酸溶液</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无水乙醇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石灰水</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D</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盐酸</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7085316" y="2034639"/>
            <a:ext cx="375617"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6866"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470" y="7167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1347632"/>
          <a:ext cx="11493500" cy="3162300"/>
        </p:xfrm>
        <a:graphic>
          <a:graphicData uri="http://schemas.openxmlformats.org/presentationml/2006/ole">
            <mc:AlternateContent xmlns:mc="http://schemas.openxmlformats.org/markup-compatibility/2006">
              <mc:Choice xmlns:v="urn:schemas-microsoft-com:vml" Requires="v">
                <p:oleObj spid="_x0000_s13338" name="Document" r:id="rId1" imgW="11505565" imgH="3176905" progId="Word.Document.8">
                  <p:embed/>
                </p:oleObj>
              </mc:Choice>
              <mc:Fallback>
                <p:oleObj name="Document" r:id="rId1" imgW="11505565" imgH="3176905" progId="Word.Document.8">
                  <p:embed/>
                  <p:pic>
                    <p:nvPicPr>
                      <p:cNvPr id="0" name="图片 13337"/>
                      <p:cNvPicPr/>
                      <p:nvPr/>
                    </p:nvPicPr>
                    <p:blipFill>
                      <a:blip r:embed="rId2"/>
                      <a:stretch>
                        <a:fillRect/>
                      </a:stretch>
                    </p:blipFill>
                    <p:spPr>
                      <a:xfrm>
                        <a:off x="381000" y="1347632"/>
                        <a:ext cx="11493500" cy="3162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 action="ppaction://noaction"/>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4"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 action="ppaction://noaction"/>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5"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3948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乙醇分子中的各化学键如图所示，关于乙醇在各反应中断裂键的说法不正确的是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834987"/>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和金属钠反应时</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键断裂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在铜催化共热下与</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反应时断裂</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键</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在铜催化共热下与</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反应时断裂</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键</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在空气中完全燃烧时断裂</a:t>
            </a:r>
            <a:r>
              <a:rPr lang="en-US" altLang="zh-CN" sz="2600" kern="100" dirty="0">
                <a:latin typeface="宋体" panose="02010600030101010101" pitchFamily="2" charset="-122"/>
                <a:ea typeface="微软雅黑" panose="020B0503020204020204" pitchFamily="34" charset="-122"/>
                <a:cs typeface="Times New Roman" panose="02020603050405020304"/>
              </a:rPr>
              <a:t>①②③④⑤</a:t>
            </a:r>
            <a:r>
              <a:rPr lang="zh-CN" altLang="zh-CN" sz="2600" kern="100" dirty="0" smtClean="0">
                <a:latin typeface="Times New Roman" panose="02020603050405020304"/>
                <a:ea typeface="微软雅黑" panose="020B0503020204020204" pitchFamily="34" charset="-122"/>
                <a:cs typeface="Times New Roman" panose="02020603050405020304"/>
              </a:rPr>
              <a:t>键</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549701" y="1344242"/>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矩形 8"/>
          <p:cNvSpPr/>
          <p:nvPr/>
        </p:nvSpPr>
        <p:spPr>
          <a:xfrm>
            <a:off x="469581" y="4329909"/>
            <a:ext cx="11397613"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乙醇与钠反应生成乙醇钠，是羟基中的</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键断裂，</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正确；乙醇催化氧化成乙醛时，断裂</a:t>
            </a:r>
            <a:r>
              <a:rPr lang="zh-CN" altLang="zh-CN" sz="2600" b="1" kern="100" dirty="0" smtClean="0">
                <a:solidFill>
                  <a:srgbClr val="0000FF"/>
                </a:solidFill>
                <a:latin typeface="Times New Roman" panose="02020603050405020304"/>
                <a:ea typeface="仿宋_GB2312"/>
                <a:cs typeface="Times New Roman" panose="02020603050405020304"/>
              </a:rPr>
              <a:t>化学键</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错误；乙醇完全燃烧时，化学键</a:t>
            </a:r>
            <a:r>
              <a:rPr lang="en-US" altLang="zh-CN" sz="2600" b="1" kern="100" dirty="0">
                <a:solidFill>
                  <a:srgbClr val="0000FF"/>
                </a:solidFill>
                <a:latin typeface="宋体" panose="02010600030101010101" pitchFamily="2" charset="-122"/>
                <a:ea typeface="仿宋_GB2312"/>
                <a:cs typeface="Times New Roman" panose="02020603050405020304"/>
              </a:rPr>
              <a:t>①②③④⑤</a:t>
            </a:r>
            <a:r>
              <a:rPr lang="zh-CN" altLang="zh-CN" sz="2600" b="1" kern="100" dirty="0">
                <a:solidFill>
                  <a:srgbClr val="0000FF"/>
                </a:solidFill>
                <a:latin typeface="Times New Roman" panose="02020603050405020304"/>
                <a:ea typeface="仿宋_GB2312"/>
                <a:cs typeface="Times New Roman" panose="02020603050405020304"/>
              </a:rPr>
              <a:t>全部断裂</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10" name="图片 9" descr="SJ324"/>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15412" y="1607189"/>
            <a:ext cx="2677465" cy="163728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某课外活动小组用如图装置探究乙醇的还原性并获得乙醛</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夹持装置略</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，已知乙醛沸点为</a:t>
            </a:r>
            <a:r>
              <a:rPr lang="en-US" altLang="zh-CN" sz="2600" kern="100" dirty="0">
                <a:latin typeface="Times New Roman" panose="02020603050405020304"/>
                <a:ea typeface="微软雅黑" panose="020B0503020204020204" pitchFamily="34" charset="-122"/>
                <a:cs typeface="Courier New" panose="02070309020205020404"/>
              </a:rPr>
              <a:t>20.8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。下列叙述错误的是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3906396"/>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甲、丙两装置均采取热水浴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实验开始后熄灭酒精灯，铜网仍能红热，说明发生的是放热反应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实验结束后，丙中试管收集的液体除乙醛和水外，还有其他物质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若用氧气代替空气时，应适当降低气体的通入</a:t>
            </a:r>
            <a:r>
              <a:rPr lang="zh-CN" altLang="zh-CN" sz="2600" kern="100" dirty="0" smtClean="0">
                <a:latin typeface="Times New Roman" panose="02020603050405020304"/>
                <a:ea typeface="微软雅黑" panose="020B0503020204020204" pitchFamily="34" charset="-122"/>
                <a:cs typeface="Times New Roman" panose="02020603050405020304"/>
              </a:rPr>
              <a:t>速率</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6417152" y="124293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7890" name="Picture 2" descr="SJ32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768" y="1809586"/>
            <a:ext cx="4860621" cy="20281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648154"/>
          </a:xfrm>
          <a:prstGeom prst="rect">
            <a:avLst/>
          </a:prstGeom>
        </p:spPr>
        <p:txBody>
          <a:bodyPr wrap="square" lIns="121898" tIns="60948" rIns="121898" bIns="60948">
            <a:spAutoFit/>
          </a:bodyPr>
          <a:lstStyle/>
          <a:p>
            <a:pPr>
              <a:lnSpc>
                <a:spcPct val="150000"/>
              </a:lnSpc>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甲装置采取热水浴，加热无水乙醇，得到乙醇蒸气，丙装置采取冷水浴，使乙醛蒸气冷却液化，故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错误；实验开始后熄灭酒精灯，铜网仍能红热，说明反应仍能继续进行，即发生的是放热反应，故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正确；乙醇蒸气、乙醛蒸气、水蒸气均能被冷水冷却液化，所以丙中试管收集的物质是水、乙醇和乙醛，可能还含有乙酸，故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正确；若用氧气代替空气时，氧气浓度增大，应适当降低气体的通入速率，提高乙醛的产率，故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kern="100" dirty="0">
                <a:latin typeface="Times New Roman" panose="02020603050405020304"/>
                <a:ea typeface="微软雅黑" panose="020B0503020204020204" pitchFamily="34" charset="-122"/>
                <a:cs typeface="Times New Roman" panose="02020603050405020304"/>
              </a:rPr>
              <a:t> 《本草纲目》</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烧酒</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条目下写道：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自元时始创其法，用浓酒和糟入甑，蒸令气上</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其清如水，味极浓烈，盖酒露也。</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这里所用的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法</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是指</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661538"/>
            <a:ext cx="11397613"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过滤</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smtClean="0">
                <a:latin typeface="Times New Roman" panose="02020603050405020304"/>
                <a:ea typeface="微软雅黑" panose="020B0503020204020204" pitchFamily="34" charset="-122"/>
                <a:cs typeface="Times New Roman" panose="02020603050405020304"/>
              </a:rPr>
              <a:t>蒸馏</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分液</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smtClean="0">
                <a:latin typeface="Times New Roman" panose="02020603050405020304"/>
                <a:ea typeface="微软雅黑" panose="020B0503020204020204" pitchFamily="34" charset="-122"/>
                <a:cs typeface="Times New Roman" panose="02020603050405020304"/>
              </a:rPr>
              <a:t>升华</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874626" y="212318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71801" y="3337328"/>
            <a:ext cx="11294035"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由题给文字可知，文中的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法</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是指我国古代制烧酒的方法，从浓酒中分离出乙醇，利用酒精和水的沸点不同，加热使乙醇挥发，冷凝得烧酒，故选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240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195930"/>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检测乙醇中是否含有水可加入少量的无水硫酸铜，若变蓝则含水；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除去乙醇中微量的水可加入金属钠，使其完全反应；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获得无水乙醇的方法是直接加热蒸馏；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获得无水乙醇的方法通常是先用生石灰吸水，然后再加热蒸馏。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①③</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②④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①④</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③④</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484916" y="667879"/>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23370" y="4187986"/>
            <a:ext cx="11654075"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用无水</a:t>
            </a:r>
            <a:r>
              <a:rPr lang="en-US" altLang="zh-CN" sz="2600" b="1" kern="100" dirty="0">
                <a:solidFill>
                  <a:srgbClr val="0000FF"/>
                </a:solidFill>
                <a:latin typeface="Times New Roman" panose="02020603050405020304"/>
                <a:ea typeface="仿宋_GB2312"/>
                <a:cs typeface="Courier New" panose="02070309020205020404"/>
              </a:rPr>
              <a:t>CuSO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可检验乙醇中是否有水存在，因为无水</a:t>
            </a:r>
            <a:r>
              <a:rPr lang="en-US" altLang="zh-CN" sz="2600" b="1" kern="100" dirty="0">
                <a:solidFill>
                  <a:srgbClr val="0000FF"/>
                </a:solidFill>
                <a:latin typeface="Times New Roman" panose="02020603050405020304"/>
                <a:ea typeface="仿宋_GB2312"/>
                <a:cs typeface="Courier New" panose="02070309020205020404"/>
              </a:rPr>
              <a:t>CuSO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遇水变蓝，故</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正确；乙醇和水均与金属钠反应生成</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错误；将含水的乙醇直接加热蒸馏，乙醇也会蒸出，所得乙醇不纯，故</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已知某有机物</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含</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的空间填充模型如图所示，下列有关说法不正确的是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761459"/>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该有机物的结构简式为</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该有机物与</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OCH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互为同分异构体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该有机物可以看成是乙烷分子中的一个</a:t>
            </a: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原子被</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取代而形成的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该有机物中碳、氢原子个数比为</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endParaRPr lang="zh-CN" altLang="zh-CN" sz="1050" kern="100" dirty="0">
              <a:effectLst/>
              <a:latin typeface="宋体" panose="02010600030101010101" pitchFamily="2" charset="-122"/>
              <a:cs typeface="Courier New" panose="02070309020205020404"/>
            </a:endParaRPr>
          </a:p>
        </p:txBody>
      </p:sp>
      <p:sp>
        <p:nvSpPr>
          <p:cNvPr id="11" name="TextBox 10"/>
          <p:cNvSpPr txBox="1"/>
          <p:nvPr/>
        </p:nvSpPr>
        <p:spPr>
          <a:xfrm>
            <a:off x="1478108" y="1267403"/>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5" name="图片 4" descr="SJ527"/>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5458" y="1477193"/>
            <a:ext cx="1620207" cy="125877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1802" y="909472"/>
            <a:ext cx="11249030"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由空间填充模型中原子半径的相对大小及各原子所连接原子的个数可知，该有机物的结构简式为</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6</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，碳、氢原子个数比为</a:t>
            </a:r>
            <a:r>
              <a:rPr lang="en-US" altLang="zh-CN" sz="2600" b="1" kern="1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OCH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的分子式相同，结构不同，故二者互为同分异构体，</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可以看成是乙烷分子中的一个</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原子被</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取代而形成的，</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乙醇在生产生活中应用广泛，下列关于这些应用的分析不合理的是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乙醇易挥发，故有</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酒香不怕巷子深</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的说法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由于乙醇能够溶解很多有机物和无机物，所以可用乙醇提取中草药中的有效成分</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溴和碘易溶于乙醇，故可用乙醇萃取溴水、碘水中的溴、碘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乙醇完全燃烧只生成</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，是一种廉价易得的清洁</a:t>
            </a:r>
            <a:r>
              <a:rPr lang="zh-CN" altLang="zh-CN" sz="2600" kern="100" dirty="0" smtClean="0">
                <a:latin typeface="Times New Roman" panose="02020603050405020304"/>
                <a:ea typeface="微软雅黑" panose="020B0503020204020204" pitchFamily="34" charset="-122"/>
                <a:cs typeface="Times New Roman" panose="02020603050405020304"/>
              </a:rPr>
              <a:t>燃料</a:t>
            </a:r>
            <a:endParaRPr lang="zh-CN" altLang="zh-CN" sz="1050" kern="100" dirty="0">
              <a:latin typeface="宋体" panose="02010600030101010101" pitchFamily="2" charset="-122"/>
              <a:cs typeface="Courier New" panose="02070309020205020404"/>
            </a:endParaRPr>
          </a:p>
        </p:txBody>
      </p:sp>
      <p:sp>
        <p:nvSpPr>
          <p:cNvPr id="5" name="TextBox 4"/>
          <p:cNvSpPr txBox="1"/>
          <p:nvPr/>
        </p:nvSpPr>
        <p:spPr>
          <a:xfrm>
            <a:off x="10403058" y="895543"/>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矩形 6"/>
          <p:cNvSpPr/>
          <p:nvPr/>
        </p:nvSpPr>
        <p:spPr>
          <a:xfrm>
            <a:off x="514493" y="4474762"/>
            <a:ext cx="11249030"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萃取剂应和原溶剂</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水</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互不相溶，乙醇能与水以任意比例互溶，不能用作萃取剂。</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回答下列问题：</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432181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向装有乙醇的烧杯中投入一小块金属钠，下列对该实验现象的描述中正确的是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钠块开始反应时，浮在乙醇液面的上方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钠块与乙醇的反应比钠块与水的反应剧烈</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钠块熔化成小球，在乙醇液面上游动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钠块表面缓慢反应放出可燃性气体，在燃烧前必须检验纯度</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乙醇分子中的</a:t>
            </a:r>
            <a:r>
              <a:rPr lang="en-US" altLang="zh-CN" sz="2600" kern="100" dirty="0">
                <a:latin typeface="Times New Roman" panose="02020603050405020304"/>
                <a:ea typeface="微软雅黑" panose="020B0503020204020204" pitchFamily="34" charset="-122"/>
                <a:cs typeface="Courier New" panose="02070309020205020404"/>
              </a:rPr>
              <a:t>6</a:t>
            </a:r>
            <a:r>
              <a:rPr lang="zh-CN" altLang="zh-CN" sz="2600" kern="100" dirty="0">
                <a:latin typeface="Times New Roman" panose="02020603050405020304"/>
                <a:ea typeface="微软雅黑" panose="020B0503020204020204" pitchFamily="34" charset="-122"/>
                <a:cs typeface="Times New Roman" panose="02020603050405020304"/>
              </a:rPr>
              <a:t>个氢原子均转化为</a:t>
            </a:r>
            <a:r>
              <a:rPr lang="zh-CN" altLang="zh-CN" sz="2600" kern="100" dirty="0" smtClean="0">
                <a:latin typeface="Times New Roman" panose="02020603050405020304"/>
                <a:ea typeface="微软雅黑" panose="020B0503020204020204" pitchFamily="34" charset="-122"/>
                <a:cs typeface="Times New Roman" panose="02020603050405020304"/>
              </a:rPr>
              <a:t>氢气</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1594631" y="2105044"/>
            <a:ext cx="351378" cy="492443"/>
          </a:xfrm>
          <a:prstGeom prst="rect">
            <a:avLst/>
          </a:prstGeom>
        </p:spPr>
        <p:txBody>
          <a:bodyPr wrap="none">
            <a:spAutoFit/>
          </a:bodyPr>
          <a:lstStyle/>
          <a:p>
            <a:r>
              <a:rPr lang="en-US" altLang="zh-CN" sz="2600" dirty="0" smtClean="0">
                <a:solidFill>
                  <a:srgbClr val="C00000"/>
                </a:solidFill>
                <a:latin typeface="Times New Roman" panose="02020603050405020304"/>
                <a:ea typeface="微软雅黑" panose="020B0503020204020204" pitchFamily="34" charset="-122"/>
              </a:rPr>
              <a:t>d</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2447825"/>
          </a:xfrm>
          <a:prstGeom prst="rect">
            <a:avLst/>
          </a:prstGeom>
        </p:spPr>
        <p:txBody>
          <a:bodyPr wrap="square" lIns="121898" tIns="60948" rIns="121898" bIns="60948">
            <a:spAutoFit/>
          </a:bodyPr>
          <a:lstStyle/>
          <a:p>
            <a:pPr>
              <a:lnSpc>
                <a:spcPct val="150000"/>
              </a:lnSpc>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钠的密度大于乙醇，故开始反应时，钠沉在乙醇的底部；水中的羟基氢比乙醇中的羟基氢活泼，因此钠与乙醇的反应不如钠与水的反应剧烈；钠与乙醇反应产生氢气比较缓慢，放出的热量不足以使钠熔化，乙醇分子中的</a:t>
            </a:r>
            <a:r>
              <a:rPr lang="en-US" altLang="zh-CN" sz="2600" b="1" dirty="0">
                <a:solidFill>
                  <a:srgbClr val="0000FF"/>
                </a:solidFill>
                <a:latin typeface="Times New Roman" panose="02020603050405020304"/>
                <a:ea typeface="仿宋_GB2312"/>
              </a:rPr>
              <a:t>6</a:t>
            </a:r>
            <a:r>
              <a:rPr lang="zh-CN" altLang="zh-CN" sz="2600" b="1" dirty="0">
                <a:solidFill>
                  <a:srgbClr val="0000FF"/>
                </a:solidFill>
                <a:latin typeface="Times New Roman" panose="02020603050405020304"/>
                <a:ea typeface="仿宋_GB2312"/>
                <a:cs typeface="Times New Roman" panose="02020603050405020304"/>
              </a:rPr>
              <a:t>个氢原子不同，只有羟基上的氢原子才能生成氢气，故</a:t>
            </a:r>
            <a:r>
              <a:rPr lang="en-US" altLang="zh-CN" sz="2600" b="1" dirty="0">
                <a:solidFill>
                  <a:srgbClr val="0000FF"/>
                </a:solidFill>
                <a:latin typeface="Times New Roman" panose="02020603050405020304"/>
                <a:ea typeface="仿宋_GB2312"/>
              </a:rPr>
              <a:t>d</a:t>
            </a:r>
            <a:r>
              <a:rPr lang="zh-CN" altLang="zh-CN" sz="2600" b="1" dirty="0">
                <a:solidFill>
                  <a:srgbClr val="0000FF"/>
                </a:solidFill>
                <a:latin typeface="Times New Roman" panose="02020603050405020304"/>
                <a:ea typeface="仿宋_GB2312"/>
                <a:cs typeface="Times New Roman" panose="02020603050405020304"/>
              </a:rPr>
              <a:t>项正确。</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化学式为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的化合物</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具有如下性质：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Na</a:t>
            </a:r>
            <a:r>
              <a:rPr lang="en-US" altLang="zh-CN" sz="2600" kern="100" spc="-125"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慢慢产生气泡；</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spc="-125"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生成有刺激性气味的物质。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写出</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的结构简式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含</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的体积分数为</a:t>
            </a:r>
            <a:r>
              <a:rPr lang="en-US" altLang="zh-CN" sz="2600" kern="100" dirty="0">
                <a:latin typeface="Times New Roman" panose="02020603050405020304"/>
                <a:ea typeface="微软雅黑" panose="020B0503020204020204" pitchFamily="34" charset="-122"/>
                <a:cs typeface="Courier New" panose="02070309020205020404"/>
              </a:rPr>
              <a:t>75%</a:t>
            </a:r>
            <a:r>
              <a:rPr lang="zh-CN" altLang="zh-CN" sz="2600" kern="100" dirty="0">
                <a:latin typeface="Times New Roman" panose="02020603050405020304"/>
                <a:ea typeface="微软雅黑" panose="020B0503020204020204" pitchFamily="34" charset="-122"/>
                <a:cs typeface="Times New Roman" panose="02020603050405020304"/>
              </a:rPr>
              <a:t>的水溶液可以用作</a:t>
            </a:r>
            <a:r>
              <a:rPr lang="en-US" altLang="zh-CN" sz="2600" kern="100" dirty="0" smtClean="0">
                <a:latin typeface="Times New Roman" panose="02020603050405020304"/>
                <a:ea typeface="微软雅黑" panose="020B0503020204020204" pitchFamily="34" charset="-122"/>
                <a:cs typeface="Courier New" panose="02070309020205020404"/>
              </a:rPr>
              <a:t>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与金属钠反应的化学方程式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反应生成有刺激性气味的物质，该反应说明</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具有</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性。</a:t>
            </a:r>
            <a:endParaRPr lang="zh-CN" altLang="zh-CN" sz="1050" kern="100" dirty="0">
              <a:effectLst/>
              <a:latin typeface="宋体" panose="02010600030101010101" pitchFamily="2" charset="-122"/>
              <a:cs typeface="Courier New" panose="02070309020205020404"/>
            </a:endParaRPr>
          </a:p>
        </p:txBody>
      </p:sp>
      <p:sp>
        <p:nvSpPr>
          <p:cNvPr id="3" name="矩形 2"/>
          <p:cNvSpPr/>
          <p:nvPr/>
        </p:nvSpPr>
        <p:spPr>
          <a:xfrm>
            <a:off x="3323141" y="2079644"/>
            <a:ext cx="3312125"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OH</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或</a:t>
            </a:r>
            <a:r>
              <a:rPr lang="en-US" altLang="zh-CN" sz="2600" dirty="0">
                <a:solidFill>
                  <a:srgbClr val="C00000"/>
                </a:solidFill>
                <a:latin typeface="Times New Roman" panose="02020603050405020304"/>
                <a:ea typeface="微软雅黑" panose="020B0503020204020204" pitchFamily="34" charset="-122"/>
              </a:rPr>
              <a:t>C</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H</a:t>
            </a:r>
            <a:r>
              <a:rPr lang="en-US" altLang="zh-CN" sz="2600" baseline="-25000" dirty="0">
                <a:solidFill>
                  <a:srgbClr val="C00000"/>
                </a:solidFill>
                <a:latin typeface="Times New Roman" panose="02020603050405020304"/>
                <a:ea typeface="微软雅黑" panose="020B0503020204020204" pitchFamily="34" charset="-122"/>
              </a:rPr>
              <a:t>5</a:t>
            </a:r>
            <a:r>
              <a:rPr lang="en-US" altLang="zh-CN" sz="2600" dirty="0">
                <a:solidFill>
                  <a:srgbClr val="C00000"/>
                </a:solidFill>
                <a:latin typeface="Times New Roman" panose="02020603050405020304"/>
                <a:ea typeface="微软雅黑" panose="020B0503020204020204" pitchFamily="34" charset="-122"/>
              </a:rPr>
              <a:t>OH</a:t>
            </a:r>
            <a:endParaRPr lang="zh-CN" altLang="en-US" sz="2600" dirty="0"/>
          </a:p>
        </p:txBody>
      </p:sp>
      <p:sp>
        <p:nvSpPr>
          <p:cNvPr id="4" name="矩形 3"/>
          <p:cNvSpPr/>
          <p:nvPr/>
        </p:nvSpPr>
        <p:spPr>
          <a:xfrm>
            <a:off x="6943762" y="2658914"/>
            <a:ext cx="185178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医用消毒剂</a:t>
            </a:r>
            <a:endParaRPr lang="zh-CN" altLang="en-US" sz="2600" dirty="0"/>
          </a:p>
        </p:txBody>
      </p:sp>
      <p:sp>
        <p:nvSpPr>
          <p:cNvPr id="6" name="矩形 5"/>
          <p:cNvSpPr/>
          <p:nvPr/>
        </p:nvSpPr>
        <p:spPr>
          <a:xfrm>
            <a:off x="5164470" y="3236668"/>
            <a:ext cx="664637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2CH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OH</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2Na</a:t>
            </a:r>
            <a:r>
              <a:rPr lang="en-US" altLang="zh-CN" sz="2600" spc="-125"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ONa</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en-US" sz="2600" dirty="0"/>
          </a:p>
        </p:txBody>
      </p:sp>
      <p:sp>
        <p:nvSpPr>
          <p:cNvPr id="7" name="矩形 6"/>
          <p:cNvSpPr/>
          <p:nvPr/>
        </p:nvSpPr>
        <p:spPr>
          <a:xfrm>
            <a:off x="8975526" y="383687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还原</a:t>
            </a:r>
            <a:endParaRPr lang="zh-CN" altLang="en-US" sz="2600" dirty="0"/>
          </a:p>
        </p:txBody>
      </p:sp>
      <p:sp>
        <p:nvSpPr>
          <p:cNvPr id="8" name="矩形 7"/>
          <p:cNvSpPr/>
          <p:nvPr/>
        </p:nvSpPr>
        <p:spPr>
          <a:xfrm>
            <a:off x="239967" y="4446678"/>
            <a:ext cx="11654075" cy="1323415"/>
          </a:xfrm>
          <a:prstGeom prst="rect">
            <a:avLst/>
          </a:prstGeom>
        </p:spPr>
        <p:txBody>
          <a:bodyPr wrap="square" lIns="121898" tIns="60948" rIns="121898" bIns="60948">
            <a:spAutoFit/>
          </a:bodyPr>
          <a:lstStyle/>
          <a:p>
            <a:pPr>
              <a:lnSpc>
                <a:spcPct val="150000"/>
              </a:lnSpc>
              <a:tabLst>
                <a:tab pos="270065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　</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由</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的分子式及</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与钠反应的性质推出</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为乙醇，</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被氧气氧化，证明</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具有还原性。</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477" y="482244"/>
          <a:ext cx="11475085" cy="5738495"/>
        </p:xfrm>
        <a:graphic>
          <a:graphicData uri="http://schemas.openxmlformats.org/presentationml/2006/ole">
            <mc:AlternateContent xmlns:mc="http://schemas.openxmlformats.org/markup-compatibility/2006">
              <mc:Choice xmlns:v="urn:schemas-microsoft-com:vml" Requires="v">
                <p:oleObj spid="_x0000_s14359" name="Document" r:id="rId1" imgW="11494770" imgH="5759450" progId="Word.Document.8">
                  <p:embed/>
                </p:oleObj>
              </mc:Choice>
              <mc:Fallback>
                <p:oleObj name="Document" r:id="rId1" imgW="11494770" imgH="5759450" progId="Word.Document.8">
                  <p:embed/>
                  <p:pic>
                    <p:nvPicPr>
                      <p:cNvPr id="0" name="图片 14358"/>
                      <p:cNvPicPr/>
                      <p:nvPr/>
                    </p:nvPicPr>
                    <p:blipFill>
                      <a:blip r:embed="rId2"/>
                      <a:stretch>
                        <a:fillRect/>
                      </a:stretch>
                    </p:blipFill>
                    <p:spPr>
                      <a:xfrm>
                        <a:off x="381477" y="482244"/>
                        <a:ext cx="11475085" cy="5738495"/>
                      </a:xfrm>
                      <a:prstGeom prst="rect">
                        <a:avLst/>
                      </a:prstGeom>
                    </p:spPr>
                  </p:pic>
                </p:oleObj>
              </mc:Fallback>
            </mc:AlternateContent>
          </a:graphicData>
        </a:graphic>
      </p:graphicFrame>
      <p:sp>
        <p:nvSpPr>
          <p:cNvPr id="4" name="矩形 3"/>
          <p:cNvSpPr/>
          <p:nvPr/>
        </p:nvSpPr>
        <p:spPr>
          <a:xfrm>
            <a:off x="2674826" y="2079644"/>
            <a:ext cx="122020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a:t>
            </a:r>
            <a:r>
              <a:rPr lang="en-US" altLang="zh-CN" sz="2600" baseline="-25000" dirty="0">
                <a:solidFill>
                  <a:srgbClr val="C00000"/>
                </a:solidFill>
                <a:latin typeface="Times New Roman" panose="02020603050405020304"/>
                <a:ea typeface="微软雅黑" panose="020B0503020204020204" pitchFamily="34" charset="-122"/>
              </a:rPr>
              <a:t>6</a:t>
            </a:r>
            <a:r>
              <a:rPr lang="en-US" altLang="zh-CN" sz="2600" dirty="0">
                <a:solidFill>
                  <a:srgbClr val="C00000"/>
                </a:solidFill>
                <a:latin typeface="Times New Roman" panose="02020603050405020304"/>
                <a:ea typeface="微软雅黑" panose="020B0503020204020204" pitchFamily="34" charset="-122"/>
              </a:rPr>
              <a:t>H</a:t>
            </a:r>
            <a:r>
              <a:rPr lang="en-US" altLang="zh-CN" sz="2600" baseline="-25000" dirty="0">
                <a:solidFill>
                  <a:srgbClr val="C00000"/>
                </a:solidFill>
                <a:latin typeface="Times New Roman" panose="02020603050405020304"/>
                <a:ea typeface="微软雅黑" panose="020B0503020204020204" pitchFamily="34" charset="-122"/>
              </a:rPr>
              <a:t>10</a:t>
            </a:r>
            <a:r>
              <a:rPr lang="en-US" altLang="zh-CN" sz="2600" dirty="0">
                <a:solidFill>
                  <a:srgbClr val="C00000"/>
                </a:solidFill>
                <a:latin typeface="Times New Roman" panose="02020603050405020304"/>
                <a:ea typeface="微软雅黑" panose="020B0503020204020204" pitchFamily="34" charset="-122"/>
              </a:rPr>
              <a:t>O</a:t>
            </a:r>
            <a:endParaRPr lang="zh-CN" altLang="en-US" sz="2600" dirty="0"/>
          </a:p>
        </p:txBody>
      </p:sp>
      <p:sp>
        <p:nvSpPr>
          <p:cNvPr id="6" name="矩形 5"/>
          <p:cNvSpPr/>
          <p:nvPr/>
        </p:nvSpPr>
        <p:spPr>
          <a:xfrm>
            <a:off x="3034866" y="2668659"/>
            <a:ext cx="2518638"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碳碳双键和羟基</a:t>
            </a:r>
            <a:endParaRPr lang="zh-CN" altLang="en-US" sz="2600" dirty="0"/>
          </a:p>
        </p:txBody>
      </p:sp>
      <p:sp>
        <p:nvSpPr>
          <p:cNvPr id="7" name="矩形 6"/>
          <p:cNvSpPr/>
          <p:nvPr/>
        </p:nvSpPr>
        <p:spPr>
          <a:xfrm>
            <a:off x="2269781" y="3342396"/>
            <a:ext cx="49885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cd</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panose="02020603050405020304"/>
                <a:ea typeface="黑体" panose="02010609060101010101" charset="-122"/>
                <a:cs typeface="Times New Roman" panose="02020603050405020304"/>
              </a:rPr>
              <a:t>解析　</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甲和乙中都含有碳碳双键和</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，所以甲和乙既有与乙烯相似的化学性质，又有与乙醇相似的化学性质。甲和乙与溴水反应产物都只有一种，与</a:t>
            </a:r>
            <a:r>
              <a:rPr lang="en-US" altLang="zh-CN" sz="2600" b="1" kern="100" dirty="0" err="1">
                <a:solidFill>
                  <a:srgbClr val="0000FF"/>
                </a:solidFill>
                <a:latin typeface="Times New Roman" panose="02020603050405020304"/>
                <a:ea typeface="仿宋_GB2312"/>
                <a:cs typeface="Courier New" panose="02070309020205020404"/>
              </a:rPr>
              <a:t>HBr</a:t>
            </a:r>
            <a:r>
              <a:rPr lang="zh-CN" altLang="zh-CN" sz="2600" b="1" kern="100" dirty="0">
                <a:solidFill>
                  <a:srgbClr val="0000FF"/>
                </a:solidFill>
                <a:latin typeface="Times New Roman" panose="02020603050405020304"/>
                <a:ea typeface="仿宋_GB2312"/>
                <a:cs typeface="Times New Roman" panose="02020603050405020304"/>
              </a:rPr>
              <a:t>加成反应产物都有两种。</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kern="100" dirty="0">
                <a:latin typeface="Times New Roman" panose="02020603050405020304"/>
                <a:ea typeface="微软雅黑" panose="020B0503020204020204" pitchFamily="34" charset="-122"/>
                <a:cs typeface="Times New Roman" panose="02020603050405020304"/>
              </a:rPr>
              <a:t>科学研究表明，医用酒精可以有效杀灭病毒，下列说法不正确的是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1" name="矩形 10"/>
          <p:cNvSpPr/>
          <p:nvPr/>
        </p:nvSpPr>
        <p:spPr>
          <a:xfrm>
            <a:off x="516880" y="206120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医用酒精中乙醇的体积分数为</a:t>
            </a:r>
            <a:r>
              <a:rPr lang="en-US" altLang="zh-CN" sz="2600" kern="100" dirty="0">
                <a:latin typeface="Times New Roman" panose="02020603050405020304"/>
                <a:ea typeface="微软雅黑" panose="020B0503020204020204" pitchFamily="34" charset="-122"/>
                <a:cs typeface="Courier New" panose="02070309020205020404"/>
              </a:rPr>
              <a:t>75%</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乙醇可以使人体产生病毒抗体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乙醇与水能以任意比例互溶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乙醇能与金属钠反应产生</a:t>
            </a:r>
            <a:r>
              <a:rPr lang="zh-CN" altLang="zh-CN" sz="2600" kern="100" dirty="0" smtClean="0">
                <a:latin typeface="Times New Roman" panose="02020603050405020304"/>
                <a:ea typeface="微软雅黑" panose="020B0503020204020204" pitchFamily="34" charset="-122"/>
                <a:cs typeface="Times New Roman" panose="02020603050405020304"/>
              </a:rPr>
              <a:t>氢气</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10415758" y="146224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474999" y="742149"/>
            <a:ext cx="2957861"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A</a:t>
            </a:r>
            <a:r>
              <a:rPr lang="zh-CN" altLang="zh-CN" sz="2800" dirty="0">
                <a:latin typeface="Times New Roman" panose="02020603050405020304"/>
                <a:ea typeface="微软雅黑" panose="020B0503020204020204" pitchFamily="34" charset="-122"/>
                <a:cs typeface="Times New Roman" panose="02020603050405020304"/>
              </a:rPr>
              <a:t>级　合格过关练</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体积分数为</a:t>
            </a:r>
            <a:r>
              <a:rPr lang="en-US" altLang="zh-CN" sz="2600" b="1" kern="100" dirty="0">
                <a:solidFill>
                  <a:srgbClr val="0000FF"/>
                </a:solidFill>
                <a:latin typeface="Times New Roman" panose="02020603050405020304"/>
                <a:ea typeface="仿宋_GB2312"/>
                <a:cs typeface="Courier New" panose="02070309020205020404"/>
              </a:rPr>
              <a:t>75%</a:t>
            </a:r>
            <a:r>
              <a:rPr lang="zh-CN" altLang="zh-CN" sz="2600" b="1" kern="100" dirty="0">
                <a:solidFill>
                  <a:srgbClr val="0000FF"/>
                </a:solidFill>
                <a:latin typeface="Times New Roman" panose="02020603050405020304"/>
                <a:ea typeface="仿宋_GB2312"/>
                <a:cs typeface="Times New Roman" panose="02020603050405020304"/>
              </a:rPr>
              <a:t>的乙醇溶液消毒效果最好，常用作医用酒精，</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正确；乙醇可以破坏病毒蛋白质外壳的结构，杀灭病毒，但不能使人体产生抗体，</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错误；乙醇能与水分子间形成氢键，可以与水以任意比例互溶，</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正确；乙醇分子中的羟基可以与金属钠发生反应，生成乙醇钠和氢气，</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比较乙烷和乙醇的分子结构，下列说法中错误的是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两个碳原子均以单键相连</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分子里都含</a:t>
            </a:r>
            <a:r>
              <a:rPr lang="en-US" altLang="zh-CN" sz="2600" kern="100" dirty="0">
                <a:latin typeface="Times New Roman" panose="02020603050405020304"/>
                <a:ea typeface="微软雅黑" panose="020B0503020204020204" pitchFamily="34" charset="-122"/>
                <a:cs typeface="Courier New" panose="02070309020205020404"/>
              </a:rPr>
              <a:t>6</a:t>
            </a:r>
            <a:r>
              <a:rPr lang="zh-CN" altLang="zh-CN" sz="2600" kern="100" dirty="0">
                <a:latin typeface="Times New Roman" panose="02020603050405020304"/>
                <a:ea typeface="微软雅黑" panose="020B0503020204020204" pitchFamily="34" charset="-122"/>
                <a:cs typeface="Times New Roman" panose="02020603050405020304"/>
              </a:rPr>
              <a:t>个相同的氢原子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乙基与一个氢原子相连就是乙烷分子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乙基与一个羟基相连就是乙醇</a:t>
            </a:r>
            <a:r>
              <a:rPr lang="zh-CN" altLang="zh-CN" sz="2600" kern="100" dirty="0" smtClean="0">
                <a:latin typeface="Times New Roman" panose="02020603050405020304"/>
                <a:ea typeface="微软雅黑" panose="020B0503020204020204" pitchFamily="34" charset="-122"/>
                <a:cs typeface="Times New Roman" panose="02020603050405020304"/>
              </a:rPr>
              <a:t>分子</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120431"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77437" y="3922393"/>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乙烷和乙醇的结构简式分别为</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，乙醇分子可以看作乙基与一个羟基相连的产物。乙醇分子中六个氢原子中其中五个分别连接在两个碳原子上，一个连接在氧原子上，</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根据乙醇的性质，可推测丙醇</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的性质。下列说法错误的是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961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丙醇的官能团是</a:t>
            </a:r>
            <a:r>
              <a:rPr lang="en-US" altLang="zh-CN" sz="2600" kern="100" dirty="0">
                <a:latin typeface="Times New Roman" panose="02020603050405020304"/>
                <a:ea typeface="微软雅黑" panose="020B0503020204020204" pitchFamily="34" charset="-122"/>
                <a:cs typeface="Courier New" panose="02070309020205020404"/>
              </a:rPr>
              <a:t>—OH</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丙醇与金属钠反应比水与金属钠反应剧烈</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丙醇能使酸性高锰酸钾溶液褪色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丙醇能发生氧化</a:t>
            </a:r>
            <a:r>
              <a:rPr lang="zh-CN" altLang="zh-CN" sz="2600" kern="100" dirty="0" smtClean="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21406" y="147923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乙醇和丙醇是同系物，结构相似，则化学性质相似。丙醇和乙醇的官能团相同都是</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正确；乙醇和金属钠反应比水与金属钠反应缓慢，则丙醇与金属钠反应也比水与金属钠反应缓慢，故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错误；乙醇能使酸性高锰酸钾溶液褪色，则丙醇也能使酸性高锰酸钾溶液褪色，故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正确；乙醇能发生催化氧化、能被酸性高锰酸钾溶液氧化、能燃烧，丙醇也能发生类似的氧化反应，故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一、乙醇的分子结构与物理性质　官能团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乙醇的分</a:t>
            </a:r>
            <a:r>
              <a:rPr lang="zh-CN" altLang="zh-CN" sz="2600" kern="100" dirty="0" smtClean="0">
                <a:latin typeface="Times New Roman" panose="02020603050405020304"/>
                <a:ea typeface="黑体" panose="02010609060101010101" charset="-122"/>
                <a:cs typeface="Times New Roman" panose="02020603050405020304"/>
              </a:rPr>
              <a:t>子结构</a:t>
            </a:r>
            <a:endParaRPr lang="zh-CN" altLang="zh-CN" sz="1050" kern="100" dirty="0">
              <a:latin typeface="宋体" panose="02010600030101010101" pitchFamily="2" charset="-122"/>
              <a:cs typeface="Courier New" panose="02070309020205020404"/>
            </a:endParaRPr>
          </a:p>
        </p:txBody>
      </p:sp>
      <p:graphicFrame>
        <p:nvGraphicFramePr>
          <p:cNvPr id="15" name="表格 14"/>
          <p:cNvGraphicFramePr>
            <a:graphicFrameLocks noGrp="1"/>
          </p:cNvGraphicFramePr>
          <p:nvPr/>
        </p:nvGraphicFramePr>
        <p:xfrm>
          <a:off x="609600" y="2124302"/>
          <a:ext cx="10971214" cy="3555742"/>
        </p:xfrm>
        <a:graphic>
          <a:graphicData uri="http://schemas.openxmlformats.org/drawingml/2006/table">
            <a:tbl>
              <a:tblPr/>
              <a:tblGrid>
                <a:gridCol w="1305574"/>
                <a:gridCol w="2262264"/>
                <a:gridCol w="1985790"/>
                <a:gridCol w="1263884"/>
                <a:gridCol w="1263884"/>
                <a:gridCol w="1443812"/>
                <a:gridCol w="1446006"/>
              </a:tblGrid>
              <a:tr h="1188720">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分子式</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结构式</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结构简式</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官能团</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球棍模型</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空间填充模型</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rowSpan="2">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C</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H</a:t>
                      </a:r>
                      <a:r>
                        <a:rPr lang="en-US" sz="2600" kern="100" baseline="-25000">
                          <a:effectLst/>
                          <a:latin typeface="Times New Roman" panose="02020603050405020304"/>
                          <a:ea typeface="微软雅黑" panose="020B0503020204020204" pitchFamily="34" charset="-122"/>
                          <a:cs typeface="Courier New" panose="02070309020205020404"/>
                        </a:rPr>
                        <a:t>6</a:t>
                      </a:r>
                      <a:r>
                        <a:rPr lang="en-US" sz="2600" kern="100">
                          <a:effectLst/>
                          <a:latin typeface="Times New Roman" panose="02020603050405020304"/>
                          <a:ea typeface="微软雅黑" panose="020B0503020204020204" pitchFamily="34" charset="-122"/>
                          <a:cs typeface="Courier New" panose="02070309020205020404"/>
                        </a:rPr>
                        <a:t>O</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00655" algn="l"/>
                        </a:tabLst>
                      </a:pPr>
                      <a:endPar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p>
                      <a:pPr algn="ctr">
                        <a:lnSpc>
                          <a:spcPct val="150000"/>
                        </a:lnSpc>
                        <a:spcAft>
                          <a:spcPts val="0"/>
                        </a:spcAft>
                        <a:tabLst>
                          <a:tab pos="2700655" algn="l"/>
                        </a:tabLst>
                      </a:pPr>
                      <a:endPar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a:t>
                      </a:r>
                      <a:endParaRPr lang="en-US" sz="2600" kern="100" dirty="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名称</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化学式</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662">
                <a:tc vMerge="1">
                  <a:tcPr/>
                </a:tc>
                <a:tc vMerge="1">
                  <a:tcPr/>
                </a:tc>
                <a:tc vMerge="1">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r>
            </a:tbl>
          </a:graphicData>
        </a:graphic>
      </p:graphicFrame>
      <p:pic>
        <p:nvPicPr>
          <p:cNvPr id="1029" name="图片 122" descr="说明: SJ31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5103" y="3933235"/>
            <a:ext cx="1163810" cy="939215"/>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28" name="图片 123" descr="说明: SJ31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03241" y="3971577"/>
            <a:ext cx="1102555" cy="83712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4756" y="3904177"/>
            <a:ext cx="2088666" cy="136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4256380" y="3815218"/>
            <a:ext cx="1843775" cy="1292662"/>
          </a:xfrm>
          <a:prstGeom prst="rect">
            <a:avLst/>
          </a:prstGeom>
        </p:spPr>
        <p:txBody>
          <a:bodyPr wrap="squar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OH</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a:p>
            <a:pPr algn="ctr">
              <a:lnSpc>
                <a:spcPct val="150000"/>
              </a:lnSpc>
              <a:spcAft>
                <a:spcPts val="0"/>
              </a:spcAft>
              <a:tabLst>
                <a:tab pos="2700655" algn="l"/>
              </a:tabLst>
            </a:pP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或</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5</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OH</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8" name="矩形 17"/>
          <p:cNvSpPr/>
          <p:nvPr/>
        </p:nvSpPr>
        <p:spPr>
          <a:xfrm>
            <a:off x="6410241" y="4436466"/>
            <a:ext cx="851515" cy="617477"/>
          </a:xfrm>
          <a:prstGeom prst="rect">
            <a:avLst/>
          </a:prstGeom>
        </p:spPr>
        <p:txBody>
          <a:bodyPr wrap="none">
            <a:spAutoFit/>
          </a:bodyPr>
          <a:lstStyle/>
          <a:p>
            <a:pPr algn="ctr">
              <a:lnSpc>
                <a:spcPct val="150000"/>
              </a:lnSpc>
              <a:spcAft>
                <a:spcPts val="0"/>
              </a:spcAft>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羟基</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9" name="矩形 18"/>
          <p:cNvSpPr/>
          <p:nvPr/>
        </p:nvSpPr>
        <p:spPr>
          <a:xfrm>
            <a:off x="7580371" y="4487261"/>
            <a:ext cx="998991"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—OH</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autoUpdateAnimBg="0"/>
      <p:bldP spid="1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芳樟醇在食品、医药、日化等领域均具有重要应用价值，其结构简式如图所示。下列说法错误的是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039214"/>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芳樟醇的分子式为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10</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18</a:t>
            </a:r>
            <a:r>
              <a:rPr lang="en-US" altLang="zh-CN" sz="2600" kern="100" dirty="0">
                <a:latin typeface="Times New Roman" panose="02020603050405020304"/>
                <a:ea typeface="微软雅黑" panose="020B0503020204020204" pitchFamily="34" charset="-122"/>
                <a:cs typeface="Courier New" panose="02070309020205020404"/>
              </a:rPr>
              <a:t>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芳樟醇含有的官能团为羟基、碳碳双键</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芳樟醇能发生加成反应与金属钠反应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芳樟醇完全燃烧消耗</a:t>
            </a:r>
            <a:r>
              <a:rPr lang="en-US" altLang="zh-CN" sz="2600" kern="100" dirty="0">
                <a:latin typeface="Times New Roman" panose="02020603050405020304"/>
                <a:ea typeface="微软雅黑" panose="020B0503020204020204" pitchFamily="34" charset="-122"/>
                <a:cs typeface="Courier New" panose="02070309020205020404"/>
              </a:rPr>
              <a:t>313.6 L </a:t>
            </a:r>
            <a:r>
              <a:rPr lang="en-US" altLang="zh-CN" sz="2600" kern="100" dirty="0" smtClean="0">
                <a:latin typeface="Times New Roman" panose="02020603050405020304"/>
                <a:ea typeface="微软雅黑" panose="020B0503020204020204" pitchFamily="34" charset="-122"/>
                <a:cs typeface="Courier New" panose="02070309020205020404"/>
              </a:rPr>
              <a:t>O</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endParaRPr lang="en-US" altLang="zh-CN" sz="2600" kern="100" baseline="-25000" dirty="0" smtClean="0">
              <a:latin typeface="Times New Roman" panose="02020603050405020304"/>
              <a:ea typeface="微软雅黑" panose="020B0503020204020204" pitchFamily="34" charset="-122"/>
              <a:cs typeface="Courier New" panose="02070309020205020404"/>
            </a:endParaRPr>
          </a:p>
        </p:txBody>
      </p:sp>
      <p:sp>
        <p:nvSpPr>
          <p:cNvPr id="10" name="TextBox 9"/>
          <p:cNvSpPr txBox="1"/>
          <p:nvPr/>
        </p:nvSpPr>
        <p:spPr>
          <a:xfrm>
            <a:off x="4127653" y="1473712"/>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5" name="图片 4"/>
          <p:cNvPicPr/>
          <p:nvPr/>
        </p:nvPicPr>
        <p:blipFill>
          <a:blip r:embed="rId1">
            <a:clrChange>
              <a:clrFrom>
                <a:srgbClr val="FFFFFF"/>
              </a:clrFrom>
              <a:clrTo>
                <a:srgbClr val="FFFFFF">
                  <a:alpha val="0"/>
                </a:srgbClr>
              </a:clrTo>
            </a:clrChange>
          </a:blip>
          <a:stretch>
            <a:fillRect/>
          </a:stretch>
        </p:blipFill>
        <p:spPr>
          <a:xfrm>
            <a:off x="8075459" y="1809586"/>
            <a:ext cx="1260161" cy="20123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987586"/>
          <a:ext cx="11493500" cy="3162300"/>
        </p:xfrm>
        <a:graphic>
          <a:graphicData uri="http://schemas.openxmlformats.org/presentationml/2006/ole">
            <mc:AlternateContent xmlns:mc="http://schemas.openxmlformats.org/markup-compatibility/2006">
              <mc:Choice xmlns:v="urn:schemas-microsoft-com:vml" Requires="v">
                <p:oleObj spid="_x0000_s39942" name="Document" r:id="rId1" imgW="11505565" imgH="3176905" progId="Word.Document.8">
                  <p:embed/>
                </p:oleObj>
              </mc:Choice>
              <mc:Fallback>
                <p:oleObj name="Document" r:id="rId1" imgW="11505565" imgH="3176905" progId="Word.Document.8">
                  <p:embed/>
                  <p:pic>
                    <p:nvPicPr>
                      <p:cNvPr id="0" name="图片 39941"/>
                      <p:cNvPicPr/>
                      <p:nvPr/>
                    </p:nvPicPr>
                    <p:blipFill>
                      <a:blip r:embed="rId2"/>
                      <a:stretch>
                        <a:fillRect/>
                      </a:stretch>
                    </p:blipFill>
                    <p:spPr>
                      <a:xfrm>
                        <a:off x="381000" y="987586"/>
                        <a:ext cx="11493500" cy="3162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能证明乙醇分子中含有一个羟基的事实是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乙醇容易挥发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乙醇能与水以任意比例互溶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乙醇完全燃烧生成</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D.0.1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乙醇与足量</a:t>
            </a:r>
            <a:r>
              <a:rPr lang="en-US" altLang="zh-CN" sz="2600" kern="100" dirty="0">
                <a:latin typeface="Times New Roman" panose="02020603050405020304"/>
                <a:ea typeface="微软雅黑" panose="020B0503020204020204" pitchFamily="34" charset="-122"/>
                <a:cs typeface="Courier New" panose="02070309020205020404"/>
              </a:rPr>
              <a:t>Na</a:t>
            </a:r>
            <a:r>
              <a:rPr lang="zh-CN" altLang="zh-CN" sz="2600" kern="100" dirty="0">
                <a:latin typeface="Times New Roman" panose="02020603050405020304"/>
                <a:ea typeface="微软雅黑" panose="020B0503020204020204" pitchFamily="34" charset="-122"/>
                <a:cs typeface="Times New Roman" panose="02020603050405020304"/>
              </a:rPr>
              <a:t>反应生成</a:t>
            </a:r>
            <a:r>
              <a:rPr lang="en-US" altLang="zh-CN" sz="2600" kern="100" dirty="0">
                <a:latin typeface="Times New Roman" panose="02020603050405020304"/>
                <a:ea typeface="微软雅黑" panose="020B0503020204020204" pitchFamily="34" charset="-122"/>
                <a:cs typeface="Courier New" panose="02070309020205020404"/>
              </a:rPr>
              <a:t>0.05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815286" y="90990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909472"/>
            <a:ext cx="11243394"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乙醇容易挥发是乙醇的物理性质，与是否含有羟基无关，</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项错误；乙醇能和水以任意比互溶，是由于乙醇和水分子之间能形成氢键，不能说明乙醇中含几个羟基，</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项错误；乙醇燃烧生成二氧化碳和水，只能说明其含碳元素和氢元素，不能确定是否含有氧元素，即不能确定是否含有羟基，</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项错误；乙醇与生成的氢气的物质的量之比为</a:t>
            </a:r>
            <a:r>
              <a:rPr lang="en-US" altLang="zh-CN" sz="2600" b="1" kern="100" dirty="0">
                <a:solidFill>
                  <a:srgbClr val="0000FF"/>
                </a:solidFill>
                <a:latin typeface="Times New Roman" panose="02020603050405020304"/>
                <a:ea typeface="仿宋_GB2312"/>
                <a:cs typeface="Courier New" panose="02070309020205020404"/>
              </a:rPr>
              <a:t>0.1</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0.05</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，说明乙醇分子中有一个活泼的氢原子可被金属钠取代</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置换</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，即乙醇分子中有一个羟基，</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某化学反应过程如图所示，由图得出的下列判断错误的是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3516633"/>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乙醇发生了还原反应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反应中有</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红</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黑</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红</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颜色交替变化的现象</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铜是此反应的催化剂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生成物是</a:t>
            </a:r>
            <a:r>
              <a:rPr lang="zh-CN" altLang="zh-CN" sz="2600" kern="100" dirty="0" smtClean="0">
                <a:latin typeface="Times New Roman" panose="02020603050405020304"/>
                <a:ea typeface="微软雅黑" panose="020B0503020204020204" pitchFamily="34" charset="-122"/>
                <a:cs typeface="Times New Roman" panose="02020603050405020304"/>
              </a:rPr>
              <a:t>乙醛</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110541" y="8998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8914" name="Picture 2" descr="SJ32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769" y="1629564"/>
            <a:ext cx="5147646" cy="180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乙醇被氧化成乙醛，发生了氧化反应，</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错误；在反应中铜</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红色</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被氧气氧化为氧化铜</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黑色</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，然后氧化铜又被乙醇还原为铜，因此反应中有</a:t>
            </a:r>
            <a:r>
              <a:rPr lang="zh-CN" altLang="zh-CN" sz="2600" kern="100" dirty="0">
                <a:latin typeface="宋体" panose="02010600030101010101" pitchFamily="2" charset="-122"/>
                <a:ea typeface="宋体" panose="02010600030101010101" pitchFamily="2"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红</a:t>
            </a:r>
            <a:r>
              <a:rPr lang="zh-CN"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黑</a:t>
            </a:r>
            <a:r>
              <a:rPr lang="zh-CN"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红</a:t>
            </a:r>
            <a:r>
              <a:rPr lang="zh-CN" altLang="zh-CN" sz="2600" kern="100" dirty="0">
                <a:latin typeface="宋体" panose="02010600030101010101" pitchFamily="2" charset="-122"/>
                <a:ea typeface="宋体" panose="02010600030101010101" pitchFamily="2"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颜色交替变化的现象，</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正确；根据以上分析可判断铜是此反应的催化剂，</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正确；根据以上分析可知生成物是乙醛，</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zh-CN" altLang="zh-CN" sz="2600" kern="100" dirty="0">
                <a:latin typeface="Times New Roman" panose="02020603050405020304"/>
                <a:ea typeface="微软雅黑" panose="020B0503020204020204" pitchFamily="34" charset="-122"/>
                <a:cs typeface="Times New Roman" panose="02020603050405020304"/>
              </a:rPr>
              <a:t>向如图所示装置中持续通入</a:t>
            </a:r>
            <a:r>
              <a:rPr lang="en-US" altLang="zh-CN" sz="2600" kern="100" dirty="0">
                <a:latin typeface="Times New Roman" panose="02020603050405020304"/>
                <a:ea typeface="微软雅黑" panose="020B0503020204020204" pitchFamily="34" charset="-122"/>
                <a:cs typeface="Courier New" panose="02070309020205020404"/>
              </a:rPr>
              <a:t>X</a:t>
            </a:r>
            <a:r>
              <a:rPr lang="zh-CN" altLang="zh-CN" sz="2600" kern="100" dirty="0">
                <a:latin typeface="Times New Roman" panose="02020603050405020304"/>
                <a:ea typeface="微软雅黑" panose="020B0503020204020204" pitchFamily="34" charset="-122"/>
                <a:cs typeface="Times New Roman" panose="02020603050405020304"/>
              </a:rPr>
              <a:t>气体，可以看到</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处有红色物质生成，</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处变成蓝色，</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处得到液体，则</a:t>
            </a:r>
            <a:r>
              <a:rPr lang="en-US" altLang="zh-CN" sz="2600" kern="100" dirty="0">
                <a:latin typeface="Times New Roman" panose="02020603050405020304"/>
                <a:ea typeface="微软雅黑" panose="020B0503020204020204" pitchFamily="34" charset="-122"/>
                <a:cs typeface="Courier New" panose="02070309020205020404"/>
              </a:rPr>
              <a:t>X</a:t>
            </a:r>
            <a:r>
              <a:rPr lang="zh-CN" altLang="zh-CN" sz="2600" kern="100" dirty="0">
                <a:latin typeface="Times New Roman" panose="02020603050405020304"/>
                <a:ea typeface="微软雅黑" panose="020B0503020204020204" pitchFamily="34" charset="-122"/>
                <a:cs typeface="Times New Roman" panose="02020603050405020304"/>
              </a:rPr>
              <a:t>气体是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4491644"/>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A.CO  	</a:t>
            </a:r>
            <a:r>
              <a:rPr lang="en-US" altLang="zh-CN" sz="2600" kern="100" dirty="0" smtClean="0">
                <a:latin typeface="Times New Roman" panose="02020603050405020304"/>
                <a:ea typeface="微软雅黑" panose="020B0503020204020204" pitchFamily="34" charset="-122"/>
                <a:cs typeface="Courier New" panose="02070309020205020404"/>
              </a:rPr>
              <a:t>		B.CO</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OH(g)  	</a:t>
            </a:r>
            <a:r>
              <a:rPr lang="en-US" altLang="zh-CN" sz="2600" kern="100" dirty="0" smtClean="0">
                <a:latin typeface="Times New Roman" panose="02020603050405020304"/>
                <a:ea typeface="微软雅黑" panose="020B0503020204020204" pitchFamily="34" charset="-122"/>
                <a:cs typeface="Courier New" panose="02070309020205020404"/>
              </a:rPr>
              <a:t>		D.H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5195106"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29698" name="Picture 2" descr="SJ32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9016" y="2304668"/>
            <a:ext cx="4601395" cy="207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909472"/>
            <a:ext cx="11243394" cy="423042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持续通入</a:t>
            </a:r>
            <a:r>
              <a:rPr lang="en-US" altLang="zh-CN" sz="2600" b="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气体，可以看到</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处有红色物质生成，说明氧化铜被还原为铜；</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处变蓝，说明反应中有水生成，因无水硫酸铜足量，所以</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全被无水硫酸铜吸收；</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处得到液体，说明反应中还有其他物质产生，该产物沸点较低，易溶化。</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还原氧化铜生成铜和</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不符合题意；</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还原氧化铜生成铜和</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，氢气还原氧化铜生成水和铜，</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不符合题意；乙醇还原氧化铜生成铜、水和乙醛，</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符合题意；氢气还原氧化铜生成水和铜，</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不符合题意</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dirty="0">
                <a:latin typeface="Times New Roman" panose="02020603050405020304"/>
                <a:ea typeface="微软雅黑" panose="020B0503020204020204" pitchFamily="34" charset="-122"/>
                <a:cs typeface="Times New Roman" panose="02020603050405020304"/>
              </a:rPr>
              <a:t>乙醇能发生如下反应：</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5105096" y="311475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27936" y="1538489"/>
          <a:ext cx="11137900" cy="4546600"/>
        </p:xfrm>
        <a:graphic>
          <a:graphicData uri="http://schemas.openxmlformats.org/presentationml/2006/ole">
            <mc:AlternateContent xmlns:mc="http://schemas.openxmlformats.org/markup-compatibility/2006">
              <mc:Choice xmlns:v="urn:schemas-microsoft-com:vml" Requires="v">
                <p:oleObj spid="_x0000_s17430" name="Document" r:id="rId1" imgW="11155680" imgH="4567555" progId="Word.Document.8">
                  <p:embed/>
                </p:oleObj>
              </mc:Choice>
              <mc:Fallback>
                <p:oleObj name="Document" r:id="rId1" imgW="11155680" imgH="4567555" progId="Word.Document.8">
                  <p:embed/>
                  <p:pic>
                    <p:nvPicPr>
                      <p:cNvPr id="0" name="图片 17429"/>
                      <p:cNvPicPr/>
                      <p:nvPr/>
                    </p:nvPicPr>
                    <p:blipFill>
                      <a:blip r:embed="rId2"/>
                      <a:stretch>
                        <a:fillRect/>
                      </a:stretch>
                    </p:blipFill>
                    <p:spPr>
                      <a:xfrm>
                        <a:off x="627936" y="1538489"/>
                        <a:ext cx="11137900" cy="4546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由反应</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可知，乙醇在氧气中燃烧生成</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，由反应</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可知乙醇与</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在铜作催化剂的条件下反应生成</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，条件不同，乙醇与</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反应的产物不同，故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正确；由反应</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可知，</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参与反应，但在反应前后质量和化学性质不变，作催化剂，故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正确；由反应</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可知，乙醇燃烧时，碳碳键、碳氢键均断裂，故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正确；由反应</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可知，乙醇被氧化为乙醛时，断裂了氢氧键、碳氢键，故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panose="02020603050405020304"/>
                <a:ea typeface="黑体" panose="02010609060101010101" charset="-122"/>
                <a:cs typeface="Courier New" panose="02070309020205020404"/>
              </a:rPr>
              <a:t>2.</a:t>
            </a:r>
            <a:r>
              <a:rPr lang="zh-CN" altLang="zh-CN" sz="2800" kern="100" dirty="0">
                <a:latin typeface="Times New Roman" panose="02020603050405020304"/>
                <a:ea typeface="黑体" panose="02010609060101010101" charset="-122"/>
                <a:cs typeface="Times New Roman" panose="02020603050405020304"/>
              </a:rPr>
              <a:t>乙醇的</a:t>
            </a:r>
            <a:r>
              <a:rPr lang="zh-CN" altLang="zh-CN" sz="2800" kern="100" dirty="0" smtClean="0">
                <a:latin typeface="Times New Roman" panose="02020603050405020304"/>
                <a:ea typeface="黑体" panose="02010609060101010101" charset="-122"/>
                <a:cs typeface="Times New Roman" panose="02020603050405020304"/>
              </a:rPr>
              <a:t>物理性质</a:t>
            </a:r>
            <a:endParaRPr lang="zh-CN" altLang="zh-CN" sz="110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871862" y="1577975"/>
          <a:ext cx="10446688" cy="4538662"/>
        </p:xfrm>
        <a:graphic>
          <a:graphicData uri="http://schemas.openxmlformats.org/drawingml/2006/table">
            <a:tbl>
              <a:tblPr/>
              <a:tblGrid>
                <a:gridCol w="1037879"/>
                <a:gridCol w="900100"/>
                <a:gridCol w="1350150"/>
                <a:gridCol w="1260140"/>
                <a:gridCol w="1980911"/>
                <a:gridCol w="1394464"/>
                <a:gridCol w="1305145"/>
                <a:gridCol w="1217899"/>
              </a:tblGrid>
              <a:tr h="1131887">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颜色</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气味</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状态</a:t>
                      </a:r>
                      <a:endParaRPr lang="zh-CN" sz="100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（通常）</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密度</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溶解性</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挥发性</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smtClean="0">
                          <a:effectLst/>
                          <a:latin typeface="Times New Roman" panose="02020603050405020304"/>
                          <a:ea typeface="微软雅黑" panose="020B0503020204020204" pitchFamily="34" charset="-122"/>
                          <a:cs typeface="Times New Roman" panose="02020603050405020304"/>
                        </a:rPr>
                        <a:t>熔点</a:t>
                      </a:r>
                      <a:r>
                        <a:rPr lang="en-US" sz="2500" kern="100" dirty="0" smtClean="0">
                          <a:effectLst/>
                          <a:latin typeface="Times New Roman" panose="02020603050405020304"/>
                          <a:ea typeface="微软雅黑" panose="020B0503020204020204" pitchFamily="34" charset="-122"/>
                          <a:cs typeface="Courier New" panose="02070309020205020404"/>
                        </a:rPr>
                        <a:t>/</a:t>
                      </a:r>
                      <a:r>
                        <a:rPr lang="en-US" sz="2500" kern="100" dirty="0">
                          <a:effectLst/>
                          <a:latin typeface="宋体" panose="02010600030101010101" pitchFamily="2" charset="-122"/>
                          <a:ea typeface="微软雅黑" panose="020B0503020204020204" pitchFamily="34" charset="-122"/>
                          <a:cs typeface="Times New Roman" panose="02020603050405020304"/>
                        </a:rPr>
                        <a:t>℃</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smtClean="0">
                          <a:effectLst/>
                          <a:latin typeface="Times New Roman" panose="02020603050405020304"/>
                          <a:ea typeface="微软雅黑" panose="020B0503020204020204" pitchFamily="34" charset="-122"/>
                          <a:cs typeface="Times New Roman" panose="02020603050405020304"/>
                        </a:rPr>
                        <a:t>沸点</a:t>
                      </a:r>
                      <a:r>
                        <a:rPr lang="en-US" sz="2500" kern="100" dirty="0" smtClean="0">
                          <a:effectLst/>
                          <a:latin typeface="Times New Roman" panose="02020603050405020304"/>
                          <a:ea typeface="微软雅黑" panose="020B0503020204020204" pitchFamily="34" charset="-122"/>
                          <a:cs typeface="Courier New" panose="02070309020205020404"/>
                        </a:rPr>
                        <a:t>/</a:t>
                      </a:r>
                      <a:r>
                        <a:rPr lang="en-US" sz="2500" kern="100" dirty="0">
                          <a:effectLst/>
                          <a:latin typeface="宋体" panose="02010600030101010101" pitchFamily="2" charset="-122"/>
                          <a:ea typeface="微软雅黑" panose="020B0503020204020204" pitchFamily="34" charset="-122"/>
                          <a:cs typeface="Times New Roman" panose="02020603050405020304"/>
                        </a:rPr>
                        <a:t>℃</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5662">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a:t>
                      </a:r>
                      <a:r>
                        <a:rPr lang="zh-CN" sz="2500" kern="100" dirty="0" smtClean="0">
                          <a:effectLst/>
                          <a:latin typeface="Times New Roman" panose="02020603050405020304"/>
                          <a:ea typeface="微软雅黑" panose="020B0503020204020204" pitchFamily="34" charset="-122"/>
                          <a:cs typeface="Times New Roman" panose="02020603050405020304"/>
                        </a:rPr>
                        <a:t>色</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特殊香味</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500" kern="100" dirty="0" smtClean="0">
                          <a:effectLst/>
                          <a:latin typeface="Times New Roman" panose="02020603050405020304"/>
                          <a:ea typeface="微软雅黑" panose="020B0503020204020204" pitchFamily="34" charset="-122"/>
                          <a:cs typeface="Times New Roman" panose="02020603050405020304"/>
                        </a:rPr>
                        <a:t>态</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比水</a:t>
                      </a:r>
                      <a:endParaRPr lang="zh-CN" sz="1000" kern="100" dirty="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500" kern="100" dirty="0" smtClean="0">
                          <a:effectLst/>
                          <a:latin typeface="Times New Roman" panose="02020603050405020304"/>
                          <a:ea typeface="微软雅黑" panose="020B0503020204020204" pitchFamily="34" charset="-122"/>
                          <a:cs typeface="Times New Roman" panose="02020603050405020304"/>
                        </a:rPr>
                        <a:t>的</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能与水以任意比例互溶，易溶于有机溶剂</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a:t>
                      </a:r>
                      <a:r>
                        <a:rPr lang="zh-CN" sz="2500" kern="100" dirty="0" smtClean="0">
                          <a:effectLst/>
                          <a:latin typeface="Times New Roman" panose="02020603050405020304"/>
                          <a:ea typeface="微软雅黑" panose="020B0503020204020204" pitchFamily="34" charset="-122"/>
                          <a:cs typeface="Times New Roman" panose="02020603050405020304"/>
                        </a:rPr>
                        <a:t>挥发</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a:t>
                      </a:r>
                      <a:r>
                        <a:rPr lang="en-US" sz="2500" kern="100">
                          <a:effectLst/>
                          <a:latin typeface="Times New Roman" panose="02020603050405020304"/>
                          <a:ea typeface="微软雅黑" panose="020B0503020204020204" pitchFamily="34" charset="-122"/>
                          <a:cs typeface="Courier New" panose="02070309020205020404"/>
                        </a:rPr>
                        <a:t>117</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500" kern="100" dirty="0">
                          <a:effectLst/>
                          <a:latin typeface="Times New Roman" panose="02020603050405020304"/>
                          <a:ea typeface="微软雅黑" panose="020B0503020204020204" pitchFamily="34" charset="-122"/>
                          <a:cs typeface="Courier New" panose="02070309020205020404"/>
                        </a:rPr>
                        <a:t>78.5</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964636" y="419169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无</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3034866" y="4197491"/>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液</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4655046" y="4554919"/>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小</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7490361" y="424249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dirty="0">
                <a:latin typeface="Times New Roman" panose="02020603050405020304"/>
                <a:ea typeface="微软雅黑" panose="020B0503020204020204" pitchFamily="34" charset="-122"/>
                <a:cs typeface="Times New Roman" panose="02020603050405020304"/>
              </a:rPr>
              <a:t>关于有机化合物</a:t>
            </a:r>
            <a:r>
              <a:rPr lang="en-US" altLang="zh-CN" sz="2600" dirty="0">
                <a:latin typeface="Times New Roman" panose="02020603050405020304"/>
                <a:ea typeface="微软雅黑" panose="020B0503020204020204" pitchFamily="34" charset="-122"/>
              </a:rPr>
              <a:t>HOCH</a:t>
            </a:r>
            <a:r>
              <a:rPr lang="en-US" altLang="zh-CN" sz="2600" baseline="-25000" dirty="0">
                <a:latin typeface="Times New Roman" panose="02020603050405020304"/>
                <a:ea typeface="微软雅黑" panose="020B0503020204020204" pitchFamily="34" charset="-122"/>
              </a:rPr>
              <a:t>2</a:t>
            </a:r>
            <a:r>
              <a:rPr lang="en-US" altLang="zh-CN" sz="2600" dirty="0">
                <a:latin typeface="Times New Roman" panose="02020603050405020304"/>
                <a:ea typeface="微软雅黑" panose="020B0503020204020204" pitchFamily="34" charset="-122"/>
              </a:rPr>
              <a:t>CH</a:t>
            </a:r>
            <a:r>
              <a:rPr lang="en-US" altLang="zh-CN" sz="2600" spc="-80" dirty="0">
                <a:latin typeface="Times New Roman" panose="02020603050405020304"/>
                <a:ea typeface="微软雅黑" panose="020B0503020204020204" pitchFamily="34" charset="-122"/>
              </a:rPr>
              <a:t>==</a:t>
            </a:r>
            <a:r>
              <a:rPr lang="en-US" altLang="zh-CN" sz="2600" dirty="0">
                <a:latin typeface="Times New Roman" panose="02020603050405020304"/>
                <a:ea typeface="微软雅黑" panose="020B0503020204020204" pitchFamily="34" charset="-122"/>
              </a:rPr>
              <a:t>=CHCH</a:t>
            </a:r>
            <a:r>
              <a:rPr lang="en-US" altLang="zh-CN" sz="2600" baseline="-25000" dirty="0">
                <a:latin typeface="Times New Roman" panose="02020603050405020304"/>
                <a:ea typeface="微软雅黑" panose="020B0503020204020204" pitchFamily="34" charset="-122"/>
              </a:rPr>
              <a:t>2</a:t>
            </a:r>
            <a:r>
              <a:rPr lang="en-US" altLang="zh-CN" sz="2600" dirty="0">
                <a:latin typeface="Times New Roman" panose="02020603050405020304"/>
                <a:ea typeface="微软雅黑" panose="020B0503020204020204" pitchFamily="34" charset="-122"/>
              </a:rPr>
              <a:t>OH</a:t>
            </a:r>
            <a:r>
              <a:rPr lang="zh-CN" altLang="zh-CN" sz="2600" dirty="0">
                <a:latin typeface="Times New Roman" panose="02020603050405020304"/>
                <a:ea typeface="微软雅黑" panose="020B0503020204020204" pitchFamily="34" charset="-122"/>
                <a:cs typeface="Times New Roman" panose="02020603050405020304"/>
              </a:rPr>
              <a:t>，下列说法不正确的是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8</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该物质充分燃烧需消耗氧气为</a:t>
            </a:r>
            <a:r>
              <a:rPr lang="en-US" altLang="zh-CN" sz="2600" kern="100" dirty="0">
                <a:latin typeface="Times New Roman" panose="02020603050405020304"/>
                <a:ea typeface="微软雅黑" panose="020B0503020204020204" pitchFamily="34" charset="-122"/>
                <a:cs typeface="Courier New" panose="02070309020205020404"/>
              </a:rPr>
              <a:t>5 </a:t>
            </a:r>
            <a:r>
              <a:rPr lang="en-US" altLang="zh-CN" sz="2600" kern="100" dirty="0" err="1">
                <a:latin typeface="Times New Roman" panose="02020603050405020304"/>
                <a:ea typeface="微软雅黑" panose="020B0503020204020204" pitchFamily="34" charset="-122"/>
                <a:cs typeface="Courier New" panose="02070309020205020404"/>
              </a:rPr>
              <a:t>mol</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能发生加成反应、氧化反应、加聚反应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该物质和足量的金属钠反应，产生</a:t>
            </a:r>
            <a:r>
              <a:rPr lang="en-US" altLang="zh-CN" sz="2600" kern="100" dirty="0">
                <a:latin typeface="Times New Roman" panose="02020603050405020304"/>
                <a:ea typeface="微软雅黑" panose="020B0503020204020204" pitchFamily="34" charset="-122"/>
                <a:cs typeface="Courier New" panose="02070309020205020404"/>
              </a:rPr>
              <a:t>22.4 L</a:t>
            </a:r>
            <a:r>
              <a:rPr lang="zh-CN" altLang="zh-CN" sz="2600" kern="100" dirty="0">
                <a:latin typeface="Times New Roman" panose="02020603050405020304"/>
                <a:ea typeface="微软雅黑" panose="020B0503020204020204" pitchFamily="34" charset="-122"/>
                <a:cs typeface="Times New Roman" panose="02020603050405020304"/>
              </a:rPr>
              <a:t>的氢气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该物质能使溴水及酸性</a:t>
            </a:r>
            <a:r>
              <a:rPr lang="en-US" altLang="zh-CN" sz="2600" kern="100" dirty="0">
                <a:latin typeface="Times New Roman" panose="02020603050405020304"/>
                <a:ea typeface="微软雅黑" panose="020B0503020204020204" pitchFamily="34" charset="-122"/>
                <a:cs typeface="Courier New" panose="02070309020205020404"/>
              </a:rPr>
              <a:t>KMnO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a:t>
            </a:r>
            <a:r>
              <a:rPr lang="zh-CN" altLang="zh-CN" sz="2600" kern="100" dirty="0" smtClean="0">
                <a:latin typeface="Times New Roman" panose="02020603050405020304"/>
                <a:ea typeface="微软雅黑" panose="020B0503020204020204" pitchFamily="34" charset="-122"/>
                <a:cs typeface="Times New Roman" panose="02020603050405020304"/>
              </a:rPr>
              <a:t>褪色</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965636"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根据结构简式知，分子式为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8</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，可写成</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，只有</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消耗氧气，故</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该物质充分燃烧消耗</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5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正确；分子含有羟基和碳碳双键，因此可以发生加成反应、氧化反应和加聚反应，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该物质和足量钠反应会生成</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，在标准状况下为</a:t>
            </a:r>
            <a:r>
              <a:rPr lang="en-US" altLang="zh-CN" sz="2600" b="1" kern="100" dirty="0">
                <a:solidFill>
                  <a:srgbClr val="0000FF"/>
                </a:solidFill>
                <a:latin typeface="Times New Roman" panose="02020603050405020304"/>
                <a:ea typeface="仿宋_GB2312"/>
                <a:cs typeface="Courier New" panose="02070309020205020404"/>
              </a:rPr>
              <a:t>22.4 L</a:t>
            </a:r>
            <a:r>
              <a:rPr lang="zh-CN" altLang="zh-CN" sz="2600" b="1" kern="100" dirty="0">
                <a:solidFill>
                  <a:srgbClr val="0000FF"/>
                </a:solidFill>
                <a:latin typeface="Times New Roman" panose="02020603050405020304"/>
                <a:ea typeface="仿宋_GB2312"/>
                <a:cs typeface="Times New Roman" panose="02020603050405020304"/>
              </a:rPr>
              <a:t>，但题目中没有说明条件，故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错误；分子中含有碳碳双键，能和</a:t>
            </a:r>
            <a:r>
              <a:rPr lang="en-US" altLang="zh-CN" sz="2600" b="1" kern="100" dirty="0">
                <a:solidFill>
                  <a:srgbClr val="0000FF"/>
                </a:solidFill>
                <a:latin typeface="Times New Roman" panose="02020603050405020304"/>
                <a:ea typeface="仿宋_GB2312"/>
                <a:cs typeface="Courier New" panose="02070309020205020404"/>
              </a:rPr>
              <a:t>Br</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发生加成反应，也能被酸性</a:t>
            </a:r>
            <a:r>
              <a:rPr lang="en-US" altLang="zh-CN" sz="2600" b="1" kern="100" dirty="0">
                <a:solidFill>
                  <a:srgbClr val="0000FF"/>
                </a:solidFill>
                <a:latin typeface="Times New Roman" panose="02020603050405020304"/>
                <a:ea typeface="仿宋_GB2312"/>
                <a:cs typeface="Courier New" panose="02070309020205020404"/>
              </a:rPr>
              <a:t>KMnO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氧化，故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en-US" altLang="zh-CN" sz="2600" kern="100" dirty="0">
                <a:latin typeface="Times New Roman" panose="02020603050405020304"/>
                <a:ea typeface="微软雅黑" panose="020B0503020204020204" pitchFamily="34" charset="-122"/>
                <a:cs typeface="Courier New" panose="02070309020205020404"/>
              </a:rPr>
              <a:t> 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三种醇同足量的金属钠反应，在相同条件下产生相同体积的氢气，消耗这三种醇的物质的量之比为</a:t>
            </a:r>
            <a:r>
              <a:rPr lang="en-US" altLang="zh-CN" sz="2600" kern="100" dirty="0">
                <a:latin typeface="Times New Roman" panose="02020603050405020304"/>
                <a:ea typeface="微软雅黑" panose="020B0503020204020204" pitchFamily="34" charset="-122"/>
                <a:cs typeface="Courier New" panose="02070309020205020404"/>
              </a:rPr>
              <a:t>3</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6</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，则</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三种醇分子中羟基数之比是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59591" y="2571528"/>
            <a:ext cx="11219977"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A.3</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smtClean="0">
                <a:latin typeface="Times New Roman" panose="02020603050405020304"/>
                <a:ea typeface="微软雅黑" panose="020B0503020204020204" pitchFamily="34" charset="-122"/>
                <a:cs typeface="Courier New" panose="02070309020205020404"/>
              </a:rPr>
              <a:t>		B.2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6</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C.3</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6</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smtClean="0">
                <a:latin typeface="Times New Roman" panose="02020603050405020304"/>
                <a:ea typeface="微软雅黑" panose="020B0503020204020204" pitchFamily="34" charset="-122"/>
                <a:cs typeface="Courier New" panose="02070309020205020404"/>
              </a:rPr>
              <a:t>		D.2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504696" y="213448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77437" y="3802477"/>
            <a:ext cx="11243394"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由题意可知，三种醇消耗的羟基总数相等，设</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三种醇分子中的羟基数分别为</a:t>
            </a:r>
            <a:r>
              <a:rPr lang="en-US" altLang="zh-CN" sz="2600" b="1" i="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y</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z</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kern="100" dirty="0">
                <a:solidFill>
                  <a:srgbClr val="0000FF"/>
                </a:solidFill>
                <a:latin typeface="Times New Roman" panose="02020603050405020304"/>
                <a:ea typeface="仿宋_GB2312"/>
                <a:cs typeface="Courier New" panose="02070309020205020404"/>
              </a:rPr>
              <a:t>3</a:t>
            </a:r>
            <a:r>
              <a:rPr lang="en-US" altLang="zh-CN" sz="2600" b="1" i="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6</a:t>
            </a:r>
            <a:r>
              <a:rPr lang="en-US" altLang="zh-CN" sz="2600" b="1" i="1" kern="100" dirty="0">
                <a:solidFill>
                  <a:srgbClr val="0000FF"/>
                </a:solidFill>
                <a:latin typeface="Times New Roman" panose="02020603050405020304"/>
                <a:ea typeface="仿宋_GB2312"/>
                <a:cs typeface="Courier New" panose="02070309020205020404"/>
              </a:rPr>
              <a:t>y</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z</a:t>
            </a:r>
            <a:r>
              <a:rPr lang="zh-CN" altLang="zh-CN" sz="2600" b="1" kern="100" dirty="0">
                <a:solidFill>
                  <a:srgbClr val="0000FF"/>
                </a:solidFill>
                <a:latin typeface="Times New Roman" panose="02020603050405020304"/>
                <a:ea typeface="仿宋_GB2312"/>
                <a:cs typeface="Times New Roman" panose="02020603050405020304"/>
              </a:rPr>
              <a:t>，解得</a:t>
            </a:r>
            <a:r>
              <a:rPr lang="en-US" altLang="zh-CN" sz="2600" b="1" i="1" kern="100" dirty="0" err="1">
                <a:solidFill>
                  <a:srgbClr val="0000FF"/>
                </a:solidFill>
                <a:latin typeface="Times New Roman" panose="02020603050405020304"/>
                <a:ea typeface="仿宋_GB2312"/>
                <a:cs typeface="Courier New" panose="02070309020205020404"/>
              </a:rPr>
              <a:t>x</a:t>
            </a:r>
            <a:r>
              <a:rPr lang="en-US" altLang="zh-CN" sz="2600" b="1" kern="100" dirty="0" err="1">
                <a:solidFill>
                  <a:srgbClr val="0000FF"/>
                </a:solidFill>
                <a:latin typeface="宋体" panose="02010600030101010101" pitchFamily="2" charset="-122"/>
                <a:ea typeface="仿宋_GB2312"/>
                <a:cs typeface="Times New Roman" panose="02020603050405020304"/>
              </a:rPr>
              <a:t>∶</a:t>
            </a:r>
            <a:r>
              <a:rPr lang="en-US" altLang="zh-CN" sz="2600" b="1" i="1" kern="100" dirty="0" err="1">
                <a:solidFill>
                  <a:srgbClr val="0000FF"/>
                </a:solidFill>
                <a:latin typeface="Times New Roman" panose="02020603050405020304"/>
                <a:ea typeface="仿宋_GB2312"/>
                <a:cs typeface="Courier New" panose="02070309020205020404"/>
              </a:rPr>
              <a:t>y</a:t>
            </a:r>
            <a:r>
              <a:rPr lang="en-US" altLang="zh-CN" sz="2600" b="1" kern="100" dirty="0" err="1">
                <a:solidFill>
                  <a:srgbClr val="0000FF"/>
                </a:solidFill>
                <a:latin typeface="宋体" panose="02010600030101010101" pitchFamily="2" charset="-122"/>
                <a:ea typeface="仿宋_GB2312"/>
                <a:cs typeface="Times New Roman" panose="02020603050405020304"/>
              </a:rPr>
              <a:t>∶</a:t>
            </a:r>
            <a:r>
              <a:rPr lang="en-US" altLang="zh-CN" sz="2600" b="1" i="1" kern="100" dirty="0" err="1">
                <a:solidFill>
                  <a:srgbClr val="0000FF"/>
                </a:solidFill>
                <a:latin typeface="Times New Roman" panose="02020603050405020304"/>
                <a:ea typeface="仿宋_GB2312"/>
                <a:cs typeface="Courier New" panose="02070309020205020404"/>
              </a:rPr>
              <a:t>z</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54"/>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panose="02020603050405020304"/>
                <a:ea typeface="微软雅黑" panose="020B0503020204020204" pitchFamily="34" charset="-122"/>
                <a:cs typeface="Times New Roman" panose="02020603050405020304"/>
              </a:rPr>
              <a:t>目前，乙醇作为一种</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绿色能源</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而引起广泛关注，以乙醇汽油为燃料的客车正在成为城市的一道靓丽风景线。乙醇</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完全燃烧生成</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59591" y="2211509"/>
            <a:ext cx="11219977"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乙醇燃烧时如果氧气不足，可能还有</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生成。用下图装置验证乙醇的燃烧产物中有</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，应将乙醇的燃烧产物依次通过</a:t>
            </a:r>
            <a:r>
              <a:rPr lang="en-US" altLang="zh-CN" sz="2600" kern="100" dirty="0" smtClean="0">
                <a:latin typeface="Times New Roman" panose="02020603050405020304"/>
                <a:ea typeface="微软雅黑" panose="020B0503020204020204" pitchFamily="34" charset="-122"/>
                <a:cs typeface="Courier New" panose="02070309020205020404"/>
              </a:rPr>
              <a:t>___________(</a:t>
            </a:r>
            <a:r>
              <a:rPr lang="zh-CN" altLang="zh-CN" sz="2600" kern="100" dirty="0">
                <a:latin typeface="Times New Roman" panose="02020603050405020304"/>
                <a:ea typeface="微软雅黑" panose="020B0503020204020204" pitchFamily="34" charset="-122"/>
                <a:cs typeface="Times New Roman" panose="02020603050405020304"/>
              </a:rPr>
              <a:t>按气流从左至右的顺序填装置编号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599" y="4166994"/>
          <a:ext cx="10971215" cy="1783080"/>
        </p:xfrm>
        <a:graphic>
          <a:graphicData uri="http://schemas.openxmlformats.org/drawingml/2006/table">
            <a:tbl>
              <a:tblPr/>
              <a:tblGrid>
                <a:gridCol w="2194243"/>
                <a:gridCol w="2194243"/>
                <a:gridCol w="2194243"/>
                <a:gridCol w="2194243"/>
                <a:gridCol w="2194243"/>
              </a:tblGrid>
              <a:tr h="59436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编号</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宋体" panose="02010600030101010101" pitchFamily="2" charset="-122"/>
                          <a:ea typeface="微软雅黑" panose="020B0503020204020204" pitchFamily="34" charset="-122"/>
                          <a:cs typeface="Times New Roman" panose="02020603050405020304"/>
                        </a:rPr>
                        <a:t>①</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宋体" panose="02010600030101010101" pitchFamily="2" charset="-122"/>
                          <a:ea typeface="微软雅黑" panose="020B0503020204020204" pitchFamily="34" charset="-122"/>
                          <a:cs typeface="Times New Roman" panose="02020603050405020304"/>
                        </a:rPr>
                        <a:t>②</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宋体" panose="02010600030101010101" pitchFamily="2" charset="-122"/>
                          <a:ea typeface="微软雅黑" panose="020B0503020204020204" pitchFamily="34" charset="-122"/>
                          <a:cs typeface="Times New Roman" panose="02020603050405020304"/>
                        </a:rPr>
                        <a:t>③</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宋体" panose="02010600030101010101" pitchFamily="2" charset="-122"/>
                          <a:ea typeface="微软雅黑" panose="020B0503020204020204" pitchFamily="34" charset="-122"/>
                          <a:cs typeface="Times New Roman" panose="02020603050405020304"/>
                        </a:rPr>
                        <a:t>④</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a:txBody>
                    <a:bodyPr/>
                    <a:lstStyle/>
                    <a:p>
                      <a:pPr algn="ctr">
                        <a:lnSpc>
                          <a:spcPct val="150000"/>
                        </a:lnSpc>
                        <a:spcAft>
                          <a:spcPts val="0"/>
                        </a:spcAft>
                        <a:tabLst>
                          <a:tab pos="2700655" algn="l"/>
                        </a:tabLst>
                      </a:pPr>
                      <a:r>
                        <a:rPr lang="zh-CN" sz="2600" kern="100" dirty="0" smtClean="0">
                          <a:effectLst/>
                          <a:latin typeface="Times New Roman" panose="02020603050405020304"/>
                          <a:ea typeface="微软雅黑" panose="020B0503020204020204" pitchFamily="34" charset="-122"/>
                          <a:cs typeface="Times New Roman" panose="02020603050405020304"/>
                        </a:rPr>
                        <a:t>装置</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dirty="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392" name="Picture 8" descr="E:\李燕燕\2022\PPT\2023（春） 化学 必修 第二册 苏教版（新教材） 冀 双选\SJ330.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3961" y="4917166"/>
            <a:ext cx="624345" cy="928078"/>
          </a:xfrm>
          <a:prstGeom prst="rect">
            <a:avLst/>
          </a:prstGeom>
          <a:extLst>
            <a:ext uri="{909E8E84-426E-40DD-AFC4-6F175D3DCCD1}">
              <a14:hiddenFill xmlns:a14="http://schemas.microsoft.com/office/drawing/2010/main">
                <a:solidFill>
                  <a:srgbClr val="FFFFFF"/>
                </a:solidFill>
              </a14:hiddenFill>
            </a:ext>
          </a:extLst>
        </p:spPr>
      </p:pic>
      <p:pic>
        <p:nvPicPr>
          <p:cNvPr id="16391" name="Picture 7" descr="E:\李燕燕\2022\PPT\2023（春） 化学 必修 第二册 苏教版（新教材） 冀 双选\SJ331.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4099" y="4869954"/>
            <a:ext cx="1394556" cy="962244"/>
          </a:xfrm>
          <a:prstGeom prst="rect">
            <a:avLst/>
          </a:prstGeom>
          <a:extLst>
            <a:ext uri="{909E8E84-426E-40DD-AFC4-6F175D3DCCD1}">
              <a14:hiddenFill xmlns:a14="http://schemas.microsoft.com/office/drawing/2010/main">
                <a:solidFill>
                  <a:srgbClr val="FFFFFF"/>
                </a:solidFill>
              </a14:hiddenFill>
            </a:ext>
          </a:extLst>
        </p:spPr>
      </p:pic>
      <p:pic>
        <p:nvPicPr>
          <p:cNvPr id="16390" name="Picture 6" descr="E:\李燕燕\2022\PPT\2023（春） 化学 必修 第二册 苏教版（新教材） 冀 双选\SJ332.TIF"/>
          <p:cNvPicPr>
            <a:picLocks noChangeAspect="1" noChangeArrowheads="1"/>
          </p:cNvPicPr>
          <p:nvPr/>
        </p:nvPicPr>
        <p:blipFill>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386" y="4967345"/>
            <a:ext cx="963930" cy="827723"/>
          </a:xfrm>
          <a:prstGeom prst="rect">
            <a:avLst/>
          </a:prstGeom>
          <a:extLst>
            <a:ext uri="{909E8E84-426E-40DD-AFC4-6F175D3DCCD1}">
              <a14:hiddenFill xmlns:a14="http://schemas.microsoft.com/office/drawing/2010/main">
                <a:solidFill>
                  <a:srgbClr val="FFFFFF"/>
                </a:solidFill>
              </a14:hiddenFill>
            </a:ext>
          </a:extLst>
        </p:spPr>
      </p:pic>
      <p:pic>
        <p:nvPicPr>
          <p:cNvPr id="16389" name="Picture 5" descr="E:\李燕燕\2022\PPT\2023（春） 化学 必修 第二册 苏教版（新教材） 冀 双选\SJ333.TIF"/>
          <p:cNvPicPr>
            <a:picLocks noChangeAspect="1" noChangeArrowheads="1"/>
          </p:cNvPicPr>
          <p:nvPr/>
        </p:nvPicPr>
        <p:blipFill>
          <a:blip r:embed="rId7" r:link="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00762" y="4926347"/>
            <a:ext cx="674964" cy="843707"/>
          </a:xfrm>
          <a:prstGeom prst="rect">
            <a:avLst/>
          </a:prstGeom>
          <a:extLst>
            <a:ext uri="{909E8E84-426E-40DD-AFC4-6F175D3DCCD1}">
              <a14:hiddenFill xmlns:a14="http://schemas.microsoft.com/office/drawing/2010/main">
                <a:solidFill>
                  <a:srgbClr val="FFFFFF"/>
                </a:solidFill>
              </a14:hiddenFill>
            </a:ext>
          </a:extLst>
        </p:spPr>
      </p:pic>
      <p:sp>
        <p:nvSpPr>
          <p:cNvPr id="5" name="矩形 4"/>
          <p:cNvSpPr/>
          <p:nvPr/>
        </p:nvSpPr>
        <p:spPr>
          <a:xfrm>
            <a:off x="9617486" y="2877034"/>
            <a:ext cx="1518364" cy="492443"/>
          </a:xfrm>
          <a:prstGeom prst="rect">
            <a:avLst/>
          </a:prstGeom>
        </p:spPr>
        <p:txBody>
          <a:bodyPr wrap="none">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④②③①</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94"/>
            <a:ext cx="11243394"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实验时可观察到装置</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中</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瓶的石灰水变浑浊。</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瓶溶液的作用</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瓶溶液的作用是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瓶溶液的作用是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装置</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的作用是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；装置</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中所盛试剂是</a:t>
            </a:r>
            <a:r>
              <a:rPr lang="en-US" altLang="zh-CN" sz="2600" kern="100" dirty="0" smtClean="0">
                <a:latin typeface="Times New Roman" panose="02020603050405020304"/>
                <a:ea typeface="微软雅黑" panose="020B0503020204020204" pitchFamily="34" charset="-122"/>
                <a:cs typeface="Courier New" panose="02070309020205020404"/>
              </a:rPr>
              <a:t>___________</a:t>
            </a:r>
            <a:r>
              <a:rPr lang="zh-CN" altLang="zh-CN" sz="2600" kern="100" dirty="0">
                <a:latin typeface="Times New Roman" panose="02020603050405020304"/>
                <a:ea typeface="微软雅黑" panose="020B0503020204020204" pitchFamily="34" charset="-122"/>
                <a:cs typeface="Times New Roman" panose="02020603050405020304"/>
              </a:rPr>
              <a:t>溶液，作用是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装置</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中所盛的固体药品是</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，它可以验证的产物是</a:t>
            </a:r>
            <a:r>
              <a:rPr lang="en-US" altLang="zh-CN" sz="2600" kern="100" dirty="0" smtClean="0">
                <a:latin typeface="Times New Roman" panose="02020603050405020304"/>
                <a:ea typeface="微软雅黑" panose="020B0503020204020204" pitchFamily="34" charset="-122"/>
                <a:cs typeface="Courier New" panose="02070309020205020404"/>
              </a:rPr>
              <a:t>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514493" y="1404569"/>
            <a:ext cx="2092239" cy="492443"/>
          </a:xfrm>
          <a:prstGeom prst="rect">
            <a:avLst/>
          </a:prstGeom>
        </p:spPr>
        <p:txBody>
          <a:bodyPr wrap="none">
            <a:spAutoFit/>
          </a:bodyPr>
          <a:lstStyle/>
          <a:p>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验证</a:t>
            </a:r>
            <a:r>
              <a:rPr lang="en-US" altLang="zh-CN" sz="2600" dirty="0">
                <a:solidFill>
                  <a:srgbClr val="C00000"/>
                </a:solidFill>
                <a:latin typeface="Times New Roman" panose="02020603050405020304"/>
                <a:ea typeface="微软雅黑" panose="020B0503020204020204" pitchFamily="34" charset="-122"/>
              </a:rPr>
              <a:t>CO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存在</a:t>
            </a:r>
            <a:endParaRPr lang="zh-CN" altLang="en-US" sz="2600" dirty="0"/>
          </a:p>
        </p:txBody>
      </p:sp>
      <p:sp>
        <p:nvSpPr>
          <p:cNvPr id="4" name="矩形 3"/>
          <p:cNvSpPr/>
          <p:nvPr/>
        </p:nvSpPr>
        <p:spPr>
          <a:xfrm>
            <a:off x="6854733" y="1404569"/>
            <a:ext cx="3425938"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除去混合气体中的</a:t>
            </a:r>
            <a:r>
              <a:rPr lang="en-US" altLang="zh-CN" sz="2600" dirty="0">
                <a:solidFill>
                  <a:srgbClr val="C00000"/>
                </a:solidFill>
                <a:latin typeface="Times New Roman" panose="02020603050405020304"/>
                <a:ea typeface="微软雅黑" panose="020B0503020204020204" pitchFamily="34" charset="-122"/>
              </a:rPr>
              <a:t>CO</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sp>
        <p:nvSpPr>
          <p:cNvPr id="5" name="矩形 4"/>
          <p:cNvSpPr/>
          <p:nvPr/>
        </p:nvSpPr>
        <p:spPr>
          <a:xfrm>
            <a:off x="3122478" y="1985702"/>
            <a:ext cx="27590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证明</a:t>
            </a:r>
            <a:r>
              <a:rPr lang="en-US" altLang="zh-CN" sz="2600" dirty="0">
                <a:solidFill>
                  <a:srgbClr val="C00000"/>
                </a:solidFill>
                <a:latin typeface="Times New Roman" panose="02020603050405020304"/>
                <a:ea typeface="微软雅黑" panose="020B0503020204020204" pitchFamily="34" charset="-122"/>
              </a:rPr>
              <a:t>CO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已被除尽</a:t>
            </a:r>
            <a:endParaRPr lang="zh-CN" altLang="en-US" sz="2600" dirty="0"/>
          </a:p>
        </p:txBody>
      </p:sp>
      <p:sp>
        <p:nvSpPr>
          <p:cNvPr id="6" name="矩形 5"/>
          <p:cNvSpPr/>
          <p:nvPr/>
        </p:nvSpPr>
        <p:spPr>
          <a:xfrm>
            <a:off x="3274878" y="2622316"/>
            <a:ext cx="2555508"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将</a:t>
            </a:r>
            <a:r>
              <a:rPr lang="en-US" altLang="zh-CN" sz="2600" dirty="0">
                <a:solidFill>
                  <a:srgbClr val="C00000"/>
                </a:solidFill>
                <a:latin typeface="Times New Roman" panose="02020603050405020304"/>
                <a:ea typeface="微软雅黑" panose="020B0503020204020204" pitchFamily="34" charset="-122"/>
              </a:rPr>
              <a:t>CO</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氧化成</a:t>
            </a:r>
            <a:r>
              <a:rPr lang="en-US" altLang="zh-CN" sz="2600" dirty="0" smtClean="0">
                <a:solidFill>
                  <a:srgbClr val="C00000"/>
                </a:solidFill>
                <a:latin typeface="Times New Roman" panose="02020603050405020304"/>
                <a:ea typeface="微软雅黑" panose="020B0503020204020204" pitchFamily="34" charset="-122"/>
              </a:rPr>
              <a:t>CO</a:t>
            </a:r>
            <a:r>
              <a:rPr lang="en-US" altLang="zh-CN" sz="2600" baseline="-25000" dirty="0" smtClean="0">
                <a:solidFill>
                  <a:srgbClr val="C00000"/>
                </a:solidFill>
                <a:latin typeface="Times New Roman" panose="02020603050405020304"/>
                <a:ea typeface="微软雅黑" panose="020B0503020204020204" pitchFamily="34" charset="-122"/>
              </a:rPr>
              <a:t>2</a:t>
            </a:r>
            <a:endParaRPr lang="zh-CN" altLang="en-US" sz="2600" dirty="0"/>
          </a:p>
        </p:txBody>
      </p:sp>
      <p:sp>
        <p:nvSpPr>
          <p:cNvPr id="7" name="矩形 6"/>
          <p:cNvSpPr/>
          <p:nvPr/>
        </p:nvSpPr>
        <p:spPr>
          <a:xfrm>
            <a:off x="9335620" y="2622315"/>
            <a:ext cx="185178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澄清石灰水</a:t>
            </a:r>
            <a:endParaRPr lang="zh-CN" altLang="en-US" sz="2600" dirty="0"/>
          </a:p>
        </p:txBody>
      </p:sp>
      <p:sp>
        <p:nvSpPr>
          <p:cNvPr id="8" name="矩形 7"/>
          <p:cNvSpPr/>
          <p:nvPr/>
        </p:nvSpPr>
        <p:spPr>
          <a:xfrm>
            <a:off x="2134766" y="3172464"/>
            <a:ext cx="898355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检验由</a:t>
            </a:r>
            <a:r>
              <a:rPr lang="en-US" altLang="zh-CN" sz="2600" dirty="0">
                <a:solidFill>
                  <a:srgbClr val="C00000"/>
                </a:solidFill>
                <a:latin typeface="Times New Roman" panose="02020603050405020304"/>
                <a:ea typeface="微软雅黑" panose="020B0503020204020204" pitchFamily="34" charset="-122"/>
              </a:rPr>
              <a:t>CO</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与</a:t>
            </a:r>
            <a:r>
              <a:rPr lang="en-US" altLang="zh-CN" sz="2600" dirty="0" err="1">
                <a:solidFill>
                  <a:srgbClr val="C00000"/>
                </a:solidFill>
                <a:latin typeface="Times New Roman" panose="02020603050405020304"/>
                <a:ea typeface="微软雅黑" panose="020B0503020204020204" pitchFamily="34" charset="-122"/>
              </a:rPr>
              <a:t>CuO</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反应所生成的</a:t>
            </a:r>
            <a:r>
              <a:rPr lang="en-US" altLang="zh-CN" sz="2600" dirty="0">
                <a:solidFill>
                  <a:srgbClr val="C00000"/>
                </a:solidFill>
                <a:latin typeface="Times New Roman" panose="02020603050405020304"/>
                <a:ea typeface="微软雅黑" panose="020B0503020204020204" pitchFamily="34" charset="-122"/>
              </a:rPr>
              <a:t>CO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，从而验证原产物中有</a:t>
            </a:r>
            <a:r>
              <a:rPr lang="en-US" altLang="zh-CN" sz="2600" dirty="0">
                <a:solidFill>
                  <a:srgbClr val="C00000"/>
                </a:solidFill>
                <a:latin typeface="Times New Roman" panose="02020603050405020304"/>
                <a:ea typeface="微软雅黑" panose="020B0503020204020204" pitchFamily="34" charset="-122"/>
              </a:rPr>
              <a:t>CO</a:t>
            </a:r>
            <a:endParaRPr lang="zh-CN" altLang="en-US" sz="2600" dirty="0"/>
          </a:p>
        </p:txBody>
      </p:sp>
      <p:sp>
        <p:nvSpPr>
          <p:cNvPr id="9" name="矩形 8"/>
          <p:cNvSpPr/>
          <p:nvPr/>
        </p:nvSpPr>
        <p:spPr>
          <a:xfrm>
            <a:off x="5143532" y="3792446"/>
            <a:ext cx="185178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无水硫酸铜</a:t>
            </a:r>
            <a:endParaRPr lang="zh-CN" altLang="en-US" sz="2600" dirty="0"/>
          </a:p>
        </p:txBody>
      </p:sp>
      <p:sp>
        <p:nvSpPr>
          <p:cNvPr id="10" name="矩形 9"/>
          <p:cNvSpPr/>
          <p:nvPr/>
        </p:nvSpPr>
        <p:spPr>
          <a:xfrm>
            <a:off x="10415758" y="3779746"/>
            <a:ext cx="77617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H</a:t>
            </a:r>
            <a:r>
              <a:rPr lang="en-US" altLang="zh-CN" sz="2600" baseline="-25000">
                <a:solidFill>
                  <a:srgbClr val="C00000"/>
                </a:solidFill>
                <a:latin typeface="Times New Roman" panose="02020603050405020304"/>
                <a:ea typeface="微软雅黑" panose="020B0503020204020204" pitchFamily="34" charset="-122"/>
              </a:rPr>
              <a:t>2</a:t>
            </a:r>
            <a:r>
              <a:rPr lang="en-US" altLang="zh-CN" sz="2600">
                <a:solidFill>
                  <a:srgbClr val="C00000"/>
                </a:solidFill>
                <a:latin typeface="Times New Roman" panose="02020603050405020304"/>
                <a:ea typeface="微软雅黑" panose="020B0503020204020204" pitchFamily="34" charset="-122"/>
              </a:rPr>
              <a:t>O</a:t>
            </a:r>
            <a:endParaRPr lang="zh-CN" altLang="en-US" sz="2600" dirty="0"/>
          </a:p>
        </p:txBody>
      </p:sp>
      <p:sp>
        <p:nvSpPr>
          <p:cNvPr id="11" name="矩形 10"/>
          <p:cNvSpPr/>
          <p:nvPr/>
        </p:nvSpPr>
        <p:spPr>
          <a:xfrm>
            <a:off x="387427" y="4450436"/>
            <a:ext cx="11243394"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的检验应放在前面，检验</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前应将</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除尽再使</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生成</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，再检验</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74"/>
            <a:ext cx="11595524" cy="723251"/>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为研究乙醇结构及其部分的化学性质，进行下列实验。完成下列问题：</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59591" y="2655471"/>
            <a:ext cx="11296351"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用如图装置来推测乙醇的结构式。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实验中钠需要粉碎成很小的颗粒，其原因</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两次实验平均用乙醇</a:t>
            </a:r>
            <a:r>
              <a:rPr lang="en-US" altLang="zh-CN" sz="2600" kern="100" dirty="0">
                <a:latin typeface="Times New Roman" panose="02020603050405020304"/>
                <a:ea typeface="微软雅黑" panose="020B0503020204020204" pitchFamily="34" charset="-122"/>
                <a:cs typeface="Courier New" panose="02070309020205020404"/>
              </a:rPr>
              <a:t>1.15 g</a:t>
            </a:r>
            <a:r>
              <a:rPr lang="zh-CN" altLang="zh-CN" sz="2600" kern="100" dirty="0">
                <a:latin typeface="Times New Roman" panose="02020603050405020304"/>
                <a:ea typeface="微软雅黑" panose="020B0503020204020204" pitchFamily="34" charset="-122"/>
                <a:cs typeface="Times New Roman" panose="02020603050405020304"/>
              </a:rPr>
              <a:t>，收集到</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体积平均为</a:t>
            </a:r>
            <a:r>
              <a:rPr lang="en-US" altLang="zh-CN" sz="2600" kern="100" dirty="0">
                <a:latin typeface="Times New Roman" panose="02020603050405020304"/>
                <a:ea typeface="微软雅黑" panose="020B0503020204020204" pitchFamily="34" charset="-122"/>
                <a:cs typeface="Courier New" panose="02070309020205020404"/>
              </a:rPr>
              <a:t>0.28 L(</a:t>
            </a:r>
            <a:r>
              <a:rPr lang="zh-CN" altLang="zh-CN" sz="2600" kern="100" dirty="0">
                <a:latin typeface="Times New Roman" panose="02020603050405020304"/>
                <a:ea typeface="微软雅黑" panose="020B0503020204020204" pitchFamily="34" charset="-122"/>
                <a:cs typeface="Times New Roman" panose="02020603050405020304"/>
              </a:rPr>
              <a:t>换算成标准状况</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。由实验数据可推测</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来自乙醇分子中</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填名称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的氢原子。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盛装乙醇的玻璃仪器是</a:t>
            </a:r>
            <a:r>
              <a:rPr lang="en-US" altLang="zh-CN" sz="2600" kern="100" dirty="0" smtClean="0">
                <a:latin typeface="Times New Roman" panose="02020603050405020304"/>
                <a:ea typeface="微软雅黑" panose="020B0503020204020204" pitchFamily="34" charset="-122"/>
                <a:cs typeface="Courier New" panose="02070309020205020404"/>
              </a:rPr>
              <a:t>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7387382" y="3391694"/>
            <a:ext cx="4519186" cy="492443"/>
          </a:xfrm>
          <a:prstGeom prst="rect">
            <a:avLst/>
          </a:prstGeom>
        </p:spPr>
        <p:txBody>
          <a:bodyPr wrap="none">
            <a:spAutoFit/>
          </a:bodyPr>
          <a:lstStyle/>
          <a:p>
            <a:r>
              <a:rPr lang="zh-CN" altLang="zh-CN" sz="2500" dirty="0">
                <a:solidFill>
                  <a:srgbClr val="C00000"/>
                </a:solidFill>
                <a:latin typeface="Times New Roman" panose="02020603050405020304"/>
                <a:ea typeface="微软雅黑" panose="020B0503020204020204" pitchFamily="34" charset="-122"/>
                <a:cs typeface="Times New Roman" panose="02020603050405020304"/>
              </a:rPr>
              <a:t>增大接触面积以提高反应速率</a:t>
            </a:r>
            <a:endParaRPr lang="zh-CN" altLang="en-US" sz="2500" dirty="0"/>
          </a:p>
        </p:txBody>
      </p:sp>
      <p:pic>
        <p:nvPicPr>
          <p:cNvPr id="20499" name="Picture 19" descr="SJ33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1641" y="1202081"/>
            <a:ext cx="2333679" cy="15603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635275" y="4588336"/>
            <a:ext cx="800219" cy="461665"/>
          </a:xfrm>
          <a:prstGeom prst="rect">
            <a:avLst/>
          </a:prstGeom>
        </p:spPr>
        <p:txBody>
          <a:bodyPr wrap="none">
            <a:spAutoFit/>
          </a:bodyPr>
          <a:lstStyle/>
          <a:p>
            <a:r>
              <a:rPr lang="zh-CN" altLang="zh-CN" sz="2400">
                <a:solidFill>
                  <a:srgbClr val="C00000"/>
                </a:solidFill>
                <a:latin typeface="Times New Roman" panose="02020603050405020304"/>
                <a:ea typeface="微软雅黑" panose="020B0503020204020204" pitchFamily="34" charset="-122"/>
                <a:cs typeface="Times New Roman" panose="02020603050405020304"/>
              </a:rPr>
              <a:t>羟基</a:t>
            </a:r>
            <a:endParaRPr lang="zh-CN" altLang="en-US" sz="2500" dirty="0"/>
          </a:p>
        </p:txBody>
      </p:sp>
      <p:sp>
        <p:nvSpPr>
          <p:cNvPr id="11" name="矩形 10"/>
          <p:cNvSpPr/>
          <p:nvPr/>
        </p:nvSpPr>
        <p:spPr>
          <a:xfrm>
            <a:off x="4835045" y="5128405"/>
            <a:ext cx="1415772" cy="461665"/>
          </a:xfrm>
          <a:prstGeom prst="rect">
            <a:avLst/>
          </a:prstGeom>
        </p:spPr>
        <p:txBody>
          <a:bodyPr wrap="none">
            <a:spAutoFit/>
          </a:bodyPr>
          <a:lstStyle/>
          <a:p>
            <a:r>
              <a:rPr lang="zh-CN" altLang="zh-CN" sz="2400">
                <a:solidFill>
                  <a:srgbClr val="C00000"/>
                </a:solidFill>
                <a:latin typeface="Times New Roman" panose="02020603050405020304"/>
                <a:ea typeface="微软雅黑" panose="020B0503020204020204" pitchFamily="34" charset="-122"/>
                <a:cs typeface="Times New Roman" panose="02020603050405020304"/>
              </a:rPr>
              <a:t>分液漏斗</a:t>
            </a:r>
            <a:endParaRPr lang="zh-CN" altLang="en-US" sz="25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8305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宋体" panose="02010600030101010101" pitchFamily="2" charset="-122"/>
                <a:ea typeface="仿宋_GB2312"/>
                <a:cs typeface="Times New Roman" panose="02020603050405020304"/>
              </a:rPr>
              <a:t>Ⅰ</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实验中钠需要粉碎成很小的颗粒，目的是增大接触面积，提高反应速率；</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乙醇的质量为</a:t>
            </a:r>
            <a:r>
              <a:rPr lang="en-US" altLang="zh-CN" sz="2600" b="1" i="1" dirty="0">
                <a:solidFill>
                  <a:srgbClr val="0000FF"/>
                </a:solidFill>
                <a:latin typeface="Times New Roman" panose="02020603050405020304"/>
                <a:ea typeface="仿宋_GB2312"/>
              </a:rPr>
              <a:t>m</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O)</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1.15 g</a:t>
            </a:r>
            <a:r>
              <a:rPr lang="zh-CN" altLang="zh-CN" sz="2600" b="1" dirty="0">
                <a:solidFill>
                  <a:srgbClr val="0000FF"/>
                </a:solidFill>
                <a:latin typeface="Times New Roman" panose="02020603050405020304"/>
                <a:ea typeface="仿宋_GB2312"/>
                <a:cs typeface="Times New Roman" panose="02020603050405020304"/>
              </a:rPr>
              <a:t>，则乙醇的物质的量为</a:t>
            </a:r>
            <a:r>
              <a:rPr lang="en-US" altLang="zh-CN" sz="2600" b="1" i="1" dirty="0">
                <a:solidFill>
                  <a:srgbClr val="0000FF"/>
                </a:solidFill>
                <a:latin typeface="Times New Roman" panose="02020603050405020304"/>
                <a:ea typeface="仿宋_GB2312"/>
              </a:rPr>
              <a:t>n</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O)</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1.15 g÷46 </a:t>
            </a:r>
            <a:r>
              <a:rPr lang="en-US" altLang="zh-CN" sz="2600" b="1" dirty="0" err="1">
                <a:solidFill>
                  <a:srgbClr val="0000FF"/>
                </a:solidFill>
                <a:latin typeface="Times New Roman" panose="02020603050405020304"/>
                <a:ea typeface="仿宋_GB2312"/>
              </a:rPr>
              <a:t>g·mol</a:t>
            </a:r>
            <a:r>
              <a:rPr lang="zh-CN" altLang="zh-CN" sz="2600" b="1" baseline="30000" dirty="0">
                <a:solidFill>
                  <a:srgbClr val="0000FF"/>
                </a:solidFill>
                <a:latin typeface="Times New Roman" panose="02020603050405020304"/>
                <a:ea typeface="仿宋_GB2312"/>
                <a:cs typeface="Times New Roman" panose="02020603050405020304"/>
              </a:rPr>
              <a:t>－</a:t>
            </a:r>
            <a:r>
              <a:rPr lang="en-US" altLang="zh-CN" sz="2600" b="1" baseline="30000"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0.025 </a:t>
            </a:r>
            <a:r>
              <a:rPr lang="en-US" altLang="zh-CN" sz="2600" b="1" dirty="0" err="1">
                <a:solidFill>
                  <a:srgbClr val="0000FF"/>
                </a:solidFill>
                <a:latin typeface="Times New Roman" panose="02020603050405020304"/>
                <a:ea typeface="仿宋_GB2312"/>
              </a:rPr>
              <a:t>mol</a:t>
            </a:r>
            <a:r>
              <a:rPr lang="zh-CN" altLang="zh-CN" sz="2600" b="1" dirty="0">
                <a:solidFill>
                  <a:srgbClr val="0000FF"/>
                </a:solidFill>
                <a:latin typeface="Times New Roman" panose="02020603050405020304"/>
                <a:ea typeface="仿宋_GB2312"/>
                <a:cs typeface="Times New Roman" panose="02020603050405020304"/>
              </a:rPr>
              <a:t>，收集到气体体积平均为</a:t>
            </a:r>
            <a:r>
              <a:rPr lang="en-US" altLang="zh-CN" sz="2600" b="1" dirty="0">
                <a:solidFill>
                  <a:srgbClr val="0000FF"/>
                </a:solidFill>
                <a:latin typeface="Times New Roman" panose="02020603050405020304"/>
                <a:ea typeface="仿宋_GB2312"/>
              </a:rPr>
              <a:t>0.28</a:t>
            </a:r>
            <a:r>
              <a:rPr lang="zh-CN" altLang="zh-CN" sz="2600" b="1" dirty="0">
                <a:solidFill>
                  <a:srgbClr val="0000FF"/>
                </a:solidFill>
                <a:latin typeface="Times New Roman" panose="02020603050405020304"/>
                <a:ea typeface="仿宋_GB2312"/>
                <a:cs typeface="Times New Roman" panose="02020603050405020304"/>
              </a:rPr>
              <a:t>升</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换算成标准状况</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，其物质的量为</a:t>
            </a:r>
            <a:r>
              <a:rPr lang="en-US" altLang="zh-CN" sz="2600" b="1" i="1" dirty="0">
                <a:solidFill>
                  <a:srgbClr val="0000FF"/>
                </a:solidFill>
                <a:latin typeface="Times New Roman" panose="02020603050405020304"/>
                <a:ea typeface="仿宋_GB2312"/>
              </a:rPr>
              <a:t>n</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0.28 L÷22.4 </a:t>
            </a:r>
            <a:r>
              <a:rPr lang="en-US" altLang="zh-CN" sz="2600" b="1" dirty="0" err="1">
                <a:solidFill>
                  <a:srgbClr val="0000FF"/>
                </a:solidFill>
                <a:latin typeface="Times New Roman" panose="02020603050405020304"/>
                <a:ea typeface="仿宋_GB2312"/>
              </a:rPr>
              <a:t>L·mol</a:t>
            </a:r>
            <a:r>
              <a:rPr lang="zh-CN" altLang="zh-CN" sz="2600" b="1" baseline="30000" dirty="0">
                <a:solidFill>
                  <a:srgbClr val="0000FF"/>
                </a:solidFill>
                <a:latin typeface="Times New Roman" panose="02020603050405020304"/>
                <a:ea typeface="仿宋_GB2312"/>
                <a:cs typeface="Times New Roman" panose="02020603050405020304"/>
              </a:rPr>
              <a:t>－</a:t>
            </a:r>
            <a:r>
              <a:rPr lang="en-US" altLang="zh-CN" sz="2600" b="1" baseline="30000"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0.012 5 </a:t>
            </a:r>
            <a:r>
              <a:rPr lang="en-US" altLang="zh-CN" sz="2600" b="1" dirty="0" err="1">
                <a:solidFill>
                  <a:srgbClr val="0000FF"/>
                </a:solidFill>
                <a:latin typeface="Times New Roman" panose="02020603050405020304"/>
                <a:ea typeface="仿宋_GB2312"/>
              </a:rPr>
              <a:t>mol</a:t>
            </a:r>
            <a:r>
              <a:rPr lang="zh-CN" altLang="zh-CN" sz="2600" b="1" dirty="0">
                <a:solidFill>
                  <a:srgbClr val="0000FF"/>
                </a:solidFill>
                <a:latin typeface="Times New Roman" panose="02020603050405020304"/>
                <a:ea typeface="仿宋_GB2312"/>
                <a:cs typeface="Times New Roman" panose="02020603050405020304"/>
              </a:rPr>
              <a:t>，也就是</a:t>
            </a:r>
            <a:r>
              <a:rPr lang="en-US" altLang="zh-CN" sz="2600" b="1" dirty="0">
                <a:solidFill>
                  <a:srgbClr val="0000FF"/>
                </a:solidFill>
                <a:latin typeface="Times New Roman" panose="02020603050405020304"/>
                <a:ea typeface="仿宋_GB2312"/>
              </a:rPr>
              <a:t>0.025 </a:t>
            </a:r>
            <a:r>
              <a:rPr lang="en-US" altLang="zh-CN" sz="2600" b="1" dirty="0" err="1">
                <a:solidFill>
                  <a:srgbClr val="0000FF"/>
                </a:solidFill>
                <a:latin typeface="Times New Roman" panose="02020603050405020304"/>
                <a:ea typeface="仿宋_GB2312"/>
              </a:rPr>
              <a:t>mol</a:t>
            </a:r>
            <a:r>
              <a:rPr lang="en-US" altLang="zh-CN" sz="2600" b="1" dirty="0">
                <a:solidFill>
                  <a:srgbClr val="0000FF"/>
                </a:solidFill>
                <a:latin typeface="Times New Roman" panose="02020603050405020304"/>
                <a:ea typeface="仿宋_GB2312"/>
              </a:rPr>
              <a:t> H</a:t>
            </a:r>
            <a:r>
              <a:rPr lang="zh-CN" altLang="zh-CN" sz="2600" b="1" dirty="0">
                <a:solidFill>
                  <a:srgbClr val="0000FF"/>
                </a:solidFill>
                <a:latin typeface="Times New Roman" panose="02020603050405020304"/>
                <a:ea typeface="仿宋_GB2312"/>
                <a:cs typeface="Times New Roman" panose="02020603050405020304"/>
              </a:rPr>
              <a:t>，可见</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个</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O</a:t>
            </a:r>
            <a:r>
              <a:rPr lang="zh-CN" altLang="zh-CN" sz="2600" b="1" dirty="0">
                <a:solidFill>
                  <a:srgbClr val="0000FF"/>
                </a:solidFill>
                <a:latin typeface="Times New Roman" panose="02020603050405020304"/>
                <a:ea typeface="仿宋_GB2312"/>
                <a:cs typeface="Times New Roman" panose="02020603050405020304"/>
              </a:rPr>
              <a:t>分子中，只有</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个</a:t>
            </a:r>
            <a:r>
              <a:rPr lang="en-US" altLang="zh-CN" sz="2600" b="1" dirty="0">
                <a:solidFill>
                  <a:srgbClr val="0000FF"/>
                </a:solidFill>
                <a:latin typeface="Times New Roman" panose="02020603050405020304"/>
                <a:ea typeface="仿宋_GB2312"/>
              </a:rPr>
              <a:t>H</a:t>
            </a:r>
            <a:r>
              <a:rPr lang="zh-CN" altLang="zh-CN" sz="2600" b="1" dirty="0">
                <a:solidFill>
                  <a:srgbClr val="0000FF"/>
                </a:solidFill>
                <a:latin typeface="Times New Roman" panose="02020603050405020304"/>
                <a:ea typeface="仿宋_GB2312"/>
                <a:cs typeface="Times New Roman" panose="02020603050405020304"/>
              </a:rPr>
              <a:t>可以被</a:t>
            </a:r>
            <a:r>
              <a:rPr lang="en-US" altLang="zh-CN" sz="2600" b="1" dirty="0">
                <a:solidFill>
                  <a:srgbClr val="0000FF"/>
                </a:solidFill>
                <a:latin typeface="Times New Roman" panose="02020603050405020304"/>
                <a:ea typeface="仿宋_GB2312"/>
              </a:rPr>
              <a:t>Na</a:t>
            </a:r>
            <a:r>
              <a:rPr lang="zh-CN" altLang="zh-CN" sz="2600" b="1" dirty="0">
                <a:solidFill>
                  <a:srgbClr val="0000FF"/>
                </a:solidFill>
                <a:latin typeface="Times New Roman" panose="02020603050405020304"/>
                <a:ea typeface="仿宋_GB2312"/>
                <a:cs typeface="Times New Roman" panose="02020603050405020304"/>
              </a:rPr>
              <a:t>置换，这说明</a:t>
            </a:r>
            <a:r>
              <a:rPr lang="en-US" altLang="zh-CN" sz="2600" b="1" dirty="0">
                <a:solidFill>
                  <a:srgbClr val="0000FF"/>
                </a:solidFill>
                <a:latin typeface="Times New Roman" panose="02020603050405020304"/>
                <a:ea typeface="仿宋_GB2312"/>
              </a:rPr>
              <a:t>C</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6</a:t>
            </a:r>
            <a:r>
              <a:rPr lang="en-US" altLang="zh-CN" sz="2600" b="1" dirty="0">
                <a:solidFill>
                  <a:srgbClr val="0000FF"/>
                </a:solidFill>
                <a:latin typeface="Times New Roman" panose="02020603050405020304"/>
                <a:ea typeface="仿宋_GB2312"/>
              </a:rPr>
              <a:t>O</a:t>
            </a:r>
            <a:r>
              <a:rPr lang="zh-CN" altLang="zh-CN" sz="2600" b="1" dirty="0">
                <a:solidFill>
                  <a:srgbClr val="0000FF"/>
                </a:solidFill>
                <a:latin typeface="Times New Roman" panose="02020603050405020304"/>
                <a:ea typeface="仿宋_GB2312"/>
                <a:cs typeface="Times New Roman" panose="02020603050405020304"/>
              </a:rPr>
              <a:t>分子里的</a:t>
            </a:r>
            <a:r>
              <a:rPr lang="en-US" altLang="zh-CN" sz="2600" b="1" dirty="0">
                <a:solidFill>
                  <a:srgbClr val="0000FF"/>
                </a:solidFill>
                <a:latin typeface="Times New Roman" panose="02020603050405020304"/>
                <a:ea typeface="仿宋_GB2312"/>
              </a:rPr>
              <a:t>6</a:t>
            </a:r>
            <a:r>
              <a:rPr lang="zh-CN" altLang="zh-CN" sz="2600" b="1" dirty="0">
                <a:solidFill>
                  <a:srgbClr val="0000FF"/>
                </a:solidFill>
                <a:latin typeface="Times New Roman" panose="02020603050405020304"/>
                <a:ea typeface="仿宋_GB2312"/>
                <a:cs typeface="Times New Roman" panose="02020603050405020304"/>
              </a:rPr>
              <a:t>个</a:t>
            </a:r>
            <a:r>
              <a:rPr lang="en-US" altLang="zh-CN" sz="2600" b="1" dirty="0">
                <a:solidFill>
                  <a:srgbClr val="0000FF"/>
                </a:solidFill>
                <a:latin typeface="Times New Roman" panose="02020603050405020304"/>
                <a:ea typeface="仿宋_GB2312"/>
              </a:rPr>
              <a:t>H</a:t>
            </a:r>
            <a:r>
              <a:rPr lang="zh-CN" altLang="zh-CN" sz="2600" b="1" dirty="0">
                <a:solidFill>
                  <a:srgbClr val="0000FF"/>
                </a:solidFill>
                <a:latin typeface="Times New Roman" panose="02020603050405020304"/>
                <a:ea typeface="仿宋_GB2312"/>
                <a:cs typeface="Times New Roman" panose="02020603050405020304"/>
              </a:rPr>
              <a:t>中，有</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个与其他</a:t>
            </a:r>
            <a:r>
              <a:rPr lang="en-US" altLang="zh-CN" sz="2600" b="1" dirty="0">
                <a:solidFill>
                  <a:srgbClr val="0000FF"/>
                </a:solidFill>
                <a:latin typeface="Times New Roman" panose="02020603050405020304"/>
                <a:ea typeface="仿宋_GB2312"/>
              </a:rPr>
              <a:t>5</a:t>
            </a:r>
            <a:r>
              <a:rPr lang="zh-CN" altLang="zh-CN" sz="2600" b="1" dirty="0">
                <a:solidFill>
                  <a:srgbClr val="0000FF"/>
                </a:solidFill>
                <a:latin typeface="Times New Roman" panose="02020603050405020304"/>
                <a:ea typeface="仿宋_GB2312"/>
                <a:cs typeface="Times New Roman" panose="02020603050405020304"/>
              </a:rPr>
              <a:t>个是不同的，乙醇的结构简式为</a:t>
            </a:r>
            <a:r>
              <a:rPr lang="en-US" altLang="zh-CN" sz="2600" b="1" dirty="0">
                <a:solidFill>
                  <a:srgbClr val="0000FF"/>
                </a:solidFill>
                <a:latin typeface="Times New Roman" panose="02020603050405020304"/>
                <a:ea typeface="仿宋_GB2312"/>
              </a:rPr>
              <a:t>CH</a:t>
            </a:r>
            <a:r>
              <a:rPr lang="en-US" altLang="zh-CN" sz="2600" b="1" baseline="-25000" dirty="0">
                <a:solidFill>
                  <a:srgbClr val="0000FF"/>
                </a:solidFill>
                <a:latin typeface="Times New Roman" panose="02020603050405020304"/>
                <a:ea typeface="仿宋_GB2312"/>
              </a:rPr>
              <a:t>3</a:t>
            </a:r>
            <a:r>
              <a:rPr lang="en-US" altLang="zh-CN" sz="2600" b="1" dirty="0">
                <a:solidFill>
                  <a:srgbClr val="0000FF"/>
                </a:solidFill>
                <a:latin typeface="Times New Roman" panose="02020603050405020304"/>
                <a:ea typeface="仿宋_GB2312"/>
              </a:rPr>
              <a:t>CH</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OH</a:t>
            </a:r>
            <a:r>
              <a:rPr lang="zh-CN" altLang="zh-CN" sz="2600" b="1" dirty="0">
                <a:solidFill>
                  <a:srgbClr val="0000FF"/>
                </a:solidFill>
                <a:latin typeface="Times New Roman" panose="02020603050405020304"/>
                <a:ea typeface="仿宋_GB2312"/>
                <a:cs typeface="Times New Roman" panose="02020603050405020304"/>
              </a:rPr>
              <a:t>，可推测</a:t>
            </a:r>
            <a:r>
              <a:rPr lang="en-US" altLang="zh-CN" sz="2600" b="1" dirty="0">
                <a:solidFill>
                  <a:srgbClr val="0000FF"/>
                </a:solidFill>
                <a:latin typeface="Times New Roman" panose="02020603050405020304"/>
                <a:ea typeface="仿宋_GB2312"/>
              </a:rPr>
              <a:t>H</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来自乙醇分子中羟基氢原子；</a:t>
            </a:r>
            <a:r>
              <a:rPr lang="en-US" altLang="zh-CN" sz="2600" b="1"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根据装置图可知盛装乙醇的玻璃仪器是分液漏斗；</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24026"/>
            <a:ext cx="11243394" cy="590296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利用下列装置进行乙醇的催化氧化实验，并检验其产物，其中</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装置的试管中盛有无水乙醇。</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固定和夹持装置已略去</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endParaRPr lang="en-US" altLang="zh-CN" sz="2600" kern="100" dirty="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endParaRPr lang="en-US" altLang="zh-CN" sz="2600" kern="100" dirty="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装置</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圆底烧瓶内的固体物质是</a:t>
            </a:r>
            <a:r>
              <a:rPr lang="en-US" altLang="zh-CN" sz="2600" kern="100" dirty="0" smtClean="0">
                <a:latin typeface="Times New Roman" panose="02020603050405020304"/>
                <a:ea typeface="微软雅黑" panose="020B0503020204020204" pitchFamily="34" charset="-122"/>
                <a:cs typeface="Courier New" panose="020703090202050204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中的试剂是</a:t>
            </a:r>
            <a:r>
              <a:rPr lang="en-US" altLang="zh-CN" sz="2600" kern="100" dirty="0" smtClean="0">
                <a:latin typeface="Times New Roman" panose="02020603050405020304"/>
                <a:ea typeface="微软雅黑" panose="020B0503020204020204" pitchFamily="34" charset="-122"/>
                <a:cs typeface="Courier New" panose="02070309020205020404"/>
              </a:rPr>
              <a:t>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的作用是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本实验中需要加热的装置有</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填装置序号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endParaRPr lang="en-US" altLang="zh-CN" sz="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6)</a:t>
            </a:r>
            <a:r>
              <a:rPr lang="zh-CN" altLang="zh-CN" sz="2600" kern="100" dirty="0">
                <a:latin typeface="Times New Roman" panose="02020603050405020304"/>
                <a:ea typeface="微软雅黑" panose="020B0503020204020204" pitchFamily="34" charset="-122"/>
                <a:cs typeface="Times New Roman" panose="02020603050405020304"/>
              </a:rPr>
              <a:t>写出</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处发生反应的化学方程式</a:t>
            </a:r>
            <a:r>
              <a:rPr lang="en-US" altLang="zh-CN" sz="2600" kern="100" dirty="0">
                <a:latin typeface="Times New Roman" panose="02020603050405020304"/>
                <a:ea typeface="微软雅黑" panose="020B0503020204020204" pitchFamily="34" charset="-122"/>
                <a:cs typeface="Courier New" panose="02070309020205020404"/>
              </a:rPr>
              <a:t>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735160" y="3819529"/>
            <a:ext cx="99899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MnO</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pic>
        <p:nvPicPr>
          <p:cNvPr id="40962" name="Picture 2" descr="SJ33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8105" y="1809587"/>
            <a:ext cx="4287308" cy="18410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9155597" y="3899224"/>
            <a:ext cx="1184940"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浓硫酸</a:t>
            </a:r>
            <a:endParaRPr lang="zh-CN" altLang="en-US" sz="2600" dirty="0"/>
          </a:p>
        </p:txBody>
      </p:sp>
      <p:sp>
        <p:nvSpPr>
          <p:cNvPr id="9" name="矩形 8"/>
          <p:cNvSpPr/>
          <p:nvPr/>
        </p:nvSpPr>
        <p:spPr>
          <a:xfrm>
            <a:off x="1594631" y="4390235"/>
            <a:ext cx="507382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预热反应混合气体</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提供乙醇蒸气</a:t>
            </a:r>
            <a:r>
              <a:rPr lang="en-US" altLang="zh-CN" sz="2600" dirty="0">
                <a:solidFill>
                  <a:srgbClr val="C00000"/>
                </a:solidFill>
                <a:latin typeface="Times New Roman" panose="02020603050405020304"/>
                <a:ea typeface="微软雅黑" panose="020B0503020204020204" pitchFamily="34" charset="-122"/>
              </a:rPr>
              <a:t>)</a:t>
            </a:r>
            <a:endParaRPr lang="zh-CN" altLang="en-US" sz="2600" dirty="0"/>
          </a:p>
        </p:txBody>
      </p:sp>
      <p:sp>
        <p:nvSpPr>
          <p:cNvPr id="10" name="矩形 9"/>
          <p:cNvSpPr/>
          <p:nvPr/>
        </p:nvSpPr>
        <p:spPr>
          <a:xfrm>
            <a:off x="5087226" y="5062701"/>
            <a:ext cx="64793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CD</a:t>
            </a:r>
            <a:endParaRPr lang="zh-CN" altLang="en-US" sz="2600" dirty="0"/>
          </a:p>
        </p:txBody>
      </p:sp>
      <p:graphicFrame>
        <p:nvGraphicFramePr>
          <p:cNvPr id="3" name="对象 2"/>
          <p:cNvGraphicFramePr>
            <a:graphicFrameLocks noChangeAspect="1"/>
          </p:cNvGraphicFramePr>
          <p:nvPr/>
        </p:nvGraphicFramePr>
        <p:xfrm>
          <a:off x="5740400" y="5486247"/>
          <a:ext cx="5334000" cy="990600"/>
        </p:xfrm>
        <a:graphic>
          <a:graphicData uri="http://schemas.openxmlformats.org/presentationml/2006/ole">
            <mc:AlternateContent xmlns:mc="http://schemas.openxmlformats.org/markup-compatibility/2006">
              <mc:Choice xmlns:v="urn:schemas-microsoft-com:vml" Requires="v">
                <p:oleObj spid="_x0000_s40969" name="Document" r:id="rId2" imgW="5346065" imgH="992505" progId="Word.Document.8">
                  <p:embed/>
                </p:oleObj>
              </mc:Choice>
              <mc:Fallback>
                <p:oleObj name="Document" r:id="rId2" imgW="5346065" imgH="992505" progId="Word.Document.8">
                  <p:embed/>
                  <p:pic>
                    <p:nvPicPr>
                      <p:cNvPr id="0" name="对象 2"/>
                      <p:cNvPicPr>
                        <a:picLocks noChangeAspect="1" noChangeArrowheads="1"/>
                      </p:cNvPicPr>
                      <p:nvPr/>
                    </p:nvPicPr>
                    <p:blipFill>
                      <a:blip r:embed="rId3"/>
                      <a:srcRect/>
                      <a:stretch>
                        <a:fillRect/>
                      </a:stretch>
                    </p:blipFill>
                    <p:spPr bwMode="auto">
                      <a:xfrm>
                        <a:off x="5740400" y="5486247"/>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717078"/>
          <a:ext cx="11493500" cy="4152900"/>
        </p:xfrm>
        <a:graphic>
          <a:graphicData uri="http://schemas.openxmlformats.org/presentationml/2006/ole">
            <mc:AlternateContent xmlns:mc="http://schemas.openxmlformats.org/markup-compatibility/2006">
              <mc:Choice xmlns:v="urn:schemas-microsoft-com:vml" Requires="v">
                <p:oleObj spid="_x0000_s41991" name="Document" r:id="rId1" imgW="11505565" imgH="4168775" progId="Word.Document.8">
                  <p:embed/>
                </p:oleObj>
              </mc:Choice>
              <mc:Fallback>
                <p:oleObj name="Document" r:id="rId1" imgW="11505565" imgH="4168775" progId="Word.Document.8">
                  <p:embed/>
                  <p:pic>
                    <p:nvPicPr>
                      <p:cNvPr id="0" name="图片 41990"/>
                      <p:cNvPicPr/>
                      <p:nvPr/>
                    </p:nvPicPr>
                    <p:blipFill>
                      <a:blip r:embed="rId2"/>
                      <a:stretch>
                        <a:fillRect/>
                      </a:stretch>
                    </p:blipFill>
                    <p:spPr>
                      <a:xfrm>
                        <a:off x="381000" y="717078"/>
                        <a:ext cx="11493500" cy="4152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084619"/>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zh-CN" altLang="zh-CN" sz="2600" dirty="0">
                <a:latin typeface="Times New Roman" panose="02020603050405020304"/>
                <a:ea typeface="微软雅黑" panose="020B0503020204020204" pitchFamily="34" charset="-122"/>
                <a:cs typeface="Times New Roman" panose="02020603050405020304"/>
              </a:rPr>
              <a:t>在探究乙醇的有关实验中，得出的结论正确的是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11" name="TextBox 10"/>
          <p:cNvSpPr txBox="1"/>
          <p:nvPr/>
        </p:nvSpPr>
        <p:spPr>
          <a:xfrm>
            <a:off x="7940528" y="1197279"/>
            <a:ext cx="855023"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4655022" y="549426"/>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graphicFrame>
        <p:nvGraphicFramePr>
          <p:cNvPr id="6" name="表格 5"/>
          <p:cNvGraphicFramePr>
            <a:graphicFrameLocks noGrp="1"/>
          </p:cNvGraphicFramePr>
          <p:nvPr/>
        </p:nvGraphicFramePr>
        <p:xfrm>
          <a:off x="609600" y="2080895"/>
          <a:ext cx="10971213" cy="3566160"/>
        </p:xfrm>
        <a:graphic>
          <a:graphicData uri="http://schemas.openxmlformats.org/drawingml/2006/table">
            <a:tbl>
              <a:tblPr/>
              <a:tblGrid>
                <a:gridCol w="1222193"/>
                <a:gridCol w="5913484"/>
                <a:gridCol w="3835536"/>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序号</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实验步骤及现象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宋体" panose="02010600030101010101" pitchFamily="2" charset="-122"/>
                          <a:ea typeface="微软雅黑" panose="020B0503020204020204" pitchFamily="34" charset="-122"/>
                          <a:cs typeface="Times New Roman" panose="02020603050405020304"/>
                        </a:rPr>
                        <a:t>①</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在酒精试样中加入少量无水</a:t>
                      </a:r>
                      <a:r>
                        <a:rPr lang="en-US" sz="2600" kern="100">
                          <a:effectLst/>
                          <a:latin typeface="Times New Roman" panose="02020603050405020304"/>
                          <a:ea typeface="微软雅黑" panose="020B0503020204020204" pitchFamily="34" charset="-122"/>
                          <a:cs typeface="Courier New" panose="02070309020205020404"/>
                        </a:rPr>
                        <a:t>CuSO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，搅拌，试管底部有蓝色晶体</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酒精试样中一定含有水</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宋体" panose="02010600030101010101" pitchFamily="2" charset="-122"/>
                          <a:ea typeface="微软雅黑" panose="020B0503020204020204" pitchFamily="34" charset="-122"/>
                          <a:cs typeface="Times New Roman" panose="02020603050405020304"/>
                        </a:rPr>
                        <a:t>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在乙醇燃烧火焰上方罩一冷的干燥烧杯，内壁有水珠出现，另罩一内壁涂有澄清石灰水的烧杯，内壁出现白色沉淀</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乙醇由</a:t>
                      </a:r>
                      <a:r>
                        <a:rPr lang="en-US" sz="2600" kern="100" dirty="0">
                          <a:effectLst/>
                          <a:latin typeface="Times New Roman" panose="02020603050405020304"/>
                          <a:ea typeface="微软雅黑" panose="020B0503020204020204" pitchFamily="34" charset="-122"/>
                          <a:cs typeface="Courier New" panose="02070309020205020404"/>
                        </a:rPr>
                        <a:t>C</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H</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O</a:t>
                      </a:r>
                      <a:r>
                        <a:rPr lang="zh-CN" sz="2600" kern="100" dirty="0">
                          <a:effectLst/>
                          <a:latin typeface="Times New Roman" panose="02020603050405020304"/>
                          <a:ea typeface="微软雅黑" panose="020B0503020204020204" pitchFamily="34" charset="-122"/>
                          <a:cs typeface="Times New Roman" panose="02020603050405020304"/>
                        </a:rPr>
                        <a:t>三种元素组成</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6636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Times New Roman" panose="02020603050405020304"/>
                <a:ea typeface="黑体" panose="02010609060101010101" charset="-122"/>
              </a:rPr>
              <a:t>3.</a:t>
            </a:r>
            <a:r>
              <a:rPr lang="zh-CN" altLang="zh-CN" sz="2600" dirty="0">
                <a:latin typeface="Times New Roman" panose="02020603050405020304"/>
                <a:ea typeface="黑体" panose="02010609060101010101" charset="-122"/>
                <a:cs typeface="Times New Roman" panose="02020603050405020304"/>
              </a:rPr>
              <a:t>官能团</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138273"/>
            <a:ext cx="11397613"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定义：对有机化合物性质起决定性作用的基团。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实例</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241300" y="2514600"/>
          <a:ext cx="11480800" cy="3403600"/>
        </p:xfrm>
        <a:graphic>
          <a:graphicData uri="http://schemas.openxmlformats.org/presentationml/2006/ole">
            <mc:AlternateContent xmlns:mc="http://schemas.openxmlformats.org/markup-compatibility/2006">
              <mc:Choice xmlns:v="urn:schemas-microsoft-com:vml" Requires="v">
                <p:oleObj spid="_x0000_s1055" name="Document" r:id="rId1" imgW="11827510" imgH="3517265" progId="Word.Document.8">
                  <p:embed/>
                </p:oleObj>
              </mc:Choice>
              <mc:Fallback>
                <p:oleObj name="Document" r:id="rId1" imgW="11827510" imgH="3517265" progId="Word.Document.8">
                  <p:embed/>
                  <p:pic>
                    <p:nvPicPr>
                      <p:cNvPr id="0" name="图片 1054"/>
                      <p:cNvPicPr/>
                      <p:nvPr/>
                    </p:nvPicPr>
                    <p:blipFill>
                      <a:blip r:embed="rId2"/>
                      <a:stretch>
                        <a:fillRect/>
                      </a:stretch>
                    </p:blipFill>
                    <p:spPr>
                      <a:xfrm>
                        <a:off x="241300" y="2514600"/>
                        <a:ext cx="11480800" cy="3403600"/>
                      </a:xfrm>
                      <a:prstGeom prst="rect">
                        <a:avLst/>
                      </a:prstGeom>
                    </p:spPr>
                  </p:pic>
                </p:oleObj>
              </mc:Fallback>
            </mc:AlternateContent>
          </a:graphicData>
        </a:graphic>
      </p:graphicFrame>
      <p:sp>
        <p:nvSpPr>
          <p:cNvPr id="4" name="矩形 3"/>
          <p:cNvSpPr/>
          <p:nvPr/>
        </p:nvSpPr>
        <p:spPr>
          <a:xfrm>
            <a:off x="3574926" y="3470506"/>
            <a:ext cx="99899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—OH</a:t>
            </a:r>
            <a:endParaRPr lang="zh-CN" altLang="en-US" sz="2600" dirty="0"/>
          </a:p>
        </p:txBody>
      </p:sp>
      <p:sp>
        <p:nvSpPr>
          <p:cNvPr id="7" name="矩形 6"/>
          <p:cNvSpPr/>
          <p:nvPr/>
        </p:nvSpPr>
        <p:spPr>
          <a:xfrm>
            <a:off x="3619931" y="4364811"/>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羟基</a:t>
            </a:r>
            <a:endParaRPr lang="zh-CN" altLang="en-US" sz="2600" dirty="0"/>
          </a:p>
        </p:txBody>
      </p:sp>
      <p:sp>
        <p:nvSpPr>
          <p:cNvPr id="9" name="矩形 8"/>
          <p:cNvSpPr/>
          <p:nvPr/>
        </p:nvSpPr>
        <p:spPr>
          <a:xfrm>
            <a:off x="6995306" y="4364810"/>
            <a:ext cx="151836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碳碳双键</a:t>
            </a:r>
            <a:endParaRPr lang="zh-CN" altLang="en-US" sz="2600" dirty="0"/>
          </a:p>
        </p:txBody>
      </p:sp>
      <p:sp>
        <p:nvSpPr>
          <p:cNvPr id="10" name="矩形 9"/>
          <p:cNvSpPr/>
          <p:nvPr/>
        </p:nvSpPr>
        <p:spPr>
          <a:xfrm>
            <a:off x="9083137" y="4374899"/>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碳</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碳</a:t>
            </a:r>
            <a:r>
              <a:rPr lang="zh-CN" altLang="en-US" sz="2600" dirty="0">
                <a:solidFill>
                  <a:srgbClr val="C00000"/>
                </a:solidFill>
                <a:latin typeface="Times New Roman" panose="02020603050405020304"/>
                <a:ea typeface="微软雅黑" panose="020B0503020204020204" pitchFamily="34" charset="-122"/>
                <a:cs typeface="Times New Roman" panose="02020603050405020304"/>
              </a:rPr>
              <a:t>三</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键</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932" y="4730607"/>
            <a:ext cx="11243394" cy="76941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800" kern="100" dirty="0">
                <a:latin typeface="Times New Roman" panose="02020603050405020304"/>
                <a:ea typeface="微软雅黑" panose="020B0503020204020204" pitchFamily="34" charset="-122"/>
                <a:cs typeface="Courier New" panose="02070309020205020404"/>
              </a:rPr>
              <a:t>A.</a:t>
            </a:r>
            <a:r>
              <a:rPr lang="en-US" altLang="zh-CN" sz="2800" kern="100" dirty="0">
                <a:latin typeface="宋体" panose="02010600030101010101" pitchFamily="2" charset="-122"/>
                <a:ea typeface="微软雅黑" panose="020B0503020204020204" pitchFamily="34" charset="-122"/>
                <a:cs typeface="Times New Roman" panose="02020603050405020304"/>
              </a:rPr>
              <a:t>①②</a:t>
            </a:r>
            <a:r>
              <a:rPr lang="en-US" altLang="zh-CN" sz="2800" kern="100" dirty="0">
                <a:latin typeface="Times New Roman" panose="02020603050405020304"/>
                <a:ea typeface="微软雅黑" panose="020B0503020204020204" pitchFamily="34" charset="-122"/>
                <a:cs typeface="Courier New" panose="02070309020205020404"/>
              </a:rPr>
              <a:t>  	B.</a:t>
            </a:r>
            <a:r>
              <a:rPr lang="en-US" altLang="zh-CN" sz="2800" kern="100" dirty="0">
                <a:latin typeface="宋体" panose="02010600030101010101" pitchFamily="2" charset="-122"/>
                <a:ea typeface="微软雅黑" panose="020B0503020204020204" pitchFamily="34" charset="-122"/>
                <a:cs typeface="Times New Roman" panose="02020603050405020304"/>
              </a:rPr>
              <a:t>②③</a:t>
            </a:r>
            <a:r>
              <a:rPr lang="en-US" altLang="zh-CN" sz="2800" kern="100" dirty="0">
                <a:latin typeface="Times New Roman" panose="02020603050405020304"/>
                <a:ea typeface="微软雅黑" panose="020B0503020204020204" pitchFamily="34" charset="-122"/>
                <a:cs typeface="Courier New" panose="02070309020205020404"/>
              </a:rPr>
              <a:t>  </a:t>
            </a:r>
            <a:r>
              <a:rPr lang="en-US" altLang="zh-CN" sz="2800" kern="100" dirty="0" smtClean="0">
                <a:latin typeface="Times New Roman" panose="02020603050405020304"/>
                <a:ea typeface="微软雅黑" panose="020B0503020204020204" pitchFamily="34" charset="-122"/>
                <a:cs typeface="Courier New" panose="02070309020205020404"/>
              </a:rPr>
              <a:t>	C</a:t>
            </a:r>
            <a:r>
              <a:rPr lang="en-US" altLang="zh-CN" sz="2800" kern="100" dirty="0">
                <a:latin typeface="Times New Roman" panose="02020603050405020304"/>
                <a:ea typeface="微软雅黑" panose="020B0503020204020204" pitchFamily="34" charset="-122"/>
                <a:cs typeface="Courier New" panose="02070309020205020404"/>
              </a:rPr>
              <a:t>.</a:t>
            </a:r>
            <a:r>
              <a:rPr lang="en-US" altLang="zh-CN" sz="2800" kern="100" dirty="0">
                <a:latin typeface="宋体" panose="02010600030101010101" pitchFamily="2" charset="-122"/>
                <a:ea typeface="微软雅黑" panose="020B0503020204020204" pitchFamily="34" charset="-122"/>
                <a:cs typeface="Times New Roman" panose="02020603050405020304"/>
              </a:rPr>
              <a:t>③④</a:t>
            </a:r>
            <a:r>
              <a:rPr lang="en-US" altLang="zh-CN" sz="2800" kern="100" dirty="0">
                <a:latin typeface="Times New Roman" panose="02020603050405020304"/>
                <a:ea typeface="微软雅黑" panose="020B0503020204020204" pitchFamily="34" charset="-122"/>
                <a:cs typeface="Courier New" panose="02070309020205020404"/>
              </a:rPr>
              <a:t>  	D.</a:t>
            </a:r>
            <a:r>
              <a:rPr lang="en-US" altLang="zh-CN" sz="2800" kern="100" dirty="0">
                <a:latin typeface="宋体" panose="02010600030101010101" pitchFamily="2" charset="-122"/>
                <a:ea typeface="微软雅黑" panose="020B0503020204020204" pitchFamily="34" charset="-122"/>
                <a:cs typeface="Times New Roman" panose="02020603050405020304"/>
              </a:rPr>
              <a:t>①④</a:t>
            </a:r>
            <a:endParaRPr lang="zh-CN" altLang="zh-CN" sz="1100" kern="100" dirty="0">
              <a:effectLst/>
              <a:latin typeface="宋体" panose="02010600030101010101" pitchFamily="2" charset="-122"/>
              <a:cs typeface="Courier New" panose="02070309020205020404"/>
            </a:endParaRPr>
          </a:p>
        </p:txBody>
      </p:sp>
      <p:graphicFrame>
        <p:nvGraphicFramePr>
          <p:cNvPr id="5" name="表格 4"/>
          <p:cNvGraphicFramePr>
            <a:graphicFrameLocks noGrp="1"/>
          </p:cNvGraphicFramePr>
          <p:nvPr/>
        </p:nvGraphicFramePr>
        <p:xfrm>
          <a:off x="609600" y="909472"/>
          <a:ext cx="10971213" cy="3566160"/>
        </p:xfrm>
        <a:graphic>
          <a:graphicData uri="http://schemas.openxmlformats.org/drawingml/2006/table">
            <a:tbl>
              <a:tblPr/>
              <a:tblGrid>
                <a:gridCol w="1222193"/>
                <a:gridCol w="5913484"/>
                <a:gridCol w="3835536"/>
              </a:tblGrid>
              <a:tr h="0">
                <a:tc>
                  <a:txBody>
                    <a:bodyPr/>
                    <a:lstStyle/>
                    <a:p>
                      <a:pPr algn="ctr">
                        <a:lnSpc>
                          <a:spcPct val="150000"/>
                        </a:lnSpc>
                        <a:spcAft>
                          <a:spcPts val="0"/>
                        </a:spcAft>
                        <a:tabLst>
                          <a:tab pos="2610485" algn="l"/>
                        </a:tabLst>
                      </a:pPr>
                      <a:r>
                        <a:rPr lang="en-US" sz="2600" kern="100">
                          <a:effectLst/>
                          <a:latin typeface="宋体" panose="02010600030101010101" pitchFamily="2" charset="-122"/>
                          <a:ea typeface="微软雅黑" panose="020B0503020204020204" pitchFamily="34" charset="-122"/>
                          <a:cs typeface="Times New Roman" panose="02020603050405020304"/>
                        </a:rPr>
                        <a:t>③</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在</a:t>
                      </a:r>
                      <a:r>
                        <a:rPr lang="en-US" sz="2600" kern="100">
                          <a:effectLst/>
                          <a:latin typeface="Times New Roman" panose="02020603050405020304"/>
                          <a:ea typeface="微软雅黑" panose="020B0503020204020204" pitchFamily="34" charset="-122"/>
                          <a:cs typeface="Courier New" panose="02070309020205020404"/>
                        </a:rPr>
                        <a:t>0.01 mol</a:t>
                      </a:r>
                      <a:r>
                        <a:rPr lang="zh-CN" sz="2600" kern="100">
                          <a:effectLst/>
                          <a:latin typeface="Times New Roman" panose="02020603050405020304"/>
                          <a:ea typeface="微软雅黑" panose="020B0503020204020204" pitchFamily="34" charset="-122"/>
                          <a:cs typeface="Times New Roman" panose="02020603050405020304"/>
                        </a:rPr>
                        <a:t>金属钠中加入过量的乙醇充分反应，收集到标准状况下气体</a:t>
                      </a:r>
                      <a:r>
                        <a:rPr lang="en-US" sz="2600" kern="100">
                          <a:effectLst/>
                          <a:latin typeface="Times New Roman" panose="02020603050405020304"/>
                          <a:ea typeface="微软雅黑" panose="020B0503020204020204" pitchFamily="34" charset="-122"/>
                          <a:cs typeface="Courier New" panose="02070309020205020404"/>
                        </a:rPr>
                        <a:t>112 mL</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乙醇分子中有</a:t>
                      </a:r>
                      <a:r>
                        <a:rPr lang="en-US" sz="2600" kern="100">
                          <a:effectLst/>
                          <a:latin typeface="Times New Roman" panose="02020603050405020304"/>
                          <a:ea typeface="微软雅黑" panose="020B0503020204020204" pitchFamily="34" charset="-122"/>
                          <a:cs typeface="Courier New" panose="02070309020205020404"/>
                        </a:rPr>
                        <a:t>1</a:t>
                      </a:r>
                      <a:r>
                        <a:rPr lang="zh-CN" sz="2600" kern="100">
                          <a:effectLst/>
                          <a:latin typeface="Times New Roman" panose="02020603050405020304"/>
                          <a:ea typeface="微软雅黑" panose="020B0503020204020204" pitchFamily="34" charset="-122"/>
                          <a:cs typeface="Times New Roman" panose="02020603050405020304"/>
                        </a:rPr>
                        <a:t>个氢原子与氧原子相连，其余与碳原子相连</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宋体" panose="02010600030101010101" pitchFamily="2" charset="-122"/>
                          <a:ea typeface="微软雅黑" panose="020B0503020204020204" pitchFamily="34" charset="-122"/>
                          <a:cs typeface="Times New Roman" panose="02020603050405020304"/>
                        </a:rPr>
                        <a:t>④</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将灼热后表面变黑的螺旋状铜丝伸入约</a:t>
                      </a:r>
                      <a:r>
                        <a:rPr lang="en-US" sz="2600" kern="100">
                          <a:effectLst/>
                          <a:latin typeface="Times New Roman" panose="02020603050405020304"/>
                          <a:ea typeface="微软雅黑" panose="020B0503020204020204" pitchFamily="34" charset="-122"/>
                          <a:cs typeface="Courier New" panose="02070309020205020404"/>
                        </a:rPr>
                        <a:t>50 </a:t>
                      </a:r>
                      <a:r>
                        <a:rPr lang="en-US" sz="2600" kern="100">
                          <a:effectLst/>
                          <a:latin typeface="宋体" panose="02010600030101010101" pitchFamily="2" charset="-122"/>
                          <a:ea typeface="微软雅黑" panose="020B0503020204020204" pitchFamily="34" charset="-122"/>
                          <a:cs typeface="Times New Roman" panose="02020603050405020304"/>
                        </a:rPr>
                        <a:t>℃</a:t>
                      </a:r>
                      <a:r>
                        <a:rPr lang="zh-CN" sz="2600" kern="100">
                          <a:effectLst/>
                          <a:latin typeface="Times New Roman" panose="02020603050405020304"/>
                          <a:ea typeface="微软雅黑" panose="020B0503020204020204" pitchFamily="34" charset="-122"/>
                          <a:cs typeface="Times New Roman" panose="02020603050405020304"/>
                        </a:rPr>
                        <a:t>的乙醇中，铜丝能保持红热一段时间</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乙醇催化氧化反应是放出热量的反应</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423042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水能使白色的无水</a:t>
            </a:r>
            <a:r>
              <a:rPr lang="en-US" altLang="zh-CN" sz="2600" b="1" kern="100" dirty="0">
                <a:solidFill>
                  <a:srgbClr val="0000FF"/>
                </a:solidFill>
                <a:latin typeface="Times New Roman" panose="02020603050405020304"/>
                <a:ea typeface="仿宋_GB2312"/>
                <a:cs typeface="Courier New" panose="02070309020205020404"/>
              </a:rPr>
              <a:t>CuSO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变蓝色，</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正确；乙醇的燃烧中有氧气参加，不能证明乙醇中含有</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元素，应该采用质量守恒法判断是否含有</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元素，</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错误；实验过程中由于乙醇过量，无法确定反应的乙醇有多少，无法通过产生气体量推测乙醇结构，所以不能确定乙醇分子结构，</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错误；反应引发后，不需加热即可进行，说明反应是放热的，将灼热后表面变黑的螺旋状铜丝伸入约</a:t>
            </a:r>
            <a:r>
              <a:rPr lang="en-US" altLang="zh-CN" sz="2600" b="1" kern="100" dirty="0">
                <a:solidFill>
                  <a:srgbClr val="0000FF"/>
                </a:solidFill>
                <a:latin typeface="Times New Roman" panose="02020603050405020304"/>
                <a:ea typeface="仿宋_GB2312"/>
                <a:cs typeface="Courier New" panose="02070309020205020404"/>
              </a:rPr>
              <a:t>50 </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的乙醇中，铜丝能保持红热一段时间，说明放出的热量使铜丝保持红热，则该反应是放出热量的反应，</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29449"/>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某化学兴趣小组设计了如图实验装置证明乙醇与</a:t>
            </a:r>
            <a:r>
              <a:rPr lang="en-US" altLang="zh-CN" sz="2600" kern="100" dirty="0">
                <a:latin typeface="Times New Roman" panose="02020603050405020304"/>
                <a:ea typeface="微软雅黑" panose="020B0503020204020204" pitchFamily="34" charset="-122"/>
                <a:cs typeface="Courier New" panose="02070309020205020404"/>
              </a:rPr>
              <a:t>Na</a:t>
            </a:r>
            <a:r>
              <a:rPr lang="zh-CN" altLang="zh-CN" sz="2600" kern="100" dirty="0">
                <a:latin typeface="Times New Roman" panose="02020603050405020304"/>
                <a:ea typeface="微软雅黑" panose="020B0503020204020204" pitchFamily="34" charset="-122"/>
                <a:cs typeface="Times New Roman" panose="02020603050405020304"/>
              </a:rPr>
              <a:t>反应产生氢气。已知：</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能与无水</a:t>
            </a:r>
            <a:r>
              <a:rPr lang="en-US" altLang="zh-CN" sz="2600" kern="100" dirty="0">
                <a:latin typeface="Times New Roman" panose="02020603050405020304"/>
                <a:ea typeface="微软雅黑" panose="020B0503020204020204" pitchFamily="34" charset="-122"/>
                <a:cs typeface="Courier New" panose="02070309020205020404"/>
              </a:rPr>
              <a:t>CaCl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反应生成配合物</a:t>
            </a:r>
            <a:r>
              <a:rPr lang="en-US" altLang="zh-CN" sz="2600" kern="100" dirty="0">
                <a:latin typeface="Times New Roman" panose="02020603050405020304"/>
                <a:ea typeface="微软雅黑" panose="020B0503020204020204" pitchFamily="34" charset="-122"/>
                <a:cs typeface="Courier New" panose="02070309020205020404"/>
              </a:rPr>
              <a:t>CaCl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i="1" kern="100" dirty="0">
                <a:latin typeface="Times New Roman" panose="02020603050405020304"/>
                <a:ea typeface="微软雅黑" panose="020B0503020204020204" pitchFamily="34" charset="-122"/>
                <a:cs typeface="Courier New" panose="02070309020205020404"/>
              </a:rPr>
              <a:t>x</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pic>
        <p:nvPicPr>
          <p:cNvPr id="46082" name="Picture 2" descr="SJ33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5367" y="2349656"/>
            <a:ext cx="4080266" cy="16782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12548" y="1995381"/>
            <a:ext cx="11243394"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下列有关说法不正确的是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A.a</a:t>
            </a:r>
            <a:r>
              <a:rPr lang="zh-CN" altLang="zh-CN" sz="2600" kern="100" dirty="0">
                <a:latin typeface="Times New Roman" panose="02020603050405020304"/>
                <a:ea typeface="微软雅黑" panose="020B0503020204020204" pitchFamily="34" charset="-122"/>
                <a:cs typeface="Times New Roman" panose="02020603050405020304"/>
              </a:rPr>
              <a:t>的作用是平衡气压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若装置</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中固体变为红色，装置</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中</a:t>
            </a:r>
            <a:r>
              <a:rPr lang="zh-CN" altLang="zh-CN" sz="2600" kern="100" dirty="0" smtClean="0">
                <a:latin typeface="Times New Roman" panose="02020603050405020304"/>
                <a:ea typeface="微软雅黑" panose="020B0503020204020204" pitchFamily="34" charset="-122"/>
                <a:cs typeface="Times New Roman" panose="02020603050405020304"/>
              </a:rPr>
              <a:t>固体</a:t>
            </a:r>
            <a:endParaRPr lang="en-US" altLang="zh-CN" sz="2600" kern="100" dirty="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zh-CN" altLang="zh-CN" sz="2600" kern="100" dirty="0" smtClean="0">
                <a:latin typeface="Times New Roman" panose="02020603050405020304"/>
                <a:ea typeface="微软雅黑" panose="020B0503020204020204" pitchFamily="34" charset="-122"/>
                <a:cs typeface="Times New Roman" panose="02020603050405020304"/>
              </a:rPr>
              <a:t>变</a:t>
            </a:r>
            <a:r>
              <a:rPr lang="zh-CN" altLang="zh-CN" sz="2600" kern="100" dirty="0">
                <a:latin typeface="Times New Roman" panose="02020603050405020304"/>
                <a:ea typeface="微软雅黑" panose="020B0503020204020204" pitchFamily="34" charset="-122"/>
                <a:cs typeface="Times New Roman" panose="02020603050405020304"/>
              </a:rPr>
              <a:t>蓝</a:t>
            </a:r>
            <a:r>
              <a:rPr lang="zh-CN" altLang="zh-CN" sz="2600" kern="100" dirty="0" smtClean="0">
                <a:latin typeface="Times New Roman" panose="02020603050405020304"/>
                <a:ea typeface="微软雅黑" panose="020B0503020204020204" pitchFamily="34" charset="-122"/>
                <a:cs typeface="Times New Roman" panose="02020603050405020304"/>
              </a:rPr>
              <a:t>，则</a:t>
            </a:r>
            <a:r>
              <a:rPr lang="zh-CN" altLang="zh-CN" sz="2600" kern="100" dirty="0">
                <a:latin typeface="Times New Roman" panose="02020603050405020304"/>
                <a:ea typeface="微软雅黑" panose="020B0503020204020204" pitchFamily="34" charset="-122"/>
                <a:cs typeface="Times New Roman" panose="02020603050405020304"/>
              </a:rPr>
              <a:t>可证明一定有</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产生</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装置</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的主要作用是防止空气中水蒸气进入装置</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中干扰实验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若将装置</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中碱石灰换成无水氯化钙，更</a:t>
            </a:r>
            <a:r>
              <a:rPr lang="zh-CN" altLang="zh-CN" sz="2600" kern="100" dirty="0" smtClean="0">
                <a:latin typeface="Times New Roman" panose="02020603050405020304"/>
                <a:ea typeface="微软雅黑" panose="020B0503020204020204" pitchFamily="34" charset="-122"/>
                <a:cs typeface="Times New Roman" panose="02020603050405020304"/>
              </a:rPr>
              <a:t>合理</a:t>
            </a:r>
            <a:endParaRPr lang="zh-CN" altLang="zh-CN" sz="1050" kern="100" dirty="0">
              <a:latin typeface="宋体" panose="02010600030101010101" pitchFamily="2" charset="-122"/>
              <a:cs typeface="Courier New" panose="02070309020205020404"/>
            </a:endParaRPr>
          </a:p>
        </p:txBody>
      </p:sp>
      <p:sp>
        <p:nvSpPr>
          <p:cNvPr id="6" name="TextBox 5"/>
          <p:cNvSpPr txBox="1"/>
          <p:nvPr/>
        </p:nvSpPr>
        <p:spPr>
          <a:xfrm>
            <a:off x="4573068" y="2193949"/>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管连接烧瓶和分液漏斗上口，作用是平衡气压，使液体顺利流下，</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正确；乙醇易挥发，乙醇与氧化铜反应生成乙醛、铜、水，若装置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中固体变为红色，装置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中固体变蓝，不能证明一定有</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产生，</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错误；若空气中水蒸气进入装置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中，能使无水硫酸铜变蓝，装置</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的主要作用是防止空气中水蒸气进入装置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中干扰实验，</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正确；无水氯化钙能吸收乙醇，若将装置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中碱石灰换成无水氯化钙，可以防止乙醇的干扰，</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endParaRPr lang="zh-CN" altLang="zh-CN" sz="1050" kern="100" dirty="0">
              <a:effectLst/>
              <a:latin typeface="宋体" panose="02010600030101010101" pitchFamily="2" charset="-122"/>
              <a:cs typeface="Courier New" panose="02070309020205020404"/>
            </a:endParaRPr>
          </a:p>
        </p:txBody>
      </p:sp>
      <p:sp>
        <p:nvSpPr>
          <p:cNvPr id="3" name="TextBox 2"/>
          <p:cNvSpPr txBox="1"/>
          <p:nvPr/>
        </p:nvSpPr>
        <p:spPr>
          <a:xfrm>
            <a:off x="10415758" y="925238"/>
            <a:ext cx="413179" cy="553998"/>
          </a:xfrm>
          <a:prstGeom prst="rect">
            <a:avLst/>
          </a:prstGeom>
          <a:noFill/>
        </p:spPr>
        <p:txBody>
          <a:bodyPr wrap="square" rtlCol="0">
            <a:spAutoFit/>
          </a:bodyPr>
          <a:lstStyle/>
          <a:p>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23093"/>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为了测定乙醇的结构式，有人设计了用无水酒精与钠反应的实验装置和测定氢气体积的装置进行实验。可供选用的实验仪器如图所示。</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67447" y="4626701"/>
            <a:ext cx="11108379" cy="132080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请回答以下问题：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测量氢气体积的正确装置是</a:t>
            </a:r>
            <a:r>
              <a:rPr lang="en-US" altLang="zh-CN" sz="2600" kern="100" dirty="0" smtClean="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2" name="矩形 11"/>
          <p:cNvSpPr/>
          <p:nvPr/>
        </p:nvSpPr>
        <p:spPr>
          <a:xfrm>
            <a:off x="5687722" y="5268124"/>
            <a:ext cx="40748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B</a:t>
            </a:r>
            <a:endParaRPr lang="zh-CN" altLang="en-US" sz="2600" dirty="0"/>
          </a:p>
        </p:txBody>
      </p:sp>
      <p:pic>
        <p:nvPicPr>
          <p:cNvPr id="47106" name="Picture 2" descr="R2-42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4792" y="2045958"/>
            <a:ext cx="5940759" cy="21619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324449"/>
            <a:ext cx="11243394" cy="372173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装置中</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部分的分液漏斗与蒸馏烧瓶之间连接的导管所起的作用是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防止无水酒精</a:t>
            </a:r>
            <a:r>
              <a:rPr lang="zh-CN" altLang="zh-CN" sz="2600" kern="100" dirty="0" smtClean="0">
                <a:latin typeface="Times New Roman" panose="02020603050405020304"/>
                <a:ea typeface="微软雅黑" panose="020B0503020204020204" pitchFamily="34" charset="-122"/>
                <a:cs typeface="Times New Roman" panose="02020603050405020304"/>
              </a:rPr>
              <a:t>挥发</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保证实验装置不漏气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使无水酒精容易滴下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实验前预先将小块钠在二甲苯中熔化成小钠珠，冷却后倒入烧瓶中，其目的是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827101" y="957098"/>
            <a:ext cx="40748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a:t>
            </a:r>
            <a:endParaRPr lang="zh-CN" altLang="en-US" sz="2600" dirty="0"/>
          </a:p>
        </p:txBody>
      </p:sp>
      <p:sp>
        <p:nvSpPr>
          <p:cNvPr id="10" name="矩形 9"/>
          <p:cNvSpPr/>
          <p:nvPr/>
        </p:nvSpPr>
        <p:spPr>
          <a:xfrm>
            <a:off x="1582347" y="3322797"/>
            <a:ext cx="6853158"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增大无水乙醇与钠的接触面积，使之充分反应</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621025"/>
            <a:ext cx="11243394" cy="3724072"/>
          </a:xfrm>
          <a:prstGeom prst="rect">
            <a:avLst/>
          </a:prstGeom>
        </p:spPr>
        <p:txBody>
          <a:bodyPr wrap="square" lIns="121898" tIns="60948" rIns="121898" bIns="60948">
            <a:spAutoFit/>
          </a:bodyPr>
          <a:lstStyle/>
          <a:p>
            <a:pPr algn="just">
              <a:lnSpc>
                <a:spcPct val="150000"/>
              </a:lnSpc>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已知无水酒精的密度为</a:t>
            </a:r>
            <a:r>
              <a:rPr lang="en-US" altLang="zh-CN" sz="2600" kern="100" dirty="0">
                <a:latin typeface="Times New Roman" panose="02020603050405020304"/>
                <a:ea typeface="微软雅黑" panose="020B0503020204020204" pitchFamily="34" charset="-122"/>
                <a:cs typeface="Courier New" panose="02070309020205020404"/>
              </a:rPr>
              <a:t>0.789 </a:t>
            </a:r>
            <a:r>
              <a:rPr lang="en-US" altLang="zh-CN" sz="2600" kern="100" dirty="0" err="1">
                <a:latin typeface="Times New Roman" panose="02020603050405020304"/>
                <a:ea typeface="微软雅黑" panose="020B0503020204020204" pitchFamily="34" charset="-122"/>
                <a:cs typeface="Courier New" panose="02070309020205020404"/>
              </a:rPr>
              <a:t>g·cm</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，移取</a:t>
            </a:r>
            <a:r>
              <a:rPr lang="en-US" altLang="zh-CN" sz="2600" kern="100" dirty="0">
                <a:latin typeface="Times New Roman" panose="02020603050405020304"/>
                <a:ea typeface="微软雅黑" panose="020B0503020204020204" pitchFamily="34" charset="-122"/>
                <a:cs typeface="Courier New" panose="02070309020205020404"/>
              </a:rPr>
              <a:t>2.0 mL</a:t>
            </a:r>
            <a:r>
              <a:rPr lang="zh-CN" altLang="zh-CN" sz="2600" kern="100" dirty="0">
                <a:latin typeface="Times New Roman" panose="02020603050405020304"/>
                <a:ea typeface="微软雅黑" panose="020B0503020204020204" pitchFamily="34" charset="-122"/>
                <a:cs typeface="Times New Roman" panose="02020603050405020304"/>
              </a:rPr>
              <a:t>酒精，反应完全后</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钠过量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，收集</a:t>
            </a:r>
            <a:r>
              <a:rPr lang="en-US" altLang="zh-CN" sz="2600" kern="100" dirty="0">
                <a:latin typeface="Times New Roman" panose="02020603050405020304"/>
                <a:ea typeface="微软雅黑" panose="020B0503020204020204" pitchFamily="34" charset="-122"/>
                <a:cs typeface="Courier New" panose="02070309020205020404"/>
              </a:rPr>
              <a:t>390 mL</a:t>
            </a:r>
            <a:r>
              <a:rPr lang="zh-CN" altLang="zh-CN" sz="2600" kern="100" dirty="0">
                <a:latin typeface="Times New Roman" panose="02020603050405020304"/>
                <a:ea typeface="微软雅黑" panose="020B0503020204020204" pitchFamily="34" charset="-122"/>
                <a:cs typeface="Times New Roman" panose="02020603050405020304"/>
              </a:rPr>
              <a:t>气体。则乙醇分子中能被钠取代出的氢原子数为</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，由此可确定乙醇的结构式为</a:t>
            </a:r>
            <a:r>
              <a:rPr lang="en-US" altLang="zh-CN" sz="2600" kern="100" dirty="0">
                <a:latin typeface="Times New Roman" panose="02020603050405020304"/>
                <a:ea typeface="微软雅黑" panose="020B0503020204020204" pitchFamily="34" charset="-122"/>
                <a:cs typeface="Courier New" panose="02070309020205020404"/>
              </a:rPr>
              <a:t>______________</a:t>
            </a:r>
            <a:r>
              <a:rPr lang="zh-CN" altLang="zh-CN" sz="2600" kern="100" dirty="0">
                <a:latin typeface="Times New Roman" panose="02020603050405020304"/>
                <a:ea typeface="微软雅黑" panose="020B0503020204020204" pitchFamily="34" charset="-122"/>
                <a:cs typeface="Times New Roman" panose="02020603050405020304"/>
              </a:rPr>
              <a:t>而不是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实验所测定的结果偏高，可能引起的原因是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填写编号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本实验在室温下</a:t>
            </a:r>
            <a:r>
              <a:rPr lang="zh-CN" altLang="zh-CN" sz="2600" kern="100" dirty="0" smtClean="0">
                <a:latin typeface="Times New Roman" panose="02020603050405020304"/>
                <a:ea typeface="微软雅黑" panose="020B0503020204020204" pitchFamily="34" charset="-122"/>
                <a:cs typeface="Times New Roman" panose="02020603050405020304"/>
              </a:rPr>
              <a:t>进行</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无水酒精中混有微量甲醇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无水酒精与钠的反应不够完全</a:t>
            </a:r>
            <a:endParaRPr lang="zh-CN" altLang="zh-CN" sz="1050" kern="100" dirty="0">
              <a:effectLst/>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531350" y="4329909"/>
          <a:ext cx="10604500" cy="1384300"/>
        </p:xfrm>
        <a:graphic>
          <a:graphicData uri="http://schemas.openxmlformats.org/presentationml/2006/ole">
            <mc:AlternateContent xmlns:mc="http://schemas.openxmlformats.org/markup-compatibility/2006">
              <mc:Choice xmlns:v="urn:schemas-microsoft-com:vml" Requires="v">
                <p:oleObj spid="_x0000_s48134" name="Document" r:id="rId1" imgW="10621645" imgH="1390650" progId="Word.Document.8">
                  <p:embed/>
                </p:oleObj>
              </mc:Choice>
              <mc:Fallback>
                <p:oleObj name="Document" r:id="rId1" imgW="10621645" imgH="1390650" progId="Word.Document.8">
                  <p:embed/>
                  <p:pic>
                    <p:nvPicPr>
                      <p:cNvPr id="0" name="图片 48133"/>
                      <p:cNvPicPr/>
                      <p:nvPr/>
                    </p:nvPicPr>
                    <p:blipFill>
                      <a:blip r:embed="rId2"/>
                      <a:stretch>
                        <a:fillRect/>
                      </a:stretch>
                    </p:blipFill>
                    <p:spPr>
                      <a:xfrm>
                        <a:off x="531350" y="4329909"/>
                        <a:ext cx="10604500" cy="1384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829793"/>
          <a:ext cx="11493500" cy="4940300"/>
        </p:xfrm>
        <a:graphic>
          <a:graphicData uri="http://schemas.openxmlformats.org/presentationml/2006/ole">
            <mc:AlternateContent xmlns:mc="http://schemas.openxmlformats.org/markup-compatibility/2006">
              <mc:Choice xmlns:v="urn:schemas-microsoft-com:vml" Requires="v">
                <p:oleObj spid="_x0000_s27668" name="Document" r:id="rId1" imgW="11505565" imgH="4962525" progId="Word.Document.8">
                  <p:embed/>
                </p:oleObj>
              </mc:Choice>
              <mc:Fallback>
                <p:oleObj name="Document" r:id="rId1" imgW="11505565" imgH="4962525" progId="Word.Document.8">
                  <p:embed/>
                  <p:pic>
                    <p:nvPicPr>
                      <p:cNvPr id="0" name="图片 27667"/>
                      <p:cNvPicPr/>
                      <p:nvPr/>
                    </p:nvPicPr>
                    <p:blipFill>
                      <a:blip r:embed="rId2"/>
                      <a:stretch>
                        <a:fillRect/>
                      </a:stretch>
                    </p:blipFill>
                    <p:spPr>
                      <a:xfrm>
                        <a:off x="381000" y="829793"/>
                        <a:ext cx="11493500" cy="4940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41458"/>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乙醇的结构简式书写成</a:t>
            </a:r>
            <a:r>
              <a:rPr lang="en-US" altLang="zh-CN" sz="2600" b="1" kern="100" dirty="0">
                <a:latin typeface="Times New Roman" panose="02020603050405020304"/>
                <a:ea typeface="楷体_GB2312"/>
                <a:cs typeface="Courier New" panose="02070309020205020404"/>
              </a:rPr>
              <a:t>C</a:t>
            </a:r>
            <a:r>
              <a:rPr lang="en-US" altLang="zh-CN" sz="2600" b="1" kern="100" baseline="-25000" dirty="0">
                <a:latin typeface="Times New Roman" panose="02020603050405020304"/>
                <a:ea typeface="楷体_GB2312"/>
                <a:cs typeface="Courier New" panose="02070309020205020404"/>
              </a:rPr>
              <a:t>2</a:t>
            </a:r>
            <a:r>
              <a:rPr lang="en-US" altLang="zh-CN" sz="2600" b="1" kern="100" dirty="0">
                <a:latin typeface="Times New Roman" panose="02020603050405020304"/>
                <a:ea typeface="楷体_GB2312"/>
                <a:cs typeface="Courier New" panose="02070309020205020404"/>
              </a:rPr>
              <a:t>H</a:t>
            </a:r>
            <a:r>
              <a:rPr lang="en-US" altLang="zh-CN" sz="2600" b="1" kern="100" baseline="-25000" dirty="0">
                <a:latin typeface="Times New Roman" panose="02020603050405020304"/>
                <a:ea typeface="楷体_GB2312"/>
                <a:cs typeface="Courier New" panose="02070309020205020404"/>
              </a:rPr>
              <a:t>6</a:t>
            </a:r>
            <a:r>
              <a:rPr lang="en-US" altLang="zh-CN" sz="2600" b="1" kern="100" dirty="0">
                <a:latin typeface="Times New Roman" panose="02020603050405020304"/>
                <a:ea typeface="楷体_GB2312"/>
                <a:cs typeface="Courier New" panose="02070309020205020404"/>
              </a:rPr>
              <a:t>O</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乙醇的官能团是</a:t>
            </a:r>
            <a:r>
              <a:rPr lang="en-US" altLang="zh-CN" sz="2600" b="1" kern="100" dirty="0">
                <a:latin typeface="Times New Roman" panose="02020603050405020304"/>
                <a:ea typeface="楷体_GB2312"/>
                <a:cs typeface="Courier New" panose="02070309020205020404"/>
              </a:rPr>
              <a:t>—OH</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向碘水中加入少量</a:t>
            </a:r>
            <a:r>
              <a:rPr lang="zh-CN" altLang="zh-CN" sz="2600" b="1" kern="100" dirty="0" smtClean="0">
                <a:latin typeface="Times New Roman" panose="02020603050405020304"/>
                <a:ea typeface="楷体_GB2312"/>
                <a:cs typeface="Times New Roman" panose="02020603050405020304"/>
              </a:rPr>
              <a:t>乙醇</a:t>
            </a:r>
            <a:r>
              <a:rPr lang="en-US" altLang="zh-CN" sz="2600" b="1" kern="100" dirty="0" smtClean="0">
                <a:latin typeface="Times New Roman" panose="02020603050405020304"/>
                <a:ea typeface="楷体_GB231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振荡</a:t>
            </a:r>
            <a:r>
              <a:rPr lang="zh-CN" altLang="zh-CN" sz="2600" b="1" kern="100" dirty="0">
                <a:latin typeface="Times New Roman" panose="02020603050405020304"/>
                <a:ea typeface="楷体_GB2312"/>
                <a:cs typeface="Times New Roman" panose="02020603050405020304"/>
              </a:rPr>
              <a:t>静</a:t>
            </a:r>
            <a:r>
              <a:rPr lang="zh-CN" altLang="zh-CN" sz="2600" b="1" kern="100" dirty="0" smtClean="0">
                <a:latin typeface="Times New Roman" panose="02020603050405020304"/>
                <a:ea typeface="楷体_GB2312"/>
                <a:cs typeface="Times New Roman" panose="02020603050405020304"/>
              </a:rPr>
              <a:t>置</a:t>
            </a:r>
            <a:r>
              <a:rPr lang="en-US" altLang="zh-CN" sz="2600" b="1" kern="100" dirty="0" smtClean="0">
                <a:latin typeface="Times New Roman" panose="02020603050405020304"/>
                <a:ea typeface="楷体_GB231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上层</a:t>
            </a:r>
            <a:r>
              <a:rPr lang="zh-CN" altLang="zh-CN" sz="2600" b="1" kern="100" dirty="0">
                <a:latin typeface="Times New Roman" panose="02020603050405020304"/>
                <a:ea typeface="楷体_GB2312"/>
                <a:cs typeface="Times New Roman" panose="02020603050405020304"/>
              </a:rPr>
              <a:t>液体呈</a:t>
            </a:r>
            <a:r>
              <a:rPr lang="zh-CN" altLang="zh-CN" sz="2600" b="1" kern="100" dirty="0" smtClean="0">
                <a:latin typeface="Times New Roman" panose="02020603050405020304"/>
                <a:ea typeface="楷体_GB2312"/>
                <a:cs typeface="Times New Roman" panose="02020603050405020304"/>
              </a:rPr>
              <a:t>紫色</a:t>
            </a:r>
            <a:r>
              <a:rPr lang="en-US" altLang="zh-CN" sz="2600" b="1" kern="100" dirty="0" smtClean="0">
                <a:latin typeface="Times New Roman" panose="02020603050405020304"/>
                <a:ea typeface="楷体_GB231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下层</a:t>
            </a:r>
            <a:r>
              <a:rPr lang="zh-CN" altLang="zh-CN" sz="2600" b="1" kern="100" dirty="0">
                <a:latin typeface="Times New Roman" panose="02020603050405020304"/>
                <a:ea typeface="楷体_GB2312"/>
                <a:cs typeface="Times New Roman" panose="02020603050405020304"/>
              </a:rPr>
              <a:t>液体无色。</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乙醇结构中有</a:t>
            </a:r>
            <a:r>
              <a:rPr lang="en-US" altLang="zh-CN" sz="2600" b="1" kern="100" dirty="0">
                <a:latin typeface="Times New Roman" panose="02020603050405020304"/>
                <a:ea typeface="楷体_GB2312"/>
                <a:cs typeface="Courier New" panose="02070309020205020404"/>
              </a:rPr>
              <a:t>—</a:t>
            </a:r>
            <a:r>
              <a:rPr lang="en-US" altLang="zh-CN" sz="2600" b="1" kern="100" dirty="0" smtClean="0">
                <a:latin typeface="Times New Roman" panose="02020603050405020304"/>
                <a:ea typeface="楷体_GB2312"/>
                <a:cs typeface="Courier New" panose="02070309020205020404"/>
              </a:rPr>
              <a:t>OH</a:t>
            </a:r>
            <a:r>
              <a:rPr lang="en-US" altLang="zh-CN" sz="2600" b="1" kern="100" dirty="0" smtClean="0">
                <a:latin typeface="Times New Roman" panose="02020603050405020304"/>
                <a:ea typeface="楷体_GB231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所以</a:t>
            </a:r>
            <a:r>
              <a:rPr lang="zh-CN" altLang="zh-CN" sz="2600" b="1" kern="100" dirty="0">
                <a:latin typeface="Times New Roman" panose="02020603050405020304"/>
                <a:ea typeface="楷体_GB2312"/>
                <a:cs typeface="Times New Roman" panose="02020603050405020304"/>
              </a:rPr>
              <a:t>乙醇在水溶液中可以电离出</a:t>
            </a:r>
            <a:r>
              <a:rPr lang="en-US" altLang="zh-CN" sz="2600" b="1" kern="100" dirty="0">
                <a:latin typeface="Times New Roman" panose="02020603050405020304"/>
                <a:ea typeface="楷体_GB2312"/>
                <a:cs typeface="Courier New" panose="02070309020205020404"/>
              </a:rPr>
              <a:t>OH</a:t>
            </a:r>
            <a:r>
              <a:rPr lang="zh-CN" altLang="zh-CN" sz="2600" b="1" kern="100" baseline="30000" dirty="0">
                <a:latin typeface="Times New Roman" panose="02020603050405020304"/>
                <a:ea typeface="楷体_GB2312"/>
                <a:cs typeface="Times New Roman" panose="02020603050405020304"/>
              </a:rPr>
              <a:t>－</a:t>
            </a:r>
            <a:r>
              <a:rPr lang="zh-CN" altLang="zh-CN" sz="2600" b="1" kern="100" dirty="0">
                <a:latin typeface="Times New Roman" panose="02020603050405020304"/>
                <a:ea typeface="楷体_GB2312"/>
                <a:cs typeface="Times New Roman" panose="02020603050405020304"/>
              </a:rPr>
              <a:t>而显碱性。</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4374899"/>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54"/>
            <a:ext cx="11654075" cy="923305"/>
          </a:xfrm>
          <a:prstGeom prst="rect">
            <a:avLst/>
          </a:prstGeom>
        </p:spPr>
        <p:txBody>
          <a:bodyPr wrap="square" lIns="121898" tIns="60948" rIns="121898" bIns="60948">
            <a:spAutoFit/>
          </a:bodyPr>
          <a:lstStyle/>
          <a:p>
            <a:pPr algn="just">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二、乙醇的化学性质和用途</a:t>
            </a:r>
            <a:endParaRPr lang="zh-CN" altLang="zh-CN" sz="1050" kern="100" dirty="0">
              <a:latin typeface="宋体" panose="02010600030101010101" pitchFamily="2" charset="-122"/>
              <a:cs typeface="Courier New" panose="02070309020205020404"/>
            </a:endParaRPr>
          </a:p>
          <a:p>
            <a:pPr algn="just">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化学性质</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49601" y="1359564"/>
          <a:ext cx="11116235" cy="4823349"/>
        </p:xfrm>
        <a:graphic>
          <a:graphicData uri="http://schemas.openxmlformats.org/drawingml/2006/table">
            <a:tbl>
              <a:tblPr/>
              <a:tblGrid>
                <a:gridCol w="1305145"/>
                <a:gridCol w="2925325"/>
                <a:gridCol w="3375375"/>
                <a:gridCol w="3510390"/>
              </a:tblGrid>
              <a:tr h="266326">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性质</a:t>
                      </a:r>
                      <a:endParaRPr lang="zh-CN" sz="2500" kern="100" dirty="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实验操作</a:t>
                      </a:r>
                      <a:endParaRPr lang="zh-CN" sz="25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实验现象</a:t>
                      </a:r>
                      <a:endParaRPr lang="zh-CN" sz="25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化学反应方程式</a:t>
                      </a:r>
                      <a:endParaRPr lang="zh-CN" sz="25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632">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与金</a:t>
                      </a:r>
                      <a:endParaRPr lang="zh-CN" sz="2500" kern="100" dirty="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属钠</a:t>
                      </a:r>
                      <a:endParaRPr lang="zh-CN" sz="2500" kern="100" dirty="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反应</a:t>
                      </a:r>
                      <a:endParaRPr lang="zh-CN" sz="2500" kern="100" dirty="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向试管中注入约</a:t>
                      </a:r>
                      <a:r>
                        <a:rPr lang="en-US" sz="2500" kern="100" dirty="0">
                          <a:effectLst/>
                          <a:latin typeface="Times New Roman" panose="02020603050405020304"/>
                          <a:ea typeface="微软雅黑" panose="020B0503020204020204" pitchFamily="34" charset="-122"/>
                          <a:cs typeface="Courier New" panose="02070309020205020404"/>
                        </a:rPr>
                        <a:t>2 mL</a:t>
                      </a:r>
                      <a:r>
                        <a:rPr lang="zh-CN" sz="2500" kern="100" dirty="0">
                          <a:effectLst/>
                          <a:latin typeface="Times New Roman" panose="02020603050405020304"/>
                          <a:ea typeface="微软雅黑" panose="020B0503020204020204" pitchFamily="34" charset="-122"/>
                          <a:cs typeface="Times New Roman" panose="02020603050405020304"/>
                        </a:rPr>
                        <a:t>无水乙醇，再放入一小块钠，观察发生的现象，检验生成的气体</a:t>
                      </a:r>
                      <a:endParaRPr lang="zh-CN" sz="2500" kern="100" dirty="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钠粒沉于无水</a:t>
                      </a:r>
                      <a:r>
                        <a:rPr lang="zh-CN" sz="2500" kern="100" dirty="0" smtClean="0">
                          <a:effectLst/>
                          <a:latin typeface="Times New Roman" panose="02020603050405020304"/>
                          <a:ea typeface="微软雅黑" panose="020B0503020204020204" pitchFamily="34" charset="-122"/>
                          <a:cs typeface="Times New Roman" panose="02020603050405020304"/>
                        </a:rPr>
                        <a:t>乙醇</a:t>
                      </a:r>
                      <a:r>
                        <a:rPr kumimoji="0" lang="en-US" altLang="zh-CN" sz="25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500" kern="100" dirty="0" smtClean="0">
                          <a:effectLst/>
                          <a:latin typeface="Times New Roman" panose="02020603050405020304"/>
                          <a:ea typeface="微软雅黑" panose="020B0503020204020204" pitchFamily="34" charset="-122"/>
                          <a:cs typeface="Times New Roman" panose="02020603050405020304"/>
                        </a:rPr>
                        <a:t>，反应</a:t>
                      </a:r>
                      <a:r>
                        <a:rPr kumimoji="0" lang="en-US" altLang="zh-CN" sz="25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500" kern="100" dirty="0" smtClean="0">
                          <a:effectLst/>
                          <a:latin typeface="Times New Roman" panose="02020603050405020304"/>
                          <a:ea typeface="微软雅黑" panose="020B0503020204020204" pitchFamily="34" charset="-122"/>
                          <a:cs typeface="Times New Roman" panose="02020603050405020304"/>
                        </a:rPr>
                        <a:t>。</a:t>
                      </a:r>
                      <a:r>
                        <a:rPr lang="zh-CN" sz="2500" kern="100" dirty="0">
                          <a:effectLst/>
                          <a:latin typeface="Times New Roman" panose="02020603050405020304"/>
                          <a:ea typeface="微软雅黑" panose="020B0503020204020204" pitchFamily="34" charset="-122"/>
                          <a:cs typeface="Times New Roman" panose="02020603050405020304"/>
                        </a:rPr>
                        <a:t>产生的气体在空气中安静地燃烧，火焰</a:t>
                      </a:r>
                      <a:r>
                        <a:rPr lang="zh-CN" sz="2500" kern="100" dirty="0" smtClean="0">
                          <a:effectLst/>
                          <a:latin typeface="Times New Roman" panose="02020603050405020304"/>
                          <a:ea typeface="微软雅黑" panose="020B0503020204020204" pitchFamily="34" charset="-122"/>
                          <a:cs typeface="Times New Roman" panose="02020603050405020304"/>
                        </a:rPr>
                        <a:t>呈</a:t>
                      </a:r>
                      <a:r>
                        <a:rPr kumimoji="0" lang="en-US" altLang="zh-CN" sz="25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500" kern="100" dirty="0" smtClean="0">
                          <a:effectLst/>
                          <a:latin typeface="Times New Roman" panose="02020603050405020304"/>
                          <a:ea typeface="微软雅黑" panose="020B0503020204020204" pitchFamily="34" charset="-122"/>
                          <a:cs typeface="Times New Roman" panose="02020603050405020304"/>
                        </a:rPr>
                        <a:t>色</a:t>
                      </a:r>
                      <a:endParaRPr lang="zh-CN" sz="2500" kern="100" dirty="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kumimoji="0" lang="en-US" altLang="zh-CN" sz="25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____________________________________________________________</a:t>
                      </a:r>
                      <a:endParaRPr kumimoji="0" lang="zh-CN" sz="25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4349">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可燃性</a:t>
                      </a:r>
                      <a:endParaRPr lang="zh-CN" sz="25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乙醇在空气中燃烧</a:t>
                      </a:r>
                      <a:endParaRPr lang="zh-CN" sz="25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500" kern="100" dirty="0" smtClean="0">
                          <a:effectLst/>
                          <a:latin typeface="Times New Roman" panose="02020603050405020304"/>
                          <a:ea typeface="微软雅黑" panose="020B0503020204020204" pitchFamily="34" charset="-122"/>
                          <a:cs typeface="Times New Roman" panose="02020603050405020304"/>
                        </a:rPr>
                        <a:t>发出</a:t>
                      </a:r>
                      <a:r>
                        <a:rPr kumimoji="0" lang="en-US" altLang="zh-CN" sz="25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sz="2500" kern="100" dirty="0" smtClean="0">
                          <a:effectLst/>
                          <a:latin typeface="Times New Roman" panose="02020603050405020304"/>
                          <a:ea typeface="微软雅黑" panose="020B0503020204020204" pitchFamily="34" charset="-122"/>
                          <a:cs typeface="Times New Roman" panose="02020603050405020304"/>
                        </a:rPr>
                        <a:t>火焰</a:t>
                      </a:r>
                      <a:r>
                        <a:rPr lang="zh-CN" sz="2500" kern="100" dirty="0">
                          <a:effectLst/>
                          <a:latin typeface="Times New Roman" panose="02020603050405020304"/>
                          <a:ea typeface="微软雅黑" panose="020B0503020204020204" pitchFamily="34" charset="-122"/>
                          <a:cs typeface="Times New Roman" panose="02020603050405020304"/>
                        </a:rPr>
                        <a:t>，放出大量的热</a:t>
                      </a:r>
                      <a:endParaRPr lang="zh-CN" sz="2500" kern="100" dirty="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kumimoji="0" lang="en-US" altLang="zh-CN" sz="25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_____________________________________</a:t>
                      </a:r>
                      <a:endParaRPr kumimoji="0" lang="zh-CN" sz="25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矩形 1"/>
          <p:cNvSpPr/>
          <p:nvPr/>
        </p:nvSpPr>
        <p:spPr>
          <a:xfrm>
            <a:off x="7355346" y="227811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底部</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5600151" y="2827736"/>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缓慢</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5960191" y="3968699"/>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淡蓝</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8429062" y="2225853"/>
            <a:ext cx="3111749" cy="1892826"/>
          </a:xfrm>
          <a:prstGeom prst="rect">
            <a:avLst/>
          </a:prstGeom>
        </p:spPr>
        <p:txBody>
          <a:bodyPr wrap="none">
            <a:spAutoFit/>
          </a:bodyPr>
          <a:lstStyle/>
          <a:p>
            <a:pPr>
              <a:lnSpc>
                <a:spcPct val="150000"/>
              </a:lnSpc>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OH</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smtClean="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2Na</a:t>
            </a:r>
            <a:endParaRPr lang="en-US" altLang="zh-CN" sz="2600" kern="100" dirty="0" smtClean="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a:p>
            <a:pPr>
              <a:lnSpc>
                <a:spcPct val="150000"/>
              </a:lnSpc>
              <a:tabLst>
                <a:tab pos="2700655" algn="l"/>
              </a:tabLst>
            </a:pPr>
            <a:r>
              <a:rPr lang="en-US" altLang="zh-CN" sz="2600" kern="100" spc="-125"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ONa</a:t>
            </a:r>
            <a:r>
              <a:rPr lang="zh-CN" altLang="zh-CN" sz="2600"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endParaRPr lang="en-US" altLang="zh-CN" sz="2600"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endParaRPr>
          </a:p>
          <a:p>
            <a:pPr>
              <a:lnSpc>
                <a:spcPct val="150000"/>
              </a:lnSpc>
              <a:tabLst>
                <a:tab pos="2700655" algn="l"/>
              </a:tabLst>
            </a:pPr>
            <a:r>
              <a:rPr lang="en-US" altLang="zh-CN" sz="2600" kern="100" dirty="0" smtClean="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kern="100" baseline="-25000" dirty="0" smtClean="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8" name="矩形 7"/>
          <p:cNvSpPr/>
          <p:nvPr/>
        </p:nvSpPr>
        <p:spPr>
          <a:xfrm>
            <a:off x="5613843" y="4926504"/>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淡蓝色</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10" name="对象 9"/>
          <p:cNvGraphicFramePr>
            <a:graphicFrameLocks noChangeAspect="1"/>
          </p:cNvGraphicFramePr>
          <p:nvPr/>
        </p:nvGraphicFramePr>
        <p:xfrm>
          <a:off x="8597741" y="4713489"/>
          <a:ext cx="3213100" cy="1371600"/>
        </p:xfrm>
        <a:graphic>
          <a:graphicData uri="http://schemas.openxmlformats.org/presentationml/2006/ole">
            <mc:AlternateContent xmlns:mc="http://schemas.openxmlformats.org/markup-compatibility/2006">
              <mc:Choice xmlns:v="urn:schemas-microsoft-com:vml" Requires="v">
                <p:oleObj spid="_x0000_s2079" name="Document" r:id="rId1" imgW="3269615" imgH="1397000" progId="Word.Document.8">
                  <p:embed/>
                </p:oleObj>
              </mc:Choice>
              <mc:Fallback>
                <p:oleObj name="Document" r:id="rId1" imgW="3269615" imgH="1397000" progId="Word.Document.8">
                  <p:embed/>
                  <p:pic>
                    <p:nvPicPr>
                      <p:cNvPr id="0" name="图片 2078"/>
                      <p:cNvPicPr>
                        <a:picLocks noChangeAspect="1" noChangeArrowheads="1"/>
                      </p:cNvPicPr>
                      <p:nvPr/>
                    </p:nvPicPr>
                    <p:blipFill>
                      <a:blip r:embed="rId2"/>
                      <a:srcRect/>
                      <a:stretch>
                        <a:fillRect/>
                      </a:stretch>
                    </p:blipFill>
                    <p:spPr bwMode="auto">
                      <a:xfrm>
                        <a:off x="8597741" y="4713489"/>
                        <a:ext cx="321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P spid="5" grpId="0" autoUpdateAnimBg="0"/>
      <p:bldP spid="7" grpId="0" autoUpdateAnimBg="0"/>
      <p:bldP spid="8" grpId="0" autoUpdateAnimBg="0"/>
    </p:bldLst>
  </p:timing>
</p:sld>
</file>

<file path=ppt/tags/tag1.xml><?xml version="1.0" encoding="utf-8"?>
<p:tagLst xmlns:p="http://schemas.openxmlformats.org/presentationml/2006/main">
  <p:tag name="ISPRING_PRESENTATION_TITLE" val="PowerPoint 演示文稿"/>
  <p:tag name="KSO_WPP_MARK_KEY" val="36830399-8667-4a13-bc25-556130ce6bdb"/>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10505</Words>
  <Application>WPS 演示</Application>
  <PresentationFormat>自定义</PresentationFormat>
  <Paragraphs>724</Paragraphs>
  <Slides>78</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11</vt:i4>
      </vt:variant>
      <vt:variant>
        <vt:lpstr>幻灯片标题</vt:lpstr>
      </vt:variant>
      <vt:variant>
        <vt:i4>78</vt:i4>
      </vt:variant>
    </vt:vector>
  </HeadingPairs>
  <TitlesOfParts>
    <vt:vector size="111"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Courier New</vt:lpstr>
      <vt:lpstr>楷体_GB2312</vt:lpstr>
      <vt:lpstr>新宋体</vt:lpstr>
      <vt:lpstr>等线</vt:lpstr>
      <vt:lpstr>Calibri</vt:lpstr>
      <vt:lpstr>仿宋_GB2312</vt:lpstr>
      <vt:lpstr>仿宋</vt:lpstr>
      <vt:lpstr>Arial</vt:lpstr>
      <vt:lpstr>华文细黑</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670</cp:revision>
  <dcterms:created xsi:type="dcterms:W3CDTF">2016-06-07T15:36:00Z</dcterms:created>
  <dcterms:modified xsi:type="dcterms:W3CDTF">2023-08-08T01:09:15Z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A6002E4442E941689CD35B544F224863_12</vt:lpwstr>
  </property>
</Properties>
</file>