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58" r:id="rId3"/>
    <p:sldId id="646" r:id="rId4"/>
    <p:sldId id="544" r:id="rId6"/>
    <p:sldId id="328" r:id="rId7"/>
    <p:sldId id="547" r:id="rId8"/>
    <p:sldId id="1646" r:id="rId9"/>
    <p:sldId id="1647" r:id="rId10"/>
    <p:sldId id="1648" r:id="rId11"/>
    <p:sldId id="1649" r:id="rId12"/>
    <p:sldId id="1650" r:id="rId13"/>
    <p:sldId id="1651" r:id="rId14"/>
    <p:sldId id="1652" r:id="rId15"/>
    <p:sldId id="1653" r:id="rId16"/>
    <p:sldId id="1654" r:id="rId17"/>
    <p:sldId id="1655" r:id="rId18"/>
    <p:sldId id="1656" r:id="rId19"/>
    <p:sldId id="352" r:id="rId20"/>
    <p:sldId id="401" r:id="rId21"/>
    <p:sldId id="1123" r:id="rId22"/>
    <p:sldId id="1124" r:id="rId23"/>
    <p:sldId id="1125" r:id="rId24"/>
    <p:sldId id="1270" r:id="rId25"/>
    <p:sldId id="1272" r:id="rId26"/>
    <p:sldId id="1574" r:id="rId27"/>
    <p:sldId id="1575" r:id="rId28"/>
    <p:sldId id="630" r:id="rId29"/>
    <p:sldId id="1580" r:id="rId30"/>
    <p:sldId id="1581" r:id="rId31"/>
    <p:sldId id="1582" r:id="rId32"/>
    <p:sldId id="1586" r:id="rId33"/>
    <p:sldId id="1691" r:id="rId34"/>
    <p:sldId id="1588" r:id="rId35"/>
    <p:sldId id="1589" r:id="rId36"/>
    <p:sldId id="1590" r:id="rId37"/>
    <p:sldId id="1591" r:id="rId38"/>
    <p:sldId id="737" r:id="rId39"/>
    <p:sldId id="1669" r:id="rId40"/>
    <p:sldId id="1670" r:id="rId41"/>
    <p:sldId id="1671" r:id="rId42"/>
    <p:sldId id="1672" r:id="rId43"/>
    <p:sldId id="1692" r:id="rId44"/>
    <p:sldId id="1693" r:id="rId45"/>
    <p:sldId id="1694" r:id="rId46"/>
    <p:sldId id="1695" r:id="rId47"/>
    <p:sldId id="1673" r:id="rId48"/>
    <p:sldId id="1674" r:id="rId49"/>
    <p:sldId id="1675" r:id="rId50"/>
    <p:sldId id="1677" r:id="rId51"/>
    <p:sldId id="1678" r:id="rId52"/>
    <p:sldId id="1423" r:id="rId53"/>
    <p:sldId id="770" r:id="rId54"/>
    <p:sldId id="771" r:id="rId55"/>
    <p:sldId id="807" r:id="rId56"/>
    <p:sldId id="773" r:id="rId57"/>
    <p:sldId id="775" r:id="rId58"/>
    <p:sldId id="782" r:id="rId59"/>
    <p:sldId id="353" r:id="rId60"/>
    <p:sldId id="599" r:id="rId61"/>
    <p:sldId id="763" r:id="rId62"/>
    <p:sldId id="571" r:id="rId63"/>
    <p:sldId id="764" r:id="rId64"/>
    <p:sldId id="572" r:id="rId65"/>
    <p:sldId id="573" r:id="rId66"/>
    <p:sldId id="638" r:id="rId67"/>
    <p:sldId id="767" r:id="rId68"/>
    <p:sldId id="575" r:id="rId69"/>
    <p:sldId id="576" r:id="rId70"/>
    <p:sldId id="769" r:id="rId71"/>
    <p:sldId id="577" r:id="rId72"/>
    <p:sldId id="791" r:id="rId73"/>
    <p:sldId id="1665" r:id="rId74"/>
    <p:sldId id="578" r:id="rId75"/>
    <p:sldId id="744" r:id="rId76"/>
    <p:sldId id="745" r:id="rId77"/>
    <p:sldId id="747" r:id="rId78"/>
    <p:sldId id="748" r:id="rId79"/>
    <p:sldId id="749" r:id="rId80"/>
    <p:sldId id="750" r:id="rId81"/>
    <p:sldId id="751" r:id="rId82"/>
    <p:sldId id="752" r:id="rId83"/>
    <p:sldId id="753" r:id="rId84"/>
    <p:sldId id="754" r:id="rId85"/>
    <p:sldId id="789" r:id="rId86"/>
    <p:sldId id="790" r:id="rId87"/>
    <p:sldId id="1696" r:id="rId88"/>
    <p:sldId id="1667" r:id="rId89"/>
    <p:sldId id="1668" r:id="rId90"/>
    <p:sldId id="708" r:id="rId91"/>
  </p:sldIdLst>
  <p:sldSz cx="12190095" cy="6859270"/>
  <p:notesSz cx="6858000" cy="9144000"/>
  <p:custDataLst>
    <p:tags r:id="rId95"/>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5" Type="http://schemas.openxmlformats.org/officeDocument/2006/relationships/tags" Target="tags/tag1.xml"/><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slide" Target="../slides/slide56.xml"/><Relationship Id="rId6" Type="http://schemas.openxmlformats.org/officeDocument/2006/relationships/slide" Target="../slides/slide51.xml"/><Relationship Id="rId5" Type="http://schemas.openxmlformats.org/officeDocument/2006/relationships/slide" Target="../slides/slide3.xml"/><Relationship Id="rId4" Type="http://schemas.openxmlformats.org/officeDocument/2006/relationships/slide" Target="../slides/slide55.xml"/><Relationship Id="rId3" Type="http://schemas.openxmlformats.org/officeDocument/2006/relationships/slide" Target="../slides/slide54.xml"/><Relationship Id="rId2" Type="http://schemas.openxmlformats.org/officeDocument/2006/relationships/slide" Target="../slides/slide5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69.xml"/><Relationship Id="rId8" Type="http://schemas.openxmlformats.org/officeDocument/2006/relationships/slide" Target="../slides/slide66.xml"/><Relationship Id="rId7" Type="http://schemas.openxmlformats.org/officeDocument/2006/relationships/slide" Target="../slides/slide64.xml"/><Relationship Id="rId6" Type="http://schemas.openxmlformats.org/officeDocument/2006/relationships/slide" Target="../slides/slide63.xml"/><Relationship Id="rId5" Type="http://schemas.openxmlformats.org/officeDocument/2006/relationships/slide" Target="../slides/slide62.xml"/><Relationship Id="rId4" Type="http://schemas.openxmlformats.org/officeDocument/2006/relationships/slide" Target="../slides/slide60.xml"/><Relationship Id="rId3" Type="http://schemas.openxmlformats.org/officeDocument/2006/relationships/slide" Target="../slides/slide58.xml"/><Relationship Id="rId2" Type="http://schemas.openxmlformats.org/officeDocument/2006/relationships/slide" Target="../slides/slide67.xml"/><Relationship Id="rId17" Type="http://schemas.openxmlformats.org/officeDocument/2006/relationships/slide" Target="../slides/slide83.xml"/><Relationship Id="rId16" Type="http://schemas.openxmlformats.org/officeDocument/2006/relationships/slide" Target="../slides/slide75.xml"/><Relationship Id="rId15" Type="http://schemas.openxmlformats.org/officeDocument/2006/relationships/slide" Target="../slides/slide74.xml"/><Relationship Id="rId14" Type="http://schemas.openxmlformats.org/officeDocument/2006/relationships/slide" Target="../slides/slide81.xml"/><Relationship Id="rId13" Type="http://schemas.openxmlformats.org/officeDocument/2006/relationships/slide" Target="../slides/slide79.xml"/><Relationship Id="rId12" Type="http://schemas.openxmlformats.org/officeDocument/2006/relationships/slide" Target="../slides/slide77.xml"/><Relationship Id="rId11" Type="http://schemas.openxmlformats.org/officeDocument/2006/relationships/slide" Target="../slides/slide3.xml"/><Relationship Id="rId10" Type="http://schemas.openxmlformats.org/officeDocument/2006/relationships/slide" Target="../slides/slide7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4716220"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31748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5918753"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4114953"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7" action="ppaction://hlinksldjump"/>
          </p:cNvPr>
          <p:cNvSpPr/>
          <p:nvPr userDrawn="1"/>
        </p:nvSpPr>
        <p:spPr>
          <a:xfrm>
            <a:off x="6523621"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5</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1860387"/>
            <a:ext cx="7499004" cy="1415764"/>
          </a:xfrm>
          <a:prstGeom prst="rect">
            <a:avLst/>
          </a:prstGeom>
          <a:noFill/>
        </p:spPr>
        <p:txBody>
          <a:bodyPr wrap="square" lIns="91432" tIns="45716" rIns="91432" bIns="45716" rtlCol="0">
            <a:spAutoFit/>
          </a:bodyPr>
          <a:lstStyle/>
          <a:p>
            <a:pPr algn="ctr">
              <a:defRPr/>
            </a:pP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微专题</a:t>
            </a:r>
            <a:r>
              <a:rPr lang="en-US" altLang="zh-CN" sz="4300" b="1" dirty="0" smtClean="0">
                <a:solidFill>
                  <a:srgbClr val="7030A0"/>
                </a:solidFill>
                <a:latin typeface="微软雅黑" panose="020B0503020204020204" pitchFamily="34" charset="-122"/>
                <a:ea typeface="微软雅黑" panose="020B0503020204020204" pitchFamily="34" charset="-122"/>
                <a:sym typeface="+mn-ea"/>
              </a:rPr>
              <a:t>5</a:t>
            </a: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　同分异构体的书写与数目判断</a:t>
            </a:r>
            <a:endParaRPr lang="zh-CN" altLang="zh-CN" sz="4300" b="1" dirty="0">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zh-CN" sz="43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8.emf"/><Relationship Id="rId1" Type="http://schemas.openxmlformats.org/officeDocument/2006/relationships/oleObject" Target="../embeddings/Document2.doc"/></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slide" Target="slide18.xml"/><Relationship Id="rId1" Type="http://schemas.openxmlformats.org/officeDocument/2006/relationships/slide" Target="slide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file:///E:\&#26446;&#29141;&#29141;\2023\PPT\2024&#65288;&#26149;&#65289;%20&#21270;&#23398;%20%20&#24517;&#20462;%20&#31532;&#20108;&#20876;%20&#33487;&#25945;&#29256;%20&#33487;&#38397;&#26690;\SJ258.TIF" TargetMode="External"/><Relationship Id="rId3" Type="http://schemas.openxmlformats.org/officeDocument/2006/relationships/image" Target="../media/image13.png"/><Relationship Id="rId2" Type="http://schemas.openxmlformats.org/officeDocument/2006/relationships/image" Target="file:///E:\&#26446;&#29141;&#29141;\2023\PPT\2024&#65288;&#26149;&#65289;%20&#21270;&#23398;%20%20&#24517;&#20462;%20&#31532;&#20108;&#20876;%20&#33487;&#25945;&#29256;%20&#33487;&#38397;&#26690;\SJ257.TIF" TargetMode="Externa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18.emf"/><Relationship Id="rId1" Type="http://schemas.openxmlformats.org/officeDocument/2006/relationships/oleObject" Target="../embeddings/Document3.doc"/></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9.emf"/><Relationship Id="rId1" Type="http://schemas.openxmlformats.org/officeDocument/2006/relationships/oleObject" Target="../embeddings/Document4.doc"/></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slide" Target="slide50.xml"/><Relationship Id="rId4" Type="http://schemas.openxmlformats.org/officeDocument/2006/relationships/slide" Target="slide57.xml"/><Relationship Id="rId3" Type="http://schemas.openxmlformats.org/officeDocument/2006/relationships/slide" Target="slide36.xml"/><Relationship Id="rId2" Type="http://schemas.openxmlformats.org/officeDocument/2006/relationships/slide" Target="slide17.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7.xml"/><Relationship Id="rId3" Type="http://schemas.openxmlformats.org/officeDocument/2006/relationships/image" Target="../media/image20.emf"/><Relationship Id="rId2" Type="http://schemas.openxmlformats.org/officeDocument/2006/relationships/oleObject" Target="../embeddings/Document5.doc"/><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21.emf"/><Relationship Id="rId1" Type="http://schemas.openxmlformats.org/officeDocument/2006/relationships/oleObject" Target="../embeddings/Document6.doc"/></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2.emf"/><Relationship Id="rId1" Type="http://schemas.openxmlformats.org/officeDocument/2006/relationships/oleObject" Target="../embeddings/Document7.doc"/></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23.emf"/><Relationship Id="rId1" Type="http://schemas.openxmlformats.org/officeDocument/2006/relationships/oleObject" Target="../embeddings/Document8.doc"/></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8.xml"/><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oleObject" Target="../embeddings/Document9.doc"/></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8.xml"/><Relationship Id="rId2" Type="http://schemas.openxmlformats.org/officeDocument/2006/relationships/image" Target="../media/image29.emf"/><Relationship Id="rId1" Type="http://schemas.openxmlformats.org/officeDocument/2006/relationships/oleObject" Target="../embeddings/Document10.doc"/></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8.xml"/><Relationship Id="rId2" Type="http://schemas.openxmlformats.org/officeDocument/2006/relationships/image" Target="../media/image30.emf"/><Relationship Id="rId1" Type="http://schemas.openxmlformats.org/officeDocument/2006/relationships/oleObject" Target="../embeddings/Document11.doc"/></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8.xml"/><Relationship Id="rId2" Type="http://schemas.openxmlformats.org/officeDocument/2006/relationships/image" Target="../media/image32.emf"/><Relationship Id="rId1" Type="http://schemas.openxmlformats.org/officeDocument/2006/relationships/oleObject" Target="../embeddings/Document12.doc"/></Relationships>
</file>

<file path=ppt/slides/_rels/slide49.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8.xml"/><Relationship Id="rId2" Type="http://schemas.openxmlformats.org/officeDocument/2006/relationships/image" Target="../media/image33.emf"/><Relationship Id="rId1" Type="http://schemas.openxmlformats.org/officeDocument/2006/relationships/oleObject" Target="../embeddings/Document13.doc"/></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0.xml"/><Relationship Id="rId2" Type="http://schemas.openxmlformats.org/officeDocument/2006/relationships/image" Target="../media/image34.emf"/><Relationship Id="rId1" Type="http://schemas.openxmlformats.org/officeDocument/2006/relationships/oleObject" Target="../embeddings/Document14.doc"/></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10.xml"/><Relationship Id="rId2" Type="http://schemas.openxmlformats.org/officeDocument/2006/relationships/image" Target="../media/image35.emf"/><Relationship Id="rId1" Type="http://schemas.openxmlformats.org/officeDocument/2006/relationships/oleObject" Target="../embeddings/Document15.doc"/></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11.xml"/><Relationship Id="rId2" Type="http://schemas.openxmlformats.org/officeDocument/2006/relationships/image" Target="../media/image36.emf"/><Relationship Id="rId1" Type="http://schemas.openxmlformats.org/officeDocument/2006/relationships/oleObject" Target="../embeddings/Document16.doc"/></Relationships>
</file>

<file path=ppt/slides/_rels/slide61.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11.xml"/><Relationship Id="rId2" Type="http://schemas.openxmlformats.org/officeDocument/2006/relationships/image" Target="../media/image37.emf"/><Relationship Id="rId1" Type="http://schemas.openxmlformats.org/officeDocument/2006/relationships/oleObject" Target="../embeddings/Document17.doc"/></Relationships>
</file>

<file path=ppt/slides/_rels/slide62.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11.xml"/><Relationship Id="rId2" Type="http://schemas.openxmlformats.org/officeDocument/2006/relationships/image" Target="../media/image38.emf"/><Relationship Id="rId1" Type="http://schemas.openxmlformats.org/officeDocument/2006/relationships/oleObject" Target="../embeddings/Document18.doc"/></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40.png"/><Relationship Id="rId1" Type="http://schemas.openxmlformats.org/officeDocument/2006/relationships/image" Target="../media/image39.png"/></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11.xml"/><Relationship Id="rId2" Type="http://schemas.openxmlformats.org/officeDocument/2006/relationships/image" Target="../media/image41.emf"/><Relationship Id="rId1" Type="http://schemas.openxmlformats.org/officeDocument/2006/relationships/oleObject" Target="../embeddings/Document19.doc"/></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1.xml"/><Relationship Id="rId2" Type="http://schemas.openxmlformats.org/officeDocument/2006/relationships/image" Target="../media/image42.emf"/><Relationship Id="rId1" Type="http://schemas.openxmlformats.org/officeDocument/2006/relationships/oleObject" Target="../embeddings/Document20.doc"/></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11.xml"/><Relationship Id="rId2" Type="http://schemas.openxmlformats.org/officeDocument/2006/relationships/image" Target="../media/image44.emf"/><Relationship Id="rId1" Type="http://schemas.openxmlformats.org/officeDocument/2006/relationships/oleObject" Target="../embeddings/Document21.doc"/></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6.emf"/><Relationship Id="rId1" Type="http://schemas.openxmlformats.org/officeDocument/2006/relationships/oleObject" Target="../embeddings/Document1.doc"/></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11.xml"/><Relationship Id="rId2" Type="http://schemas.openxmlformats.org/officeDocument/2006/relationships/image" Target="../media/image45.emf"/><Relationship Id="rId1" Type="http://schemas.openxmlformats.org/officeDocument/2006/relationships/oleObject" Target="../embeddings/Document22.doc"/></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46.png"/></Relationships>
</file>

<file path=ppt/slides/_rels/slide84.xml.rels><?xml version="1.0" encoding="UTF-8" standalone="yes"?>
<Relationships xmlns="http://schemas.openxmlformats.org/package/2006/relationships"><Relationship Id="rId4" Type="http://schemas.openxmlformats.org/officeDocument/2006/relationships/vmlDrawing" Target="../drawings/vmlDrawing23.vml"/><Relationship Id="rId3" Type="http://schemas.openxmlformats.org/officeDocument/2006/relationships/slideLayout" Target="../slideLayouts/slideLayout11.xml"/><Relationship Id="rId2" Type="http://schemas.openxmlformats.org/officeDocument/2006/relationships/image" Target="../media/image47.emf"/><Relationship Id="rId1" Type="http://schemas.openxmlformats.org/officeDocument/2006/relationships/oleObject" Target="../embeddings/Document23.doc"/></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81759"/>
            <a:ext cx="9501505" cy="1446550"/>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第一单元　化石燃料与有机化合物</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第一课时　天然气的利用　甲烷</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7895436" y="0"/>
            <a:ext cx="4321380"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8</a:t>
            </a:r>
            <a:r>
              <a:rPr lang="zh-CN" altLang="en-US" sz="2200" dirty="0">
                <a:solidFill>
                  <a:schemeClr val="bg1"/>
                </a:solidFill>
                <a:latin typeface="黑体" panose="02010609060101010101" charset="-122"/>
                <a:ea typeface="黑体" panose="02010609060101010101" charset="-122"/>
              </a:rPr>
              <a:t>　</a:t>
            </a:r>
            <a:r>
              <a:rPr lang="zh-CN" altLang="en-US" sz="2200" dirty="0" smtClean="0">
                <a:solidFill>
                  <a:schemeClr val="bg1"/>
                </a:solidFill>
                <a:latin typeface="黑体" panose="02010609060101010101" charset="-122"/>
                <a:ea typeface="黑体" panose="02010609060101010101" charset="-122"/>
              </a:rPr>
              <a:t>有机化合物的获得与应用</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801048"/>
            <a:ext cx="11654075" cy="312390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概念：有机化合物分子中的</a:t>
            </a:r>
            <a:r>
              <a:rPr lang="zh-CN" altLang="zh-CN" sz="2600" kern="100" dirty="0" smtClean="0">
                <a:latin typeface="Times New Roman" panose="02020603050405020304"/>
                <a:ea typeface="微软雅黑" panose="020B0503020204020204" pitchFamily="34" charset="-122"/>
                <a:cs typeface="Times New Roman" panose="02020603050405020304"/>
              </a:rPr>
              <a:t>某种</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被</a:t>
            </a:r>
            <a:r>
              <a:rPr lang="zh-CN" altLang="zh-CN" sz="2600" kern="100" dirty="0">
                <a:latin typeface="Times New Roman" panose="02020603050405020304"/>
                <a:ea typeface="微软雅黑" panose="020B0503020204020204" pitchFamily="34" charset="-122"/>
                <a:cs typeface="Times New Roman" panose="02020603050405020304"/>
              </a:rPr>
              <a:t>另一</a:t>
            </a:r>
            <a:r>
              <a:rPr lang="zh-CN" altLang="zh-CN" sz="2600" kern="100" dirty="0" smtClean="0">
                <a:latin typeface="Times New Roman" panose="02020603050405020304"/>
                <a:ea typeface="微软雅黑" panose="020B0503020204020204" pitchFamily="34" charset="-122"/>
                <a:cs typeface="Times New Roman" panose="02020603050405020304"/>
              </a:rPr>
              <a:t>种</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所</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zh-CN" altLang="zh-CN" sz="2600" kern="100" dirty="0">
                <a:latin typeface="Times New Roman" panose="02020603050405020304"/>
                <a:ea typeface="微软雅黑" panose="020B0503020204020204" pitchFamily="34" charset="-122"/>
                <a:cs typeface="Times New Roman" panose="02020603050405020304"/>
              </a:rPr>
              <a:t>反应，叫取代反应。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甲烷与氯气反应：在光照条件下发生反应得到的产物</a:t>
            </a:r>
            <a:r>
              <a:rPr lang="zh-CN" altLang="zh-CN" sz="2600" kern="100" dirty="0" smtClean="0">
                <a:latin typeface="Times New Roman" panose="02020603050405020304"/>
                <a:ea typeface="微软雅黑" panose="020B0503020204020204" pitchFamily="34" charset="-122"/>
                <a:cs typeface="Times New Roman" panose="02020603050405020304"/>
              </a:rPr>
              <a:t>有</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CCl</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写出生成</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Cl</a:t>
            </a:r>
            <a:r>
              <a:rPr lang="zh-CN" altLang="zh-CN" sz="2600" kern="100" dirty="0">
                <a:latin typeface="Times New Roman" panose="02020603050405020304"/>
                <a:ea typeface="微软雅黑" panose="020B0503020204020204" pitchFamily="34" charset="-122"/>
                <a:cs typeface="Times New Roman" panose="02020603050405020304"/>
              </a:rPr>
              <a:t>的化学方程式</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2" name="矩形 1"/>
          <p:cNvSpPr/>
          <p:nvPr/>
        </p:nvSpPr>
        <p:spPr>
          <a:xfrm>
            <a:off x="7175344" y="909472"/>
            <a:ext cx="2406428"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原子</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或原子团</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514493" y="1497167"/>
            <a:ext cx="2406428"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原子</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或原子团</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3716807" y="1509867"/>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取代</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549542" y="2658902"/>
            <a:ext cx="3631122"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Cl</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Cl</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CHCl</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3</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5915183" y="2709701"/>
            <a:ext cx="740908" cy="492443"/>
          </a:xfrm>
          <a:prstGeom prst="rect">
            <a:avLst/>
          </a:prstGeom>
        </p:spPr>
        <p:txBody>
          <a:bodyPr wrap="none">
            <a:spAutoFit/>
          </a:bodyPr>
          <a:lstStyle/>
          <a:p>
            <a:r>
              <a:rPr lang="en-US" altLang="zh-CN" sz="2600" kern="100" dirty="0" err="1">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HCl</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graphicFrame>
        <p:nvGraphicFramePr>
          <p:cNvPr id="10" name="对象 9"/>
          <p:cNvGraphicFramePr>
            <a:graphicFrameLocks noChangeAspect="1"/>
          </p:cNvGraphicFramePr>
          <p:nvPr/>
        </p:nvGraphicFramePr>
        <p:xfrm>
          <a:off x="684368" y="3031648"/>
          <a:ext cx="4330700" cy="787400"/>
        </p:xfrm>
        <a:graphic>
          <a:graphicData uri="http://schemas.openxmlformats.org/presentationml/2006/ole">
            <mc:AlternateContent xmlns:mc="http://schemas.openxmlformats.org/markup-compatibility/2006">
              <mc:Choice xmlns:v="urn:schemas-microsoft-com:vml" Requires="v">
                <p:oleObj spid="_x0000_s7189" name="Document" r:id="rId1" imgW="4338955" imgH="793750" progId="Word.Document.8">
                  <p:embed/>
                </p:oleObj>
              </mc:Choice>
              <mc:Fallback>
                <p:oleObj name="Document" r:id="rId1" imgW="4338955" imgH="793750" progId="Word.Document.8">
                  <p:embed/>
                  <p:pic>
                    <p:nvPicPr>
                      <p:cNvPr id="0" name="图片 7188"/>
                      <p:cNvPicPr/>
                      <p:nvPr/>
                    </p:nvPicPr>
                    <p:blipFill>
                      <a:blip r:embed="rId2"/>
                      <a:stretch>
                        <a:fillRect/>
                      </a:stretch>
                    </p:blipFill>
                    <p:spPr>
                      <a:xfrm>
                        <a:off x="684368" y="3031648"/>
                        <a:ext cx="4330700" cy="787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判断正误，正确的打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51"/>
            <a:ext cx="11397613"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煤主要含有碳元素，煤是纯净物。</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石油主要的组成元素是碳和氢，同时还含有少量的硫、氧、氮等。</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天然气的主要成分是甲烷，其属于可再生能源。</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甲烷与</a:t>
            </a:r>
            <a:r>
              <a:rPr lang="en-US" altLang="zh-CN" sz="2600" b="1" kern="100" dirty="0">
                <a:latin typeface="Times New Roman" panose="02020603050405020304"/>
                <a:ea typeface="楷体_GB2312"/>
                <a:cs typeface="Courier New" panose="02070309020205020404"/>
              </a:rPr>
              <a:t>Cl</a:t>
            </a:r>
            <a:r>
              <a:rPr lang="en-US" altLang="zh-CN" sz="2600" b="1" kern="100" baseline="-250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的反应条件是点燃或加热。</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(5)</a:t>
            </a:r>
            <a:r>
              <a:rPr lang="zh-CN" altLang="zh-CN" sz="2600" b="1" kern="100" dirty="0">
                <a:latin typeface="Times New Roman" panose="02020603050405020304"/>
                <a:ea typeface="楷体_GB2312"/>
                <a:cs typeface="Times New Roman" panose="02020603050405020304"/>
              </a:rPr>
              <a:t>甲烷与</a:t>
            </a:r>
            <a:r>
              <a:rPr lang="en-US" altLang="zh-CN" sz="2600" b="1" kern="100" dirty="0">
                <a:latin typeface="Times New Roman" panose="02020603050405020304"/>
                <a:ea typeface="楷体_GB2312"/>
                <a:cs typeface="Courier New" panose="02070309020205020404"/>
              </a:rPr>
              <a:t>Cl</a:t>
            </a:r>
            <a:r>
              <a:rPr lang="en-US" altLang="zh-CN" sz="2600" b="1" kern="100" baseline="-250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光照下反应产物可能有</a:t>
            </a:r>
            <a:r>
              <a:rPr lang="en-US" altLang="zh-CN" sz="2600" b="1" kern="100" dirty="0">
                <a:latin typeface="Times New Roman" panose="02020603050405020304"/>
                <a:ea typeface="楷体_GB2312"/>
                <a:cs typeface="Courier New" panose="02070309020205020404"/>
              </a:rPr>
              <a:t>5</a:t>
            </a:r>
            <a:r>
              <a:rPr lang="zh-CN" altLang="zh-CN" sz="2600" b="1" kern="100" dirty="0">
                <a:latin typeface="Times New Roman" panose="02020603050405020304"/>
                <a:ea typeface="楷体_GB2312"/>
                <a:cs typeface="Times New Roman" panose="02020603050405020304"/>
              </a:rPr>
              <a:t>种。</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5046842"/>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(5)</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a:latin typeface="Times New Roman" panose="02020603050405020304"/>
                <a:ea typeface="微软雅黑" panose="020B0503020204020204" pitchFamily="34" charset="-122"/>
                <a:cs typeface="Times New Roman" panose="02020603050405020304"/>
              </a:rPr>
              <a:t>二、烷烃和</a:t>
            </a:r>
            <a:r>
              <a:rPr lang="zh-CN" altLang="zh-CN" sz="2600" kern="100" smtClean="0">
                <a:latin typeface="Times New Roman" panose="02020603050405020304"/>
                <a:ea typeface="微软雅黑" panose="020B0503020204020204" pitchFamily="34" charset="-122"/>
                <a:cs typeface="Times New Roman" panose="02020603050405020304"/>
              </a:rPr>
              <a:t>同系物</a:t>
            </a:r>
            <a:endParaRPr lang="zh-CN" altLang="zh-CN" sz="1050" kern="100">
              <a:latin typeface="宋体" panose="02010600030101010101" pitchFamily="2" charset="-122"/>
              <a:cs typeface="Courier New" panose="02070309020205020404"/>
            </a:endParaRPr>
          </a:p>
        </p:txBody>
      </p:sp>
      <p:sp>
        <p:nvSpPr>
          <p:cNvPr id="8" name="矩形 7"/>
          <p:cNvSpPr/>
          <p:nvPr/>
        </p:nvSpPr>
        <p:spPr>
          <a:xfrm>
            <a:off x="278306" y="1401353"/>
            <a:ext cx="11397613" cy="3724072"/>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烃</a:t>
            </a:r>
            <a:endParaRPr lang="en-US" altLang="zh-CN" sz="2600" kern="100" dirty="0" smtClean="0">
              <a:latin typeface="Times New Roman" panose="02020603050405020304"/>
              <a:ea typeface="黑体" panose="02010609060101010101" charset="-122"/>
              <a:cs typeface="Times New Roman" panose="02020603050405020304"/>
            </a:endParaRPr>
          </a:p>
          <a:p>
            <a:pPr marL="269875" indent="-457200"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Times New Roman" panose="02020603050405020304"/>
              </a:rPr>
              <a:t>	</a:t>
            </a:r>
            <a:r>
              <a:rPr lang="zh-CN" altLang="zh-CN" sz="2600" kern="100" dirty="0" smtClean="0">
                <a:latin typeface="Times New Roman" panose="02020603050405020304"/>
                <a:ea typeface="微软雅黑" panose="020B0503020204020204" pitchFamily="34" charset="-122"/>
                <a:cs typeface="Times New Roman" panose="02020603050405020304"/>
              </a:rPr>
              <a:t>只由</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和</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两种</a:t>
            </a:r>
            <a:r>
              <a:rPr lang="zh-CN" altLang="zh-CN" sz="2600" kern="100" dirty="0">
                <a:latin typeface="Times New Roman" panose="02020603050405020304"/>
                <a:ea typeface="微软雅黑" panose="020B0503020204020204" pitchFamily="34" charset="-122"/>
                <a:cs typeface="Times New Roman" panose="02020603050405020304"/>
              </a:rPr>
              <a:t>元素组成的有机物，</a:t>
            </a:r>
            <a:r>
              <a:rPr lang="zh-CN" altLang="zh-CN" sz="2600" kern="100" dirty="0" smtClean="0">
                <a:latin typeface="Times New Roman" panose="02020603050405020304"/>
                <a:ea typeface="微软雅黑" panose="020B0503020204020204" pitchFamily="34" charset="-122"/>
                <a:cs typeface="Times New Roman" panose="02020603050405020304"/>
              </a:rPr>
              <a:t>称之为</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又</a:t>
            </a:r>
            <a:r>
              <a:rPr lang="zh-CN" altLang="zh-CN" sz="2600" kern="100" dirty="0" smtClean="0">
                <a:latin typeface="Times New Roman" panose="02020603050405020304"/>
                <a:ea typeface="微软雅黑" panose="020B0503020204020204" pitchFamily="34" charset="-122"/>
                <a:cs typeface="Times New Roman" panose="02020603050405020304"/>
              </a:rPr>
              <a:t>叫</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marL="269875" indent="-457200"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烷烃</a:t>
            </a:r>
            <a:endParaRPr lang="zh-CN" altLang="zh-CN" sz="1050" kern="100" dirty="0">
              <a:latin typeface="宋体" panose="02010600030101010101" pitchFamily="2" charset="-122"/>
              <a:cs typeface="Courier New" panose="02070309020205020404"/>
            </a:endParaRPr>
          </a:p>
          <a:p>
            <a:pPr marL="269875" indent="-457200"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概念：烃分子中，碳原子都以碳碳单键相连，其余的价键均用于与氢原子结合，达到</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饱和</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，这一系列化合物被称为烷烃。</a:t>
            </a:r>
            <a:endParaRPr lang="zh-CN" altLang="zh-CN" sz="1050" kern="100" dirty="0">
              <a:latin typeface="宋体" panose="02010600030101010101" pitchFamily="2" charset="-122"/>
              <a:cs typeface="Courier New" panose="02070309020205020404"/>
            </a:endParaRPr>
          </a:p>
          <a:p>
            <a:pPr marL="269875" indent="-457200"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分子组成通式</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1298085" y="2093411"/>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碳</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2462980" y="210073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氢</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7626513" y="2102806"/>
            <a:ext cx="1851789"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碳氢化合物</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10467317" y="2156168"/>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烃</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3473883" y="4446432"/>
            <a:ext cx="3658374" cy="492443"/>
          </a:xfrm>
          <a:prstGeom prst="rect">
            <a:avLst/>
          </a:prstGeom>
        </p:spPr>
        <p:txBody>
          <a:bodyPr wrap="none">
            <a:spAutoFit/>
          </a:bodyPr>
          <a:lstStyle/>
          <a:p>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r>
              <a:rPr lang="en-US" altLang="zh-CN" sz="2600" b="1" i="1"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r>
              <a:rPr lang="en-US" altLang="zh-CN" sz="2600" b="1"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b="1" i="1"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a:t>
            </a:r>
            <a:r>
              <a:rPr lang="zh-CN" altLang="zh-CN" sz="2600" b="1" kern="100" baseline="-250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b="1"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en-US" altLang="zh-CN" sz="2600" b="1" i="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a:t>
            </a:r>
            <a:r>
              <a:rPr lang="en-US"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1</a:t>
            </a: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且</a:t>
            </a:r>
            <a:r>
              <a:rPr lang="en-US" altLang="zh-CN" sz="2600" b="1" i="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a:t>
            </a: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为整数</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习惯</a:t>
            </a:r>
            <a:r>
              <a:rPr lang="zh-CN" altLang="zh-CN" sz="2600" kern="100" dirty="0" smtClean="0">
                <a:latin typeface="Times New Roman" panose="02020603050405020304"/>
                <a:ea typeface="微软雅黑" panose="020B0503020204020204" pitchFamily="34" charset="-122"/>
                <a:cs typeface="Times New Roman" panose="02020603050405020304"/>
              </a:rPr>
              <a:t>命名</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1" y="1629564"/>
          <a:ext cx="10971211" cy="2954663"/>
        </p:xfrm>
        <a:graphic>
          <a:graphicData uri="http://schemas.openxmlformats.org/drawingml/2006/table">
            <a:tbl>
              <a:tblPr/>
              <a:tblGrid>
                <a:gridCol w="1237553"/>
                <a:gridCol w="827615"/>
                <a:gridCol w="900115"/>
                <a:gridCol w="1080138"/>
                <a:gridCol w="1080138"/>
                <a:gridCol w="1080138"/>
                <a:gridCol w="1080138"/>
                <a:gridCol w="900115"/>
                <a:gridCol w="1080138"/>
                <a:gridCol w="900115"/>
                <a:gridCol w="805008"/>
              </a:tblGrid>
              <a:tr h="0">
                <a:tc gridSpan="11">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碳原子数</a:t>
                      </a:r>
                      <a:r>
                        <a:rPr lang="en-US" sz="2600" kern="100" dirty="0">
                          <a:effectLst/>
                          <a:latin typeface="Times New Roman" panose="02020603050405020304"/>
                          <a:ea typeface="微软雅黑" panose="020B0503020204020204" pitchFamily="34" charset="-122"/>
                          <a:cs typeface="Courier New" panose="02070309020205020404"/>
                        </a:rPr>
                        <a:t>(</a:t>
                      </a:r>
                      <a:r>
                        <a:rPr lang="en-US" sz="2600" i="1" kern="100" dirty="0">
                          <a:effectLst/>
                          <a:latin typeface="Times New Roman" panose="02020603050405020304"/>
                          <a:ea typeface="微软雅黑" panose="020B0503020204020204" pitchFamily="34" charset="-122"/>
                          <a:cs typeface="Courier New" panose="02070309020205020404"/>
                        </a:rPr>
                        <a:t>n</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及表示</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r>
              <a:tr h="0">
                <a:tc rowSpan="2">
                  <a:txBody>
                    <a:bodyPr/>
                    <a:lstStyle/>
                    <a:p>
                      <a:pPr algn="ctr">
                        <a:lnSpc>
                          <a:spcPct val="150000"/>
                        </a:lnSpc>
                        <a:spcAft>
                          <a:spcPts val="0"/>
                        </a:spcAft>
                        <a:tabLst>
                          <a:tab pos="2700655" algn="l"/>
                        </a:tabLst>
                      </a:pPr>
                      <a:r>
                        <a:rPr lang="en-US" sz="2600" i="1" kern="100">
                          <a:effectLst/>
                          <a:latin typeface="Times New Roman" panose="02020603050405020304"/>
                          <a:ea typeface="微软雅黑" panose="020B0503020204020204" pitchFamily="34" charset="-122"/>
                          <a:cs typeface="Courier New" panose="02070309020205020404"/>
                        </a:rPr>
                        <a:t>n</a:t>
                      </a:r>
                      <a:r>
                        <a:rPr lang="en-US" sz="2600" kern="100">
                          <a:effectLst/>
                          <a:latin typeface="宋体" panose="02010600030101010101" pitchFamily="2" charset="-122"/>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10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1</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3</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4</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5</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6</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7</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8</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9</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10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828">
                <a:tc vMerge="1">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己烷</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庚烷</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辛烷</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壬烷</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癸烷</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115">
                <a:tc>
                  <a:txBody>
                    <a:bodyPr/>
                    <a:lstStyle/>
                    <a:p>
                      <a:pPr algn="ctr">
                        <a:lnSpc>
                          <a:spcPct val="150000"/>
                        </a:lnSpc>
                        <a:spcAft>
                          <a:spcPts val="0"/>
                        </a:spcAft>
                        <a:tabLst>
                          <a:tab pos="2700655" algn="l"/>
                        </a:tabLst>
                      </a:pPr>
                      <a:r>
                        <a:rPr lang="en-US" sz="2600" i="1" kern="100">
                          <a:effectLst/>
                          <a:latin typeface="Times New Roman" panose="02020603050405020304"/>
                          <a:ea typeface="微软雅黑" panose="020B0503020204020204" pitchFamily="34" charset="-122"/>
                          <a:cs typeface="Courier New" panose="02070309020205020404"/>
                        </a:rPr>
                        <a:t>n</a:t>
                      </a:r>
                      <a:r>
                        <a:rPr lang="zh-CN" sz="2600" kern="100">
                          <a:effectLst/>
                          <a:latin typeface="Times New Roman" panose="02020603050405020304"/>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10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相应数字＋</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烷</a:t>
                      </a:r>
                      <a:r>
                        <a:rPr lang="en-US" sz="2600" kern="100" dirty="0">
                          <a:effectLst/>
                          <a:latin typeface="Times New Roman" panose="02020603050405020304"/>
                          <a:ea typeface="微软雅黑" panose="020B0503020204020204" pitchFamily="34" charset="-122"/>
                          <a:cs typeface="Courier New" panose="02070309020205020404"/>
                        </a:rPr>
                        <a:t>)</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r>
            </a:tbl>
          </a:graphicData>
        </a:graphic>
      </p:graphicFrame>
      <p:sp>
        <p:nvSpPr>
          <p:cNvPr id="4" name="矩形 3"/>
          <p:cNvSpPr/>
          <p:nvPr/>
        </p:nvSpPr>
        <p:spPr>
          <a:xfrm>
            <a:off x="1812754" y="2864325"/>
            <a:ext cx="851515" cy="617477"/>
          </a:xfrm>
          <a:prstGeom prst="rect">
            <a:avLst/>
          </a:prstGeom>
        </p:spPr>
        <p:txBody>
          <a:bodyPr wrap="none">
            <a:spAutoFit/>
          </a:bodyPr>
          <a:lstStyle/>
          <a:p>
            <a:pPr algn="ctr">
              <a:lnSpc>
                <a:spcPct val="150000"/>
              </a:lnSpc>
              <a:spcAft>
                <a:spcPts val="0"/>
              </a:spcAft>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甲烷</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0" name="矩形 9"/>
          <p:cNvSpPr/>
          <p:nvPr/>
        </p:nvSpPr>
        <p:spPr>
          <a:xfrm>
            <a:off x="2723369" y="2889725"/>
            <a:ext cx="851515" cy="617477"/>
          </a:xfrm>
          <a:prstGeom prst="rect">
            <a:avLst/>
          </a:prstGeom>
        </p:spPr>
        <p:txBody>
          <a:bodyPr wrap="none">
            <a:spAutoFit/>
          </a:bodyPr>
          <a:lstStyle/>
          <a:p>
            <a:pPr algn="ctr">
              <a:lnSpc>
                <a:spcPct val="150000"/>
              </a:lnSpc>
              <a:spcAft>
                <a:spcPts val="0"/>
              </a:spcAft>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乙烷</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1" name="矩形 10"/>
          <p:cNvSpPr/>
          <p:nvPr/>
        </p:nvSpPr>
        <p:spPr>
          <a:xfrm>
            <a:off x="3638384" y="2877025"/>
            <a:ext cx="851515" cy="617477"/>
          </a:xfrm>
          <a:prstGeom prst="rect">
            <a:avLst/>
          </a:prstGeom>
        </p:spPr>
        <p:txBody>
          <a:bodyPr wrap="none">
            <a:spAutoFit/>
          </a:bodyPr>
          <a:lstStyle/>
          <a:p>
            <a:pPr algn="ctr">
              <a:lnSpc>
                <a:spcPct val="150000"/>
              </a:lnSpc>
              <a:spcAft>
                <a:spcPts val="0"/>
              </a:spcAft>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丙烷</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2" name="矩形 11"/>
          <p:cNvSpPr/>
          <p:nvPr/>
        </p:nvSpPr>
        <p:spPr>
          <a:xfrm>
            <a:off x="4718522" y="2838925"/>
            <a:ext cx="851515" cy="617477"/>
          </a:xfrm>
          <a:prstGeom prst="rect">
            <a:avLst/>
          </a:prstGeom>
        </p:spPr>
        <p:txBody>
          <a:bodyPr wrap="none">
            <a:spAutoFit/>
          </a:bodyPr>
          <a:lstStyle/>
          <a:p>
            <a:pPr algn="ctr">
              <a:lnSpc>
                <a:spcPct val="150000"/>
              </a:lnSpc>
              <a:spcAft>
                <a:spcPts val="0"/>
              </a:spcAft>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丁烷</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3" name="矩形 12"/>
          <p:cNvSpPr/>
          <p:nvPr/>
        </p:nvSpPr>
        <p:spPr>
          <a:xfrm>
            <a:off x="5849483" y="2851625"/>
            <a:ext cx="851515" cy="617477"/>
          </a:xfrm>
          <a:prstGeom prst="rect">
            <a:avLst/>
          </a:prstGeom>
        </p:spPr>
        <p:txBody>
          <a:bodyPr wrap="none">
            <a:spAutoFit/>
          </a:bodyPr>
          <a:lstStyle/>
          <a:p>
            <a:pPr algn="ctr">
              <a:lnSpc>
                <a:spcPct val="150000"/>
              </a:lnSpc>
              <a:spcAft>
                <a:spcPts val="0"/>
              </a:spcAft>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戊烷</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0" grpId="0" autoUpdateAnimBg="0"/>
      <p:bldP spid="11" grpId="0" autoUpdateAnimBg="0"/>
      <p:bldP spid="12" grpId="0" autoUpdateAnimBg="0"/>
      <p:bldP spid="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4249216"/>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物理性质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随碳原子个数的增加熔、沸点逐渐升高，密度逐渐增大；常温下，碳原子数</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的烷烃为气态</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新戊烷也为气态</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化学性质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类似甲烷</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稳定性：一般情况下与强酸、强碱、酸性高锰酸钾溶液等不反应。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氧化反应：烷烃都能燃烧。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取代反应：烷烃与氯气等卤素单质光照时发生取代反应。</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Times New Roman" panose="02020603050405020304"/>
                <a:ea typeface="黑体" panose="02010609060101010101" charset="-122"/>
              </a:rPr>
              <a:t>3</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同系物</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概念：</a:t>
            </a:r>
            <a:r>
              <a:rPr lang="zh-CN" altLang="zh-CN" sz="2600" kern="100" dirty="0" smtClean="0">
                <a:latin typeface="Times New Roman" panose="02020603050405020304"/>
                <a:ea typeface="微软雅黑" panose="020B0503020204020204" pitchFamily="34" charset="-122"/>
                <a:cs typeface="Times New Roman" panose="02020603050405020304"/>
              </a:rPr>
              <a:t>结构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分子组成相差</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个或若干个</a:t>
            </a:r>
            <a:r>
              <a:rPr lang="en-US" altLang="zh-CN" sz="2600" kern="100" dirty="0" smtClean="0">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000000"/>
                </a:solidFill>
                <a:latin typeface="Times New Roman" panose="02020603050405020304"/>
                <a:ea typeface="宋体" panose="02010600030101010101" pitchFamily="2" charset="-122"/>
                <a:cs typeface="Courier New" panose="02070309020205020404"/>
                <a:sym typeface="Times New Roman" panose="02020603050405020304"/>
              </a:rPr>
              <a:t>________</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原子团的有机化合物互称为同系物。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特点：通式相同，结构相似，化学性质相似，物理性质一般随碳原子数的增多而呈规律性变化</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2674769" y="1513041"/>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相似</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8255482" y="1513041"/>
            <a:ext cx="758541"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r>
              <a:rPr lang="en-US" altLang="zh-CN" sz="2600" kern="100" dirty="0">
                <a:latin typeface="Times New Roman" panose="02020603050405020304"/>
                <a:ea typeface="微软雅黑" panose="020B0503020204020204" pitchFamily="34" charset="-12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判断正误，正确的打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zh-CN"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51"/>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分子组成相差</a:t>
            </a: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个或若干个</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b="1" kern="100" dirty="0">
                <a:latin typeface="Times New Roman" panose="02020603050405020304"/>
                <a:ea typeface="楷体_GB2312"/>
                <a:cs typeface="Courier New" panose="02070309020205020404"/>
              </a:rPr>
              <a:t>CH</a:t>
            </a:r>
            <a:r>
              <a:rPr lang="en-US" altLang="zh-CN" sz="2600" b="1" kern="100" baseline="-25000" dirty="0">
                <a:latin typeface="Times New Roman" panose="02020603050405020304"/>
                <a:ea typeface="楷体_GB231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b="1" kern="100" dirty="0">
                <a:latin typeface="Times New Roman" panose="02020603050405020304"/>
                <a:ea typeface="楷体_GB2312"/>
                <a:cs typeface="Times New Roman" panose="02020603050405020304"/>
              </a:rPr>
              <a:t>原子团的有机物一定互为同系物。</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互为同系物的两种化合物的最简式一定相同。</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完全燃烧只生成二氧化碳和水的物质就一定是烃。</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烷烃性质稳定，不能发生氧化反应。</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4506773"/>
            <a:ext cx="11397613" cy="648230"/>
          </a:xfrm>
          <a:prstGeom prst="rect">
            <a:avLst/>
          </a:prstGeom>
        </p:spPr>
        <p:txBody>
          <a:bodyPr wrap="square" lIns="121898" tIns="60948" rIns="121898" bIns="60948">
            <a:spAutoFit/>
          </a:bodyPr>
          <a:lstStyle/>
          <a:p>
            <a:pPr marL="252095" indent="-457200" algn="just">
              <a:lnSpc>
                <a:spcPct val="150000"/>
              </a:lnSpc>
              <a:spcAft>
                <a:spcPts val="0"/>
              </a:spcAft>
            </a:pPr>
            <a:r>
              <a:rPr lang="zh-CN" altLang="zh-CN" sz="2600" dirty="0">
                <a:solidFill>
                  <a:srgbClr val="C00000"/>
                </a:solidFill>
                <a:latin typeface="Times New Roman" panose="02020603050405020304"/>
                <a:ea typeface="黑体" panose="02010609060101010101" charset="-122"/>
                <a:cs typeface="Times New Roman" panose="02020603050405020304"/>
              </a:rPr>
              <a:t>答案</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(1)</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(4)</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二、同系物和同分异构体的辨析与判断</a:t>
            </a:r>
            <a:endParaRPr lang="zh-CN" altLang="zh-CN"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圆角矩形 2">
            <a:hlinkClick r:id="rId2"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一、甲烷结构的描述和其取代反应</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一、甲烷结构的描述和其取代反应</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7" name="矩形 6"/>
          <p:cNvSpPr/>
          <p:nvPr/>
        </p:nvSpPr>
        <p:spPr>
          <a:xfrm>
            <a:off x="381890" y="1989610"/>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Arial" panose="020B0604020202020204"/>
                <a:ea typeface="黑体" panose="02010609060101010101" charset="-122"/>
              </a:rPr>
              <a:t>1</a:t>
            </a:r>
            <a:r>
              <a:rPr lang="en-US" altLang="zh-CN" sz="2600" dirty="0">
                <a:latin typeface="Times New Roman" panose="02020603050405020304"/>
                <a:ea typeface="微软雅黑" panose="020B0503020204020204" pitchFamily="34" charset="-122"/>
              </a:rPr>
              <a:t>.</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dirty="0">
                <a:latin typeface="Times New Roman" panose="02020603050405020304"/>
                <a:ea typeface="黑体" panose="02010609060101010101" charset="-122"/>
                <a:cs typeface="Times New Roman" panose="02020603050405020304"/>
              </a:rPr>
              <a:t>五式</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dirty="0">
                <a:latin typeface="Times New Roman" panose="02020603050405020304"/>
                <a:ea typeface="黑体" panose="02010609060101010101" charset="-122"/>
                <a:cs typeface="Times New Roman" panose="02020603050405020304"/>
              </a:rPr>
              <a:t>两模型</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dirty="0">
                <a:latin typeface="Times New Roman" panose="02020603050405020304"/>
                <a:ea typeface="黑体" panose="02010609060101010101" charset="-122"/>
                <a:cs typeface="Times New Roman" panose="02020603050405020304"/>
              </a:rPr>
              <a:t>表示甲烷的结构</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44034"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607" y="1449541"/>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nvGraphicFramePr>
        <p:xfrm>
          <a:off x="609600" y="2852584"/>
          <a:ext cx="10971213" cy="2377440"/>
        </p:xfrm>
        <a:graphic>
          <a:graphicData uri="http://schemas.openxmlformats.org/drawingml/2006/table">
            <a:tbl>
              <a:tblPr/>
              <a:tblGrid>
                <a:gridCol w="3567838"/>
                <a:gridCol w="7403375"/>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表示方法</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含义</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分子式：</a:t>
                      </a:r>
                      <a:r>
                        <a:rPr lang="en-US" sz="2600" kern="100">
                          <a:effectLst/>
                          <a:latin typeface="Times New Roman" panose="02020603050405020304"/>
                          <a:ea typeface="微软雅黑" panose="020B0503020204020204" pitchFamily="34" charset="-122"/>
                          <a:cs typeface="Courier New" panose="02070309020205020404"/>
                        </a:rPr>
                        <a:t>CH</a:t>
                      </a:r>
                      <a:r>
                        <a:rPr lang="en-US" sz="2600" kern="100" baseline="-25000">
                          <a:effectLst/>
                          <a:latin typeface="Times New Roman" panose="02020603050405020304"/>
                          <a:ea typeface="微软雅黑" panose="020B0503020204020204" pitchFamily="34" charset="-122"/>
                          <a:cs typeface="Courier New" panose="02070309020205020404"/>
                        </a:rPr>
                        <a:t>4</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用元素符号表示物质分子组成的式子，可反映一个分子中原子的种类和数目</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最简式</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实验式</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CH</a:t>
                      </a:r>
                      <a:r>
                        <a:rPr lang="en-US" sz="2600" kern="100" baseline="-25000">
                          <a:effectLst/>
                          <a:latin typeface="Times New Roman" panose="02020603050405020304"/>
                          <a:ea typeface="微软雅黑" panose="020B0503020204020204" pitchFamily="34" charset="-122"/>
                          <a:cs typeface="Courier New" panose="02070309020205020404"/>
                        </a:rPr>
                        <a:t>4</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表示物质组成的各元素原子最简整数比的式子</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09600" y="729449"/>
          <a:ext cx="10971213" cy="5214786"/>
        </p:xfrm>
        <a:graphic>
          <a:graphicData uri="http://schemas.openxmlformats.org/drawingml/2006/table">
            <a:tbl>
              <a:tblPr/>
              <a:tblGrid>
                <a:gridCol w="3567838"/>
                <a:gridCol w="7403375"/>
              </a:tblGrid>
              <a:tr h="2242986">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电子式</a:t>
                      </a:r>
                      <a:r>
                        <a:rPr lang="zh-CN" sz="2600" kern="100" dirty="0" smtClean="0">
                          <a:effectLst/>
                          <a:latin typeface="Times New Roman" panose="02020603050405020304"/>
                          <a:ea typeface="微软雅黑" panose="020B0503020204020204" pitchFamily="34" charset="-122"/>
                          <a:cs typeface="Times New Roman" panose="02020603050405020304"/>
                        </a:rPr>
                        <a:t>：</a:t>
                      </a:r>
                      <a:endParaRPr lang="en-US" altLang="zh-CN" sz="2600" kern="100" dirty="0" smtClean="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endParaRPr lang="en-US" altLang="zh-CN" sz="2600" kern="100" dirty="0" smtClean="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endParaRPr lang="en-US" altLang="zh-CN" sz="2600" kern="100" dirty="0" smtClean="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用小黑点等符号代替电子，表示原子最外层电子成键情况的式子</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结构式</a:t>
                      </a:r>
                      <a:r>
                        <a:rPr lang="zh-CN" sz="2600" kern="100" dirty="0" smtClean="0">
                          <a:effectLst/>
                          <a:latin typeface="Times New Roman" panose="02020603050405020304"/>
                          <a:ea typeface="微软雅黑" panose="020B0503020204020204" pitchFamily="34" charset="-122"/>
                          <a:cs typeface="Times New Roman" panose="02020603050405020304"/>
                        </a:rPr>
                        <a:t>：</a:t>
                      </a:r>
                      <a:endParaRPr lang="en-US" altLang="zh-CN" sz="2600" kern="100" dirty="0" smtClean="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endParaRPr lang="en-US" altLang="zh-CN" sz="2600" kern="100" dirty="0" smtClean="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endParaRPr lang="en-US" altLang="zh-CN" sz="2600" kern="100" dirty="0" smtClean="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en-US" sz="2600" kern="100">
                          <a:effectLst/>
                          <a:latin typeface="宋体" panose="02010600030101010101" pitchFamily="2" charset="-122"/>
                          <a:ea typeface="微软雅黑" panose="020B0503020204020204" pitchFamily="34" charset="-122"/>
                          <a:cs typeface="Times New Roman" panose="02020603050405020304"/>
                        </a:rPr>
                        <a:t>①</a:t>
                      </a:r>
                      <a:r>
                        <a:rPr lang="zh-CN" sz="2600" kern="100">
                          <a:effectLst/>
                          <a:latin typeface="Times New Roman" panose="02020603050405020304"/>
                          <a:ea typeface="微软雅黑" panose="020B0503020204020204" pitchFamily="34" charset="-122"/>
                          <a:cs typeface="Times New Roman" panose="02020603050405020304"/>
                        </a:rPr>
                        <a:t>用短线表示成键的共用电子对</a:t>
                      </a:r>
                      <a:endParaRPr lang="zh-CN" sz="1050" kern="100">
                        <a:effectLst/>
                        <a:latin typeface="宋体" panose="02010600030101010101" pitchFamily="2" charset="-122"/>
                        <a:cs typeface="Courier New" panose="02070309020205020404"/>
                      </a:endParaRPr>
                    </a:p>
                    <a:p>
                      <a:pPr algn="l">
                        <a:lnSpc>
                          <a:spcPct val="150000"/>
                        </a:lnSpc>
                        <a:spcAft>
                          <a:spcPts val="0"/>
                        </a:spcAft>
                        <a:tabLst>
                          <a:tab pos="2610485" algn="l"/>
                        </a:tabLst>
                      </a:pPr>
                      <a:r>
                        <a:rPr lang="en-US" sz="2600" kern="100">
                          <a:effectLst/>
                          <a:latin typeface="宋体" panose="02010600030101010101" pitchFamily="2" charset="-122"/>
                          <a:ea typeface="微软雅黑" panose="020B0503020204020204" pitchFamily="34" charset="-122"/>
                          <a:cs typeface="Times New Roman" panose="02020603050405020304"/>
                        </a:rPr>
                        <a:t>②</a:t>
                      </a:r>
                      <a:r>
                        <a:rPr lang="zh-CN" sz="2600" kern="100">
                          <a:effectLst/>
                          <a:latin typeface="Times New Roman" panose="02020603050405020304"/>
                          <a:ea typeface="微软雅黑" panose="020B0503020204020204" pitchFamily="34" charset="-122"/>
                          <a:cs typeface="Times New Roman" panose="02020603050405020304"/>
                        </a:rPr>
                        <a:t>具有分子式所能表示的意义，能反映分子的结构</a:t>
                      </a:r>
                      <a:endParaRPr lang="zh-CN" sz="1050" kern="100">
                        <a:effectLst/>
                        <a:latin typeface="宋体" panose="02010600030101010101" pitchFamily="2" charset="-122"/>
                        <a:cs typeface="Courier New" panose="02070309020205020404"/>
                      </a:endParaRPr>
                    </a:p>
                    <a:p>
                      <a:pPr algn="l">
                        <a:lnSpc>
                          <a:spcPct val="150000"/>
                        </a:lnSpc>
                        <a:spcAft>
                          <a:spcPts val="0"/>
                        </a:spcAft>
                        <a:tabLst>
                          <a:tab pos="2610485" algn="l"/>
                        </a:tabLst>
                      </a:pPr>
                      <a:r>
                        <a:rPr lang="zh-CN" sz="2600" kern="100">
                          <a:effectLst/>
                          <a:latin typeface="宋体" panose="02010600030101010101" pitchFamily="2" charset="-122"/>
                          <a:ea typeface="微软雅黑" panose="020B0503020204020204" pitchFamily="34" charset="-122"/>
                          <a:cs typeface="Times New Roman" panose="02020603050405020304"/>
                        </a:rPr>
                        <a:t>③</a:t>
                      </a:r>
                      <a:r>
                        <a:rPr lang="zh-CN" sz="2600" kern="100">
                          <a:effectLst/>
                          <a:latin typeface="Times New Roman" panose="02020603050405020304"/>
                          <a:ea typeface="微软雅黑" panose="020B0503020204020204" pitchFamily="34" charset="-122"/>
                          <a:cs typeface="Times New Roman" panose="02020603050405020304"/>
                        </a:rPr>
                        <a:t>表示分子中原子的结合或排列顺序的式子，但不表示空间结构</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结构简式：</a:t>
                      </a:r>
                      <a:r>
                        <a:rPr lang="en-US" sz="2600" kern="100">
                          <a:effectLst/>
                          <a:latin typeface="Times New Roman" panose="02020603050405020304"/>
                          <a:ea typeface="微软雅黑" panose="020B0503020204020204" pitchFamily="34" charset="-122"/>
                          <a:cs typeface="Courier New" panose="02070309020205020404"/>
                        </a:rPr>
                        <a:t>CH</a:t>
                      </a:r>
                      <a:r>
                        <a:rPr lang="en-US" sz="2600" kern="100" baseline="-25000">
                          <a:effectLst/>
                          <a:latin typeface="Times New Roman" panose="02020603050405020304"/>
                          <a:ea typeface="微软雅黑" panose="020B0503020204020204" pitchFamily="34" charset="-122"/>
                          <a:cs typeface="Courier New" panose="02070309020205020404"/>
                        </a:rPr>
                        <a:t>4</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结构式的简便写法，着重突出结构特点</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5060" name="图片 5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572" y="1609136"/>
            <a:ext cx="1191711" cy="1204389"/>
          </a:xfrm>
          <a:prstGeom prst="rect">
            <a:avLst/>
          </a:prstGeom>
          <a:extLst>
            <a:ext uri="{909E8E84-426E-40DD-AFC4-6F175D3DCCD1}">
              <a14:hiddenFill xmlns:a14="http://schemas.microsoft.com/office/drawing/2010/main">
                <a:solidFill>
                  <a:srgbClr val="FFFFFF"/>
                </a:solidFill>
              </a14:hiddenFill>
            </a:ext>
          </a:extLst>
        </p:spPr>
      </p:pic>
      <p:pic>
        <p:nvPicPr>
          <p:cNvPr id="45059" name="图片 5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4485" y="3853340"/>
            <a:ext cx="1073809" cy="1255100"/>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会书写甲烷的分子式、结构式、电子式，知道甲烷的结构特点。</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知道甲烷能发生氧化反应和取代反应，会书写化学方程式。</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理解取代反应的概念并能进行判断。</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了解同系物的概念。</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09600" y="1089495"/>
          <a:ext cx="10971213" cy="4500575"/>
        </p:xfrm>
        <a:graphic>
          <a:graphicData uri="http://schemas.openxmlformats.org/drawingml/2006/table">
            <a:tbl>
              <a:tblPr/>
              <a:tblGrid>
                <a:gridCol w="3567838"/>
                <a:gridCol w="7403375"/>
              </a:tblGrid>
              <a:tr h="2414434">
                <a:tc>
                  <a:txBody>
                    <a:bodyPr/>
                    <a:lstStyle/>
                    <a:p>
                      <a:pPr algn="ctr">
                        <a:lnSpc>
                          <a:spcPct val="150000"/>
                        </a:lnSpc>
                        <a:spcAft>
                          <a:spcPts val="0"/>
                        </a:spcAft>
                        <a:tabLst>
                          <a:tab pos="261048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小球表示原子，短棍表示化学键，展示了空间结构</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141">
                <a:tc>
                  <a:txBody>
                    <a:bodyPr/>
                    <a:lstStyle/>
                    <a:p>
                      <a:pPr algn="ctr">
                        <a:lnSpc>
                          <a:spcPct val="150000"/>
                        </a:lnSpc>
                        <a:spcAft>
                          <a:spcPts val="0"/>
                        </a:spcAft>
                        <a:tabLst>
                          <a:tab pos="261048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表明了原子的相对大小和空间相对位置</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6084" name="Picture 4" descr="E:\李燕燕\2023\PPT\2024（春） 化学  必修 第二册 苏教版 苏闽桂\SJ257.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5218" y="1548455"/>
            <a:ext cx="1347568" cy="1653835"/>
          </a:xfrm>
          <a:prstGeom prst="rect">
            <a:avLst/>
          </a:prstGeom>
          <a:extLst>
            <a:ext uri="{909E8E84-426E-40DD-AFC4-6F175D3DCCD1}">
              <a14:hiddenFill xmlns:a14="http://schemas.microsoft.com/office/drawing/2010/main">
                <a:solidFill>
                  <a:srgbClr val="FFFFFF"/>
                </a:solidFill>
              </a14:hiddenFill>
            </a:ext>
          </a:extLst>
        </p:spPr>
      </p:pic>
      <p:pic>
        <p:nvPicPr>
          <p:cNvPr id="46083" name="Picture 3" descr="E:\李燕燕\2023\PPT\2024（春） 化学  必修 第二册 苏教版 苏闽桂\SJ258.TIF"/>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4631" y="4065341"/>
            <a:ext cx="1484922" cy="1214937"/>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49426"/>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甲烷的取代反应</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11266" name="Picture 2" descr="SJ25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769" y="1250661"/>
            <a:ext cx="5580713" cy="47462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147224"/>
            <a:ext cx="11654075" cy="723251"/>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下列各项均能表示甲烷的分子结构，但最能反映其真实状况的是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8" name="TextBox 7"/>
          <p:cNvSpPr txBox="1"/>
          <p:nvPr/>
        </p:nvSpPr>
        <p:spPr>
          <a:xfrm>
            <a:off x="10055712" y="1228960"/>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7106"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0352" y="562126"/>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SJ26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2492" y="1850624"/>
            <a:ext cx="4682944" cy="19548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587313" y="3824518"/>
            <a:ext cx="10933983" cy="2523744"/>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甲烷分子的空间结构示意图和球棍模型均能表示分子中各原子在空间的连接方式，甲烷分子的电子式只能表示分子的成键情况，以上三种表示方法均不能反映甲烷的真实状况，而甲烷分子的空间填充模型既表示分子中各原子的结合方式，又给出了各原子在空间的相对位置，故甲烷分子的空间填充模型最能反映其真实状况</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下列有关甲烷的取代反应的叙述正确的是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221330"/>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甲烷与氯气以物质的量之比为</a:t>
            </a: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混合发生取代反应，只生成</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Cl</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甲烷与氯气的取代反应，生成的产物中</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Cl</a:t>
            </a:r>
            <a:r>
              <a:rPr lang="zh-CN" altLang="zh-CN" sz="2600" kern="100" dirty="0">
                <a:latin typeface="Times New Roman" panose="02020603050405020304"/>
                <a:ea typeface="微软雅黑" panose="020B0503020204020204" pitchFamily="34" charset="-122"/>
                <a:cs typeface="Times New Roman" panose="02020603050405020304"/>
              </a:rPr>
              <a:t>的量最多</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甲烷与氯气的取代反应，生成的产物为混合物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甲烷生成</a:t>
            </a:r>
            <a:r>
              <a:rPr lang="en-US" altLang="zh-CN" sz="2600" kern="100" dirty="0">
                <a:latin typeface="Times New Roman" panose="02020603050405020304"/>
                <a:ea typeface="微软雅黑" panose="020B0503020204020204" pitchFamily="34" charset="-122"/>
                <a:cs typeface="Courier New" panose="02070309020205020404"/>
              </a:rPr>
              <a:t>CCl</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最多消耗</a:t>
            </a:r>
            <a:r>
              <a:rPr lang="en-US" altLang="zh-CN" sz="2600" kern="100" dirty="0">
                <a:latin typeface="Times New Roman" panose="02020603050405020304"/>
                <a:ea typeface="微软雅黑" panose="020B0503020204020204" pitchFamily="34" charset="-122"/>
                <a:cs typeface="Courier New" panose="02070309020205020404"/>
              </a:rPr>
              <a:t>2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smtClean="0">
                <a:latin typeface="Times New Roman" panose="02020603050405020304"/>
                <a:ea typeface="微软雅黑" panose="020B0503020204020204" pitchFamily="34" charset="-122"/>
                <a:cs typeface="Times New Roman" panose="02020603050405020304"/>
              </a:rPr>
              <a:t>氯气</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6815298" y="70018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4" y="3637285"/>
            <a:ext cx="11400000"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甲烷与氯气一旦开始发生取代反应就不会停止在某一步，四种有机物都会产生，故得不到纯净的</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正确；甲烷与氯气的反应中每取代</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氢原子，消耗</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氯气，生成</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，故产物中</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最多，</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甲烷生成</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最多消耗</a:t>
            </a:r>
            <a:r>
              <a:rPr lang="en-US" altLang="zh-CN" sz="2600" b="1" kern="100" dirty="0">
                <a:solidFill>
                  <a:srgbClr val="0000FF"/>
                </a:solidFill>
                <a:latin typeface="Times New Roman" panose="02020603050405020304"/>
                <a:ea typeface="仿宋_GB2312"/>
                <a:cs typeface="Courier New" panose="02070309020205020404"/>
              </a:rPr>
              <a:t>4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氯气，</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取一支硬质大试管，通过排饱和食盐水的方法先后收集半试管甲烷和半试管氯气</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如图</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，下列对于试管内发生的反应及现象的说法正确的是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799499"/>
            <a:ext cx="7558579" cy="336628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反应在强光照射下完成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甲烷和</a:t>
            </a:r>
            <a:r>
              <a:rPr lang="en-US" altLang="zh-CN" sz="2600" kern="100" dirty="0">
                <a:latin typeface="Times New Roman" panose="02020603050405020304"/>
                <a:ea typeface="微软雅黑" panose="020B0503020204020204" pitchFamily="34" charset="-122"/>
                <a:cs typeface="Courier New" panose="02070309020205020404"/>
              </a:rPr>
              <a:t> 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 </a:t>
            </a:r>
            <a:r>
              <a:rPr lang="zh-CN" altLang="zh-CN" sz="2600" kern="100" dirty="0">
                <a:latin typeface="Times New Roman" panose="02020603050405020304"/>
                <a:ea typeface="微软雅黑" panose="020B0503020204020204" pitchFamily="34" charset="-122"/>
                <a:cs typeface="Times New Roman" panose="02020603050405020304"/>
              </a:rPr>
              <a:t>反应后试管内壁的油状液滴物包括</a:t>
            </a:r>
            <a:r>
              <a:rPr lang="en-US" altLang="zh-CN" sz="2600" kern="100" dirty="0">
                <a:latin typeface="Times New Roman" panose="02020603050405020304"/>
                <a:ea typeface="微软雅黑" panose="020B0503020204020204" pitchFamily="34" charset="-122"/>
                <a:cs typeface="Courier New" panose="02070309020205020404"/>
              </a:rPr>
              <a:t> 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Cl</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CHCl</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CCl</a:t>
            </a:r>
            <a:r>
              <a:rPr lang="en-US" altLang="zh-CN" sz="2600" kern="100" baseline="-25000" dirty="0">
                <a:latin typeface="Times New Roman" panose="02020603050405020304"/>
                <a:ea typeface="微软雅黑" panose="020B0503020204020204" pitchFamily="34" charset="-122"/>
                <a:cs typeface="Courier New" panose="02070309020205020404"/>
              </a:rPr>
              <a:t>4</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盛放饱和食盐水的水槽底部会有少量晶体析出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D.CH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 </a:t>
            </a:r>
            <a:r>
              <a:rPr lang="zh-CN" altLang="zh-CN" sz="2600" kern="100" dirty="0">
                <a:latin typeface="Times New Roman" panose="02020603050405020304"/>
                <a:ea typeface="微软雅黑" panose="020B0503020204020204" pitchFamily="34" charset="-122"/>
                <a:cs typeface="Times New Roman" panose="02020603050405020304"/>
              </a:rPr>
              <a:t>完全反应后液面上升，液体充满</a:t>
            </a:r>
            <a:r>
              <a:rPr lang="zh-CN" altLang="zh-CN" sz="2600" kern="100" dirty="0" smtClean="0">
                <a:latin typeface="Times New Roman" panose="02020603050405020304"/>
                <a:ea typeface="微软雅黑" panose="020B0503020204020204" pitchFamily="34" charset="-122"/>
                <a:cs typeface="Times New Roman" panose="02020603050405020304"/>
              </a:rPr>
              <a:t>试管</a:t>
            </a:r>
            <a:r>
              <a:rPr lang="en-US" altLang="zh-CN" sz="1050" kern="100" dirty="0">
                <a:latin typeface="宋体" panose="02010600030101010101" pitchFamily="2" charset="-122"/>
                <a:cs typeface="Courier New" panose="02070309020205020404"/>
              </a:rPr>
              <a:t>	</a:t>
            </a:r>
            <a:r>
              <a:rPr lang="en-US" altLang="zh-CN" sz="1050" kern="100" dirty="0" smtClean="0">
                <a:latin typeface="宋体" panose="02010600030101010101" pitchFamily="2" charset="-122"/>
                <a:cs typeface="Courier New" panose="02070309020205020404"/>
              </a:rPr>
              <a:t>	</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0004912" y="125558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8130" name="Picture 2" descr="SJ26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5551" y="2349656"/>
            <a:ext cx="2340299" cy="17542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在强光照射下会发生爆炸，</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项错误；甲烷和</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反应在光照条件下发生取代反应生成</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，其中</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是油状液体，</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反应后产物最多的是</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溶于饱和食盐水会有少量</a:t>
            </a:r>
            <a:r>
              <a:rPr lang="en-US" altLang="zh-CN" sz="2600" b="1" kern="100" dirty="0" err="1">
                <a:solidFill>
                  <a:srgbClr val="0000FF"/>
                </a:solidFill>
                <a:latin typeface="Times New Roman" panose="02020603050405020304"/>
                <a:ea typeface="仿宋_GB2312"/>
                <a:cs typeface="Courier New" panose="02070309020205020404"/>
              </a:rPr>
              <a:t>NaCl</a:t>
            </a:r>
            <a:r>
              <a:rPr lang="zh-CN" altLang="zh-CN" sz="2600" b="1" kern="100" dirty="0">
                <a:solidFill>
                  <a:srgbClr val="0000FF"/>
                </a:solidFill>
                <a:latin typeface="Times New Roman" panose="02020603050405020304"/>
                <a:ea typeface="仿宋_GB2312"/>
                <a:cs typeface="Times New Roman" panose="02020603050405020304"/>
              </a:rPr>
              <a:t>晶体析出，</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是不溶于水的气体，所以液体不会充满试管，</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485926"/>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二、同系物和同分异构体的辨析与判断</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8" name="矩形 7"/>
          <p:cNvSpPr/>
          <p:nvPr/>
        </p:nvSpPr>
        <p:spPr>
          <a:xfrm>
            <a:off x="260418" y="1809587"/>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1</a:t>
            </a:r>
            <a:r>
              <a:rPr lang="en-US" altLang="zh-CN" sz="2600" dirty="0">
                <a:latin typeface="Times New Roman" panose="02020603050405020304"/>
                <a:ea typeface="微软雅黑" panose="020B0503020204020204" pitchFamily="34" charset="-122"/>
              </a:rPr>
              <a:t>.</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dirty="0">
                <a:latin typeface="Times New Roman" panose="02020603050405020304"/>
                <a:ea typeface="黑体" panose="02010609060101010101" charset="-122"/>
                <a:cs typeface="Times New Roman" panose="02020603050405020304"/>
              </a:rPr>
              <a:t>四同</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dirty="0">
                <a:latin typeface="Times New Roman" panose="02020603050405020304"/>
                <a:ea typeface="黑体" panose="02010609060101010101" charset="-122"/>
                <a:cs typeface="Times New Roman" panose="02020603050405020304"/>
              </a:rPr>
              <a:t>概念的比较</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nvGraphicFramePr>
        <p:xfrm>
          <a:off x="781542" y="2601277"/>
          <a:ext cx="11074400" cy="3835400"/>
        </p:xfrm>
        <a:graphic>
          <a:graphicData uri="http://schemas.openxmlformats.org/presentationml/2006/ole">
            <mc:AlternateContent xmlns:mc="http://schemas.openxmlformats.org/markup-compatibility/2006">
              <mc:Choice xmlns:v="urn:schemas-microsoft-com:vml" Requires="v">
                <p:oleObj spid="_x0000_s14357" name="Document" r:id="rId1" imgW="11235055" imgH="3896995" progId="Word.Document.8">
                  <p:embed/>
                </p:oleObj>
              </mc:Choice>
              <mc:Fallback>
                <p:oleObj name="Document" r:id="rId1" imgW="11235055" imgH="3896995" progId="Word.Document.8">
                  <p:embed/>
                  <p:pic>
                    <p:nvPicPr>
                      <p:cNvPr id="0" name="图片 14356"/>
                      <p:cNvPicPr/>
                      <p:nvPr/>
                    </p:nvPicPr>
                    <p:blipFill>
                      <a:blip r:embed="rId2"/>
                      <a:stretch>
                        <a:fillRect/>
                      </a:stretch>
                    </p:blipFill>
                    <p:spPr>
                      <a:xfrm>
                        <a:off x="781542" y="2601277"/>
                        <a:ext cx="11074400" cy="3835400"/>
                      </a:xfrm>
                      <a:prstGeom prst="rect">
                        <a:avLst/>
                      </a:prstGeom>
                    </p:spPr>
                  </p:pic>
                </p:oleObj>
              </mc:Fallback>
            </mc:AlternateContent>
          </a:graphicData>
        </a:graphic>
      </p:graphicFrame>
      <p:pic>
        <p:nvPicPr>
          <p:cNvPr id="14353" name="Picture 17" descr="核心归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695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69900" y="927100"/>
          <a:ext cx="11480800" cy="5295900"/>
        </p:xfrm>
        <a:graphic>
          <a:graphicData uri="http://schemas.openxmlformats.org/presentationml/2006/ole">
            <mc:AlternateContent xmlns:mc="http://schemas.openxmlformats.org/markup-compatibility/2006">
              <mc:Choice xmlns:v="urn:schemas-microsoft-com:vml" Requires="v">
                <p:oleObj spid="_x0000_s17428" name="Document" r:id="rId1" imgW="11649075" imgH="5385435" progId="Word.Document.8">
                  <p:embed/>
                </p:oleObj>
              </mc:Choice>
              <mc:Fallback>
                <p:oleObj name="Document" r:id="rId1" imgW="11649075" imgH="5385435" progId="Word.Document.8">
                  <p:embed/>
                  <p:pic>
                    <p:nvPicPr>
                      <p:cNvPr id="0" name="图片 17427"/>
                      <p:cNvPicPr/>
                      <p:nvPr/>
                    </p:nvPicPr>
                    <p:blipFill>
                      <a:blip r:embed="rId2"/>
                      <a:stretch>
                        <a:fillRect/>
                      </a:stretch>
                    </p:blipFill>
                    <p:spPr>
                      <a:xfrm>
                        <a:off x="469900" y="927100"/>
                        <a:ext cx="11480800" cy="5295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4447" y="369403"/>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Arial" panose="020B06040202020202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同系物的判断</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410909" y="909472"/>
            <a:ext cx="11625056" cy="544954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同系物判断的两个标准</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分子结构相似即属于同一类物质。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分子组成上仅相差一个或若干个</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原子团。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同系物判断的三个关键点</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同</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互为同系物的物质必须属于同一类物质。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似</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结构相似，是指化学键类型相似，分子中各原子的结合方式相似。</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差</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组成上相差</a:t>
            </a:r>
            <a:r>
              <a:rPr lang="en-US" altLang="zh-CN" sz="2600" i="1" kern="1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个</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原子团</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同系物一定具有不同的碳原子数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或分子式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同系物一定具有不同的相对分子质量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相差</a:t>
            </a:r>
            <a:r>
              <a:rPr lang="en-US" altLang="zh-CN" sz="2600" kern="100" dirty="0">
                <a:latin typeface="Times New Roman" panose="02020603050405020304"/>
                <a:ea typeface="微软雅黑" panose="020B0503020204020204" pitchFamily="34" charset="-122"/>
                <a:cs typeface="Courier New" panose="02070309020205020404"/>
              </a:rPr>
              <a:t>14</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判断同系物时应注意的两个问题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互为同系物的分子中各元素的质量分数可能相同，也可能不同。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同系物和同分异构体的区别：同系物结构相似，组成不同，分子式不同；同分异构体分子式相同，结构可能相似也可能不相似</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269518"/>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155549"/>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18" name="文本框 17">
            <a:hlinkClick r:id="rId3" action="ppaction://hlinksldjump"/>
          </p:cNvPr>
          <p:cNvSpPr txBox="1"/>
          <p:nvPr/>
        </p:nvSpPr>
        <p:spPr>
          <a:xfrm>
            <a:off x="3709187" y="3037370"/>
            <a:ext cx="7285678" cy="584767"/>
          </a:xfrm>
          <a:prstGeom prst="rect">
            <a:avLst/>
          </a:prstGeom>
          <a:noFill/>
        </p:spPr>
        <p:txBody>
          <a:bodyPr wrap="square" lIns="91432" tIns="45716" rIns="91432" bIns="45716" rtlCol="0">
            <a:spAutoFit/>
          </a:bodyPr>
          <a:lstStyle/>
          <a:p>
            <a:r>
              <a:rPr lang="zh-CN" altLang="en-US" sz="3200" dirty="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rPr>
              <a:t>微专</a:t>
            </a:r>
            <a:r>
              <a:rPr lang="zh-CN" altLang="en-US" sz="3200" dirty="0" smtClean="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rPr>
              <a:t>题</a:t>
            </a:r>
            <a:endParaRPr lang="en-US" altLang="zh-CN" sz="3200" dirty="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567401"/>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1"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451526"/>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2"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7" name="组合 46"/>
          <p:cNvGrpSpPr/>
          <p:nvPr/>
        </p:nvGrpSpPr>
        <p:grpSpPr>
          <a:xfrm>
            <a:off x="2939668" y="3264182"/>
            <a:ext cx="8055197" cy="292168"/>
            <a:chOff x="4630" y="2578"/>
            <a:chExt cx="12687" cy="460"/>
          </a:xfrm>
        </p:grpSpPr>
        <p:cxnSp>
          <p:nvCxnSpPr>
            <p:cNvPr id="48" name="直接连接符 4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9" name="文本框 48">
              <a:hlinkClick r:id="rId3"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4" action="ppaction://hlinksldjump"/>
          </p:cNvPr>
          <p:cNvSpPr txBox="1"/>
          <p:nvPr/>
        </p:nvSpPr>
        <p:spPr>
          <a:xfrm>
            <a:off x="3707446" y="469773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98295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4"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5" action="ppaction://hlinksldjump"/>
          </p:cNvPr>
          <p:cNvSpPr txBox="1"/>
          <p:nvPr/>
        </p:nvSpPr>
        <p:spPr>
          <a:xfrm>
            <a:off x="3707446" y="386783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416381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5"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070365"/>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en-US" altLang="zh-CN" sz="2600" b="1" dirty="0" smtClean="0">
                <a:latin typeface="Times New Roman" panose="02020603050405020304"/>
                <a:ea typeface="楷体_GB2312"/>
              </a:rPr>
              <a:t>(</a:t>
            </a:r>
            <a:r>
              <a:rPr lang="en-US" altLang="zh-CN" sz="2600" b="1" dirty="0">
                <a:latin typeface="Times New Roman" panose="02020603050405020304"/>
                <a:ea typeface="楷体_GB2312"/>
              </a:rPr>
              <a:t>2022·</a:t>
            </a:r>
            <a:r>
              <a:rPr lang="zh-CN" altLang="zh-CN" sz="2600" b="1" dirty="0">
                <a:latin typeface="Times New Roman" panose="02020603050405020304"/>
                <a:ea typeface="楷体_GB2312"/>
                <a:cs typeface="Times New Roman" panose="02020603050405020304"/>
              </a:rPr>
              <a:t>北京房山区期末</a:t>
            </a:r>
            <a:r>
              <a:rPr lang="en-US" altLang="zh-CN" sz="2600" b="1" dirty="0">
                <a:latin typeface="Times New Roman" panose="02020603050405020304"/>
                <a:ea typeface="楷体_GB2312"/>
              </a:rPr>
              <a:t>)</a:t>
            </a:r>
            <a:r>
              <a:rPr lang="zh-CN" altLang="zh-CN" sz="2600" dirty="0">
                <a:latin typeface="Times New Roman" panose="02020603050405020304"/>
                <a:ea typeface="微软雅黑" panose="020B0503020204020204" pitchFamily="34" charset="-122"/>
                <a:cs typeface="Times New Roman" panose="02020603050405020304"/>
              </a:rPr>
              <a:t>下列说法正确的是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TextBox 7"/>
          <p:cNvSpPr txBox="1"/>
          <p:nvPr/>
        </p:nvSpPr>
        <p:spPr>
          <a:xfrm>
            <a:off x="6762165" y="118061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6402" name="Picture 18"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04952" y="524026"/>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681816" y="1879447"/>
          <a:ext cx="10845800" cy="3556000"/>
        </p:xfrm>
        <a:graphic>
          <a:graphicData uri="http://schemas.openxmlformats.org/presentationml/2006/ole">
            <mc:AlternateContent xmlns:mc="http://schemas.openxmlformats.org/markup-compatibility/2006">
              <mc:Choice xmlns:v="urn:schemas-microsoft-com:vml" Requires="v">
                <p:oleObj spid="_x0000_s16406" name="Document" r:id="rId2" imgW="10862945" imgH="3573780" progId="Word.Document.8">
                  <p:embed/>
                </p:oleObj>
              </mc:Choice>
              <mc:Fallback>
                <p:oleObj name="Document" r:id="rId2" imgW="10862945" imgH="3573780" progId="Word.Document.8">
                  <p:embed/>
                  <p:pic>
                    <p:nvPicPr>
                      <p:cNvPr id="0" name="图片 16405"/>
                      <p:cNvPicPr/>
                      <p:nvPr/>
                    </p:nvPicPr>
                    <p:blipFill>
                      <a:blip r:embed="rId3"/>
                      <a:stretch>
                        <a:fillRect/>
                      </a:stretch>
                    </p:blipFill>
                    <p:spPr>
                      <a:xfrm>
                        <a:off x="681816" y="1879447"/>
                        <a:ext cx="10845800" cy="3556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897101"/>
          <a:ext cx="11493500" cy="4152900"/>
        </p:xfrm>
        <a:graphic>
          <a:graphicData uri="http://schemas.openxmlformats.org/presentationml/2006/ole">
            <mc:AlternateContent xmlns:mc="http://schemas.openxmlformats.org/markup-compatibility/2006">
              <mc:Choice xmlns:v="urn:schemas-microsoft-com:vml" Requires="v">
                <p:oleObj spid="_x0000_s49157" name="Document" r:id="rId1" imgW="11505565" imgH="4168775" progId="Word.Document.8">
                  <p:embed/>
                </p:oleObj>
              </mc:Choice>
              <mc:Fallback>
                <p:oleObj name="Document" r:id="rId1" imgW="11505565" imgH="4168775" progId="Word.Document.8">
                  <p:embed/>
                  <p:pic>
                    <p:nvPicPr>
                      <p:cNvPr id="0" name="图片 49156"/>
                      <p:cNvPicPr/>
                      <p:nvPr/>
                    </p:nvPicPr>
                    <p:blipFill>
                      <a:blip r:embed="rId2"/>
                      <a:stretch>
                        <a:fillRect/>
                      </a:stretch>
                    </p:blipFill>
                    <p:spPr>
                      <a:xfrm>
                        <a:off x="381000" y="897101"/>
                        <a:ext cx="11493500" cy="4152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下列说法中错误的是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46382"/>
            <a:ext cx="11397613"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化学性质相似的有机物是同系物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分子组成相差一个或几个</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原子团的有机物是同系物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若烃中碳、氢元素的质量分数相同，它们必是同系物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互为同分异构体的两种有机物的物理性质有差别，但化学性质必定相似</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①②③④</a:t>
            </a:r>
            <a:r>
              <a:rPr lang="en-US" altLang="zh-CN" sz="2600" kern="100" dirty="0">
                <a:latin typeface="Times New Roman" panose="02020603050405020304"/>
                <a:ea typeface="微软雅黑" panose="020B0503020204020204" pitchFamily="34" charset="-122"/>
                <a:cs typeface="Courier New" panose="02070309020205020404"/>
              </a:rPr>
              <a:t> 	B.</a:t>
            </a:r>
            <a:r>
              <a:rPr lang="zh-CN" altLang="zh-CN" sz="2600" kern="100" dirty="0">
                <a:latin typeface="Times New Roman" panose="02020603050405020304"/>
                <a:ea typeface="微软雅黑" panose="020B0503020204020204" pitchFamily="34" charset="-122"/>
                <a:cs typeface="Times New Roman" panose="02020603050405020304"/>
              </a:rPr>
              <a:t>只有</a:t>
            </a:r>
            <a:r>
              <a:rPr lang="en-US" altLang="zh-CN" sz="2600" kern="100" dirty="0">
                <a:latin typeface="宋体" panose="02010600030101010101" pitchFamily="2" charset="-122"/>
                <a:ea typeface="微软雅黑" panose="020B0503020204020204" pitchFamily="34" charset="-122"/>
                <a:cs typeface="Times New Roman" panose="02020603050405020304"/>
              </a:rPr>
              <a:t>②③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只有</a:t>
            </a:r>
            <a:r>
              <a:rPr lang="en-US" altLang="zh-CN" sz="2600" kern="100" dirty="0">
                <a:latin typeface="宋体" panose="02010600030101010101" pitchFamily="2" charset="-122"/>
                <a:ea typeface="微软雅黑" panose="020B0503020204020204" pitchFamily="34" charset="-122"/>
                <a:cs typeface="Times New Roman" panose="02020603050405020304"/>
              </a:rPr>
              <a:t>③④</a:t>
            </a:r>
            <a:r>
              <a:rPr lang="en-US" altLang="zh-CN" sz="2600" kern="100" dirty="0">
                <a:latin typeface="Times New Roman" panose="02020603050405020304"/>
                <a:ea typeface="微软雅黑" panose="020B0503020204020204" pitchFamily="34" charset="-122"/>
                <a:cs typeface="Courier New" panose="02070309020205020404"/>
              </a:rPr>
              <a:t> 	D.</a:t>
            </a:r>
            <a:r>
              <a:rPr lang="zh-CN" altLang="zh-CN" sz="2600" kern="100" dirty="0">
                <a:latin typeface="Times New Roman" panose="02020603050405020304"/>
                <a:ea typeface="微软雅黑" panose="020B0503020204020204" pitchFamily="34" charset="-122"/>
                <a:cs typeface="Times New Roman" panose="02020603050405020304"/>
              </a:rPr>
              <a:t>只有</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①②③</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3780307" y="8998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897101"/>
          <a:ext cx="11493500" cy="4152900"/>
        </p:xfrm>
        <a:graphic>
          <a:graphicData uri="http://schemas.openxmlformats.org/presentationml/2006/ole">
            <mc:AlternateContent xmlns:mc="http://schemas.openxmlformats.org/markup-compatibility/2006">
              <mc:Choice xmlns:v="urn:schemas-microsoft-com:vml" Requires="v">
                <p:oleObj spid="_x0000_s18453" name="Document" r:id="rId1" imgW="11505565" imgH="4168775" progId="Word.Document.8">
                  <p:embed/>
                </p:oleObj>
              </mc:Choice>
              <mc:Fallback>
                <p:oleObj name="Document" r:id="rId1" imgW="11505565" imgH="4168775" progId="Word.Document.8">
                  <p:embed/>
                  <p:pic>
                    <p:nvPicPr>
                      <p:cNvPr id="0" name="图片 18452"/>
                      <p:cNvPicPr/>
                      <p:nvPr/>
                    </p:nvPicPr>
                    <p:blipFill>
                      <a:blip r:embed="rId2"/>
                      <a:stretch>
                        <a:fillRect/>
                      </a:stretch>
                    </p:blipFill>
                    <p:spPr>
                      <a:xfrm>
                        <a:off x="381000" y="897101"/>
                        <a:ext cx="11493500" cy="4152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484933"/>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dirty="0">
                <a:latin typeface="Times New Roman" panose="02020603050405020304"/>
                <a:ea typeface="微软雅黑" panose="020B0503020204020204" pitchFamily="34" charset="-122"/>
                <a:cs typeface="Times New Roman" panose="02020603050405020304"/>
              </a:rPr>
              <a:t>现有下列</a:t>
            </a:r>
            <a:r>
              <a:rPr lang="en-US" altLang="zh-CN" sz="2600" dirty="0">
                <a:latin typeface="Times New Roman" panose="02020603050405020304"/>
                <a:ea typeface="微软雅黑" panose="020B0503020204020204" pitchFamily="34" charset="-122"/>
              </a:rPr>
              <a:t>6</a:t>
            </a:r>
            <a:r>
              <a:rPr lang="zh-CN" altLang="zh-CN" sz="2600" dirty="0">
                <a:latin typeface="Times New Roman" panose="02020603050405020304"/>
                <a:ea typeface="微软雅黑" panose="020B0503020204020204" pitchFamily="34" charset="-122"/>
                <a:cs typeface="Times New Roman" panose="02020603050405020304"/>
              </a:rPr>
              <a:t>种有机物：</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nvGraphicFramePr>
        <p:xfrm>
          <a:off x="702945" y="1202856"/>
          <a:ext cx="10875010" cy="4744720"/>
        </p:xfrm>
        <a:graphic>
          <a:graphicData uri="http://schemas.openxmlformats.org/presentationml/2006/ole">
            <mc:AlternateContent xmlns:mc="http://schemas.openxmlformats.org/markup-compatibility/2006">
              <mc:Choice xmlns:v="urn:schemas-microsoft-com:vml" Requires="v">
                <p:oleObj spid="_x0000_s19477" name="Document" r:id="rId1" imgW="10892155" imgH="4758055" progId="Word.Document.8">
                  <p:embed/>
                </p:oleObj>
              </mc:Choice>
              <mc:Fallback>
                <p:oleObj name="Document" r:id="rId1" imgW="10892155" imgH="4758055" progId="Word.Document.8">
                  <p:embed/>
                  <p:pic>
                    <p:nvPicPr>
                      <p:cNvPr id="0" name="图片 19476"/>
                      <p:cNvPicPr/>
                      <p:nvPr/>
                    </p:nvPicPr>
                    <p:blipFill>
                      <a:blip r:embed="rId2"/>
                      <a:stretch>
                        <a:fillRect/>
                      </a:stretch>
                    </p:blipFill>
                    <p:spPr>
                      <a:xfrm>
                        <a:off x="702945" y="1202856"/>
                        <a:ext cx="10875010" cy="4744720"/>
                      </a:xfrm>
                      <a:prstGeom prst="rect">
                        <a:avLst/>
                      </a:prstGeom>
                    </p:spPr>
                  </p:pic>
                </p:oleObj>
              </mc:Fallback>
            </mc:AlternateContent>
          </a:graphicData>
        </a:graphic>
      </p:graphicFrame>
      <p:sp>
        <p:nvSpPr>
          <p:cNvPr id="4" name="矩形 3"/>
          <p:cNvSpPr/>
          <p:nvPr/>
        </p:nvSpPr>
        <p:spPr>
          <a:xfrm>
            <a:off x="4076853" y="3605856"/>
            <a:ext cx="518091" cy="492443"/>
          </a:xfrm>
          <a:prstGeom prst="rect">
            <a:avLst/>
          </a:prstGeom>
        </p:spPr>
        <p:txBody>
          <a:bodyPr wrap="none">
            <a:spAutoFit/>
          </a:bodyPr>
          <a:lstStyle/>
          <a:p>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④</a:t>
            </a:r>
            <a:endParaRPr lang="zh-CN" altLang="en-US" sz="2600" dirty="0"/>
          </a:p>
        </p:txBody>
      </p:sp>
      <p:sp>
        <p:nvSpPr>
          <p:cNvPr id="10" name="矩形 9"/>
          <p:cNvSpPr/>
          <p:nvPr/>
        </p:nvSpPr>
        <p:spPr>
          <a:xfrm>
            <a:off x="3754907" y="4193551"/>
            <a:ext cx="518091" cy="492443"/>
          </a:xfrm>
          <a:prstGeom prst="rect">
            <a:avLst/>
          </a:prstGeom>
        </p:spPr>
        <p:txBody>
          <a:bodyPr wrap="none">
            <a:spAutoFit/>
          </a:bodyPr>
          <a:lstStyle/>
          <a:p>
            <a:r>
              <a:rPr lang="en-US" altLang="zh-CN" sz="2600">
                <a:solidFill>
                  <a:srgbClr val="C00000"/>
                </a:solidFill>
                <a:latin typeface="宋体" panose="02010600030101010101" pitchFamily="2" charset="-122"/>
                <a:ea typeface="微软雅黑" panose="020B0503020204020204" pitchFamily="34" charset="-122"/>
                <a:cs typeface="Times New Roman" panose="02020603050405020304"/>
              </a:rPr>
              <a:t>⑥</a:t>
            </a:r>
            <a:endParaRPr lang="zh-CN" altLang="en-US" sz="2600" dirty="0"/>
          </a:p>
        </p:txBody>
      </p:sp>
      <p:sp>
        <p:nvSpPr>
          <p:cNvPr id="11" name="矩形 10"/>
          <p:cNvSpPr/>
          <p:nvPr/>
        </p:nvSpPr>
        <p:spPr>
          <a:xfrm>
            <a:off x="4835045" y="4733620"/>
            <a:ext cx="518091" cy="492443"/>
          </a:xfrm>
          <a:prstGeom prst="rect">
            <a:avLst/>
          </a:prstGeom>
        </p:spPr>
        <p:txBody>
          <a:bodyPr wrap="none">
            <a:spAutoFit/>
          </a:bodyPr>
          <a:lstStyle/>
          <a:p>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⑤</a:t>
            </a:r>
            <a:endParaRPr lang="zh-CN" altLang="en-US" sz="2600" dirty="0"/>
          </a:p>
        </p:txBody>
      </p:sp>
      <p:sp>
        <p:nvSpPr>
          <p:cNvPr id="12" name="矩形 11"/>
          <p:cNvSpPr/>
          <p:nvPr/>
        </p:nvSpPr>
        <p:spPr>
          <a:xfrm>
            <a:off x="5397092" y="5364812"/>
            <a:ext cx="518091" cy="492443"/>
          </a:xfrm>
          <a:prstGeom prst="rect">
            <a:avLst/>
          </a:prstGeom>
        </p:spPr>
        <p:txBody>
          <a:bodyPr wrap="none">
            <a:spAutoFit/>
          </a:bodyPr>
          <a:lstStyle/>
          <a:p>
            <a:r>
              <a:rPr lang="en-US" altLang="zh-CN" sz="2600">
                <a:solidFill>
                  <a:srgbClr val="C00000"/>
                </a:solidFill>
                <a:latin typeface="宋体" panose="02010600030101010101" pitchFamily="2" charset="-122"/>
                <a:ea typeface="微软雅黑" panose="020B0503020204020204" pitchFamily="34" charset="-122"/>
                <a:cs typeface="Times New Roman" panose="02020603050405020304"/>
              </a:rPr>
              <a:t>③</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只含碳、氢两种元素的有机物属于烃；分子式符合通式</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i="1" kern="100" baseline="-250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i="1" kern="100" baseline="-25000" dirty="0">
                <a:solidFill>
                  <a:srgbClr val="0000FF"/>
                </a:solidFill>
                <a:latin typeface="Times New Roman" panose="02020603050405020304"/>
                <a:ea typeface="仿宋_GB2312"/>
                <a:cs typeface="Courier New" panose="02070309020205020404"/>
              </a:rPr>
              <a:t>n</a:t>
            </a:r>
            <a:r>
              <a:rPr lang="zh-CN" altLang="zh-CN" sz="2600" b="1" kern="100" baseline="-25000" dirty="0">
                <a:solidFill>
                  <a:srgbClr val="0000FF"/>
                </a:solidFill>
                <a:latin typeface="Times New Roman" panose="02020603050405020304"/>
                <a:ea typeface="仿宋_GB2312"/>
                <a:cs typeface="Times New Roman" panose="020206030504050203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的烃属于烷烃；结构相似，分子组成上相差一个或多个</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原子团的物质互为同系物；分子式相同，结构不同的物质互为同分异构体</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470" y="600226"/>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60418" y="1212947"/>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1</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烷烃同分异构体的书写方法</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884851"/>
            <a:ext cx="11397613" cy="4229210"/>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遵循的原则</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主链由长到短，支链由整到散；位置由心到边，排列由同到邻、间。</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书写的步骤</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先写出碳原子数最多的主链。</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写出少一个碳原子的主链，另一个碳原子作为甲基</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接在主链某碳原子上。</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zh-CN"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写出少两个碳原子的主链，另两个碳原子作为乙基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或两个甲基</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接在主链碳原子上，以此类推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549426"/>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可概括为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两注意，四句话</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50178" name="Picture 2" descr="SJ26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5887" y="1449541"/>
            <a:ext cx="5860206" cy="19802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11326"/>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黑体" panose="02010609060101010101" charset="-122"/>
                <a:cs typeface="Times New Roman" panose="02020603050405020304"/>
              </a:rPr>
              <a:t>【示例】</a:t>
            </a:r>
            <a:r>
              <a:rPr lang="zh-CN" altLang="zh-CN" sz="2600" kern="100" dirty="0">
                <a:latin typeface="Times New Roman" panose="02020603050405020304"/>
                <a:ea typeface="微软雅黑" panose="020B0503020204020204" pitchFamily="34" charset="-122"/>
                <a:cs typeface="Times New Roman" panose="02020603050405020304"/>
              </a:rPr>
              <a:t>　写出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12</a:t>
            </a:r>
            <a:r>
              <a:rPr lang="zh-CN" altLang="zh-CN" sz="2600" kern="100" dirty="0">
                <a:latin typeface="Times New Roman" panose="02020603050405020304"/>
                <a:ea typeface="微软雅黑" panose="020B0503020204020204" pitchFamily="34" charset="-122"/>
                <a:cs typeface="Times New Roman" panose="02020603050405020304"/>
              </a:rPr>
              <a:t>的同分异构体</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183230"/>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将分子中全部碳原子连成直链作为主链。</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C—C—C—C—C</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从主链一端取下一个碳原子作为支链</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即甲基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，依次连在主链中心对称线</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虚线</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一侧的各个碳原子上，此时碳骨架只有一种。</a:t>
            </a:r>
            <a:endParaRPr lang="zh-CN" altLang="zh-CN" sz="1050" kern="100" dirty="0">
              <a:effectLst/>
              <a:latin typeface="宋体" panose="02010600030101010101" pitchFamily="2" charset="-122"/>
              <a:cs typeface="Courier New" panose="02070309020205020404"/>
            </a:endParaRPr>
          </a:p>
        </p:txBody>
      </p:sp>
      <p:pic>
        <p:nvPicPr>
          <p:cNvPr id="51202" name="Picture 2" descr="SJ26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4016" y="3633056"/>
            <a:ext cx="1881185" cy="11537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16880" y="4866819"/>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solidFill>
                  <a:srgbClr val="0000FF"/>
                </a:solidFill>
                <a:latin typeface="Times New Roman" panose="02020603050405020304"/>
                <a:ea typeface="黑体" panose="02010609060101010101" charset="-122"/>
                <a:cs typeface="Times New Roman" panose="02020603050405020304"/>
              </a:rPr>
              <a:t>注意</a:t>
            </a:r>
            <a:r>
              <a:rPr lang="zh-CN" altLang="zh-CN" sz="2600" b="1" kern="100" dirty="0">
                <a:solidFill>
                  <a:srgbClr val="0000FF"/>
                </a:solidFill>
                <a:latin typeface="Times New Roman" panose="02020603050405020304"/>
                <a:ea typeface="仿宋_GB2312"/>
                <a:cs typeface="Times New Roman" panose="02020603050405020304"/>
              </a:rPr>
              <a:t>　甲基不能连在</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位和</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位上，否则会使碳链变长，</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位和</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位等效，只能用一个，否则重复</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444500"/>
          <a:ext cx="11493500" cy="5740400"/>
        </p:xfrm>
        <a:graphic>
          <a:graphicData uri="http://schemas.openxmlformats.org/presentationml/2006/ole">
            <mc:AlternateContent xmlns:mc="http://schemas.openxmlformats.org/markup-compatibility/2006">
              <mc:Choice xmlns:v="urn:schemas-microsoft-com:vml" Requires="v">
                <p:oleObj spid="_x0000_s52229" name="Document" r:id="rId1" imgW="11505565" imgH="5756910" progId="Word.Document.8">
                  <p:embed/>
                </p:oleObj>
              </mc:Choice>
              <mc:Fallback>
                <p:oleObj name="Document" r:id="rId1" imgW="11505565" imgH="5756910" progId="Word.Document.8">
                  <p:embed/>
                  <p:pic>
                    <p:nvPicPr>
                      <p:cNvPr id="0" name="图片 52228"/>
                      <p:cNvPicPr/>
                      <p:nvPr/>
                    </p:nvPicPr>
                    <p:blipFill>
                      <a:blip r:embed="rId2"/>
                      <a:stretch>
                        <a:fillRect/>
                      </a:stretch>
                    </p:blipFill>
                    <p:spPr>
                      <a:xfrm>
                        <a:off x="381000" y="444500"/>
                        <a:ext cx="11493500" cy="5740400"/>
                      </a:xfrm>
                      <a:prstGeom prst="rect">
                        <a:avLst/>
                      </a:prstGeom>
                    </p:spPr>
                  </p:pic>
                </p:oleObj>
              </mc:Fallback>
            </mc:AlternateContent>
          </a:graphicData>
        </a:graphic>
      </p:graphicFrame>
      <p:pic>
        <p:nvPicPr>
          <p:cNvPr id="52226" name="Picture 2" descr="SJ27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5043" y="1566063"/>
            <a:ext cx="1260161" cy="13224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Arial" panose="020B0604020202020204"/>
                <a:ea typeface="黑体" panose="02010609060101010101" charset="-122"/>
              </a:rPr>
              <a:t>2</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烃的一元取代物同分异构体数目的判断</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46382"/>
            <a:ext cx="11397613" cy="43242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烷烃分子中的一个氢原子</a:t>
            </a:r>
            <a:r>
              <a:rPr lang="zh-CN" altLang="zh-CN" sz="2600" kern="100">
                <a:latin typeface="Times New Roman" panose="02020603050405020304"/>
                <a:ea typeface="微软雅黑" panose="020B0503020204020204" pitchFamily="34" charset="-122"/>
                <a:cs typeface="Times New Roman" panose="02020603050405020304"/>
              </a:rPr>
              <a:t>被</a:t>
            </a:r>
            <a:r>
              <a:rPr lang="zh-CN" altLang="zh-CN" sz="2600" kern="100" smtClean="0">
                <a:latin typeface="Times New Roman" panose="02020603050405020304"/>
                <a:ea typeface="微软雅黑" panose="020B0503020204020204" pitchFamily="34" charset="-122"/>
                <a:cs typeface="Times New Roman" panose="02020603050405020304"/>
              </a:rPr>
              <a:t>其</a:t>
            </a:r>
            <a:r>
              <a:rPr lang="zh-CN" altLang="en-US" sz="2600" kern="100" smtClean="0">
                <a:latin typeface="Times New Roman" panose="02020603050405020304"/>
                <a:ea typeface="微软雅黑" panose="020B0503020204020204" pitchFamily="34" charset="-122"/>
                <a:cs typeface="Times New Roman" panose="02020603050405020304"/>
              </a:rPr>
              <a:t>他</a:t>
            </a:r>
            <a:r>
              <a:rPr lang="zh-CN" altLang="zh-CN" sz="2600" kern="100" smtClean="0">
                <a:latin typeface="Times New Roman" panose="02020603050405020304"/>
                <a:ea typeface="微软雅黑" panose="020B0503020204020204" pitchFamily="34" charset="-122"/>
                <a:cs typeface="Times New Roman" panose="02020603050405020304"/>
              </a:rPr>
              <a:t>原子</a:t>
            </a:r>
            <a:r>
              <a:rPr lang="zh-CN" altLang="zh-CN" sz="2600" kern="100" dirty="0">
                <a:latin typeface="Times New Roman" panose="02020603050405020304"/>
                <a:ea typeface="微软雅黑" panose="020B0503020204020204" pitchFamily="34" charset="-122"/>
                <a:cs typeface="Times New Roman" panose="02020603050405020304"/>
              </a:rPr>
              <a:t>或原子团所代替，称为烷烃的一元取代物，其同分异构体数目的判断是常见重要题型，其确定方法常用</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等效氢法</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和基元法</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即烃基数目法</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等效氢法</a:t>
            </a:r>
            <a:r>
              <a:rPr lang="zh-CN" altLang="zh-CN" sz="2600" kern="100" dirty="0">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要用等效氢法判断某烃的一元取代物的同分异构体的数目，首先要观察烃的结构是否具有对称性。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连在同一碳原子上的氢原子等效，如甲烷中的</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个氢原子等效</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444500"/>
          <a:ext cx="11493500" cy="5740400"/>
        </p:xfrm>
        <a:graphic>
          <a:graphicData uri="http://schemas.openxmlformats.org/presentationml/2006/ole">
            <mc:AlternateContent xmlns:mc="http://schemas.openxmlformats.org/markup-compatibility/2006">
              <mc:Choice xmlns:v="urn:schemas-microsoft-com:vml" Requires="v">
                <p:oleObj spid="_x0000_s53252" name="Document" r:id="rId1" imgW="11505565" imgH="5756910" progId="Word.Document.8">
                  <p:embed/>
                </p:oleObj>
              </mc:Choice>
              <mc:Fallback>
                <p:oleObj name="Document" r:id="rId1" imgW="11505565" imgH="5756910" progId="Word.Document.8">
                  <p:embed/>
                  <p:pic>
                    <p:nvPicPr>
                      <p:cNvPr id="0" name="图片 53251"/>
                      <p:cNvPicPr/>
                      <p:nvPr/>
                    </p:nvPicPr>
                    <p:blipFill>
                      <a:blip r:embed="rId2"/>
                      <a:stretch>
                        <a:fillRect/>
                      </a:stretch>
                    </p:blipFill>
                    <p:spPr>
                      <a:xfrm>
                        <a:off x="381000" y="444500"/>
                        <a:ext cx="11493500" cy="5740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537055"/>
          <a:ext cx="11493500" cy="4152900"/>
        </p:xfrm>
        <a:graphic>
          <a:graphicData uri="http://schemas.openxmlformats.org/presentationml/2006/ole">
            <mc:AlternateContent xmlns:mc="http://schemas.openxmlformats.org/markup-compatibility/2006">
              <mc:Choice xmlns:v="urn:schemas-microsoft-com:vml" Requires="v">
                <p:oleObj spid="_x0000_s54276" name="Document" r:id="rId1" imgW="11505565" imgH="4168775" progId="Word.Document.8">
                  <p:embed/>
                </p:oleObj>
              </mc:Choice>
              <mc:Fallback>
                <p:oleObj name="Document" r:id="rId1" imgW="11505565" imgH="4168775" progId="Word.Document.8">
                  <p:embed/>
                  <p:pic>
                    <p:nvPicPr>
                      <p:cNvPr id="0" name="图片 54275"/>
                      <p:cNvPicPr/>
                      <p:nvPr/>
                    </p:nvPicPr>
                    <p:blipFill>
                      <a:blip r:embed="rId2"/>
                      <a:stretch>
                        <a:fillRect/>
                      </a:stretch>
                    </p:blipFill>
                    <p:spPr>
                      <a:xfrm>
                        <a:off x="381000" y="537055"/>
                        <a:ext cx="11493500" cy="4152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Arial" panose="020B0604020202020204"/>
                <a:ea typeface="黑体" panose="02010609060101010101"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烃的二元取代物同分异构体数目的判断</a:t>
            </a:r>
            <a:r>
              <a:rPr lang="en-US" altLang="zh-CN" sz="2600" kern="100" dirty="0">
                <a:latin typeface="Times New Roman" panose="02020603050405020304"/>
                <a:ea typeface="黑体" panose="02010609060101010101"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黑体" panose="02010609060101010101" charset="-122"/>
                <a:cs typeface="Times New Roman" panose="02020603050405020304"/>
              </a:rPr>
              <a:t>定一移一</a:t>
            </a:r>
            <a:r>
              <a:rPr lang="zh-CN" altLang="zh-CN" sz="2600" kern="100" dirty="0">
                <a:latin typeface="宋体" panose="02010600030101010101" pitchFamily="2" charset="-122"/>
                <a:ea typeface="宋体" panose="02010600030101010101" pitchFamily="2" charset="-122"/>
                <a:cs typeface="Times New Roman" panose="02020603050405020304"/>
              </a:rPr>
              <a:t>”</a:t>
            </a:r>
            <a:r>
              <a:rPr lang="zh-CN" altLang="zh-CN" sz="2600" kern="100" dirty="0" smtClean="0">
                <a:latin typeface="Times New Roman" panose="02020603050405020304"/>
                <a:ea typeface="黑体" panose="02010609060101010101" charset="-122"/>
                <a:cs typeface="Times New Roman" panose="02020603050405020304"/>
              </a:rPr>
              <a:t>法</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先写出烃的同分异构体。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然后再利用</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定一移一</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法，即先固定一个支链的位置，再移动另一个支链，让两个支链的位置由</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同</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到</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邻</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再到</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间</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由近及远</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，以确定同分异构体的数目，同时要仔细考虑是否出现重复的情况。</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12947"/>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kern="100" dirty="0">
                <a:latin typeface="Times New Roman" panose="02020603050405020304"/>
                <a:ea typeface="微软雅黑" panose="020B0503020204020204" pitchFamily="34" charset="-122"/>
                <a:cs typeface="Times New Roman" panose="02020603050405020304"/>
              </a:rPr>
              <a:t>下列烷烃进行一氯取代反应后，只能生成两种不同的取代产物的是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884851"/>
            <a:ext cx="11397613"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	</a:t>
            </a:r>
            <a:r>
              <a:rPr lang="en-US" altLang="zh-CN" sz="2600" kern="100" dirty="0">
                <a:latin typeface="Times New Roman" panose="02020603050405020304"/>
                <a:ea typeface="微软雅黑" panose="020B0503020204020204" pitchFamily="34" charset="-122"/>
                <a:cs typeface="Courier New" panose="02070309020205020404"/>
              </a:rPr>
              <a:t>B.(CH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 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CHCH(CH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	</a:t>
            </a:r>
            <a:r>
              <a:rPr lang="en-US" altLang="zh-CN" sz="2600" kern="100" dirty="0">
                <a:latin typeface="Times New Roman" panose="02020603050405020304"/>
                <a:ea typeface="微软雅黑" panose="020B0503020204020204" pitchFamily="34" charset="-122"/>
                <a:cs typeface="Courier New" panose="02070309020205020404"/>
              </a:rPr>
              <a:t>D.(</a:t>
            </a:r>
            <a:r>
              <a:rPr lang="en-US" altLang="zh-CN" sz="2600" kern="100" dirty="0" smtClean="0">
                <a:latin typeface="Times New Roman" panose="02020603050405020304"/>
                <a:ea typeface="微软雅黑" panose="020B0503020204020204" pitchFamily="34" charset="-122"/>
                <a:cs typeface="Courier New" panose="02070309020205020404"/>
              </a:rPr>
              <a:t>CH</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r>
              <a:rPr lang="en-US" altLang="zh-CN" sz="2600" kern="100" dirty="0" smtClean="0">
                <a:latin typeface="Times New Roman" panose="02020603050405020304"/>
                <a:ea typeface="微软雅黑" panose="020B0503020204020204" pitchFamily="34" charset="-122"/>
                <a:cs typeface="Courier New" panose="02070309020205020404"/>
              </a:rPr>
              <a:t>)</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r>
              <a:rPr lang="en-US" altLang="zh-CN" sz="2600" kern="100" dirty="0" smtClean="0">
                <a:latin typeface="Times New Roman" panose="02020603050405020304"/>
                <a:ea typeface="微软雅黑" panose="020B0503020204020204" pitchFamily="34" charset="-122"/>
                <a:cs typeface="Courier New" panose="02070309020205020404"/>
              </a:rPr>
              <a:t>CCH</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CH</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p:txBody>
      </p:sp>
      <p:pic>
        <p:nvPicPr>
          <p:cNvPr id="1026" name="Picture 2" descr="迁移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6852" y="6713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415758" y="126951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 name="矩形 7"/>
          <p:cNvSpPr/>
          <p:nvPr/>
        </p:nvSpPr>
        <p:spPr>
          <a:xfrm>
            <a:off x="516880" y="3246612"/>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中有</a:t>
            </a:r>
            <a:r>
              <a:rPr lang="en-US" altLang="zh-CN" sz="2600" b="1" kern="1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Times New Roman" panose="02020603050405020304"/>
                <a:ea typeface="仿宋_GB2312"/>
                <a:cs typeface="Times New Roman" panose="02020603050405020304"/>
              </a:rPr>
              <a:t>种不同环境的氢原子，</a:t>
            </a:r>
            <a:r>
              <a:rPr lang="en-US" altLang="zh-CN" sz="2600" b="1" kern="100" dirty="0">
                <a:solidFill>
                  <a:srgbClr val="0000FF"/>
                </a:solidFill>
                <a:latin typeface="Times New Roman" panose="02020603050405020304"/>
                <a:ea typeface="仿宋_GB2312"/>
                <a:cs typeface="Courier New" panose="02070309020205020404"/>
              </a:rPr>
              <a:t> A</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 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中有</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种不同环境的氢原子，</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CHCH(CH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中有</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种不同环境的氢原子，</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中有</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种不同环境的氢原子，</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en-US" altLang="zh-CN" sz="2600" kern="100" dirty="0">
                <a:latin typeface="Times New Roman" panose="02020603050405020304"/>
                <a:ea typeface="微软雅黑" panose="020B0503020204020204" pitchFamily="34" charset="-122"/>
                <a:cs typeface="Courier New" panose="02070309020205020404"/>
              </a:rPr>
              <a:t> C</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12</a:t>
            </a:r>
            <a:r>
              <a:rPr lang="zh-CN" altLang="zh-CN" sz="2600" kern="100" dirty="0">
                <a:latin typeface="Times New Roman" panose="02020603050405020304"/>
                <a:ea typeface="微软雅黑" panose="020B0503020204020204" pitchFamily="34" charset="-122"/>
                <a:cs typeface="Times New Roman" panose="02020603050405020304"/>
              </a:rPr>
              <a:t>有三种不同结构，甲：</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，乙：</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，丙：</a:t>
            </a:r>
            <a:r>
              <a:rPr lang="en-US" altLang="zh-CN" sz="2600" kern="100" dirty="0">
                <a:latin typeface="Times New Roman" panose="02020603050405020304"/>
                <a:ea typeface="微软雅黑" panose="020B0503020204020204" pitchFamily="34" charset="-122"/>
                <a:cs typeface="Courier New" panose="02070309020205020404"/>
              </a:rPr>
              <a:t>C(CH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，下列相关叙述正确的是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51"/>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丙有三种不同沸点的二氯取代物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B.C</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12</a:t>
            </a:r>
            <a:r>
              <a:rPr lang="zh-CN" altLang="zh-CN" sz="2600" kern="100" dirty="0">
                <a:latin typeface="Times New Roman" panose="02020603050405020304"/>
                <a:ea typeface="微软雅黑" panose="020B0503020204020204" pitchFamily="34" charset="-122"/>
                <a:cs typeface="Times New Roman" panose="02020603050405020304"/>
              </a:rPr>
              <a:t>表示一种纯净物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甲、乙、丙属于同分异构体，具有相同的物理、化学性质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甲、乙、丙中，乙的一氯代物数目</a:t>
            </a:r>
            <a:r>
              <a:rPr lang="zh-CN" altLang="zh-CN" sz="2600" kern="100" dirty="0" smtClean="0">
                <a:latin typeface="Times New Roman" panose="02020603050405020304"/>
                <a:ea typeface="微软雅黑" panose="020B0503020204020204" pitchFamily="34" charset="-122"/>
                <a:cs typeface="Times New Roman" panose="02020603050405020304"/>
              </a:rPr>
              <a:t>最多</a:t>
            </a:r>
            <a:endParaRPr lang="zh-CN" altLang="zh-CN" sz="1050" kern="100" dirty="0">
              <a:latin typeface="宋体" panose="02010600030101010101" pitchFamily="2" charset="-122"/>
              <a:cs typeface="Courier New" panose="02070309020205020404"/>
            </a:endParaRPr>
          </a:p>
        </p:txBody>
      </p:sp>
      <p:sp>
        <p:nvSpPr>
          <p:cNvPr id="4" name="TextBox 3"/>
          <p:cNvSpPr txBox="1"/>
          <p:nvPr/>
        </p:nvSpPr>
        <p:spPr>
          <a:xfrm>
            <a:off x="5567837" y="148641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0301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项，丙</a:t>
            </a:r>
            <a:r>
              <a:rPr lang="en-US" altLang="zh-CN" sz="2600" b="1" kern="100" dirty="0">
                <a:solidFill>
                  <a:srgbClr val="0000FF"/>
                </a:solidFill>
                <a:latin typeface="Times New Roman" panose="02020603050405020304"/>
                <a:ea typeface="仿宋_GB2312"/>
                <a:cs typeface="Courier New" panose="02070309020205020404"/>
              </a:rPr>
              <a:t>[C(CH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只有一种氢原子，其二氯代物有两种结构：取代同一个碳原子上的两个氢原子和取代不同碳原子上的两个氢原子，错误；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5</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12</a:t>
            </a:r>
            <a:r>
              <a:rPr lang="zh-CN" altLang="zh-CN" sz="2600" b="1" kern="100" dirty="0">
                <a:solidFill>
                  <a:srgbClr val="0000FF"/>
                </a:solidFill>
                <a:latin typeface="Times New Roman" panose="02020603050405020304"/>
                <a:ea typeface="仿宋_GB2312"/>
                <a:cs typeface="Times New Roman" panose="02020603050405020304"/>
              </a:rPr>
              <a:t>有三种同分异构体，可表示三种物质，错误；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项，甲、乙、丙属于同分异构体，物理性质不同，化学性质相似，错误；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项，甲的一氯代物有三种，乙的一氯代物有四种，丙的一氯代物只有一种，正确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240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分子式为</a:t>
            </a:r>
            <a:r>
              <a:rPr lang="en-US" altLang="zh-CN" sz="2600" dirty="0">
                <a:latin typeface="Times New Roman" panose="02020603050405020304"/>
                <a:ea typeface="微软雅黑" panose="020B0503020204020204" pitchFamily="34" charset="-122"/>
              </a:rPr>
              <a:t>C</a:t>
            </a:r>
            <a:r>
              <a:rPr lang="en-US" altLang="zh-CN" sz="2600" baseline="-25000" dirty="0">
                <a:latin typeface="Times New Roman" panose="02020603050405020304"/>
                <a:ea typeface="微软雅黑" panose="020B0503020204020204" pitchFamily="34" charset="-122"/>
              </a:rPr>
              <a:t>4</a:t>
            </a:r>
            <a:r>
              <a:rPr lang="en-US" altLang="zh-CN" sz="2600" dirty="0">
                <a:latin typeface="Times New Roman" panose="02020603050405020304"/>
                <a:ea typeface="微软雅黑" panose="020B0503020204020204" pitchFamily="34" charset="-122"/>
              </a:rPr>
              <a:t>H</a:t>
            </a:r>
            <a:r>
              <a:rPr lang="en-US" altLang="zh-CN" sz="2600" baseline="-25000" dirty="0">
                <a:latin typeface="Times New Roman" panose="02020603050405020304"/>
                <a:ea typeface="微软雅黑" panose="020B0503020204020204" pitchFamily="34" charset="-122"/>
              </a:rPr>
              <a:t>8</a:t>
            </a:r>
            <a:r>
              <a:rPr lang="en-US" altLang="zh-CN" sz="2600" dirty="0">
                <a:latin typeface="Times New Roman" panose="02020603050405020304"/>
                <a:ea typeface="微软雅黑" panose="020B0503020204020204" pitchFamily="34" charset="-122"/>
              </a:rPr>
              <a:t>BrCl</a:t>
            </a:r>
            <a:r>
              <a:rPr lang="zh-CN" altLang="zh-CN" sz="2600" dirty="0">
                <a:latin typeface="Times New Roman" panose="02020603050405020304"/>
                <a:ea typeface="微软雅黑" panose="020B0503020204020204" pitchFamily="34" charset="-122"/>
                <a:cs typeface="Times New Roman" panose="02020603050405020304"/>
              </a:rPr>
              <a:t>的有机物共有</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不含立体异构</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195930"/>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A.8</a:t>
            </a:r>
            <a:r>
              <a:rPr lang="zh-CN" altLang="zh-CN" sz="2600" kern="100" dirty="0">
                <a:latin typeface="Times New Roman" panose="02020603050405020304"/>
                <a:ea typeface="微软雅黑" panose="020B0503020204020204" pitchFamily="34" charset="-122"/>
                <a:cs typeface="Times New Roman" panose="02020603050405020304"/>
              </a:rPr>
              <a:t>种</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Times New Roman" panose="02020603050405020304" pitchFamily="18" charset="0"/>
                <a:ea typeface="Times New Roman" panose="02020603050405020304"/>
                <a:cs typeface="Times New Roman" panose="02020603050405020304" pitchFamily="18" charset="0"/>
              </a:rPr>
              <a:t>B.</a:t>
            </a:r>
            <a:r>
              <a:rPr lang="en-US" altLang="zh-CN" sz="2600" kern="100" dirty="0">
                <a:latin typeface="宋体" panose="02010600030101010101" pitchFamily="2" charset="-122"/>
                <a:ea typeface="Times New Roman" panose="02020603050405020304"/>
                <a:cs typeface="Courier New" panose="02070309020205020404"/>
              </a:rPr>
              <a:t>10</a:t>
            </a:r>
            <a:r>
              <a:rPr lang="zh-CN" altLang="zh-CN" sz="2600" kern="100" dirty="0" smtClean="0">
                <a:latin typeface="Times New Roman" panose="02020603050405020304"/>
                <a:ea typeface="微软雅黑" panose="020B0503020204020204" pitchFamily="34" charset="-122"/>
                <a:cs typeface="Times New Roman" panose="02020603050405020304"/>
              </a:rPr>
              <a:t>种</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C.12</a:t>
            </a:r>
            <a:r>
              <a:rPr lang="zh-CN" altLang="zh-CN" sz="2600" kern="100" dirty="0">
                <a:latin typeface="Times New Roman" panose="02020603050405020304"/>
                <a:ea typeface="微软雅黑" panose="020B0503020204020204" pitchFamily="34" charset="-122"/>
                <a:cs typeface="Times New Roman" panose="02020603050405020304"/>
              </a:rPr>
              <a:t>种</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Times New Roman" panose="02020603050405020304" pitchFamily="18" charset="0"/>
                <a:ea typeface="Times New Roman" panose="02020603050405020304"/>
                <a:cs typeface="Times New Roman" panose="02020603050405020304" pitchFamily="18" charset="0"/>
              </a:rPr>
              <a:t>D.</a:t>
            </a:r>
            <a:r>
              <a:rPr lang="en-US" altLang="zh-CN" sz="2600" kern="100" dirty="0">
                <a:latin typeface="宋体" panose="02010600030101010101" pitchFamily="2" charset="-122"/>
                <a:ea typeface="Times New Roman" panose="02020603050405020304"/>
                <a:cs typeface="Courier New" panose="02070309020205020404"/>
              </a:rPr>
              <a:t>14</a:t>
            </a:r>
            <a:r>
              <a:rPr lang="zh-CN" altLang="zh-CN" sz="2600" kern="100" dirty="0" smtClean="0">
                <a:latin typeface="Times New Roman" panose="02020603050405020304"/>
                <a:ea typeface="微软雅黑" panose="020B0503020204020204" pitchFamily="34" charset="-122"/>
                <a:cs typeface="Times New Roman" panose="02020603050405020304"/>
              </a:rPr>
              <a:t>种</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7662280" y="63668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406400" y="1824510"/>
          <a:ext cx="11493500" cy="4546600"/>
        </p:xfrm>
        <a:graphic>
          <a:graphicData uri="http://schemas.openxmlformats.org/presentationml/2006/ole">
            <mc:AlternateContent xmlns:mc="http://schemas.openxmlformats.org/markup-compatibility/2006">
              <mc:Choice xmlns:v="urn:schemas-microsoft-com:vml" Requires="v">
                <p:oleObj spid="_x0000_s56322" name="Document" r:id="rId1" imgW="11505565" imgH="4567555" progId="Word.Document.8">
                  <p:embed/>
                </p:oleObj>
              </mc:Choice>
              <mc:Fallback>
                <p:oleObj name="Document" r:id="rId1" imgW="11505565" imgH="4567555" progId="Word.Document.8">
                  <p:embed/>
                  <p:pic>
                    <p:nvPicPr>
                      <p:cNvPr id="0" name="图片 56321"/>
                      <p:cNvPicPr/>
                      <p:nvPr/>
                    </p:nvPicPr>
                    <p:blipFill>
                      <a:blip r:embed="rId2"/>
                      <a:stretch>
                        <a:fillRect/>
                      </a:stretch>
                    </p:blipFill>
                    <p:spPr>
                      <a:xfrm>
                        <a:off x="406400" y="1824510"/>
                        <a:ext cx="11493500" cy="4546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367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分子式为</a:t>
            </a:r>
            <a:r>
              <a:rPr lang="en-US" altLang="zh-CN" sz="2600" dirty="0">
                <a:latin typeface="Times New Roman" panose="02020603050405020304"/>
                <a:ea typeface="微软雅黑" panose="020B0503020204020204" pitchFamily="34" charset="-122"/>
              </a:rPr>
              <a:t>C</a:t>
            </a:r>
            <a:r>
              <a:rPr lang="en-US" altLang="zh-CN" sz="2600" baseline="-25000" dirty="0">
                <a:latin typeface="Times New Roman" panose="02020603050405020304"/>
                <a:ea typeface="微软雅黑" panose="020B0503020204020204" pitchFamily="34" charset="-122"/>
              </a:rPr>
              <a:t>4</a:t>
            </a:r>
            <a:r>
              <a:rPr lang="en-US" altLang="zh-CN" sz="2600" dirty="0">
                <a:latin typeface="Times New Roman" panose="02020603050405020304"/>
                <a:ea typeface="微软雅黑" panose="020B0503020204020204" pitchFamily="34" charset="-122"/>
              </a:rPr>
              <a:t>H</a:t>
            </a:r>
            <a:r>
              <a:rPr lang="en-US" altLang="zh-CN" sz="2600" baseline="-25000" dirty="0">
                <a:latin typeface="Times New Roman" panose="02020603050405020304"/>
                <a:ea typeface="微软雅黑" panose="020B0503020204020204" pitchFamily="34" charset="-122"/>
              </a:rPr>
              <a:t>8</a:t>
            </a:r>
            <a:r>
              <a:rPr lang="en-US" altLang="zh-CN" sz="2600" dirty="0">
                <a:latin typeface="Times New Roman" panose="02020603050405020304"/>
                <a:ea typeface="微软雅黑" panose="020B0503020204020204" pitchFamily="34" charset="-122"/>
              </a:rPr>
              <a:t>Cl</a:t>
            </a:r>
            <a:r>
              <a:rPr lang="en-US" altLang="zh-CN" sz="2600" baseline="-25000" dirty="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的有机物共有</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不含立体异构</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208630"/>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A.7</a:t>
            </a:r>
            <a:r>
              <a:rPr lang="zh-CN" altLang="zh-CN" sz="2600" kern="100" dirty="0">
                <a:latin typeface="Times New Roman" panose="02020603050405020304"/>
                <a:ea typeface="微软雅黑" panose="020B0503020204020204" pitchFamily="34" charset="-122"/>
                <a:cs typeface="Times New Roman" panose="02020603050405020304"/>
              </a:rPr>
              <a:t>种</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Times New Roman" panose="02020603050405020304" pitchFamily="18" charset="0"/>
                <a:ea typeface="Times New Roman" panose="02020603050405020304"/>
                <a:cs typeface="Times New Roman" panose="02020603050405020304" pitchFamily="18" charset="0"/>
              </a:rPr>
              <a:t>B.</a:t>
            </a:r>
            <a:r>
              <a:rPr lang="en-US" altLang="zh-CN" sz="2600" kern="100" dirty="0">
                <a:latin typeface="宋体" panose="02010600030101010101" pitchFamily="2" charset="-122"/>
                <a:ea typeface="Times New Roman" panose="02020603050405020304"/>
                <a:cs typeface="Courier New" panose="02070309020205020404"/>
              </a:rPr>
              <a:t>8</a:t>
            </a:r>
            <a:r>
              <a:rPr lang="zh-CN" altLang="zh-CN" sz="2600" kern="100" dirty="0">
                <a:latin typeface="Times New Roman" panose="02020603050405020304"/>
                <a:ea typeface="微软雅黑" panose="020B0503020204020204" pitchFamily="34" charset="-122"/>
                <a:cs typeface="Times New Roman" panose="02020603050405020304"/>
              </a:rPr>
              <a:t>种</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C.9</a:t>
            </a:r>
            <a:r>
              <a:rPr lang="zh-CN" altLang="zh-CN" sz="2600" kern="100" dirty="0">
                <a:latin typeface="Times New Roman" panose="02020603050405020304"/>
                <a:ea typeface="微软雅黑" panose="020B0503020204020204" pitchFamily="34" charset="-122"/>
                <a:cs typeface="Times New Roman" panose="02020603050405020304"/>
              </a:rPr>
              <a:t>种</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Times New Roman" panose="02020603050405020304" pitchFamily="18" charset="0"/>
                <a:ea typeface="Times New Roman" panose="02020603050405020304"/>
                <a:cs typeface="Times New Roman" panose="02020603050405020304" pitchFamily="18" charset="0"/>
              </a:rPr>
              <a:t>D.</a:t>
            </a:r>
            <a:r>
              <a:rPr lang="en-US" altLang="zh-CN" sz="2600" kern="100" dirty="0">
                <a:latin typeface="宋体" panose="02010600030101010101" pitchFamily="2" charset="-122"/>
                <a:ea typeface="Times New Roman" panose="02020603050405020304"/>
                <a:cs typeface="Courier New" panose="02070309020205020404"/>
              </a:rPr>
              <a:t>10</a:t>
            </a:r>
            <a:r>
              <a:rPr lang="zh-CN" altLang="zh-CN" sz="2600" kern="100" dirty="0">
                <a:latin typeface="Times New Roman" panose="02020603050405020304"/>
                <a:ea typeface="微软雅黑" panose="020B0503020204020204" pitchFamily="34" charset="-122"/>
                <a:cs typeface="Times New Roman" panose="02020603050405020304"/>
              </a:rPr>
              <a:t>种</a:t>
            </a:r>
            <a:endParaRPr lang="zh-CN" altLang="zh-CN" sz="1050" kern="100" dirty="0">
              <a:effectLst/>
              <a:latin typeface="宋体" panose="02010600030101010101" pitchFamily="2" charset="-122"/>
              <a:cs typeface="Courier New" panose="02070309020205020404"/>
            </a:endParaRPr>
          </a:p>
        </p:txBody>
      </p:sp>
      <p:sp>
        <p:nvSpPr>
          <p:cNvPr id="4" name="TextBox 3"/>
          <p:cNvSpPr txBox="1"/>
          <p:nvPr/>
        </p:nvSpPr>
        <p:spPr>
          <a:xfrm>
            <a:off x="7406167" y="664720"/>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514493" y="2034070"/>
          <a:ext cx="11493500" cy="3556000"/>
        </p:xfrm>
        <a:graphic>
          <a:graphicData uri="http://schemas.openxmlformats.org/presentationml/2006/ole">
            <mc:AlternateContent xmlns:mc="http://schemas.openxmlformats.org/markup-compatibility/2006">
              <mc:Choice xmlns:v="urn:schemas-microsoft-com:vml" Requires="v">
                <p:oleObj spid="_x0000_s57346" name="Document" r:id="rId1" imgW="11505565" imgH="3573780" progId="Word.Document.8">
                  <p:embed/>
                </p:oleObj>
              </mc:Choice>
              <mc:Fallback>
                <p:oleObj name="Document" r:id="rId1" imgW="11505565" imgH="3573780" progId="Word.Document.8">
                  <p:embed/>
                  <p:pic>
                    <p:nvPicPr>
                      <p:cNvPr id="0" name="图片 57345"/>
                      <p:cNvPicPr/>
                      <p:nvPr/>
                    </p:nvPicPr>
                    <p:blipFill>
                      <a:blip r:embed="rId2"/>
                      <a:stretch>
                        <a:fillRect/>
                      </a:stretch>
                    </p:blipFill>
                    <p:spPr>
                      <a:xfrm>
                        <a:off x="514493" y="2034070"/>
                        <a:ext cx="11493500" cy="3556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85926"/>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一、甲烷的组成、结构与性质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化石燃料的组成与成分</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94516" y="1840392"/>
          <a:ext cx="10981403" cy="4163381"/>
        </p:xfrm>
        <a:graphic>
          <a:graphicData uri="http://schemas.openxmlformats.org/drawingml/2006/table">
            <a:tbl>
              <a:tblPr/>
              <a:tblGrid>
                <a:gridCol w="1082811"/>
                <a:gridCol w="2160276"/>
                <a:gridCol w="3960506"/>
                <a:gridCol w="3777810"/>
              </a:tblGrid>
              <a:tr h="565944">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化石燃料</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天然气</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石油</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煤</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34">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组成元素</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主要</a:t>
                      </a:r>
                      <a:r>
                        <a:rPr lang="zh-CN" sz="2500" kern="100" dirty="0" smtClean="0">
                          <a:effectLst/>
                          <a:latin typeface="Times New Roman" panose="02020603050405020304"/>
                          <a:ea typeface="微软雅黑" panose="020B0503020204020204" pitchFamily="34" charset="-122"/>
                          <a:cs typeface="Times New Roman" panose="02020603050405020304"/>
                        </a:rPr>
                        <a:t>是</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主要是</a:t>
                      </a:r>
                      <a:r>
                        <a:rPr lang="zh-CN" sz="2500" kern="100" dirty="0">
                          <a:effectLst/>
                          <a:latin typeface="宋体" panose="02010600030101010101" pitchFamily="2" charset="-122"/>
                          <a:ea typeface="Times New Roman" panose="02020603050405020304"/>
                          <a:cs typeface="Courier New" panose="02070309020205020404"/>
                        </a:rPr>
                        <a:t> </a:t>
                      </a:r>
                      <a:r>
                        <a:rPr kumimoji="0" lang="en-US" altLang="zh-CN" sz="2600" b="0" i="0" u="none" kern="100" baseline="0" dirty="0" smtClean="0">
                          <a:solidFill>
                            <a:srgbClr val="000000"/>
                          </a:solidFill>
                          <a:effectLst/>
                          <a:latin typeface="宋体" panose="02010600030101010101" pitchFamily="2" charset="-122"/>
                          <a:ea typeface="宋体" panose="02010600030101010101" pitchFamily="2" charset="-122"/>
                          <a:cs typeface="Courier New" panose="02070309020205020404"/>
                          <a:sym typeface="Times New Roman" panose="02020603050405020304"/>
                        </a:rPr>
                        <a:t>________</a:t>
                      </a:r>
                      <a:r>
                        <a:rPr lang="zh-CN" sz="2500" kern="100" dirty="0" smtClean="0">
                          <a:effectLst/>
                          <a:latin typeface="Times New Roman" panose="02020603050405020304"/>
                          <a:ea typeface="微软雅黑" panose="020B0503020204020204" pitchFamily="34" charset="-122"/>
                          <a:cs typeface="Times New Roman" panose="02020603050405020304"/>
                        </a:rPr>
                        <a:t>，</a:t>
                      </a:r>
                      <a:r>
                        <a:rPr lang="zh-CN" sz="2500" kern="100" dirty="0">
                          <a:effectLst/>
                          <a:latin typeface="Times New Roman" panose="02020603050405020304"/>
                          <a:ea typeface="微软雅黑" panose="020B0503020204020204" pitchFamily="34" charset="-122"/>
                          <a:cs typeface="Times New Roman" panose="02020603050405020304"/>
                        </a:rPr>
                        <a:t>还有少量</a:t>
                      </a:r>
                      <a:r>
                        <a:rPr lang="en-US" sz="2500" kern="100" dirty="0">
                          <a:effectLst/>
                          <a:latin typeface="Times New Roman" panose="02020603050405020304"/>
                          <a:ea typeface="微软雅黑" panose="020B0503020204020204" pitchFamily="34" charset="-122"/>
                          <a:cs typeface="Courier New" panose="02070309020205020404"/>
                        </a:rPr>
                        <a:t>S</a:t>
                      </a:r>
                      <a:r>
                        <a:rPr lang="zh-CN" sz="2500" kern="100" dirty="0">
                          <a:effectLst/>
                          <a:latin typeface="Times New Roman" panose="02020603050405020304"/>
                          <a:ea typeface="微软雅黑" panose="020B0503020204020204" pitchFamily="34" charset="-122"/>
                          <a:cs typeface="Times New Roman" panose="02020603050405020304"/>
                        </a:rPr>
                        <a:t>、</a:t>
                      </a:r>
                      <a:r>
                        <a:rPr lang="en-US" sz="2500" kern="100" dirty="0">
                          <a:effectLst/>
                          <a:latin typeface="Times New Roman" panose="02020603050405020304"/>
                          <a:ea typeface="微软雅黑" panose="020B0503020204020204" pitchFamily="34" charset="-122"/>
                          <a:cs typeface="Courier New" panose="02070309020205020404"/>
                        </a:rPr>
                        <a:t>O</a:t>
                      </a:r>
                      <a:r>
                        <a:rPr lang="zh-CN" sz="2500" kern="100" dirty="0">
                          <a:effectLst/>
                          <a:latin typeface="Times New Roman" panose="02020603050405020304"/>
                          <a:ea typeface="微软雅黑" panose="020B0503020204020204" pitchFamily="34" charset="-122"/>
                          <a:cs typeface="Times New Roman" panose="02020603050405020304"/>
                        </a:rPr>
                        <a:t>、</a:t>
                      </a:r>
                      <a:r>
                        <a:rPr lang="en-US" sz="2500" kern="100" dirty="0">
                          <a:effectLst/>
                          <a:latin typeface="Times New Roman" panose="02020603050405020304"/>
                          <a:ea typeface="微软雅黑" panose="020B0503020204020204" pitchFamily="34" charset="-122"/>
                          <a:cs typeface="Courier New" panose="02070309020205020404"/>
                        </a:rPr>
                        <a:t>N</a:t>
                      </a:r>
                      <a:r>
                        <a:rPr lang="zh-CN" sz="2500" kern="100" dirty="0">
                          <a:effectLst/>
                          <a:latin typeface="Times New Roman" panose="02020603050405020304"/>
                          <a:ea typeface="微软雅黑" panose="020B0503020204020204" pitchFamily="34" charset="-122"/>
                          <a:cs typeface="Times New Roman" panose="02020603050405020304"/>
                        </a:rPr>
                        <a:t>等</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含量最高的元素</a:t>
                      </a:r>
                      <a:r>
                        <a:rPr lang="zh-CN" sz="2500" kern="100" dirty="0" smtClean="0">
                          <a:effectLst/>
                          <a:latin typeface="Times New Roman" panose="02020603050405020304"/>
                          <a:ea typeface="微软雅黑" panose="020B0503020204020204" pitchFamily="34" charset="-122"/>
                          <a:cs typeface="Times New Roman" panose="02020603050405020304"/>
                        </a:rPr>
                        <a:t>是</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500" kern="100" dirty="0" smtClean="0">
                          <a:effectLst/>
                          <a:latin typeface="Times New Roman" panose="02020603050405020304"/>
                          <a:ea typeface="微软雅黑" panose="020B0503020204020204" pitchFamily="34" charset="-122"/>
                          <a:cs typeface="Times New Roman" panose="02020603050405020304"/>
                        </a:rPr>
                        <a:t>，</a:t>
                      </a:r>
                      <a:r>
                        <a:rPr lang="zh-CN" sz="2500" kern="100" dirty="0">
                          <a:effectLst/>
                          <a:latin typeface="Times New Roman" panose="02020603050405020304"/>
                          <a:ea typeface="微软雅黑" panose="020B0503020204020204" pitchFamily="34" charset="-122"/>
                          <a:cs typeface="Times New Roman" panose="02020603050405020304"/>
                        </a:rPr>
                        <a:t>其次是</a:t>
                      </a:r>
                      <a:r>
                        <a:rPr lang="zh-CN" sz="2500" kern="100" dirty="0">
                          <a:effectLst/>
                          <a:latin typeface="宋体" panose="02010600030101010101" pitchFamily="2" charset="-122"/>
                          <a:ea typeface="Times New Roman" panose="02020603050405020304"/>
                          <a:cs typeface="Courier New" panose="02070309020205020404"/>
                        </a:rPr>
                        <a:t> </a:t>
                      </a:r>
                      <a:r>
                        <a:rPr kumimoji="0" lang="en-US" altLang="zh-CN" sz="2600" b="0" i="0" u="none" kern="100" baseline="0" dirty="0" smtClean="0">
                          <a:solidFill>
                            <a:srgbClr val="000000"/>
                          </a:solidFill>
                          <a:effectLst/>
                          <a:latin typeface="宋体" panose="02010600030101010101" pitchFamily="2" charset="-122"/>
                          <a:ea typeface="宋体" panose="02010600030101010101" pitchFamily="2" charset="-122"/>
                          <a:cs typeface="Courier New" panose="02070309020205020404"/>
                          <a:sym typeface="Times New Roman" panose="02020603050405020304"/>
                        </a:rPr>
                        <a:t>________</a:t>
                      </a:r>
                      <a:r>
                        <a:rPr lang="zh-CN" sz="2500" kern="100" dirty="0" smtClean="0">
                          <a:effectLst/>
                          <a:latin typeface="Times New Roman" panose="02020603050405020304"/>
                          <a:ea typeface="微软雅黑" panose="020B0503020204020204" pitchFamily="34" charset="-122"/>
                          <a:cs typeface="Times New Roman" panose="02020603050405020304"/>
                        </a:rPr>
                        <a:t>，</a:t>
                      </a:r>
                      <a:r>
                        <a:rPr lang="zh-CN" sz="2500" kern="100" dirty="0">
                          <a:effectLst/>
                          <a:latin typeface="Times New Roman" panose="02020603050405020304"/>
                          <a:ea typeface="微软雅黑" panose="020B0503020204020204" pitchFamily="34" charset="-122"/>
                          <a:cs typeface="Times New Roman" panose="02020603050405020304"/>
                        </a:rPr>
                        <a:t>还有少量</a:t>
                      </a:r>
                      <a:r>
                        <a:rPr lang="en-US" sz="2500" kern="100" dirty="0">
                          <a:effectLst/>
                          <a:latin typeface="Times New Roman" panose="02020603050405020304"/>
                          <a:ea typeface="微软雅黑" panose="020B0503020204020204" pitchFamily="34" charset="-122"/>
                          <a:cs typeface="Courier New" panose="02070309020205020404"/>
                        </a:rPr>
                        <a:t>S</a:t>
                      </a:r>
                      <a:r>
                        <a:rPr lang="zh-CN" sz="2500" kern="100" dirty="0">
                          <a:effectLst/>
                          <a:latin typeface="Times New Roman" panose="02020603050405020304"/>
                          <a:ea typeface="微软雅黑" panose="020B0503020204020204" pitchFamily="34" charset="-122"/>
                          <a:cs typeface="Times New Roman" panose="02020603050405020304"/>
                        </a:rPr>
                        <a:t>、</a:t>
                      </a:r>
                      <a:r>
                        <a:rPr lang="en-US" sz="2500" kern="100" dirty="0">
                          <a:effectLst/>
                          <a:latin typeface="Times New Roman" panose="02020603050405020304"/>
                          <a:ea typeface="微软雅黑" panose="020B0503020204020204" pitchFamily="34" charset="-122"/>
                          <a:cs typeface="Courier New" panose="02070309020205020404"/>
                        </a:rPr>
                        <a:t>P</a:t>
                      </a:r>
                      <a:r>
                        <a:rPr lang="zh-CN" sz="2500" kern="100" dirty="0">
                          <a:effectLst/>
                          <a:latin typeface="Times New Roman" panose="02020603050405020304"/>
                          <a:ea typeface="微软雅黑" panose="020B0503020204020204" pitchFamily="34" charset="-122"/>
                          <a:cs typeface="Times New Roman" panose="02020603050405020304"/>
                        </a:rPr>
                        <a:t>、</a:t>
                      </a:r>
                      <a:r>
                        <a:rPr lang="en-US" sz="2500" kern="100" dirty="0">
                          <a:effectLst/>
                          <a:latin typeface="Times New Roman" panose="02020603050405020304"/>
                          <a:ea typeface="微软雅黑" panose="020B0503020204020204" pitchFamily="34" charset="-122"/>
                          <a:cs typeface="Courier New" panose="02070309020205020404"/>
                        </a:rPr>
                        <a:t>N</a:t>
                      </a:r>
                      <a:r>
                        <a:rPr lang="zh-CN" sz="2500" kern="100" dirty="0">
                          <a:effectLst/>
                          <a:latin typeface="Times New Roman" panose="02020603050405020304"/>
                          <a:ea typeface="微软雅黑" panose="020B0503020204020204" pitchFamily="34" charset="-122"/>
                          <a:cs typeface="Times New Roman" panose="02020603050405020304"/>
                        </a:rPr>
                        <a:t>等</a:t>
                      </a:r>
                      <a:r>
                        <a:rPr lang="en-US" sz="2500" kern="100" dirty="0">
                          <a:effectLst/>
                          <a:latin typeface="Times New Roman" panose="02020603050405020304"/>
                          <a:ea typeface="微软雅黑" panose="020B0503020204020204" pitchFamily="34" charset="-122"/>
                          <a:cs typeface="Courier New" panose="02070309020205020404"/>
                        </a:rPr>
                        <a:t> </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0161">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主要成分</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a:effectLst/>
                          <a:latin typeface="Times New Roman" panose="02020603050405020304"/>
                          <a:ea typeface="微软雅黑" panose="020B0503020204020204" pitchFamily="34" charset="-122"/>
                          <a:cs typeface="Times New Roman" panose="02020603050405020304"/>
                        </a:rPr>
                        <a:t>甲烷</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各种液态碳氢化合物，其中溶有气态和固态碳氢化合物</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500" kern="100" dirty="0">
                          <a:effectLst/>
                          <a:latin typeface="Times New Roman" panose="02020603050405020304"/>
                          <a:ea typeface="微软雅黑" panose="020B0503020204020204" pitchFamily="34" charset="-122"/>
                          <a:cs typeface="Times New Roman" panose="02020603050405020304"/>
                        </a:rPr>
                        <a:t>有机化合物和无机物组成的复杂混合物</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2314723" y="3878740"/>
            <a:ext cx="981359"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5195091" y="3305819"/>
            <a:ext cx="981359"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10595781" y="3023085"/>
            <a:ext cx="407484"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9335620" y="3552040"/>
            <a:ext cx="998991"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r>
              <a:rPr lang="zh-CN"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9" grpId="0" autoUpdateAnimBg="0"/>
      <p:bldP spid="1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下列关于</a:t>
            </a:r>
            <a:r>
              <a:rPr lang="en-US" altLang="zh-CN" sz="2600" dirty="0">
                <a:latin typeface="Times New Roman" panose="02020603050405020304"/>
                <a:ea typeface="微软雅黑" panose="020B0503020204020204" pitchFamily="34" charset="-122"/>
              </a:rPr>
              <a:t>CH</a:t>
            </a:r>
            <a:r>
              <a:rPr lang="en-US" altLang="zh-CN" sz="2600" baseline="-25000" dirty="0">
                <a:latin typeface="Times New Roman" panose="02020603050405020304"/>
                <a:ea typeface="微软雅黑" panose="020B0503020204020204" pitchFamily="34" charset="-122"/>
              </a:rPr>
              <a:t>4</a:t>
            </a:r>
            <a:r>
              <a:rPr lang="zh-CN" altLang="zh-CN" sz="2600" dirty="0">
                <a:latin typeface="Times New Roman" panose="02020603050405020304"/>
                <a:ea typeface="微软雅黑" panose="020B0503020204020204" pitchFamily="34" charset="-122"/>
                <a:cs typeface="Times New Roman" panose="02020603050405020304"/>
              </a:rPr>
              <a:t>的说法错误的是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22133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A.CH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是沼气、天然气和煤矿坑道气的主要成分</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甲烷不能使酸性</a:t>
            </a:r>
            <a:r>
              <a:rPr lang="en-US" altLang="zh-CN" sz="2600" kern="100" dirty="0">
                <a:latin typeface="Times New Roman" panose="02020603050405020304"/>
                <a:ea typeface="微软雅黑" panose="020B0503020204020204" pitchFamily="34" charset="-122"/>
                <a:cs typeface="Courier New" panose="02070309020205020404"/>
              </a:rPr>
              <a:t>KMnO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溶液褪色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收集甲烷可以用向下排空气法</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甲烷和氯水光照时发生取代</a:t>
            </a:r>
            <a:r>
              <a:rPr lang="zh-CN" altLang="zh-CN" sz="2600" kern="100" dirty="0" smtClean="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5025435" y="70018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61914" y="3697380"/>
            <a:ext cx="11352580"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是沼气、天然气和煤矿坑道气的主要成分，</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项正确；甲烷不能使酸性</a:t>
            </a:r>
            <a:r>
              <a:rPr lang="en-US" altLang="zh-CN" sz="2600" b="1" kern="100" dirty="0">
                <a:solidFill>
                  <a:srgbClr val="0000FF"/>
                </a:solidFill>
                <a:latin typeface="Times New Roman" panose="02020603050405020304"/>
                <a:ea typeface="仿宋_GB2312"/>
                <a:cs typeface="Courier New" panose="02070309020205020404"/>
              </a:rPr>
              <a:t>KMnO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溶液褪色，</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项正确；甲烷密度小于空气，收集甲烷可以用向下排空气</a:t>
            </a:r>
            <a:r>
              <a:rPr lang="zh-CN" altLang="zh-CN" sz="2600" b="1" kern="100" dirty="0" smtClean="0">
                <a:solidFill>
                  <a:srgbClr val="0000FF"/>
                </a:solidFill>
                <a:latin typeface="Times New Roman" panose="02020603050405020304"/>
                <a:ea typeface="仿宋_GB2312"/>
                <a:cs typeface="Times New Roman" panose="02020603050405020304"/>
              </a:rPr>
              <a:t>法</a:t>
            </a:r>
            <a:r>
              <a:rPr lang="en-US" altLang="zh-CN" sz="2600" b="1" kern="100" dirty="0" smtClean="0">
                <a:solidFill>
                  <a:srgbClr val="0000FF"/>
                </a:solidFill>
                <a:latin typeface="Times New Roman" panose="02020603050405020304"/>
                <a:ea typeface="仿宋_GB2312"/>
                <a:cs typeface="Times New Roman" panose="02020603050405020304"/>
              </a:rPr>
              <a:t>,</a:t>
            </a:r>
            <a:r>
              <a:rPr lang="en-US" altLang="zh-CN" sz="2600" b="1" kern="100" dirty="0" smtClean="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项正确；甲烷和氯气光照时发生取代</a:t>
            </a:r>
            <a:r>
              <a:rPr lang="zh-CN" altLang="zh-CN" sz="2600" b="1" kern="100" dirty="0" smtClean="0">
                <a:solidFill>
                  <a:srgbClr val="0000FF"/>
                </a:solidFill>
                <a:latin typeface="Times New Roman" panose="02020603050405020304"/>
                <a:ea typeface="仿宋_GB2312"/>
                <a:cs typeface="Times New Roman" panose="02020603050405020304"/>
              </a:rPr>
              <a:t>反应</a:t>
            </a:r>
            <a:r>
              <a:rPr lang="en-US" altLang="zh-CN" sz="2600" b="1" kern="100" dirty="0" smtClean="0">
                <a:solidFill>
                  <a:srgbClr val="0000FF"/>
                </a:solidFill>
                <a:latin typeface="Times New Roman" panose="02020603050405020304"/>
                <a:ea typeface="仿宋_GB2312"/>
                <a:cs typeface="Times New Roman" panose="02020603050405020304"/>
              </a:rPr>
              <a:t>,</a:t>
            </a:r>
            <a:r>
              <a:rPr lang="zh-CN" altLang="zh-CN" sz="2600" b="1" kern="100" dirty="0" smtClean="0">
                <a:solidFill>
                  <a:srgbClr val="0000FF"/>
                </a:solidFill>
                <a:latin typeface="Times New Roman" panose="02020603050405020304"/>
                <a:ea typeface="仿宋_GB2312"/>
                <a:cs typeface="Times New Roman" panose="02020603050405020304"/>
              </a:rPr>
              <a:t>不是</a:t>
            </a:r>
            <a:r>
              <a:rPr lang="zh-CN" altLang="zh-CN" sz="2600" b="1" kern="100" dirty="0">
                <a:solidFill>
                  <a:srgbClr val="0000FF"/>
                </a:solidFill>
                <a:latin typeface="Times New Roman" panose="02020603050405020304"/>
                <a:ea typeface="仿宋_GB2312"/>
                <a:cs typeface="Times New Roman" panose="02020603050405020304"/>
              </a:rPr>
              <a:t>氯水，</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下列反应属于取代反应的是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TextBox 10"/>
          <p:cNvSpPr txBox="1"/>
          <p:nvPr/>
        </p:nvSpPr>
        <p:spPr>
          <a:xfrm>
            <a:off x="4835045"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611996" y="1627670"/>
          <a:ext cx="10883900" cy="3962400"/>
        </p:xfrm>
        <a:graphic>
          <a:graphicData uri="http://schemas.openxmlformats.org/presentationml/2006/ole">
            <mc:AlternateContent xmlns:mc="http://schemas.openxmlformats.org/markup-compatibility/2006">
              <mc:Choice xmlns:v="urn:schemas-microsoft-com:vml" Requires="v">
                <p:oleObj spid="_x0000_s28691" name="Document" r:id="rId1" imgW="10901045" imgH="3970655" progId="Word.Document.8">
                  <p:embed/>
                </p:oleObj>
              </mc:Choice>
              <mc:Fallback>
                <p:oleObj name="Document" r:id="rId1" imgW="10901045" imgH="3970655" progId="Word.Document.8">
                  <p:embed/>
                  <p:pic>
                    <p:nvPicPr>
                      <p:cNvPr id="0" name="图片 28690"/>
                      <p:cNvPicPr/>
                      <p:nvPr/>
                    </p:nvPicPr>
                    <p:blipFill>
                      <a:blip r:embed="rId2"/>
                      <a:stretch>
                        <a:fillRect/>
                      </a:stretch>
                    </p:blipFill>
                    <p:spPr>
                      <a:xfrm>
                        <a:off x="611996" y="1627670"/>
                        <a:ext cx="10883900" cy="3962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反应</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属于置换反应；反应</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属于复分解反应；反应</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中</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个</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分子中的</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个</a:t>
            </a:r>
            <a:r>
              <a:rPr lang="en-US" altLang="zh-CN" sz="2600" b="1" kern="100" dirty="0">
                <a:solidFill>
                  <a:srgbClr val="0000FF"/>
                </a:solidFill>
                <a:latin typeface="Times New Roman" panose="02020603050405020304"/>
                <a:ea typeface="仿宋_GB2312"/>
                <a:cs typeface="Courier New" panose="02070309020205020404"/>
              </a:rPr>
              <a:t>H</a:t>
            </a:r>
            <a:r>
              <a:rPr lang="zh-CN" altLang="zh-CN" sz="2600" b="1" kern="100" dirty="0">
                <a:solidFill>
                  <a:srgbClr val="0000FF"/>
                </a:solidFill>
                <a:latin typeface="Times New Roman" panose="02020603050405020304"/>
                <a:ea typeface="仿宋_GB2312"/>
                <a:cs typeface="Times New Roman" panose="02020603050405020304"/>
              </a:rPr>
              <a:t>原子被</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个</a:t>
            </a:r>
            <a:r>
              <a:rPr lang="en-US" altLang="zh-CN" sz="2600" b="1" kern="100" dirty="0">
                <a:solidFill>
                  <a:srgbClr val="0000FF"/>
                </a:solidFill>
                <a:latin typeface="Times New Roman" panose="02020603050405020304"/>
                <a:ea typeface="仿宋_GB2312"/>
                <a:cs typeface="Courier New" panose="02070309020205020404"/>
              </a:rPr>
              <a:t>Br</a:t>
            </a:r>
            <a:r>
              <a:rPr lang="zh-CN" altLang="zh-CN" sz="2600" b="1" kern="100" dirty="0">
                <a:solidFill>
                  <a:srgbClr val="0000FF"/>
                </a:solidFill>
                <a:latin typeface="Times New Roman" panose="02020603050405020304"/>
                <a:ea typeface="仿宋_GB2312"/>
                <a:cs typeface="Times New Roman" panose="02020603050405020304"/>
              </a:rPr>
              <a:t>原子取代，该反应属于取代反应；反应</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中</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个</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分子中</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个</a:t>
            </a:r>
            <a:r>
              <a:rPr lang="en-US" altLang="zh-CN" sz="2600" b="1" kern="100" dirty="0">
                <a:solidFill>
                  <a:srgbClr val="0000FF"/>
                </a:solidFill>
                <a:latin typeface="Times New Roman" panose="02020603050405020304"/>
                <a:ea typeface="仿宋_GB2312"/>
                <a:cs typeface="Courier New" panose="02070309020205020404"/>
              </a:rPr>
              <a:t>H</a:t>
            </a:r>
            <a:r>
              <a:rPr lang="zh-CN" altLang="zh-CN" sz="2600" b="1" kern="100" dirty="0">
                <a:solidFill>
                  <a:srgbClr val="0000FF"/>
                </a:solidFill>
                <a:latin typeface="Times New Roman" panose="02020603050405020304"/>
                <a:ea typeface="仿宋_GB2312"/>
                <a:cs typeface="Times New Roman" panose="02020603050405020304"/>
              </a:rPr>
              <a:t>原子被</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个</a:t>
            </a:r>
            <a:r>
              <a:rPr lang="en-US" altLang="zh-CN" sz="2600" b="1" kern="100" dirty="0">
                <a:solidFill>
                  <a:srgbClr val="0000FF"/>
                </a:solidFill>
                <a:latin typeface="Times New Roman" panose="02020603050405020304"/>
                <a:ea typeface="仿宋_GB2312"/>
                <a:cs typeface="Courier New" panose="02070309020205020404"/>
              </a:rPr>
              <a:t>Br</a:t>
            </a:r>
            <a:r>
              <a:rPr lang="zh-CN" altLang="zh-CN" sz="2600" b="1" kern="100" dirty="0">
                <a:solidFill>
                  <a:srgbClr val="0000FF"/>
                </a:solidFill>
                <a:latin typeface="Times New Roman" panose="02020603050405020304"/>
                <a:ea typeface="仿宋_GB2312"/>
                <a:cs typeface="Times New Roman" panose="02020603050405020304"/>
              </a:rPr>
              <a:t>原子取代，该反应属于取代反应</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en-US" altLang="zh-CN" sz="2600" kern="100" dirty="0">
                <a:latin typeface="宋体" panose="02010600030101010101" pitchFamily="2" charset="-122"/>
                <a:ea typeface="微软雅黑" panose="020B0503020204020204" pitchFamily="34" charset="-122"/>
                <a:cs typeface="Times New Roman" panose="02020603050405020304"/>
              </a:rPr>
              <a:t> ①</a:t>
            </a:r>
            <a:r>
              <a:rPr lang="zh-CN" altLang="zh-CN" sz="2600" kern="100" dirty="0">
                <a:latin typeface="Times New Roman" panose="02020603050405020304"/>
                <a:ea typeface="微软雅黑" panose="020B0503020204020204" pitchFamily="34" charset="-122"/>
                <a:cs typeface="Times New Roman" panose="02020603050405020304"/>
              </a:rPr>
              <a:t>丁烷、</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甲基丙烷、</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戊烷、</a:t>
            </a:r>
            <a:r>
              <a:rPr lang="zh-CN" altLang="zh-CN" sz="2600" kern="100" dirty="0">
                <a:latin typeface="宋体" panose="02010600030101010101" pitchFamily="2" charset="-122"/>
                <a:ea typeface="微软雅黑" panose="020B0503020204020204" pitchFamily="34" charset="-122"/>
                <a:cs typeface="Times New Roman" panose="02020603050405020304"/>
              </a:rPr>
              <a:t>④</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甲基丁烷、</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二甲基丙烷五种物质的沸点排列顺序正确的是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986451"/>
            <a:ext cx="11397613" cy="152789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⑤	</a:t>
            </a:r>
            <a:r>
              <a:rPr lang="en-US" altLang="zh-CN" sz="2600" kern="100" dirty="0">
                <a:latin typeface="Times New Roman" panose="02020603050405020304"/>
                <a:ea typeface="微软雅黑" panose="020B0503020204020204" pitchFamily="34" charset="-122"/>
                <a:cs typeface="Courier New" panose="02070309020205020404"/>
              </a:rPr>
              <a:t>B.</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②	</a:t>
            </a:r>
            <a:r>
              <a:rPr lang="en-US" altLang="zh-CN" sz="2600" kern="100" dirty="0">
                <a:latin typeface="Times New Roman" panose="02020603050405020304"/>
                <a:ea typeface="微软雅黑" panose="020B0503020204020204" pitchFamily="34" charset="-122"/>
                <a:cs typeface="Courier New" panose="02070309020205020404"/>
              </a:rPr>
              <a:t>D.</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4474999" y="148641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4" y="3249771"/>
            <a:ext cx="11161426"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烷烃的沸点与碳原子数即与相对分子质量大小有关，相对分子质量越大则分子间的作用力越大，沸点越高；同碳原子数的烷烃，支链越多的沸点越低</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下列有关烷烃的叙述中，不正确的是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在烷烃分子中，所有的化学键都是单键</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烷烃中除甲烷外，很多都能使酸性</a:t>
            </a:r>
            <a:r>
              <a:rPr lang="en-US" altLang="zh-CN" sz="2600" kern="100" dirty="0">
                <a:latin typeface="Times New Roman" panose="02020603050405020304"/>
                <a:ea typeface="微软雅黑" panose="020B0503020204020204" pitchFamily="34" charset="-122"/>
                <a:cs typeface="Courier New" panose="02070309020205020404"/>
              </a:rPr>
              <a:t>KMnO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溶液的紫色褪去</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分子通式为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i="1" kern="100" baseline="-250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i="1" kern="100" baseline="-25000" dirty="0">
                <a:latin typeface="Times New Roman" panose="02020603050405020304"/>
                <a:ea typeface="微软雅黑" panose="020B0503020204020204" pitchFamily="34" charset="-122"/>
                <a:cs typeface="Courier New" panose="02070309020205020404"/>
              </a:rPr>
              <a:t>n</a:t>
            </a:r>
            <a:r>
              <a:rPr lang="zh-CN" altLang="zh-CN" sz="2600" kern="100" baseline="-25000" dirty="0">
                <a:latin typeface="Times New Roman" panose="02020603050405020304"/>
                <a:ea typeface="微软雅黑" panose="020B0503020204020204" pitchFamily="34" charset="-122"/>
                <a:cs typeface="Times New Roman" panose="020206030504050203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的一定是烷烃</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所有的烷烃在光照条件下都能与氯气发生取代</a:t>
            </a:r>
            <a:r>
              <a:rPr lang="zh-CN" altLang="zh-CN" sz="2600" kern="100" dirty="0" smtClean="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6133306"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334470" y="3922432"/>
            <a:ext cx="11654075"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对，烷烃分子中，只存在</a:t>
            </a:r>
            <a:r>
              <a:rPr lang="en-US" altLang="zh-CN" sz="2600" b="1" kern="100" dirty="0">
                <a:solidFill>
                  <a:srgbClr val="0000FF"/>
                </a:solidFill>
                <a:latin typeface="Times New Roman" panose="02020603050405020304"/>
                <a:ea typeface="仿宋_GB2312"/>
                <a:cs typeface="Courier New" panose="02070309020205020404"/>
              </a:rPr>
              <a:t>C—C</a:t>
            </a:r>
            <a:r>
              <a:rPr lang="zh-CN" altLang="zh-CN" sz="2600" b="1" kern="100" dirty="0">
                <a:solidFill>
                  <a:srgbClr val="0000FF"/>
                </a:solidFill>
                <a:latin typeface="Times New Roman" panose="02020603050405020304"/>
                <a:ea typeface="仿宋_GB2312"/>
                <a:cs typeface="Times New Roman" panose="02020603050405020304"/>
              </a:rPr>
              <a:t>单键和</a:t>
            </a:r>
            <a:r>
              <a:rPr lang="en-US" altLang="zh-CN" sz="2600" b="1" kern="100" dirty="0">
                <a:solidFill>
                  <a:srgbClr val="0000FF"/>
                </a:solidFill>
                <a:latin typeface="Times New Roman" panose="02020603050405020304"/>
                <a:ea typeface="仿宋_GB2312"/>
                <a:cs typeface="Courier New" panose="02070309020205020404"/>
              </a:rPr>
              <a:t>C—H</a:t>
            </a:r>
            <a:r>
              <a:rPr lang="zh-CN" altLang="zh-CN" sz="2600" b="1" kern="100" dirty="0">
                <a:solidFill>
                  <a:srgbClr val="0000FF"/>
                </a:solidFill>
                <a:latin typeface="Times New Roman" panose="02020603050405020304"/>
                <a:ea typeface="仿宋_GB2312"/>
                <a:cs typeface="Times New Roman" panose="02020603050405020304"/>
              </a:rPr>
              <a:t>单键；</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错，所有的烷烃都不能使酸性</a:t>
            </a:r>
            <a:r>
              <a:rPr lang="en-US" altLang="zh-CN" sz="2600" b="1" kern="100" dirty="0">
                <a:solidFill>
                  <a:srgbClr val="0000FF"/>
                </a:solidFill>
                <a:latin typeface="Times New Roman" panose="02020603050405020304"/>
                <a:ea typeface="仿宋_GB2312"/>
                <a:cs typeface="Courier New" panose="02070309020205020404"/>
              </a:rPr>
              <a:t>KMnO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溶液褪色；</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对，只有烷烃的分子通式为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i="1" kern="100" baseline="-250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i="1" kern="100" baseline="-25000" dirty="0">
                <a:solidFill>
                  <a:srgbClr val="0000FF"/>
                </a:solidFill>
                <a:latin typeface="Times New Roman" panose="02020603050405020304"/>
                <a:ea typeface="仿宋_GB2312"/>
                <a:cs typeface="Courier New" panose="02070309020205020404"/>
              </a:rPr>
              <a:t>n</a:t>
            </a:r>
            <a:r>
              <a:rPr lang="zh-CN" altLang="zh-CN" sz="2600" b="1" kern="100" baseline="-25000" dirty="0">
                <a:solidFill>
                  <a:srgbClr val="0000FF"/>
                </a:solidFill>
                <a:latin typeface="Times New Roman" panose="02020603050405020304"/>
                <a:ea typeface="仿宋_GB2312"/>
                <a:cs typeface="Times New Roman" panose="020206030504050203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对，所有的烷烃都含</a:t>
            </a:r>
            <a:r>
              <a:rPr lang="en-US" altLang="zh-CN" sz="2600" b="1" kern="100" dirty="0">
                <a:solidFill>
                  <a:srgbClr val="0000FF"/>
                </a:solidFill>
                <a:latin typeface="Times New Roman" panose="02020603050405020304"/>
                <a:ea typeface="仿宋_GB2312"/>
                <a:cs typeface="Courier New" panose="02070309020205020404"/>
              </a:rPr>
              <a:t>C—H</a:t>
            </a:r>
            <a:r>
              <a:rPr lang="zh-CN" altLang="zh-CN" sz="2600" b="1" kern="100" dirty="0">
                <a:solidFill>
                  <a:srgbClr val="0000FF"/>
                </a:solidFill>
                <a:latin typeface="Times New Roman" panose="02020603050405020304"/>
                <a:ea typeface="仿宋_GB2312"/>
                <a:cs typeface="Times New Roman" panose="02020603050405020304"/>
              </a:rPr>
              <a:t>键，在光照条件下都能与</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发生取代反应</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已知某烷烃的相对分子质量为</a:t>
            </a:r>
            <a:r>
              <a:rPr lang="en-US" altLang="zh-CN" sz="2600" dirty="0">
                <a:latin typeface="Times New Roman" panose="02020603050405020304"/>
                <a:ea typeface="微软雅黑" panose="020B0503020204020204" pitchFamily="34" charset="-122"/>
              </a:rPr>
              <a:t>30</a:t>
            </a:r>
            <a:r>
              <a:rPr lang="zh-CN" altLang="zh-CN" sz="2600" dirty="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221330"/>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该烷烃的分子式为</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该烷烃在光照时与</a:t>
            </a:r>
            <a:r>
              <a:rPr lang="en-US" altLang="zh-CN" sz="2600" kern="100" dirty="0">
                <a:latin typeface="Times New Roman" panose="02020603050405020304"/>
                <a:ea typeface="微软雅黑" panose="020B0503020204020204" pitchFamily="34" charset="-122"/>
                <a:cs typeface="Courier New" panose="02070309020205020404"/>
              </a:rPr>
              <a:t>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反应生成一氯代物的化学方程式为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，属于</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反应</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3785873" y="1269518"/>
            <a:ext cx="869149" cy="492443"/>
          </a:xfrm>
          <a:prstGeom prst="rect">
            <a:avLst/>
          </a:prstGeom>
        </p:spPr>
        <p:txBody>
          <a:bodyPr wrap="none">
            <a:spAutoFit/>
          </a:bodyPr>
          <a:lstStyle/>
          <a:p>
            <a:r>
              <a:rPr lang="en-US" altLang="zh-CN" sz="2600" dirty="0" smtClean="0">
                <a:solidFill>
                  <a:srgbClr val="C00000"/>
                </a:solidFill>
                <a:latin typeface="Times New Roman" panose="02020603050405020304"/>
                <a:ea typeface="微软雅黑" panose="020B0503020204020204" pitchFamily="34" charset="-122"/>
              </a:rPr>
              <a:t>C</a:t>
            </a:r>
            <a:r>
              <a:rPr lang="en-US" altLang="zh-CN" sz="2600" baseline="-25000" dirty="0" smtClean="0">
                <a:solidFill>
                  <a:srgbClr val="C00000"/>
                </a:solidFill>
                <a:latin typeface="Times New Roman" panose="02020603050405020304"/>
                <a:ea typeface="微软雅黑" panose="020B0503020204020204" pitchFamily="34" charset="-122"/>
              </a:rPr>
              <a:t>2</a:t>
            </a:r>
            <a:r>
              <a:rPr lang="en-US" altLang="zh-CN" sz="2600" dirty="0" smtClean="0">
                <a:solidFill>
                  <a:srgbClr val="C00000"/>
                </a:solidFill>
                <a:latin typeface="Times New Roman" panose="02020603050405020304"/>
                <a:ea typeface="微软雅黑" panose="020B0503020204020204" pitchFamily="34" charset="-122"/>
              </a:rPr>
              <a:t>H</a:t>
            </a:r>
            <a:r>
              <a:rPr lang="en-US" altLang="zh-CN" sz="2600" baseline="-25000" dirty="0" smtClean="0">
                <a:solidFill>
                  <a:srgbClr val="C00000"/>
                </a:solidFill>
                <a:latin typeface="Times New Roman" panose="02020603050405020304"/>
                <a:ea typeface="微软雅黑" panose="020B0503020204020204" pitchFamily="34" charset="-122"/>
              </a:rPr>
              <a:t>6</a:t>
            </a:r>
            <a:endParaRPr lang="zh-CN" altLang="en-US" sz="2600" dirty="0"/>
          </a:p>
        </p:txBody>
      </p:sp>
      <p:graphicFrame>
        <p:nvGraphicFramePr>
          <p:cNvPr id="4" name="对象 3"/>
          <p:cNvGraphicFramePr>
            <a:graphicFrameLocks noChangeAspect="1"/>
          </p:cNvGraphicFramePr>
          <p:nvPr/>
        </p:nvGraphicFramePr>
        <p:xfrm>
          <a:off x="702655" y="2273300"/>
          <a:ext cx="5384800" cy="787400"/>
        </p:xfrm>
        <a:graphic>
          <a:graphicData uri="http://schemas.openxmlformats.org/presentationml/2006/ole">
            <mc:AlternateContent xmlns:mc="http://schemas.openxmlformats.org/markup-compatibility/2006">
              <mc:Choice xmlns:v="urn:schemas-microsoft-com:vml" Requires="v">
                <p:oleObj spid="_x0000_s29715" name="Document" r:id="rId1" imgW="5398135" imgH="795020" progId="Word.Document.8">
                  <p:embed/>
                </p:oleObj>
              </mc:Choice>
              <mc:Fallback>
                <p:oleObj name="Document" r:id="rId1" imgW="5398135" imgH="795020" progId="Word.Document.8">
                  <p:embed/>
                  <p:pic>
                    <p:nvPicPr>
                      <p:cNvPr id="0" name="图片 29714"/>
                      <p:cNvPicPr/>
                      <p:nvPr/>
                    </p:nvPicPr>
                    <p:blipFill>
                      <a:blip r:embed="rId2"/>
                      <a:stretch>
                        <a:fillRect/>
                      </a:stretch>
                    </p:blipFill>
                    <p:spPr>
                      <a:xfrm>
                        <a:off x="702655" y="2273300"/>
                        <a:ext cx="5384800" cy="787400"/>
                      </a:xfrm>
                      <a:prstGeom prst="rect">
                        <a:avLst/>
                      </a:prstGeom>
                    </p:spPr>
                  </p:pic>
                </p:oleObj>
              </mc:Fallback>
            </mc:AlternateContent>
          </a:graphicData>
        </a:graphic>
      </p:graphicFrame>
      <p:sp>
        <p:nvSpPr>
          <p:cNvPr id="10" name="矩形 9"/>
          <p:cNvSpPr/>
          <p:nvPr/>
        </p:nvSpPr>
        <p:spPr>
          <a:xfrm>
            <a:off x="7355367" y="2542379"/>
            <a:ext cx="869149"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取代</a:t>
            </a:r>
            <a:endParaRPr lang="zh-CN" altLang="en-US" sz="2600" dirty="0"/>
          </a:p>
        </p:txBody>
      </p:sp>
      <p:sp>
        <p:nvSpPr>
          <p:cNvPr id="12" name="矩形 11"/>
          <p:cNvSpPr/>
          <p:nvPr/>
        </p:nvSpPr>
        <p:spPr>
          <a:xfrm>
            <a:off x="587313" y="3142508"/>
            <a:ext cx="10933983" cy="64733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烷烃的通式为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i="1" kern="100" baseline="-250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i="1" kern="100" baseline="-25000" dirty="0">
                <a:solidFill>
                  <a:srgbClr val="0000FF"/>
                </a:solidFill>
                <a:latin typeface="Times New Roman" panose="02020603050405020304"/>
                <a:ea typeface="仿宋_GB2312"/>
                <a:cs typeface="Courier New" panose="02070309020205020404"/>
              </a:rPr>
              <a:t>n</a:t>
            </a:r>
            <a:r>
              <a:rPr lang="zh-CN" altLang="zh-CN" sz="2600" b="1" kern="100" baseline="-25000" dirty="0">
                <a:solidFill>
                  <a:srgbClr val="0000FF"/>
                </a:solidFill>
                <a:latin typeface="Times New Roman" panose="02020603050405020304"/>
                <a:ea typeface="仿宋_GB2312"/>
                <a:cs typeface="Times New Roman" panose="020206030504050203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，则</a:t>
            </a:r>
            <a:r>
              <a:rPr lang="en-US" altLang="zh-CN" sz="2600" b="1" kern="100" dirty="0">
                <a:solidFill>
                  <a:srgbClr val="0000FF"/>
                </a:solidFill>
                <a:latin typeface="Times New Roman" panose="02020603050405020304"/>
                <a:ea typeface="仿宋_GB2312"/>
                <a:cs typeface="Courier New" panose="02070309020205020404"/>
              </a:rPr>
              <a:t>14</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30</a:t>
            </a:r>
            <a:r>
              <a:rPr lang="zh-CN" altLang="zh-CN" sz="2600" b="1" kern="100" dirty="0">
                <a:solidFill>
                  <a:srgbClr val="0000FF"/>
                </a:solidFill>
                <a:latin typeface="Times New Roman" panose="02020603050405020304"/>
                <a:ea typeface="仿宋_GB2312"/>
                <a:cs typeface="Times New Roman" panose="02020603050405020304"/>
              </a:rPr>
              <a:t>，则</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，即</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6</a:t>
            </a:r>
            <a:r>
              <a:rPr lang="zh-CN" altLang="zh-CN" sz="2600" b="1" kern="100" dirty="0">
                <a:solidFill>
                  <a:srgbClr val="0000FF"/>
                </a:solidFill>
                <a:latin typeface="Times New Roman" panose="02020603050405020304"/>
                <a:ea typeface="仿宋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下列关于甲烷的说法不正确的是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矩形 10"/>
          <p:cNvSpPr/>
          <p:nvPr/>
        </p:nvSpPr>
        <p:spPr>
          <a:xfrm>
            <a:off x="516880" y="2049515"/>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甲烷分子的结构简式是</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4</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甲烷分子中</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个</a:t>
            </a:r>
            <a:r>
              <a:rPr lang="en-US" altLang="zh-CN" sz="2600" kern="100" dirty="0">
                <a:latin typeface="Times New Roman" panose="02020603050405020304"/>
                <a:ea typeface="微软雅黑" panose="020B0503020204020204" pitchFamily="34" charset="-122"/>
                <a:cs typeface="Courier New" panose="02070309020205020404"/>
              </a:rPr>
              <a:t>C—H</a:t>
            </a:r>
            <a:r>
              <a:rPr lang="zh-CN" altLang="zh-CN" sz="2600" kern="100" dirty="0">
                <a:latin typeface="Times New Roman" panose="02020603050405020304"/>
                <a:ea typeface="微软雅黑" panose="020B0503020204020204" pitchFamily="34" charset="-122"/>
                <a:cs typeface="Times New Roman" panose="02020603050405020304"/>
              </a:rPr>
              <a:t>键完全相同，且为平面正方形分子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甲烷分子中碳原子的最外层满足</a:t>
            </a:r>
            <a:r>
              <a:rPr lang="en-US" altLang="zh-CN" sz="2600" kern="100" dirty="0">
                <a:latin typeface="Times New Roman" panose="02020603050405020304"/>
                <a:ea typeface="微软雅黑" panose="020B0503020204020204" pitchFamily="34" charset="-122"/>
                <a:cs typeface="Courier New" panose="02070309020205020404"/>
              </a:rPr>
              <a:t>8</a:t>
            </a:r>
            <a:r>
              <a:rPr lang="zh-CN" altLang="zh-CN" sz="2600" kern="100" dirty="0">
                <a:latin typeface="Times New Roman" panose="02020603050405020304"/>
                <a:ea typeface="微软雅黑" panose="020B0503020204020204" pitchFamily="34" charset="-122"/>
                <a:cs typeface="Times New Roman" panose="02020603050405020304"/>
              </a:rPr>
              <a:t>电子稳定结构</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甲烷为正四面体</a:t>
            </a:r>
            <a:r>
              <a:rPr lang="zh-CN" altLang="zh-CN" sz="2600" kern="100" dirty="0" smtClean="0">
                <a:latin typeface="Times New Roman" panose="02020603050405020304"/>
                <a:ea typeface="微软雅黑" panose="020B0503020204020204" pitchFamily="34" charset="-122"/>
                <a:cs typeface="Times New Roman" panose="02020603050405020304"/>
              </a:rPr>
              <a:t>结构</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5451314" y="1502971"/>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195590" y="652041"/>
            <a:ext cx="2957861" cy="657872"/>
          </a:xfrm>
          <a:prstGeom prst="rect">
            <a:avLst/>
          </a:prstGeom>
        </p:spPr>
        <p:txBody>
          <a:bodyPr wrap="none">
            <a:spAutoFit/>
          </a:bodyPr>
          <a:lstStyle/>
          <a:p>
            <a:pPr algn="ctr">
              <a:lnSpc>
                <a:spcPct val="150000"/>
              </a:lnSpc>
              <a:spcAft>
                <a:spcPts val="0"/>
              </a:spcAft>
              <a:tabLst>
                <a:tab pos="2610485" algn="l"/>
              </a:tabLst>
            </a:pPr>
            <a:r>
              <a:rPr lang="en-US" altLang="zh-CN" sz="2800" kern="100" dirty="0">
                <a:latin typeface="Times New Roman" panose="02020603050405020304"/>
                <a:ea typeface="微软雅黑" panose="020B0503020204020204" pitchFamily="34" charset="-122"/>
                <a:cs typeface="Courier New" panose="02070309020205020404"/>
              </a:rPr>
              <a:t>A</a:t>
            </a:r>
            <a:r>
              <a:rPr lang="zh-CN" altLang="zh-CN" sz="2800" kern="100" dirty="0">
                <a:latin typeface="Times New Roman" panose="02020603050405020304"/>
                <a:ea typeface="微软雅黑" panose="020B0503020204020204" pitchFamily="34" charset="-122"/>
                <a:cs typeface="Times New Roman" panose="02020603050405020304"/>
              </a:rPr>
              <a:t>级　合格过关练</a:t>
            </a:r>
            <a:endParaRPr lang="zh-CN" altLang="zh-CN" sz="280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1266363"/>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是甲烷的分子式，也是结构简式，</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项正确。甲烷为正四面体结构，分子中</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个</a:t>
            </a:r>
            <a:r>
              <a:rPr lang="en-US" altLang="zh-CN" sz="2600" b="1" kern="100" dirty="0">
                <a:solidFill>
                  <a:srgbClr val="0000FF"/>
                </a:solidFill>
                <a:latin typeface="Times New Roman" panose="02020603050405020304"/>
                <a:ea typeface="仿宋_GB2312"/>
                <a:cs typeface="Courier New" panose="02070309020205020404"/>
              </a:rPr>
              <a:t>C—H</a:t>
            </a:r>
            <a:r>
              <a:rPr lang="zh-CN" altLang="zh-CN" sz="2600" b="1" kern="100" dirty="0">
                <a:solidFill>
                  <a:srgbClr val="0000FF"/>
                </a:solidFill>
                <a:latin typeface="Times New Roman" panose="02020603050405020304"/>
                <a:ea typeface="仿宋_GB2312"/>
                <a:cs typeface="Times New Roman" panose="02020603050405020304"/>
              </a:rPr>
              <a:t>键完全相同，</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项正确。甲烷分子中碳原子最外层的</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个电子分别与</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个氢原子的核外电子形成</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对共用电子对，所以其碳原子的最外层满足</a:t>
            </a:r>
            <a:r>
              <a:rPr lang="en-US" altLang="zh-CN" sz="2600" b="1" kern="100" dirty="0">
                <a:solidFill>
                  <a:srgbClr val="0000FF"/>
                </a:solidFill>
                <a:latin typeface="Times New Roman" panose="02020603050405020304"/>
                <a:ea typeface="仿宋_GB2312"/>
                <a:cs typeface="Courier New" panose="02070309020205020404"/>
              </a:rPr>
              <a:t>8</a:t>
            </a:r>
            <a:r>
              <a:rPr lang="zh-CN" altLang="zh-CN" sz="2600" b="1" kern="100" dirty="0">
                <a:solidFill>
                  <a:srgbClr val="0000FF"/>
                </a:solidFill>
                <a:latin typeface="Times New Roman" panose="02020603050405020304"/>
                <a:ea typeface="仿宋_GB2312"/>
                <a:cs typeface="Times New Roman" panose="02020603050405020304"/>
              </a:rPr>
              <a:t>电子稳定结构，</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41265"/>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甲烷的组成与结构</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4" name="表格 3"/>
          <p:cNvGraphicFramePr>
            <a:graphicFrameLocks noGrp="1"/>
          </p:cNvGraphicFramePr>
          <p:nvPr/>
        </p:nvGraphicFramePr>
        <p:xfrm>
          <a:off x="609600" y="1360803"/>
          <a:ext cx="10971214" cy="3566160"/>
        </p:xfrm>
        <a:graphic>
          <a:graphicData uri="http://schemas.openxmlformats.org/drawingml/2006/table">
            <a:tbl>
              <a:tblPr/>
              <a:tblGrid>
                <a:gridCol w="1380179"/>
                <a:gridCol w="2187660"/>
                <a:gridCol w="1985790"/>
                <a:gridCol w="3249673"/>
                <a:gridCol w="2167912"/>
              </a:tblGrid>
              <a:tr h="1188720">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分子式</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电子式</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结构式</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空间构型</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甲烷的</a:t>
                      </a:r>
                      <a:endParaRPr lang="zh-CN" sz="100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分子模型</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440">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dirty="0">
                        <a:effectLst/>
                        <a:latin typeface="宋体" panose="02010600030101010101" pitchFamily="2" charset="-122"/>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宋体" panose="02010600030101010101" pitchFamily="2" charset="-122"/>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a:t>
                      </a:r>
                      <a:r>
                        <a:rPr lang="zh-CN" sz="2600" kern="100" dirty="0" smtClean="0">
                          <a:effectLst/>
                          <a:latin typeface="宋体" panose="02010600030101010101" pitchFamily="2" charset="-122"/>
                          <a:ea typeface="微软雅黑" panose="020B0503020204020204" pitchFamily="34" charset="-122"/>
                          <a:cs typeface="Times New Roman" panose="02020603050405020304"/>
                        </a:rPr>
                        <a:t>结构，</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宋体" panose="02010600030101010101" pitchFamily="2" charset="-122"/>
                          <a:ea typeface="微软雅黑" panose="020B0503020204020204" pitchFamily="34" charset="-122"/>
                          <a:cs typeface="Times New Roman" panose="02020603050405020304"/>
                        </a:rPr>
                        <a:t>原子</a:t>
                      </a:r>
                      <a:r>
                        <a:rPr lang="zh-CN" sz="2600" kern="100" dirty="0">
                          <a:effectLst/>
                          <a:latin typeface="宋体" panose="02010600030101010101" pitchFamily="2" charset="-122"/>
                          <a:ea typeface="微软雅黑" panose="020B0503020204020204" pitchFamily="34" charset="-122"/>
                          <a:cs typeface="Times New Roman" panose="02020603050405020304"/>
                        </a:rPr>
                        <a:t>位于正四面体中心</a:t>
                      </a:r>
                      <a:r>
                        <a:rPr lang="zh-CN" sz="2600" kern="100" dirty="0" smtClean="0">
                          <a:effectLst/>
                          <a:latin typeface="宋体" panose="02010600030101010101" pitchFamily="2" charset="-122"/>
                          <a:ea typeface="微软雅黑" panose="020B0503020204020204" pitchFamily="34" charset="-122"/>
                          <a:cs typeface="Times New Roman" panose="02020603050405020304"/>
                        </a:rPr>
                        <a:t>，</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宋体" panose="02010600030101010101" pitchFamily="2" charset="-122"/>
                          <a:ea typeface="微软雅黑" panose="020B0503020204020204" pitchFamily="34" charset="-122"/>
                          <a:cs typeface="Times New Roman" panose="02020603050405020304"/>
                        </a:rPr>
                        <a:t>原子</a:t>
                      </a:r>
                      <a:r>
                        <a:rPr lang="zh-CN" sz="2600" kern="100" dirty="0">
                          <a:effectLst/>
                          <a:latin typeface="宋体" panose="02010600030101010101" pitchFamily="2" charset="-122"/>
                          <a:ea typeface="微软雅黑" panose="020B0503020204020204" pitchFamily="34" charset="-122"/>
                          <a:cs typeface="Times New Roman" panose="02020603050405020304"/>
                        </a:rPr>
                        <a:t>位于四个顶点上</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7" name="图片 3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9036" y="3033506"/>
            <a:ext cx="1165848" cy="1181190"/>
          </a:xfrm>
          <a:prstGeom prst="rect">
            <a:avLst/>
          </a:prstGeom>
          <a:extLst>
            <a:ext uri="{909E8E84-426E-40DD-AFC4-6F175D3DCCD1}">
              <a14:hiddenFill xmlns:a14="http://schemas.microsoft.com/office/drawing/2010/main">
                <a:solidFill>
                  <a:srgbClr val="FFFFFF"/>
                </a:solidFill>
              </a14:hiddenFill>
            </a:ext>
          </a:extLst>
        </p:spPr>
      </p:pic>
      <p:pic>
        <p:nvPicPr>
          <p:cNvPr id="2056" name="图片 3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5448" y="3041341"/>
            <a:ext cx="1214937" cy="1349929"/>
          </a:xfrm>
          <a:prstGeom prst="rect">
            <a:avLst/>
          </a:prstGeom>
          <a:extLst>
            <a:ext uri="{909E8E84-426E-40DD-AFC4-6F175D3DCCD1}">
              <a14:hiddenFill xmlns:a14="http://schemas.microsoft.com/office/drawing/2010/main">
                <a:solidFill>
                  <a:srgbClr val="FFFFFF"/>
                </a:solidFill>
              </a14:hiddenFill>
            </a:ext>
          </a:extLst>
        </p:spPr>
      </p:pic>
      <p:pic>
        <p:nvPicPr>
          <p:cNvPr id="2055" name="图片 33" descr="说明: E:\李燕燕\2022\PPT\2023（春） 化学 必修 第二册 苏教版（新教材） 冀 双选\教师word文档\SJ255.T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67097" y="2868541"/>
            <a:ext cx="889727" cy="1641391"/>
          </a:xfrm>
          <a:prstGeom prst="rect">
            <a:avLst/>
          </a:prstGeom>
          <a:extLst>
            <a:ext uri="{909E8E84-426E-40DD-AFC4-6F175D3DCCD1}">
              <a14:hiddenFill xmlns:a14="http://schemas.microsoft.com/office/drawing/2010/main">
                <a:solidFill>
                  <a:srgbClr val="FFFFFF"/>
                </a:solidFill>
              </a14:hiddenFill>
            </a:ext>
          </a:extLst>
        </p:spPr>
      </p:pic>
      <p:sp>
        <p:nvSpPr>
          <p:cNvPr id="5" name="矩形 4"/>
          <p:cNvSpPr/>
          <p:nvPr/>
        </p:nvSpPr>
        <p:spPr>
          <a:xfrm>
            <a:off x="932757" y="3349244"/>
            <a:ext cx="841897"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4</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 </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7" name="矩形 6"/>
          <p:cNvSpPr/>
          <p:nvPr/>
        </p:nvSpPr>
        <p:spPr>
          <a:xfrm>
            <a:off x="6455252" y="2622319"/>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正四面体</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6429852" y="3223862"/>
            <a:ext cx="407484"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7761058" y="3852320"/>
            <a:ext cx="425116"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7"/>
                                        </p:tgtEl>
                                        <p:attrNameLst>
                                          <p:attrName>style.visibility</p:attrName>
                                        </p:attrNameLst>
                                      </p:cBhvr>
                                      <p:to>
                                        <p:strVal val="visible"/>
                                      </p:to>
                                    </p:set>
                                    <p:animEffect transition="in" filter="blinds(horizontal)">
                                      <p:cBhvr>
                                        <p:cTn id="12" dur="500"/>
                                        <p:tgtEl>
                                          <p:spTgt spid="20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blinds(horizontal)">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P spid="1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下列反应中，不属于取代反应的是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0" name="TextBox 9"/>
          <p:cNvSpPr txBox="1"/>
          <p:nvPr/>
        </p:nvSpPr>
        <p:spPr>
          <a:xfrm>
            <a:off x="5735160"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685800" y="1549400"/>
          <a:ext cx="10629900" cy="3759200"/>
        </p:xfrm>
        <a:graphic>
          <a:graphicData uri="http://schemas.openxmlformats.org/presentationml/2006/ole">
            <mc:AlternateContent xmlns:mc="http://schemas.openxmlformats.org/markup-compatibility/2006">
              <mc:Choice xmlns:v="urn:schemas-microsoft-com:vml" Requires="v">
                <p:oleObj spid="_x0000_s32786" name="Document" r:id="rId1" imgW="10647680" imgH="3771900" progId="Word.Document.8">
                  <p:embed/>
                </p:oleObj>
              </mc:Choice>
              <mc:Fallback>
                <p:oleObj name="Document" r:id="rId1" imgW="10647680" imgH="3771900" progId="Word.Document.8">
                  <p:embed/>
                  <p:pic>
                    <p:nvPicPr>
                      <p:cNvPr id="0" name="图片 32785"/>
                      <p:cNvPicPr/>
                      <p:nvPr/>
                    </p:nvPicPr>
                    <p:blipFill>
                      <a:blip r:embed="rId2"/>
                      <a:stretch>
                        <a:fillRect/>
                      </a:stretch>
                    </p:blipFill>
                    <p:spPr>
                      <a:xfrm>
                        <a:off x="685800" y="1549400"/>
                        <a:ext cx="10629900" cy="3759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953932"/>
          <a:ext cx="11493500" cy="3556000"/>
        </p:xfrm>
        <a:graphic>
          <a:graphicData uri="http://schemas.openxmlformats.org/presentationml/2006/ole">
            <mc:AlternateContent xmlns:mc="http://schemas.openxmlformats.org/markup-compatibility/2006">
              <mc:Choice xmlns:v="urn:schemas-microsoft-com:vml" Requires="v">
                <p:oleObj spid="_x0000_s33810" name="Document" r:id="rId1" imgW="11505565" imgH="3575050" progId="Word.Document.8">
                  <p:embed/>
                </p:oleObj>
              </mc:Choice>
              <mc:Fallback>
                <p:oleObj name="Document" r:id="rId1" imgW="11505565" imgH="3575050" progId="Word.Document.8">
                  <p:embed/>
                  <p:pic>
                    <p:nvPicPr>
                      <p:cNvPr id="0" name="图片 33809"/>
                      <p:cNvPicPr/>
                      <p:nvPr/>
                    </p:nvPicPr>
                    <p:blipFill>
                      <a:blip r:embed="rId2"/>
                      <a:stretch>
                        <a:fillRect/>
                      </a:stretch>
                    </p:blipFill>
                    <p:spPr>
                      <a:xfrm>
                        <a:off x="381000" y="953932"/>
                        <a:ext cx="11493500" cy="3556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57336" y="1192089"/>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542465" y="723900"/>
          <a:ext cx="11493500" cy="3365500"/>
        </p:xfrm>
        <a:graphic>
          <a:graphicData uri="http://schemas.openxmlformats.org/presentationml/2006/ole">
            <mc:AlternateContent xmlns:mc="http://schemas.openxmlformats.org/markup-compatibility/2006">
              <mc:Choice xmlns:v="urn:schemas-microsoft-com:vml" Requires="v">
                <p:oleObj spid="_x0000_s34834" name="Document" r:id="rId1" imgW="11505565" imgH="3375025" progId="Word.Document.8">
                  <p:embed/>
                </p:oleObj>
              </mc:Choice>
              <mc:Fallback>
                <p:oleObj name="Document" r:id="rId1" imgW="11505565" imgH="3375025" progId="Word.Document.8">
                  <p:embed/>
                  <p:pic>
                    <p:nvPicPr>
                      <p:cNvPr id="0" name="图片 34833"/>
                      <p:cNvPicPr/>
                      <p:nvPr/>
                    </p:nvPicPr>
                    <p:blipFill>
                      <a:blip r:embed="rId2"/>
                      <a:stretch>
                        <a:fillRect/>
                      </a:stretch>
                    </p:blipFill>
                    <p:spPr>
                      <a:xfrm>
                        <a:off x="542465" y="723900"/>
                        <a:ext cx="11493500" cy="3365500"/>
                      </a:xfrm>
                      <a:prstGeom prst="rect">
                        <a:avLst/>
                      </a:prstGeom>
                    </p:spPr>
                  </p:pic>
                </p:oleObj>
              </mc:Fallback>
            </mc:AlternateContent>
          </a:graphicData>
        </a:graphic>
      </p:graphicFrame>
      <p:sp>
        <p:nvSpPr>
          <p:cNvPr id="7" name="矩形 6"/>
          <p:cNvSpPr/>
          <p:nvPr/>
        </p:nvSpPr>
        <p:spPr>
          <a:xfrm>
            <a:off x="694516" y="4162550"/>
            <a:ext cx="11243394"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项它们与其他烷烃互为同系物；</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项化学性质相似；</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项它们结构相似，相差</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个</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原子团，互为同系物</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panose="02020603050405020304"/>
                <a:ea typeface="微软雅黑" panose="020B0503020204020204" pitchFamily="34" charset="-122"/>
                <a:cs typeface="Times New Roman" panose="02020603050405020304"/>
              </a:rPr>
              <a:t>为验证甲烷分子中含有碳、氢两种元素，可将其完全燃烧产物通入</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浓硫酸、</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澄清石灰水、</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无水硫酸铜中。正确的试剂及检验顺序是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001377"/>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①②③</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②③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②③①</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③②</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462510" y="1486412"/>
            <a:ext cx="413179" cy="553998"/>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612548" y="2709702"/>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甲烷完全燃烧的产物为</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，验证</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用澄清石灰水，验证</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用无水</a:t>
            </a:r>
            <a:r>
              <a:rPr lang="en-US" altLang="zh-CN" sz="2600" b="1" kern="100" dirty="0">
                <a:solidFill>
                  <a:srgbClr val="0000FF"/>
                </a:solidFill>
                <a:latin typeface="Times New Roman" panose="02020603050405020304"/>
                <a:ea typeface="仿宋_GB2312"/>
                <a:cs typeface="Courier New" panose="02070309020205020404"/>
              </a:rPr>
              <a:t>CuSO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。若先验证</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则会带出水蒸气，干扰</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的验证，因此应先验证</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，再验证</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实验室中用如图所示的装置进行甲烷与氯气在光照下反应的实验。光照下反应一段时间后，下列装置示意图中能正确反映实验现象的是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9462510" y="147494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57346" name="Picture 2" descr="SJ26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8267" y="2169633"/>
            <a:ext cx="2097790" cy="1440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SJ26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4815" y="3789840"/>
            <a:ext cx="5580713" cy="22270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863447"/>
          <a:ext cx="11493500" cy="4546600"/>
        </p:xfrm>
        <a:graphic>
          <a:graphicData uri="http://schemas.openxmlformats.org/presentationml/2006/ole">
            <mc:AlternateContent xmlns:mc="http://schemas.openxmlformats.org/markup-compatibility/2006">
              <mc:Choice xmlns:v="urn:schemas-microsoft-com:vml" Requires="v">
                <p:oleObj spid="_x0000_s35858" name="Document" r:id="rId1" imgW="11505565" imgH="4567555" progId="Word.Document.8">
                  <p:embed/>
                </p:oleObj>
              </mc:Choice>
              <mc:Fallback>
                <p:oleObj name="Document" r:id="rId1" imgW="11505565" imgH="4567555" progId="Word.Document.8">
                  <p:embed/>
                  <p:pic>
                    <p:nvPicPr>
                      <p:cNvPr id="0" name="图片 35857"/>
                      <p:cNvPicPr/>
                      <p:nvPr/>
                    </p:nvPicPr>
                    <p:blipFill>
                      <a:blip r:embed="rId2"/>
                      <a:stretch>
                        <a:fillRect/>
                      </a:stretch>
                    </p:blipFill>
                    <p:spPr>
                      <a:xfrm>
                        <a:off x="381000" y="863447"/>
                        <a:ext cx="11493500" cy="4546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367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北京奥运会</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祥云</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火炬使用的燃料为丙烷。下列关于丙烷的说法正确的是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751858"/>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丙烷完全燃烧需</a:t>
            </a:r>
            <a:r>
              <a:rPr lang="en-US" altLang="zh-CN" sz="2600" kern="100" dirty="0">
                <a:latin typeface="Times New Roman" panose="02020603050405020304"/>
                <a:ea typeface="微软雅黑" panose="020B0503020204020204" pitchFamily="34" charset="-122"/>
                <a:cs typeface="Courier New" panose="02070309020205020404"/>
              </a:rPr>
              <a:t>4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氧气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与丁烷互为同分异构体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能使酸性高锰酸钾溶液褪色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分子式为</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r>
              <a:rPr lang="en-US" altLang="zh-CN" sz="2600" kern="100" dirty="0" smtClean="0">
                <a:latin typeface="Times New Roman" panose="02020603050405020304"/>
                <a:ea typeface="微软雅黑" panose="020B0503020204020204" pitchFamily="34" charset="-122"/>
                <a:cs typeface="Courier New" panose="02070309020205020404"/>
              </a:rPr>
              <a:t>H</a:t>
            </a:r>
            <a:r>
              <a:rPr lang="en-US" altLang="zh-CN" sz="2600" kern="100" baseline="-25000" dirty="0" smtClean="0">
                <a:latin typeface="Times New Roman" panose="02020603050405020304"/>
                <a:ea typeface="微软雅黑" panose="020B0503020204020204" pitchFamily="34" charset="-122"/>
                <a:cs typeface="Courier New" panose="02070309020205020404"/>
              </a:rPr>
              <a:t>8</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61839" y="1235960"/>
            <a:ext cx="413179" cy="553998"/>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520700" y="4169148"/>
          <a:ext cx="11252200" cy="1968500"/>
        </p:xfrm>
        <a:graphic>
          <a:graphicData uri="http://schemas.openxmlformats.org/presentationml/2006/ole">
            <mc:AlternateContent xmlns:mc="http://schemas.openxmlformats.org/markup-compatibility/2006">
              <mc:Choice xmlns:v="urn:schemas-microsoft-com:vml" Requires="v">
                <p:oleObj spid="_x0000_s58373" name="Document" r:id="rId1" imgW="11270615" imgH="1986280" progId="Word.Document.8">
                  <p:embed/>
                </p:oleObj>
              </mc:Choice>
              <mc:Fallback>
                <p:oleObj name="Document" r:id="rId1" imgW="11270615" imgH="1986280" progId="Word.Document.8">
                  <p:embed/>
                  <p:pic>
                    <p:nvPicPr>
                      <p:cNvPr id="0" name="对象 1"/>
                      <p:cNvPicPr>
                        <a:picLocks noChangeAspect="1" noChangeArrowheads="1"/>
                      </p:cNvPicPr>
                      <p:nvPr/>
                    </p:nvPicPr>
                    <p:blipFill>
                      <a:blip r:embed="rId2"/>
                      <a:srcRect/>
                      <a:stretch>
                        <a:fillRect/>
                      </a:stretch>
                    </p:blipFill>
                    <p:spPr bwMode="auto">
                      <a:xfrm>
                        <a:off x="520700" y="4169148"/>
                        <a:ext cx="11252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zh-CN" altLang="zh-CN" sz="2600" kern="100" dirty="0">
                <a:latin typeface="Times New Roman" panose="02020603050405020304"/>
                <a:ea typeface="微软雅黑" panose="020B0503020204020204" pitchFamily="34" charset="-122"/>
                <a:cs typeface="Times New Roman" panose="02020603050405020304"/>
              </a:rPr>
              <a:t>公元前一世纪，我国已使用天然气井，天然气的主要成分为甲烷。下列关于甲烷的叙述中，正确的是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061209"/>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在光照条件下，甲烷易与水发生取代反应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甲烷的化学性质比较稳定，不能被任何氧化剂氧化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甲烷与氯气反应无论生成</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Cl</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CHCl</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CCl</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，都属于取代反应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D.CH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按体积比</a:t>
            </a: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混合，发生取代反应生成的产物只有</a:t>
            </a:r>
            <a:r>
              <a:rPr lang="zh-CN" altLang="zh-CN" sz="2600" kern="100" dirty="0" smtClean="0">
                <a:latin typeface="Times New Roman" panose="02020603050405020304"/>
                <a:ea typeface="微软雅黑" panose="020B0503020204020204" pitchFamily="34" charset="-122"/>
                <a:cs typeface="Times New Roman" panose="02020603050405020304"/>
              </a:rPr>
              <a:t>两种</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4474999" y="148641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549426"/>
            <a:ext cx="11243394" cy="544864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en-US" altLang="zh-CN" sz="2600" kern="100" dirty="0">
                <a:latin typeface="Times New Roman" panose="02020603050405020304"/>
                <a:ea typeface="黑体" panose="02010609060101010101" charset="-12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在光照条件下，甲烷易与</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等发生取代反应，但不易与水反应，</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在常温下甲烷的化学性质比较稳定，不能与强酸、强碱及强氧化剂如</a:t>
            </a:r>
            <a:r>
              <a:rPr lang="en-US" altLang="zh-CN" sz="2600" b="1" kern="100" dirty="0">
                <a:solidFill>
                  <a:srgbClr val="0000FF"/>
                </a:solidFill>
                <a:latin typeface="Times New Roman" panose="02020603050405020304"/>
                <a:ea typeface="仿宋_GB2312"/>
                <a:cs typeface="Courier New" panose="02070309020205020404"/>
              </a:rPr>
              <a:t>KMnO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溶液反应，但在点燃时能够与氧气发生燃烧反应，燃烧反应属于氧化反应，</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甲烷与氯气在光照条件下发生取代反应产生</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，产生的</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进一步发生取代反应产生</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，每一步取代反应都会产生</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分子，故反应无论生成</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，都属于取代反应，</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取代反应是逐步进行的，所以无论</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混合的体积比是否</a:t>
            </a:r>
            <a:r>
              <a:rPr lang="en-US" altLang="zh-CN" sz="2600" b="1" kern="1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，发生取代反应生成的产物都含有</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及</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dirty="0">
                <a:latin typeface="Times New Roman" panose="02020603050405020304"/>
                <a:ea typeface="微软雅黑" panose="020B0503020204020204" pitchFamily="34" charset="-122"/>
                <a:cs typeface="Times New Roman" panose="02020603050405020304"/>
              </a:rPr>
              <a:t>实验小组探究甲烷与氯气的取代反应，装置、现象如下：</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1629564"/>
          <a:ext cx="10971213" cy="1800230"/>
        </p:xfrm>
        <a:graphic>
          <a:graphicData uri="http://schemas.openxmlformats.org/drawingml/2006/table">
            <a:tbl>
              <a:tblPr/>
              <a:tblGrid>
                <a:gridCol w="10971213"/>
              </a:tblGrid>
              <a:tr h="0">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现象</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165">
                <a:tc>
                  <a:txBody>
                    <a:bodyPr/>
                    <a:lstStyle/>
                    <a:p>
                      <a:pPr algn="l">
                        <a:lnSpc>
                          <a:spcPct val="150000"/>
                        </a:lnSpc>
                        <a:spcAft>
                          <a:spcPts val="0"/>
                        </a:spcAft>
                        <a:tabLst>
                          <a:tab pos="2610485" algn="l"/>
                        </a:tabLst>
                      </a:pPr>
                      <a:r>
                        <a:rPr lang="en-US" altLang="zh-CN" sz="2600" kern="100" dirty="0" smtClean="0">
                          <a:effectLst/>
                          <a:latin typeface="宋体" panose="02010600030101010101" pitchFamily="2" charset="-122"/>
                          <a:ea typeface="微软雅黑" panose="020B0503020204020204" pitchFamily="34" charset="-122"/>
                          <a:cs typeface="Times New Roman" panose="02020603050405020304"/>
                        </a:rPr>
                        <a:t>ⅰ</a:t>
                      </a:r>
                      <a:r>
                        <a:rPr lang="en-US" altLang="zh-CN" sz="2600" kern="100" dirty="0" smtClean="0">
                          <a:effectLst/>
                          <a:latin typeface="Times New Roman" panose="02020603050405020304"/>
                          <a:ea typeface="微软雅黑" panose="020B0503020204020204" pitchFamily="34" charset="-122"/>
                          <a:cs typeface="Courier New" panose="02070309020205020404"/>
                        </a:rPr>
                        <a:t>.</a:t>
                      </a:r>
                      <a:r>
                        <a:rPr lang="zh-CN" altLang="zh-CN" sz="2600" kern="100" dirty="0" smtClean="0">
                          <a:effectLst/>
                          <a:latin typeface="Times New Roman" panose="02020603050405020304"/>
                          <a:ea typeface="微软雅黑" panose="020B0503020204020204" pitchFamily="34" charset="-122"/>
                          <a:cs typeface="Times New Roman" panose="02020603050405020304"/>
                        </a:rPr>
                        <a:t>光照后，产生白雾，混合气体颜色变浅</a:t>
                      </a:r>
                      <a:endParaRPr lang="zh-CN" altLang="zh-CN" sz="1050" kern="100" dirty="0" smtClean="0">
                        <a:effectLst/>
                        <a:latin typeface="宋体" panose="02010600030101010101" pitchFamily="2" charset="-122"/>
                        <a:cs typeface="Courier New" panose="02070309020205020404"/>
                      </a:endParaRPr>
                    </a:p>
                    <a:p>
                      <a:pPr>
                        <a:lnSpc>
                          <a:spcPct val="150000"/>
                        </a:lnSpc>
                      </a:pPr>
                      <a:r>
                        <a:rPr lang="en-US" altLang="zh-CN" sz="2600" dirty="0" smtClean="0">
                          <a:effectLst/>
                          <a:latin typeface="宋体" panose="02010600030101010101" pitchFamily="2" charset="-122"/>
                          <a:ea typeface="微软雅黑" panose="020B0503020204020204" pitchFamily="34" charset="-122"/>
                          <a:cs typeface="Times New Roman" panose="02020603050405020304"/>
                        </a:rPr>
                        <a:t>ⅱ</a:t>
                      </a:r>
                      <a:r>
                        <a:rPr lang="en-US" altLang="zh-CN" sz="2600" dirty="0" smtClean="0">
                          <a:effectLst/>
                          <a:latin typeface="Times New Roman" panose="02020603050405020304"/>
                          <a:ea typeface="微软雅黑" panose="020B0503020204020204" pitchFamily="34" charset="-122"/>
                        </a:rPr>
                        <a:t>.</a:t>
                      </a:r>
                      <a:r>
                        <a:rPr lang="zh-CN" altLang="zh-CN" sz="2600" dirty="0" smtClean="0">
                          <a:effectLst/>
                          <a:latin typeface="Times New Roman" panose="02020603050405020304"/>
                          <a:ea typeface="微软雅黑" panose="020B0503020204020204" pitchFamily="34" charset="-122"/>
                          <a:cs typeface="Times New Roman" panose="02020603050405020304"/>
                        </a:rPr>
                        <a:t>试管内液面上升至试管的</a:t>
                      </a:r>
                      <a:r>
                        <a:rPr lang="en-US" altLang="zh-CN" sz="2600" dirty="0" smtClean="0">
                          <a:effectLst/>
                          <a:latin typeface="Times New Roman" panose="02020603050405020304"/>
                          <a:ea typeface="微软雅黑" panose="020B0503020204020204" pitchFamily="34" charset="-122"/>
                        </a:rPr>
                        <a:t>2/3</a:t>
                      </a:r>
                      <a:r>
                        <a:rPr lang="zh-CN" altLang="zh-CN" sz="2600" dirty="0" smtClean="0">
                          <a:effectLst/>
                          <a:latin typeface="Times New Roman" panose="02020603050405020304"/>
                          <a:ea typeface="微软雅黑" panose="020B0503020204020204" pitchFamily="34" charset="-122"/>
                          <a:cs typeface="Times New Roman" panose="02020603050405020304"/>
                        </a:rPr>
                        <a:t>；试管壁和液面上出现少量油状液滴</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9394" name="Picture 2" descr="SJ26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4999" y="3789840"/>
            <a:ext cx="2187854" cy="1440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3.</a:t>
            </a:r>
            <a:r>
              <a:rPr lang="zh-CN" altLang="zh-CN" sz="2600" dirty="0">
                <a:latin typeface="Times New Roman" panose="02020603050405020304"/>
                <a:ea typeface="黑体" panose="02010609060101010101" charset="-122"/>
                <a:cs typeface="Times New Roman" panose="02020603050405020304"/>
              </a:rPr>
              <a:t>甲烷的物理性质</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3" name="表格 2"/>
          <p:cNvGraphicFramePr>
            <a:graphicFrameLocks noGrp="1"/>
          </p:cNvGraphicFramePr>
          <p:nvPr/>
        </p:nvGraphicFramePr>
        <p:xfrm>
          <a:off x="1054562" y="1629564"/>
          <a:ext cx="10526252" cy="1565916"/>
        </p:xfrm>
        <a:graphic>
          <a:graphicData uri="http://schemas.openxmlformats.org/drawingml/2006/table">
            <a:tbl>
              <a:tblPr/>
              <a:tblGrid>
                <a:gridCol w="1800230"/>
                <a:gridCol w="1980253"/>
                <a:gridCol w="1620207"/>
                <a:gridCol w="3653225"/>
                <a:gridCol w="1472337"/>
              </a:tblGrid>
              <a:tr h="720092">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颜色</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气味</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状态</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密度</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与空气相比</a:t>
                      </a:r>
                      <a:r>
                        <a:rPr lang="en-US" sz="2600" kern="100">
                          <a:effectLst/>
                          <a:latin typeface="Times New Roman" panose="02020603050405020304"/>
                          <a:ea typeface="微软雅黑" panose="020B0503020204020204" pitchFamily="34" charset="-122"/>
                          <a:cs typeface="Courier New" panose="020703090202050204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水溶性</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824">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色</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味</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比</a:t>
                      </a:r>
                      <a:r>
                        <a:rPr lang="zh-CN" sz="2600" kern="100" dirty="0" smtClean="0">
                          <a:effectLst/>
                          <a:latin typeface="Times New Roman" panose="02020603050405020304"/>
                          <a:ea typeface="微软雅黑" panose="020B0503020204020204" pitchFamily="34" charset="-122"/>
                          <a:cs typeface="Times New Roman" panose="02020603050405020304"/>
                        </a:rPr>
                        <a:t>空气</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溶</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1414608" y="2564767"/>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无</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3394861" y="2564767"/>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无</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5235940" y="2438749"/>
            <a:ext cx="851515" cy="617477"/>
          </a:xfrm>
          <a:prstGeom prst="rect">
            <a:avLst/>
          </a:prstGeom>
        </p:spPr>
        <p:txBody>
          <a:bodyPr wrap="none">
            <a:spAutoFit/>
          </a:bodyPr>
          <a:lstStyle/>
          <a:p>
            <a:pPr algn="ctr">
              <a:lnSpc>
                <a:spcPct val="150000"/>
              </a:lnSpc>
              <a:spcAft>
                <a:spcPts val="0"/>
              </a:spcAft>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气态</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9" name="矩形 8"/>
          <p:cNvSpPr/>
          <p:nvPr/>
        </p:nvSpPr>
        <p:spPr>
          <a:xfrm>
            <a:off x="8552028" y="2577305"/>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小</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10415758" y="2577305"/>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难</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P spid="10"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饱和食盐水可以减少氯气的溶解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油状液滴的主要成分是一氯甲烷</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产生白雾以及试管内液面上升证明有氯化氢生成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为了探究反应条件，可用黑色纸套套住装满甲烷和氯气的试管，一段时间后进行观察</a:t>
            </a:r>
            <a:endParaRPr lang="zh-CN" altLang="zh-CN" sz="1050" kern="100" dirty="0">
              <a:effectLst/>
              <a:latin typeface="宋体" panose="02010600030101010101" pitchFamily="2" charset="-122"/>
              <a:cs typeface="Courier New" panose="02070309020205020404"/>
            </a:endParaRPr>
          </a:p>
        </p:txBody>
      </p:sp>
      <p:sp>
        <p:nvSpPr>
          <p:cNvPr id="5" name="TextBox 4"/>
          <p:cNvSpPr txBox="1"/>
          <p:nvPr/>
        </p:nvSpPr>
        <p:spPr>
          <a:xfrm>
            <a:off x="3600284" y="1410212"/>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909472"/>
            <a:ext cx="11243394"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溶于水形成盐酸与</a:t>
            </a:r>
            <a:r>
              <a:rPr lang="en-US" altLang="zh-CN" sz="2600" b="1" kern="100" dirty="0" err="1">
                <a:solidFill>
                  <a:srgbClr val="0000FF"/>
                </a:solidFill>
                <a:latin typeface="Times New Roman" panose="02020603050405020304"/>
                <a:ea typeface="仿宋_GB2312"/>
                <a:cs typeface="Courier New" panose="02070309020205020404"/>
              </a:rPr>
              <a:t>HClO</a:t>
            </a:r>
            <a:r>
              <a:rPr lang="zh-CN" altLang="zh-CN" sz="2600" b="1" kern="100" dirty="0">
                <a:solidFill>
                  <a:srgbClr val="0000FF"/>
                </a:solidFill>
                <a:latin typeface="Times New Roman" panose="02020603050405020304"/>
                <a:ea typeface="仿宋_GB2312"/>
                <a:cs typeface="Times New Roman" panose="02020603050405020304"/>
              </a:rPr>
              <a:t>，饱和食盐水中含大量的</a:t>
            </a:r>
            <a:r>
              <a:rPr lang="en-US" altLang="zh-CN" sz="2600" b="1" kern="100" dirty="0" err="1">
                <a:solidFill>
                  <a:srgbClr val="0000FF"/>
                </a:solidFill>
                <a:latin typeface="Times New Roman" panose="02020603050405020304"/>
                <a:ea typeface="仿宋_GB2312"/>
                <a:cs typeface="Courier New" panose="02070309020205020404"/>
              </a:rPr>
              <a:t>Cl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，可以减少</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与水的反应，同时降低其在水中的溶解度，</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项正确；出现的油状液滴为</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在常温下为气体，</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易溶于水，在试管口形成白雾，</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反应生成</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后试管内气体的压强减小，液面上升，</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项正确；为了探究反应条件，可采用对照实验，比较光照和阴暗条件下反应情况，则用黑色纸套套住装满</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的试管，一段时间后进行观察，</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9.</a:t>
            </a:r>
            <a:r>
              <a:rPr lang="zh-CN" altLang="zh-CN" sz="2600" dirty="0">
                <a:latin typeface="Times New Roman" panose="02020603050405020304"/>
                <a:ea typeface="微软雅黑" panose="020B0503020204020204" pitchFamily="34" charset="-122"/>
                <a:cs typeface="Times New Roman" panose="02020603050405020304"/>
              </a:rPr>
              <a:t>下列说法正确的是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等体积的甲烷与氯气混合，在光照下反应只生成一氯甲烷和氯化氢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相同质量的烷烃完全燃烧时，甲烷的耗氧量最少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通常情况下，烷烃能够使高锰酸钾溶液褪色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烷烃的熔、沸点一般随着分子中碳原子数的增加而</a:t>
            </a:r>
            <a:r>
              <a:rPr lang="zh-CN" altLang="zh-CN" sz="2600" kern="100" dirty="0" smtClean="0">
                <a:latin typeface="Times New Roman" panose="02020603050405020304"/>
                <a:ea typeface="微软雅黑" panose="020B0503020204020204" pitchFamily="34" charset="-122"/>
                <a:cs typeface="Times New Roman" panose="02020603050405020304"/>
              </a:rPr>
              <a:t>升高</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432961" y="9125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472"/>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en-US" altLang="zh-CN" sz="2600" kern="100" dirty="0">
                <a:latin typeface="Times New Roman" panose="02020603050405020304"/>
                <a:ea typeface="黑体" panose="02010609060101010101" charset="-12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等体积的甲烷与氯气混合，在光照下反应生成一氯甲烷、二氯甲烷、三氯甲烷、四氯化碳和氯化氢，故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烃中氢元素质量分数越大，相同质量的烷烃完全燃烧时消耗氧气越多，所以甲烷的耗氧量最大，故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通常情况下，烷烃结构稳定，烷烃不能使高锰酸钾溶液褪色，故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烷烃中碳原子数越多相对分子质量越大、熔沸点越高，烷烃的熔、沸点一般随着分子中碳原子数的增加而升高，故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10.</a:t>
            </a:r>
            <a:r>
              <a:rPr lang="zh-CN" altLang="zh-CN" sz="2600" dirty="0">
                <a:latin typeface="Times New Roman" panose="02020603050405020304"/>
                <a:ea typeface="微软雅黑" panose="020B0503020204020204" pitchFamily="34" charset="-122"/>
                <a:cs typeface="Times New Roman" panose="02020603050405020304"/>
              </a:rPr>
              <a:t>下列有关甲烷的取代反应的叙述正确的是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694516" y="1221330"/>
            <a:ext cx="11219977"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甲烷与氯气以物质的量之比为</a:t>
            </a: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混合时只生成</a:t>
            </a:r>
            <a:r>
              <a:rPr lang="en-US" altLang="zh-CN" sz="2600" kern="100" dirty="0">
                <a:latin typeface="Times New Roman" panose="02020603050405020304"/>
                <a:ea typeface="微软雅黑" panose="020B0503020204020204" pitchFamily="34" charset="-122"/>
                <a:cs typeface="Courier New" panose="02070309020205020404"/>
              </a:rPr>
              <a:t>CCl</a:t>
            </a:r>
            <a:r>
              <a:rPr lang="en-US" altLang="zh-CN" sz="2600" kern="100" baseline="-25000" dirty="0">
                <a:latin typeface="Times New Roman" panose="02020603050405020304"/>
                <a:ea typeface="微软雅黑" panose="020B0503020204020204" pitchFamily="34" charset="-122"/>
                <a:cs typeface="Courier New" panose="02070309020205020404"/>
              </a:rPr>
              <a:t>4</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甲烷与氯气反应生成的产物中</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Cl</a:t>
            </a:r>
            <a:r>
              <a:rPr lang="zh-CN" altLang="zh-CN" sz="2600" kern="100" dirty="0">
                <a:latin typeface="Times New Roman" panose="02020603050405020304"/>
                <a:ea typeface="微软雅黑" panose="020B0503020204020204" pitchFamily="34" charset="-122"/>
                <a:cs typeface="Times New Roman" panose="02020603050405020304"/>
              </a:rPr>
              <a:t>的量最多</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甲烷与氯气的取代反应生成的产物为混合物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甲烷生成</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，最多消耗</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smtClean="0">
                <a:latin typeface="Times New Roman" panose="02020603050405020304"/>
                <a:ea typeface="微软雅黑" panose="020B0503020204020204" pitchFamily="34" charset="-122"/>
                <a:cs typeface="Times New Roman" panose="02020603050405020304"/>
              </a:rPr>
              <a:t>氯气</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6995321" y="687486"/>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612548" y="3649985"/>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甲烷与氯气发生取代反应生成的有机物为</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，故得不到纯净的</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正确；甲烷与氯气的反应中每取代</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氢原子，消耗</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氯气，生成</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 </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，故产物中</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的量最多，</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甲烷生成</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，最多消耗</a:t>
            </a:r>
            <a:r>
              <a:rPr lang="en-US" altLang="zh-CN" sz="2600" b="1" kern="100" dirty="0">
                <a:solidFill>
                  <a:srgbClr val="0000FF"/>
                </a:solidFill>
                <a:latin typeface="Times New Roman" panose="02020603050405020304"/>
                <a:ea typeface="仿宋_GB2312"/>
                <a:cs typeface="Courier New" panose="02070309020205020404"/>
              </a:rPr>
              <a:t>2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氯气，</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11.</a:t>
            </a:r>
            <a:r>
              <a:rPr lang="zh-CN" altLang="zh-CN" sz="2600" dirty="0">
                <a:latin typeface="Times New Roman" panose="02020603050405020304"/>
                <a:ea typeface="微软雅黑" panose="020B0503020204020204" pitchFamily="34" charset="-122"/>
                <a:cs typeface="Times New Roman" panose="02020603050405020304"/>
              </a:rPr>
              <a:t>按要求完成下列填空。</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694516" y="1446382"/>
            <a:ext cx="11219977"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同温同压下烷烃</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蒸气的密度是</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a:t>
            </a:r>
            <a:r>
              <a:rPr lang="en-US" altLang="zh-CN" sz="2600" kern="100" dirty="0">
                <a:latin typeface="Times New Roman" panose="02020603050405020304"/>
                <a:ea typeface="微软雅黑" panose="020B0503020204020204" pitchFamily="34" charset="-122"/>
                <a:cs typeface="Courier New" panose="02070309020205020404"/>
              </a:rPr>
              <a:t>15</a:t>
            </a:r>
            <a:r>
              <a:rPr lang="zh-CN" altLang="zh-CN" sz="2600" kern="100" dirty="0">
                <a:latin typeface="Times New Roman" panose="02020603050405020304"/>
                <a:ea typeface="微软雅黑" panose="020B0503020204020204" pitchFamily="34" charset="-122"/>
                <a:cs typeface="Times New Roman" panose="02020603050405020304"/>
              </a:rPr>
              <a:t>倍，烷烃</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的分子式：</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；结构简式</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烷烃</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的分子中含有</a:t>
            </a:r>
            <a:r>
              <a:rPr lang="en-US" altLang="zh-CN" sz="2600" kern="100" dirty="0">
                <a:latin typeface="Times New Roman" panose="02020603050405020304"/>
                <a:ea typeface="微软雅黑" panose="020B0503020204020204" pitchFamily="34" charset="-122"/>
                <a:cs typeface="Courier New" panose="02070309020205020404"/>
              </a:rPr>
              <a:t>200</a:t>
            </a:r>
            <a:r>
              <a:rPr lang="zh-CN" altLang="zh-CN" sz="2600" kern="100" dirty="0">
                <a:latin typeface="Times New Roman" panose="02020603050405020304"/>
                <a:ea typeface="微软雅黑" panose="020B0503020204020204" pitchFamily="34" charset="-122"/>
                <a:cs typeface="Times New Roman" panose="02020603050405020304"/>
              </a:rPr>
              <a:t>个氢原子，烷烃</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的分子式：</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含有</a:t>
            </a: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个碳原子的烷烃</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，烷烃</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的分子式：</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分子中含有</a:t>
            </a:r>
            <a:r>
              <a:rPr lang="en-US" altLang="zh-CN" sz="2600" kern="100" dirty="0">
                <a:latin typeface="Times New Roman" panose="02020603050405020304"/>
                <a:ea typeface="微软雅黑" panose="020B0503020204020204" pitchFamily="34" charset="-122"/>
                <a:cs typeface="Courier New" panose="02070309020205020404"/>
              </a:rPr>
              <a:t>22</a:t>
            </a:r>
            <a:r>
              <a:rPr lang="zh-CN" altLang="zh-CN" sz="2600" kern="100" dirty="0">
                <a:latin typeface="Times New Roman" panose="02020603050405020304"/>
                <a:ea typeface="微软雅黑" panose="020B0503020204020204" pitchFamily="34" charset="-122"/>
                <a:cs typeface="Times New Roman" panose="02020603050405020304"/>
              </a:rPr>
              <a:t>个共价键的烷烃，烷烃的分子式：</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10446724" y="1547967"/>
            <a:ext cx="869149"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a:t>
            </a:r>
            <a:r>
              <a:rPr lang="en-US" altLang="zh-CN" sz="2600" baseline="-25000">
                <a:solidFill>
                  <a:srgbClr val="C00000"/>
                </a:solidFill>
                <a:latin typeface="Times New Roman" panose="02020603050405020304"/>
                <a:ea typeface="微软雅黑" panose="020B0503020204020204" pitchFamily="34" charset="-122"/>
              </a:rPr>
              <a:t>2</a:t>
            </a:r>
            <a:r>
              <a:rPr lang="en-US" altLang="zh-CN" sz="2600">
                <a:solidFill>
                  <a:srgbClr val="C00000"/>
                </a:solidFill>
                <a:latin typeface="Times New Roman" panose="02020603050405020304"/>
                <a:ea typeface="微软雅黑" panose="020B0503020204020204" pitchFamily="34" charset="-122"/>
              </a:rPr>
              <a:t>H</a:t>
            </a:r>
            <a:r>
              <a:rPr lang="en-US" altLang="zh-CN" sz="2600" baseline="-25000">
                <a:solidFill>
                  <a:srgbClr val="C00000"/>
                </a:solidFill>
                <a:latin typeface="Times New Roman" panose="02020603050405020304"/>
                <a:ea typeface="微软雅黑" panose="020B0503020204020204" pitchFamily="34" charset="-122"/>
              </a:rPr>
              <a:t>6</a:t>
            </a:r>
            <a:endParaRPr lang="zh-CN" altLang="en-US" sz="2600" dirty="0"/>
          </a:p>
        </p:txBody>
      </p:sp>
      <p:sp>
        <p:nvSpPr>
          <p:cNvPr id="7" name="矩形 6"/>
          <p:cNvSpPr/>
          <p:nvPr/>
        </p:nvSpPr>
        <p:spPr>
          <a:xfrm>
            <a:off x="2152966" y="2141059"/>
            <a:ext cx="1332416"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CH</a:t>
            </a:r>
            <a:r>
              <a:rPr lang="en-US" altLang="zh-CN" sz="2600" baseline="-25000">
                <a:solidFill>
                  <a:srgbClr val="C00000"/>
                </a:solidFill>
                <a:latin typeface="Times New Roman" panose="02020603050405020304"/>
                <a:ea typeface="微软雅黑" panose="020B0503020204020204" pitchFamily="34" charset="-122"/>
              </a:rPr>
              <a:t>3</a:t>
            </a:r>
            <a:r>
              <a:rPr lang="en-US" altLang="zh-CN" sz="2600">
                <a:solidFill>
                  <a:srgbClr val="C00000"/>
                </a:solidFill>
                <a:latin typeface="Times New Roman" panose="02020603050405020304"/>
                <a:ea typeface="微软雅黑" panose="020B0503020204020204" pitchFamily="34" charset="-122"/>
              </a:rPr>
              <a:t>CH</a:t>
            </a:r>
            <a:r>
              <a:rPr lang="en-US" altLang="zh-CN" sz="2600" baseline="-25000">
                <a:solidFill>
                  <a:srgbClr val="C00000"/>
                </a:solidFill>
                <a:latin typeface="Times New Roman" panose="02020603050405020304"/>
                <a:ea typeface="微软雅黑" panose="020B0503020204020204" pitchFamily="34" charset="-122"/>
              </a:rPr>
              <a:t>3</a:t>
            </a:r>
            <a:endParaRPr lang="zh-CN" altLang="en-US" sz="2600" dirty="0"/>
          </a:p>
        </p:txBody>
      </p:sp>
      <p:sp>
        <p:nvSpPr>
          <p:cNvPr id="11" name="矩形 10"/>
          <p:cNvSpPr/>
          <p:nvPr/>
        </p:nvSpPr>
        <p:spPr>
          <a:xfrm>
            <a:off x="8795551" y="2693828"/>
            <a:ext cx="125707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a:t>
            </a:r>
            <a:r>
              <a:rPr lang="en-US" altLang="zh-CN" sz="2600" baseline="-25000">
                <a:solidFill>
                  <a:srgbClr val="C00000"/>
                </a:solidFill>
                <a:latin typeface="Times New Roman" panose="02020603050405020304"/>
                <a:ea typeface="微软雅黑" panose="020B0503020204020204" pitchFamily="34" charset="-122"/>
              </a:rPr>
              <a:t>99</a:t>
            </a:r>
            <a:r>
              <a:rPr lang="en-US" altLang="zh-CN" sz="2600">
                <a:solidFill>
                  <a:srgbClr val="C00000"/>
                </a:solidFill>
                <a:latin typeface="Times New Roman" panose="02020603050405020304"/>
                <a:ea typeface="微软雅黑" panose="020B0503020204020204" pitchFamily="34" charset="-122"/>
              </a:rPr>
              <a:t>H</a:t>
            </a:r>
            <a:r>
              <a:rPr lang="en-US" altLang="zh-CN" sz="2600" baseline="-25000">
                <a:solidFill>
                  <a:srgbClr val="C00000"/>
                </a:solidFill>
                <a:latin typeface="Times New Roman" panose="02020603050405020304"/>
                <a:ea typeface="微软雅黑" panose="020B0503020204020204" pitchFamily="34" charset="-122"/>
              </a:rPr>
              <a:t>200 </a:t>
            </a:r>
            <a:endParaRPr lang="zh-CN" altLang="en-US" sz="2600" dirty="0"/>
          </a:p>
        </p:txBody>
      </p:sp>
      <p:sp>
        <p:nvSpPr>
          <p:cNvPr id="12" name="矩形 11"/>
          <p:cNvSpPr/>
          <p:nvPr/>
        </p:nvSpPr>
        <p:spPr>
          <a:xfrm>
            <a:off x="7465358" y="3297397"/>
            <a:ext cx="979755"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C</a:t>
            </a:r>
            <a:r>
              <a:rPr lang="en-US" altLang="zh-CN" sz="2600" baseline="-25000" dirty="0">
                <a:solidFill>
                  <a:srgbClr val="C00000"/>
                </a:solidFill>
                <a:latin typeface="Times New Roman" panose="02020603050405020304"/>
                <a:ea typeface="微软雅黑" panose="020B0503020204020204" pitchFamily="34" charset="-122"/>
              </a:rPr>
              <a:t>5</a:t>
            </a:r>
            <a:r>
              <a:rPr lang="en-US" altLang="zh-CN" sz="2600" dirty="0">
                <a:solidFill>
                  <a:srgbClr val="C00000"/>
                </a:solidFill>
                <a:latin typeface="Times New Roman" panose="02020603050405020304"/>
                <a:ea typeface="微软雅黑" panose="020B0503020204020204" pitchFamily="34" charset="-122"/>
              </a:rPr>
              <a:t>H</a:t>
            </a:r>
            <a:r>
              <a:rPr lang="en-US" altLang="zh-CN" sz="2600" baseline="-25000" dirty="0">
                <a:solidFill>
                  <a:srgbClr val="C00000"/>
                </a:solidFill>
                <a:latin typeface="Times New Roman" panose="02020603050405020304"/>
                <a:ea typeface="微软雅黑" panose="020B0503020204020204" pitchFamily="34" charset="-122"/>
              </a:rPr>
              <a:t>12</a:t>
            </a:r>
            <a:endParaRPr lang="zh-CN" altLang="en-US" sz="2600" dirty="0"/>
          </a:p>
        </p:txBody>
      </p:sp>
      <p:sp>
        <p:nvSpPr>
          <p:cNvPr id="13" name="矩形 12"/>
          <p:cNvSpPr/>
          <p:nvPr/>
        </p:nvSpPr>
        <p:spPr>
          <a:xfrm>
            <a:off x="8355865" y="3903189"/>
            <a:ext cx="97975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a:t>
            </a:r>
            <a:r>
              <a:rPr lang="en-US" altLang="zh-CN" sz="2600" baseline="-25000">
                <a:solidFill>
                  <a:srgbClr val="C00000"/>
                </a:solidFill>
                <a:latin typeface="Times New Roman" panose="02020603050405020304"/>
                <a:ea typeface="微软雅黑" panose="020B0503020204020204" pitchFamily="34" charset="-122"/>
              </a:rPr>
              <a:t>7</a:t>
            </a:r>
            <a:r>
              <a:rPr lang="en-US" altLang="zh-CN" sz="2600">
                <a:solidFill>
                  <a:srgbClr val="C00000"/>
                </a:solidFill>
                <a:latin typeface="Times New Roman" panose="02020603050405020304"/>
                <a:ea typeface="微软雅黑" panose="020B0503020204020204" pitchFamily="34" charset="-122"/>
              </a:rPr>
              <a:t>H</a:t>
            </a:r>
            <a:r>
              <a:rPr lang="en-US" altLang="zh-CN" sz="2600" baseline="-25000">
                <a:solidFill>
                  <a:srgbClr val="C00000"/>
                </a:solidFill>
                <a:latin typeface="Times New Roman" panose="02020603050405020304"/>
                <a:ea typeface="微软雅黑" panose="020B0503020204020204" pitchFamily="34" charset="-122"/>
              </a:rPr>
              <a:t>16</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472"/>
            <a:ext cx="11243394" cy="42483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烷烃的通式为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i="1" kern="100" baseline="-250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i="1" kern="100" baseline="-25000" dirty="0">
                <a:solidFill>
                  <a:srgbClr val="0000FF"/>
                </a:solidFill>
                <a:latin typeface="Times New Roman" panose="02020603050405020304"/>
                <a:ea typeface="仿宋_GB2312"/>
                <a:cs typeface="Courier New" panose="02070309020205020404"/>
              </a:rPr>
              <a:t>n</a:t>
            </a:r>
            <a:r>
              <a:rPr lang="zh-CN" altLang="zh-CN" sz="2600" b="1" kern="100" baseline="-25000" dirty="0">
                <a:solidFill>
                  <a:srgbClr val="0000FF"/>
                </a:solidFill>
                <a:latin typeface="Times New Roman" panose="02020603050405020304"/>
                <a:ea typeface="仿宋_GB2312"/>
                <a:cs typeface="Times New Roman" panose="020206030504050203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，烷烃的相对分子质量为</a:t>
            </a:r>
            <a:r>
              <a:rPr lang="en-US" altLang="zh-CN" sz="2600" b="1" kern="100" dirty="0">
                <a:solidFill>
                  <a:srgbClr val="0000FF"/>
                </a:solidFill>
                <a:latin typeface="Times New Roman" panose="02020603050405020304"/>
                <a:ea typeface="仿宋_GB2312"/>
                <a:cs typeface="Courier New" panose="02070309020205020404"/>
              </a:rPr>
              <a:t>14</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密度之比等于摩尔质量之比，就等于相对分子质量之比，</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的相对分子质量为</a:t>
            </a:r>
            <a:r>
              <a:rPr lang="en-US" altLang="zh-CN" sz="2600" b="1" kern="100" dirty="0">
                <a:solidFill>
                  <a:srgbClr val="0000FF"/>
                </a:solidFill>
                <a:latin typeface="Times New Roman" panose="02020603050405020304"/>
                <a:ea typeface="仿宋_GB2312"/>
                <a:cs typeface="Courier New" panose="02070309020205020404"/>
              </a:rPr>
              <a:t>15</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30</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14</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，解得</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，所以</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的分子式为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6</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烷烃</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的分子中含有</a:t>
            </a:r>
            <a:r>
              <a:rPr lang="en-US" altLang="zh-CN" sz="2600" b="1" kern="100" dirty="0">
                <a:solidFill>
                  <a:srgbClr val="0000FF"/>
                </a:solidFill>
                <a:latin typeface="Times New Roman" panose="02020603050405020304"/>
                <a:ea typeface="仿宋_GB2312"/>
                <a:cs typeface="Courier New" panose="02070309020205020404"/>
              </a:rPr>
              <a:t>200</a:t>
            </a:r>
            <a:r>
              <a:rPr lang="zh-CN" altLang="zh-CN" sz="2600" b="1" kern="100" dirty="0">
                <a:solidFill>
                  <a:srgbClr val="0000FF"/>
                </a:solidFill>
                <a:latin typeface="Times New Roman" panose="02020603050405020304"/>
                <a:ea typeface="仿宋_GB2312"/>
                <a:cs typeface="Times New Roman" panose="02020603050405020304"/>
              </a:rPr>
              <a:t>个氢原子，即</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200</a:t>
            </a:r>
            <a:r>
              <a:rPr lang="zh-CN" altLang="zh-CN" sz="2600" b="1" kern="100" dirty="0">
                <a:solidFill>
                  <a:srgbClr val="0000FF"/>
                </a:solidFill>
                <a:latin typeface="Times New Roman" panose="02020603050405020304"/>
                <a:ea typeface="仿宋_GB2312"/>
                <a:cs typeface="Times New Roman" panose="02020603050405020304"/>
              </a:rPr>
              <a:t>，解得：</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99</a:t>
            </a:r>
            <a:r>
              <a:rPr lang="zh-CN" altLang="zh-CN" sz="2600" b="1" kern="100" dirty="0">
                <a:solidFill>
                  <a:srgbClr val="0000FF"/>
                </a:solidFill>
                <a:latin typeface="Times New Roman" panose="02020603050405020304"/>
                <a:ea typeface="仿宋_GB2312"/>
                <a:cs typeface="Times New Roman" panose="02020603050405020304"/>
              </a:rPr>
              <a:t>，所以</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的分子式为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99</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200</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含有</a:t>
            </a:r>
            <a:r>
              <a:rPr lang="en-US" altLang="zh-CN" sz="2600" b="1" kern="1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Times New Roman" panose="02020603050405020304"/>
                <a:ea typeface="仿宋_GB2312"/>
                <a:cs typeface="Times New Roman" panose="02020603050405020304"/>
              </a:rPr>
              <a:t>个碳原子的烷烃</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，烷烃</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的分子式：</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5</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12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烷烃的组成为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i="1" kern="100" baseline="-250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i="1" kern="100" baseline="-25000" dirty="0">
                <a:solidFill>
                  <a:srgbClr val="0000FF"/>
                </a:solidFill>
                <a:latin typeface="Times New Roman" panose="02020603050405020304"/>
                <a:ea typeface="仿宋_GB2312"/>
                <a:cs typeface="Courier New" panose="02070309020205020404"/>
              </a:rPr>
              <a:t>n</a:t>
            </a:r>
            <a:r>
              <a:rPr lang="zh-CN" altLang="zh-CN" sz="2600" b="1" kern="100" baseline="-25000" dirty="0">
                <a:solidFill>
                  <a:srgbClr val="0000FF"/>
                </a:solidFill>
                <a:latin typeface="Times New Roman" panose="02020603050405020304"/>
                <a:ea typeface="仿宋_GB2312"/>
                <a:cs typeface="Times New Roman" panose="02020603050405020304"/>
              </a:rPr>
              <a:t>＋</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，含有的共价键数目为</a:t>
            </a:r>
            <a:r>
              <a:rPr lang="en-US" altLang="zh-CN" sz="2600" b="1" kern="100" dirty="0">
                <a:solidFill>
                  <a:srgbClr val="0000FF"/>
                </a:solidFill>
                <a:latin typeface="Times New Roman" panose="02020603050405020304"/>
                <a:ea typeface="仿宋_GB2312"/>
                <a:cs typeface="Courier New" panose="02070309020205020404"/>
              </a:rPr>
              <a:t>3</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，该烷烃有</a:t>
            </a:r>
            <a:r>
              <a:rPr lang="en-US" altLang="zh-CN" sz="2600" b="1" kern="100" dirty="0">
                <a:solidFill>
                  <a:srgbClr val="0000FF"/>
                </a:solidFill>
                <a:latin typeface="Times New Roman" panose="02020603050405020304"/>
                <a:ea typeface="仿宋_GB2312"/>
                <a:cs typeface="Courier New" panose="02070309020205020404"/>
              </a:rPr>
              <a:t>22</a:t>
            </a:r>
            <a:r>
              <a:rPr lang="zh-CN" altLang="zh-CN" sz="2600" b="1" kern="100" dirty="0">
                <a:solidFill>
                  <a:srgbClr val="0000FF"/>
                </a:solidFill>
                <a:latin typeface="Times New Roman" panose="02020603050405020304"/>
                <a:ea typeface="仿宋_GB2312"/>
                <a:cs typeface="Times New Roman" panose="02020603050405020304"/>
              </a:rPr>
              <a:t>个共价键，则：</a:t>
            </a:r>
            <a:r>
              <a:rPr lang="en-US" altLang="zh-CN" sz="2600" b="1" kern="100" dirty="0">
                <a:solidFill>
                  <a:srgbClr val="0000FF"/>
                </a:solidFill>
                <a:latin typeface="Times New Roman" panose="02020603050405020304"/>
                <a:ea typeface="仿宋_GB2312"/>
                <a:cs typeface="Courier New" panose="02070309020205020404"/>
              </a:rPr>
              <a:t>3</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22</a:t>
            </a:r>
            <a:r>
              <a:rPr lang="zh-CN" altLang="zh-CN" sz="2600" b="1" kern="100" dirty="0">
                <a:solidFill>
                  <a:srgbClr val="0000FF"/>
                </a:solidFill>
                <a:latin typeface="Times New Roman" panose="02020603050405020304"/>
                <a:ea typeface="仿宋_GB2312"/>
                <a:cs typeface="Times New Roman" panose="02020603050405020304"/>
              </a:rPr>
              <a:t>，解得</a:t>
            </a:r>
            <a:r>
              <a:rPr lang="en-US" altLang="zh-CN" sz="2600" b="1" i="1" kern="100" dirty="0">
                <a:solidFill>
                  <a:srgbClr val="0000FF"/>
                </a:solidFill>
                <a:latin typeface="Times New Roman" panose="02020603050405020304"/>
                <a:ea typeface="仿宋_GB2312"/>
                <a:cs typeface="Courier New" panose="02070309020205020404"/>
              </a:rPr>
              <a:t>n</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7</a:t>
            </a:r>
            <a:r>
              <a:rPr lang="zh-CN" altLang="zh-CN" sz="2600" b="1" kern="100" dirty="0">
                <a:solidFill>
                  <a:srgbClr val="0000FF"/>
                </a:solidFill>
                <a:latin typeface="Times New Roman" panose="02020603050405020304"/>
                <a:ea typeface="仿宋_GB2312"/>
                <a:cs typeface="Times New Roman" panose="02020603050405020304"/>
              </a:rPr>
              <a:t>，所以该烷烃中碳原子数目为</a:t>
            </a:r>
            <a:r>
              <a:rPr lang="en-US" altLang="zh-CN" sz="2600" b="1" kern="100" dirty="0">
                <a:solidFill>
                  <a:srgbClr val="0000FF"/>
                </a:solidFill>
                <a:latin typeface="Times New Roman" panose="02020603050405020304"/>
                <a:ea typeface="仿宋_GB2312"/>
                <a:cs typeface="Courier New" panose="02070309020205020404"/>
              </a:rPr>
              <a:t>7</a:t>
            </a:r>
            <a:r>
              <a:rPr lang="zh-CN" altLang="zh-CN" sz="2600" b="1" kern="100" dirty="0">
                <a:solidFill>
                  <a:srgbClr val="0000FF"/>
                </a:solidFill>
                <a:latin typeface="Times New Roman" panose="02020603050405020304"/>
                <a:ea typeface="仿宋_GB2312"/>
                <a:cs typeface="Times New Roman" panose="02020603050405020304"/>
              </a:rPr>
              <a:t>，分子式为</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7</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16</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kern="100" dirty="0">
                <a:latin typeface="Times New Roman" panose="02020603050405020304"/>
                <a:ea typeface="微软雅黑" panose="020B0503020204020204" pitchFamily="34" charset="-122"/>
                <a:cs typeface="Times New Roman" panose="02020603050405020304"/>
              </a:rPr>
              <a:t>一定量甲烷的燃烧产物为</a:t>
            </a:r>
            <a:r>
              <a:rPr lang="en-US" altLang="zh-CN" sz="2600" kern="100" dirty="0">
                <a:latin typeface="Times New Roman" panose="02020603050405020304"/>
                <a:ea typeface="微软雅黑" panose="020B0503020204020204" pitchFamily="34" charset="-122"/>
                <a:cs typeface="Courier New" panose="02070309020205020404"/>
              </a:rPr>
              <a:t>CO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和水蒸气，此混合气体的质量为</a:t>
            </a:r>
            <a:r>
              <a:rPr lang="en-US" altLang="zh-CN" sz="2600" kern="100" dirty="0">
                <a:latin typeface="Times New Roman" panose="02020603050405020304"/>
                <a:ea typeface="微软雅黑" panose="020B0503020204020204" pitchFamily="34" charset="-122"/>
                <a:cs typeface="Courier New" panose="02070309020205020404"/>
              </a:rPr>
              <a:t>49.6 g</a:t>
            </a:r>
            <a:r>
              <a:rPr lang="zh-CN" altLang="zh-CN" sz="2600" kern="100" dirty="0">
                <a:latin typeface="Times New Roman" panose="02020603050405020304"/>
                <a:ea typeface="微软雅黑" panose="020B0503020204020204" pitchFamily="34" charset="-122"/>
                <a:cs typeface="Times New Roman" panose="02020603050405020304"/>
              </a:rPr>
              <a:t>，将该混合气体缓慢通过足量的无水</a:t>
            </a:r>
            <a:r>
              <a:rPr lang="en-US" altLang="zh-CN" sz="2600" kern="100" dirty="0">
                <a:latin typeface="Times New Roman" panose="02020603050405020304"/>
                <a:ea typeface="微软雅黑" panose="020B0503020204020204" pitchFamily="34" charset="-122"/>
                <a:cs typeface="Courier New" panose="02070309020205020404"/>
              </a:rPr>
              <a:t>CaCl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时，</a:t>
            </a:r>
            <a:r>
              <a:rPr lang="en-US" altLang="zh-CN" sz="2600" kern="100" dirty="0">
                <a:latin typeface="Times New Roman" panose="02020603050405020304"/>
                <a:ea typeface="微软雅黑" panose="020B0503020204020204" pitchFamily="34" charset="-122"/>
                <a:cs typeface="Courier New" panose="02070309020205020404"/>
              </a:rPr>
              <a:t>CaCl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增重</a:t>
            </a:r>
            <a:r>
              <a:rPr lang="en-US" altLang="zh-CN" sz="2600" kern="100" dirty="0">
                <a:latin typeface="Times New Roman" panose="02020603050405020304"/>
                <a:ea typeface="微软雅黑" panose="020B0503020204020204" pitchFamily="34" charset="-122"/>
                <a:cs typeface="Courier New" panose="02070309020205020404"/>
              </a:rPr>
              <a:t>25.2 g</a:t>
            </a:r>
            <a:r>
              <a:rPr lang="zh-CN" altLang="zh-CN" sz="2600" kern="100" dirty="0">
                <a:latin typeface="Times New Roman" panose="02020603050405020304"/>
                <a:ea typeface="微软雅黑" panose="020B0503020204020204" pitchFamily="34" charset="-122"/>
                <a:cs typeface="Times New Roman" panose="02020603050405020304"/>
              </a:rPr>
              <a:t>。试计算：</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694516" y="1989610"/>
            <a:ext cx="11219977"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参加反应的甲烷的物质的量为</a:t>
            </a:r>
            <a:r>
              <a:rPr lang="en-US" altLang="zh-CN" sz="2600" kern="100" dirty="0" smtClean="0">
                <a:latin typeface="Times New Roman" panose="02020603050405020304"/>
                <a:ea typeface="微软雅黑" panose="020B0503020204020204" pitchFamily="34" charset="-122"/>
                <a:cs typeface="Courier New" panose="02070309020205020404"/>
              </a:rPr>
              <a:t>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原混合气体中</a:t>
            </a:r>
            <a:r>
              <a:rPr lang="en-US" altLang="zh-CN" sz="2600" kern="100" dirty="0">
                <a:latin typeface="Times New Roman" panose="02020603050405020304"/>
                <a:ea typeface="微软雅黑" panose="020B0503020204020204" pitchFamily="34" charset="-122"/>
                <a:cs typeface="Courier New" panose="02070309020205020404"/>
              </a:rPr>
              <a:t>CO</a:t>
            </a:r>
            <a:r>
              <a:rPr lang="zh-CN" altLang="zh-CN" sz="2600" kern="100" dirty="0">
                <a:latin typeface="Times New Roman" panose="02020603050405020304"/>
                <a:ea typeface="微软雅黑" panose="020B0503020204020204" pitchFamily="34" charset="-122"/>
                <a:cs typeface="Times New Roman" panose="02020603050405020304"/>
              </a:rPr>
              <a:t>的质量为</a:t>
            </a:r>
            <a:r>
              <a:rPr lang="en-US" altLang="zh-CN" sz="2600" kern="100" dirty="0" smtClean="0">
                <a:latin typeface="Times New Roman" panose="02020603050405020304"/>
                <a:ea typeface="微软雅黑" panose="020B0503020204020204" pitchFamily="34" charset="-122"/>
                <a:cs typeface="Courier New" panose="02070309020205020404"/>
              </a:rPr>
              <a:t>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5456499" y="2118833"/>
            <a:ext cx="1204176"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0.7 </a:t>
            </a:r>
            <a:r>
              <a:rPr lang="en-US" altLang="zh-CN" sz="2600" dirty="0" err="1">
                <a:solidFill>
                  <a:srgbClr val="C00000"/>
                </a:solidFill>
                <a:latin typeface="Times New Roman" panose="02020603050405020304"/>
                <a:ea typeface="微软雅黑" panose="020B0503020204020204" pitchFamily="34" charset="-122"/>
              </a:rPr>
              <a:t>mol</a:t>
            </a:r>
            <a:endParaRPr lang="zh-CN" altLang="en-US" sz="2600" dirty="0"/>
          </a:p>
        </p:txBody>
      </p:sp>
      <p:sp>
        <p:nvSpPr>
          <p:cNvPr id="7" name="矩形 6"/>
          <p:cNvSpPr/>
          <p:nvPr/>
        </p:nvSpPr>
        <p:spPr>
          <a:xfrm>
            <a:off x="5065868" y="2668428"/>
            <a:ext cx="1005853"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11.2 g</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863600"/>
          <a:ext cx="11493500" cy="4546600"/>
        </p:xfrm>
        <a:graphic>
          <a:graphicData uri="http://schemas.openxmlformats.org/presentationml/2006/ole">
            <mc:AlternateContent xmlns:mc="http://schemas.openxmlformats.org/markup-compatibility/2006">
              <mc:Choice xmlns:v="urn:schemas-microsoft-com:vml" Requires="v">
                <p:oleObj spid="_x0000_s40976" name="Document" r:id="rId1" imgW="11505565" imgH="4567555" progId="Word.Document.8">
                  <p:embed/>
                </p:oleObj>
              </mc:Choice>
              <mc:Fallback>
                <p:oleObj name="Document" r:id="rId1" imgW="11505565" imgH="4567555" progId="Word.Document.8">
                  <p:embed/>
                  <p:pic>
                    <p:nvPicPr>
                      <p:cNvPr id="0" name="图片 40975"/>
                      <p:cNvPicPr/>
                      <p:nvPr/>
                    </p:nvPicPr>
                    <p:blipFill>
                      <a:blip r:embed="rId2"/>
                      <a:stretch>
                        <a:fillRect/>
                      </a:stretch>
                    </p:blipFill>
                    <p:spPr>
                      <a:xfrm>
                        <a:off x="381000" y="863600"/>
                        <a:ext cx="11493500" cy="4546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285284"/>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zh-CN" altLang="zh-CN" sz="2600" dirty="0">
                <a:latin typeface="Times New Roman" panose="02020603050405020304"/>
                <a:ea typeface="微软雅黑" panose="020B0503020204020204" pitchFamily="34" charset="-122"/>
                <a:cs typeface="Times New Roman" panose="02020603050405020304"/>
              </a:rPr>
              <a:t>分子中含有</a:t>
            </a:r>
            <a:r>
              <a:rPr lang="en-US" altLang="zh-CN" sz="2600" dirty="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a:t>
            </a:r>
            <a:r>
              <a:rPr lang="en-US" altLang="zh-CN" sz="2600" dirty="0">
                <a:latin typeface="Times New Roman" panose="02020603050405020304"/>
                <a:ea typeface="微软雅黑" panose="020B0503020204020204" pitchFamily="34" charset="-122"/>
              </a:rPr>
              <a:t>5</a:t>
            </a:r>
            <a:r>
              <a:rPr lang="zh-CN" altLang="zh-CN" sz="2600" dirty="0">
                <a:latin typeface="Times New Roman" panose="02020603050405020304"/>
                <a:ea typeface="微软雅黑" panose="020B0503020204020204" pitchFamily="34" charset="-122"/>
                <a:cs typeface="Times New Roman" panose="02020603050405020304"/>
              </a:rPr>
              <a:t>个碳原子的直链烷烃沸点和标准燃烧热的数据如下表：</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0" name="矩形 9"/>
          <p:cNvSpPr/>
          <p:nvPr/>
        </p:nvSpPr>
        <p:spPr>
          <a:xfrm>
            <a:off x="514493" y="4149886"/>
            <a:ext cx="11219977"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标准燃烧热：</a:t>
            </a:r>
            <a:r>
              <a:rPr lang="en-US" altLang="zh-CN" sz="2600" kern="100" dirty="0">
                <a:latin typeface="Times New Roman" panose="02020603050405020304"/>
                <a:ea typeface="微软雅黑" panose="020B0503020204020204" pitchFamily="34" charset="-122"/>
                <a:cs typeface="Courier New" panose="02070309020205020404"/>
              </a:rPr>
              <a:t>25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101 </a:t>
            </a:r>
            <a:r>
              <a:rPr lang="en-US" altLang="zh-CN" sz="2600" kern="100" dirty="0" err="1">
                <a:latin typeface="Times New Roman" panose="02020603050405020304"/>
                <a:ea typeface="微软雅黑" panose="020B0503020204020204" pitchFamily="34" charset="-122"/>
                <a:cs typeface="Courier New" panose="02070309020205020404"/>
              </a:rPr>
              <a:t>kPa</a:t>
            </a:r>
            <a:r>
              <a:rPr lang="zh-CN" altLang="zh-CN" sz="2600" kern="100" dirty="0">
                <a:latin typeface="Times New Roman" panose="02020603050405020304"/>
                <a:ea typeface="微软雅黑" panose="020B0503020204020204" pitchFamily="34" charset="-122"/>
                <a:cs typeface="Times New Roman" panose="02020603050405020304"/>
              </a:rPr>
              <a:t>时，</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纯物质完全燃烧，生成指定产物所放出的热量，单位为</a:t>
            </a:r>
            <a:r>
              <a:rPr lang="en-US" altLang="zh-CN" sz="2600" kern="100" dirty="0" err="1">
                <a:latin typeface="Times New Roman" panose="02020603050405020304"/>
                <a:ea typeface="微软雅黑" panose="020B0503020204020204" pitchFamily="34" charset="-122"/>
                <a:cs typeface="Courier New" panose="02070309020205020404"/>
              </a:rPr>
              <a:t>kJ·mol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4655022" y="742149"/>
            <a:ext cx="2937022"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graphicFrame>
        <p:nvGraphicFramePr>
          <p:cNvPr id="6" name="表格 5"/>
          <p:cNvGraphicFramePr>
            <a:graphicFrameLocks noGrp="1"/>
          </p:cNvGraphicFramePr>
          <p:nvPr/>
        </p:nvGraphicFramePr>
        <p:xfrm>
          <a:off x="609600" y="2169633"/>
          <a:ext cx="10971214" cy="1783080"/>
        </p:xfrm>
        <a:graphic>
          <a:graphicData uri="http://schemas.openxmlformats.org/drawingml/2006/table">
            <a:tbl>
              <a:tblPr/>
              <a:tblGrid>
                <a:gridCol w="4478449"/>
                <a:gridCol w="1623740"/>
                <a:gridCol w="1623740"/>
                <a:gridCol w="1623740"/>
                <a:gridCol w="1621545"/>
              </a:tblGrid>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烷烃名称</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乙烷</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丙烷</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丁烷</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戊烷</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沸点</a:t>
                      </a:r>
                      <a:r>
                        <a:rPr lang="en-US" sz="2600" kern="100">
                          <a:effectLst/>
                          <a:latin typeface="Times New Roman" panose="02020603050405020304"/>
                          <a:ea typeface="微软雅黑" panose="020B0503020204020204" pitchFamily="34" charset="-122"/>
                          <a:cs typeface="Courier New" panose="02070309020205020404"/>
                        </a:rPr>
                        <a:t>/</a:t>
                      </a:r>
                      <a:r>
                        <a:rPr lang="en-US" sz="2600" kern="100">
                          <a:effectLst/>
                          <a:latin typeface="宋体" panose="02010600030101010101" pitchFamily="2" charset="-122"/>
                          <a:ea typeface="微软雅黑" panose="020B0503020204020204" pitchFamily="34" charset="-122"/>
                          <a:cs typeface="Times New Roman" panose="020206030504050203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88.6</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42.1</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a:t>
                      </a:r>
                      <a:r>
                        <a:rPr lang="en-US" sz="2600" kern="100">
                          <a:effectLst/>
                          <a:latin typeface="Times New Roman" panose="02020603050405020304"/>
                          <a:ea typeface="微软雅黑" panose="020B0503020204020204" pitchFamily="34" charset="-122"/>
                          <a:cs typeface="Courier New" panose="02070309020205020404"/>
                        </a:rPr>
                        <a:t>0.5</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36.0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标准燃烧热</a:t>
                      </a:r>
                      <a:r>
                        <a:rPr lang="en-US" sz="2600" kern="100">
                          <a:effectLst/>
                          <a:latin typeface="Times New Roman" panose="02020603050405020304"/>
                          <a:ea typeface="微软雅黑" panose="020B0503020204020204" pitchFamily="34" charset="-122"/>
                          <a:cs typeface="Courier New" panose="02070309020205020404"/>
                        </a:rPr>
                        <a:t>/(kJ·mol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r>
                        <a:rPr lang="en-US" sz="2600" kern="100">
                          <a:effectLst/>
                          <a:latin typeface="Times New Roman" panose="02020603050405020304"/>
                          <a:ea typeface="微软雅黑" panose="020B0503020204020204" pitchFamily="34" charset="-122"/>
                          <a:cs typeface="Courier New" panose="020703090202050204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1 560.7</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2 219.2</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2 877.6</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3 535.6</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4.</a:t>
            </a:r>
            <a:r>
              <a:rPr lang="zh-CN" altLang="zh-CN" sz="2600" dirty="0">
                <a:latin typeface="Times New Roman" panose="02020603050405020304"/>
                <a:ea typeface="黑体" panose="02010609060101010101" charset="-122"/>
                <a:cs typeface="Times New Roman" panose="02020603050405020304"/>
              </a:rPr>
              <a:t>甲烷的化学性质</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稳定性：甲烷性质稳定，跟强酸、强碱或强氧化剂</a:t>
            </a:r>
            <a:r>
              <a:rPr lang="en-US" altLang="zh-CN" sz="2600" kern="100" dirty="0">
                <a:latin typeface="Times New Roman" panose="02020603050405020304"/>
                <a:ea typeface="微软雅黑" panose="020B0503020204020204" pitchFamily="34" charset="-122"/>
                <a:cs typeface="Courier New" panose="02070309020205020404"/>
              </a:rPr>
              <a:t>KMnO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等不反应。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氧化反应：纯净的甲烷在空气中安静的燃烧，火焰</a:t>
            </a:r>
            <a:r>
              <a:rPr lang="zh-CN" altLang="zh-CN" sz="2600" kern="100" dirty="0" smtClean="0">
                <a:latin typeface="Times New Roman" panose="02020603050405020304"/>
                <a:ea typeface="微软雅黑" panose="020B0503020204020204" pitchFamily="34" charset="-122"/>
                <a:cs typeface="Times New Roman" panose="02020603050405020304"/>
              </a:rPr>
              <a:t>呈</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色</a:t>
            </a:r>
            <a:r>
              <a:rPr lang="zh-CN" altLang="zh-CN" sz="2600" kern="100" dirty="0">
                <a:latin typeface="Times New Roman" panose="02020603050405020304"/>
                <a:ea typeface="微软雅黑" panose="020B0503020204020204" pitchFamily="34" charset="-122"/>
                <a:cs typeface="Times New Roman" panose="02020603050405020304"/>
              </a:rPr>
              <a:t>，放出大量的热，反应的化学方程式为</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8899374" y="2116920"/>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淡蓝</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graphicFrame>
        <p:nvGraphicFramePr>
          <p:cNvPr id="4" name="对象 3"/>
          <p:cNvGraphicFramePr>
            <a:graphicFrameLocks noChangeAspect="1"/>
          </p:cNvGraphicFramePr>
          <p:nvPr/>
        </p:nvGraphicFramePr>
        <p:xfrm>
          <a:off x="5392589" y="2450613"/>
          <a:ext cx="4483100" cy="787400"/>
        </p:xfrm>
        <a:graphic>
          <a:graphicData uri="http://schemas.openxmlformats.org/presentationml/2006/ole">
            <mc:AlternateContent xmlns:mc="http://schemas.openxmlformats.org/markup-compatibility/2006">
              <mc:Choice xmlns:v="urn:schemas-microsoft-com:vml" Requires="v">
                <p:oleObj spid="_x0000_s5141" name="Document" r:id="rId1" imgW="4494530" imgH="793750" progId="Word.Document.8">
                  <p:embed/>
                </p:oleObj>
              </mc:Choice>
              <mc:Fallback>
                <p:oleObj name="Document" r:id="rId1" imgW="4494530" imgH="793750" progId="Word.Document.8">
                  <p:embed/>
                  <p:pic>
                    <p:nvPicPr>
                      <p:cNvPr id="0" name="图片 5140"/>
                      <p:cNvPicPr/>
                      <p:nvPr/>
                    </p:nvPicPr>
                    <p:blipFill>
                      <a:blip r:embed="rId2"/>
                      <a:stretch>
                        <a:fillRect/>
                      </a:stretch>
                    </p:blipFill>
                    <p:spPr>
                      <a:xfrm>
                        <a:off x="5392589" y="2450613"/>
                        <a:ext cx="4483100" cy="787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24026"/>
            <a:ext cx="112433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根据表中数据，下列判断错误的是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正庚烷在常温、常压下不是气体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随分子中碳原子数增加，烷烃的标准燃烧热逐渐增大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随分子中碳原子数增加，烷烃沸点逐渐升高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随分子中碳原子数增加，烷烃沸点和标准燃烧热都成比例</a:t>
            </a:r>
            <a:r>
              <a:rPr lang="zh-CN" altLang="zh-CN" sz="2600" kern="100" dirty="0" smtClean="0">
                <a:latin typeface="Times New Roman" panose="02020603050405020304"/>
                <a:ea typeface="微软雅黑" panose="020B0503020204020204" pitchFamily="34" charset="-122"/>
                <a:cs typeface="Times New Roman" panose="02020603050405020304"/>
              </a:rPr>
              <a:t>增加</a:t>
            </a:r>
            <a:endParaRPr lang="zh-CN" altLang="zh-CN" sz="1050" kern="100" dirty="0">
              <a:latin typeface="宋体" panose="02010600030101010101" pitchFamily="2" charset="-122"/>
              <a:cs typeface="Courier New" panose="02070309020205020404"/>
            </a:endParaRPr>
          </a:p>
        </p:txBody>
      </p:sp>
      <p:sp>
        <p:nvSpPr>
          <p:cNvPr id="3" name="TextBox 2"/>
          <p:cNvSpPr txBox="1"/>
          <p:nvPr/>
        </p:nvSpPr>
        <p:spPr>
          <a:xfrm>
            <a:off x="5593237" y="642907"/>
            <a:ext cx="900115"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p:nvPr/>
        </p:nvSpPr>
        <p:spPr>
          <a:xfrm>
            <a:off x="334486" y="3502291"/>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根据表格中数据可知，随分子中碳原子数增加，烷烃的沸点升高，标准燃烧热增加，由于正庚烷分子中碳原子数大于戊烷分子中的碳原子数，所以正庚烷在常温、常压下肯定不是气体，</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正确；根据表中数据可知，烷烃的沸点和标准燃烧热随碳原子数增加，逐渐升高，</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zh-CN" altLang="zh-CN" sz="2600" kern="100" dirty="0">
                <a:latin typeface="Times New Roman" panose="02020603050405020304"/>
                <a:ea typeface="微软雅黑" panose="020B0503020204020204" pitchFamily="34" charset="-122"/>
                <a:cs typeface="Times New Roman" panose="02020603050405020304"/>
              </a:rPr>
              <a:t>一定条件下，两种气态烃的混合物共</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，在空气中完全燃烧生成</a:t>
            </a:r>
            <a:r>
              <a:rPr lang="en-US" altLang="zh-CN" sz="2600" kern="100" dirty="0">
                <a:latin typeface="Times New Roman" panose="02020603050405020304"/>
                <a:ea typeface="微软雅黑" panose="020B0503020204020204" pitchFamily="34" charset="-122"/>
                <a:cs typeface="Courier New" panose="02070309020205020404"/>
              </a:rPr>
              <a:t>1.5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2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水蒸气。关于该混合物的说法正确的是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97865" y="2035809"/>
            <a:ext cx="11219977"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一定有甲烷</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一定有乙烷</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一定含有甲烷，可能含有乙烷</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可能是甲烷和丙烷的</a:t>
            </a:r>
            <a:r>
              <a:rPr lang="zh-CN" altLang="zh-CN" sz="2600" kern="100" dirty="0" smtClean="0">
                <a:latin typeface="Times New Roman" panose="02020603050405020304"/>
                <a:ea typeface="微软雅黑" panose="020B0503020204020204" pitchFamily="34" charset="-122"/>
                <a:cs typeface="Times New Roman" panose="02020603050405020304"/>
              </a:rPr>
              <a:t>混合物</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075459" y="146101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723900"/>
          <a:ext cx="11493500" cy="5143500"/>
        </p:xfrm>
        <a:graphic>
          <a:graphicData uri="http://schemas.openxmlformats.org/presentationml/2006/ole">
            <mc:AlternateContent xmlns:mc="http://schemas.openxmlformats.org/markup-compatibility/2006">
              <mc:Choice xmlns:v="urn:schemas-microsoft-com:vml" Requires="v">
                <p:oleObj spid="_x0000_s42000" name="Document" r:id="rId1" imgW="11505565" imgH="5161280" progId="Word.Document.8">
                  <p:embed/>
                </p:oleObj>
              </mc:Choice>
              <mc:Fallback>
                <p:oleObj name="Document" r:id="rId1" imgW="11505565" imgH="5161280" progId="Word.Document.8">
                  <p:embed/>
                  <p:pic>
                    <p:nvPicPr>
                      <p:cNvPr id="0" name="图片 41999"/>
                      <p:cNvPicPr/>
                      <p:nvPr/>
                    </p:nvPicPr>
                    <p:blipFill>
                      <a:blip r:embed="rId2"/>
                      <a:stretch>
                        <a:fillRect/>
                      </a:stretch>
                    </p:blipFill>
                    <p:spPr>
                      <a:xfrm>
                        <a:off x="381000" y="723900"/>
                        <a:ext cx="11493500" cy="5143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zh-CN" altLang="zh-CN" sz="2600" kern="100" dirty="0">
                <a:latin typeface="Times New Roman" panose="02020603050405020304"/>
                <a:ea typeface="微软雅黑" panose="020B0503020204020204" pitchFamily="34" charset="-122"/>
                <a:cs typeface="Times New Roman" panose="02020603050405020304"/>
              </a:rPr>
              <a:t>利用甲烷与氯气发生取代反应制取副产品盐酸的设想在工业上已成为现实。某化学兴趣小组在实验室模拟上述过程，其设计的模拟装置如下：</a:t>
            </a:r>
            <a:endParaRPr lang="zh-CN" altLang="zh-CN" sz="1050" kern="100" dirty="0">
              <a:effectLst/>
              <a:latin typeface="宋体" panose="02010600030101010101" pitchFamily="2" charset="-122"/>
              <a:cs typeface="Courier New" panose="02070309020205020404"/>
            </a:endParaRPr>
          </a:p>
        </p:txBody>
      </p:sp>
      <p:pic>
        <p:nvPicPr>
          <p:cNvPr id="61442" name="Picture 2" descr="SJ26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4861" y="2111550"/>
            <a:ext cx="4817273" cy="27584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6398" y="442913"/>
          <a:ext cx="11482705" cy="5934075"/>
        </p:xfrm>
        <a:graphic>
          <a:graphicData uri="http://schemas.openxmlformats.org/presentationml/2006/ole">
            <mc:AlternateContent xmlns:mc="http://schemas.openxmlformats.org/markup-compatibility/2006">
              <mc:Choice xmlns:v="urn:schemas-microsoft-com:vml" Requires="v">
                <p:oleObj spid="_x0000_s43024" name="Document" r:id="rId1" imgW="11494770" imgH="5958205" progId="Word.Document.8">
                  <p:embed/>
                </p:oleObj>
              </mc:Choice>
              <mc:Fallback>
                <p:oleObj name="Document" r:id="rId1" imgW="11494770" imgH="5958205" progId="Word.Document.8">
                  <p:embed/>
                  <p:pic>
                    <p:nvPicPr>
                      <p:cNvPr id="0" name="图片 43023"/>
                      <p:cNvPicPr/>
                      <p:nvPr/>
                    </p:nvPicPr>
                    <p:blipFill>
                      <a:blip r:embed="rId2"/>
                      <a:stretch>
                        <a:fillRect/>
                      </a:stretch>
                    </p:blipFill>
                    <p:spPr>
                      <a:xfrm>
                        <a:off x="386398" y="442913"/>
                        <a:ext cx="11482705" cy="5934075"/>
                      </a:xfrm>
                      <a:prstGeom prst="rect">
                        <a:avLst/>
                      </a:prstGeom>
                    </p:spPr>
                  </p:pic>
                </p:oleObj>
              </mc:Fallback>
            </mc:AlternateContent>
          </a:graphicData>
        </a:graphic>
      </p:graphicFrame>
      <p:sp>
        <p:nvSpPr>
          <p:cNvPr id="5" name="矩形 4"/>
          <p:cNvSpPr/>
          <p:nvPr/>
        </p:nvSpPr>
        <p:spPr>
          <a:xfrm>
            <a:off x="8795551" y="1089495"/>
            <a:ext cx="87075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ACB</a:t>
            </a:r>
            <a:endParaRPr lang="zh-CN" altLang="en-US" sz="2600" dirty="0"/>
          </a:p>
        </p:txBody>
      </p:sp>
      <p:sp>
        <p:nvSpPr>
          <p:cNvPr id="6" name="矩形 5"/>
          <p:cNvSpPr/>
          <p:nvPr/>
        </p:nvSpPr>
        <p:spPr>
          <a:xfrm>
            <a:off x="1029624" y="3410746"/>
            <a:ext cx="1518364"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干燥气体</a:t>
            </a:r>
            <a:endParaRPr lang="zh-CN" altLang="en-US" sz="2600" dirty="0"/>
          </a:p>
        </p:txBody>
      </p:sp>
      <p:sp>
        <p:nvSpPr>
          <p:cNvPr id="7" name="矩形 6"/>
          <p:cNvSpPr/>
          <p:nvPr/>
        </p:nvSpPr>
        <p:spPr>
          <a:xfrm>
            <a:off x="3729969" y="3413920"/>
            <a:ext cx="2185214"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控制气流速率</a:t>
            </a:r>
            <a:endParaRPr lang="zh-CN" altLang="en-US" sz="2600" dirty="0"/>
          </a:p>
        </p:txBody>
      </p:sp>
      <p:sp>
        <p:nvSpPr>
          <p:cNvPr id="8" name="矩形 7"/>
          <p:cNvSpPr/>
          <p:nvPr/>
        </p:nvSpPr>
        <p:spPr>
          <a:xfrm>
            <a:off x="1122398" y="5097627"/>
            <a:ext cx="832279" cy="492443"/>
          </a:xfrm>
          <a:prstGeom prst="rect">
            <a:avLst/>
          </a:prstGeom>
        </p:spPr>
        <p:txBody>
          <a:bodyPr wrap="none">
            <a:spAutoFit/>
          </a:bodyPr>
          <a:lstStyle/>
          <a:p>
            <a:r>
              <a:rPr lang="en-US" altLang="zh-CN" sz="2600" i="1" dirty="0">
                <a:solidFill>
                  <a:srgbClr val="C00000"/>
                </a:solidFill>
                <a:latin typeface="Times New Roman" panose="02020603050405020304"/>
                <a:ea typeface="微软雅黑" panose="020B0503020204020204" pitchFamily="34" charset="-122"/>
              </a:rPr>
              <a:t>x</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4</a:t>
            </a:r>
            <a:endParaRPr lang="zh-CN" altLang="en-US" sz="2600" dirty="0"/>
          </a:p>
        </p:txBody>
      </p:sp>
      <p:sp>
        <p:nvSpPr>
          <p:cNvPr id="9" name="矩形 8"/>
          <p:cNvSpPr/>
          <p:nvPr/>
        </p:nvSpPr>
        <p:spPr>
          <a:xfrm>
            <a:off x="7777524" y="5770093"/>
            <a:ext cx="2278188"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吸收过量的</a:t>
            </a:r>
            <a:r>
              <a:rPr lang="en-US" altLang="zh-CN" sz="2600" dirty="0">
                <a:solidFill>
                  <a:srgbClr val="C00000"/>
                </a:solidFill>
                <a:latin typeface="Times New Roman" panose="02020603050405020304"/>
                <a:ea typeface="微软雅黑" panose="020B0503020204020204" pitchFamily="34" charset="-122"/>
              </a:rPr>
              <a:t>Cl</a:t>
            </a:r>
            <a:r>
              <a:rPr lang="en-US" altLang="zh-CN" sz="2600" baseline="-25000" dirty="0">
                <a:solidFill>
                  <a:srgbClr val="C00000"/>
                </a:solidFill>
                <a:latin typeface="Times New Roman" panose="02020603050405020304"/>
                <a:ea typeface="微软雅黑" panose="020B0503020204020204" pitchFamily="34" charset="-122"/>
              </a:rPr>
              <a:t>2</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36481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检验完装置的气密性后，先向烧瓶中加入</a:t>
            </a:r>
            <a:r>
              <a:rPr lang="en-US" altLang="zh-CN" sz="2600" b="1" dirty="0">
                <a:solidFill>
                  <a:srgbClr val="0000FF"/>
                </a:solidFill>
                <a:latin typeface="Times New Roman" panose="02020603050405020304"/>
                <a:ea typeface="仿宋_GB2312"/>
              </a:rPr>
              <a:t>MnO</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粉末，再向烧瓶中加入浓盐酸，组装好仪器后加热。</a:t>
            </a:r>
            <a:r>
              <a:rPr lang="en-US" altLang="zh-CN" sz="2600" b="1"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氯气与甲烷反应，气体需要干燥，所以</a:t>
            </a:r>
            <a:r>
              <a:rPr lang="en-US" altLang="zh-CN" sz="2600" b="1" dirty="0">
                <a:solidFill>
                  <a:srgbClr val="0000FF"/>
                </a:solidFill>
                <a:latin typeface="Times New Roman" panose="02020603050405020304"/>
                <a:ea typeface="仿宋_GB2312"/>
              </a:rPr>
              <a:t>B</a:t>
            </a:r>
            <a:r>
              <a:rPr lang="zh-CN" altLang="zh-CN" sz="2600" b="1" dirty="0">
                <a:solidFill>
                  <a:srgbClr val="0000FF"/>
                </a:solidFill>
                <a:latin typeface="Times New Roman" panose="02020603050405020304"/>
                <a:ea typeface="仿宋_GB2312"/>
                <a:cs typeface="Times New Roman" panose="02020603050405020304"/>
              </a:rPr>
              <a:t>装置中浓硫酸起干燥作用，另外可以根据</a:t>
            </a:r>
            <a:r>
              <a:rPr lang="en-US" altLang="zh-CN" sz="2600" b="1" dirty="0">
                <a:solidFill>
                  <a:srgbClr val="0000FF"/>
                </a:solidFill>
                <a:latin typeface="Times New Roman" panose="02020603050405020304"/>
                <a:ea typeface="仿宋_GB2312"/>
              </a:rPr>
              <a:t>B</a:t>
            </a:r>
            <a:r>
              <a:rPr lang="zh-CN" altLang="zh-CN" sz="2600" b="1" dirty="0">
                <a:solidFill>
                  <a:srgbClr val="0000FF"/>
                </a:solidFill>
                <a:latin typeface="Times New Roman" panose="02020603050405020304"/>
                <a:ea typeface="仿宋_GB2312"/>
                <a:cs typeface="Times New Roman" panose="02020603050405020304"/>
              </a:rPr>
              <a:t>装置中气泡的速度控制气流速度。</a:t>
            </a:r>
            <a:r>
              <a:rPr lang="en-US" altLang="zh-CN" sz="2600" b="1"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若要获得最多的氯化氢，则应使甲烷中的氢原子都被取代，所以氯气的量要多，即</a:t>
            </a:r>
            <a:r>
              <a:rPr lang="en-US" altLang="zh-CN" sz="2600" b="1" i="1" dirty="0">
                <a:solidFill>
                  <a:srgbClr val="0000FF"/>
                </a:solidFill>
                <a:latin typeface="Times New Roman" panose="02020603050405020304"/>
                <a:ea typeface="仿宋_GB2312"/>
              </a:rPr>
              <a:t>x</a:t>
            </a:r>
            <a:r>
              <a:rPr lang="en-US" altLang="zh-CN" sz="2600" dirty="0">
                <a:latin typeface="宋体" panose="02010600030101010101" pitchFamily="2" charset="-122"/>
                <a:ea typeface="微软雅黑" panose="020B0503020204020204" pitchFamily="34" charset="-122"/>
                <a:cs typeface="Times New Roman" panose="02020603050405020304"/>
              </a:rPr>
              <a:t>≥</a:t>
            </a:r>
            <a:r>
              <a:rPr lang="en-US" altLang="zh-CN" sz="2600" b="1"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(4)D</a:t>
            </a:r>
            <a:r>
              <a:rPr lang="zh-CN" altLang="zh-CN" sz="2600" b="1" dirty="0">
                <a:solidFill>
                  <a:srgbClr val="0000FF"/>
                </a:solidFill>
                <a:latin typeface="Times New Roman" panose="02020603050405020304"/>
                <a:ea typeface="仿宋_GB2312"/>
                <a:cs typeface="Times New Roman" panose="02020603050405020304"/>
              </a:rPr>
              <a:t>装置可以吸收过量的氯气，发生反应：</a:t>
            </a:r>
            <a:r>
              <a:rPr lang="en-US" altLang="zh-CN" sz="2600" b="1" dirty="0">
                <a:solidFill>
                  <a:srgbClr val="0000FF"/>
                </a:solidFill>
                <a:latin typeface="Times New Roman" panose="02020603050405020304"/>
                <a:ea typeface="仿宋_GB2312"/>
              </a:rPr>
              <a:t>2KI</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Cl</a:t>
            </a:r>
            <a:r>
              <a:rPr lang="en-US" altLang="zh-CN" sz="2600" b="1" baseline="-25000" dirty="0">
                <a:solidFill>
                  <a:srgbClr val="0000FF"/>
                </a:solidFill>
                <a:latin typeface="Times New Roman" panose="02020603050405020304"/>
                <a:ea typeface="仿宋_GB2312"/>
              </a:rPr>
              <a:t>2</a:t>
            </a:r>
            <a:r>
              <a:rPr lang="en-US" altLang="zh-CN" sz="2600" b="1" spc="-80" dirty="0">
                <a:solidFill>
                  <a:srgbClr val="0000FF"/>
                </a:solidFill>
                <a:latin typeface="Times New Roman" panose="02020603050405020304"/>
                <a:ea typeface="仿宋_GB2312"/>
              </a:rPr>
              <a:t>==</a:t>
            </a:r>
            <a:r>
              <a:rPr lang="en-US" altLang="zh-CN" sz="2600" b="1" dirty="0">
                <a:solidFill>
                  <a:srgbClr val="0000FF"/>
                </a:solidFill>
                <a:latin typeface="Times New Roman" panose="02020603050405020304"/>
                <a:ea typeface="仿宋_GB2312"/>
              </a:rPr>
              <a:t>=2KCl</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I</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492188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(5)E</a:t>
            </a:r>
            <a:r>
              <a:rPr lang="zh-CN" altLang="zh-CN" sz="2600" kern="100" dirty="0">
                <a:latin typeface="Times New Roman" panose="02020603050405020304"/>
                <a:ea typeface="微软雅黑" panose="020B0503020204020204" pitchFamily="34" charset="-122"/>
                <a:cs typeface="Times New Roman" panose="02020603050405020304"/>
              </a:rPr>
              <a:t>装置的作用是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收集气体</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Times New Roman" panose="02020603050405020304" pitchFamily="18" charset="0"/>
                <a:ea typeface="Times New Roman" panose="02020603050405020304"/>
                <a:cs typeface="Times New Roman" panose="02020603050405020304" pitchFamily="18" charset="0"/>
              </a:rPr>
              <a:t>B</a:t>
            </a:r>
            <a:r>
              <a:rPr lang="en-US" altLang="zh-CN" sz="2600" kern="100" dirty="0">
                <a:latin typeface="宋体" panose="02010600030101010101" pitchFamily="2" charset="-122"/>
                <a:ea typeface="Times New Roman" panose="02020603050405020304"/>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吸收</a:t>
            </a:r>
            <a:r>
              <a:rPr lang="zh-CN" altLang="zh-CN" sz="2600" kern="100" dirty="0" smtClean="0">
                <a:latin typeface="Times New Roman" panose="02020603050405020304"/>
                <a:ea typeface="微软雅黑" panose="020B0503020204020204" pitchFamily="34" charset="-122"/>
                <a:cs typeface="Times New Roman" panose="02020603050405020304"/>
              </a:rPr>
              <a:t>氯气</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防止倒吸</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Times New Roman" panose="02020603050405020304" pitchFamily="18" charset="0"/>
                <a:ea typeface="Times New Roman" panose="02020603050405020304"/>
                <a:cs typeface="Times New Roman" panose="02020603050405020304" pitchFamily="18" charset="0"/>
              </a:rPr>
              <a:t>D.</a:t>
            </a:r>
            <a:r>
              <a:rPr lang="zh-CN" altLang="zh-CN" sz="2600" kern="100" dirty="0">
                <a:latin typeface="Times New Roman" panose="02020603050405020304"/>
                <a:ea typeface="微软雅黑" panose="020B0503020204020204" pitchFamily="34" charset="-122"/>
                <a:cs typeface="Times New Roman" panose="02020603050405020304"/>
              </a:rPr>
              <a:t>吸收氯化氢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(6)E</a:t>
            </a:r>
            <a:r>
              <a:rPr lang="zh-CN" altLang="zh-CN" sz="2600" kern="100" dirty="0">
                <a:latin typeface="Times New Roman" panose="02020603050405020304"/>
                <a:ea typeface="微软雅黑" panose="020B0503020204020204" pitchFamily="34" charset="-122"/>
                <a:cs typeface="Times New Roman" panose="02020603050405020304"/>
              </a:rPr>
              <a:t>装置除生成盐酸外，还含有有机物，从</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中分离出盐酸的最佳方法为</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填分离方法名称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(7)</a:t>
            </a:r>
            <a:r>
              <a:rPr lang="zh-CN" altLang="zh-CN" sz="2600" kern="100" dirty="0">
                <a:latin typeface="Times New Roman" panose="02020603050405020304"/>
                <a:ea typeface="微软雅黑" panose="020B0503020204020204" pitchFamily="34" charset="-122"/>
                <a:cs typeface="Times New Roman" panose="02020603050405020304"/>
              </a:rPr>
              <a:t>该装置还有缺陷，原因是没有进行尾气处理，其尾气主要成分是</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A.CH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B.CH</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r>
              <a:rPr lang="en-US" altLang="zh-CN" sz="2600" kern="100" dirty="0" smtClean="0">
                <a:latin typeface="Times New Roman" panose="02020603050405020304"/>
                <a:ea typeface="微软雅黑" panose="020B0503020204020204" pitchFamily="34" charset="-122"/>
                <a:cs typeface="Courier New" panose="02070309020205020404"/>
              </a:rPr>
              <a:t>Cl	C.CH</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Cl</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	D.CHCl</a:t>
            </a:r>
            <a:r>
              <a:rPr lang="en-US" altLang="zh-CN" sz="2600" kern="100" baseline="-25000" dirty="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E.CCl</a:t>
            </a:r>
            <a:r>
              <a:rPr lang="en-US" altLang="zh-CN" sz="2600" kern="100" baseline="-25000" dirty="0" smtClean="0">
                <a:latin typeface="Times New Roman" panose="02020603050405020304"/>
                <a:ea typeface="微软雅黑" panose="020B0503020204020204" pitchFamily="34" charset="-122"/>
                <a:cs typeface="Courier New" panose="02070309020205020404"/>
              </a:rPr>
              <a:t>4</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3265638" y="688175"/>
            <a:ext cx="647934"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CD</a:t>
            </a:r>
            <a:endParaRPr lang="zh-CN" altLang="en-US" sz="2600" dirty="0"/>
          </a:p>
        </p:txBody>
      </p:sp>
      <p:sp>
        <p:nvSpPr>
          <p:cNvPr id="4" name="矩形 3"/>
          <p:cNvSpPr/>
          <p:nvPr/>
        </p:nvSpPr>
        <p:spPr>
          <a:xfrm>
            <a:off x="694516" y="2466179"/>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分液</a:t>
            </a:r>
            <a:endParaRPr lang="zh-CN" altLang="en-US" sz="2600" dirty="0"/>
          </a:p>
        </p:txBody>
      </p:sp>
      <p:sp>
        <p:nvSpPr>
          <p:cNvPr id="5" name="矩形 4"/>
          <p:cNvSpPr/>
          <p:nvPr/>
        </p:nvSpPr>
        <p:spPr>
          <a:xfrm>
            <a:off x="946697" y="3657443"/>
            <a:ext cx="647934"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AB</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sz="2600" b="1" kern="100" dirty="0" smtClean="0">
                <a:solidFill>
                  <a:srgbClr val="0000FF"/>
                </a:solidFill>
                <a:latin typeface="Times New Roman" panose="02020603050405020304"/>
                <a:ea typeface="仿宋_GB231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Times New Roman" panose="02020603050405020304"/>
                <a:ea typeface="仿宋_GB2312"/>
                <a:cs typeface="Times New Roman" panose="02020603050405020304"/>
              </a:rPr>
              <a:t>由装置图可知，</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装置可以吸收氯化氢，且能防止倒吸。</a:t>
            </a:r>
            <a:r>
              <a:rPr lang="en-US" altLang="zh-CN" sz="2600" b="1" kern="100" dirty="0">
                <a:solidFill>
                  <a:srgbClr val="0000FF"/>
                </a:solidFill>
                <a:latin typeface="Times New Roman" panose="02020603050405020304"/>
                <a:ea typeface="仿宋_GB2312"/>
                <a:cs typeface="Courier New" panose="02070309020205020404"/>
              </a:rPr>
              <a:t>(6)</a:t>
            </a:r>
            <a:r>
              <a:rPr lang="zh-CN" altLang="zh-CN" sz="2600" b="1" kern="100" dirty="0">
                <a:solidFill>
                  <a:srgbClr val="0000FF"/>
                </a:solidFill>
                <a:latin typeface="Times New Roman" panose="02020603050405020304"/>
                <a:ea typeface="仿宋_GB2312"/>
                <a:cs typeface="Times New Roman" panose="02020603050405020304"/>
              </a:rPr>
              <a:t>有机物不溶于水，故可以用分液的方法分离出盐酸。</a:t>
            </a:r>
            <a:r>
              <a:rPr lang="en-US" altLang="zh-CN" sz="2600" b="1" kern="100" dirty="0">
                <a:solidFill>
                  <a:srgbClr val="0000FF"/>
                </a:solidFill>
                <a:latin typeface="Times New Roman" panose="02020603050405020304"/>
                <a:ea typeface="仿宋_GB2312"/>
                <a:cs typeface="Courier New" panose="02070309020205020404"/>
              </a:rPr>
              <a:t>(7)</a:t>
            </a:r>
            <a:r>
              <a:rPr lang="zh-CN" altLang="zh-CN" sz="2600" b="1" kern="100" dirty="0">
                <a:solidFill>
                  <a:srgbClr val="0000FF"/>
                </a:solidFill>
                <a:latin typeface="Times New Roman" panose="02020603050405020304"/>
                <a:ea typeface="仿宋_GB2312"/>
                <a:cs typeface="Times New Roman" panose="02020603050405020304"/>
              </a:rPr>
              <a:t>因为只有</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为气体且不溶于水，</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均为液体，所以尾气中含有</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Cl</a:t>
            </a:r>
            <a:r>
              <a:rPr lang="zh-CN" altLang="zh-CN" sz="2600" b="1" kern="100" dirty="0">
                <a:solidFill>
                  <a:srgbClr val="0000FF"/>
                </a:solidFill>
                <a:latin typeface="Times New Roman" panose="02020603050405020304"/>
                <a:ea typeface="仿宋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81170"/>
            <a:ext cx="11654075" cy="1248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取代反应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实验探究</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填写下表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1838006"/>
          <a:ext cx="10971213" cy="4346424"/>
        </p:xfrm>
        <a:graphic>
          <a:graphicData uri="http://schemas.openxmlformats.org/drawingml/2006/table">
            <a:tbl>
              <a:tblPr/>
              <a:tblGrid>
                <a:gridCol w="2124027"/>
                <a:gridCol w="8847186"/>
              </a:tblGrid>
              <a:tr h="1771811">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实验操作</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0253">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a.</a:t>
                      </a:r>
                      <a:r>
                        <a:rPr lang="zh-CN" sz="2600" kern="100" dirty="0">
                          <a:effectLst/>
                          <a:latin typeface="Times New Roman" panose="02020603050405020304"/>
                          <a:ea typeface="微软雅黑" panose="020B0503020204020204" pitchFamily="34" charset="-122"/>
                          <a:cs typeface="Times New Roman" panose="02020603050405020304"/>
                        </a:rPr>
                        <a:t>试管内气体颜色</a:t>
                      </a:r>
                      <a:r>
                        <a:rPr lang="zh-CN" sz="2600" kern="100" dirty="0" smtClean="0">
                          <a:effectLst/>
                          <a:latin typeface="Times New Roman" panose="02020603050405020304"/>
                          <a:ea typeface="微软雅黑" panose="020B0503020204020204" pitchFamily="34" charset="-122"/>
                          <a:cs typeface="Times New Roman" panose="02020603050405020304"/>
                        </a:rPr>
                        <a:t>逐渐</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a:t>
                      </a:r>
                      <a:endParaRPr lang="zh-CN" sz="1050" kern="100" dirty="0">
                        <a:effectLst/>
                        <a:latin typeface="宋体" panose="02010600030101010101" pitchFamily="2" charset="-122"/>
                        <a:cs typeface="Courier New" panose="02070309020205020404"/>
                      </a:endParaRPr>
                    </a:p>
                    <a:p>
                      <a:pPr algn="l">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b.</a:t>
                      </a:r>
                      <a:r>
                        <a:rPr lang="zh-CN" sz="2600" kern="100" dirty="0">
                          <a:effectLst/>
                          <a:latin typeface="Times New Roman" panose="02020603050405020304"/>
                          <a:ea typeface="微软雅黑" panose="020B0503020204020204" pitchFamily="34" charset="-122"/>
                          <a:cs typeface="Times New Roman" panose="02020603050405020304"/>
                        </a:rPr>
                        <a:t>试管内壁</a:t>
                      </a:r>
                      <a:r>
                        <a:rPr lang="zh-CN" sz="2600" kern="100" dirty="0" smtClean="0">
                          <a:effectLst/>
                          <a:latin typeface="Times New Roman" panose="02020603050405020304"/>
                          <a:ea typeface="微软雅黑" panose="020B0503020204020204" pitchFamily="34" charset="-122"/>
                          <a:cs typeface="Times New Roman" panose="02020603050405020304"/>
                        </a:rPr>
                        <a:t>有</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a:t>
                      </a:r>
                      <a:r>
                        <a:rPr lang="zh-CN" sz="2600" kern="100" dirty="0" smtClean="0">
                          <a:effectLst/>
                          <a:latin typeface="Times New Roman" panose="02020603050405020304"/>
                          <a:ea typeface="微软雅黑" panose="020B0503020204020204" pitchFamily="34" charset="-122"/>
                          <a:cs typeface="Times New Roman" panose="02020603050405020304"/>
                        </a:rPr>
                        <a:t>出现</a:t>
                      </a:r>
                      <a:r>
                        <a:rPr lang="zh-CN" sz="2600" kern="100" dirty="0">
                          <a:effectLst/>
                          <a:latin typeface="Times New Roman" panose="02020603050405020304"/>
                          <a:ea typeface="微软雅黑" panose="020B0503020204020204" pitchFamily="34" charset="-122"/>
                          <a:cs typeface="Times New Roman" panose="02020603050405020304"/>
                        </a:rPr>
                        <a:t>；</a:t>
                      </a:r>
                      <a:endParaRPr lang="zh-CN" sz="1050" kern="100" dirty="0">
                        <a:effectLst/>
                        <a:latin typeface="宋体" panose="02010600030101010101" pitchFamily="2" charset="-122"/>
                        <a:cs typeface="Courier New" panose="02070309020205020404"/>
                      </a:endParaRPr>
                    </a:p>
                    <a:p>
                      <a:pPr algn="l">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c.</a:t>
                      </a:r>
                      <a:r>
                        <a:rPr lang="zh-CN" sz="2600" kern="100" dirty="0">
                          <a:effectLst/>
                          <a:latin typeface="Times New Roman" panose="02020603050405020304"/>
                          <a:ea typeface="微软雅黑" panose="020B0503020204020204" pitchFamily="34" charset="-122"/>
                          <a:cs typeface="Times New Roman" panose="02020603050405020304"/>
                        </a:rPr>
                        <a:t>试管内</a:t>
                      </a:r>
                      <a:r>
                        <a:rPr lang="zh-CN" sz="2600" kern="100" dirty="0" smtClean="0">
                          <a:effectLst/>
                          <a:latin typeface="Times New Roman" panose="02020603050405020304"/>
                          <a:ea typeface="微软雅黑" panose="020B0503020204020204" pitchFamily="34" charset="-122"/>
                          <a:cs typeface="Times New Roman" panose="02020603050405020304"/>
                        </a:rPr>
                        <a:t>液面</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a:t>
                      </a:r>
                      <a:r>
                        <a:rPr lang="zh-CN" sz="2600" kern="100" dirty="0">
                          <a:effectLst/>
                          <a:latin typeface="Times New Roman" panose="02020603050405020304"/>
                          <a:ea typeface="微软雅黑" panose="020B0503020204020204" pitchFamily="34" charset="-122"/>
                          <a:cs typeface="Times New Roman" panose="02020603050405020304"/>
                        </a:rPr>
                        <a:t>水槽中</a:t>
                      </a:r>
                      <a:r>
                        <a:rPr lang="zh-CN" sz="2600" kern="100" dirty="0" smtClean="0">
                          <a:effectLst/>
                          <a:latin typeface="Times New Roman" panose="02020603050405020304"/>
                          <a:ea typeface="微软雅黑" panose="020B0503020204020204" pitchFamily="34" charset="-122"/>
                          <a:cs typeface="Times New Roman" panose="02020603050405020304"/>
                        </a:rPr>
                        <a:t>有</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实验结论</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CH</a:t>
                      </a:r>
                      <a:r>
                        <a:rPr lang="en-US" sz="2600" kern="100" baseline="-25000" dirty="0">
                          <a:effectLst/>
                          <a:latin typeface="Times New Roman" panose="02020603050405020304"/>
                          <a:ea typeface="微软雅黑" panose="020B0503020204020204" pitchFamily="34" charset="-122"/>
                          <a:cs typeface="Courier New" panose="02070309020205020404"/>
                        </a:rPr>
                        <a:t>4</a:t>
                      </a:r>
                      <a:r>
                        <a:rPr lang="zh-CN" sz="2600" kern="100" dirty="0">
                          <a:effectLst/>
                          <a:latin typeface="Times New Roman" panose="02020603050405020304"/>
                          <a:ea typeface="微软雅黑" panose="020B0503020204020204" pitchFamily="34" charset="-122"/>
                          <a:cs typeface="Times New Roman" panose="02020603050405020304"/>
                        </a:rPr>
                        <a:t>与</a:t>
                      </a:r>
                      <a:r>
                        <a:rPr lang="en-US" sz="2600" kern="100" dirty="0">
                          <a:effectLst/>
                          <a:latin typeface="Times New Roman" panose="02020603050405020304"/>
                          <a:ea typeface="微软雅黑" panose="020B0503020204020204" pitchFamily="34" charset="-122"/>
                          <a:cs typeface="Courier New" panose="02070309020205020404"/>
                        </a:rPr>
                        <a:t>Cl</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zh-CN" sz="2600" kern="100" dirty="0">
                          <a:effectLst/>
                          <a:latin typeface="Times New Roman" panose="02020603050405020304"/>
                          <a:ea typeface="微软雅黑" panose="020B0503020204020204" pitchFamily="34" charset="-122"/>
                          <a:cs typeface="Times New Roman" panose="02020603050405020304"/>
                        </a:rPr>
                        <a:t>在光照时能发生化学反应</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6087455" y="3770357"/>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变浅</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4713463" y="4329909"/>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油状</a:t>
            </a:r>
            <a:r>
              <a:rPr lang="zh-CN" altLang="zh-CN" sz="2600" b="1"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液滴</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4726163" y="4998448"/>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上升</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7355367" y="4998448"/>
            <a:ext cx="218521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少量固体析出</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pic>
        <p:nvPicPr>
          <p:cNvPr id="55298"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4198" y="1939606"/>
            <a:ext cx="1801970" cy="158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Lst>
  </p:timing>
</p:sld>
</file>

<file path=ppt/tags/tag1.xml><?xml version="1.0" encoding="utf-8"?>
<p:tagLst xmlns:p="http://schemas.openxmlformats.org/presentationml/2006/main">
  <p:tag name="ISPRING_PRESENTATION_TITLE" val="PowerPoint 演示文稿"/>
  <p:tag name="KSO_WPP_MARK_KEY" val="fded902f-f73e-4f88-ad8a-2edd4ee4883c"/>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9982</Words>
  <Application>WPS 演示</Application>
  <PresentationFormat>自定义</PresentationFormat>
  <Paragraphs>763</Paragraphs>
  <Slides>88</Slides>
  <Notes>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23</vt:i4>
      </vt:variant>
      <vt:variant>
        <vt:lpstr>幻灯片标题</vt:lpstr>
      </vt:variant>
      <vt:variant>
        <vt:i4>88</vt:i4>
      </vt:variant>
    </vt:vector>
  </HeadingPairs>
  <TitlesOfParts>
    <vt:vector size="133"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Courier New</vt:lpstr>
      <vt:lpstr>等线</vt:lpstr>
      <vt:lpstr>Calibri</vt:lpstr>
      <vt:lpstr>楷体_GB2312</vt:lpstr>
      <vt:lpstr>新宋体</vt:lpstr>
      <vt:lpstr>Arial</vt:lpstr>
      <vt:lpstr>华文细黑</vt:lpstr>
      <vt:lpstr>仿宋_GB2312</vt:lpstr>
      <vt:lpstr>仿宋</vt:lpstr>
      <vt:lpstr>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654</cp:revision>
  <dcterms:created xsi:type="dcterms:W3CDTF">2016-06-07T15:36:00Z</dcterms:created>
  <dcterms:modified xsi:type="dcterms:W3CDTF">2023-08-08T00:50:34Z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30A6878B5C6647E88D1E422FB337480B_12</vt:lpwstr>
  </property>
</Properties>
</file>