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1667" r:id="rId2"/>
    <p:sldId id="646" r:id="rId3"/>
    <p:sldId id="544" r:id="rId4"/>
    <p:sldId id="328" r:id="rId5"/>
    <p:sldId id="547" r:id="rId6"/>
    <p:sldId id="1646" r:id="rId7"/>
    <p:sldId id="1647" r:id="rId8"/>
    <p:sldId id="1648" r:id="rId9"/>
    <p:sldId id="1649" r:id="rId10"/>
    <p:sldId id="1650" r:id="rId11"/>
    <p:sldId id="1651" r:id="rId12"/>
    <p:sldId id="1652" r:id="rId13"/>
    <p:sldId id="1653" r:id="rId14"/>
    <p:sldId id="1654" r:id="rId15"/>
    <p:sldId id="1655" r:id="rId16"/>
    <p:sldId id="1656" r:id="rId17"/>
    <p:sldId id="1657" r:id="rId18"/>
    <p:sldId id="1658" r:id="rId19"/>
    <p:sldId id="1659" r:id="rId20"/>
    <p:sldId id="352" r:id="rId21"/>
    <p:sldId id="1666" r:id="rId22"/>
    <p:sldId id="1123" r:id="rId23"/>
    <p:sldId id="1270" r:id="rId24"/>
    <p:sldId id="1272" r:id="rId25"/>
    <p:sldId id="1573" r:id="rId26"/>
    <p:sldId id="1574" r:id="rId27"/>
    <p:sldId id="1575" r:id="rId28"/>
    <p:sldId id="630" r:id="rId29"/>
    <p:sldId id="1580" r:id="rId30"/>
    <p:sldId id="1594" r:id="rId31"/>
    <p:sldId id="1596" r:id="rId32"/>
    <p:sldId id="1597" r:id="rId33"/>
    <p:sldId id="1598" r:id="rId34"/>
    <p:sldId id="1423" r:id="rId35"/>
    <p:sldId id="770" r:id="rId36"/>
    <p:sldId id="771" r:id="rId37"/>
    <p:sldId id="773" r:id="rId38"/>
    <p:sldId id="775" r:id="rId39"/>
    <p:sldId id="782" r:id="rId40"/>
    <p:sldId id="783" r:id="rId41"/>
    <p:sldId id="353" r:id="rId42"/>
    <p:sldId id="599" r:id="rId43"/>
    <p:sldId id="571" r:id="rId44"/>
    <p:sldId id="764" r:id="rId45"/>
    <p:sldId id="572" r:id="rId46"/>
    <p:sldId id="573" r:id="rId47"/>
    <p:sldId id="766" r:id="rId48"/>
    <p:sldId id="638" r:id="rId49"/>
    <p:sldId id="575" r:id="rId50"/>
    <p:sldId id="768" r:id="rId51"/>
    <p:sldId id="576" r:id="rId52"/>
    <p:sldId id="769" r:id="rId53"/>
    <p:sldId id="577" r:id="rId54"/>
    <p:sldId id="1672" r:id="rId55"/>
    <p:sldId id="578" r:id="rId56"/>
    <p:sldId id="745" r:id="rId57"/>
    <p:sldId id="1673" r:id="rId58"/>
    <p:sldId id="747" r:id="rId59"/>
    <p:sldId id="748" r:id="rId60"/>
    <p:sldId id="1668" r:id="rId61"/>
    <p:sldId id="749" r:id="rId62"/>
    <p:sldId id="1669" r:id="rId63"/>
    <p:sldId id="751" r:id="rId64"/>
    <p:sldId id="753" r:id="rId65"/>
    <p:sldId id="754" r:id="rId66"/>
    <p:sldId id="789" r:id="rId67"/>
    <p:sldId id="790" r:id="rId68"/>
    <p:sldId id="1674" r:id="rId69"/>
    <p:sldId id="1670" r:id="rId70"/>
    <p:sldId id="1671" r:id="rId71"/>
    <p:sldId id="708" r:id="rId72"/>
  </p:sldIdLst>
  <p:sldSz cx="12190413" cy="6859588"/>
  <p:notesSz cx="6858000" cy="9144000"/>
  <p:custDataLst>
    <p:tags r:id="rId74"/>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2023-7-19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37.xml"/><Relationship Id="rId7" Type="http://schemas.openxmlformats.org/officeDocument/2006/relationships/slide" Target="../slides/slide39.xml"/><Relationship Id="rId2"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35.xml"/><Relationship Id="rId5" Type="http://schemas.openxmlformats.org/officeDocument/2006/relationships/slide" Target="../slides/slide3.xml"/><Relationship Id="rId4" Type="http://schemas.openxmlformats.org/officeDocument/2006/relationships/slide" Target="../slides/slide38.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49.xml"/><Relationship Id="rId13" Type="http://schemas.openxmlformats.org/officeDocument/2006/relationships/slide" Target="../slides/slide63.xml"/><Relationship Id="rId3" Type="http://schemas.openxmlformats.org/officeDocument/2006/relationships/slide" Target="../slides/slide42.xml"/><Relationship Id="rId7" Type="http://schemas.openxmlformats.org/officeDocument/2006/relationships/slide" Target="../slides/slide48.xml"/><Relationship Id="rId12" Type="http://schemas.openxmlformats.org/officeDocument/2006/relationships/slide" Target="../slides/slide61.xml"/><Relationship Id="rId17" Type="http://schemas.openxmlformats.org/officeDocument/2006/relationships/slide" Target="../slides/slide66.xml"/><Relationship Id="rId2" Type="http://schemas.openxmlformats.org/officeDocument/2006/relationships/slide" Target="../slides/slide51.xml"/><Relationship Id="rId16"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46.xml"/><Relationship Id="rId11" Type="http://schemas.openxmlformats.org/officeDocument/2006/relationships/slide" Target="../slides/slide3.xml"/><Relationship Id="rId5" Type="http://schemas.openxmlformats.org/officeDocument/2006/relationships/slide" Target="../slides/slide45.xml"/><Relationship Id="rId15" Type="http://schemas.openxmlformats.org/officeDocument/2006/relationships/slide" Target="../slides/slide56.xml"/><Relationship Id="rId10" Type="http://schemas.openxmlformats.org/officeDocument/2006/relationships/slide" Target="../slides/slide55.xml"/><Relationship Id="rId4" Type="http://schemas.openxmlformats.org/officeDocument/2006/relationships/slide" Target="../slides/slide43.xml"/><Relationship Id="rId9" Type="http://schemas.openxmlformats.org/officeDocument/2006/relationships/slide" Target="../slides/slide53.xml"/><Relationship Id="rId14" Type="http://schemas.openxmlformats.org/officeDocument/2006/relationships/slide" Target="../slides/slide64.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4700288"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5301554"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590282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4099021"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6507689"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69" r:id="rId16"/>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Word_97_-_2003___2.doc"/><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Word_97_-_2003___3.doc"/></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Microsoft_Word_97_-_2003___4.doc"/></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4.xml"/><Relationship Id="rId5" Type="http://schemas.openxmlformats.org/officeDocument/2006/relationships/slide" Target="slide41.xml"/><Relationship Id="rId4" Type="http://schemas.openxmlformats.org/officeDocument/2006/relationships/slide" Target="slide20.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Microsoft_Word_97_-_2003___5.doc"/></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Microsoft_Word_97_-_2003___6.doc"/></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Microsoft_Word_97_-_2003___7.doc"/></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20.emf"/><Relationship Id="rId4" Type="http://schemas.openxmlformats.org/officeDocument/2006/relationships/oleObject" Target="../embeddings/Microsoft_Word_97_-_2003___8.doc"/></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Microsoft_Word_97_-_2003___9.doc"/></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Microsoft_Word_97_-_2003___10.doc"/></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1.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Microsoft_Word_97_-_2003___11.doc"/></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1.xml"/><Relationship Id="rId1" Type="http://schemas.openxmlformats.org/officeDocument/2006/relationships/vmlDrawing" Target="../drawings/vmlDrawing12.vml"/><Relationship Id="rId5" Type="http://schemas.openxmlformats.org/officeDocument/2006/relationships/image" Target="../media/image25.emf"/><Relationship Id="rId4" Type="http://schemas.openxmlformats.org/officeDocument/2006/relationships/oleObject" Target="../embeddings/Microsoft_Word_97_-_2003___12.doc"/></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1.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Microsoft_Word_97_-_2003___13.doc"/></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1.xml"/><Relationship Id="rId1" Type="http://schemas.openxmlformats.org/officeDocument/2006/relationships/vmlDrawing" Target="../drawings/vmlDrawing14.vml"/><Relationship Id="rId5" Type="http://schemas.openxmlformats.org/officeDocument/2006/relationships/image" Target="../media/image28.emf"/><Relationship Id="rId4" Type="http://schemas.openxmlformats.org/officeDocument/2006/relationships/oleObject" Target="../embeddings/Microsoft_Word_97_-_2003___14.doc"/></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Microsoft_Word_97_-_2003___15.doc"/></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xml"/><Relationship Id="rId1" Type="http://schemas.openxmlformats.org/officeDocument/2006/relationships/vmlDrawing" Target="../drawings/vmlDrawing16.vml"/><Relationship Id="rId5" Type="http://schemas.openxmlformats.org/officeDocument/2006/relationships/image" Target="../media/image31.emf"/><Relationship Id="rId4" Type="http://schemas.openxmlformats.org/officeDocument/2006/relationships/oleObject" Target="../embeddings/Microsoft_Word_97_-_2003___16.doc"/></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1.xml"/><Relationship Id="rId1" Type="http://schemas.openxmlformats.org/officeDocument/2006/relationships/vmlDrawing" Target="../drawings/vmlDrawing17.vml"/><Relationship Id="rId5" Type="http://schemas.openxmlformats.org/officeDocument/2006/relationships/image" Target="../media/image32.emf"/><Relationship Id="rId4" Type="http://schemas.openxmlformats.org/officeDocument/2006/relationships/oleObject" Target="../embeddings/Microsoft_Word_97_-_2003___17.doc"/></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Word_97_-_2003___1.doc"/></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18.vml"/><Relationship Id="rId5" Type="http://schemas.openxmlformats.org/officeDocument/2006/relationships/image" Target="../media/image33.emf"/><Relationship Id="rId4" Type="http://schemas.openxmlformats.org/officeDocument/2006/relationships/oleObject" Target="../embeddings/Microsoft_Word_97_-_2003___18.doc"/></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16619"/>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第二课时　石油炼制　乙烯</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7895436" y="0"/>
            <a:ext cx="4321380"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pitchFamily="2" charset="-122"/>
                <a:ea typeface="黑体" panose="02010609060101010101" pitchFamily="2" charset="-122"/>
              </a:rPr>
              <a:t>专题</a:t>
            </a:r>
            <a:r>
              <a:rPr lang="en-US" altLang="zh-CN" sz="2200" dirty="0" smtClean="0">
                <a:solidFill>
                  <a:schemeClr val="bg1"/>
                </a:solidFill>
                <a:latin typeface="黑体" panose="02010609060101010101" pitchFamily="2" charset="-122"/>
                <a:ea typeface="黑体" panose="02010609060101010101" pitchFamily="2" charset="-122"/>
              </a:rPr>
              <a:t>8</a:t>
            </a:r>
            <a:r>
              <a:rPr lang="zh-CN" altLang="en-US" sz="2200" dirty="0">
                <a:solidFill>
                  <a:schemeClr val="bg1"/>
                </a:solidFill>
                <a:latin typeface="黑体" panose="02010609060101010101" pitchFamily="2" charset="-122"/>
                <a:ea typeface="黑体" panose="02010609060101010101" pitchFamily="2" charset="-122"/>
              </a:rPr>
              <a:t>　</a:t>
            </a:r>
            <a:r>
              <a:rPr lang="zh-CN" altLang="en-US" sz="2200" dirty="0" smtClean="0">
                <a:solidFill>
                  <a:schemeClr val="bg1"/>
                </a:solidFill>
                <a:latin typeface="黑体" panose="02010609060101010101" pitchFamily="2" charset="-122"/>
                <a:ea typeface="黑体" panose="02010609060101010101" pitchFamily="2" charset="-122"/>
              </a:rPr>
              <a:t>有机化合物的获得与应用</a:t>
            </a:r>
            <a:endParaRPr lang="zh-CN" altLang="en-US" sz="2200" dirty="0">
              <a:solidFill>
                <a:schemeClr val="bg1"/>
              </a:solidFill>
              <a:latin typeface="黑体" panose="02010609060101010101" pitchFamily="2" charset="-122"/>
              <a:ea typeface="黑体" panose="02010609060101010101" pitchFamily="2" charset="-122"/>
            </a:endParaRPr>
          </a:p>
        </p:txBody>
      </p:sp>
    </p:spTree>
    <p:extLst>
      <p:ext uri="{BB962C8B-B14F-4D97-AF65-F5344CB8AC3E}">
        <p14:creationId xmlns:p14="http://schemas.microsoft.com/office/powerpoint/2010/main" val="27112273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二、乙烯</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组成和</a:t>
            </a:r>
            <a:r>
              <a:rPr lang="zh-CN" altLang="zh-CN" sz="2600" kern="100" dirty="0" smtClean="0">
                <a:latin typeface="Times New Roman"/>
                <a:ea typeface="黑体"/>
                <a:cs typeface="Times New Roman"/>
              </a:rPr>
              <a:t>结构</a:t>
            </a:r>
            <a:endParaRPr lang="zh-CN" altLang="zh-CN" sz="1050" kern="100" dirty="0">
              <a:latin typeface="宋体"/>
              <a:cs typeface="Courier New"/>
            </a:endParaRPr>
          </a:p>
        </p:txBody>
      </p:sp>
      <p:sp>
        <p:nvSpPr>
          <p:cNvPr id="5" name="矩形 4"/>
          <p:cNvSpPr/>
          <p:nvPr/>
        </p:nvSpPr>
        <p:spPr>
          <a:xfrm>
            <a:off x="516880" y="4581764"/>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结构特点：乙烯为平面形分子，</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个碳原子和</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个氢原子共平面</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7" name="矩形 6"/>
          <p:cNvSpPr/>
          <p:nvPr/>
        </p:nvSpPr>
        <p:spPr>
          <a:xfrm>
            <a:off x="2367817" y="1944629"/>
            <a:ext cx="712054" cy="400110"/>
          </a:xfrm>
          <a:prstGeom prst="rect">
            <a:avLst/>
          </a:prstGeom>
        </p:spPr>
        <p:txBody>
          <a:bodyPr wrap="none">
            <a:spAutoFit/>
          </a:bodyPr>
          <a:lstStyle/>
          <a:p>
            <a:r>
              <a:rPr lang="en-US" altLang="zh-CN" sz="2000" kern="100" dirty="0" smtClean="0">
                <a:solidFill>
                  <a:srgbClr val="C00000"/>
                </a:solidFill>
                <a:latin typeface="Times New Roman"/>
                <a:ea typeface="宋体"/>
                <a:cs typeface="Times New Roman"/>
                <a:sym typeface="Times New Roman"/>
              </a:rPr>
              <a:t>C</a:t>
            </a:r>
            <a:r>
              <a:rPr lang="en-US" altLang="zh-CN" sz="2000" kern="100" baseline="-25000" dirty="0" smtClean="0">
                <a:solidFill>
                  <a:srgbClr val="C00000"/>
                </a:solidFill>
                <a:latin typeface="Times New Roman"/>
                <a:ea typeface="宋体"/>
                <a:cs typeface="Times New Roman"/>
                <a:sym typeface="Times New Roman"/>
              </a:rPr>
              <a:t>2</a:t>
            </a:r>
            <a:r>
              <a:rPr lang="en-US" altLang="zh-CN" sz="2000" kern="100" dirty="0" smtClean="0">
                <a:solidFill>
                  <a:srgbClr val="C00000"/>
                </a:solidFill>
                <a:latin typeface="Times New Roman"/>
                <a:ea typeface="宋体"/>
                <a:cs typeface="Times New Roman"/>
                <a:sym typeface="Times New Roman"/>
              </a:rPr>
              <a:t>H</a:t>
            </a:r>
            <a:r>
              <a:rPr lang="en-US" altLang="zh-CN" sz="2000" kern="100" baseline="-25000" dirty="0" smtClean="0">
                <a:solidFill>
                  <a:srgbClr val="C00000"/>
                </a:solidFill>
                <a:latin typeface="Times New Roman"/>
                <a:ea typeface="宋体"/>
                <a:cs typeface="Times New Roman"/>
                <a:sym typeface="Times New Roman"/>
              </a:rPr>
              <a:t>4</a:t>
            </a:r>
            <a:endParaRPr lang="zh-CN" altLang="en-US" sz="2000" baseline="-25000" dirty="0">
              <a:solidFill>
                <a:srgbClr val="C00000"/>
              </a:solidFill>
              <a:latin typeface="Times New Roman"/>
              <a:ea typeface="宋体"/>
              <a:sym typeface="Times New Roman"/>
            </a:endParaRPr>
          </a:p>
        </p:txBody>
      </p:sp>
      <p:pic>
        <p:nvPicPr>
          <p:cNvPr id="205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6838" y="3767204"/>
            <a:ext cx="1163003"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7085316" y="3943344"/>
            <a:ext cx="1507144" cy="400110"/>
          </a:xfrm>
          <a:prstGeom prst="rect">
            <a:avLst/>
          </a:prstGeom>
        </p:spPr>
        <p:txBody>
          <a:bodyPr wrap="none">
            <a:spAutoFit/>
          </a:bodyPr>
          <a:lstStyle/>
          <a:p>
            <a:r>
              <a:rPr lang="en-US" altLang="zh-CN" sz="2000" kern="100" dirty="0" smtClean="0">
                <a:solidFill>
                  <a:srgbClr val="C00000"/>
                </a:solidFill>
                <a:latin typeface="Times New Roman"/>
                <a:ea typeface="宋体"/>
                <a:cs typeface="Times New Roman"/>
                <a:sym typeface="Times New Roman"/>
              </a:rPr>
              <a:t>C</a:t>
            </a:r>
            <a:r>
              <a:rPr lang="en-US" altLang="zh-CN" sz="2000" kern="100" baseline="-25000" dirty="0" smtClean="0">
                <a:solidFill>
                  <a:srgbClr val="C00000"/>
                </a:solidFill>
                <a:latin typeface="Times New Roman"/>
                <a:ea typeface="宋体"/>
                <a:cs typeface="Times New Roman"/>
                <a:sym typeface="Times New Roman"/>
              </a:rPr>
              <a:t>2</a:t>
            </a:r>
            <a:r>
              <a:rPr lang="en-US" altLang="zh-CN" sz="2000" kern="100" dirty="0" smtClean="0">
                <a:solidFill>
                  <a:srgbClr val="C00000"/>
                </a:solidFill>
                <a:latin typeface="Times New Roman"/>
                <a:ea typeface="宋体"/>
                <a:cs typeface="Times New Roman"/>
                <a:sym typeface="Times New Roman"/>
              </a:rPr>
              <a:t>H</a:t>
            </a:r>
            <a:r>
              <a:rPr lang="en-US" altLang="zh-CN" sz="2000" kern="100" baseline="-25000" dirty="0" smtClean="0">
                <a:solidFill>
                  <a:srgbClr val="C00000"/>
                </a:solidFill>
                <a:latin typeface="Times New Roman"/>
                <a:ea typeface="宋体"/>
                <a:cs typeface="Times New Roman"/>
                <a:sym typeface="Times New Roman"/>
              </a:rPr>
              <a:t>4</a:t>
            </a:r>
            <a:r>
              <a:rPr lang="en-US" altLang="zh-CN" sz="2000" kern="100" dirty="0">
                <a:solidFill>
                  <a:srgbClr val="C00000"/>
                </a:solidFill>
                <a:latin typeface="Times New Roman"/>
                <a:ea typeface="宋体"/>
                <a:cs typeface="Times New Roman"/>
                <a:sym typeface="Times New Roman"/>
              </a:rPr>
              <a:t> </a:t>
            </a:r>
            <a:r>
              <a:rPr lang="en-US" altLang="zh-CN" sz="2000" kern="100" dirty="0" smtClean="0">
                <a:solidFill>
                  <a:srgbClr val="C00000"/>
                </a:solidFill>
                <a:latin typeface="Times New Roman"/>
                <a:ea typeface="宋体"/>
                <a:cs typeface="Times New Roman"/>
                <a:sym typeface="Times New Roman"/>
              </a:rPr>
              <a:t>==CH</a:t>
            </a:r>
            <a:r>
              <a:rPr lang="en-US" altLang="zh-CN" sz="2000" kern="100" baseline="-25000" dirty="0" smtClean="0">
                <a:solidFill>
                  <a:srgbClr val="C00000"/>
                </a:solidFill>
                <a:latin typeface="Times New Roman"/>
                <a:ea typeface="宋体"/>
                <a:cs typeface="Times New Roman"/>
                <a:sym typeface="Times New Roman"/>
              </a:rPr>
              <a:t>2</a:t>
            </a:r>
            <a:endParaRPr lang="zh-CN" altLang="en-US" sz="2000" baseline="-25000" dirty="0">
              <a:solidFill>
                <a:srgbClr val="C00000"/>
              </a:solidFill>
              <a:latin typeface="Times New Roman"/>
              <a:ea typeface="宋体"/>
              <a:sym typeface="Times New Roman"/>
            </a:endParaRPr>
          </a:p>
        </p:txBody>
      </p:sp>
      <p:pic>
        <p:nvPicPr>
          <p:cNvPr id="3174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1442" y="1670307"/>
            <a:ext cx="1553994" cy="72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816" y="1809614"/>
            <a:ext cx="7970837"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blinds(horizontal)">
                                      <p:cBhvr>
                                        <p:cTn id="12" dur="500"/>
                                        <p:tgtEl>
                                          <p:spTgt spid="317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dirty="0">
                <a:latin typeface="Times New Roman"/>
                <a:ea typeface="黑体"/>
              </a:rPr>
              <a:t>2</a:t>
            </a:r>
            <a:r>
              <a:rPr lang="en-US" altLang="zh-CN" sz="2600" dirty="0">
                <a:latin typeface="Times New Roman"/>
                <a:ea typeface="微软雅黑"/>
              </a:rPr>
              <a:t>.</a:t>
            </a:r>
            <a:r>
              <a:rPr lang="zh-CN" altLang="zh-CN" sz="2600" dirty="0" smtClean="0">
                <a:latin typeface="Times New Roman"/>
                <a:ea typeface="黑体"/>
                <a:cs typeface="Times New Roman"/>
              </a:rPr>
              <a:t>物理性质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016191153"/>
              </p:ext>
            </p:extLst>
          </p:nvPr>
        </p:nvGraphicFramePr>
        <p:xfrm>
          <a:off x="609600" y="1674599"/>
          <a:ext cx="10971212" cy="1790905"/>
        </p:xfrm>
        <a:graphic>
          <a:graphicData uri="http://schemas.openxmlformats.org/drawingml/2006/table">
            <a:tbl>
              <a:tblPr/>
              <a:tblGrid>
                <a:gridCol w="1612768"/>
                <a:gridCol w="1612768"/>
                <a:gridCol w="2444386"/>
                <a:gridCol w="2444386"/>
                <a:gridCol w="2856904"/>
              </a:tblGrid>
              <a:tr h="810090">
                <a:tc>
                  <a:txBody>
                    <a:bodyPr/>
                    <a:lstStyle/>
                    <a:p>
                      <a:pPr algn="ctr">
                        <a:lnSpc>
                          <a:spcPct val="150000"/>
                        </a:lnSpc>
                        <a:spcAft>
                          <a:spcPts val="0"/>
                        </a:spcAft>
                        <a:tabLst>
                          <a:tab pos="2700655" algn="l"/>
                        </a:tabLst>
                      </a:pPr>
                      <a:r>
                        <a:rPr lang="zh-CN" sz="2600" kern="100" dirty="0">
                          <a:effectLst/>
                          <a:latin typeface="Times New Roman"/>
                          <a:ea typeface="微软雅黑"/>
                          <a:cs typeface="Times New Roman"/>
                        </a:rPr>
                        <a:t>颜色</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状态</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气味</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水溶性</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密度</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815">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Times New Roman"/>
                          <a:sym typeface="Times New Roman"/>
                        </a:rPr>
                        <a:t>____</a:t>
                      </a:r>
                      <a:r>
                        <a:rPr lang="zh-CN" sz="2600" kern="100" dirty="0" smtClean="0">
                          <a:effectLst/>
                          <a:latin typeface="Times New Roman"/>
                          <a:ea typeface="微软雅黑"/>
                          <a:cs typeface="Times New Roman"/>
                        </a:rPr>
                        <a:t>色</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Times New Roman"/>
                          <a:sym typeface="Times New Roman"/>
                        </a:rPr>
                        <a:t>____</a:t>
                      </a:r>
                      <a:r>
                        <a:rPr lang="zh-CN" sz="2600" kern="100" dirty="0" smtClean="0">
                          <a:effectLst/>
                          <a:latin typeface="Times New Roman"/>
                          <a:ea typeface="微软雅黑"/>
                          <a:cs typeface="Times New Roman"/>
                        </a:rPr>
                        <a:t>态</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稍有气味</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Times New Roman"/>
                          <a:sym typeface="Times New Roman"/>
                        </a:rPr>
                        <a:t>____</a:t>
                      </a:r>
                      <a:r>
                        <a:rPr lang="zh-CN" sz="2600" kern="100" dirty="0" smtClean="0">
                          <a:effectLst/>
                          <a:latin typeface="Times New Roman"/>
                          <a:ea typeface="微软雅黑"/>
                          <a:cs typeface="Times New Roman"/>
                        </a:rPr>
                        <a:t>溶</a:t>
                      </a:r>
                      <a:r>
                        <a:rPr lang="zh-CN" sz="2600" kern="100" dirty="0">
                          <a:effectLst/>
                          <a:latin typeface="Times New Roman"/>
                          <a:ea typeface="微软雅黑"/>
                          <a:cs typeface="Times New Roman"/>
                        </a:rPr>
                        <a:t>于水</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a:ea typeface="微软雅黑"/>
                          <a:cs typeface="Times New Roman"/>
                        </a:rPr>
                        <a:t>比</a:t>
                      </a:r>
                      <a:r>
                        <a:rPr lang="zh-CN" sz="2600" kern="100" dirty="0" smtClean="0">
                          <a:effectLst/>
                          <a:latin typeface="Times New Roman"/>
                          <a:ea typeface="微软雅黑"/>
                          <a:cs typeface="Times New Roman"/>
                        </a:rPr>
                        <a:t>空气</a:t>
                      </a:r>
                      <a:r>
                        <a:rPr kumimoji="0" lang="en-US" altLang="zh-CN" sz="2600" b="0" i="0" u="none" kern="100" baseline="0" dirty="0" smtClean="0">
                          <a:solidFill>
                            <a:srgbClr val="000000"/>
                          </a:solidFill>
                          <a:effectLst/>
                          <a:latin typeface="Times New Roman"/>
                          <a:ea typeface="宋体"/>
                          <a:cs typeface="Times New Roman"/>
                          <a:sym typeface="Times New Roman"/>
                        </a:rPr>
                        <a:t>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911791" y="2799724"/>
            <a:ext cx="518091"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无</a:t>
            </a:r>
            <a:endParaRPr lang="zh-CN" altLang="en-US" sz="2600" b="1" dirty="0">
              <a:solidFill>
                <a:srgbClr val="C00000"/>
              </a:solidFill>
              <a:latin typeface="Times New Roman"/>
              <a:ea typeface="宋体"/>
              <a:sym typeface="Times New Roman"/>
            </a:endParaRPr>
          </a:p>
        </p:txBody>
      </p:sp>
      <p:sp>
        <p:nvSpPr>
          <p:cNvPr id="5" name="矩形 4"/>
          <p:cNvSpPr/>
          <p:nvPr/>
        </p:nvSpPr>
        <p:spPr>
          <a:xfrm>
            <a:off x="2584816" y="2815193"/>
            <a:ext cx="518091"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气</a:t>
            </a:r>
            <a:endParaRPr lang="zh-CN" altLang="en-US" sz="2600" b="1" dirty="0">
              <a:solidFill>
                <a:srgbClr val="C00000"/>
              </a:solidFill>
              <a:latin typeface="Times New Roman"/>
              <a:ea typeface="宋体"/>
              <a:sym typeface="Times New Roman"/>
            </a:endParaRPr>
          </a:p>
        </p:txBody>
      </p:sp>
      <p:sp>
        <p:nvSpPr>
          <p:cNvPr id="7" name="矩形 6"/>
          <p:cNvSpPr/>
          <p:nvPr/>
        </p:nvSpPr>
        <p:spPr>
          <a:xfrm>
            <a:off x="6725276" y="2801533"/>
            <a:ext cx="518091"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难</a:t>
            </a:r>
            <a:endParaRPr lang="zh-CN" altLang="en-US" sz="2600" b="1" dirty="0">
              <a:solidFill>
                <a:srgbClr val="C00000"/>
              </a:solidFill>
              <a:latin typeface="Times New Roman"/>
              <a:ea typeface="宋体"/>
              <a:sym typeface="Times New Roman"/>
            </a:endParaRPr>
          </a:p>
        </p:txBody>
      </p:sp>
      <p:sp>
        <p:nvSpPr>
          <p:cNvPr id="9" name="矩形 8"/>
          <p:cNvSpPr/>
          <p:nvPr/>
        </p:nvSpPr>
        <p:spPr>
          <a:xfrm>
            <a:off x="10235666" y="2803812"/>
            <a:ext cx="851515"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略小</a:t>
            </a:r>
            <a:endParaRPr lang="zh-CN" altLang="en-US" sz="2600" b="1"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黑体"/>
                <a:cs typeface="Courier New"/>
              </a:rPr>
              <a:t>3</a:t>
            </a:r>
            <a:r>
              <a:rPr lang="en-US" altLang="zh-CN" sz="2600" kern="100">
                <a:latin typeface="Times New Roman"/>
                <a:ea typeface="黑体"/>
                <a:cs typeface="Courier New"/>
              </a:rPr>
              <a:t>.</a:t>
            </a:r>
            <a:r>
              <a:rPr lang="zh-CN" altLang="zh-CN" sz="2600" kern="100" dirty="0" smtClean="0">
                <a:latin typeface="Times New Roman"/>
                <a:ea typeface="黑体"/>
                <a:cs typeface="Times New Roman"/>
              </a:rPr>
              <a:t>化学性质</a:t>
            </a:r>
            <a:endParaRPr lang="zh-CN" altLang="zh-CN" sz="1050" kern="100" dirty="0">
              <a:latin typeface="宋体"/>
              <a:cs typeface="Courier New"/>
            </a:endParaRPr>
          </a:p>
        </p:txBody>
      </p:sp>
      <p:sp>
        <p:nvSpPr>
          <p:cNvPr id="8" name="矩形 7"/>
          <p:cNvSpPr/>
          <p:nvPr/>
        </p:nvSpPr>
        <p:spPr>
          <a:xfrm>
            <a:off x="516880" y="1176373"/>
            <a:ext cx="11397613" cy="65227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dirty="0">
                <a:latin typeface="Times New Roman"/>
                <a:ea typeface="微软雅黑"/>
              </a:rPr>
              <a:t>(1)</a:t>
            </a:r>
            <a:r>
              <a:rPr lang="zh-CN" altLang="zh-CN" sz="2600" dirty="0">
                <a:latin typeface="Times New Roman"/>
                <a:ea typeface="微软雅黑"/>
                <a:cs typeface="Times New Roman"/>
              </a:rPr>
              <a:t>氧化反应</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700" y="1854619"/>
            <a:ext cx="6997681" cy="403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对象 1"/>
          <p:cNvGraphicFramePr>
            <a:graphicFrameLocks noChangeAspect="1"/>
          </p:cNvGraphicFramePr>
          <p:nvPr>
            <p:extLst>
              <p:ext uri="{D42A27DB-BD31-4B8C-83A1-F6EECF244321}">
                <p14:modId xmlns:p14="http://schemas.microsoft.com/office/powerpoint/2010/main" val="2577884593"/>
              </p:ext>
            </p:extLst>
          </p:nvPr>
        </p:nvGraphicFramePr>
        <p:xfrm>
          <a:off x="2788146" y="2124159"/>
          <a:ext cx="3695700" cy="990600"/>
        </p:xfrm>
        <a:graphic>
          <a:graphicData uri="http://schemas.openxmlformats.org/presentationml/2006/ole">
            <mc:AlternateContent xmlns:mc="http://schemas.openxmlformats.org/markup-compatibility/2006">
              <mc:Choice xmlns:v="urn:schemas-microsoft-com:vml" Requires="v">
                <p:oleObj spid="_x0000_s5147" name="Document" r:id="rId5" imgW="3699450" imgH="990789" progId="Word.Document.8">
                  <p:embed/>
                </p:oleObj>
              </mc:Choice>
              <mc:Fallback>
                <p:oleObj name="Document" r:id="rId5" imgW="3699450" imgH="990789" progId="Word.Document.8">
                  <p:embed/>
                  <p:pic>
                    <p:nvPicPr>
                      <p:cNvPr id="0" name=""/>
                      <p:cNvPicPr/>
                      <p:nvPr/>
                    </p:nvPicPr>
                    <p:blipFill>
                      <a:blip r:embed="rId6"/>
                      <a:stretch>
                        <a:fillRect/>
                      </a:stretch>
                    </p:blipFill>
                    <p:spPr>
                      <a:xfrm>
                        <a:off x="2788146" y="2124159"/>
                        <a:ext cx="3695700" cy="990600"/>
                      </a:xfrm>
                      <a:prstGeom prst="rect">
                        <a:avLst/>
                      </a:prstGeom>
                    </p:spPr>
                  </p:pic>
                </p:oleObj>
              </mc:Fallback>
            </mc:AlternateContent>
          </a:graphicData>
        </a:graphic>
      </p:graphicFrame>
      <p:sp>
        <p:nvSpPr>
          <p:cNvPr id="7" name="矩形 6"/>
          <p:cNvSpPr/>
          <p:nvPr/>
        </p:nvSpPr>
        <p:spPr>
          <a:xfrm>
            <a:off x="3664936" y="3058556"/>
            <a:ext cx="3199915" cy="492443"/>
          </a:xfrm>
          <a:prstGeom prst="rect">
            <a:avLst/>
          </a:prstGeom>
        </p:spPr>
        <p:txBody>
          <a:bodyPr wrap="none">
            <a:spAutoFit/>
          </a:bodyPr>
          <a:lstStyle/>
          <a:p>
            <a:r>
              <a:rPr lang="zh-CN" altLang="en-US" sz="2600" b="1" dirty="0" smtClean="0">
                <a:solidFill>
                  <a:srgbClr val="C00000"/>
                </a:solidFill>
                <a:latin typeface="Times New Roman"/>
                <a:ea typeface="宋体"/>
                <a:sym typeface="Times New Roman"/>
              </a:rPr>
              <a:t>火焰明亮并伴有黑烟</a:t>
            </a:r>
            <a:endParaRPr lang="zh-CN" altLang="en-US" sz="2600" b="1" dirty="0">
              <a:solidFill>
                <a:srgbClr val="C00000"/>
              </a:solidFill>
              <a:latin typeface="Times New Roman"/>
              <a:ea typeface="宋体"/>
              <a:sym typeface="Times New Roman"/>
            </a:endParaRPr>
          </a:p>
        </p:txBody>
      </p:sp>
      <p:sp>
        <p:nvSpPr>
          <p:cNvPr id="9" name="矩形 8"/>
          <p:cNvSpPr/>
          <p:nvPr/>
        </p:nvSpPr>
        <p:spPr>
          <a:xfrm>
            <a:off x="3890335" y="5367621"/>
            <a:ext cx="854721" cy="492443"/>
          </a:xfrm>
          <a:prstGeom prst="rect">
            <a:avLst/>
          </a:prstGeom>
        </p:spPr>
        <p:txBody>
          <a:bodyPr wrap="none">
            <a:spAutoFit/>
          </a:bodyPr>
          <a:lstStyle/>
          <a:p>
            <a:r>
              <a:rPr lang="zh-CN" altLang="en-US" sz="2600" b="1" dirty="0" smtClean="0">
                <a:solidFill>
                  <a:srgbClr val="C00000"/>
                </a:solidFill>
                <a:latin typeface="Times New Roman"/>
                <a:ea typeface="宋体"/>
                <a:sym typeface="Times New Roman"/>
              </a:rPr>
              <a:t>褪色</a:t>
            </a:r>
            <a:endParaRPr lang="zh-CN" altLang="en-US" sz="2600" b="1"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59464"/>
            <a:ext cx="11654075" cy="24487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加成反应</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概念：有机物分子中双键</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或三键</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连接的碳原子与其他</a:t>
            </a:r>
            <a:r>
              <a:rPr lang="zh-CN" altLang="zh-CN" sz="2600" u="sng" kern="100" dirty="0">
                <a:latin typeface="Times New Roman"/>
                <a:ea typeface="微软雅黑"/>
                <a:cs typeface="Times New Roman"/>
              </a:rPr>
              <a:t>原子或原子团</a:t>
            </a:r>
            <a:r>
              <a:rPr lang="zh-CN" altLang="zh-CN" sz="2600" kern="100" dirty="0">
                <a:latin typeface="Times New Roman"/>
                <a:ea typeface="微软雅黑"/>
                <a:cs typeface="Times New Roman"/>
              </a:rPr>
              <a:t>直接结合生成新的化合物的反应。</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乙烯的加成反应</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3" name="矩形 2"/>
          <p:cNvSpPr/>
          <p:nvPr/>
        </p:nvSpPr>
        <p:spPr>
          <a:xfrm>
            <a:off x="5105096" y="3210564"/>
            <a:ext cx="1691489" cy="461665"/>
          </a:xfrm>
          <a:prstGeom prst="rect">
            <a:avLst/>
          </a:prstGeom>
        </p:spPr>
        <p:txBody>
          <a:bodyPr wrap="none">
            <a:spAutoFit/>
          </a:bodyPr>
          <a:lstStyle/>
          <a:p>
            <a:r>
              <a:rPr lang="en-US" altLang="zh-CN" sz="2400" dirty="0">
                <a:solidFill>
                  <a:srgbClr val="C00000"/>
                </a:solidFill>
                <a:latin typeface="Times New Roman"/>
                <a:ea typeface="微软雅黑"/>
              </a:rPr>
              <a:t>CH</a:t>
            </a:r>
            <a:r>
              <a:rPr lang="en-US" altLang="zh-CN" sz="2400" baseline="-25000" dirty="0">
                <a:solidFill>
                  <a:srgbClr val="C00000"/>
                </a:solidFill>
                <a:latin typeface="Times New Roman"/>
                <a:ea typeface="微软雅黑"/>
              </a:rPr>
              <a:t>3</a:t>
            </a:r>
            <a:r>
              <a:rPr lang="en-US" altLang="zh-CN" sz="2400" dirty="0">
                <a:solidFill>
                  <a:srgbClr val="C00000"/>
                </a:solidFill>
                <a:latin typeface="Times New Roman"/>
                <a:ea typeface="微软雅黑"/>
              </a:rPr>
              <a:t>CH</a:t>
            </a:r>
            <a:r>
              <a:rPr lang="en-US" altLang="zh-CN" sz="2400" baseline="-25000" dirty="0">
                <a:solidFill>
                  <a:srgbClr val="C00000"/>
                </a:solidFill>
                <a:latin typeface="Times New Roman"/>
                <a:ea typeface="微软雅黑"/>
              </a:rPr>
              <a:t>2</a:t>
            </a:r>
            <a:r>
              <a:rPr lang="en-US" altLang="zh-CN" sz="2400" dirty="0">
                <a:solidFill>
                  <a:srgbClr val="C00000"/>
                </a:solidFill>
                <a:latin typeface="Times New Roman"/>
                <a:ea typeface="微软雅黑"/>
              </a:rPr>
              <a:t>OH</a:t>
            </a:r>
            <a:endParaRPr lang="zh-CN" altLang="en-US" sz="2400" dirty="0"/>
          </a:p>
        </p:txBody>
      </p:sp>
      <p:sp>
        <p:nvSpPr>
          <p:cNvPr id="7" name="矩形 6"/>
          <p:cNvSpPr/>
          <p:nvPr/>
        </p:nvSpPr>
        <p:spPr>
          <a:xfrm>
            <a:off x="4880071" y="4138259"/>
            <a:ext cx="1245854" cy="461665"/>
          </a:xfrm>
          <a:prstGeom prst="rect">
            <a:avLst/>
          </a:prstGeom>
        </p:spPr>
        <p:txBody>
          <a:bodyPr wrap="none">
            <a:spAutoFit/>
          </a:bodyPr>
          <a:lstStyle/>
          <a:p>
            <a:r>
              <a:rPr lang="en-US" altLang="zh-CN" sz="2400" dirty="0">
                <a:solidFill>
                  <a:srgbClr val="C00000"/>
                </a:solidFill>
                <a:latin typeface="Times New Roman"/>
                <a:ea typeface="微软雅黑"/>
              </a:rPr>
              <a:t>CH</a:t>
            </a:r>
            <a:r>
              <a:rPr lang="en-US" altLang="zh-CN" sz="2400" baseline="-25000" dirty="0">
                <a:solidFill>
                  <a:srgbClr val="C00000"/>
                </a:solidFill>
                <a:latin typeface="Times New Roman"/>
                <a:ea typeface="微软雅黑"/>
              </a:rPr>
              <a:t>3</a:t>
            </a:r>
            <a:r>
              <a:rPr lang="en-US" altLang="zh-CN" sz="2400" dirty="0">
                <a:solidFill>
                  <a:srgbClr val="C00000"/>
                </a:solidFill>
                <a:latin typeface="Times New Roman"/>
                <a:ea typeface="微软雅黑"/>
              </a:rPr>
              <a:t>CH</a:t>
            </a:r>
            <a:r>
              <a:rPr lang="en-US" altLang="zh-CN" sz="2400" baseline="-25000" dirty="0">
                <a:solidFill>
                  <a:srgbClr val="C00000"/>
                </a:solidFill>
                <a:latin typeface="Times New Roman"/>
                <a:ea typeface="微软雅黑"/>
              </a:rPr>
              <a:t>3</a:t>
            </a:r>
            <a:endParaRPr lang="zh-CN" altLang="en-US" sz="2400" dirty="0"/>
          </a:p>
        </p:txBody>
      </p:sp>
      <p:sp>
        <p:nvSpPr>
          <p:cNvPr id="9" name="矩形 8"/>
          <p:cNvSpPr/>
          <p:nvPr/>
        </p:nvSpPr>
        <p:spPr>
          <a:xfrm>
            <a:off x="4514203" y="4903344"/>
            <a:ext cx="1535998" cy="461665"/>
          </a:xfrm>
          <a:prstGeom prst="rect">
            <a:avLst/>
          </a:prstGeom>
        </p:spPr>
        <p:txBody>
          <a:bodyPr wrap="none">
            <a:spAutoFit/>
          </a:bodyPr>
          <a:lstStyle/>
          <a:p>
            <a:r>
              <a:rPr lang="en-US" altLang="zh-CN" sz="2400">
                <a:solidFill>
                  <a:srgbClr val="C00000"/>
                </a:solidFill>
                <a:latin typeface="Times New Roman"/>
                <a:ea typeface="微软雅黑"/>
              </a:rPr>
              <a:t>CH</a:t>
            </a:r>
            <a:r>
              <a:rPr lang="en-US" altLang="zh-CN" sz="2400" baseline="-25000">
                <a:solidFill>
                  <a:srgbClr val="C00000"/>
                </a:solidFill>
                <a:latin typeface="Times New Roman"/>
                <a:ea typeface="微软雅黑"/>
              </a:rPr>
              <a:t>3</a:t>
            </a:r>
            <a:r>
              <a:rPr lang="en-US" altLang="zh-CN" sz="2400">
                <a:solidFill>
                  <a:srgbClr val="C00000"/>
                </a:solidFill>
                <a:latin typeface="Times New Roman"/>
                <a:ea typeface="微软雅黑"/>
              </a:rPr>
              <a:t>CH</a:t>
            </a:r>
            <a:r>
              <a:rPr lang="en-US" altLang="zh-CN" sz="2400" baseline="-25000">
                <a:solidFill>
                  <a:srgbClr val="C00000"/>
                </a:solidFill>
                <a:latin typeface="Times New Roman"/>
                <a:ea typeface="微软雅黑"/>
              </a:rPr>
              <a:t>2</a:t>
            </a:r>
            <a:r>
              <a:rPr lang="en-US" altLang="zh-CN" sz="2400">
                <a:solidFill>
                  <a:srgbClr val="C00000"/>
                </a:solidFill>
                <a:latin typeface="Times New Roman"/>
                <a:ea typeface="微软雅黑"/>
              </a:rPr>
              <a:t>Cl</a:t>
            </a:r>
            <a:endParaRPr lang="zh-CN" altLang="en-US" sz="2400" dirty="0"/>
          </a:p>
        </p:txBody>
      </p:sp>
      <p:pic>
        <p:nvPicPr>
          <p:cNvPr id="327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581" y="2995864"/>
            <a:ext cx="6781601" cy="335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747816116"/>
              </p:ext>
            </p:extLst>
          </p:nvPr>
        </p:nvGraphicFramePr>
        <p:xfrm>
          <a:off x="381000" y="538014"/>
          <a:ext cx="11493500" cy="2171700"/>
        </p:xfrm>
        <a:graphic>
          <a:graphicData uri="http://schemas.openxmlformats.org/presentationml/2006/ole">
            <mc:AlternateContent xmlns:mc="http://schemas.openxmlformats.org/markup-compatibility/2006">
              <mc:Choice xmlns:v="urn:schemas-microsoft-com:vml" Requires="v">
                <p:oleObj spid="_x0000_s8218" name="Document" r:id="rId4" imgW="11484297" imgH="2179592" progId="Word.Document.8">
                  <p:embed/>
                </p:oleObj>
              </mc:Choice>
              <mc:Fallback>
                <p:oleObj name="Document" r:id="rId4" imgW="11484297" imgH="2179592" progId="Word.Document.8">
                  <p:embed/>
                  <p:pic>
                    <p:nvPicPr>
                      <p:cNvPr id="0" name=""/>
                      <p:cNvPicPr/>
                      <p:nvPr/>
                    </p:nvPicPr>
                    <p:blipFill>
                      <a:blip r:embed="rId5"/>
                      <a:stretch>
                        <a:fillRect/>
                      </a:stretch>
                    </p:blipFill>
                    <p:spPr>
                      <a:xfrm>
                        <a:off x="381000" y="538014"/>
                        <a:ext cx="11493500" cy="2171700"/>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黑体"/>
                <a:cs typeface="Courier New"/>
              </a:rPr>
              <a:t>4</a:t>
            </a:r>
            <a:r>
              <a:rPr lang="en-US" altLang="zh-CN" sz="2600" kern="100" dirty="0">
                <a:latin typeface="Times New Roman"/>
                <a:ea typeface="微软雅黑"/>
                <a:cs typeface="Courier New"/>
              </a:rPr>
              <a:t>.</a:t>
            </a:r>
            <a:r>
              <a:rPr lang="zh-CN" altLang="zh-CN" sz="2600" kern="100" dirty="0" smtClean="0">
                <a:latin typeface="Times New Roman"/>
                <a:ea typeface="黑体"/>
                <a:cs typeface="Times New Roman"/>
              </a:rPr>
              <a:t>用途</a:t>
            </a:r>
            <a:endParaRPr lang="zh-CN" altLang="zh-CN" sz="1050" kern="100" dirty="0">
              <a:latin typeface="宋体"/>
              <a:cs typeface="Courier New"/>
            </a:endParaRPr>
          </a:p>
        </p:txBody>
      </p:sp>
      <p:sp>
        <p:nvSpPr>
          <p:cNvPr id="8" name="矩形 7"/>
          <p:cNvSpPr/>
          <p:nvPr/>
        </p:nvSpPr>
        <p:spPr>
          <a:xfrm>
            <a:off x="516880" y="1401353"/>
            <a:ext cx="11397613"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）乙烯是重要化工原料，用来制聚乙烯塑料、聚乙烯纤维、乙醇等。乙烯的产量可以用来衡量一个国家的石油化工发展水平。</a:t>
            </a:r>
            <a:endParaRPr lang="zh-CN" altLang="zh-CN" sz="1050" kern="100" dirty="0">
              <a:latin typeface="宋体"/>
              <a:cs typeface="Courier New"/>
            </a:endParaRPr>
          </a:p>
          <a:p>
            <a:pPr algn="just">
              <a:lnSpc>
                <a:spcPct val="150000"/>
              </a:lnSpc>
              <a:spcAft>
                <a:spcPts val="0"/>
              </a:spcAft>
              <a:tabLst>
                <a:tab pos="2700655" algn="l"/>
              </a:tabLst>
            </a:pP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）在农业生产中用作植物生长调节剂</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黑体"/>
                <a:cs typeface="Times New Roman"/>
              </a:rPr>
              <a:t>【微自测】</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a:t>
            </a:r>
            <a:r>
              <a:rPr lang="zh-CN" altLang="zh-CN" sz="2600" b="1" kern="100" dirty="0">
                <a:latin typeface="Times New Roman"/>
                <a:ea typeface="楷体_GB2312"/>
                <a:cs typeface="Times New Roman"/>
              </a:rPr>
              <a:t>．判断正误，正确的打</a:t>
            </a:r>
            <a:r>
              <a:rPr lang="en-US" altLang="zh-CN" sz="2600" b="1" kern="100" dirty="0">
                <a:latin typeface="宋体"/>
                <a:ea typeface="微软雅黑"/>
                <a:cs typeface="Times New Roman"/>
              </a:rPr>
              <a:t>“</a:t>
            </a:r>
            <a:r>
              <a:rPr lang="en-US" altLang="zh-CN" sz="2600" b="1" kern="100" dirty="0">
                <a:latin typeface="宋体"/>
                <a:ea typeface="楷体_GB2312"/>
                <a:cs typeface="Times New Roman"/>
              </a:rPr>
              <a:t>√</a:t>
            </a:r>
            <a:r>
              <a:rPr lang="en-US" altLang="zh-CN" sz="2600" b="1" kern="100" dirty="0">
                <a:latin typeface="宋体"/>
                <a:ea typeface="微软雅黑"/>
                <a:cs typeface="Times New Roman"/>
              </a:rPr>
              <a:t>”</a:t>
            </a:r>
            <a:r>
              <a:rPr lang="zh-CN" altLang="zh-CN" sz="2600" b="1" kern="100" dirty="0">
                <a:latin typeface="Times New Roman"/>
                <a:ea typeface="楷体_GB2312"/>
                <a:cs typeface="Times New Roman"/>
              </a:rPr>
              <a:t>，错误的打</a:t>
            </a:r>
            <a:r>
              <a:rPr lang="en-US" altLang="zh-CN" sz="2600" b="1" kern="100" dirty="0">
                <a:latin typeface="宋体"/>
                <a:ea typeface="微软雅黑"/>
                <a:cs typeface="Times New Roman"/>
              </a:rPr>
              <a:t>“×”</a:t>
            </a:r>
            <a:r>
              <a:rPr lang="zh-CN" altLang="zh-CN" sz="2600" b="1" kern="100" dirty="0" smtClean="0">
                <a:latin typeface="Times New Roman"/>
                <a:ea typeface="楷体_GB2312"/>
                <a:cs typeface="Times New Roman"/>
              </a:rPr>
              <a:t>。</a:t>
            </a:r>
            <a:endParaRPr lang="zh-CN" altLang="zh-CN" sz="1050" kern="100" dirty="0">
              <a:latin typeface="宋体"/>
              <a:cs typeface="Courier New"/>
            </a:endParaRPr>
          </a:p>
        </p:txBody>
      </p:sp>
      <p:sp>
        <p:nvSpPr>
          <p:cNvPr id="8" name="矩形 7"/>
          <p:cNvSpPr/>
          <p:nvPr/>
        </p:nvSpPr>
        <p:spPr>
          <a:xfrm>
            <a:off x="516880" y="1989634"/>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a:ea typeface="楷体_GB2312"/>
                <a:cs typeface="Courier New"/>
              </a:rPr>
              <a:t>(1)</a:t>
            </a:r>
            <a:r>
              <a:rPr lang="zh-CN" altLang="zh-CN" sz="2600" b="1" kern="100" dirty="0">
                <a:latin typeface="Times New Roman"/>
                <a:ea typeface="楷体_GB2312"/>
                <a:cs typeface="Times New Roman"/>
              </a:rPr>
              <a:t>工业上用乙烯和水发生取代反应制取乙醇。</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a:t>
            </a:r>
            <a:r>
              <a:rPr lang="zh-CN" altLang="zh-CN" sz="2600" b="1" kern="100" dirty="0">
                <a:latin typeface="Times New Roman"/>
                <a:ea typeface="楷体_GB2312"/>
                <a:cs typeface="Times New Roman"/>
              </a:rPr>
              <a:t>乙烯的化学性质比乙烷活泼。</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(3)</a:t>
            </a:r>
            <a:r>
              <a:rPr lang="zh-CN" altLang="zh-CN" sz="2600" b="1" kern="100" dirty="0">
                <a:latin typeface="Times New Roman"/>
                <a:ea typeface="楷体_GB2312"/>
                <a:cs typeface="Times New Roman"/>
              </a:rPr>
              <a:t>乙烯能使酸性</a:t>
            </a:r>
            <a:r>
              <a:rPr lang="en-US" altLang="zh-CN" sz="2600" b="1" kern="100" dirty="0">
                <a:latin typeface="Times New Roman"/>
                <a:ea typeface="楷体_GB2312"/>
                <a:cs typeface="Courier New"/>
              </a:rPr>
              <a:t>KMnO</a:t>
            </a:r>
            <a:r>
              <a:rPr lang="en-US" altLang="zh-CN" sz="2600" b="1" kern="100" baseline="-25000" dirty="0">
                <a:latin typeface="Times New Roman"/>
                <a:ea typeface="楷体_GB2312"/>
                <a:cs typeface="Courier New"/>
              </a:rPr>
              <a:t>4</a:t>
            </a:r>
            <a:r>
              <a:rPr lang="zh-CN" altLang="zh-CN" sz="2600" b="1" kern="100" dirty="0">
                <a:latin typeface="Times New Roman"/>
                <a:ea typeface="楷体_GB2312"/>
                <a:cs typeface="Times New Roman"/>
              </a:rPr>
              <a:t>溶液和溴水褪色，反应原理相同。</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(4)</a:t>
            </a:r>
            <a:r>
              <a:rPr lang="zh-CN" altLang="zh-CN" sz="2600" b="1" kern="100" dirty="0">
                <a:latin typeface="Times New Roman"/>
                <a:ea typeface="楷体_GB2312"/>
                <a:cs typeface="Times New Roman"/>
              </a:rPr>
              <a:t>可以用</a:t>
            </a:r>
            <a:r>
              <a:rPr lang="en-US" altLang="zh-CN" sz="2600" b="1" kern="100" dirty="0">
                <a:latin typeface="Times New Roman"/>
                <a:ea typeface="楷体_GB2312"/>
                <a:cs typeface="Courier New"/>
              </a:rPr>
              <a:t>CH</a:t>
            </a:r>
            <a:r>
              <a:rPr lang="en-US" altLang="zh-CN" sz="2600" b="1" kern="100" baseline="-25000" dirty="0">
                <a:latin typeface="Times New Roman"/>
                <a:ea typeface="楷体_GB2312"/>
                <a:cs typeface="Courier New"/>
              </a:rPr>
              <a:t>2</a:t>
            </a:r>
            <a:r>
              <a:rPr lang="en-US" altLang="zh-CN" sz="2600" b="1" kern="100" spc="-80" dirty="0">
                <a:latin typeface="Times New Roman"/>
                <a:ea typeface="楷体_GB2312"/>
                <a:cs typeface="Courier New"/>
              </a:rPr>
              <a:t>==</a:t>
            </a:r>
            <a:r>
              <a:rPr lang="en-US" altLang="zh-CN" sz="2600" b="1" kern="100" dirty="0">
                <a:latin typeface="Times New Roman"/>
                <a:ea typeface="楷体_GB2312"/>
                <a:cs typeface="Courier New"/>
              </a:rPr>
              <a:t>=CH</a:t>
            </a:r>
            <a:r>
              <a:rPr lang="en-US" altLang="zh-CN" sz="2600" b="1" kern="100" baseline="-25000" dirty="0">
                <a:latin typeface="Times New Roman"/>
                <a:ea typeface="楷体_GB2312"/>
                <a:cs typeface="Courier New"/>
              </a:rPr>
              <a:t>2</a:t>
            </a:r>
            <a:r>
              <a:rPr lang="zh-CN" altLang="zh-CN" sz="2600" b="1" kern="100" dirty="0">
                <a:latin typeface="Times New Roman"/>
                <a:ea typeface="楷体_GB2312"/>
                <a:cs typeface="Times New Roman"/>
              </a:rPr>
              <a:t>与</a:t>
            </a:r>
            <a:r>
              <a:rPr lang="en-US" altLang="zh-CN" sz="2600" b="1" kern="100" dirty="0">
                <a:latin typeface="Times New Roman"/>
                <a:ea typeface="楷体_GB2312"/>
                <a:cs typeface="Courier New"/>
              </a:rPr>
              <a:t>Cl</a:t>
            </a:r>
            <a:r>
              <a:rPr lang="en-US" altLang="zh-CN" sz="2600" b="1" kern="100" baseline="-25000" dirty="0">
                <a:latin typeface="Times New Roman"/>
                <a:ea typeface="楷体_GB2312"/>
                <a:cs typeface="Courier New"/>
              </a:rPr>
              <a:t>2</a:t>
            </a:r>
            <a:r>
              <a:rPr lang="zh-CN" altLang="zh-CN" sz="2600" b="1" kern="100" dirty="0">
                <a:latin typeface="Times New Roman"/>
                <a:ea typeface="楷体_GB2312"/>
                <a:cs typeface="Times New Roman"/>
              </a:rPr>
              <a:t>反应制取较纯净的</a:t>
            </a:r>
            <a:r>
              <a:rPr lang="en-US" altLang="zh-CN" sz="2600" b="1" kern="100" dirty="0">
                <a:latin typeface="Times New Roman"/>
                <a:ea typeface="楷体_GB2312"/>
                <a:cs typeface="Courier New"/>
              </a:rPr>
              <a:t>CH</a:t>
            </a:r>
            <a:r>
              <a:rPr lang="en-US" altLang="zh-CN" sz="2600" b="1" kern="100" baseline="-25000" dirty="0">
                <a:latin typeface="Times New Roman"/>
                <a:ea typeface="楷体_GB2312"/>
                <a:cs typeface="Courier New"/>
              </a:rPr>
              <a:t>2</a:t>
            </a:r>
            <a:r>
              <a:rPr lang="en-US" altLang="zh-CN" sz="2600" b="1" kern="100" dirty="0">
                <a:latin typeface="Times New Roman"/>
                <a:ea typeface="楷体_GB2312"/>
                <a:cs typeface="Courier New"/>
              </a:rPr>
              <a:t>ClCH</a:t>
            </a:r>
            <a:r>
              <a:rPr lang="en-US" altLang="zh-CN" sz="2600" b="1" kern="100" baseline="-25000" dirty="0">
                <a:latin typeface="Times New Roman"/>
                <a:ea typeface="楷体_GB2312"/>
                <a:cs typeface="Courier New"/>
              </a:rPr>
              <a:t>2</a:t>
            </a:r>
            <a:r>
              <a:rPr lang="en-US" altLang="zh-CN" sz="2600" b="1" kern="100" dirty="0">
                <a:latin typeface="Times New Roman"/>
                <a:ea typeface="楷体_GB2312"/>
                <a:cs typeface="Courier New"/>
              </a:rPr>
              <a:t>Cl</a:t>
            </a:r>
            <a:r>
              <a:rPr lang="zh-CN" altLang="zh-CN" sz="2600" b="1" kern="100" dirty="0">
                <a:latin typeface="Times New Roman"/>
                <a:ea typeface="楷体_GB2312"/>
                <a:cs typeface="Times New Roman"/>
              </a:rPr>
              <a:t>。</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smtClean="0">
                <a:latin typeface="Times New Roman"/>
                <a:ea typeface="楷体_GB2312"/>
                <a:cs typeface="Courier New"/>
              </a:rPr>
              <a:t>)</a:t>
            </a:r>
            <a:endParaRPr lang="zh-CN" altLang="zh-CN" sz="1050" kern="100" dirty="0">
              <a:latin typeface="宋体"/>
              <a:cs typeface="Courier New"/>
            </a:endParaRPr>
          </a:p>
        </p:txBody>
      </p:sp>
      <p:sp>
        <p:nvSpPr>
          <p:cNvPr id="4" name="矩形 3"/>
          <p:cNvSpPr/>
          <p:nvPr/>
        </p:nvSpPr>
        <p:spPr>
          <a:xfrm>
            <a:off x="548243" y="4509914"/>
            <a:ext cx="11397613" cy="723251"/>
          </a:xfrm>
          <a:prstGeom prst="rect">
            <a:avLst/>
          </a:prstGeom>
        </p:spPr>
        <p:txBody>
          <a:bodyPr wrap="square" lIns="121898" tIns="60948" rIns="121898" bIns="60948">
            <a:spAutoFit/>
          </a:bodyPr>
          <a:lstStyle/>
          <a:p>
            <a:pPr marL="252000" indent="-457200" algn="just">
              <a:lnSpc>
                <a:spcPct val="150000"/>
              </a:lnSpc>
              <a:spcAft>
                <a:spcPts val="0"/>
              </a:spcAft>
            </a:pPr>
            <a:r>
              <a:rPr lang="zh-CN" altLang="zh-CN" sz="2600" dirty="0">
                <a:solidFill>
                  <a:srgbClr val="C00000"/>
                </a:solidFill>
                <a:latin typeface="Times New Roman"/>
                <a:ea typeface="黑体"/>
                <a:cs typeface="Times New Roman"/>
              </a:rPr>
              <a:t>答案</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1</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3</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4</a:t>
            </a:r>
            <a:r>
              <a:rPr lang="zh-CN" altLang="zh-CN" sz="2600" dirty="0" smtClean="0">
                <a:solidFill>
                  <a:srgbClr val="C00000"/>
                </a:solidFill>
                <a:latin typeface="Times New Roman"/>
                <a:ea typeface="微软雅黑"/>
                <a:cs typeface="Times New Roman"/>
              </a:rPr>
              <a:t>）</a:t>
            </a:r>
            <a:r>
              <a:rPr lang="en-US" altLang="zh-CN" sz="2600" dirty="0" smtClean="0">
                <a:solidFill>
                  <a:srgbClr val="C00000"/>
                </a:solidFill>
                <a:latin typeface="宋体"/>
                <a:ea typeface="微软雅黑"/>
                <a:cs typeface="Times New Roman"/>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8448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三、乙炔的结构与性质</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组成与</a:t>
            </a:r>
            <a:r>
              <a:rPr lang="zh-CN" altLang="zh-CN" sz="2600" kern="100" dirty="0" smtClean="0">
                <a:latin typeface="Times New Roman"/>
                <a:ea typeface="黑体"/>
                <a:cs typeface="Times New Roman"/>
              </a:rPr>
              <a:t>结构</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4271162149"/>
              </p:ext>
            </p:extLst>
          </p:nvPr>
        </p:nvGraphicFramePr>
        <p:xfrm>
          <a:off x="609600" y="2142022"/>
          <a:ext cx="10971214" cy="1440160"/>
        </p:xfrm>
        <a:graphic>
          <a:graphicData uri="http://schemas.openxmlformats.org/drawingml/2006/table">
            <a:tbl>
              <a:tblPr/>
              <a:tblGrid>
                <a:gridCol w="2380261"/>
                <a:gridCol w="3060340"/>
                <a:gridCol w="3330370"/>
                <a:gridCol w="2200243"/>
              </a:tblGrid>
              <a:tr h="594360">
                <a:tc>
                  <a:txBody>
                    <a:bodyPr/>
                    <a:lstStyle/>
                    <a:p>
                      <a:pPr algn="ctr">
                        <a:lnSpc>
                          <a:spcPct val="150000"/>
                        </a:lnSpc>
                        <a:spcAft>
                          <a:spcPts val="0"/>
                        </a:spcAft>
                        <a:tabLst>
                          <a:tab pos="2700655" algn="l"/>
                        </a:tabLst>
                      </a:pPr>
                      <a:r>
                        <a:rPr lang="zh-CN" sz="2600" kern="100" dirty="0">
                          <a:effectLst/>
                          <a:latin typeface="Times New Roman"/>
                          <a:ea typeface="微软雅黑"/>
                          <a:cs typeface="Times New Roman"/>
                        </a:rPr>
                        <a:t>分子式</a:t>
                      </a:r>
                      <a:endParaRPr lang="zh-CN" sz="10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电子式</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结构式</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a:ea typeface="微软雅黑"/>
                          <a:cs typeface="Times New Roman"/>
                        </a:rPr>
                        <a:t>结构简式</a:t>
                      </a:r>
                      <a:endParaRPr lang="zh-CN" sz="100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800">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_________________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a:ea typeface="宋体"/>
                          <a:cs typeface="Courier New"/>
                          <a:sym typeface="Times New Roman"/>
                        </a:rPr>
                        <a:t>____________</a:t>
                      </a:r>
                      <a:endParaRPr kumimoji="0" lang="zh-CN" sz="2600" b="0" i="0" u="none" kern="100" baseline="0" dirty="0">
                        <a:solidFill>
                          <a:srgbClr val="000000"/>
                        </a:solidFill>
                        <a:effectLst/>
                        <a:latin typeface="Times New Roman"/>
                        <a:ea typeface="宋体"/>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1245178" y="2772092"/>
            <a:ext cx="869149"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a:ea typeface="宋体"/>
                <a:cs typeface="Courier New"/>
                <a:sym typeface="Times New Roman"/>
              </a:rPr>
              <a:t>C</a:t>
            </a:r>
            <a:r>
              <a:rPr lang="en-US" altLang="zh-CN" sz="2600" kern="100" baseline="-25000" dirty="0">
                <a:solidFill>
                  <a:srgbClr val="C00000"/>
                </a:solidFill>
                <a:latin typeface="Times New Roman"/>
                <a:ea typeface="宋体"/>
                <a:cs typeface="Courier New"/>
                <a:sym typeface="Times New Roman"/>
              </a:rPr>
              <a:t>2</a:t>
            </a:r>
            <a:r>
              <a:rPr lang="en-US" altLang="zh-CN" sz="2600" kern="100" dirty="0">
                <a:solidFill>
                  <a:srgbClr val="C00000"/>
                </a:solidFill>
                <a:latin typeface="Times New Roman"/>
                <a:ea typeface="宋体"/>
                <a:cs typeface="Courier New"/>
                <a:sym typeface="Times New Roman"/>
              </a:rPr>
              <a:t>H</a:t>
            </a:r>
            <a:r>
              <a:rPr lang="en-US" altLang="zh-CN" sz="2600" kern="100" baseline="-25000" dirty="0">
                <a:solidFill>
                  <a:srgbClr val="C00000"/>
                </a:solidFill>
                <a:latin typeface="Times New Roman"/>
                <a:ea typeface="宋体"/>
                <a:cs typeface="Courier New"/>
                <a:sym typeface="Times New Roman"/>
              </a:rPr>
              <a:t>2</a:t>
            </a:r>
            <a:endParaRPr lang="zh-CN" altLang="zh-CN" sz="2600" kern="100" dirty="0">
              <a:solidFill>
                <a:srgbClr val="C00000"/>
              </a:solidFill>
              <a:latin typeface="Times New Roman"/>
              <a:ea typeface="宋体"/>
              <a:cs typeface="Courier New"/>
              <a:sym typeface="Times New Roman"/>
            </a:endParaRPr>
          </a:p>
        </p:txBody>
      </p:sp>
      <p:sp>
        <p:nvSpPr>
          <p:cNvPr id="7" name="矩形 6"/>
          <p:cNvSpPr/>
          <p:nvPr/>
        </p:nvSpPr>
        <p:spPr>
          <a:xfrm>
            <a:off x="3574926" y="2900268"/>
            <a:ext cx="1986441"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H</a:t>
            </a:r>
            <a:r>
              <a:rPr lang="en-US"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C</a:t>
            </a:r>
            <a:r>
              <a:rPr lang="zh-CN" altLang="zh-CN" sz="2600" kern="100" dirty="0">
                <a:solidFill>
                  <a:srgbClr val="C00000"/>
                </a:solidFill>
                <a:latin typeface="Times New Roman"/>
                <a:ea typeface="宋体"/>
                <a:cs typeface="MS Gothic"/>
                <a:sym typeface="Times New Roman"/>
              </a:rPr>
              <a:t>⋮⋮</a:t>
            </a:r>
            <a:r>
              <a:rPr lang="en-US" altLang="zh-CN" sz="2600" kern="100" dirty="0">
                <a:solidFill>
                  <a:srgbClr val="C00000"/>
                </a:solidFill>
                <a:latin typeface="Times New Roman"/>
                <a:ea typeface="宋体"/>
                <a:cs typeface="Courier New"/>
                <a:sym typeface="Times New Roman"/>
              </a:rPr>
              <a:t>C</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H</a:t>
            </a:r>
            <a:endParaRPr lang="zh-CN" altLang="en-US" sz="2600" dirty="0">
              <a:solidFill>
                <a:srgbClr val="C00000"/>
              </a:solidFill>
              <a:latin typeface="Times New Roman"/>
              <a:ea typeface="宋体"/>
              <a:sym typeface="Times New Roman"/>
            </a:endParaRPr>
          </a:p>
        </p:txBody>
      </p:sp>
      <p:sp>
        <p:nvSpPr>
          <p:cNvPr id="9" name="矩形 8"/>
          <p:cNvSpPr/>
          <p:nvPr/>
        </p:nvSpPr>
        <p:spPr>
          <a:xfrm>
            <a:off x="6725276" y="2919932"/>
            <a:ext cx="1965603"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H</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C</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C</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H</a:t>
            </a:r>
            <a:endParaRPr lang="zh-CN" altLang="en-US" sz="2600" dirty="0">
              <a:solidFill>
                <a:srgbClr val="C00000"/>
              </a:solidFill>
              <a:latin typeface="Times New Roman"/>
              <a:ea typeface="宋体"/>
              <a:sym typeface="Times New Roman"/>
            </a:endParaRPr>
          </a:p>
        </p:txBody>
      </p:sp>
      <p:sp>
        <p:nvSpPr>
          <p:cNvPr id="10" name="矩形 9"/>
          <p:cNvSpPr/>
          <p:nvPr/>
        </p:nvSpPr>
        <p:spPr>
          <a:xfrm>
            <a:off x="9830621" y="2855843"/>
            <a:ext cx="1298753"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a:ea typeface="宋体"/>
                <a:cs typeface="Courier New"/>
                <a:sym typeface="Times New Roman"/>
              </a:rPr>
              <a:t>CH</a:t>
            </a:r>
            <a:r>
              <a:rPr lang="zh-CN" altLang="zh-CN" sz="2600" kern="100" dirty="0">
                <a:solidFill>
                  <a:srgbClr val="C00000"/>
                </a:solidFill>
                <a:latin typeface="Times New Roman"/>
                <a:ea typeface="宋体"/>
                <a:cs typeface="Times New Roman"/>
                <a:sym typeface="Times New Roman"/>
              </a:rPr>
              <a:t>≡</a:t>
            </a:r>
            <a:r>
              <a:rPr lang="en-US" altLang="zh-CN" sz="2600" kern="100" dirty="0">
                <a:solidFill>
                  <a:srgbClr val="C00000"/>
                </a:solidFill>
                <a:latin typeface="Times New Roman"/>
                <a:ea typeface="宋体"/>
                <a:cs typeface="Courier New"/>
                <a:sym typeface="Times New Roman"/>
              </a:rPr>
              <a:t>CH</a:t>
            </a:r>
            <a:endParaRPr lang="zh-CN" altLang="zh-CN" sz="2600" kern="100" dirty="0">
              <a:solidFill>
                <a:srgbClr val="C00000"/>
              </a:solidFill>
              <a:latin typeface="Times New Roman"/>
              <a:ea typeface="宋体"/>
              <a:cs typeface="Courier New"/>
              <a:sym typeface="Times New Roman"/>
            </a:endParaRPr>
          </a:p>
        </p:txBody>
      </p:sp>
      <p:sp>
        <p:nvSpPr>
          <p:cNvPr id="11" name="矩形 10"/>
          <p:cNvSpPr/>
          <p:nvPr/>
        </p:nvSpPr>
        <p:spPr>
          <a:xfrm>
            <a:off x="516880" y="3804036"/>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a:latin typeface="Times New Roman"/>
                <a:ea typeface="微软雅黑"/>
                <a:cs typeface="Times New Roman"/>
              </a:rPr>
              <a:t>结构特点：乙炔为直线形分子，四个原子在同一条直线上</a:t>
            </a:r>
            <a:r>
              <a:rPr lang="zh-CN" altLang="zh-CN" sz="2600" kern="100" smtClean="0">
                <a:latin typeface="Times New Roman"/>
                <a:ea typeface="微软雅黑"/>
                <a:cs typeface="Times New Roman"/>
              </a:rPr>
              <a:t>。</a:t>
            </a:r>
            <a:endParaRPr lang="zh-CN" altLang="zh-CN" sz="1050" kern="100">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smtClean="0">
                <a:latin typeface="Times New Roman"/>
                <a:ea typeface="黑体"/>
                <a:cs typeface="Times New Roman"/>
              </a:rPr>
              <a:t>化学性质</a:t>
            </a:r>
            <a:endParaRPr lang="zh-CN" altLang="zh-CN" sz="1050" kern="100" dirty="0">
              <a:latin typeface="宋体"/>
              <a:cs typeface="Courier New"/>
            </a:endParaRPr>
          </a:p>
        </p:txBody>
      </p:sp>
      <p:sp>
        <p:nvSpPr>
          <p:cNvPr id="8" name="矩形 7"/>
          <p:cNvSpPr/>
          <p:nvPr/>
        </p:nvSpPr>
        <p:spPr>
          <a:xfrm>
            <a:off x="516880" y="1221378"/>
            <a:ext cx="11397613" cy="492440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）氧化反应</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乙炔在空气中燃烧方程式</a:t>
            </a:r>
            <a:r>
              <a:rPr lang="zh-CN" altLang="zh-CN" sz="2600" kern="100" dirty="0" smtClean="0">
                <a:latin typeface="Times New Roman"/>
                <a:ea typeface="微软雅黑"/>
                <a:cs typeface="Times New Roman"/>
              </a:rPr>
              <a:t>：</a:t>
            </a:r>
            <a:r>
              <a:rPr lang="en-US" altLang="zh-CN" sz="2600" kern="100" dirty="0" smtClean="0">
                <a:solidFill>
                  <a:srgbClr val="000000"/>
                </a:solidFill>
                <a:latin typeface="Times New Roman"/>
                <a:ea typeface="宋体"/>
                <a:cs typeface="Times New Roman"/>
                <a:sym typeface="Times New Roman"/>
              </a:rPr>
              <a:t>______________________________________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2610485" algn="l"/>
              </a:tabLst>
            </a:pPr>
            <a:r>
              <a:rPr lang="zh-CN" altLang="zh-CN" sz="2600" kern="100" dirty="0">
                <a:latin typeface="Times New Roman"/>
                <a:ea typeface="微软雅黑"/>
                <a:cs typeface="Times New Roman"/>
              </a:rPr>
              <a:t>现象为火焰明亮，带浓烈的黑烟</a:t>
            </a:r>
            <a:r>
              <a:rPr lang="zh-CN" altLang="zh-CN" sz="2600" kern="100" dirty="0" smtClean="0">
                <a:latin typeface="Times New Roman"/>
                <a:ea typeface="微软雅黑"/>
                <a:cs typeface="Times New Roman"/>
              </a:rPr>
              <a:t>。</a:t>
            </a:r>
            <a:endParaRPr lang="zh-CN" altLang="zh-CN" sz="2600" kern="100" dirty="0" smtClean="0">
              <a:latin typeface="宋体"/>
              <a:cs typeface="Courier New"/>
            </a:endParaRPr>
          </a:p>
          <a:p>
            <a:pPr algn="just">
              <a:lnSpc>
                <a:spcPct val="150000"/>
              </a:lnSpc>
              <a:spcAft>
                <a:spcPts val="0"/>
              </a:spcAft>
              <a:tabLst>
                <a:tab pos="2700655" algn="l"/>
              </a:tabLst>
            </a:pPr>
            <a:r>
              <a:rPr lang="en-US" altLang="zh-CN" sz="2600" kern="100" dirty="0" smtClean="0">
                <a:latin typeface="宋体"/>
                <a:ea typeface="微软雅黑"/>
                <a:cs typeface="Times New Roman"/>
              </a:rPr>
              <a:t>②</a:t>
            </a:r>
            <a:r>
              <a:rPr lang="zh-CN" altLang="zh-CN" sz="2600" kern="100" dirty="0">
                <a:latin typeface="Times New Roman"/>
                <a:ea typeface="微软雅黑"/>
                <a:cs typeface="Times New Roman"/>
              </a:rPr>
              <a:t>乙炔能被酸性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smtClean="0">
                <a:latin typeface="Times New Roman"/>
                <a:ea typeface="微软雅黑"/>
                <a:cs typeface="Times New Roman"/>
              </a:rPr>
              <a:t>溶液</a:t>
            </a:r>
            <a:r>
              <a:rPr lang="en-US" altLang="zh-CN" sz="2600" kern="100" dirty="0" smtClean="0">
                <a:solidFill>
                  <a:srgbClr val="000000"/>
                </a:solidFill>
                <a:latin typeface="Times New Roman"/>
                <a:ea typeface="宋体"/>
                <a:cs typeface="Times New Roman"/>
                <a:sym typeface="Times New Roman"/>
              </a:rPr>
              <a:t>______</a:t>
            </a:r>
            <a:r>
              <a:rPr lang="zh-CN" altLang="zh-CN" sz="2600" kern="100" dirty="0" smtClean="0">
                <a:latin typeface="Times New Roman"/>
                <a:ea typeface="微软雅黑"/>
                <a:cs typeface="Times New Roman"/>
              </a:rPr>
              <a:t>，</a:t>
            </a:r>
            <a:r>
              <a:rPr lang="zh-CN" altLang="zh-CN" sz="2600" kern="100" dirty="0">
                <a:latin typeface="Times New Roman"/>
                <a:ea typeface="微软雅黑"/>
                <a:cs typeface="Times New Roman"/>
              </a:rPr>
              <a:t>而使酸性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smtClean="0">
                <a:latin typeface="Times New Roman"/>
                <a:ea typeface="微软雅黑"/>
                <a:cs typeface="Times New Roman"/>
              </a:rPr>
              <a:t>溶液</a:t>
            </a:r>
            <a:r>
              <a:rPr lang="en-US" altLang="zh-CN" sz="2600" kern="100" dirty="0" smtClean="0">
                <a:solidFill>
                  <a:srgbClr val="000000"/>
                </a:solidFill>
                <a:latin typeface="Times New Roman"/>
                <a:ea typeface="宋体"/>
                <a:cs typeface="Times New Roman"/>
                <a:sym typeface="Times New Roman"/>
              </a:rPr>
              <a:t>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）加成反应</a:t>
            </a:r>
            <a:endParaRPr lang="zh-CN" altLang="zh-CN" sz="1050" kern="100" dirty="0">
              <a:latin typeface="宋体"/>
              <a:cs typeface="Courier New"/>
            </a:endParaRPr>
          </a:p>
          <a:p>
            <a:pPr algn="just">
              <a:lnSpc>
                <a:spcPct val="150000"/>
              </a:lnSpc>
              <a:spcAft>
                <a:spcPts val="0"/>
              </a:spcAft>
              <a:tabLst>
                <a:tab pos="2700655" algn="l"/>
              </a:tabLst>
            </a:pPr>
            <a:r>
              <a:rPr lang="zh-CN" altLang="zh-CN" sz="2600" kern="100" dirty="0">
                <a:latin typeface="Times New Roman"/>
                <a:ea typeface="微软雅黑"/>
                <a:cs typeface="Times New Roman"/>
              </a:rPr>
              <a:t>乙炔能使溴的四氯化碳溶液</a:t>
            </a:r>
            <a:r>
              <a:rPr lang="zh-CN" altLang="zh-CN" sz="2600" u="sng" kern="100" dirty="0">
                <a:latin typeface="Times New Roman"/>
                <a:ea typeface="微软雅黑"/>
                <a:cs typeface="Times New Roman"/>
              </a:rPr>
              <a:t>褪色</a:t>
            </a:r>
            <a:r>
              <a:rPr lang="zh-CN" altLang="zh-CN" sz="2600" kern="100" dirty="0">
                <a:latin typeface="Times New Roman"/>
                <a:ea typeface="微软雅黑"/>
                <a:cs typeface="Times New Roman"/>
              </a:rPr>
              <a:t>，化学方程式：</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CH</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CH</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Br</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（不足）</a:t>
            </a:r>
            <a:r>
              <a:rPr lang="en-US" altLang="zh-CN" sz="2600" kern="100" spc="-125" dirty="0">
                <a:latin typeface="宋体"/>
                <a:ea typeface="微软雅黑"/>
                <a:cs typeface="Times New Roman"/>
              </a:rPr>
              <a:t>―</a:t>
            </a:r>
            <a:r>
              <a:rPr lang="en-US" altLang="zh-CN" sz="2600" kern="100" dirty="0" smtClean="0">
                <a:latin typeface="宋体"/>
                <a:ea typeface="微软雅黑"/>
                <a:cs typeface="Times New Roman"/>
              </a:rPr>
              <a:t>→</a:t>
            </a:r>
            <a:r>
              <a:rPr lang="en-US" altLang="zh-CN" sz="2600" kern="100" dirty="0" smtClean="0">
                <a:solidFill>
                  <a:srgbClr val="000000"/>
                </a:solidFill>
                <a:latin typeface="Times New Roman"/>
                <a:ea typeface="宋体"/>
                <a:cs typeface="Times New Roman"/>
                <a:sym typeface="Times New Roman"/>
              </a:rPr>
              <a:t>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CH</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CH</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2Br</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（过量）</a:t>
            </a:r>
            <a:r>
              <a:rPr lang="en-US" altLang="zh-CN" sz="2600" kern="100" spc="-125" dirty="0">
                <a:latin typeface="宋体"/>
                <a:ea typeface="微软雅黑"/>
                <a:cs typeface="Times New Roman"/>
              </a:rPr>
              <a:t>―</a:t>
            </a:r>
            <a:r>
              <a:rPr lang="en-US" altLang="zh-CN" sz="2600" kern="100" dirty="0" smtClean="0">
                <a:latin typeface="宋体"/>
                <a:ea typeface="微软雅黑"/>
                <a:cs typeface="Times New Roman"/>
              </a:rPr>
              <a:t>→</a:t>
            </a:r>
            <a:r>
              <a:rPr lang="en-US" altLang="zh-CN" sz="2600" kern="100" dirty="0" smtClean="0">
                <a:solidFill>
                  <a:srgbClr val="000000"/>
                </a:solidFill>
                <a:latin typeface="Times New Roman"/>
                <a:ea typeface="宋体"/>
                <a:cs typeface="Times New Roman"/>
                <a:sym typeface="Times New Roman"/>
              </a:rPr>
              <a:t>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634931561"/>
              </p:ext>
            </p:extLst>
          </p:nvPr>
        </p:nvGraphicFramePr>
        <p:xfrm>
          <a:off x="5168900" y="1629639"/>
          <a:ext cx="4787900" cy="787400"/>
        </p:xfrm>
        <a:graphic>
          <a:graphicData uri="http://schemas.openxmlformats.org/presentationml/2006/ole">
            <mc:AlternateContent xmlns:mc="http://schemas.openxmlformats.org/markup-compatibility/2006">
              <mc:Choice xmlns:v="urn:schemas-microsoft-com:vml" Requires="v">
                <p:oleObj spid="_x0000_s9242" name="Document" r:id="rId4" imgW="4786891" imgH="792415" progId="Word.Document.8">
                  <p:embed/>
                </p:oleObj>
              </mc:Choice>
              <mc:Fallback>
                <p:oleObj name="Document" r:id="rId4" imgW="4786891" imgH="792415" progId="Word.Document.8">
                  <p:embed/>
                  <p:pic>
                    <p:nvPicPr>
                      <p:cNvPr id="0" name=""/>
                      <p:cNvPicPr/>
                      <p:nvPr/>
                    </p:nvPicPr>
                    <p:blipFill>
                      <a:blip r:embed="rId5"/>
                      <a:stretch>
                        <a:fillRect/>
                      </a:stretch>
                    </p:blipFill>
                    <p:spPr>
                      <a:xfrm>
                        <a:off x="5168900" y="1629639"/>
                        <a:ext cx="4787900" cy="787400"/>
                      </a:xfrm>
                      <a:prstGeom prst="rect">
                        <a:avLst/>
                      </a:prstGeom>
                    </p:spPr>
                  </p:pic>
                </p:oleObj>
              </mc:Fallback>
            </mc:AlternateContent>
          </a:graphicData>
        </a:graphic>
      </p:graphicFrame>
      <p:sp>
        <p:nvSpPr>
          <p:cNvPr id="4" name="矩形 3"/>
          <p:cNvSpPr/>
          <p:nvPr/>
        </p:nvSpPr>
        <p:spPr>
          <a:xfrm>
            <a:off x="4743142" y="3117371"/>
            <a:ext cx="851515"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氧化</a:t>
            </a:r>
            <a:endParaRPr lang="zh-CN" altLang="en-US" sz="2600" b="1" dirty="0">
              <a:solidFill>
                <a:srgbClr val="C00000"/>
              </a:solidFill>
              <a:latin typeface="Times New Roman"/>
              <a:ea typeface="宋体"/>
              <a:sym typeface="Times New Roman"/>
            </a:endParaRPr>
          </a:p>
        </p:txBody>
      </p:sp>
      <p:sp>
        <p:nvSpPr>
          <p:cNvPr id="5" name="矩形 4"/>
          <p:cNvSpPr/>
          <p:nvPr/>
        </p:nvSpPr>
        <p:spPr>
          <a:xfrm>
            <a:off x="9105285" y="3129608"/>
            <a:ext cx="851515"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褪色</a:t>
            </a:r>
            <a:endParaRPr lang="zh-CN" altLang="en-US" sz="2600" b="1" dirty="0">
              <a:solidFill>
                <a:srgbClr val="C00000"/>
              </a:solidFill>
              <a:latin typeface="Times New Roman"/>
              <a:ea typeface="宋体"/>
              <a:sym typeface="Times New Roman"/>
            </a:endParaRPr>
          </a:p>
        </p:txBody>
      </p:sp>
      <p:sp>
        <p:nvSpPr>
          <p:cNvPr id="7" name="矩形 6"/>
          <p:cNvSpPr/>
          <p:nvPr/>
        </p:nvSpPr>
        <p:spPr>
          <a:xfrm>
            <a:off x="4920942" y="4879471"/>
            <a:ext cx="2320187" cy="492443"/>
          </a:xfrm>
          <a:prstGeom prst="rect">
            <a:avLst/>
          </a:prstGeom>
        </p:spPr>
        <p:txBody>
          <a:bodyPr wrap="none">
            <a:spAutoFit/>
          </a:bodyPr>
          <a:lstStyle/>
          <a:p>
            <a:r>
              <a:rPr lang="en-US" altLang="zh-CN" sz="2600" kern="100" dirty="0" err="1">
                <a:solidFill>
                  <a:srgbClr val="C00000"/>
                </a:solidFill>
                <a:latin typeface="Times New Roman"/>
                <a:ea typeface="宋体"/>
                <a:cs typeface="Courier New"/>
                <a:sym typeface="Times New Roman"/>
              </a:rPr>
              <a:t>CHBr</a:t>
            </a:r>
            <a:r>
              <a:rPr lang="en-US" altLang="zh-CN" sz="2600" kern="100" spc="-80" dirty="0">
                <a:solidFill>
                  <a:srgbClr val="C00000"/>
                </a:solidFill>
                <a:latin typeface="Times New Roman"/>
                <a:ea typeface="宋体"/>
                <a:cs typeface="Courier New"/>
                <a:sym typeface="Times New Roman"/>
              </a:rPr>
              <a:t>==</a:t>
            </a:r>
            <a:r>
              <a:rPr lang="en-US" altLang="zh-CN" sz="2600" kern="100" dirty="0">
                <a:solidFill>
                  <a:srgbClr val="C00000"/>
                </a:solidFill>
                <a:latin typeface="Times New Roman"/>
                <a:ea typeface="宋体"/>
                <a:cs typeface="Courier New"/>
                <a:sym typeface="Times New Roman"/>
              </a:rPr>
              <a:t>=</a:t>
            </a:r>
            <a:r>
              <a:rPr lang="en-US" altLang="zh-CN" sz="2600" kern="100" dirty="0" err="1">
                <a:solidFill>
                  <a:srgbClr val="C00000"/>
                </a:solidFill>
                <a:latin typeface="Times New Roman"/>
                <a:ea typeface="宋体"/>
                <a:cs typeface="Courier New"/>
                <a:sym typeface="Times New Roman"/>
              </a:rPr>
              <a:t>CHBr</a:t>
            </a:r>
            <a:endParaRPr lang="zh-CN" altLang="en-US" sz="2600" dirty="0">
              <a:solidFill>
                <a:srgbClr val="C00000"/>
              </a:solidFill>
              <a:latin typeface="Times New Roman"/>
              <a:ea typeface="宋体"/>
              <a:sym typeface="Times New Roman"/>
            </a:endParaRPr>
          </a:p>
        </p:txBody>
      </p:sp>
      <p:sp>
        <p:nvSpPr>
          <p:cNvPr id="9" name="矩形 8"/>
          <p:cNvSpPr/>
          <p:nvPr/>
        </p:nvSpPr>
        <p:spPr>
          <a:xfrm>
            <a:off x="4921110" y="5502636"/>
            <a:ext cx="2332690" cy="492443"/>
          </a:xfrm>
          <a:prstGeom prst="rect">
            <a:avLst/>
          </a:prstGeom>
        </p:spPr>
        <p:txBody>
          <a:bodyPr wrap="none">
            <a:spAutoFit/>
          </a:bodyPr>
          <a:lstStyle/>
          <a:p>
            <a:r>
              <a:rPr lang="en-US" altLang="zh-CN" sz="2600" kern="100" dirty="0">
                <a:solidFill>
                  <a:srgbClr val="C00000"/>
                </a:solidFill>
                <a:latin typeface="Times New Roman"/>
                <a:ea typeface="宋体"/>
                <a:cs typeface="Courier New"/>
                <a:sym typeface="Times New Roman"/>
              </a:rPr>
              <a:t>CHBr</a:t>
            </a:r>
            <a:r>
              <a:rPr lang="en-US" altLang="zh-CN" sz="2600" kern="100" baseline="-25000" dirty="0">
                <a:solidFill>
                  <a:srgbClr val="C00000"/>
                </a:solidFill>
                <a:latin typeface="Times New Roman"/>
                <a:ea typeface="宋体"/>
                <a:cs typeface="Courier New"/>
                <a:sym typeface="Times New Roman"/>
              </a:rPr>
              <a:t>2</a:t>
            </a:r>
            <a:r>
              <a:rPr lang="en-US" altLang="zh-CN" sz="2600" kern="100" dirty="0">
                <a:solidFill>
                  <a:srgbClr val="C00000"/>
                </a:solidFill>
                <a:latin typeface="Times New Roman"/>
                <a:ea typeface="宋体"/>
                <a:cs typeface="Courier New"/>
                <a:sym typeface="Times New Roman"/>
              </a:rPr>
              <a:t>—CHBr</a:t>
            </a:r>
            <a:r>
              <a:rPr lang="en-US" altLang="zh-CN" sz="2600" kern="100" baseline="-25000" dirty="0">
                <a:solidFill>
                  <a:srgbClr val="C00000"/>
                </a:solidFill>
                <a:latin typeface="Times New Roman"/>
                <a:ea typeface="宋体"/>
                <a:cs typeface="Courier New"/>
                <a:sym typeface="Times New Roman"/>
              </a:rPr>
              <a:t>2</a:t>
            </a:r>
            <a:endParaRPr lang="zh-CN" altLang="en-US" sz="2600"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黑体"/>
                <a:cs typeface="Times New Roman"/>
              </a:rPr>
              <a:t>【微自测】</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3</a:t>
            </a:r>
            <a:r>
              <a:rPr lang="zh-CN" altLang="zh-CN" sz="2600" b="1" kern="100" dirty="0">
                <a:latin typeface="Times New Roman"/>
                <a:ea typeface="楷体_GB2312"/>
                <a:cs typeface="Times New Roman"/>
              </a:rPr>
              <a:t>．判断正误，正确的打</a:t>
            </a:r>
            <a:r>
              <a:rPr lang="en-US" altLang="zh-CN" sz="2600" b="1" kern="100" dirty="0">
                <a:latin typeface="宋体"/>
                <a:ea typeface="微软雅黑"/>
                <a:cs typeface="Times New Roman"/>
              </a:rPr>
              <a:t>“</a:t>
            </a:r>
            <a:r>
              <a:rPr lang="en-US" altLang="zh-CN" sz="2600" b="1" kern="100" dirty="0">
                <a:latin typeface="宋体"/>
                <a:ea typeface="楷体_GB2312"/>
                <a:cs typeface="Times New Roman"/>
              </a:rPr>
              <a:t>√</a:t>
            </a:r>
            <a:r>
              <a:rPr lang="en-US" altLang="zh-CN" sz="2600" b="1" kern="100" dirty="0">
                <a:latin typeface="宋体"/>
                <a:ea typeface="微软雅黑"/>
                <a:cs typeface="Times New Roman"/>
              </a:rPr>
              <a:t>”</a:t>
            </a:r>
            <a:r>
              <a:rPr lang="zh-CN" altLang="zh-CN" sz="2600" b="1" kern="100" dirty="0">
                <a:latin typeface="Times New Roman"/>
                <a:ea typeface="楷体_GB2312"/>
                <a:cs typeface="Times New Roman"/>
              </a:rPr>
              <a:t>，错误的打</a:t>
            </a:r>
            <a:r>
              <a:rPr lang="en-US" altLang="zh-CN" sz="2600" b="1" kern="100" dirty="0">
                <a:latin typeface="宋体"/>
                <a:ea typeface="微软雅黑"/>
                <a:cs typeface="Times New Roman"/>
              </a:rPr>
              <a:t>“×”</a:t>
            </a:r>
            <a:r>
              <a:rPr lang="zh-CN" altLang="zh-CN" sz="2600" b="1" kern="100" dirty="0" smtClean="0">
                <a:latin typeface="Times New Roman"/>
                <a:ea typeface="楷体_GB2312"/>
                <a:cs typeface="Times New Roman"/>
              </a:rPr>
              <a:t>。</a:t>
            </a:r>
            <a:endParaRPr lang="zh-CN" altLang="zh-CN" sz="1050" kern="100" dirty="0">
              <a:latin typeface="宋体"/>
              <a:cs typeface="Courier New"/>
            </a:endParaRPr>
          </a:p>
        </p:txBody>
      </p:sp>
      <p:sp>
        <p:nvSpPr>
          <p:cNvPr id="8" name="矩形 7"/>
          <p:cNvSpPr/>
          <p:nvPr/>
        </p:nvSpPr>
        <p:spPr>
          <a:xfrm>
            <a:off x="516880" y="1941458"/>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a:ea typeface="楷体_GB2312"/>
                <a:cs typeface="Courier New"/>
              </a:rPr>
              <a:t>(1)</a:t>
            </a:r>
            <a:r>
              <a:rPr lang="zh-CN" altLang="zh-CN" sz="2600" b="1" kern="100" dirty="0">
                <a:latin typeface="Times New Roman"/>
                <a:ea typeface="楷体_GB2312"/>
                <a:cs typeface="Times New Roman"/>
              </a:rPr>
              <a:t>乙炔能使酸性</a:t>
            </a:r>
            <a:r>
              <a:rPr lang="en-US" altLang="zh-CN" sz="2600" b="1" kern="100" dirty="0">
                <a:latin typeface="Times New Roman"/>
                <a:ea typeface="楷体_GB2312"/>
                <a:cs typeface="Courier New"/>
              </a:rPr>
              <a:t>KMnO</a:t>
            </a:r>
            <a:r>
              <a:rPr lang="en-US" altLang="zh-CN" sz="2600" b="1" kern="100" baseline="-25000" dirty="0">
                <a:latin typeface="Times New Roman"/>
                <a:ea typeface="楷体_GB2312"/>
                <a:cs typeface="Courier New"/>
              </a:rPr>
              <a:t>4</a:t>
            </a:r>
            <a:r>
              <a:rPr lang="zh-CN" altLang="zh-CN" sz="2600" b="1" kern="100" dirty="0">
                <a:latin typeface="Times New Roman"/>
                <a:ea typeface="楷体_GB2312"/>
                <a:cs typeface="Times New Roman"/>
              </a:rPr>
              <a:t>溶液褪色，是因为乙炔能和酸性</a:t>
            </a:r>
            <a:r>
              <a:rPr lang="en-US" altLang="zh-CN" sz="2600" b="1" kern="100" dirty="0">
                <a:latin typeface="Times New Roman"/>
                <a:ea typeface="楷体_GB2312"/>
                <a:cs typeface="Courier New"/>
              </a:rPr>
              <a:t>KMnO</a:t>
            </a:r>
            <a:r>
              <a:rPr lang="en-US" altLang="zh-CN" sz="2600" b="1" kern="100" baseline="-25000" dirty="0">
                <a:latin typeface="Times New Roman"/>
                <a:ea typeface="楷体_GB2312"/>
                <a:cs typeface="Courier New"/>
              </a:rPr>
              <a:t>4</a:t>
            </a:r>
            <a:r>
              <a:rPr lang="zh-CN" altLang="zh-CN" sz="2600" b="1" kern="100" dirty="0">
                <a:latin typeface="Times New Roman"/>
                <a:ea typeface="楷体_GB2312"/>
                <a:cs typeface="Times New Roman"/>
              </a:rPr>
              <a:t>发生氧化反应。</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a:t>
            </a:r>
            <a:r>
              <a:rPr lang="zh-CN" altLang="zh-CN" sz="2600" b="1" kern="100" dirty="0">
                <a:latin typeface="Times New Roman"/>
                <a:ea typeface="楷体_GB2312"/>
                <a:cs typeface="Times New Roman"/>
              </a:rPr>
              <a:t>乙炔具有可燃性，在点燃前一定要验纯。</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(3)</a:t>
            </a:r>
            <a:r>
              <a:rPr lang="zh-CN" altLang="zh-CN" sz="2600" b="1" kern="100" dirty="0">
                <a:latin typeface="Times New Roman"/>
                <a:ea typeface="楷体_GB2312"/>
                <a:cs typeface="Times New Roman"/>
              </a:rPr>
              <a:t>可用燃烧的方法鉴别乙烷和乙炔。</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(4)</a:t>
            </a:r>
            <a:r>
              <a:rPr lang="zh-CN" altLang="zh-CN" sz="2600" b="1" kern="100" dirty="0">
                <a:latin typeface="Times New Roman"/>
                <a:ea typeface="楷体_GB2312"/>
                <a:cs typeface="Times New Roman"/>
              </a:rPr>
              <a:t>乙炔和乙烯都能使溴水褪色，两者反应原理相同。</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smtClean="0">
                <a:latin typeface="Times New Roman"/>
                <a:ea typeface="楷体_GB2312"/>
                <a:cs typeface="Courier New"/>
              </a:rPr>
              <a:t>)</a:t>
            </a:r>
            <a:endParaRPr lang="zh-CN" altLang="zh-CN" sz="1050" kern="100" dirty="0">
              <a:latin typeface="宋体"/>
              <a:cs typeface="Courier New"/>
            </a:endParaRPr>
          </a:p>
        </p:txBody>
      </p:sp>
      <p:sp>
        <p:nvSpPr>
          <p:cNvPr id="4" name="矩形 3"/>
          <p:cNvSpPr/>
          <p:nvPr/>
        </p:nvSpPr>
        <p:spPr>
          <a:xfrm>
            <a:off x="516880" y="4956793"/>
            <a:ext cx="11397613" cy="648230"/>
          </a:xfrm>
          <a:prstGeom prst="rect">
            <a:avLst/>
          </a:prstGeom>
        </p:spPr>
        <p:txBody>
          <a:bodyPr wrap="square" lIns="121898" tIns="60948" rIns="121898" bIns="60948">
            <a:spAutoFit/>
          </a:bodyPr>
          <a:lstStyle/>
          <a:p>
            <a:pPr>
              <a:lnSpc>
                <a:spcPct val="150000"/>
              </a:lnSpc>
              <a:tabLst>
                <a:tab pos="270065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a:t>
            </a:r>
            <a:r>
              <a:rPr lang="zh-CN"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a:t>
            </a:r>
            <a:r>
              <a:rPr lang="en-US"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4</a:t>
            </a:r>
            <a:r>
              <a:rPr lang="zh-CN" altLang="zh-CN" sz="2600" kern="100" dirty="0">
                <a:solidFill>
                  <a:srgbClr val="C00000"/>
                </a:solidFill>
                <a:latin typeface="Times New Roman"/>
                <a:ea typeface="微软雅黑"/>
                <a:cs typeface="Times New Roman"/>
              </a:rPr>
              <a:t>）</a:t>
            </a:r>
            <a:r>
              <a:rPr lang="en-US" altLang="zh-CN" sz="2600" kern="100" dirty="0" smtClean="0">
                <a:solidFill>
                  <a:srgbClr val="C00000"/>
                </a:solidFill>
                <a:latin typeface="宋体"/>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a:ea typeface="微软雅黑"/>
                <a:cs typeface="Times New Roman"/>
              </a:rPr>
              <a:t>课程标准要求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知道石油的炼制方法</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分馏、裂化、裂解</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、目的及其主要产品。</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了解乙烯的组成和结构，体会分子结构对其性质的影响。</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掌握乙烯的化学性质，认识加成反应的特点。</a:t>
            </a:r>
            <a:endParaRPr lang="zh-CN" altLang="zh-CN" sz="1050" kern="100" dirty="0">
              <a:effectLst/>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二、乙烷、乙烯、乙炔的比较</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一、石油的炼制方法</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369454"/>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一、石油的炼制方法</a:t>
            </a:r>
            <a:endParaRPr lang="zh-CN" altLang="zh-CN" sz="2800" b="1" kern="100" dirty="0" smtClean="0">
              <a:latin typeface="黑体" pitchFamily="2" charset="-122"/>
              <a:ea typeface="黑体" pitchFamily="2" charset="-122"/>
              <a:cs typeface="Courier New"/>
            </a:endParaRPr>
          </a:p>
        </p:txBody>
      </p:sp>
      <p:sp>
        <p:nvSpPr>
          <p:cNvPr id="7" name="矩形 6"/>
          <p:cNvSpPr/>
          <p:nvPr/>
        </p:nvSpPr>
        <p:spPr>
          <a:xfrm>
            <a:off x="260418" y="1456479"/>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zh-CN" altLang="zh-CN" sz="2600" dirty="0">
                <a:latin typeface="Times New Roman"/>
                <a:ea typeface="黑体"/>
                <a:cs typeface="Times New Roman"/>
              </a:rPr>
              <a:t>石油炼制方法的比较</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1746" name="Picture 2" descr="核心归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18" y="961424"/>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408735116"/>
              </p:ext>
            </p:extLst>
          </p:nvPr>
        </p:nvGraphicFramePr>
        <p:xfrm>
          <a:off x="609600" y="2149594"/>
          <a:ext cx="10971213" cy="4086225"/>
        </p:xfrm>
        <a:graphic>
          <a:graphicData uri="http://schemas.openxmlformats.org/drawingml/2006/table">
            <a:tbl>
              <a:tblPr/>
              <a:tblGrid>
                <a:gridCol w="1761977"/>
                <a:gridCol w="2707695"/>
                <a:gridCol w="3758738"/>
                <a:gridCol w="2742803"/>
              </a:tblGrid>
              <a:tr h="0">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　　方法</a:t>
                      </a:r>
                      <a:endParaRPr lang="zh-CN" sz="1050" kern="100" dirty="0">
                        <a:effectLst/>
                        <a:latin typeface="宋体"/>
                        <a:cs typeface="Courier New"/>
                      </a:endParaRPr>
                    </a:p>
                    <a:p>
                      <a:pPr algn="l">
                        <a:lnSpc>
                          <a:spcPct val="150000"/>
                        </a:lnSpc>
                        <a:spcAft>
                          <a:spcPts val="0"/>
                        </a:spcAft>
                        <a:tabLst>
                          <a:tab pos="2610485" algn="l"/>
                        </a:tabLst>
                      </a:pPr>
                      <a:r>
                        <a:rPr lang="zh-CN" sz="2600" kern="100" dirty="0">
                          <a:effectLst/>
                          <a:latin typeface="Times New Roman"/>
                          <a:ea typeface="微软雅黑"/>
                          <a:cs typeface="Times New Roman"/>
                        </a:rPr>
                        <a:t>比较　　</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分馏</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催化裂化</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裂解</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原理</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用不断加热和冷凝的方法把石油分成不同沸点范围的产物</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在加热、加压和催化剂存在下，把相对分子质量大、沸点高的烃断裂成相对分子质量小、沸点低的烃</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采用比裂化更高的温度，使长链烃断裂成乙烯、丙烯等气态短链烃</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557128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93437454"/>
              </p:ext>
            </p:extLst>
          </p:nvPr>
        </p:nvGraphicFramePr>
        <p:xfrm>
          <a:off x="739611" y="684489"/>
          <a:ext cx="11026225" cy="5297272"/>
        </p:xfrm>
        <a:graphic>
          <a:graphicData uri="http://schemas.openxmlformats.org/drawingml/2006/table">
            <a:tbl>
              <a:tblPr/>
              <a:tblGrid>
                <a:gridCol w="1491322"/>
                <a:gridCol w="2829158"/>
                <a:gridCol w="3330370"/>
                <a:gridCol w="3375375"/>
              </a:tblGrid>
              <a:tr h="1509183">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目的</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将石油分离成不同沸点范围的产品</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提高轻质液体燃料</a:t>
                      </a:r>
                      <a:r>
                        <a:rPr lang="en-US" sz="2600" kern="100">
                          <a:effectLst/>
                          <a:latin typeface="Times New Roman"/>
                          <a:ea typeface="微软雅黑"/>
                          <a:cs typeface="Courier New"/>
                        </a:rPr>
                        <a:t>(</a:t>
                      </a:r>
                      <a:r>
                        <a:rPr lang="zh-CN" sz="2600" kern="100">
                          <a:effectLst/>
                          <a:latin typeface="Times New Roman"/>
                          <a:ea typeface="微软雅黑"/>
                          <a:cs typeface="Times New Roman"/>
                        </a:rPr>
                        <a:t>汽油</a:t>
                      </a:r>
                      <a:r>
                        <a:rPr lang="en-US" sz="2600" kern="100">
                          <a:effectLst/>
                          <a:latin typeface="Times New Roman"/>
                          <a:ea typeface="微软雅黑"/>
                          <a:cs typeface="Courier New"/>
                        </a:rPr>
                        <a:t>)</a:t>
                      </a:r>
                      <a:r>
                        <a:rPr lang="zh-CN" sz="2600" kern="100">
                          <a:effectLst/>
                          <a:latin typeface="Times New Roman"/>
                          <a:ea typeface="微软雅黑"/>
                          <a:cs typeface="Times New Roman"/>
                        </a:rPr>
                        <a:t>的产量和质量</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获得乙烯、丙烯等短链烃</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1127">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主要原料</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石油</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石油分馏产物如重油</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石油分馏产品</a:t>
                      </a:r>
                      <a:r>
                        <a:rPr lang="en-US" sz="2600" kern="100" dirty="0">
                          <a:effectLst/>
                          <a:latin typeface="Times New Roman"/>
                          <a:ea typeface="微软雅黑"/>
                          <a:cs typeface="Courier New"/>
                        </a:rPr>
                        <a:t>(</a:t>
                      </a:r>
                      <a:r>
                        <a:rPr lang="zh-CN" sz="2600" kern="100" dirty="0">
                          <a:effectLst/>
                          <a:latin typeface="Times New Roman"/>
                          <a:ea typeface="微软雅黑"/>
                          <a:cs typeface="Times New Roman"/>
                        </a:rPr>
                        <a:t>包括石油气</a:t>
                      </a:r>
                      <a:r>
                        <a:rPr lang="en-US" sz="2600" kern="100" dirty="0">
                          <a:effectLst/>
                          <a:latin typeface="Times New Roman"/>
                          <a:ea typeface="微软雅黑"/>
                          <a:cs typeface="Courier New"/>
                        </a:rPr>
                        <a:t>)</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1887">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主要产品</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石油气、汽油、煤油、柴油、重油及沥青等</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高质量的汽油</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乙烯、丙烯等小分子烃</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075">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变化类型</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物理变化</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化学变化</a:t>
                      </a:r>
                      <a:endParaRPr lang="zh-CN" sz="2600" kern="10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化学变化</a:t>
                      </a:r>
                      <a:endParaRPr lang="zh-CN" sz="2600" kern="100" dirty="0">
                        <a:effectLst/>
                        <a:latin typeface="宋体"/>
                        <a:cs typeface="Courier New"/>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913067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a:ea typeface="微软雅黑"/>
                <a:cs typeface="Times New Roman"/>
              </a:rPr>
              <a:t>下列关于石油加工的叙述中，不正确的是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986451"/>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石油是混合物，石油分馏得到的汽油是纯净物</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石油催化裂化的目的是提高汽油等轻质燃油的产量和质量</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石油裂解的原料是石油分馏产物，包括石油气</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石油炼制过程包括物理变化和</a:t>
            </a:r>
            <a:r>
              <a:rPr lang="zh-CN" altLang="zh-CN" sz="2600" kern="100" dirty="0" smtClean="0">
                <a:latin typeface="Times New Roman"/>
                <a:ea typeface="微软雅黑"/>
                <a:cs typeface="Times New Roman"/>
              </a:rPr>
              <a:t>化学变化</a:t>
            </a:r>
            <a:endParaRPr lang="zh-CN" altLang="zh-CN" sz="1050" kern="100" dirty="0">
              <a:latin typeface="宋体"/>
              <a:cs typeface="Courier New"/>
            </a:endParaRPr>
          </a:p>
        </p:txBody>
      </p:sp>
      <p:sp>
        <p:nvSpPr>
          <p:cNvPr id="8" name="TextBox 7"/>
          <p:cNvSpPr txBox="1"/>
          <p:nvPr/>
        </p:nvSpPr>
        <p:spPr>
          <a:xfrm>
            <a:off x="6815286" y="139917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9" name="矩形 8"/>
          <p:cNvSpPr/>
          <p:nvPr/>
        </p:nvSpPr>
        <p:spPr>
          <a:xfrm>
            <a:off x="426797" y="4405431"/>
            <a:ext cx="11249030"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石油是混合物，石油分馏得到的馏分是不同沸点范围的混合物，</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不正确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pic>
        <p:nvPicPr>
          <p:cNvPr id="33794" name="Picture 2" descr="实践应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581" y="77449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a:ea typeface="微软雅黑"/>
                <a:cs typeface="Times New Roman"/>
              </a:rPr>
              <a:t>如图是石油分馏塔的示意图。对</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三种馏分的叙述正确的是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err="1">
                <a:latin typeface="Times New Roman"/>
                <a:ea typeface="微软雅黑"/>
                <a:cs typeface="Courier New"/>
              </a:rPr>
              <a:t>A.a</a:t>
            </a:r>
            <a:r>
              <a:rPr lang="zh-CN" altLang="zh-CN" sz="2600" kern="100" dirty="0">
                <a:latin typeface="Times New Roman"/>
                <a:ea typeface="微软雅黑"/>
                <a:cs typeface="Times New Roman"/>
              </a:rPr>
              <a:t>的沸点最高</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err="1">
                <a:latin typeface="Times New Roman"/>
                <a:ea typeface="微软雅黑"/>
                <a:cs typeface="Courier New"/>
              </a:rPr>
              <a:t>B.b</a:t>
            </a:r>
            <a:r>
              <a:rPr lang="zh-CN" altLang="zh-CN" sz="2600" kern="100" dirty="0">
                <a:latin typeface="Times New Roman"/>
                <a:ea typeface="微软雅黑"/>
                <a:cs typeface="Times New Roman"/>
              </a:rPr>
              <a:t>的熔点最低</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err="1">
                <a:latin typeface="Times New Roman"/>
                <a:ea typeface="微软雅黑"/>
                <a:cs typeface="Courier New"/>
              </a:rPr>
              <a:t>C.c</a:t>
            </a:r>
            <a:r>
              <a:rPr lang="zh-CN" altLang="zh-CN" sz="2600" kern="100" dirty="0">
                <a:latin typeface="Times New Roman"/>
                <a:ea typeface="微软雅黑"/>
                <a:cs typeface="Times New Roman"/>
              </a:rPr>
              <a:t>的平均相对分子质量最大</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每一种馏分都是纯净物</a:t>
            </a:r>
            <a:endParaRPr lang="zh-CN" altLang="zh-CN" sz="1050" kern="100" dirty="0">
              <a:effectLst/>
              <a:latin typeface="宋体"/>
              <a:cs typeface="Courier New"/>
            </a:endParaRPr>
          </a:p>
        </p:txBody>
      </p:sp>
      <p:sp>
        <p:nvSpPr>
          <p:cNvPr id="8" name="TextBox 7"/>
          <p:cNvSpPr txBox="1"/>
          <p:nvPr/>
        </p:nvSpPr>
        <p:spPr>
          <a:xfrm>
            <a:off x="10325676" y="8998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34818" name="Picture 2" descr="SJ27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0381" y="1629593"/>
            <a:ext cx="2704518" cy="2475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石油经加热后从下部进入分馏塔中，随着气体的上升温度逐渐降低，沸点高的馏分首先冷凝从下部流出，越往上馏分沸点越低，故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处馏分沸点最低，</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处馏分熔点介于</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之间；</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处的平均相对分子质量是最大的，</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正确；石油分馏的馏分中都含有不同碳原子数的烃，所以石油分馏的馏分都是混合物，</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a:ea typeface="微软雅黑"/>
                <a:cs typeface="Times New Roman"/>
              </a:rPr>
              <a:t>实验室用下列仪器组装一套蒸馏石油的装置，并进行蒸馏得到汽油和</a:t>
            </a:r>
            <a:r>
              <a:rPr lang="zh-CN" altLang="zh-CN" sz="2600" kern="100" dirty="0" smtClean="0">
                <a:latin typeface="Times New Roman"/>
                <a:ea typeface="微软雅黑"/>
                <a:cs typeface="Times New Roman"/>
              </a:rPr>
              <a:t>煤油。</a:t>
            </a:r>
            <a:endParaRPr lang="zh-CN" altLang="zh-CN" sz="1050" kern="100" dirty="0">
              <a:effectLst/>
              <a:latin typeface="宋体"/>
              <a:cs typeface="Courier New"/>
            </a:endParaRPr>
          </a:p>
        </p:txBody>
      </p:sp>
      <p:sp>
        <p:nvSpPr>
          <p:cNvPr id="9" name="矩形 8"/>
          <p:cNvSpPr/>
          <p:nvPr/>
        </p:nvSpPr>
        <p:spPr>
          <a:xfrm>
            <a:off x="516880" y="3336634"/>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）写出下列仪器的名称：</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宋体"/>
                <a:ea typeface="微软雅黑"/>
                <a:cs typeface="Times New Roman"/>
              </a:rPr>
              <a:t>①</a:t>
            </a:r>
            <a:r>
              <a:rPr lang="zh-CN" altLang="zh-CN" sz="2600" u="sng" kern="100" dirty="0">
                <a:latin typeface="Times New Roman"/>
                <a:ea typeface="微软雅黑"/>
                <a:cs typeface="Times New Roman"/>
              </a:rPr>
              <a:t>　　　　　　　</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②</a:t>
            </a:r>
            <a:r>
              <a:rPr lang="zh-CN" altLang="zh-CN" sz="2600" u="sng" kern="100" dirty="0">
                <a:latin typeface="Times New Roman"/>
                <a:ea typeface="微软雅黑"/>
                <a:cs typeface="Times New Roman"/>
              </a:rPr>
              <a:t>　　　　　　　</a:t>
            </a:r>
            <a:r>
              <a:rPr lang="zh-CN" altLang="zh-CN" sz="2600" kern="100" dirty="0" smtClean="0">
                <a:latin typeface="Times New Roman"/>
                <a:ea typeface="微软雅黑"/>
                <a:cs typeface="Times New Roman"/>
              </a:rPr>
              <a:t>；</a:t>
            </a:r>
            <a:r>
              <a:rPr lang="en-US" altLang="zh-CN" sz="2600" kern="100" dirty="0">
                <a:latin typeface="宋体"/>
                <a:ea typeface="微软雅黑"/>
                <a:cs typeface="Times New Roman"/>
              </a:rPr>
              <a:t>③</a:t>
            </a:r>
            <a:r>
              <a:rPr lang="zh-CN" altLang="zh-CN" sz="2600" u="sng" kern="100" dirty="0">
                <a:latin typeface="Times New Roman"/>
                <a:ea typeface="微软雅黑"/>
                <a:cs typeface="Times New Roman"/>
              </a:rPr>
              <a:t>　　　　　　　</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）将以上仪器按从左到右顺序，用字母</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进行连接：</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接（　　）；（　　）接（　　）；（　　）接（　　）接（　　）</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3" name="矩形 2"/>
          <p:cNvSpPr/>
          <p:nvPr/>
        </p:nvSpPr>
        <p:spPr>
          <a:xfrm>
            <a:off x="1138072" y="4014859"/>
            <a:ext cx="1851789"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直形冷凝管</a:t>
            </a:r>
            <a:endParaRPr lang="zh-CN" altLang="en-US" sz="2600" dirty="0"/>
          </a:p>
        </p:txBody>
      </p:sp>
      <p:sp>
        <p:nvSpPr>
          <p:cNvPr id="10" name="矩形 9"/>
          <p:cNvSpPr/>
          <p:nvPr/>
        </p:nvSpPr>
        <p:spPr>
          <a:xfrm>
            <a:off x="4171797" y="4014859"/>
            <a:ext cx="1518364"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蒸馏烧瓶</a:t>
            </a:r>
            <a:endParaRPr lang="zh-CN" altLang="en-US" sz="2600" dirty="0"/>
          </a:p>
        </p:txBody>
      </p:sp>
      <p:sp>
        <p:nvSpPr>
          <p:cNvPr id="11" name="矩形 10"/>
          <p:cNvSpPr/>
          <p:nvPr/>
        </p:nvSpPr>
        <p:spPr>
          <a:xfrm>
            <a:off x="7160516" y="4014859"/>
            <a:ext cx="1184940"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锥形瓶</a:t>
            </a:r>
            <a:endParaRPr lang="zh-CN" altLang="en-US" sz="2600" dirty="0"/>
          </a:p>
        </p:txBody>
      </p:sp>
      <p:sp>
        <p:nvSpPr>
          <p:cNvPr id="12" name="矩形 11"/>
          <p:cNvSpPr/>
          <p:nvPr/>
        </p:nvSpPr>
        <p:spPr>
          <a:xfrm>
            <a:off x="10938639" y="4659702"/>
            <a:ext cx="332142" cy="492443"/>
          </a:xfrm>
          <a:prstGeom prst="rect">
            <a:avLst/>
          </a:prstGeom>
        </p:spPr>
        <p:txBody>
          <a:bodyPr wrap="none">
            <a:spAutoFit/>
          </a:bodyPr>
          <a:lstStyle/>
          <a:p>
            <a:r>
              <a:rPr lang="en-US" altLang="zh-CN" sz="2600">
                <a:solidFill>
                  <a:srgbClr val="C00000"/>
                </a:solidFill>
                <a:latin typeface="Times New Roman"/>
                <a:ea typeface="微软雅黑"/>
              </a:rPr>
              <a:t>c</a:t>
            </a:r>
            <a:endParaRPr lang="zh-CN" altLang="en-US" sz="2600" dirty="0"/>
          </a:p>
        </p:txBody>
      </p:sp>
      <p:sp>
        <p:nvSpPr>
          <p:cNvPr id="13" name="矩形 12"/>
          <p:cNvSpPr/>
          <p:nvPr/>
        </p:nvSpPr>
        <p:spPr>
          <a:xfrm>
            <a:off x="1138072" y="5282868"/>
            <a:ext cx="351378" cy="492443"/>
          </a:xfrm>
          <a:prstGeom prst="rect">
            <a:avLst/>
          </a:prstGeom>
        </p:spPr>
        <p:txBody>
          <a:bodyPr wrap="none">
            <a:spAutoFit/>
          </a:bodyPr>
          <a:lstStyle/>
          <a:p>
            <a:r>
              <a:rPr lang="en-US" altLang="zh-CN" sz="2600" dirty="0" smtClean="0">
                <a:solidFill>
                  <a:srgbClr val="C00000"/>
                </a:solidFill>
                <a:latin typeface="Times New Roman"/>
                <a:ea typeface="微软雅黑"/>
              </a:rPr>
              <a:t>d</a:t>
            </a:r>
            <a:endParaRPr lang="zh-CN" altLang="en-US" sz="2600" dirty="0"/>
          </a:p>
        </p:txBody>
      </p:sp>
      <p:sp>
        <p:nvSpPr>
          <p:cNvPr id="14" name="矩形 13"/>
          <p:cNvSpPr/>
          <p:nvPr/>
        </p:nvSpPr>
        <p:spPr>
          <a:xfrm>
            <a:off x="2719831" y="5229994"/>
            <a:ext cx="332142" cy="492443"/>
          </a:xfrm>
          <a:prstGeom prst="rect">
            <a:avLst/>
          </a:prstGeom>
        </p:spPr>
        <p:txBody>
          <a:bodyPr wrap="none">
            <a:spAutoFit/>
          </a:bodyPr>
          <a:lstStyle/>
          <a:p>
            <a:r>
              <a:rPr lang="en-US" altLang="zh-CN" sz="2600" dirty="0" smtClean="0">
                <a:solidFill>
                  <a:srgbClr val="C00000"/>
                </a:solidFill>
                <a:latin typeface="Times New Roman"/>
                <a:ea typeface="微软雅黑"/>
              </a:rPr>
              <a:t>a</a:t>
            </a:r>
            <a:endParaRPr lang="zh-CN" altLang="en-US" sz="2600" dirty="0"/>
          </a:p>
        </p:txBody>
      </p:sp>
      <p:sp>
        <p:nvSpPr>
          <p:cNvPr id="15" name="矩形 14"/>
          <p:cNvSpPr/>
          <p:nvPr/>
        </p:nvSpPr>
        <p:spPr>
          <a:xfrm>
            <a:off x="4412914" y="5232606"/>
            <a:ext cx="351378" cy="492443"/>
          </a:xfrm>
          <a:prstGeom prst="rect">
            <a:avLst/>
          </a:prstGeom>
        </p:spPr>
        <p:txBody>
          <a:bodyPr wrap="none">
            <a:spAutoFit/>
          </a:bodyPr>
          <a:lstStyle/>
          <a:p>
            <a:r>
              <a:rPr lang="en-US" altLang="zh-CN" sz="2600" dirty="0" smtClean="0">
                <a:solidFill>
                  <a:srgbClr val="C00000"/>
                </a:solidFill>
                <a:latin typeface="Times New Roman"/>
                <a:ea typeface="微软雅黑"/>
              </a:rPr>
              <a:t>b</a:t>
            </a:r>
            <a:endParaRPr lang="zh-CN" altLang="en-US" sz="2600" dirty="0"/>
          </a:p>
        </p:txBody>
      </p:sp>
      <p:sp>
        <p:nvSpPr>
          <p:cNvPr id="16" name="矩形 15"/>
          <p:cNvSpPr/>
          <p:nvPr/>
        </p:nvSpPr>
        <p:spPr>
          <a:xfrm>
            <a:off x="6050201" y="5274999"/>
            <a:ext cx="295274" cy="492443"/>
          </a:xfrm>
          <a:prstGeom prst="rect">
            <a:avLst/>
          </a:prstGeom>
        </p:spPr>
        <p:txBody>
          <a:bodyPr wrap="none">
            <a:spAutoFit/>
          </a:bodyPr>
          <a:lstStyle/>
          <a:p>
            <a:r>
              <a:rPr lang="en-US" altLang="zh-CN" sz="2600" dirty="0" smtClean="0">
                <a:solidFill>
                  <a:srgbClr val="C00000"/>
                </a:solidFill>
                <a:latin typeface="Times New Roman"/>
                <a:ea typeface="微软雅黑"/>
              </a:rPr>
              <a:t>f</a:t>
            </a:r>
            <a:endParaRPr lang="zh-CN" altLang="en-US" sz="2600" dirty="0"/>
          </a:p>
        </p:txBody>
      </p:sp>
      <p:sp>
        <p:nvSpPr>
          <p:cNvPr id="17" name="矩形 16"/>
          <p:cNvSpPr/>
          <p:nvPr/>
        </p:nvSpPr>
        <p:spPr>
          <a:xfrm>
            <a:off x="7690142" y="5274999"/>
            <a:ext cx="351378" cy="492443"/>
          </a:xfrm>
          <a:prstGeom prst="rect">
            <a:avLst/>
          </a:prstGeom>
        </p:spPr>
        <p:txBody>
          <a:bodyPr wrap="none">
            <a:spAutoFit/>
          </a:bodyPr>
          <a:lstStyle/>
          <a:p>
            <a:r>
              <a:rPr lang="en-US" altLang="zh-CN" sz="2600" dirty="0" smtClean="0">
                <a:solidFill>
                  <a:srgbClr val="C00000"/>
                </a:solidFill>
                <a:latin typeface="Times New Roman"/>
                <a:ea typeface="微软雅黑"/>
              </a:rPr>
              <a:t>g</a:t>
            </a:r>
            <a:endParaRPr lang="zh-CN" altLang="en-US" sz="2600" dirty="0"/>
          </a:p>
        </p:txBody>
      </p:sp>
      <p:pic>
        <p:nvPicPr>
          <p:cNvPr id="35842" name="Picture 2" descr="SJ27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3497" y="1288799"/>
            <a:ext cx="5087406" cy="18259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7772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92357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(3)</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仪器的</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口是</a:t>
            </a:r>
            <a:r>
              <a:rPr lang="en-US" altLang="zh-CN" sz="2600" kern="100" dirty="0" smtClean="0">
                <a:latin typeface="Times New Roman"/>
                <a:ea typeface="微软雅黑"/>
                <a:cs typeface="Courier New"/>
              </a:rPr>
              <a:t>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口是</a:t>
            </a:r>
            <a:r>
              <a:rPr lang="en-US" altLang="zh-CN" sz="2600" kern="100" dirty="0" smtClean="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蒸馏时，温度计的水银球应在</a:t>
            </a:r>
            <a:r>
              <a:rPr lang="en-US" altLang="zh-CN" sz="2600" kern="100" dirty="0" smtClean="0">
                <a:latin typeface="Times New Roman"/>
                <a:ea typeface="微软雅黑"/>
                <a:cs typeface="Courier New"/>
              </a:rPr>
              <a:t>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在</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中注入石油后，加几片碎瓷片的目的是</a:t>
            </a:r>
            <a:r>
              <a:rPr lang="en-US" altLang="zh-CN" sz="2600" kern="100" dirty="0" smtClean="0">
                <a:latin typeface="Times New Roman"/>
                <a:ea typeface="微软雅黑"/>
                <a:cs typeface="Courier New"/>
              </a:rPr>
              <a:t>_____________</a:t>
            </a:r>
            <a:r>
              <a:rPr lang="zh-CN" altLang="zh-CN" sz="2600" kern="100" dirty="0" smtClean="0">
                <a:latin typeface="Times New Roman"/>
                <a:ea typeface="微软雅黑"/>
                <a:cs typeface="Times New Roman"/>
              </a:rPr>
              <a:t>。</a:t>
            </a:r>
            <a:endParaRPr lang="zh-CN" altLang="zh-CN" sz="1050" kern="100" dirty="0">
              <a:effectLst/>
              <a:latin typeface="宋体"/>
              <a:cs typeface="Courier New"/>
            </a:endParaRPr>
          </a:p>
        </p:txBody>
      </p:sp>
      <p:sp>
        <p:nvSpPr>
          <p:cNvPr id="5" name="矩形 4"/>
          <p:cNvSpPr/>
          <p:nvPr/>
        </p:nvSpPr>
        <p:spPr>
          <a:xfrm>
            <a:off x="3439911" y="858714"/>
            <a:ext cx="1184940"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进水口</a:t>
            </a:r>
            <a:endParaRPr lang="zh-CN" altLang="en-US" sz="2600" dirty="0"/>
          </a:p>
        </p:txBody>
      </p:sp>
      <p:sp>
        <p:nvSpPr>
          <p:cNvPr id="9" name="矩形 8"/>
          <p:cNvSpPr/>
          <p:nvPr/>
        </p:nvSpPr>
        <p:spPr>
          <a:xfrm>
            <a:off x="6485441" y="864509"/>
            <a:ext cx="1184940"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出水口</a:t>
            </a:r>
            <a:endParaRPr lang="zh-CN" altLang="en-US" sz="2600" dirty="0"/>
          </a:p>
        </p:txBody>
      </p:sp>
      <p:sp>
        <p:nvSpPr>
          <p:cNvPr id="10" name="矩形 9"/>
          <p:cNvSpPr/>
          <p:nvPr/>
        </p:nvSpPr>
        <p:spPr>
          <a:xfrm>
            <a:off x="5510141" y="1452186"/>
            <a:ext cx="2852063"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蒸馏烧瓶支管口处</a:t>
            </a:r>
            <a:endParaRPr lang="zh-CN" altLang="en-US" sz="2600" dirty="0"/>
          </a:p>
        </p:txBody>
      </p:sp>
      <p:sp>
        <p:nvSpPr>
          <p:cNvPr id="11" name="矩形 10"/>
          <p:cNvSpPr/>
          <p:nvPr/>
        </p:nvSpPr>
        <p:spPr>
          <a:xfrm>
            <a:off x="7603022" y="2079644"/>
            <a:ext cx="1518364"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防止</a:t>
            </a:r>
            <a:r>
              <a:rPr lang="zh-CN" altLang="zh-CN" sz="2600" dirty="0" smtClean="0">
                <a:solidFill>
                  <a:srgbClr val="C00000"/>
                </a:solidFill>
                <a:latin typeface="Times New Roman"/>
                <a:ea typeface="微软雅黑"/>
                <a:cs typeface="Times New Roman"/>
              </a:rPr>
              <a:t>暴沸</a:t>
            </a:r>
            <a:endParaRPr lang="zh-CN" altLang="en-US" sz="2600" dirty="0"/>
          </a:p>
        </p:txBody>
      </p:sp>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二、乙烷、乙烯、乙炔的比较</a:t>
            </a:r>
            <a:endParaRPr lang="zh-CN" altLang="zh-CN" sz="2800" b="1" kern="100" dirty="0" smtClean="0">
              <a:latin typeface="黑体" pitchFamily="2" charset="-122"/>
              <a:ea typeface="黑体" pitchFamily="2" charset="-122"/>
              <a:cs typeface="Courier New"/>
            </a:endParaRPr>
          </a:p>
        </p:txBody>
      </p:sp>
      <p:sp>
        <p:nvSpPr>
          <p:cNvPr id="8" name="矩形 7"/>
          <p:cNvSpPr/>
          <p:nvPr/>
        </p:nvSpPr>
        <p:spPr>
          <a:xfrm>
            <a:off x="260418" y="1989634"/>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zh-CN" altLang="zh-CN" sz="2600" dirty="0">
                <a:latin typeface="Times New Roman"/>
                <a:ea typeface="黑体"/>
                <a:cs typeface="Times New Roman"/>
              </a:rPr>
              <a:t>乙烷、乙烯、乙炔结构和性质的比较</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36866" name="Picture 2" descr="核心归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1359564"/>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extLst>
              <p:ext uri="{D42A27DB-BD31-4B8C-83A1-F6EECF244321}">
                <p14:modId xmlns:p14="http://schemas.microsoft.com/office/powerpoint/2010/main" val="2842757969"/>
              </p:ext>
            </p:extLst>
          </p:nvPr>
        </p:nvGraphicFramePr>
        <p:xfrm>
          <a:off x="609600" y="2743954"/>
          <a:ext cx="10971213" cy="3417570"/>
        </p:xfrm>
        <a:graphic>
          <a:graphicData uri="http://schemas.openxmlformats.org/drawingml/2006/table">
            <a:tbl>
              <a:tblPr/>
              <a:tblGrid>
                <a:gridCol w="2124027"/>
                <a:gridCol w="3361580"/>
                <a:gridCol w="2742803"/>
                <a:gridCol w="2742803"/>
              </a:tblGrid>
              <a:tr h="0">
                <a:tc>
                  <a:txBody>
                    <a:bodyPr/>
                    <a:lstStyle/>
                    <a:p>
                      <a:pPr algn="ctr">
                        <a:lnSpc>
                          <a:spcPct val="150000"/>
                        </a:lnSpc>
                        <a:spcAft>
                          <a:spcPts val="0"/>
                        </a:spcAft>
                        <a:tabLst>
                          <a:tab pos="2610485" algn="l"/>
                        </a:tabLst>
                      </a:pPr>
                      <a:r>
                        <a:rPr lang="zh-CN" sz="2600" kern="100" dirty="0">
                          <a:effectLst/>
                          <a:latin typeface="Times New Roman"/>
                          <a:ea typeface="微软雅黑"/>
                          <a:cs typeface="Times New Roman"/>
                        </a:rPr>
                        <a:t>　　名称</a:t>
                      </a:r>
                      <a:endParaRPr lang="zh-CN" sz="1050" kern="100" dirty="0">
                        <a:effectLst/>
                        <a:latin typeface="宋体"/>
                        <a:cs typeface="Courier New"/>
                      </a:endParaRPr>
                    </a:p>
                    <a:p>
                      <a:pPr algn="l">
                        <a:lnSpc>
                          <a:spcPct val="150000"/>
                        </a:lnSpc>
                        <a:spcAft>
                          <a:spcPts val="0"/>
                        </a:spcAft>
                        <a:tabLst>
                          <a:tab pos="2610485" algn="l"/>
                        </a:tabLst>
                      </a:pPr>
                      <a:r>
                        <a:rPr lang="zh-CN" sz="2600" kern="100" dirty="0">
                          <a:effectLst/>
                          <a:latin typeface="Times New Roman"/>
                          <a:ea typeface="微软雅黑"/>
                          <a:cs typeface="Times New Roman"/>
                        </a:rPr>
                        <a:t>比较　　</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乙烷</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乙烯</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乙炔</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a:ea typeface="微软雅黑"/>
                          <a:cs typeface="Times New Roman"/>
                        </a:rPr>
                        <a:t>结构特点</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碳碳单键，碳原子饱和，原子不在同一平面上</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a:effectLst/>
                          <a:latin typeface="Times New Roman"/>
                          <a:ea typeface="微软雅黑"/>
                          <a:cs typeface="Times New Roman"/>
                        </a:rPr>
                        <a:t>碳碳双键，碳原子不饱和，所有原子均在同一平面上</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610485" algn="l"/>
                        </a:tabLst>
                      </a:pPr>
                      <a:r>
                        <a:rPr lang="zh-CN" sz="2600" kern="100" dirty="0">
                          <a:effectLst/>
                          <a:latin typeface="Times New Roman"/>
                          <a:ea typeface="微软雅黑"/>
                          <a:cs typeface="Times New Roman"/>
                        </a:rPr>
                        <a:t>碳碳三键，碳原子不饱和，所有原子均在一条直线上</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7609180"/>
              </p:ext>
            </p:extLst>
          </p:nvPr>
        </p:nvGraphicFramePr>
        <p:xfrm>
          <a:off x="604596" y="729494"/>
          <a:ext cx="10936215" cy="5300784"/>
        </p:xfrm>
        <a:graphic>
          <a:graphicData uri="http://schemas.openxmlformats.org/drawingml/2006/table">
            <a:tbl>
              <a:tblPr/>
              <a:tblGrid>
                <a:gridCol w="1969762"/>
                <a:gridCol w="2890778"/>
                <a:gridCol w="1980220"/>
                <a:gridCol w="4095455"/>
              </a:tblGrid>
              <a:tr h="696546">
                <a:tc>
                  <a:txBody>
                    <a:bodyPr/>
                    <a:lstStyle/>
                    <a:p>
                      <a:pPr algn="ctr">
                        <a:lnSpc>
                          <a:spcPct val="150000"/>
                        </a:lnSpc>
                        <a:spcAft>
                          <a:spcPts val="0"/>
                        </a:spcAft>
                        <a:tabLst>
                          <a:tab pos="2610485" algn="l"/>
                        </a:tabLst>
                      </a:pPr>
                      <a:r>
                        <a:rPr lang="zh-CN" sz="2200" kern="100" dirty="0">
                          <a:effectLst/>
                          <a:latin typeface="Times New Roman"/>
                          <a:ea typeface="微软雅黑"/>
                          <a:cs typeface="Times New Roman"/>
                        </a:rPr>
                        <a:t>所属烃类通式</a:t>
                      </a:r>
                      <a:endParaRPr lang="zh-CN" sz="22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a:ea typeface="微软雅黑"/>
                          <a:cs typeface="Courier New"/>
                        </a:rPr>
                        <a:t>C</a:t>
                      </a:r>
                      <a:r>
                        <a:rPr lang="en-US" sz="2200" i="1" kern="100" baseline="-25000">
                          <a:effectLst/>
                          <a:latin typeface="Times New Roman"/>
                          <a:ea typeface="微软雅黑"/>
                          <a:cs typeface="Courier New"/>
                        </a:rPr>
                        <a:t>n</a:t>
                      </a:r>
                      <a:r>
                        <a:rPr lang="en-US" sz="2200" kern="100">
                          <a:effectLst/>
                          <a:latin typeface="Times New Roman"/>
                          <a:ea typeface="微软雅黑"/>
                          <a:cs typeface="Courier New"/>
                        </a:rPr>
                        <a:t>H</a:t>
                      </a:r>
                      <a:r>
                        <a:rPr lang="en-US" sz="2200" kern="100" baseline="-25000">
                          <a:effectLst/>
                          <a:latin typeface="Times New Roman"/>
                          <a:ea typeface="微软雅黑"/>
                          <a:cs typeface="Courier New"/>
                        </a:rPr>
                        <a:t>2</a:t>
                      </a:r>
                      <a:r>
                        <a:rPr lang="en-US" sz="2200" i="1" kern="100" baseline="-25000">
                          <a:effectLst/>
                          <a:latin typeface="Times New Roman"/>
                          <a:ea typeface="微软雅黑"/>
                          <a:cs typeface="Courier New"/>
                        </a:rPr>
                        <a:t>n</a:t>
                      </a:r>
                      <a:r>
                        <a:rPr lang="zh-CN" sz="2200" kern="100" baseline="-25000">
                          <a:effectLst/>
                          <a:latin typeface="Times New Roman"/>
                          <a:ea typeface="微软雅黑"/>
                          <a:cs typeface="Times New Roman"/>
                        </a:rPr>
                        <a:t>＋</a:t>
                      </a:r>
                      <a:r>
                        <a:rPr lang="en-US" sz="2200" kern="100" baseline="-25000">
                          <a:effectLst/>
                          <a:latin typeface="Times New Roman"/>
                          <a:ea typeface="微软雅黑"/>
                          <a:cs typeface="Courier New"/>
                        </a:rPr>
                        <a:t>2</a:t>
                      </a:r>
                      <a:r>
                        <a:rPr lang="en-US" sz="2200" kern="100">
                          <a:effectLst/>
                          <a:latin typeface="Times New Roman"/>
                          <a:ea typeface="微软雅黑"/>
                          <a:cs typeface="Courier New"/>
                        </a:rPr>
                        <a:t>(</a:t>
                      </a:r>
                      <a:r>
                        <a:rPr lang="en-US" sz="2200" i="1" kern="100">
                          <a:effectLst/>
                          <a:latin typeface="Times New Roman"/>
                          <a:ea typeface="微软雅黑"/>
                          <a:cs typeface="Courier New"/>
                        </a:rPr>
                        <a:t>n</a:t>
                      </a:r>
                      <a:r>
                        <a:rPr lang="en-US" sz="2200" kern="100">
                          <a:effectLst/>
                          <a:latin typeface="宋体"/>
                          <a:ea typeface="微软雅黑"/>
                          <a:cs typeface="Times New Roman"/>
                        </a:rPr>
                        <a:t>≥</a:t>
                      </a:r>
                      <a:r>
                        <a:rPr lang="en-US" sz="2200" kern="100">
                          <a:effectLst/>
                          <a:latin typeface="Times New Roman"/>
                          <a:ea typeface="微软雅黑"/>
                          <a:cs typeface="Courier New"/>
                        </a:rPr>
                        <a:t>1)</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a:ea typeface="微软雅黑"/>
                          <a:cs typeface="Courier New"/>
                        </a:rPr>
                        <a:t>C</a:t>
                      </a:r>
                      <a:r>
                        <a:rPr lang="en-US" sz="2200" i="1" kern="100" baseline="-25000">
                          <a:effectLst/>
                          <a:latin typeface="Times New Roman"/>
                          <a:ea typeface="微软雅黑"/>
                          <a:cs typeface="Courier New"/>
                        </a:rPr>
                        <a:t>n</a:t>
                      </a:r>
                      <a:r>
                        <a:rPr lang="en-US" sz="2200" kern="100">
                          <a:effectLst/>
                          <a:latin typeface="Times New Roman"/>
                          <a:ea typeface="微软雅黑"/>
                          <a:cs typeface="Courier New"/>
                        </a:rPr>
                        <a:t>H</a:t>
                      </a:r>
                      <a:r>
                        <a:rPr lang="en-US" sz="2200" kern="100" baseline="-25000">
                          <a:effectLst/>
                          <a:latin typeface="Times New Roman"/>
                          <a:ea typeface="微软雅黑"/>
                          <a:cs typeface="Courier New"/>
                        </a:rPr>
                        <a:t>2</a:t>
                      </a:r>
                      <a:r>
                        <a:rPr lang="en-US" sz="2200" i="1" kern="100" baseline="-25000">
                          <a:effectLst/>
                          <a:latin typeface="Times New Roman"/>
                          <a:ea typeface="微软雅黑"/>
                          <a:cs typeface="Courier New"/>
                        </a:rPr>
                        <a:t>n</a:t>
                      </a:r>
                      <a:r>
                        <a:rPr lang="en-US" sz="2200" kern="100">
                          <a:effectLst/>
                          <a:latin typeface="Times New Roman"/>
                          <a:ea typeface="微软雅黑"/>
                          <a:cs typeface="Courier New"/>
                        </a:rPr>
                        <a:t>(</a:t>
                      </a:r>
                      <a:r>
                        <a:rPr lang="en-US" sz="2200" i="1" kern="100">
                          <a:effectLst/>
                          <a:latin typeface="Times New Roman"/>
                          <a:ea typeface="微软雅黑"/>
                          <a:cs typeface="Courier New"/>
                        </a:rPr>
                        <a:t>n</a:t>
                      </a:r>
                      <a:r>
                        <a:rPr lang="en-US" sz="2200" kern="100">
                          <a:effectLst/>
                          <a:latin typeface="宋体"/>
                          <a:ea typeface="微软雅黑"/>
                          <a:cs typeface="Times New Roman"/>
                        </a:rPr>
                        <a:t>≥</a:t>
                      </a:r>
                      <a:r>
                        <a:rPr lang="en-US" sz="2200" kern="100">
                          <a:effectLst/>
                          <a:latin typeface="Times New Roman"/>
                          <a:ea typeface="微软雅黑"/>
                          <a:cs typeface="Courier New"/>
                        </a:rPr>
                        <a:t>2)</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dirty="0">
                          <a:effectLst/>
                          <a:latin typeface="Times New Roman"/>
                          <a:ea typeface="微软雅黑"/>
                          <a:cs typeface="Courier New"/>
                        </a:rPr>
                        <a:t>C</a:t>
                      </a:r>
                      <a:r>
                        <a:rPr lang="en-US" sz="2200" i="1" kern="100" baseline="-25000" dirty="0">
                          <a:effectLst/>
                          <a:latin typeface="Times New Roman"/>
                          <a:ea typeface="微软雅黑"/>
                          <a:cs typeface="Courier New"/>
                        </a:rPr>
                        <a:t>n</a:t>
                      </a:r>
                      <a:r>
                        <a:rPr lang="en-US" sz="2200" kern="100" dirty="0">
                          <a:effectLst/>
                          <a:latin typeface="Times New Roman"/>
                          <a:ea typeface="微软雅黑"/>
                          <a:cs typeface="Courier New"/>
                        </a:rPr>
                        <a:t>H</a:t>
                      </a:r>
                      <a:r>
                        <a:rPr lang="en-US" sz="2200" kern="100" baseline="-25000" dirty="0">
                          <a:effectLst/>
                          <a:latin typeface="Times New Roman"/>
                          <a:ea typeface="微软雅黑"/>
                          <a:cs typeface="Courier New"/>
                        </a:rPr>
                        <a:t>2</a:t>
                      </a:r>
                      <a:r>
                        <a:rPr lang="en-US" sz="2200" i="1" kern="100" baseline="-25000" dirty="0">
                          <a:effectLst/>
                          <a:latin typeface="Times New Roman"/>
                          <a:ea typeface="微软雅黑"/>
                          <a:cs typeface="Courier New"/>
                        </a:rPr>
                        <a:t>n</a:t>
                      </a:r>
                      <a:r>
                        <a:rPr lang="zh-CN" sz="2200" kern="100" baseline="-25000" dirty="0">
                          <a:effectLst/>
                          <a:latin typeface="Times New Roman"/>
                          <a:ea typeface="微软雅黑"/>
                          <a:cs typeface="Times New Roman"/>
                        </a:rPr>
                        <a:t>－</a:t>
                      </a:r>
                      <a:r>
                        <a:rPr lang="en-US" sz="2200" kern="100" baseline="-25000" dirty="0">
                          <a:effectLst/>
                          <a:latin typeface="Times New Roman"/>
                          <a:ea typeface="微软雅黑"/>
                          <a:cs typeface="Courier New"/>
                        </a:rPr>
                        <a:t>2</a:t>
                      </a:r>
                      <a:r>
                        <a:rPr lang="en-US" sz="2200" kern="100" dirty="0">
                          <a:effectLst/>
                          <a:latin typeface="Times New Roman"/>
                          <a:ea typeface="微软雅黑"/>
                          <a:cs typeface="Courier New"/>
                        </a:rPr>
                        <a:t>(</a:t>
                      </a:r>
                      <a:r>
                        <a:rPr lang="en-US" sz="2200" i="1" kern="100" dirty="0">
                          <a:effectLst/>
                          <a:latin typeface="Times New Roman"/>
                          <a:ea typeface="微软雅黑"/>
                          <a:cs typeface="Courier New"/>
                        </a:rPr>
                        <a:t>n</a:t>
                      </a:r>
                      <a:r>
                        <a:rPr lang="en-US" sz="2200" kern="100" dirty="0">
                          <a:effectLst/>
                          <a:latin typeface="宋体"/>
                          <a:ea typeface="微软雅黑"/>
                          <a:cs typeface="Times New Roman"/>
                        </a:rPr>
                        <a:t>≥</a:t>
                      </a:r>
                      <a:r>
                        <a:rPr lang="en-US" sz="2200" kern="100" dirty="0">
                          <a:effectLst/>
                          <a:latin typeface="Times New Roman"/>
                          <a:ea typeface="微软雅黑"/>
                          <a:cs typeface="Courier New"/>
                        </a:rPr>
                        <a:t>2)</a:t>
                      </a:r>
                      <a:endParaRPr lang="zh-CN" sz="22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273">
                <a:tc>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取代反应</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与卤素单质间的反应</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dirty="0">
                          <a:effectLst/>
                          <a:latin typeface="Times New Roman"/>
                          <a:ea typeface="微软雅黑"/>
                          <a:cs typeface="Courier New"/>
                        </a:rPr>
                        <a:t>—</a:t>
                      </a:r>
                      <a:endParaRPr lang="zh-CN" sz="22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a:ea typeface="微软雅黑"/>
                          <a:cs typeface="Courier New"/>
                        </a:rPr>
                        <a:t>—</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46">
                <a:tc>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加成反应</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a:ea typeface="微软雅黑"/>
                          <a:cs typeface="Courier New"/>
                        </a:rPr>
                        <a:t>—</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610485" algn="l"/>
                        </a:tabLst>
                      </a:pPr>
                      <a:r>
                        <a:rPr lang="zh-CN" sz="2200" kern="100" dirty="0">
                          <a:effectLst/>
                          <a:latin typeface="Times New Roman"/>
                          <a:ea typeface="微软雅黑"/>
                          <a:cs typeface="Times New Roman"/>
                        </a:rPr>
                        <a:t>能够与</a:t>
                      </a:r>
                      <a:r>
                        <a:rPr lang="en-US" sz="2200" kern="100" dirty="0">
                          <a:effectLst/>
                          <a:latin typeface="Times New Roman"/>
                          <a:ea typeface="微软雅黑"/>
                          <a:cs typeface="Courier New"/>
                        </a:rPr>
                        <a:t>H</a:t>
                      </a:r>
                      <a:r>
                        <a:rPr lang="en-US" sz="2200" kern="100" baseline="-25000" dirty="0">
                          <a:effectLst/>
                          <a:latin typeface="Times New Roman"/>
                          <a:ea typeface="微软雅黑"/>
                          <a:cs typeface="Courier New"/>
                        </a:rPr>
                        <a:t>2</a:t>
                      </a:r>
                      <a:r>
                        <a:rPr lang="zh-CN" sz="2200" kern="100" dirty="0">
                          <a:effectLst/>
                          <a:latin typeface="Times New Roman"/>
                          <a:ea typeface="微软雅黑"/>
                          <a:cs typeface="Times New Roman"/>
                        </a:rPr>
                        <a:t>、</a:t>
                      </a:r>
                      <a:r>
                        <a:rPr lang="en-US" sz="2200" kern="100" dirty="0">
                          <a:effectLst/>
                          <a:latin typeface="Times New Roman"/>
                          <a:ea typeface="微软雅黑"/>
                          <a:cs typeface="Courier New"/>
                        </a:rPr>
                        <a:t>X</a:t>
                      </a:r>
                      <a:r>
                        <a:rPr lang="en-US" sz="2200" kern="100" baseline="-25000" dirty="0">
                          <a:effectLst/>
                          <a:latin typeface="Times New Roman"/>
                          <a:ea typeface="微软雅黑"/>
                          <a:cs typeface="Courier New"/>
                        </a:rPr>
                        <a:t>2</a:t>
                      </a:r>
                      <a:r>
                        <a:rPr lang="zh-CN" sz="2200" kern="100" dirty="0">
                          <a:effectLst/>
                          <a:latin typeface="Times New Roman"/>
                          <a:ea typeface="微软雅黑"/>
                          <a:cs typeface="Times New Roman"/>
                        </a:rPr>
                        <a:t>、</a:t>
                      </a:r>
                      <a:r>
                        <a:rPr lang="en-US" sz="2200" kern="100" dirty="0">
                          <a:effectLst/>
                          <a:latin typeface="Times New Roman"/>
                          <a:ea typeface="微软雅黑"/>
                          <a:cs typeface="Courier New"/>
                        </a:rPr>
                        <a:t>HX</a:t>
                      </a:r>
                      <a:r>
                        <a:rPr lang="zh-CN" sz="2200" kern="100" dirty="0">
                          <a:effectLst/>
                          <a:latin typeface="Times New Roman"/>
                          <a:ea typeface="微软雅黑"/>
                          <a:cs typeface="Times New Roman"/>
                        </a:rPr>
                        <a:t>、</a:t>
                      </a:r>
                      <a:r>
                        <a:rPr lang="en-US" sz="2200" kern="100" dirty="0">
                          <a:effectLst/>
                          <a:latin typeface="Times New Roman"/>
                          <a:ea typeface="微软雅黑"/>
                          <a:cs typeface="Courier New"/>
                        </a:rPr>
                        <a:t>H</a:t>
                      </a:r>
                      <a:r>
                        <a:rPr lang="en-US" sz="2200" kern="100" baseline="-25000" dirty="0">
                          <a:effectLst/>
                          <a:latin typeface="Times New Roman"/>
                          <a:ea typeface="微软雅黑"/>
                          <a:cs typeface="Courier New"/>
                        </a:rPr>
                        <a:t>2</a:t>
                      </a:r>
                      <a:r>
                        <a:rPr lang="en-US" sz="2200" kern="100" dirty="0">
                          <a:effectLst/>
                          <a:latin typeface="Times New Roman"/>
                          <a:ea typeface="微软雅黑"/>
                          <a:cs typeface="Courier New"/>
                        </a:rPr>
                        <a:t>O</a:t>
                      </a:r>
                      <a:r>
                        <a:rPr lang="zh-CN" sz="2200" kern="100" dirty="0">
                          <a:effectLst/>
                          <a:latin typeface="Times New Roman"/>
                          <a:ea typeface="微软雅黑"/>
                          <a:cs typeface="Times New Roman"/>
                        </a:rPr>
                        <a:t>发生加成反应</a:t>
                      </a:r>
                      <a:endParaRPr lang="zh-CN" sz="22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696546">
                <a:tc rowSpan="2">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氧化反应</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不能使酸性高锰酸钾溶褪色</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能使酸性高锰酸钾溶液褪色</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393092">
                <a:tc vMerge="1">
                  <a:txBody>
                    <a:bodyPr/>
                    <a:lstStyle/>
                    <a:p>
                      <a:endParaRPr lang="zh-CN" altLang="en-US"/>
                    </a:p>
                  </a:txBody>
                  <a:tcPr/>
                </a:tc>
                <a:tc>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燃烧产生淡蓝色火焰</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dirty="0">
                          <a:effectLst/>
                          <a:latin typeface="Times New Roman"/>
                          <a:ea typeface="微软雅黑"/>
                          <a:cs typeface="Times New Roman"/>
                        </a:rPr>
                        <a:t>燃烧火焰明亮，带黑烟</a:t>
                      </a:r>
                      <a:endParaRPr lang="zh-CN" sz="22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dirty="0">
                          <a:effectLst/>
                          <a:latin typeface="Times New Roman"/>
                          <a:ea typeface="微软雅黑"/>
                          <a:cs typeface="Times New Roman"/>
                        </a:rPr>
                        <a:t>燃烧火焰很明亮，带浓烈的黑烟</a:t>
                      </a:r>
                      <a:endParaRPr lang="zh-CN" sz="22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546">
                <a:tc>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鉴别</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a:ea typeface="微软雅黑"/>
                          <a:cs typeface="Times New Roman"/>
                        </a:rPr>
                        <a:t>不能使溴水或酸性高锰酸钾溶液褪色</a:t>
                      </a:r>
                      <a:endParaRPr lang="zh-CN" sz="2200" kern="10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610485" algn="l"/>
                        </a:tabLst>
                      </a:pPr>
                      <a:r>
                        <a:rPr lang="zh-CN" sz="2200" kern="100" dirty="0">
                          <a:effectLst/>
                          <a:latin typeface="Times New Roman"/>
                          <a:ea typeface="微软雅黑"/>
                          <a:cs typeface="Times New Roman"/>
                        </a:rPr>
                        <a:t>能使溴水或酸性高锰酸钾溶液褪色</a:t>
                      </a:r>
                      <a:endParaRPr lang="zh-CN" sz="2200" kern="100" dirty="0">
                        <a:effectLst/>
                        <a:latin typeface="宋体"/>
                        <a:cs typeface="Courier New"/>
                      </a:endParaRPr>
                    </a:p>
                  </a:txBody>
                  <a:tcPr marL="40185" marR="401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37198382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5"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6"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6"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a:ea typeface="微软雅黑"/>
                <a:cs typeface="Times New Roman"/>
              </a:rPr>
              <a:t>下列物质不可能是乙烯的加成产物的是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986451"/>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A.CH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B.CH</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CHCl</a:t>
            </a:r>
            <a:r>
              <a:rPr lang="en-US" altLang="zh-CN" sz="2600" kern="100" baseline="-25000" dirty="0" smtClean="0">
                <a:latin typeface="Times New Roman"/>
                <a:ea typeface="微软雅黑"/>
                <a:cs typeface="Courier New"/>
              </a:rPr>
              <a:t>2	</a:t>
            </a:r>
            <a:r>
              <a:rPr lang="en-US" altLang="zh-CN" sz="2600" kern="100" dirty="0" smtClean="0">
                <a:latin typeface="Times New Roman"/>
                <a:ea typeface="微软雅黑"/>
                <a:cs typeface="Courier New"/>
              </a:rPr>
              <a:t>C.CH</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CH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OH  </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D.CH</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CH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Br</a:t>
            </a:r>
            <a:endParaRPr lang="zh-CN" altLang="zh-CN" sz="1050" kern="100" dirty="0">
              <a:latin typeface="宋体"/>
              <a:cs typeface="Courier New"/>
            </a:endParaRPr>
          </a:p>
        </p:txBody>
      </p:sp>
      <p:sp>
        <p:nvSpPr>
          <p:cNvPr id="8" name="TextBox 7"/>
          <p:cNvSpPr txBox="1"/>
          <p:nvPr/>
        </p:nvSpPr>
        <p:spPr>
          <a:xfrm>
            <a:off x="6455252" y="1417269"/>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38914" name="Picture 2" descr="实践应用"/>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581" y="72369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47614" y="2697002"/>
            <a:ext cx="11466880"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项，乙烯与氢气的加成产物是</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，不符合题意；</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不可能是乙烯的加成产物，符合题意；</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OH</a:t>
            </a:r>
            <a:r>
              <a:rPr lang="zh-CN" altLang="zh-CN" sz="2600" b="1" kern="100" dirty="0">
                <a:solidFill>
                  <a:srgbClr val="0000FF"/>
                </a:solidFill>
                <a:latin typeface="Times New Roman"/>
                <a:ea typeface="仿宋_GB2312"/>
                <a:cs typeface="Times New Roman"/>
              </a:rPr>
              <a:t>是乙烯与水的加成产物，不符合题意；</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Br</a:t>
            </a:r>
            <a:r>
              <a:rPr lang="zh-CN" altLang="zh-CN" sz="2600" b="1" kern="100" dirty="0">
                <a:solidFill>
                  <a:srgbClr val="0000FF"/>
                </a:solidFill>
                <a:latin typeface="Times New Roman"/>
                <a:ea typeface="仿宋_GB2312"/>
                <a:cs typeface="Times New Roman"/>
              </a:rPr>
              <a:t>是乙烯与</a:t>
            </a:r>
            <a:r>
              <a:rPr lang="en-US" altLang="zh-CN" sz="2600" b="1" kern="100" dirty="0" err="1">
                <a:solidFill>
                  <a:srgbClr val="0000FF"/>
                </a:solidFill>
                <a:latin typeface="Times New Roman"/>
                <a:ea typeface="仿宋_GB2312"/>
                <a:cs typeface="Courier New"/>
              </a:rPr>
              <a:t>HBr</a:t>
            </a:r>
            <a:r>
              <a:rPr lang="zh-CN" altLang="zh-CN" sz="2600" b="1" kern="100" dirty="0">
                <a:solidFill>
                  <a:srgbClr val="0000FF"/>
                </a:solidFill>
                <a:latin typeface="Times New Roman"/>
                <a:ea typeface="仿宋_GB2312"/>
                <a:cs typeface="Times New Roman"/>
              </a:rPr>
              <a:t>的加成产物，不符合题意</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52527"/>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a:ea typeface="微软雅黑"/>
                <a:cs typeface="Times New Roman"/>
              </a:rPr>
              <a:t>下列有关乙烯和乙烷的说法错误的是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乙烯分子所有原子一定共平面而乙烷分子所有原子不可能在同一平面内</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乙烯的化学性质比乙烷的化学性质活泼，乙烯中组成碳碳双键的两个化学键活性完全相同</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不可以用酸性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溶液除去乙烷中混有的乙烯</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可以用酸性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溶液鉴别乙烯和</a:t>
            </a:r>
            <a:r>
              <a:rPr lang="zh-CN" altLang="zh-CN" sz="2600" kern="100" dirty="0" smtClean="0">
                <a:latin typeface="Times New Roman"/>
                <a:ea typeface="微软雅黑"/>
                <a:cs typeface="Times New Roman"/>
              </a:rPr>
              <a:t>乙烷</a:t>
            </a:r>
            <a:endParaRPr lang="zh-CN" altLang="zh-CN" sz="1050" kern="100" dirty="0">
              <a:latin typeface="宋体"/>
              <a:cs typeface="Courier New"/>
            </a:endParaRPr>
          </a:p>
        </p:txBody>
      </p:sp>
      <p:sp>
        <p:nvSpPr>
          <p:cNvPr id="8" name="TextBox 7"/>
          <p:cNvSpPr txBox="1"/>
          <p:nvPr/>
        </p:nvSpPr>
        <p:spPr>
          <a:xfrm>
            <a:off x="6095206" y="873007"/>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乙烯含有碳碳双键，为不饱和烃，乙烷为立体构型，碳原子达到饱和，所有原子不可能在同一平面内，故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正确；乙烯分子中组成双键的两个键有一个易断裂，两个键的活性不同，故</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错误；因为乙烯被高锰酸钾氧化为二氧化碳，引入新杂质，所以酸性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溶液不可以除去乙烷中混有的乙烯，故</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正确；乙烯含有碳碳双键，可以使酸性高锰酸钾溶液褪色，乙烷为饱和烃，不能使酸性高锰酸钾溶液褪色，酸性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溶液可以鉴别乙烯和乙烷，故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14432"/>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dirty="0">
                <a:latin typeface="Times New Roman"/>
                <a:ea typeface="微软雅黑"/>
                <a:cs typeface="Times New Roman"/>
              </a:rPr>
              <a:t>下列说法正确的是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086336"/>
            <a:ext cx="11397613" cy="304888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相同质量的乙烯和乙烷完全燃烧后产生的</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的质量不相同</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乙烯能使</a:t>
            </a:r>
            <a:r>
              <a:rPr lang="en-US" altLang="zh-CN" sz="2600" kern="100" dirty="0">
                <a:latin typeface="Times New Roman"/>
                <a:ea typeface="微软雅黑"/>
                <a:cs typeface="Courier New"/>
              </a:rPr>
              <a:t>Br</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CCl</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溶液和酸性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溶液褪色，二者褪色的原理相同</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C.Br</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CCl</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溶液和酸性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溶液都能鉴别乙烷和乙烯，都能除去乙烷中的乙烯</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乙烯和乙烷均可与</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反应制取纯净的</a:t>
            </a:r>
            <a:r>
              <a:rPr lang="zh-CN" altLang="zh-CN" sz="2600" kern="100" dirty="0" smtClean="0">
                <a:latin typeface="Times New Roman"/>
                <a:ea typeface="微软雅黑"/>
                <a:cs typeface="Times New Roman"/>
              </a:rPr>
              <a:t>氯乙烷</a:t>
            </a:r>
            <a:endParaRPr lang="zh-CN" altLang="zh-CN" sz="1050" kern="100" dirty="0">
              <a:latin typeface="宋体"/>
              <a:cs typeface="Courier New"/>
            </a:endParaRPr>
          </a:p>
        </p:txBody>
      </p:sp>
      <p:sp>
        <p:nvSpPr>
          <p:cNvPr id="8" name="TextBox 7"/>
          <p:cNvSpPr txBox="1"/>
          <p:nvPr/>
        </p:nvSpPr>
        <p:spPr>
          <a:xfrm>
            <a:off x="3709941" y="532338"/>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419990" y="3957163"/>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乙烯使</a:t>
            </a:r>
            <a:r>
              <a:rPr lang="en-US" altLang="zh-CN" sz="2600" b="1" kern="100" dirty="0">
                <a:solidFill>
                  <a:srgbClr val="0000FF"/>
                </a:solidFill>
                <a:latin typeface="Times New Roman"/>
                <a:ea typeface="仿宋_GB2312"/>
                <a:cs typeface="Courier New"/>
              </a:rPr>
              <a:t>Br</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a:t>
            </a:r>
            <a:r>
              <a:rPr lang="en-US" altLang="zh-CN" sz="2600" b="1" kern="100" dirty="0">
                <a:solidFill>
                  <a:srgbClr val="0000FF"/>
                </a:solidFill>
                <a:latin typeface="Times New Roman"/>
                <a:ea typeface="仿宋_GB2312"/>
                <a:cs typeface="Courier New"/>
              </a:rPr>
              <a:t>CCl</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溶液褪色为加成反应，使酸性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溶液褪色为氧化反应，</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错误；不能用酸性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溶液除去乙烷中的乙烯，因为乙烯被氧化为</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，引入新的杂质气体，</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错误；可以应用乙烯与氯化氢通过加成反应制备纯净的氯乙烷，而不用乙烷与氯气通过取代反应制备，</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208063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a:ea typeface="微软雅黑"/>
                <a:cs typeface="Times New Roman"/>
              </a:rPr>
              <a:t>下列关于石油组成及炼制，说法错误的是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7" name="矩形 6"/>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石油中含有</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5</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12</a:t>
            </a:r>
            <a:r>
              <a:rPr lang="zh-CN" altLang="zh-CN" sz="2600" kern="100" dirty="0">
                <a:latin typeface="Times New Roman"/>
                <a:ea typeface="微软雅黑"/>
                <a:cs typeface="Times New Roman"/>
              </a:rPr>
              <a:t>的烷烃，可以通过石油的分馏得到汽油</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含</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20</a:t>
            </a:r>
            <a:r>
              <a:rPr lang="zh-CN" altLang="zh-CN" sz="2600" kern="100" dirty="0">
                <a:latin typeface="Times New Roman"/>
                <a:ea typeface="微软雅黑"/>
                <a:cs typeface="Times New Roman"/>
              </a:rPr>
              <a:t>以上的烷烃的重油经过催化裂化可以得到汽油</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石油裂解产物中含有乙烯、丙烯等</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石油裂解是为了得到高质量的</a:t>
            </a:r>
            <a:r>
              <a:rPr lang="zh-CN" altLang="zh-CN" sz="2600" kern="100" dirty="0" smtClean="0">
                <a:latin typeface="Times New Roman"/>
                <a:ea typeface="微软雅黑"/>
                <a:cs typeface="Times New Roman"/>
              </a:rPr>
              <a:t>轻质油</a:t>
            </a:r>
            <a:endParaRPr lang="zh-CN" altLang="zh-CN" sz="1050" kern="100" dirty="0">
              <a:latin typeface="宋体"/>
              <a:cs typeface="Courier New"/>
            </a:endParaRPr>
          </a:p>
        </p:txBody>
      </p:sp>
      <p:sp>
        <p:nvSpPr>
          <p:cNvPr id="9" name="TextBox 8"/>
          <p:cNvSpPr txBox="1"/>
          <p:nvPr/>
        </p:nvSpPr>
        <p:spPr>
          <a:xfrm>
            <a:off x="6762165" y="892384"/>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471802" y="3906579"/>
            <a:ext cx="11339040" cy="12296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a:solidFill>
                  <a:srgbClr val="0000FF"/>
                </a:solidFill>
                <a:latin typeface="Times New Roman"/>
                <a:ea typeface="黑体"/>
                <a:cs typeface="Times New Roman"/>
              </a:rPr>
              <a:t>解析</a:t>
            </a:r>
            <a:r>
              <a:rPr lang="zh-CN" altLang="zh-CN" sz="2600" kern="100">
                <a:latin typeface="Times New Roman"/>
                <a:ea typeface="黑体"/>
                <a:cs typeface="Times New Roman"/>
              </a:rPr>
              <a:t>　</a:t>
            </a:r>
            <a:r>
              <a:rPr lang="zh-CN" altLang="zh-CN" sz="2600" b="1" kern="100">
                <a:solidFill>
                  <a:srgbClr val="0000FF"/>
                </a:solidFill>
                <a:latin typeface="Times New Roman"/>
                <a:ea typeface="仿宋_GB2312"/>
                <a:cs typeface="Times New Roman"/>
              </a:rPr>
              <a:t>石油裂解的目的是得到所需纯度的乙烯、丙烯等气态短链烃。而催化裂化的目的是提高汽油等轻质油的产量和质量，二者不能混为一谈</a:t>
            </a:r>
            <a:r>
              <a:rPr lang="zh-CN" altLang="zh-CN" sz="2600" b="1" kern="100" smtClean="0">
                <a:solidFill>
                  <a:srgbClr val="0000FF"/>
                </a:solidFill>
                <a:latin typeface="Times New Roman"/>
                <a:ea typeface="仿宋_GB2312"/>
                <a:cs typeface="Times New Roman"/>
              </a:rPr>
              <a:t>。</a:t>
            </a:r>
            <a:endParaRPr lang="zh-CN" altLang="zh-CN" sz="1050" kern="100">
              <a:latin typeface="宋体"/>
              <a:cs typeface="Courier New"/>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a:ea typeface="微软雅黑"/>
                <a:cs typeface="Times New Roman"/>
              </a:rPr>
              <a:t>能证明乙烯分子里含有一个碳碳双键的事实是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 )</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乙烯分子里碳氢原子个数之比为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乙烯完全燃烧生成的</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的物质的量相等</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乙烯易与溴水发生加成反应，且</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乙烯完全加成消耗</a:t>
            </a:r>
            <a:r>
              <a:rPr lang="en-US" altLang="zh-CN" sz="2600" kern="100" dirty="0">
                <a:latin typeface="Times New Roman"/>
                <a:ea typeface="微软雅黑"/>
                <a:cs typeface="Courier New"/>
              </a:rPr>
              <a:t>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溴单质</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乙烯能使酸性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a:t>
            </a:r>
            <a:r>
              <a:rPr lang="zh-CN" altLang="zh-CN" sz="2600" kern="100" dirty="0" smtClean="0">
                <a:latin typeface="Times New Roman"/>
                <a:ea typeface="微软雅黑"/>
                <a:cs typeface="Times New Roman"/>
              </a:rPr>
              <a:t>褪色</a:t>
            </a:r>
            <a:endParaRPr lang="zh-CN" altLang="zh-CN" sz="1050" kern="100" dirty="0">
              <a:latin typeface="宋体"/>
              <a:cs typeface="Courier New"/>
            </a:endParaRPr>
          </a:p>
        </p:txBody>
      </p:sp>
      <p:sp>
        <p:nvSpPr>
          <p:cNvPr id="11" name="TextBox 10"/>
          <p:cNvSpPr txBox="1"/>
          <p:nvPr/>
        </p:nvSpPr>
        <p:spPr>
          <a:xfrm>
            <a:off x="7482257" y="856481"/>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4493" y="3880226"/>
            <a:ext cx="11654075" cy="24299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乙烯分子里碳氢原子个数之比是由有机物的结构决定的；乙烯的燃烧产物不能证明碳碳双键的个数；乙烯的加成反应与碳碳双键有直接关系，</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碳碳双键消耗</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溴单质；不饱和的碳碳双键或碳碳三键均能使酸性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溶液褪色</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a:ea typeface="微软雅黑"/>
                <a:cs typeface="Times New Roman"/>
              </a:rPr>
              <a:t>区别</a:t>
            </a:r>
            <a:r>
              <a:rPr lang="en-US" altLang="zh-CN" sz="2600" dirty="0">
                <a:latin typeface="Times New Roman"/>
                <a:ea typeface="微软雅黑"/>
              </a:rPr>
              <a:t>CH</a:t>
            </a:r>
            <a:r>
              <a:rPr lang="en-US" altLang="zh-CN" sz="2600" baseline="-25000" dirty="0">
                <a:latin typeface="Times New Roman"/>
                <a:ea typeface="微软雅黑"/>
              </a:rPr>
              <a:t>4</a:t>
            </a:r>
            <a:r>
              <a:rPr lang="zh-CN" altLang="zh-CN" sz="2600" dirty="0">
                <a:latin typeface="Times New Roman"/>
                <a:ea typeface="微软雅黑"/>
                <a:cs typeface="Times New Roman"/>
              </a:rPr>
              <a:t>、</a:t>
            </a:r>
            <a:r>
              <a:rPr lang="en-US" altLang="zh-CN" sz="2600" dirty="0">
                <a:latin typeface="Times New Roman"/>
                <a:ea typeface="微软雅黑"/>
              </a:rPr>
              <a:t>CH</a:t>
            </a:r>
            <a:r>
              <a:rPr lang="en-US" altLang="zh-CN" sz="2600" baseline="-25000" dirty="0">
                <a:latin typeface="Times New Roman"/>
                <a:ea typeface="微软雅黑"/>
              </a:rPr>
              <a:t>2</a:t>
            </a:r>
            <a:r>
              <a:rPr lang="en-US" altLang="zh-CN" sz="2600" spc="-80" dirty="0">
                <a:latin typeface="Times New Roman"/>
                <a:ea typeface="微软雅黑"/>
              </a:rPr>
              <a:t>==</a:t>
            </a:r>
            <a:r>
              <a:rPr lang="en-US" altLang="zh-CN" sz="2600" dirty="0">
                <a:latin typeface="Times New Roman"/>
                <a:ea typeface="微软雅黑"/>
              </a:rPr>
              <a:t>=CH</a:t>
            </a:r>
            <a:r>
              <a:rPr lang="en-US" altLang="zh-CN" sz="2600" baseline="-25000" dirty="0">
                <a:latin typeface="Times New Roman"/>
                <a:ea typeface="微软雅黑"/>
              </a:rPr>
              <a:t>2</a:t>
            </a:r>
            <a:r>
              <a:rPr lang="zh-CN" altLang="zh-CN" sz="2600" dirty="0">
                <a:latin typeface="Times New Roman"/>
                <a:ea typeface="微软雅黑"/>
                <a:cs typeface="Times New Roman"/>
              </a:rPr>
              <a:t>、</a:t>
            </a:r>
            <a:r>
              <a:rPr lang="en-US" altLang="zh-CN" sz="2600" dirty="0">
                <a:latin typeface="Times New Roman"/>
                <a:ea typeface="微软雅黑"/>
              </a:rPr>
              <a:t>CH</a:t>
            </a:r>
            <a:r>
              <a:rPr lang="en-US" altLang="zh-CN" sz="2600" dirty="0">
                <a:latin typeface="宋体"/>
                <a:ea typeface="微软雅黑"/>
                <a:cs typeface="Times New Roman"/>
              </a:rPr>
              <a:t>≡</a:t>
            </a:r>
            <a:r>
              <a:rPr lang="en-US" altLang="zh-CN" sz="2600" dirty="0">
                <a:latin typeface="Times New Roman"/>
                <a:ea typeface="微软雅黑"/>
              </a:rPr>
              <a:t>CH</a:t>
            </a:r>
            <a:r>
              <a:rPr lang="zh-CN" altLang="zh-CN" sz="2600" dirty="0">
                <a:latin typeface="Times New Roman"/>
                <a:ea typeface="微软雅黑"/>
                <a:cs typeface="Times New Roman"/>
              </a:rPr>
              <a:t>的最简易方法是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 )</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分别通入溴水</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分别通入酸性高锰酸钾溶液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分别在空气中点燃</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分别通入盛有碱石灰的</a:t>
            </a:r>
            <a:r>
              <a:rPr lang="zh-CN" altLang="zh-CN" sz="2600" kern="100" dirty="0" smtClean="0">
                <a:latin typeface="Times New Roman"/>
                <a:ea typeface="微软雅黑"/>
                <a:cs typeface="Times New Roman"/>
              </a:rPr>
              <a:t>干燥管</a:t>
            </a:r>
            <a:endParaRPr lang="zh-CN" altLang="zh-CN" sz="1050" kern="100" dirty="0">
              <a:latin typeface="宋体"/>
              <a:cs typeface="Courier New"/>
            </a:endParaRPr>
          </a:p>
        </p:txBody>
      </p:sp>
      <p:sp>
        <p:nvSpPr>
          <p:cNvPr id="11" name="TextBox 10"/>
          <p:cNvSpPr txBox="1"/>
          <p:nvPr/>
        </p:nvSpPr>
        <p:spPr>
          <a:xfrm>
            <a:off x="8022326" y="89238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485713" y="3862337"/>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CH</a:t>
            </a:r>
            <a:r>
              <a:rPr lang="en-US" altLang="zh-CN" sz="2600" b="1" kern="100" dirty="0">
                <a:solidFill>
                  <a:srgbClr val="0000FF"/>
                </a:solidFill>
                <a:latin typeface="宋体"/>
                <a:ea typeface="仿宋_GB2312"/>
                <a:cs typeface="Times New Roman"/>
              </a:rPr>
              <a:t>≡</a:t>
            </a:r>
            <a:r>
              <a:rPr lang="en-US" altLang="zh-CN" sz="2600" b="1" kern="100" dirty="0">
                <a:solidFill>
                  <a:srgbClr val="0000FF"/>
                </a:solidFill>
                <a:latin typeface="Times New Roman"/>
                <a:ea typeface="仿宋_GB2312"/>
                <a:cs typeface="Courier New"/>
              </a:rPr>
              <a:t>CH</a:t>
            </a:r>
            <a:r>
              <a:rPr lang="zh-CN" altLang="zh-CN" sz="2600" b="1" kern="100" dirty="0">
                <a:solidFill>
                  <a:srgbClr val="0000FF"/>
                </a:solidFill>
                <a:latin typeface="Times New Roman"/>
                <a:ea typeface="仿宋_GB2312"/>
                <a:cs typeface="Times New Roman"/>
              </a:rPr>
              <a:t>都能使溴水和酸性高锰酸钾溶液褪色，</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错误；三种气体通过盛有碱石灰的干燥管均无现象，</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错误；最简易的方法是点燃，因为燃烧时火焰的明亮程度和有无黑烟、浓烟这两个方面的现象是非常明显的，</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a:ea typeface="微软雅黑"/>
                <a:cs typeface="Times New Roman"/>
              </a:rPr>
              <a:t>下列关于乙炔性质的叙述中，既不同于乙烯又不同于乙烷的是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9" name="矩形 8"/>
          <p:cNvSpPr/>
          <p:nvPr/>
        </p:nvSpPr>
        <p:spPr>
          <a:xfrm>
            <a:off x="516880" y="1446382"/>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能燃烧生成二氧化碳和</a:t>
            </a:r>
            <a:r>
              <a:rPr lang="zh-CN" altLang="zh-CN" sz="2600" kern="100" dirty="0" smtClean="0">
                <a:latin typeface="Times New Roman"/>
                <a:ea typeface="微软雅黑"/>
                <a:cs typeface="Times New Roman"/>
              </a:rPr>
              <a:t>水</a:t>
            </a: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能发生加成反应</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能使酸性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a:t>
            </a:r>
            <a:r>
              <a:rPr lang="zh-CN" altLang="zh-CN" sz="2600" kern="100" dirty="0" smtClean="0">
                <a:latin typeface="Times New Roman"/>
                <a:ea typeface="微软雅黑"/>
                <a:cs typeface="Times New Roman"/>
              </a:rPr>
              <a:t>褪色</a:t>
            </a: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能与氯化氢反应生成</a:t>
            </a:r>
            <a:r>
              <a:rPr lang="zh-CN" altLang="zh-CN" sz="2600" kern="100" dirty="0" smtClean="0">
                <a:latin typeface="Times New Roman"/>
                <a:ea typeface="微软雅黑"/>
                <a:cs typeface="Times New Roman"/>
              </a:rPr>
              <a:t>氯乙烯</a:t>
            </a:r>
            <a:endParaRPr lang="zh-CN" altLang="zh-CN" sz="1050" kern="100" dirty="0">
              <a:latin typeface="宋体"/>
              <a:cs typeface="Courier New"/>
            </a:endParaRPr>
          </a:p>
        </p:txBody>
      </p:sp>
      <p:sp>
        <p:nvSpPr>
          <p:cNvPr id="11" name="TextBox 10"/>
          <p:cNvSpPr txBox="1"/>
          <p:nvPr/>
        </p:nvSpPr>
        <p:spPr>
          <a:xfrm>
            <a:off x="9822556" y="899838"/>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394590" y="2782199"/>
            <a:ext cx="11654075"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乙烷、乙烯、乙炔均能燃烧生成二氧化碳和水；乙烯、乙炔中均含有碳碳不饱和键，既能与</a:t>
            </a:r>
            <a:r>
              <a:rPr lang="en-US" altLang="zh-CN" sz="2600" b="1" kern="100" dirty="0">
                <a:solidFill>
                  <a:srgbClr val="0000FF"/>
                </a:solidFill>
                <a:latin typeface="Times New Roman"/>
                <a:ea typeface="仿宋_GB2312"/>
                <a:cs typeface="Courier New"/>
              </a:rPr>
              <a:t>Br</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等物质发生加成反应，又能被酸性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溶液氧化，使酸性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溶液褪色；乙炔能与氯化氢加成生成氯乙烯，乙烷与氯化氢不反应，乙烯与氯化氢加成生成氯乙烷，故选项</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符合题意</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a:ea typeface="微软雅黑"/>
                <a:cs typeface="Times New Roman"/>
              </a:rPr>
              <a:t>分析</a:t>
            </a:r>
            <a:r>
              <a:rPr lang="en-US" altLang="zh-CN" sz="2600" dirty="0">
                <a:latin typeface="Times New Roman"/>
                <a:ea typeface="微软雅黑"/>
              </a:rPr>
              <a:t>CH</a:t>
            </a:r>
            <a:r>
              <a:rPr lang="en-US" altLang="zh-CN" sz="2600" baseline="-25000" dirty="0">
                <a:latin typeface="Times New Roman"/>
                <a:ea typeface="微软雅黑"/>
              </a:rPr>
              <a:t>4</a:t>
            </a:r>
            <a:r>
              <a:rPr lang="zh-CN" altLang="zh-CN" sz="2600" dirty="0">
                <a:latin typeface="Times New Roman"/>
                <a:ea typeface="微软雅黑"/>
                <a:cs typeface="Times New Roman"/>
              </a:rPr>
              <a:t>、</a:t>
            </a:r>
            <a:r>
              <a:rPr lang="en-US" altLang="zh-CN" sz="2600" dirty="0">
                <a:latin typeface="Times New Roman"/>
                <a:ea typeface="微软雅黑"/>
              </a:rPr>
              <a:t>C</a:t>
            </a:r>
            <a:r>
              <a:rPr lang="en-US" altLang="zh-CN" sz="2600" baseline="-25000" dirty="0">
                <a:latin typeface="Times New Roman"/>
                <a:ea typeface="微软雅黑"/>
              </a:rPr>
              <a:t>2</a:t>
            </a:r>
            <a:r>
              <a:rPr lang="en-US" altLang="zh-CN" sz="2600" dirty="0">
                <a:latin typeface="Times New Roman"/>
                <a:ea typeface="微软雅黑"/>
              </a:rPr>
              <a:t>H</a:t>
            </a:r>
            <a:r>
              <a:rPr lang="en-US" altLang="zh-CN" sz="2600" baseline="-25000" dirty="0">
                <a:latin typeface="Times New Roman"/>
                <a:ea typeface="微软雅黑"/>
              </a:rPr>
              <a:t>4</a:t>
            </a:r>
            <a:r>
              <a:rPr lang="zh-CN" altLang="zh-CN" sz="2600" dirty="0">
                <a:latin typeface="Times New Roman"/>
                <a:ea typeface="微软雅黑"/>
                <a:cs typeface="Times New Roman"/>
              </a:rPr>
              <a:t>、</a:t>
            </a:r>
            <a:r>
              <a:rPr lang="en-US" altLang="zh-CN" sz="2600" dirty="0">
                <a:latin typeface="Times New Roman"/>
                <a:ea typeface="微软雅黑"/>
              </a:rPr>
              <a:t>C</a:t>
            </a:r>
            <a:r>
              <a:rPr lang="en-US" altLang="zh-CN" sz="2600" baseline="-25000" dirty="0">
                <a:latin typeface="Times New Roman"/>
                <a:ea typeface="微软雅黑"/>
              </a:rPr>
              <a:t>2</a:t>
            </a:r>
            <a:r>
              <a:rPr lang="en-US" altLang="zh-CN" sz="2600" dirty="0">
                <a:latin typeface="Times New Roman"/>
                <a:ea typeface="微软雅黑"/>
              </a:rPr>
              <a:t>H</a:t>
            </a:r>
            <a:r>
              <a:rPr lang="en-US" altLang="zh-CN" sz="2600" baseline="-25000" dirty="0">
                <a:latin typeface="Times New Roman"/>
                <a:ea typeface="微软雅黑"/>
              </a:rPr>
              <a:t>2</a:t>
            </a:r>
            <a:r>
              <a:rPr lang="zh-CN" altLang="zh-CN" sz="2600" dirty="0">
                <a:latin typeface="Times New Roman"/>
                <a:ea typeface="微软雅黑"/>
                <a:cs typeface="Times New Roman"/>
              </a:rPr>
              <a:t>分子的空间结构：</a:t>
            </a:r>
            <a:endParaRPr lang="zh-CN" altLang="zh-CN" sz="1050" kern="100" dirty="0">
              <a:effectLst/>
              <a:latin typeface="宋体"/>
              <a:cs typeface="Courier New"/>
            </a:endParaRPr>
          </a:p>
        </p:txBody>
      </p:sp>
      <p:sp>
        <p:nvSpPr>
          <p:cNvPr id="9" name="矩形 8"/>
          <p:cNvSpPr/>
          <p:nvPr/>
        </p:nvSpPr>
        <p:spPr>
          <a:xfrm>
            <a:off x="516880" y="1221378"/>
            <a:ext cx="11397613" cy="292385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①</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形，</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形，</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形。</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②</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CH</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中三个碳原子是共直线还是共平面</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以上三种气体中能使溴水褪色的是</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，其中</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使溴水褪色的化学方程式为</a:t>
            </a:r>
            <a:r>
              <a:rPr lang="en-US" altLang="zh-CN" sz="2600" kern="100" dirty="0">
                <a:latin typeface="Times New Roman"/>
                <a:ea typeface="微软雅黑"/>
                <a:cs typeface="Courier New"/>
              </a:rPr>
              <a:t>________________________________________________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r>
              <a:rPr lang="zh-CN" altLang="zh-CN" sz="2600" dirty="0">
                <a:latin typeface="Times New Roman"/>
                <a:ea typeface="微软雅黑"/>
                <a:cs typeface="Times New Roman"/>
              </a:rPr>
              <a:t>产物中所有原子</a:t>
            </a:r>
            <a:r>
              <a:rPr lang="en-US" altLang="zh-CN" sz="2600" dirty="0">
                <a:latin typeface="Times New Roman"/>
                <a:ea typeface="微软雅黑"/>
              </a:rPr>
              <a:t>________(</a:t>
            </a:r>
            <a:r>
              <a:rPr lang="zh-CN" altLang="zh-CN" sz="2600" dirty="0">
                <a:latin typeface="Times New Roman"/>
                <a:ea typeface="微软雅黑"/>
                <a:cs typeface="Times New Roman"/>
              </a:rPr>
              <a:t>填</a:t>
            </a:r>
            <a:r>
              <a:rPr lang="zh-CN" altLang="zh-CN" sz="2600" dirty="0">
                <a:latin typeface="宋体" pitchFamily="2" charset="-122"/>
                <a:ea typeface="宋体" pitchFamily="2" charset="-122"/>
                <a:cs typeface="Times New Roman"/>
              </a:rPr>
              <a:t>“</a:t>
            </a:r>
            <a:r>
              <a:rPr lang="zh-CN" altLang="zh-CN" sz="2600" dirty="0">
                <a:latin typeface="Times New Roman"/>
                <a:ea typeface="微软雅黑"/>
                <a:cs typeface="Times New Roman"/>
              </a:rPr>
              <a:t>共</a:t>
            </a:r>
            <a:r>
              <a:rPr lang="zh-CN" altLang="zh-CN" sz="2600" dirty="0">
                <a:latin typeface="宋体" pitchFamily="2" charset="-122"/>
                <a:ea typeface="宋体" pitchFamily="2" charset="-122"/>
                <a:cs typeface="Times New Roman"/>
              </a:rPr>
              <a:t>”</a:t>
            </a:r>
            <a:r>
              <a:rPr lang="zh-CN" altLang="zh-CN" sz="2600" dirty="0">
                <a:latin typeface="Times New Roman"/>
                <a:ea typeface="微软雅黑"/>
                <a:cs typeface="Times New Roman"/>
              </a:rPr>
              <a:t>或</a:t>
            </a:r>
            <a:r>
              <a:rPr lang="zh-CN" altLang="zh-CN" sz="2600" dirty="0">
                <a:latin typeface="宋体" pitchFamily="2" charset="-122"/>
                <a:ea typeface="宋体" pitchFamily="2" charset="-122"/>
                <a:cs typeface="Times New Roman"/>
              </a:rPr>
              <a:t>“</a:t>
            </a:r>
            <a:r>
              <a:rPr lang="zh-CN" altLang="zh-CN" sz="2600" dirty="0">
                <a:latin typeface="Times New Roman"/>
                <a:ea typeface="微软雅黑"/>
                <a:cs typeface="Times New Roman"/>
              </a:rPr>
              <a:t>不共</a:t>
            </a:r>
            <a:r>
              <a:rPr lang="zh-CN" altLang="zh-CN" sz="2600" dirty="0">
                <a:latin typeface="宋体" pitchFamily="2" charset="-122"/>
                <a:ea typeface="宋体" pitchFamily="2" charset="-122"/>
                <a:cs typeface="Times New Roman"/>
              </a:rPr>
              <a:t>”</a:t>
            </a:r>
            <a:r>
              <a:rPr lang="en-US" altLang="zh-CN" sz="2600" dirty="0">
                <a:latin typeface="Times New Roman"/>
                <a:ea typeface="微软雅黑"/>
              </a:rPr>
              <a:t>)</a:t>
            </a:r>
            <a:r>
              <a:rPr lang="zh-CN" altLang="zh-CN" sz="2600" dirty="0">
                <a:latin typeface="Times New Roman"/>
                <a:ea typeface="微软雅黑"/>
                <a:cs typeface="Times New Roman"/>
              </a:rPr>
              <a:t>平面。</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74192751"/>
              </p:ext>
            </p:extLst>
          </p:nvPr>
        </p:nvGraphicFramePr>
        <p:xfrm>
          <a:off x="701916" y="4356800"/>
          <a:ext cx="10883900" cy="1574800"/>
        </p:xfrm>
        <a:graphic>
          <a:graphicData uri="http://schemas.openxmlformats.org/presentationml/2006/ole">
            <mc:AlternateContent xmlns:mc="http://schemas.openxmlformats.org/markup-compatibility/2006">
              <mc:Choice xmlns:v="urn:schemas-microsoft-com:vml" Requires="v">
                <p:oleObj spid="_x0000_s17433" name="Document" r:id="rId4" imgW="10881451" imgH="1585911" progId="Word.Document.8">
                  <p:embed/>
                </p:oleObj>
              </mc:Choice>
              <mc:Fallback>
                <p:oleObj name="Document" r:id="rId4" imgW="10881451" imgH="1585911" progId="Word.Document.8">
                  <p:embed/>
                  <p:pic>
                    <p:nvPicPr>
                      <p:cNvPr id="0" name="对象 1"/>
                      <p:cNvPicPr>
                        <a:picLocks noChangeAspect="1" noChangeArrowheads="1"/>
                      </p:cNvPicPr>
                      <p:nvPr/>
                    </p:nvPicPr>
                    <p:blipFill>
                      <a:blip r:embed="rId5"/>
                      <a:srcRect/>
                      <a:stretch>
                        <a:fillRect/>
                      </a:stretch>
                    </p:blipFill>
                    <p:spPr bwMode="auto">
                      <a:xfrm>
                        <a:off x="701916" y="4356800"/>
                        <a:ext cx="10883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880" y="1042064"/>
            <a:ext cx="11397613"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(1)CH</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是正四面体形，</a:t>
            </a:r>
            <a:r>
              <a:rPr lang="en-US" altLang="zh-CN" sz="2600" b="1" kern="100" dirty="0">
                <a:solidFill>
                  <a:srgbClr val="0000FF"/>
                </a:solidFill>
                <a:latin typeface="Times New Roman"/>
                <a:ea typeface="仿宋_GB2312"/>
                <a:cs typeface="Courier New"/>
              </a:rPr>
              <a:t>C</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是平面形，</a:t>
            </a:r>
            <a:r>
              <a:rPr lang="en-US" altLang="zh-CN" sz="2600" b="1" kern="100" dirty="0">
                <a:solidFill>
                  <a:srgbClr val="0000FF"/>
                </a:solidFill>
                <a:latin typeface="Times New Roman"/>
                <a:ea typeface="仿宋_GB2312"/>
                <a:cs typeface="Courier New"/>
              </a:rPr>
              <a:t>C</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是直线形，根据</a:t>
            </a:r>
            <a:r>
              <a:rPr lang="en-US" altLang="zh-CN" sz="2600" b="1" kern="100" dirty="0">
                <a:solidFill>
                  <a:srgbClr val="0000FF"/>
                </a:solidFill>
                <a:latin typeface="Times New Roman"/>
                <a:ea typeface="仿宋_GB2312"/>
                <a:cs typeface="Courier New"/>
              </a:rPr>
              <a:t>C</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分子空间构型知</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中三个碳原子共平面</a:t>
            </a:r>
            <a:r>
              <a:rPr lang="zh-CN" altLang="zh-CN" sz="2600" b="1" kern="100" dirty="0" smtClean="0">
                <a:solidFill>
                  <a:srgbClr val="0000FF"/>
                </a:solidFill>
                <a:latin typeface="Times New Roman"/>
                <a:ea typeface="仿宋_GB2312"/>
                <a:cs typeface="Times New Roman"/>
              </a:rPr>
              <a:t>。</a:t>
            </a:r>
            <a:r>
              <a:rPr lang="en-US" altLang="zh-CN" sz="2600" b="1" kern="100" dirty="0" smtClean="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2)C</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C</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能与</a:t>
            </a:r>
            <a:r>
              <a:rPr lang="en-US" altLang="zh-CN" sz="2600" b="1" kern="100" dirty="0">
                <a:solidFill>
                  <a:srgbClr val="0000FF"/>
                </a:solidFill>
                <a:latin typeface="Times New Roman"/>
                <a:ea typeface="仿宋_GB2312"/>
                <a:cs typeface="Courier New"/>
              </a:rPr>
              <a:t>Br</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发生加成反应而使溴水褪色，但</a:t>
            </a:r>
            <a:r>
              <a:rPr lang="en-US" altLang="zh-CN" sz="2600" b="1" kern="100" dirty="0">
                <a:solidFill>
                  <a:srgbClr val="0000FF"/>
                </a:solidFill>
                <a:latin typeface="Times New Roman"/>
                <a:ea typeface="仿宋_GB2312"/>
                <a:cs typeface="Courier New"/>
              </a:rPr>
              <a:t>C</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Br</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的加成产物中所有原子不共平面</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19758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a:ea typeface="微软雅黑"/>
                <a:cs typeface="Times New Roman"/>
              </a:rPr>
              <a:t>下列关于石油加工的叙述中正确的是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 )</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1784187"/>
            <a:ext cx="11397613" cy="232368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汽油是一种具有恒定沸点的纯净物</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分馏和催化裂化都是物理变化</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为了提高汽油的产量，可将分馏的某些产品进行催化裂化</a:t>
            </a:r>
            <a:endParaRPr lang="zh-CN" altLang="zh-CN" sz="1050" kern="100" dirty="0">
              <a:latin typeface="宋体"/>
              <a:cs typeface="Courier New"/>
            </a:endParaRPr>
          </a:p>
          <a:p>
            <a:r>
              <a:rPr lang="en-US" altLang="zh-CN" sz="2600" dirty="0">
                <a:latin typeface="Times New Roman"/>
                <a:ea typeface="微软雅黑"/>
              </a:rPr>
              <a:t>D.</a:t>
            </a:r>
            <a:r>
              <a:rPr lang="zh-CN" altLang="zh-CN" sz="2600" dirty="0">
                <a:latin typeface="Times New Roman"/>
                <a:ea typeface="微软雅黑"/>
                <a:cs typeface="Times New Roman"/>
              </a:rPr>
              <a:t>分馏时温度计水银球应插到液面以下</a:t>
            </a:r>
            <a:endParaRPr lang="zh-CN" altLang="zh-CN" sz="1050" kern="100" dirty="0">
              <a:latin typeface="宋体"/>
              <a:cs typeface="Courier New"/>
            </a:endParaRPr>
          </a:p>
        </p:txBody>
      </p:sp>
      <p:sp>
        <p:nvSpPr>
          <p:cNvPr id="12" name="TextBox 11"/>
          <p:cNvSpPr txBox="1"/>
          <p:nvPr/>
        </p:nvSpPr>
        <p:spPr>
          <a:xfrm>
            <a:off x="6183996" y="128582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3" name="矩形 2"/>
          <p:cNvSpPr/>
          <p:nvPr/>
        </p:nvSpPr>
        <p:spPr>
          <a:xfrm>
            <a:off x="4474999" y="431623"/>
            <a:ext cx="2957861" cy="657872"/>
          </a:xfrm>
          <a:prstGeom prst="rect">
            <a:avLst/>
          </a:prstGeom>
        </p:spPr>
        <p:txBody>
          <a:bodyPr wrap="none">
            <a:spAutoFit/>
          </a:bodyPr>
          <a:lstStyle/>
          <a:p>
            <a:pPr algn="ctr">
              <a:lnSpc>
                <a:spcPct val="150000"/>
              </a:lnSpc>
              <a:spcAft>
                <a:spcPts val="0"/>
              </a:spcAft>
              <a:tabLst>
                <a:tab pos="2610485" algn="l"/>
              </a:tabLst>
            </a:pPr>
            <a:r>
              <a:rPr lang="en-US" altLang="zh-CN" sz="2800" kern="100" dirty="0">
                <a:latin typeface="Times New Roman"/>
                <a:ea typeface="微软雅黑"/>
                <a:cs typeface="Courier New"/>
              </a:rPr>
              <a:t>A</a:t>
            </a:r>
            <a:r>
              <a:rPr lang="zh-CN" altLang="zh-CN" sz="2800" kern="100" dirty="0">
                <a:latin typeface="Times New Roman"/>
                <a:ea typeface="微软雅黑"/>
                <a:cs typeface="Times New Roman"/>
              </a:rPr>
              <a:t>级　合格过关练</a:t>
            </a:r>
            <a:endParaRPr lang="zh-CN" altLang="zh-CN" sz="2800" kern="100" dirty="0">
              <a:effectLst/>
              <a:latin typeface="宋体"/>
              <a:cs typeface="Courier New"/>
            </a:endParaRPr>
          </a:p>
        </p:txBody>
      </p:sp>
      <p:sp>
        <p:nvSpPr>
          <p:cNvPr id="8" name="矩形 7"/>
          <p:cNvSpPr/>
          <p:nvPr/>
        </p:nvSpPr>
        <p:spPr>
          <a:xfrm>
            <a:off x="432525" y="3974944"/>
            <a:ext cx="11243394" cy="24299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石油的各种馏分仍是混合物，无固定的沸点，</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项错误；分馏是物理变化，催化裂化为化学变化，</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项错误；催化裂化可以提高汽油的产量，</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项正确；</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项，分馏时温度计水银球在支管口处，以测量馏出气体温度，</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6836" y="65324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55412555"/>
              </p:ext>
            </p:extLst>
          </p:nvPr>
        </p:nvGraphicFramePr>
        <p:xfrm>
          <a:off x="622300" y="626593"/>
          <a:ext cx="10744200" cy="5143500"/>
        </p:xfrm>
        <a:graphic>
          <a:graphicData uri="http://schemas.openxmlformats.org/presentationml/2006/ole">
            <mc:AlternateContent xmlns:mc="http://schemas.openxmlformats.org/markup-compatibility/2006">
              <mc:Choice xmlns:v="urn:schemas-microsoft-com:vml" Requires="v">
                <p:oleObj spid="_x0000_s22550" name="Document" r:id="rId4" imgW="10741889" imgH="5151599" progId="Word.Document.8">
                  <p:embed/>
                </p:oleObj>
              </mc:Choice>
              <mc:Fallback>
                <p:oleObj name="Document" r:id="rId4" imgW="10741889" imgH="5151599" progId="Word.Document.8">
                  <p:embed/>
                  <p:pic>
                    <p:nvPicPr>
                      <p:cNvPr id="0" name=""/>
                      <p:cNvPicPr/>
                      <p:nvPr/>
                    </p:nvPicPr>
                    <p:blipFill>
                      <a:blip r:embed="rId5"/>
                      <a:stretch>
                        <a:fillRect/>
                      </a:stretch>
                    </p:blipFill>
                    <p:spPr>
                      <a:xfrm>
                        <a:off x="622300" y="626593"/>
                        <a:ext cx="10744200" cy="5143500"/>
                      </a:xfrm>
                      <a:prstGeom prst="rect">
                        <a:avLst/>
                      </a:prstGeom>
                    </p:spPr>
                  </p:pic>
                </p:oleObj>
              </mc:Fallback>
            </mc:AlternateContent>
          </a:graphicData>
        </a:graphic>
      </p:graphicFrame>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本题的难点是对</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项的判断，反应物分子里有一个不饱和碳原子，而另一个不饱和原子是氧原子。反应是</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分子里的氢原子跟反应物分子里的不饱和原子直接结合的反应。由此可知，</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项是加成反应</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470" y="639484"/>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dirty="0">
                <a:latin typeface="Times New Roman"/>
                <a:ea typeface="微软雅黑"/>
                <a:cs typeface="Times New Roman"/>
              </a:rPr>
              <a:t>下列分子中各原子均在同一平面上的是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638352" y="1311388"/>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A.CH</a:t>
            </a:r>
            <a:r>
              <a:rPr lang="en-US" altLang="zh-CN" sz="2600" kern="100" baseline="-25000" dirty="0">
                <a:latin typeface="Times New Roman"/>
                <a:ea typeface="微软雅黑"/>
                <a:cs typeface="Courier New"/>
              </a:rPr>
              <a:t>2</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=CCl</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B.CH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Cl</a:t>
            </a:r>
            <a:r>
              <a:rPr lang="en-US" altLang="zh-CN" sz="2600" kern="100" baseline="-25000" dirty="0" smtClean="0">
                <a:latin typeface="Times New Roman"/>
                <a:ea typeface="微软雅黑"/>
                <a:cs typeface="Courier New"/>
              </a:rPr>
              <a:t>2	</a:t>
            </a:r>
            <a:r>
              <a:rPr lang="en-US" altLang="zh-CN" sz="2600" kern="100" dirty="0" smtClean="0">
                <a:latin typeface="Times New Roman"/>
                <a:ea typeface="微软雅黑"/>
                <a:cs typeface="Courier New"/>
              </a:rPr>
              <a:t>C.CH</a:t>
            </a:r>
            <a:r>
              <a:rPr lang="en-US" altLang="zh-CN" sz="2600" kern="100" baseline="-25000" dirty="0" smtClean="0">
                <a:latin typeface="Times New Roman"/>
                <a:ea typeface="微软雅黑"/>
                <a:cs typeface="Courier New"/>
              </a:rPr>
              <a:t>2</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=CHCH</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D.CH</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CH</a:t>
            </a:r>
            <a:r>
              <a:rPr lang="en-US" altLang="zh-CN" sz="2600" kern="100" baseline="-25000" dirty="0" smtClean="0">
                <a:latin typeface="Times New Roman"/>
                <a:ea typeface="微软雅黑"/>
                <a:cs typeface="Courier New"/>
              </a:rPr>
              <a:t>3</a:t>
            </a:r>
            <a:endParaRPr lang="zh-CN" altLang="zh-CN" sz="1050" kern="100" dirty="0">
              <a:latin typeface="宋体"/>
              <a:cs typeface="Courier New"/>
            </a:endParaRPr>
          </a:p>
        </p:txBody>
      </p:sp>
      <p:sp>
        <p:nvSpPr>
          <p:cNvPr id="10" name="TextBox 9"/>
          <p:cNvSpPr txBox="1"/>
          <p:nvPr/>
        </p:nvSpPr>
        <p:spPr>
          <a:xfrm>
            <a:off x="6506052" y="724110"/>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477437" y="1989610"/>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乙烯是平面形分子，</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原子和</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H</a:t>
            </a:r>
            <a:r>
              <a:rPr lang="zh-CN" altLang="zh-CN" sz="2600" b="1" kern="100" dirty="0">
                <a:solidFill>
                  <a:srgbClr val="0000FF"/>
                </a:solidFill>
                <a:latin typeface="Times New Roman"/>
                <a:ea typeface="仿宋_GB2312"/>
                <a:cs typeface="Times New Roman"/>
              </a:rPr>
              <a:t>原子都在同一平面上，</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原子取代乙烯分子中的</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H</a:t>
            </a:r>
            <a:r>
              <a:rPr lang="zh-CN" altLang="zh-CN" sz="2600" b="1" kern="100" dirty="0">
                <a:solidFill>
                  <a:srgbClr val="0000FF"/>
                </a:solidFill>
                <a:latin typeface="Times New Roman"/>
                <a:ea typeface="仿宋_GB2312"/>
                <a:cs typeface="Times New Roman"/>
              </a:rPr>
              <a:t>原子可得到</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，则</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是平面形分子，</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项符合题意；</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是正四面体形分子，分子中最多有</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个原子共平面，可将</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分别看作是</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分子中的</a:t>
            </a:r>
            <a:r>
              <a:rPr lang="en-US" altLang="zh-CN" sz="2600" b="1" kern="100" dirty="0">
                <a:solidFill>
                  <a:srgbClr val="0000FF"/>
                </a:solidFill>
                <a:latin typeface="Times New Roman"/>
                <a:ea typeface="仿宋_GB2312"/>
                <a:cs typeface="Courier New"/>
              </a:rPr>
              <a:t>H</a:t>
            </a:r>
            <a:r>
              <a:rPr lang="zh-CN" altLang="zh-CN" sz="2600" b="1" kern="100" dirty="0">
                <a:solidFill>
                  <a:srgbClr val="0000FF"/>
                </a:solidFill>
                <a:latin typeface="Times New Roman"/>
                <a:ea typeface="仿宋_GB2312"/>
                <a:cs typeface="Times New Roman"/>
              </a:rPr>
              <a:t>原子依次被</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原子、</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取代的产物，因此这些分子中的原子不可能都共平面，</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项不符合题意</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kern="100" dirty="0">
                <a:latin typeface="Times New Roman"/>
                <a:ea typeface="微软雅黑"/>
                <a:cs typeface="Times New Roman"/>
              </a:rPr>
              <a:t>乙烷、乙烯属于不同类型的有机化合物，但它们之间也有共性。下列关于它们之间共同特点的说法正确的是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5491637" y="1223260"/>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6880" y="1881186"/>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都含有碳碳双键</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都能使酸性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溶液褪色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在空气中燃烧都产生明亮火焰且伴有黑烟</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在氧气中完全燃烧后都生成</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smtClean="0">
                <a:latin typeface="Times New Roman"/>
                <a:ea typeface="微软雅黑"/>
                <a:cs typeface="Courier New"/>
              </a:rPr>
              <a:t>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O</a:t>
            </a:r>
            <a:endParaRPr lang="zh-CN" altLang="zh-CN" sz="1050" kern="100" dirty="0">
              <a:latin typeface="宋体"/>
              <a:cs typeface="Courier New"/>
            </a:endParaRPr>
          </a:p>
        </p:txBody>
      </p:sp>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168006152"/>
              </p:ext>
            </p:extLst>
          </p:nvPr>
        </p:nvGraphicFramePr>
        <p:xfrm>
          <a:off x="381000" y="953932"/>
          <a:ext cx="11303000" cy="3556000"/>
        </p:xfrm>
        <a:graphic>
          <a:graphicData uri="http://schemas.openxmlformats.org/presentationml/2006/ole">
            <mc:AlternateContent xmlns:mc="http://schemas.openxmlformats.org/markup-compatibility/2006">
              <mc:Choice xmlns:v="urn:schemas-microsoft-com:vml" Requires="v">
                <p:oleObj spid="_x0000_s23573" name="Document" r:id="rId4" imgW="11300494" imgH="3566409" progId="Word.Document.8">
                  <p:embed/>
                </p:oleObj>
              </mc:Choice>
              <mc:Fallback>
                <p:oleObj name="Document" r:id="rId4" imgW="11300494" imgH="3566409" progId="Word.Document.8">
                  <p:embed/>
                  <p:pic>
                    <p:nvPicPr>
                      <p:cNvPr id="0" name=""/>
                      <p:cNvPicPr/>
                      <p:nvPr/>
                    </p:nvPicPr>
                    <p:blipFill>
                      <a:blip r:embed="rId5"/>
                      <a:stretch>
                        <a:fillRect/>
                      </a:stretch>
                    </p:blipFill>
                    <p:spPr>
                      <a:xfrm>
                        <a:off x="381000" y="953932"/>
                        <a:ext cx="11303000" cy="3556000"/>
                      </a:xfrm>
                      <a:prstGeom prst="rect">
                        <a:avLst/>
                      </a:prstGeom>
                    </p:spPr>
                  </p:pic>
                </p:oleObj>
              </mc:Fallback>
            </mc:AlternateContent>
          </a:graphicData>
        </a:graphic>
      </p:graphicFrame>
    </p:spTree>
    <p:extLst>
      <p:ext uri="{BB962C8B-B14F-4D97-AF65-F5344CB8AC3E}">
        <p14:creationId xmlns:p14="http://schemas.microsoft.com/office/powerpoint/2010/main" val="7799348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15777"/>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a:ea typeface="微软雅黑"/>
                <a:cs typeface="Times New Roman"/>
              </a:rPr>
              <a:t>检验乙烷中是否混有少量乙烯的正确方法为</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18768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将气体点燃</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将气体通入浓硫酸</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将气体通入</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将气体通入酸性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smtClean="0">
                <a:latin typeface="Times New Roman"/>
                <a:ea typeface="微软雅黑"/>
                <a:cs typeface="Times New Roman"/>
              </a:rPr>
              <a:t>溶液</a:t>
            </a:r>
            <a:endParaRPr lang="zh-CN" altLang="zh-CN" sz="1050" kern="100" dirty="0">
              <a:latin typeface="宋体"/>
              <a:cs typeface="Courier New"/>
            </a:endParaRPr>
          </a:p>
        </p:txBody>
      </p:sp>
      <p:sp>
        <p:nvSpPr>
          <p:cNvPr id="10" name="TextBox 9"/>
          <p:cNvSpPr txBox="1"/>
          <p:nvPr/>
        </p:nvSpPr>
        <p:spPr>
          <a:xfrm>
            <a:off x="7175344" y="64951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5" name="矩形 4"/>
          <p:cNvSpPr/>
          <p:nvPr/>
        </p:nvSpPr>
        <p:spPr>
          <a:xfrm>
            <a:off x="514493" y="3556539"/>
            <a:ext cx="11243394" cy="27282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A</a:t>
            </a:r>
            <a:r>
              <a:rPr lang="en-US" altLang="zh-CN" sz="2600" kern="100" dirty="0">
                <a:latin typeface="Times New Roman"/>
                <a:ea typeface="黑体"/>
                <a:cs typeface="Courier New"/>
              </a:rPr>
              <a:t>.</a:t>
            </a:r>
            <a:r>
              <a:rPr lang="zh-CN" altLang="zh-CN" sz="2600" b="1" kern="100" dirty="0">
                <a:solidFill>
                  <a:srgbClr val="0000FF"/>
                </a:solidFill>
                <a:latin typeface="Times New Roman"/>
                <a:ea typeface="仿宋_GB2312"/>
                <a:cs typeface="Times New Roman"/>
              </a:rPr>
              <a:t>将气体点燃，乙烷也能燃烧，故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将气体通入浓硫酸，两者均不反应，故</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将气体通入</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，两者均难溶于水，故</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将气体通入酸性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溶液，乙烯能使酸性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溶液褪色，而乙烷不能，现象不同可检验，故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endParaRPr lang="zh-CN" altLang="zh-CN" sz="1050" kern="100" dirty="0">
              <a:latin typeface="宋体"/>
              <a:cs typeface="Courier New"/>
            </a:endParaRPr>
          </a:p>
          <a:p>
            <a:pPr algn="just">
              <a:lnSpc>
                <a:spcPct val="150000"/>
              </a:lnSpc>
              <a:spcAft>
                <a:spcPts val="0"/>
              </a:spcAft>
              <a:tabLst>
                <a:tab pos="2700655" algn="l"/>
              </a:tabLst>
            </a:pPr>
            <a:endParaRPr lang="zh-CN" altLang="zh-CN" sz="1050" kern="100" dirty="0">
              <a:latin typeface="宋体"/>
              <a:cs typeface="Courier New"/>
            </a:endParaRPr>
          </a:p>
        </p:txBody>
      </p:sp>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4470" y="77447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dirty="0">
                <a:latin typeface="Times New Roman"/>
                <a:ea typeface="微软雅黑"/>
                <a:cs typeface="Times New Roman"/>
              </a:rPr>
              <a:t>下列叙述错误的是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TextBox 9"/>
          <p:cNvSpPr txBox="1"/>
          <p:nvPr/>
        </p:nvSpPr>
        <p:spPr>
          <a:xfrm>
            <a:off x="3521751" y="859104"/>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99122572"/>
              </p:ext>
            </p:extLst>
          </p:nvPr>
        </p:nvGraphicFramePr>
        <p:xfrm>
          <a:off x="660400" y="1587500"/>
          <a:ext cx="10922000" cy="4102100"/>
        </p:xfrm>
        <a:graphic>
          <a:graphicData uri="http://schemas.openxmlformats.org/presentationml/2006/ole">
            <mc:AlternateContent xmlns:mc="http://schemas.openxmlformats.org/markup-compatibility/2006">
              <mc:Choice xmlns:v="urn:schemas-microsoft-com:vml" Requires="v">
                <p:oleObj spid="_x0000_s24597" name="Document" r:id="rId4" imgW="10919578" imgH="4115087" progId="Word.Document.8">
                  <p:embed/>
                </p:oleObj>
              </mc:Choice>
              <mc:Fallback>
                <p:oleObj name="Document" r:id="rId4" imgW="10919578" imgH="4115087" progId="Word.Document.8">
                  <p:embed/>
                  <p:pic>
                    <p:nvPicPr>
                      <p:cNvPr id="0" name=""/>
                      <p:cNvPicPr/>
                      <p:nvPr/>
                    </p:nvPicPr>
                    <p:blipFill>
                      <a:blip r:embed="rId5"/>
                      <a:stretch>
                        <a:fillRect/>
                      </a:stretch>
                    </p:blipFill>
                    <p:spPr>
                      <a:xfrm>
                        <a:off x="660400" y="1587500"/>
                        <a:ext cx="10922000" cy="4102100"/>
                      </a:xfrm>
                      <a:prstGeom prst="rect">
                        <a:avLst/>
                      </a:prstGeom>
                    </p:spPr>
                  </p:pic>
                </p:oleObj>
              </mc:Fallback>
            </mc:AlternateContent>
          </a:graphicData>
        </a:graphic>
      </p:graphicFrame>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微软雅黑"/>
                <a:cs typeface="Times New Roman"/>
              </a:rPr>
              <a:t>一、石油的炼制</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石油的</a:t>
            </a:r>
            <a:r>
              <a:rPr lang="zh-CN" altLang="zh-CN" sz="2600" kern="100" dirty="0" smtClean="0">
                <a:latin typeface="Times New Roman"/>
                <a:ea typeface="黑体"/>
                <a:cs typeface="Times New Roman"/>
              </a:rPr>
              <a:t>分馏</a:t>
            </a:r>
            <a:endParaRPr lang="zh-CN" altLang="zh-CN" sz="1050" kern="100" dirty="0">
              <a:latin typeface="宋体"/>
              <a:cs typeface="Courier New"/>
            </a:endParaRPr>
          </a:p>
        </p:txBody>
      </p:sp>
      <p:sp>
        <p:nvSpPr>
          <p:cNvPr id="8" name="矩形 7"/>
          <p:cNvSpPr/>
          <p:nvPr/>
        </p:nvSpPr>
        <p:spPr>
          <a:xfrm>
            <a:off x="516880" y="1896453"/>
            <a:ext cx="11397613"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原理：石油分馏是利用石油中各组分的沸点不同，加热时，沸点低的成分先汽化，经冷凝后收集，沸点较高的成分随后汽化、冷凝，这样不断操作，能使沸点不同的成分</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馏分</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逐步分离出来。这种方法叫石油的分馏。</a:t>
            </a:r>
            <a:endParaRPr lang="zh-CN" altLang="zh-CN" sz="1050" kern="100" dirty="0">
              <a:effectLst/>
              <a:latin typeface="宋体"/>
              <a:cs typeface="Courier New"/>
            </a:endParaRPr>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反应生成</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中含</a:t>
            </a:r>
            <a:r>
              <a:rPr lang="en-US" altLang="zh-CN" sz="2600" b="1" kern="100" dirty="0">
                <a:solidFill>
                  <a:srgbClr val="0000FF"/>
                </a:solidFill>
                <a:latin typeface="Times New Roman"/>
                <a:ea typeface="仿宋_GB2312"/>
                <a:cs typeface="Courier New"/>
              </a:rPr>
              <a:t>5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H</a:t>
            </a:r>
            <a:r>
              <a:rPr lang="zh-CN" altLang="zh-CN" sz="2600" b="1" kern="100" dirty="0">
                <a:solidFill>
                  <a:srgbClr val="0000FF"/>
                </a:solidFill>
                <a:latin typeface="Times New Roman"/>
                <a:ea typeface="仿宋_GB2312"/>
                <a:cs typeface="Times New Roman"/>
              </a:rPr>
              <a:t>原子，最多需要</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5 </a:t>
            </a:r>
            <a:r>
              <a:rPr lang="en-US" altLang="zh-CN" sz="2600" b="1" kern="100" dirty="0" err="1">
                <a:solidFill>
                  <a:srgbClr val="0000FF"/>
                </a:solidFill>
                <a:latin typeface="Times New Roman"/>
                <a:ea typeface="仿宋_GB2312"/>
                <a:cs typeface="Courier New"/>
              </a:rPr>
              <a:t>mol</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和溴水不反应，</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可以和溴水反应生成液态的</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BrCH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Br</a:t>
            </a:r>
            <a:r>
              <a:rPr lang="zh-CN" altLang="zh-CN" sz="2600" b="1" kern="100" dirty="0">
                <a:solidFill>
                  <a:srgbClr val="0000FF"/>
                </a:solidFill>
                <a:latin typeface="Times New Roman"/>
                <a:ea typeface="仿宋_GB2312"/>
                <a:cs typeface="Times New Roman"/>
              </a:rPr>
              <a:t>，再用浓硫酸干燥，</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溶液不反应，</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被酸性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溶液氧化，酸性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溶液褪色，</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加成生成唯一产物</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zh-CN" altLang="zh-CN" sz="2600" dirty="0">
                <a:latin typeface="Times New Roman"/>
                <a:ea typeface="微软雅黑"/>
                <a:cs typeface="Times New Roman"/>
              </a:rPr>
              <a:t>关于丙烯</a:t>
            </a:r>
            <a:r>
              <a:rPr lang="en-US" altLang="zh-CN" sz="2600" dirty="0">
                <a:latin typeface="Times New Roman"/>
                <a:ea typeface="微软雅黑"/>
              </a:rPr>
              <a:t>(CH</a:t>
            </a:r>
            <a:r>
              <a:rPr lang="en-US" altLang="zh-CN" sz="2600" baseline="-25000" dirty="0">
                <a:latin typeface="Times New Roman"/>
                <a:ea typeface="微软雅黑"/>
              </a:rPr>
              <a:t>3</a:t>
            </a:r>
            <a:r>
              <a:rPr lang="en-US" altLang="zh-CN" sz="2600" dirty="0">
                <a:latin typeface="Times New Roman"/>
                <a:ea typeface="微软雅黑"/>
              </a:rPr>
              <a:t>CH</a:t>
            </a:r>
            <a:r>
              <a:rPr lang="en-US" altLang="zh-CN" sz="2600" spc="-80" dirty="0">
                <a:latin typeface="Times New Roman"/>
                <a:ea typeface="微软雅黑"/>
              </a:rPr>
              <a:t>==</a:t>
            </a:r>
            <a:r>
              <a:rPr lang="en-US" altLang="zh-CN" sz="2600" dirty="0">
                <a:latin typeface="Times New Roman"/>
                <a:ea typeface="微软雅黑"/>
              </a:rPr>
              <a:t>=CH</a:t>
            </a:r>
            <a:r>
              <a:rPr lang="en-US" altLang="zh-CN" sz="2600" baseline="-25000" dirty="0">
                <a:latin typeface="Times New Roman"/>
                <a:ea typeface="微软雅黑"/>
              </a:rPr>
              <a:t>2</a:t>
            </a:r>
            <a:r>
              <a:rPr lang="en-US" altLang="zh-CN" sz="2600" dirty="0">
                <a:latin typeface="Times New Roman"/>
                <a:ea typeface="微软雅黑"/>
              </a:rPr>
              <a:t>)</a:t>
            </a:r>
            <a:r>
              <a:rPr lang="zh-CN" altLang="zh-CN" sz="2600" dirty="0">
                <a:latin typeface="Times New Roman"/>
                <a:ea typeface="微软雅黑"/>
                <a:cs typeface="Times New Roman"/>
              </a:rPr>
              <a:t>的结构或性质不正确的是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A.3</a:t>
            </a:r>
            <a:r>
              <a:rPr lang="zh-CN" altLang="zh-CN" sz="2600" kern="100" dirty="0">
                <a:latin typeface="Times New Roman"/>
                <a:ea typeface="微软雅黑"/>
                <a:cs typeface="Times New Roman"/>
              </a:rPr>
              <a:t>个碳原子一定在同一平面上</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所有原子不可能在同一平面上</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与氯化氢加成产物有固定熔点</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丙烯能使酸性高锰酸钾溶液</a:t>
            </a:r>
            <a:r>
              <a:rPr lang="zh-CN" altLang="zh-CN" sz="2600" kern="100" dirty="0" smtClean="0">
                <a:latin typeface="Times New Roman"/>
                <a:ea typeface="微软雅黑"/>
                <a:cs typeface="Times New Roman"/>
              </a:rPr>
              <a:t>褪色</a:t>
            </a:r>
            <a:endParaRPr lang="zh-CN" altLang="zh-CN" sz="1050" kern="100" dirty="0">
              <a:latin typeface="宋体"/>
              <a:cs typeface="Courier New"/>
            </a:endParaRPr>
          </a:p>
        </p:txBody>
      </p:sp>
      <p:sp>
        <p:nvSpPr>
          <p:cNvPr id="10" name="TextBox 9"/>
          <p:cNvSpPr txBox="1"/>
          <p:nvPr/>
        </p:nvSpPr>
        <p:spPr>
          <a:xfrm>
            <a:off x="8202349" y="923587"/>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909472"/>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由于乙烯是平面形结构，丙烯相当于甲基取代了乙烯分子中的</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个氢原子，因此丙烯分子中</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个碳原子一定在同一平面上，</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项正确；由于与饱和碳原子相连的</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个原子一定不在同一个平面上，因此丙烯分子中所有原子不可能在同一平面上，</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项正确；与</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加成产物有两种，即</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CHClCH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，因此没有固定熔点，</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项错误；丙烯分子中含有碳碳双键，能使酸性高锰酸钾溶液褪色，</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70000"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dirty="0">
                <a:latin typeface="Times New Roman"/>
                <a:ea typeface="微软雅黑"/>
                <a:cs typeface="Times New Roman"/>
              </a:rPr>
              <a:t>甲烷、乙烯、乙炔都是常见的有机化合物。下列说法错误的是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9" name="矩形 8"/>
          <p:cNvSpPr/>
          <p:nvPr/>
        </p:nvSpPr>
        <p:spPr>
          <a:xfrm>
            <a:off x="516880" y="1449541"/>
            <a:ext cx="1139761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无论是乙烯与</a:t>
            </a:r>
            <a:r>
              <a:rPr lang="en-US" altLang="zh-CN" sz="2600" kern="100" dirty="0">
                <a:latin typeface="Times New Roman"/>
                <a:ea typeface="微软雅黑"/>
                <a:cs typeface="Courier New"/>
              </a:rPr>
              <a:t>Br</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的加成，还是乙烯使酸性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溶液褪色，都与分子内含有碳碳双键有关</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用溴的四氯化碳溶液或酸性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溶液都可以鉴别乙烯和甲烷</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相同质量的乙烯和甲烷完全燃烧后产生的水的质量相同</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乙烯与乙炔都能使溴的四氯化碳溶液褪色，原理</a:t>
            </a:r>
            <a:r>
              <a:rPr lang="zh-CN" altLang="zh-CN" sz="2600" kern="100" dirty="0" smtClean="0">
                <a:latin typeface="Times New Roman"/>
                <a:ea typeface="微软雅黑"/>
                <a:cs typeface="Times New Roman"/>
              </a:rPr>
              <a:t>相同</a:t>
            </a:r>
            <a:endParaRPr lang="zh-CN" altLang="zh-CN" sz="1050" kern="100" dirty="0">
              <a:latin typeface="宋体"/>
              <a:cs typeface="Courier New"/>
            </a:endParaRPr>
          </a:p>
        </p:txBody>
      </p:sp>
      <p:sp>
        <p:nvSpPr>
          <p:cNvPr id="10" name="TextBox 9"/>
          <p:cNvSpPr txBox="1"/>
          <p:nvPr/>
        </p:nvSpPr>
        <p:spPr>
          <a:xfrm>
            <a:off x="9809856" y="90947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zh-CN" altLang="zh-CN" sz="2600" b="1" kern="100" dirty="0">
                <a:solidFill>
                  <a:srgbClr val="0000FF"/>
                </a:solidFill>
                <a:latin typeface="Times New Roman"/>
                <a:ea typeface="仿宋_GB2312"/>
                <a:cs typeface="Times New Roman"/>
              </a:rPr>
              <a:t>乙烯的加成反应和氧化反应过程中碳碳双键断裂，</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项正确；乙烯能与溴和酸性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溶液反应，但是甲烷不能，故能用溴的四氯化碳溶液或酸性</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溶液鉴别乙烯和甲烷，</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项正确；乙烯和甲烷中氢的质量分数不同，故相同质量的乙烯和甲烷完全燃烧后产生的水的质量不同，</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项错误；乙烯、乙炔均能与</a:t>
            </a:r>
            <a:r>
              <a:rPr lang="en-US" altLang="zh-CN" sz="2600" b="1" kern="100" dirty="0">
                <a:solidFill>
                  <a:srgbClr val="0000FF"/>
                </a:solidFill>
                <a:latin typeface="Times New Roman"/>
                <a:ea typeface="仿宋_GB2312"/>
                <a:cs typeface="Courier New"/>
              </a:rPr>
              <a:t>Br</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发生加成反应而使溴的四氯化碳溶液褪色，</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6433236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11326"/>
            <a:ext cx="11654075" cy="1323415"/>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的混合气体</a:t>
            </a:r>
            <a:r>
              <a:rPr lang="en-US" altLang="zh-CN" sz="2600" kern="100" dirty="0">
                <a:latin typeface="Times New Roman"/>
                <a:ea typeface="微软雅黑"/>
                <a:cs typeface="Courier New"/>
              </a:rPr>
              <a:t>15 g</a:t>
            </a:r>
            <a:r>
              <a:rPr lang="zh-CN" altLang="zh-CN" sz="2600" kern="100" dirty="0">
                <a:latin typeface="Times New Roman"/>
                <a:ea typeface="微软雅黑"/>
                <a:cs typeface="Times New Roman"/>
              </a:rPr>
              <a:t>通入盛有足量溴水的容器中，溴水的质量增加了</a:t>
            </a:r>
            <a:r>
              <a:rPr lang="en-US" altLang="zh-CN" sz="2600" kern="100" dirty="0">
                <a:latin typeface="Times New Roman"/>
                <a:ea typeface="微软雅黑"/>
                <a:cs typeface="Courier New"/>
              </a:rPr>
              <a:t>7 g</a:t>
            </a:r>
            <a:r>
              <a:rPr lang="zh-CN" altLang="zh-CN" sz="2600" kern="100" dirty="0">
                <a:latin typeface="Times New Roman"/>
                <a:ea typeface="微软雅黑"/>
                <a:cs typeface="Times New Roman"/>
              </a:rPr>
              <a:t>，则混合气体中</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的体积之比为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	</a:t>
            </a:r>
            <a:endParaRPr lang="zh-CN" altLang="zh-CN" sz="1050" kern="100" dirty="0">
              <a:effectLst/>
              <a:latin typeface="宋体"/>
              <a:cs typeface="Courier New"/>
            </a:endParaRPr>
          </a:p>
        </p:txBody>
      </p:sp>
      <p:sp>
        <p:nvSpPr>
          <p:cNvPr id="9" name="矩形 8"/>
          <p:cNvSpPr/>
          <p:nvPr/>
        </p:nvSpPr>
        <p:spPr>
          <a:xfrm>
            <a:off x="516880" y="1737962"/>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  	B.2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  </a:t>
            </a:r>
            <a:r>
              <a:rPr lang="en-US" altLang="zh-CN" sz="2600" kern="100" dirty="0" smtClean="0">
                <a:latin typeface="Times New Roman"/>
                <a:ea typeface="微软雅黑"/>
                <a:cs typeface="Courier New"/>
              </a:rPr>
              <a:t>	C.3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  	D.2</a:t>
            </a:r>
            <a:r>
              <a:rPr lang="en-US" altLang="zh-CN" sz="2600" kern="100" dirty="0">
                <a:latin typeface="宋体"/>
                <a:ea typeface="微软雅黑"/>
                <a:cs typeface="Times New Roman"/>
              </a:rPr>
              <a:t>∶</a:t>
            </a:r>
            <a:r>
              <a:rPr lang="en-US" altLang="zh-CN" sz="2600" kern="100" dirty="0" smtClean="0">
                <a:latin typeface="Times New Roman"/>
                <a:ea typeface="微软雅黑"/>
                <a:cs typeface="Courier New"/>
              </a:rPr>
              <a:t>3</a:t>
            </a:r>
            <a:endParaRPr lang="zh-CN" altLang="zh-CN" sz="1050" kern="100" dirty="0">
              <a:latin typeface="宋体"/>
              <a:cs typeface="Courier New"/>
            </a:endParaRPr>
          </a:p>
        </p:txBody>
      </p:sp>
      <p:sp>
        <p:nvSpPr>
          <p:cNvPr id="10" name="TextBox 9"/>
          <p:cNvSpPr txBox="1"/>
          <p:nvPr/>
        </p:nvSpPr>
        <p:spPr>
          <a:xfrm>
            <a:off x="7124544" y="123018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44426029"/>
              </p:ext>
            </p:extLst>
          </p:nvPr>
        </p:nvGraphicFramePr>
        <p:xfrm>
          <a:off x="538019" y="2578100"/>
          <a:ext cx="11137900" cy="3162300"/>
        </p:xfrm>
        <a:graphic>
          <a:graphicData uri="http://schemas.openxmlformats.org/presentationml/2006/ole">
            <mc:AlternateContent xmlns:mc="http://schemas.openxmlformats.org/markup-compatibility/2006">
              <mc:Choice xmlns:v="urn:schemas-microsoft-com:vml" Requires="v">
                <p:oleObj spid="_x0000_s40966" name="Document" r:id="rId4" imgW="11135394" imgH="3170021" progId="Word.Document.8">
                  <p:embed/>
                </p:oleObj>
              </mc:Choice>
              <mc:Fallback>
                <p:oleObj name="Document" r:id="rId4" imgW="11135394" imgH="3170021" progId="Word.Document.8">
                  <p:embed/>
                  <p:pic>
                    <p:nvPicPr>
                      <p:cNvPr id="0" name="对象 2"/>
                      <p:cNvPicPr>
                        <a:picLocks noChangeAspect="1" noChangeArrowheads="1"/>
                      </p:cNvPicPr>
                      <p:nvPr/>
                    </p:nvPicPr>
                    <p:blipFill>
                      <a:blip r:embed="rId5"/>
                      <a:srcRect/>
                      <a:stretch>
                        <a:fillRect/>
                      </a:stretch>
                    </p:blipFill>
                    <p:spPr bwMode="auto">
                      <a:xfrm>
                        <a:off x="538019" y="2578100"/>
                        <a:ext cx="111379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70000" indent="-457200"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dirty="0">
                <a:latin typeface="Times New Roman"/>
                <a:ea typeface="微软雅黑"/>
                <a:cs typeface="Times New Roman"/>
              </a:rPr>
              <a:t>下列说法正确的是</a:t>
            </a:r>
            <a:r>
              <a:rPr lang="en-US" altLang="zh-CN" sz="2600" dirty="0">
                <a:latin typeface="Times New Roman"/>
                <a:ea typeface="微软雅黑"/>
              </a:rPr>
              <a:t>(</a:t>
            </a:r>
            <a:r>
              <a:rPr lang="zh-CN" altLang="zh-CN" sz="2600" dirty="0">
                <a:latin typeface="Times New Roman"/>
                <a:ea typeface="微软雅黑"/>
                <a:cs typeface="Times New Roman"/>
              </a:rPr>
              <a:t>　　</a:t>
            </a:r>
            <a:r>
              <a:rPr lang="en-US" altLang="zh-CN" sz="2600" dirty="0">
                <a:latin typeface="Times New Roman"/>
                <a:ea typeface="微软雅黑"/>
              </a:rPr>
              <a:t>)</a:t>
            </a:r>
            <a:endParaRPr lang="zh-CN" altLang="zh-CN" sz="1050" kern="100" dirty="0">
              <a:effectLst/>
              <a:latin typeface="宋体"/>
              <a:cs typeface="Courier New"/>
            </a:endParaRPr>
          </a:p>
        </p:txBody>
      </p:sp>
      <p:sp>
        <p:nvSpPr>
          <p:cNvPr id="10" name="TextBox 9"/>
          <p:cNvSpPr txBox="1"/>
          <p:nvPr/>
        </p:nvSpPr>
        <p:spPr>
          <a:xfrm>
            <a:off x="3676374" y="90947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0872677"/>
              </p:ext>
            </p:extLst>
          </p:nvPr>
        </p:nvGraphicFramePr>
        <p:xfrm>
          <a:off x="698500" y="1629564"/>
          <a:ext cx="10909300" cy="3162300"/>
        </p:xfrm>
        <a:graphic>
          <a:graphicData uri="http://schemas.openxmlformats.org/presentationml/2006/ole">
            <mc:AlternateContent xmlns:mc="http://schemas.openxmlformats.org/markup-compatibility/2006">
              <mc:Choice xmlns:v="urn:schemas-microsoft-com:vml" Requires="v">
                <p:oleObj spid="_x0000_s20502" name="Document" r:id="rId4" imgW="10906989" imgH="3170381" progId="Word.Document.8">
                  <p:embed/>
                </p:oleObj>
              </mc:Choice>
              <mc:Fallback>
                <p:oleObj name="Document" r:id="rId4" imgW="10906989" imgH="3170381" progId="Word.Document.8">
                  <p:embed/>
                  <p:pic>
                    <p:nvPicPr>
                      <p:cNvPr id="0" name="对象 2"/>
                      <p:cNvPicPr>
                        <a:picLocks noChangeAspect="1" noChangeArrowheads="1"/>
                      </p:cNvPicPr>
                      <p:nvPr/>
                    </p:nvPicPr>
                    <p:blipFill>
                      <a:blip r:embed="rId5"/>
                      <a:srcRect/>
                      <a:stretch>
                        <a:fillRect/>
                      </a:stretch>
                    </p:blipFill>
                    <p:spPr bwMode="auto">
                      <a:xfrm>
                        <a:off x="698500" y="1629564"/>
                        <a:ext cx="109093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480771905"/>
              </p:ext>
            </p:extLst>
          </p:nvPr>
        </p:nvGraphicFramePr>
        <p:xfrm>
          <a:off x="381000" y="717078"/>
          <a:ext cx="11493500" cy="4152900"/>
        </p:xfrm>
        <a:graphic>
          <a:graphicData uri="http://schemas.openxmlformats.org/presentationml/2006/ole">
            <mc:AlternateContent xmlns:mc="http://schemas.openxmlformats.org/markup-compatibility/2006">
              <mc:Choice xmlns:v="urn:schemas-microsoft-com:vml" Requires="v">
                <p:oleObj spid="_x0000_s43013" name="Document" r:id="rId4" imgW="11484297" imgH="4160810" progId="Word.Document.8">
                  <p:embed/>
                </p:oleObj>
              </mc:Choice>
              <mc:Fallback>
                <p:oleObj name="Document" r:id="rId4" imgW="11484297" imgH="4160810" progId="Word.Document.8">
                  <p:embed/>
                  <p:pic>
                    <p:nvPicPr>
                      <p:cNvPr id="0" name=""/>
                      <p:cNvPicPr/>
                      <p:nvPr/>
                    </p:nvPicPr>
                    <p:blipFill>
                      <a:blip r:embed="rId5"/>
                      <a:stretch>
                        <a:fillRect/>
                      </a:stretch>
                    </p:blipFill>
                    <p:spPr>
                      <a:xfrm>
                        <a:off x="381000" y="717078"/>
                        <a:ext cx="11493500" cy="4152900"/>
                      </a:xfrm>
                      <a:prstGeom prst="rect">
                        <a:avLst/>
                      </a:prstGeom>
                    </p:spPr>
                  </p:pic>
                </p:oleObj>
              </mc:Fallback>
            </mc:AlternateContent>
          </a:graphicData>
        </a:graphic>
      </p:graphicFrame>
    </p:spTree>
    <p:extLst>
      <p:ext uri="{BB962C8B-B14F-4D97-AF65-F5344CB8AC3E}">
        <p14:creationId xmlns:p14="http://schemas.microsoft.com/office/powerpoint/2010/main" val="15117758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848559"/>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a:ea typeface="微软雅黑"/>
                <a:cs typeface="Times New Roman"/>
              </a:rPr>
              <a:t>烯烃</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主要由石油炼制而获得，其产量可以用来衡量一个国家的石油化工发展水平，烯烃</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可发生如图所示的一系列化学反应，其中</a:t>
            </a:r>
            <a:r>
              <a:rPr lang="en-US" altLang="zh-CN" sz="2600" kern="100" dirty="0">
                <a:latin typeface="宋体"/>
                <a:ea typeface="微软雅黑"/>
                <a:cs typeface="Times New Roman"/>
              </a:rPr>
              <a:t>①②③</a:t>
            </a:r>
            <a:r>
              <a:rPr lang="zh-CN" altLang="zh-CN" sz="2600" kern="100" dirty="0">
                <a:latin typeface="Times New Roman"/>
                <a:ea typeface="微软雅黑"/>
                <a:cs typeface="Times New Roman"/>
              </a:rPr>
              <a:t>属于同种反应类型。根据图回答下列问题：</a:t>
            </a:r>
            <a:endParaRPr lang="zh-CN" altLang="zh-CN" sz="1050" kern="100" dirty="0">
              <a:effectLst/>
              <a:latin typeface="宋体"/>
              <a:cs typeface="Courier New"/>
            </a:endParaRPr>
          </a:p>
        </p:txBody>
      </p:sp>
      <p:pic>
        <p:nvPicPr>
          <p:cNvPr id="41986" name="Picture 2" descr="SJ27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0267" y="2709702"/>
            <a:ext cx="5254376" cy="19802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04469"/>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写出</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的结构简式：</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A____________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B____________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C</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写出</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两步反应的化学方程式，并注明反应类型：</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②</a:t>
            </a:r>
            <a:r>
              <a:rPr lang="en-US" altLang="zh-CN" sz="2600" kern="100" dirty="0" smtClean="0">
                <a:latin typeface="Times New Roman"/>
                <a:ea typeface="微软雅黑"/>
                <a:cs typeface="Courier New"/>
              </a:rPr>
              <a:t>__________________________</a:t>
            </a:r>
            <a:r>
              <a:rPr lang="zh-CN" altLang="zh-CN" sz="2600" kern="100" dirty="0" smtClean="0">
                <a:latin typeface="Times New Roman"/>
                <a:ea typeface="微软雅黑"/>
                <a:cs typeface="Times New Roman"/>
              </a:rPr>
              <a:t>，反应类型</a:t>
            </a:r>
            <a:r>
              <a:rPr lang="en-US" altLang="zh-CN" sz="2600" kern="100" dirty="0">
                <a:latin typeface="Times New Roman"/>
                <a:ea typeface="微软雅黑"/>
                <a:cs typeface="Courier New"/>
              </a:rPr>
              <a:t>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宋体"/>
                <a:ea typeface="微软雅黑"/>
                <a:cs typeface="Times New Roman"/>
              </a:rPr>
              <a:t>④</a:t>
            </a:r>
            <a:r>
              <a:rPr lang="en-US" altLang="zh-CN" sz="2600" kern="100" dirty="0" smtClean="0">
                <a:latin typeface="Times New Roman"/>
                <a:ea typeface="微软雅黑"/>
                <a:cs typeface="Courier New"/>
              </a:rPr>
              <a:t>__________________________</a:t>
            </a:r>
            <a:r>
              <a:rPr lang="zh-CN" altLang="zh-CN" sz="2600" kern="100" dirty="0" smtClean="0">
                <a:latin typeface="Times New Roman"/>
                <a:ea typeface="微软雅黑"/>
                <a:cs typeface="Times New Roman"/>
              </a:rPr>
              <a:t>，反应类型</a:t>
            </a:r>
            <a:r>
              <a:rPr lang="en-US" altLang="zh-CN" sz="2600" kern="100" dirty="0">
                <a:latin typeface="Times New Roman"/>
                <a:ea typeface="微软雅黑"/>
                <a:cs typeface="Courier New"/>
              </a:rPr>
              <a:t>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93911359"/>
              </p:ext>
            </p:extLst>
          </p:nvPr>
        </p:nvGraphicFramePr>
        <p:xfrm>
          <a:off x="381000" y="3789834"/>
          <a:ext cx="11493500" cy="2374900"/>
        </p:xfrm>
        <a:graphic>
          <a:graphicData uri="http://schemas.openxmlformats.org/presentationml/2006/ole">
            <mc:AlternateContent xmlns:mc="http://schemas.openxmlformats.org/markup-compatibility/2006">
              <mc:Choice xmlns:v="urn:schemas-microsoft-com:vml" Requires="v">
                <p:oleObj spid="_x0000_s27669" name="Document" r:id="rId4" imgW="11484297" imgH="2378326" progId="Word.Document.8">
                  <p:embed/>
                </p:oleObj>
              </mc:Choice>
              <mc:Fallback>
                <p:oleObj name="Document" r:id="rId4" imgW="11484297" imgH="2378326" progId="Word.Document.8">
                  <p:embed/>
                  <p:pic>
                    <p:nvPicPr>
                      <p:cNvPr id="0" name=""/>
                      <p:cNvPicPr/>
                      <p:nvPr/>
                    </p:nvPicPr>
                    <p:blipFill>
                      <a:blip r:embed="rId5"/>
                      <a:stretch>
                        <a:fillRect/>
                      </a:stretch>
                    </p:blipFill>
                    <p:spPr>
                      <a:xfrm>
                        <a:off x="381000" y="3789834"/>
                        <a:ext cx="11493500" cy="23749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实验室</a:t>
            </a:r>
            <a:r>
              <a:rPr lang="zh-CN" altLang="zh-CN" sz="2600" kern="100" dirty="0" smtClean="0">
                <a:latin typeface="Times New Roman"/>
                <a:ea typeface="微软雅黑"/>
                <a:cs typeface="Times New Roman"/>
              </a:rPr>
              <a:t>蒸馏装置</a:t>
            </a:r>
            <a:endParaRPr lang="zh-CN" altLang="zh-CN" sz="1050" kern="100" dirty="0">
              <a:latin typeface="宋体"/>
              <a:cs typeface="Courier New"/>
            </a:endParaRPr>
          </a:p>
        </p:txBody>
      </p:sp>
      <p:sp>
        <p:nvSpPr>
          <p:cNvPr id="8" name="矩形 7"/>
          <p:cNvSpPr/>
          <p:nvPr/>
        </p:nvSpPr>
        <p:spPr>
          <a:xfrm>
            <a:off x="334566" y="3816569"/>
            <a:ext cx="11397613"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工业设备</a:t>
            </a:r>
            <a:r>
              <a:rPr lang="zh-CN" altLang="zh-CN" sz="2600" kern="100" dirty="0" smtClean="0">
                <a:latin typeface="Times New Roman"/>
                <a:ea typeface="微软雅黑"/>
                <a:cs typeface="Times New Roman"/>
              </a:rPr>
              <a:t>：</a:t>
            </a:r>
            <a:r>
              <a:rPr lang="en-US" altLang="zh-CN" sz="2600" kern="100" dirty="0" smtClean="0">
                <a:solidFill>
                  <a:srgbClr val="000000"/>
                </a:solidFill>
                <a:latin typeface="Times New Roman"/>
                <a:ea typeface="宋体"/>
                <a:cs typeface="Times New Roman"/>
                <a:sym typeface="Times New Roman"/>
              </a:rPr>
              <a:t>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各馏分的特点：</a:t>
            </a:r>
            <a:r>
              <a:rPr lang="zh-CN" altLang="zh-CN" sz="2600" kern="100" dirty="0" smtClean="0">
                <a:latin typeface="Times New Roman"/>
                <a:ea typeface="微软雅黑"/>
                <a:cs typeface="Times New Roman"/>
              </a:rPr>
              <a:t>都是</a:t>
            </a:r>
            <a:r>
              <a:rPr lang="en-US" altLang="zh-CN" sz="2600" kern="100" dirty="0" smtClean="0">
                <a:solidFill>
                  <a:srgbClr val="000000"/>
                </a:solidFill>
                <a:latin typeface="Times New Roman"/>
                <a:ea typeface="宋体"/>
                <a:cs typeface="Times New Roman"/>
                <a:sym typeface="Times New Roman"/>
              </a:rPr>
              <a:t>________</a:t>
            </a:r>
            <a:r>
              <a:rPr lang="zh-CN"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填</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纯净</a:t>
            </a:r>
            <a:r>
              <a:rPr lang="zh-CN" altLang="zh-CN" sz="2600" kern="100" dirty="0" smtClean="0">
                <a:latin typeface="Times New Roman"/>
                <a:ea typeface="微软雅黑"/>
                <a:cs typeface="Times New Roman"/>
              </a:rPr>
              <a:t>物</a:t>
            </a:r>
            <a:r>
              <a:rPr lang="en-US" altLang="zh-CN" sz="2600" kern="100" dirty="0" smtClean="0">
                <a:latin typeface="宋体"/>
                <a:ea typeface="微软雅黑"/>
                <a:cs typeface="Times New Roman"/>
              </a:rPr>
              <a:t>”</a:t>
            </a:r>
            <a:r>
              <a:rPr lang="zh-CN" altLang="zh-CN" sz="2600" kern="100" dirty="0" smtClean="0">
                <a:latin typeface="Times New Roman"/>
                <a:ea typeface="微软雅黑"/>
                <a:cs typeface="Times New Roman"/>
              </a:rPr>
              <a:t>或</a:t>
            </a:r>
            <a:r>
              <a:rPr lang="en-US" altLang="zh-CN" sz="2600" kern="100" dirty="0" smtClean="0">
                <a:latin typeface="宋体"/>
                <a:ea typeface="微软雅黑"/>
                <a:cs typeface="Times New Roman"/>
              </a:rPr>
              <a:t>“</a:t>
            </a:r>
            <a:r>
              <a:rPr lang="zh-CN" altLang="zh-CN" sz="2600" kern="100" dirty="0" smtClean="0">
                <a:latin typeface="Times New Roman"/>
                <a:ea typeface="微软雅黑"/>
                <a:cs typeface="Times New Roman"/>
              </a:rPr>
              <a:t>混合物</a:t>
            </a:r>
            <a:r>
              <a:rPr lang="en-US" altLang="zh-CN" sz="2600" kern="100" dirty="0" smtClean="0">
                <a:latin typeface="宋体"/>
                <a:ea typeface="微软雅黑"/>
                <a:cs typeface="Times New Roman"/>
              </a:rPr>
              <a:t>”</a:t>
            </a:r>
            <a:r>
              <a:rPr lang="en-US" altLang="zh-CN" sz="2600" kern="100" dirty="0" smtClean="0">
                <a:latin typeface="Times New Roman"/>
                <a:ea typeface="微软雅黑"/>
                <a:cs typeface="Courier New"/>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871" y="1160452"/>
            <a:ext cx="3605128" cy="253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487401" y="3941602"/>
            <a:ext cx="1184940"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分馏塔</a:t>
            </a:r>
            <a:endParaRPr lang="zh-CN" altLang="en-US" sz="2600" b="1" dirty="0">
              <a:solidFill>
                <a:srgbClr val="C00000"/>
              </a:solidFill>
              <a:latin typeface="Times New Roman"/>
              <a:ea typeface="宋体"/>
              <a:sym typeface="Times New Roman"/>
            </a:endParaRPr>
          </a:p>
        </p:txBody>
      </p:sp>
      <p:sp>
        <p:nvSpPr>
          <p:cNvPr id="3" name="矩形 2"/>
          <p:cNvSpPr/>
          <p:nvPr/>
        </p:nvSpPr>
        <p:spPr>
          <a:xfrm>
            <a:off x="3934966" y="4568164"/>
            <a:ext cx="1184940"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混合物</a:t>
            </a:r>
            <a:endParaRPr lang="zh-CN" altLang="en-US" sz="2600" b="1" dirty="0">
              <a:solidFill>
                <a:srgbClr val="C00000"/>
              </a:solidFill>
              <a:latin typeface="Times New Roman"/>
              <a:ea typeface="宋体"/>
              <a:sym typeface="Times New Roman"/>
            </a:endParaRPr>
          </a:p>
        </p:txBody>
      </p:sp>
      <p:sp>
        <p:nvSpPr>
          <p:cNvPr id="7" name="矩形 6"/>
          <p:cNvSpPr/>
          <p:nvPr/>
        </p:nvSpPr>
        <p:spPr>
          <a:xfrm>
            <a:off x="5740961" y="2012309"/>
            <a:ext cx="958917" cy="400110"/>
          </a:xfrm>
          <a:prstGeom prst="rect">
            <a:avLst/>
          </a:prstGeom>
        </p:spPr>
        <p:txBody>
          <a:bodyPr wrap="none">
            <a:spAutoFit/>
          </a:bodyPr>
          <a:lstStyle/>
          <a:p>
            <a:r>
              <a:rPr lang="zh-CN" altLang="en-US" sz="2000" b="1" kern="100" dirty="0" smtClean="0">
                <a:solidFill>
                  <a:srgbClr val="C00000"/>
                </a:solidFill>
                <a:latin typeface="Times New Roman"/>
                <a:ea typeface="宋体"/>
                <a:cs typeface="Times New Roman"/>
                <a:sym typeface="Times New Roman"/>
              </a:rPr>
              <a:t>冷凝管</a:t>
            </a:r>
            <a:endParaRPr lang="zh-CN" altLang="en-US" sz="2000" b="1"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为乙烯，其结构简式为</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，由乙烯的性质可知</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分别为</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宋体"/>
                <a:ea typeface="仿宋_GB2312"/>
                <a:cs typeface="Times New Roman"/>
              </a:rPr>
              <a:t>①②③</a:t>
            </a:r>
            <a:r>
              <a:rPr lang="zh-CN" altLang="zh-CN" sz="2600" b="1" kern="100" dirty="0">
                <a:solidFill>
                  <a:srgbClr val="0000FF"/>
                </a:solidFill>
                <a:latin typeface="Times New Roman"/>
                <a:ea typeface="仿宋_GB2312"/>
                <a:cs typeface="Times New Roman"/>
              </a:rPr>
              <a:t>都是加成反应，</a:t>
            </a:r>
            <a:r>
              <a:rPr lang="en-US"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的取代反应</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963030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60526"/>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dirty="0">
                <a:latin typeface="Times New Roman"/>
                <a:ea typeface="微软雅黑"/>
                <a:cs typeface="Times New Roman"/>
              </a:rPr>
              <a:t>现有</a:t>
            </a:r>
            <a:r>
              <a:rPr lang="en-US" altLang="zh-CN" sz="2600" dirty="0">
                <a:latin typeface="Times New Roman"/>
                <a:ea typeface="微软雅黑"/>
              </a:rPr>
              <a:t>A</a:t>
            </a:r>
            <a:r>
              <a:rPr lang="zh-CN" altLang="zh-CN" sz="2600" dirty="0">
                <a:latin typeface="Times New Roman"/>
                <a:ea typeface="微软雅黑"/>
                <a:cs typeface="Times New Roman"/>
              </a:rPr>
              <a:t>、</a:t>
            </a:r>
            <a:r>
              <a:rPr lang="en-US" altLang="zh-CN" sz="2600" dirty="0">
                <a:latin typeface="Times New Roman"/>
                <a:ea typeface="微软雅黑"/>
              </a:rPr>
              <a:t>B</a:t>
            </a:r>
            <a:r>
              <a:rPr lang="zh-CN" altLang="zh-CN" sz="2600" dirty="0">
                <a:latin typeface="Times New Roman"/>
                <a:ea typeface="微软雅黑"/>
                <a:cs typeface="Times New Roman"/>
              </a:rPr>
              <a:t>、</a:t>
            </a:r>
            <a:r>
              <a:rPr lang="en-US" altLang="zh-CN" sz="2600" dirty="0">
                <a:latin typeface="Times New Roman"/>
                <a:ea typeface="微软雅黑"/>
              </a:rPr>
              <a:t>C</a:t>
            </a:r>
            <a:r>
              <a:rPr lang="zh-CN" altLang="zh-CN" sz="2600" dirty="0">
                <a:latin typeface="Times New Roman"/>
                <a:ea typeface="微软雅黑"/>
                <a:cs typeface="Times New Roman"/>
              </a:rPr>
              <a:t>三种烃，其球棍模型如图：</a:t>
            </a:r>
            <a:endParaRPr lang="zh-CN" altLang="zh-CN" sz="1050" kern="100" dirty="0">
              <a:effectLst/>
              <a:latin typeface="宋体"/>
              <a:cs typeface="Courier New"/>
            </a:endParaRPr>
          </a:p>
        </p:txBody>
      </p:sp>
      <p:sp>
        <p:nvSpPr>
          <p:cNvPr id="9" name="矩形 8"/>
          <p:cNvSpPr/>
          <p:nvPr/>
        </p:nvSpPr>
        <p:spPr>
          <a:xfrm>
            <a:off x="694516" y="2858468"/>
            <a:ext cx="11219977" cy="3438994"/>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等质量的以上物质完全燃烧时耗去</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的量最多的是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填对应字母，下同</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20000"/>
              </a:lnSpc>
              <a:spcAft>
                <a:spcPts val="0"/>
              </a:spcAft>
              <a:tabLst>
                <a:tab pos="261048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同状况、同体积的以上三种物质完全燃烧时耗去</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的量最多的是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20000"/>
              </a:lnSpc>
              <a:spcAft>
                <a:spcPts val="0"/>
              </a:spcAft>
              <a:tabLst>
                <a:tab pos="261048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等质量的以上三种物质燃烧时，生成二氧化碳最多的是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，生成水最多的是</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20000"/>
              </a:lnSpc>
              <a:spcAft>
                <a:spcPts val="0"/>
              </a:spcAft>
              <a:tabLst>
                <a:tab pos="261048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在</a:t>
            </a:r>
            <a:r>
              <a:rPr lang="en-US" altLang="zh-CN" sz="2600" kern="100" dirty="0">
                <a:latin typeface="Times New Roman"/>
                <a:ea typeface="微软雅黑"/>
                <a:cs typeface="Courier New"/>
              </a:rPr>
              <a:t>120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1.01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5</a:t>
            </a:r>
            <a:r>
              <a:rPr lang="en-US" altLang="zh-CN" sz="2600" kern="100" dirty="0">
                <a:latin typeface="Times New Roman"/>
                <a:ea typeface="微软雅黑"/>
                <a:cs typeface="Courier New"/>
              </a:rPr>
              <a:t>Pa</a:t>
            </a:r>
            <a:r>
              <a:rPr lang="zh-CN" altLang="zh-CN" sz="2600" kern="100" dirty="0">
                <a:latin typeface="Times New Roman"/>
                <a:ea typeface="微软雅黑"/>
                <a:cs typeface="Times New Roman"/>
              </a:rPr>
              <a:t>条件下时，有两种气态烃和足量的氧气混合点燃，相同条件下测得反应前后气体体积没有发生变化，这两种气体是</a:t>
            </a:r>
            <a:r>
              <a:rPr lang="en-US" altLang="zh-CN" sz="2600" kern="100" dirty="0">
                <a:latin typeface="Times New Roman"/>
                <a:ea typeface="微软雅黑"/>
                <a:cs typeface="Courier New"/>
              </a:rPr>
              <a:t>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5602" name="Picture 2" descr="SJ27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871" y="1375243"/>
            <a:ext cx="4905545" cy="1334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650601" y="2800807"/>
            <a:ext cx="425116" cy="492443"/>
          </a:xfrm>
          <a:prstGeom prst="rect">
            <a:avLst/>
          </a:prstGeom>
        </p:spPr>
        <p:txBody>
          <a:bodyPr wrap="none">
            <a:spAutoFit/>
          </a:bodyPr>
          <a:lstStyle/>
          <a:p>
            <a:r>
              <a:rPr lang="en-US" altLang="zh-CN" sz="2600" dirty="0">
                <a:solidFill>
                  <a:srgbClr val="C00000"/>
                </a:solidFill>
                <a:latin typeface="Times New Roman"/>
                <a:ea typeface="微软雅黑"/>
              </a:rPr>
              <a:t>A</a:t>
            </a:r>
            <a:endParaRPr lang="zh-CN" altLang="en-US" sz="2600" dirty="0"/>
          </a:p>
        </p:txBody>
      </p:sp>
      <p:sp>
        <p:nvSpPr>
          <p:cNvPr id="11" name="矩形 10"/>
          <p:cNvSpPr/>
          <p:nvPr/>
        </p:nvSpPr>
        <p:spPr>
          <a:xfrm>
            <a:off x="10775804" y="3789840"/>
            <a:ext cx="407484" cy="492443"/>
          </a:xfrm>
          <a:prstGeom prst="rect">
            <a:avLst/>
          </a:prstGeom>
        </p:spPr>
        <p:txBody>
          <a:bodyPr wrap="none">
            <a:spAutoFit/>
          </a:bodyPr>
          <a:lstStyle/>
          <a:p>
            <a:r>
              <a:rPr lang="en-US" altLang="zh-CN" sz="2600" dirty="0" smtClean="0">
                <a:solidFill>
                  <a:srgbClr val="C00000"/>
                </a:solidFill>
                <a:latin typeface="Times New Roman"/>
                <a:ea typeface="微软雅黑"/>
              </a:rPr>
              <a:t>C</a:t>
            </a:r>
            <a:endParaRPr lang="zh-CN" altLang="en-US" sz="2600" dirty="0"/>
          </a:p>
        </p:txBody>
      </p:sp>
      <p:sp>
        <p:nvSpPr>
          <p:cNvPr id="7" name="矩形 6"/>
          <p:cNvSpPr/>
          <p:nvPr/>
        </p:nvSpPr>
        <p:spPr>
          <a:xfrm>
            <a:off x="9581874" y="4282283"/>
            <a:ext cx="407484" cy="492443"/>
          </a:xfrm>
          <a:prstGeom prst="rect">
            <a:avLst/>
          </a:prstGeom>
        </p:spPr>
        <p:txBody>
          <a:bodyPr wrap="none">
            <a:spAutoFit/>
          </a:bodyPr>
          <a:lstStyle/>
          <a:p>
            <a:r>
              <a:rPr lang="en-US" altLang="zh-CN" sz="2600" dirty="0">
                <a:solidFill>
                  <a:srgbClr val="C00000"/>
                </a:solidFill>
                <a:latin typeface="Times New Roman"/>
                <a:ea typeface="微软雅黑"/>
              </a:rPr>
              <a:t>B</a:t>
            </a:r>
            <a:endParaRPr lang="zh-CN" altLang="en-US" sz="2600" dirty="0"/>
          </a:p>
        </p:txBody>
      </p:sp>
      <p:sp>
        <p:nvSpPr>
          <p:cNvPr id="10" name="矩形 9"/>
          <p:cNvSpPr/>
          <p:nvPr/>
        </p:nvSpPr>
        <p:spPr>
          <a:xfrm>
            <a:off x="2516089" y="4787216"/>
            <a:ext cx="425116" cy="492443"/>
          </a:xfrm>
          <a:prstGeom prst="rect">
            <a:avLst/>
          </a:prstGeom>
        </p:spPr>
        <p:txBody>
          <a:bodyPr wrap="none">
            <a:spAutoFit/>
          </a:bodyPr>
          <a:lstStyle/>
          <a:p>
            <a:r>
              <a:rPr lang="en-US" altLang="zh-CN" sz="2600" dirty="0" smtClean="0">
                <a:solidFill>
                  <a:srgbClr val="C00000"/>
                </a:solidFill>
                <a:latin typeface="Times New Roman"/>
                <a:ea typeface="微软雅黑"/>
              </a:rPr>
              <a:t>A</a:t>
            </a:r>
            <a:endParaRPr lang="zh-CN" altLang="en-US" sz="2600" dirty="0"/>
          </a:p>
        </p:txBody>
      </p:sp>
      <p:sp>
        <p:nvSpPr>
          <p:cNvPr id="12" name="矩形 11"/>
          <p:cNvSpPr/>
          <p:nvPr/>
        </p:nvSpPr>
        <p:spPr>
          <a:xfrm>
            <a:off x="10154491" y="5688496"/>
            <a:ext cx="981359" cy="492443"/>
          </a:xfrm>
          <a:prstGeom prst="rect">
            <a:avLst/>
          </a:prstGeom>
        </p:spPr>
        <p:txBody>
          <a:bodyPr wrap="none">
            <a:spAutoFit/>
          </a:bodyPr>
          <a:lstStyle/>
          <a:p>
            <a:r>
              <a:rPr lang="en-US" altLang="zh-CN" sz="2600" dirty="0">
                <a:solidFill>
                  <a:srgbClr val="C00000"/>
                </a:solidFill>
                <a:latin typeface="Times New Roman"/>
                <a:ea typeface="微软雅黑"/>
              </a:rPr>
              <a:t>A</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B</a:t>
            </a:r>
            <a:endParaRPr lang="zh-CN" altLang="en-US" sz="2600" dirty="0"/>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7" grpId="0"/>
      <p:bldP spid="10"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4260373032"/>
              </p:ext>
            </p:extLst>
          </p:nvPr>
        </p:nvGraphicFramePr>
        <p:xfrm>
          <a:off x="381000" y="622300"/>
          <a:ext cx="11493500" cy="5537200"/>
        </p:xfrm>
        <a:graphic>
          <a:graphicData uri="http://schemas.openxmlformats.org/presentationml/2006/ole">
            <mc:AlternateContent xmlns:mc="http://schemas.openxmlformats.org/markup-compatibility/2006">
              <mc:Choice xmlns:v="urn:schemas-microsoft-com:vml" Requires="v">
                <p:oleObj spid="_x0000_s28692" name="Document" r:id="rId4" imgW="11484297" imgH="5547627" progId="Word.Document.8">
                  <p:embed/>
                </p:oleObj>
              </mc:Choice>
              <mc:Fallback>
                <p:oleObj name="Document" r:id="rId4" imgW="11484297" imgH="5547627" progId="Word.Document.8">
                  <p:embed/>
                  <p:pic>
                    <p:nvPicPr>
                      <p:cNvPr id="0" name=""/>
                      <p:cNvPicPr/>
                      <p:nvPr/>
                    </p:nvPicPr>
                    <p:blipFill>
                      <a:blip r:embed="rId5"/>
                      <a:stretch>
                        <a:fillRect/>
                      </a:stretch>
                    </p:blipFill>
                    <p:spPr>
                      <a:xfrm>
                        <a:off x="381000" y="622300"/>
                        <a:ext cx="11493500" cy="5537200"/>
                      </a:xfrm>
                      <a:prstGeom prst="rect">
                        <a:avLst/>
                      </a:prstGeom>
                    </p:spPr>
                  </p:pic>
                </p:oleObj>
              </mc:Fallback>
            </mc:AlternateContent>
          </a:graphicData>
        </a:graphic>
      </p:graphicFrame>
    </p:spTree>
    <p:extLst>
      <p:ext uri="{BB962C8B-B14F-4D97-AF65-F5344CB8AC3E}">
        <p14:creationId xmlns:p14="http://schemas.microsoft.com/office/powerpoint/2010/main" val="5817943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206264"/>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en-US" altLang="zh-CN" sz="2600" kern="100" dirty="0">
                <a:latin typeface="Times New Roman"/>
                <a:ea typeface="微软雅黑"/>
                <a:cs typeface="Courier New"/>
              </a:rPr>
              <a:t> 1 </a:t>
            </a:r>
            <a:r>
              <a:rPr lang="en-US" altLang="zh-CN" sz="2600" kern="100" dirty="0" err="1">
                <a:latin typeface="Times New Roman"/>
                <a:ea typeface="微软雅黑"/>
                <a:cs typeface="Courier New"/>
              </a:rPr>
              <a:t>mol</a:t>
            </a:r>
            <a:r>
              <a:rPr lang="zh-CN" altLang="zh-CN" sz="2600" kern="100" dirty="0">
                <a:latin typeface="Times New Roman"/>
                <a:ea typeface="微软雅黑"/>
                <a:cs typeface="Times New Roman"/>
              </a:rPr>
              <a:t>乙烯与氯气发生完全加成反应，然后使该加成产物与氯气在光照条件下发生完全取代反应，则两个过程中消耗氯气的总物质的量是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10" name="矩形 9"/>
          <p:cNvSpPr/>
          <p:nvPr/>
        </p:nvSpPr>
        <p:spPr>
          <a:xfrm>
            <a:off x="604596" y="2542337"/>
            <a:ext cx="11219977"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A.3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B.4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C.5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D.6 </a:t>
            </a:r>
            <a:r>
              <a:rPr lang="en-US" altLang="zh-CN" sz="2600" kern="100" dirty="0" err="1">
                <a:latin typeface="Times New Roman"/>
                <a:ea typeface="微软雅黑"/>
                <a:cs typeface="Courier New"/>
              </a:rPr>
              <a:t>mol</a:t>
            </a:r>
            <a:endParaRPr lang="zh-CN" altLang="zh-CN" sz="1050" kern="100" dirty="0">
              <a:effectLst/>
              <a:latin typeface="宋体"/>
              <a:cs typeface="Courier New"/>
            </a:endParaRPr>
          </a:p>
        </p:txBody>
      </p:sp>
      <p:sp>
        <p:nvSpPr>
          <p:cNvPr id="11" name="TextBox 10"/>
          <p:cNvSpPr txBox="1"/>
          <p:nvPr/>
        </p:nvSpPr>
        <p:spPr>
          <a:xfrm>
            <a:off x="9799489" y="1926110"/>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
        <p:nvSpPr>
          <p:cNvPr id="6" name="矩形 5"/>
          <p:cNvSpPr/>
          <p:nvPr/>
        </p:nvSpPr>
        <p:spPr>
          <a:xfrm>
            <a:off x="567447" y="3247318"/>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a:ea typeface="黑体"/>
                <a:cs typeface="Times New Roman"/>
              </a:rPr>
              <a:t>解析</a:t>
            </a:r>
            <a:r>
              <a:rPr lang="zh-CN" altLang="zh-CN" sz="2600" kern="100" dirty="0">
                <a:latin typeface="Times New Roman"/>
                <a:ea typeface="黑体"/>
                <a:cs typeface="Times New Roman"/>
              </a:rPr>
              <a:t>　</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CH</a:t>
            </a:r>
            <a:r>
              <a:rPr lang="en-US" altLang="zh-CN" sz="2600" b="1" kern="100" baseline="-25000" dirty="0">
                <a:solidFill>
                  <a:srgbClr val="0000FF"/>
                </a:solidFill>
                <a:latin typeface="Times New Roman"/>
                <a:ea typeface="仿宋_GB2312"/>
                <a:cs typeface="Courier New"/>
              </a:rPr>
              <a:t>2</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=CH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反应生成</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，而</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ClCH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4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反应生成</a:t>
            </a:r>
            <a:r>
              <a:rPr lang="en-US" altLang="zh-CN" sz="2600" b="1" kern="100" dirty="0">
                <a:solidFill>
                  <a:srgbClr val="0000FF"/>
                </a:solidFill>
                <a:latin typeface="Times New Roman"/>
                <a:ea typeface="仿宋_GB2312"/>
                <a:cs typeface="Courier New"/>
              </a:rPr>
              <a:t>1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CCl</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CCl</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4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a:t>
            </a:r>
            <a:r>
              <a:rPr lang="en-US" altLang="zh-CN" sz="2600" b="1" kern="100" dirty="0" err="1">
                <a:solidFill>
                  <a:srgbClr val="0000FF"/>
                </a:solidFill>
                <a:latin typeface="Times New Roman"/>
                <a:ea typeface="仿宋_GB2312"/>
                <a:cs typeface="Courier New"/>
              </a:rPr>
              <a:t>HCl</a:t>
            </a:r>
            <a:r>
              <a:rPr lang="zh-CN" altLang="zh-CN" sz="2600" b="1" kern="100" dirty="0">
                <a:solidFill>
                  <a:srgbClr val="0000FF"/>
                </a:solidFill>
                <a:latin typeface="Times New Roman"/>
                <a:ea typeface="仿宋_GB2312"/>
                <a:cs typeface="Times New Roman"/>
              </a:rPr>
              <a:t>，则两个反应中共消耗</a:t>
            </a:r>
            <a:r>
              <a:rPr lang="en-US" altLang="zh-CN" sz="2600" b="1" kern="100" dirty="0">
                <a:solidFill>
                  <a:srgbClr val="0000FF"/>
                </a:solidFill>
                <a:latin typeface="Times New Roman"/>
                <a:ea typeface="仿宋_GB2312"/>
                <a:cs typeface="Courier New"/>
              </a:rPr>
              <a:t>5 </a:t>
            </a:r>
            <a:r>
              <a:rPr lang="en-US" altLang="zh-CN" sz="2600" b="1" kern="100" dirty="0" err="1">
                <a:solidFill>
                  <a:srgbClr val="0000FF"/>
                </a:solidFill>
                <a:latin typeface="Times New Roman"/>
                <a:ea typeface="仿宋_GB2312"/>
                <a:cs typeface="Courier New"/>
              </a:rPr>
              <a:t>mol</a:t>
            </a:r>
            <a:r>
              <a:rPr lang="en-US" altLang="zh-CN" sz="2600" b="1" kern="100" dirty="0">
                <a:solidFill>
                  <a:srgbClr val="0000FF"/>
                </a:solidFill>
                <a:latin typeface="Times New Roman"/>
                <a:ea typeface="仿宋_GB2312"/>
                <a:cs typeface="Courier New"/>
              </a:rPr>
              <a:t> Cl</a:t>
            </a:r>
            <a:r>
              <a:rPr lang="en-US" altLang="zh-CN" sz="2600" b="1" kern="100" baseline="-25000" dirty="0">
                <a:solidFill>
                  <a:srgbClr val="0000FF"/>
                </a:solidFill>
                <a:latin typeface="Times New Roman"/>
                <a:ea typeface="仿宋_GB2312"/>
                <a:cs typeface="Courier New"/>
              </a:rPr>
              <a:t>2</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3" name="矩形 2"/>
          <p:cNvSpPr/>
          <p:nvPr/>
        </p:nvSpPr>
        <p:spPr>
          <a:xfrm>
            <a:off x="4474999" y="549426"/>
            <a:ext cx="2937021" cy="657872"/>
          </a:xfrm>
          <a:prstGeom prst="rect">
            <a:avLst/>
          </a:prstGeom>
        </p:spPr>
        <p:txBody>
          <a:bodyPr wrap="none">
            <a:spAutoFit/>
          </a:bodyPr>
          <a:lstStyle/>
          <a:p>
            <a:pPr algn="ctr">
              <a:lnSpc>
                <a:spcPct val="150000"/>
              </a:lnSpc>
              <a:spcAft>
                <a:spcPts val="0"/>
              </a:spcAft>
              <a:tabLst>
                <a:tab pos="2610485" algn="l"/>
              </a:tabLst>
            </a:pPr>
            <a:r>
              <a:rPr lang="en-US" altLang="zh-CN" sz="2800" kern="100" dirty="0">
                <a:latin typeface="Times New Roman"/>
                <a:ea typeface="微软雅黑"/>
                <a:cs typeface="Courier New"/>
              </a:rPr>
              <a:t>B</a:t>
            </a:r>
            <a:r>
              <a:rPr lang="zh-CN" altLang="zh-CN" sz="2800" kern="100" dirty="0">
                <a:latin typeface="Times New Roman"/>
                <a:ea typeface="微软雅黑"/>
                <a:cs typeface="Times New Roman"/>
              </a:rPr>
              <a:t>级　素养培优练</a:t>
            </a:r>
            <a:endParaRPr lang="zh-CN" altLang="zh-CN" sz="2800" kern="100" dirty="0">
              <a:effectLst/>
              <a:latin typeface="宋体"/>
              <a:cs typeface="Courier New"/>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70000"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a:ea typeface="微软雅黑"/>
                <a:cs typeface="Times New Roman"/>
              </a:rPr>
              <a:t>标准状况下，</a:t>
            </a:r>
            <a:r>
              <a:rPr lang="en-US" altLang="zh-CN" sz="2600" kern="100" dirty="0">
                <a:latin typeface="Times New Roman"/>
                <a:ea typeface="微软雅黑"/>
                <a:cs typeface="Courier New"/>
              </a:rPr>
              <a:t>11.2 L</a:t>
            </a:r>
            <a:r>
              <a:rPr lang="zh-CN" altLang="zh-CN" sz="2600" kern="100" dirty="0">
                <a:latin typeface="Times New Roman"/>
                <a:ea typeface="微软雅黑"/>
                <a:cs typeface="Times New Roman"/>
              </a:rPr>
              <a:t>乙烯和乙烷的混合气体通入足量的溴水中，充分反应后，溴水的质量增加了</a:t>
            </a:r>
            <a:r>
              <a:rPr lang="en-US" altLang="zh-CN" sz="2600" kern="100" dirty="0">
                <a:latin typeface="Times New Roman"/>
                <a:ea typeface="微软雅黑"/>
                <a:cs typeface="Courier New"/>
              </a:rPr>
              <a:t>5.6 g</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effectLst/>
              <a:latin typeface="宋体"/>
              <a:cs typeface="Courier New"/>
            </a:endParaRPr>
          </a:p>
        </p:txBody>
      </p:sp>
      <p:sp>
        <p:nvSpPr>
          <p:cNvPr id="9" name="矩形 8"/>
          <p:cNvSpPr/>
          <p:nvPr/>
        </p:nvSpPr>
        <p:spPr>
          <a:xfrm>
            <a:off x="514493" y="1989610"/>
            <a:ext cx="11219977"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乙烯与乙烷是同分异构体</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乙烯与乙烷都能使酸性高锰酸钾褪色</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该混合气体中乙烯与乙烷的质量比为</a:t>
            </a:r>
            <a:r>
              <a:rPr lang="en-US" altLang="zh-CN" sz="2600" kern="100" dirty="0">
                <a:latin typeface="Times New Roman"/>
                <a:ea typeface="微软雅黑"/>
                <a:cs typeface="Courier New"/>
              </a:rPr>
              <a:t>28</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45</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该混合气体中乙烯与乙烷的物质的量之比为</a:t>
            </a:r>
            <a:r>
              <a:rPr lang="en-US" altLang="zh-CN" sz="2600" kern="100" dirty="0">
                <a:latin typeface="Times New Roman"/>
                <a:ea typeface="微软雅黑"/>
                <a:cs typeface="Courier New"/>
              </a:rPr>
              <a:t>3</a:t>
            </a:r>
            <a:r>
              <a:rPr lang="en-US" altLang="zh-CN" sz="2600" kern="100" dirty="0">
                <a:latin typeface="宋体"/>
                <a:ea typeface="微软雅黑"/>
                <a:cs typeface="Times New Roman"/>
              </a:rPr>
              <a:t>∶</a:t>
            </a:r>
            <a:r>
              <a:rPr lang="en-US" altLang="zh-CN" sz="2600" kern="100" dirty="0" smtClean="0">
                <a:latin typeface="Times New Roman"/>
                <a:ea typeface="微软雅黑"/>
                <a:cs typeface="Courier New"/>
              </a:rPr>
              <a:t>2</a:t>
            </a:r>
            <a:endParaRPr lang="zh-CN" altLang="zh-CN" sz="1050" kern="100" dirty="0">
              <a:latin typeface="宋体"/>
              <a:cs typeface="Courier New"/>
            </a:endParaRPr>
          </a:p>
        </p:txBody>
      </p:sp>
      <p:sp>
        <p:nvSpPr>
          <p:cNvPr id="10" name="TextBox 9"/>
          <p:cNvSpPr txBox="1"/>
          <p:nvPr/>
        </p:nvSpPr>
        <p:spPr>
          <a:xfrm>
            <a:off x="7137331" y="1479236"/>
            <a:ext cx="900028"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79812227"/>
              </p:ext>
            </p:extLst>
          </p:nvPr>
        </p:nvGraphicFramePr>
        <p:xfrm>
          <a:off x="381000" y="457200"/>
          <a:ext cx="11493500" cy="5740400"/>
        </p:xfrm>
        <a:graphic>
          <a:graphicData uri="http://schemas.openxmlformats.org/presentationml/2006/ole">
            <mc:AlternateContent xmlns:mc="http://schemas.openxmlformats.org/markup-compatibility/2006">
              <mc:Choice xmlns:v="urn:schemas-microsoft-com:vml" Requires="v">
                <p:oleObj spid="_x0000_s44036" name="Document" r:id="rId4" imgW="11484297" imgH="5746000" progId="Word.Document.8">
                  <p:embed/>
                </p:oleObj>
              </mc:Choice>
              <mc:Fallback>
                <p:oleObj name="Document" r:id="rId4" imgW="11484297" imgH="5746000" progId="Word.Document.8">
                  <p:embed/>
                  <p:pic>
                    <p:nvPicPr>
                      <p:cNvPr id="0" name=""/>
                      <p:cNvPicPr/>
                      <p:nvPr/>
                    </p:nvPicPr>
                    <p:blipFill>
                      <a:blip r:embed="rId5"/>
                      <a:stretch>
                        <a:fillRect/>
                      </a:stretch>
                    </p:blipFill>
                    <p:spPr>
                      <a:xfrm>
                        <a:off x="381000" y="457200"/>
                        <a:ext cx="11493500" cy="57404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188828703"/>
              </p:ext>
            </p:extLst>
          </p:nvPr>
        </p:nvGraphicFramePr>
        <p:xfrm>
          <a:off x="381000" y="574826"/>
          <a:ext cx="11493500" cy="3365500"/>
        </p:xfrm>
        <a:graphic>
          <a:graphicData uri="http://schemas.openxmlformats.org/presentationml/2006/ole">
            <mc:AlternateContent xmlns:mc="http://schemas.openxmlformats.org/markup-compatibility/2006">
              <mc:Choice xmlns:v="urn:schemas-microsoft-com:vml" Requires="v">
                <p:oleObj spid="_x0000_s26646" name="Document" r:id="rId4" imgW="11484297" imgH="3368755" progId="Word.Document.8">
                  <p:embed/>
                </p:oleObj>
              </mc:Choice>
              <mc:Fallback>
                <p:oleObj name="Document" r:id="rId4" imgW="11484297" imgH="3368755" progId="Word.Document.8">
                  <p:embed/>
                  <p:pic>
                    <p:nvPicPr>
                      <p:cNvPr id="0" name=""/>
                      <p:cNvPicPr/>
                      <p:nvPr/>
                    </p:nvPicPr>
                    <p:blipFill>
                      <a:blip r:embed="rId5"/>
                      <a:stretch>
                        <a:fillRect/>
                      </a:stretch>
                    </p:blipFill>
                    <p:spPr>
                      <a:xfrm>
                        <a:off x="381000" y="574826"/>
                        <a:ext cx="11493500" cy="3365500"/>
                      </a:xfrm>
                      <a:prstGeom prst="rect">
                        <a:avLst/>
                      </a:prstGeom>
                    </p:spPr>
                  </p:pic>
                </p:oleObj>
              </mc:Fallback>
            </mc:AlternateContent>
          </a:graphicData>
        </a:graphic>
      </p:graphicFrame>
      <p:pic>
        <p:nvPicPr>
          <p:cNvPr id="26643" name="Picture 19" descr="SJ28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4976" y="3429794"/>
            <a:ext cx="4107207" cy="23402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0642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94479"/>
            <a:ext cx="11243394"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a:ea typeface="微软雅黑"/>
                <a:cs typeface="Times New Roman"/>
              </a:rPr>
              <a:t>请回答下列问题：</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用</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装置制备乙烯，反应体系温度不能快速达到</a:t>
            </a:r>
            <a:r>
              <a:rPr lang="en-US" altLang="zh-CN" sz="2600" kern="100" dirty="0">
                <a:latin typeface="Times New Roman"/>
                <a:ea typeface="微软雅黑"/>
                <a:cs typeface="Courier New"/>
              </a:rPr>
              <a:t>170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，主要是由于缺少控温的玻璃仪器</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填名称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，造成温度控制不当，体系发生</a:t>
            </a:r>
            <a:r>
              <a:rPr lang="zh-CN" altLang="zh-CN" sz="2600" kern="100">
                <a:latin typeface="Times New Roman"/>
                <a:ea typeface="微软雅黑"/>
                <a:cs typeface="Times New Roman"/>
              </a:rPr>
              <a:t>了</a:t>
            </a:r>
            <a:r>
              <a:rPr lang="zh-CN" altLang="zh-CN" sz="2600" kern="100" smtClean="0">
                <a:latin typeface="Times New Roman"/>
                <a:ea typeface="微软雅黑"/>
                <a:cs typeface="Times New Roman"/>
              </a:rPr>
              <a:t>其</a:t>
            </a:r>
            <a:r>
              <a:rPr lang="zh-CN" altLang="en-US" sz="2600" kern="100" smtClean="0">
                <a:latin typeface="Times New Roman"/>
                <a:ea typeface="微软雅黑"/>
                <a:cs typeface="Times New Roman"/>
              </a:rPr>
              <a:t>他</a:t>
            </a:r>
            <a:r>
              <a:rPr lang="zh-CN" altLang="zh-CN" sz="2600" kern="100" smtClean="0">
                <a:latin typeface="Times New Roman"/>
                <a:ea typeface="微软雅黑"/>
                <a:cs typeface="Times New Roman"/>
              </a:rPr>
              <a:t>副反应</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李同学认为气体中有</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是反应体系中黑色物质与浓硫酸发生反应</a:t>
            </a:r>
            <a:r>
              <a:rPr lang="en-US" altLang="zh-CN" sz="2600" kern="100" dirty="0" smtClean="0">
                <a:latin typeface="Times New Roman"/>
                <a:ea typeface="微软雅黑"/>
                <a:cs typeface="Courier New"/>
              </a:rPr>
              <a:t>_______________________________________________(</a:t>
            </a:r>
            <a:r>
              <a:rPr lang="zh-CN" altLang="zh-CN" sz="2600" kern="100" dirty="0">
                <a:latin typeface="Times New Roman"/>
                <a:ea typeface="微软雅黑"/>
                <a:cs typeface="Times New Roman"/>
              </a:rPr>
              <a:t>填化学方程式</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zh-CN" altLang="zh-CN" sz="2600" kern="100" dirty="0">
                <a:latin typeface="Times New Roman"/>
                <a:ea typeface="微软雅黑"/>
                <a:cs typeface="Times New Roman"/>
              </a:rPr>
              <a:t>造成的，因此只需要检验</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即可证明。实验中</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装置品红溶液褪色，证明了</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的存在。</a:t>
            </a:r>
            <a:endParaRPr lang="zh-CN" altLang="zh-CN" sz="1050" kern="100" dirty="0">
              <a:effectLst/>
              <a:latin typeface="宋体"/>
              <a:cs typeface="Courier New"/>
            </a:endParaRPr>
          </a:p>
        </p:txBody>
      </p:sp>
      <p:sp>
        <p:nvSpPr>
          <p:cNvPr id="4" name="矩形 3"/>
          <p:cNvSpPr/>
          <p:nvPr/>
        </p:nvSpPr>
        <p:spPr>
          <a:xfrm>
            <a:off x="2930013" y="1868429"/>
            <a:ext cx="1184940"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温度计</a:t>
            </a:r>
            <a:endParaRPr lang="zh-CN" altLang="en-US" sz="2600" dirty="0"/>
          </a:p>
        </p:txBody>
      </p:sp>
      <p:graphicFrame>
        <p:nvGraphicFramePr>
          <p:cNvPr id="6" name="对象 5"/>
          <p:cNvGraphicFramePr>
            <a:graphicFrameLocks noChangeAspect="1"/>
          </p:cNvGraphicFramePr>
          <p:nvPr>
            <p:extLst>
              <p:ext uri="{D42A27DB-BD31-4B8C-83A1-F6EECF244321}">
                <p14:modId xmlns:p14="http://schemas.microsoft.com/office/powerpoint/2010/main" val="2165375134"/>
              </p:ext>
            </p:extLst>
          </p:nvPr>
        </p:nvGraphicFramePr>
        <p:xfrm>
          <a:off x="878101" y="3459389"/>
          <a:ext cx="6972300" cy="787400"/>
        </p:xfrm>
        <a:graphic>
          <a:graphicData uri="http://schemas.openxmlformats.org/presentationml/2006/ole">
            <mc:AlternateContent xmlns:mc="http://schemas.openxmlformats.org/markup-compatibility/2006">
              <mc:Choice xmlns:v="urn:schemas-microsoft-com:vml" Requires="v">
                <p:oleObj spid="_x0000_s29716" name="Document" r:id="rId4" imgW="6973380" imgH="792415" progId="Word.Document.8">
                  <p:embed/>
                </p:oleObj>
              </mc:Choice>
              <mc:Fallback>
                <p:oleObj name="Document" r:id="rId4" imgW="6973380" imgH="792415" progId="Word.Document.8">
                  <p:embed/>
                  <p:pic>
                    <p:nvPicPr>
                      <p:cNvPr id="0" name=""/>
                      <p:cNvPicPr/>
                      <p:nvPr/>
                    </p:nvPicPr>
                    <p:blipFill>
                      <a:blip r:embed="rId5"/>
                      <a:stretch>
                        <a:fillRect/>
                      </a:stretch>
                    </p:blipFill>
                    <p:spPr>
                      <a:xfrm>
                        <a:off x="878101" y="3459389"/>
                        <a:ext cx="6972300" cy="787400"/>
                      </a:xfrm>
                      <a:prstGeom prst="rect">
                        <a:avLst/>
                      </a:prstGeom>
                    </p:spPr>
                  </p:pic>
                </p:oleObj>
              </mc:Fallback>
            </mc:AlternateContent>
          </a:graphicData>
        </a:graphic>
      </p:graphicFrame>
    </p:spTree>
    <p:extLst>
      <p:ext uri="{BB962C8B-B14F-4D97-AF65-F5344CB8AC3E}">
        <p14:creationId xmlns:p14="http://schemas.microsoft.com/office/powerpoint/2010/main" val="12326834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103754227"/>
              </p:ext>
            </p:extLst>
          </p:nvPr>
        </p:nvGraphicFramePr>
        <p:xfrm>
          <a:off x="381000" y="1075848"/>
          <a:ext cx="11493500" cy="1993900"/>
        </p:xfrm>
        <a:graphic>
          <a:graphicData uri="http://schemas.openxmlformats.org/presentationml/2006/ole">
            <mc:AlternateContent xmlns:mc="http://schemas.openxmlformats.org/markup-compatibility/2006">
              <mc:Choice xmlns:v="urn:schemas-microsoft-com:vml" Requires="v">
                <p:oleObj spid="_x0000_s45060" name="Document" r:id="rId4" imgW="11484297" imgH="1993459" progId="Word.Document.8">
                  <p:embed/>
                </p:oleObj>
              </mc:Choice>
              <mc:Fallback>
                <p:oleObj name="Document" r:id="rId4" imgW="11484297" imgH="1993459" progId="Word.Document.8">
                  <p:embed/>
                  <p:pic>
                    <p:nvPicPr>
                      <p:cNvPr id="0" name=""/>
                      <p:cNvPicPr/>
                      <p:nvPr/>
                    </p:nvPicPr>
                    <p:blipFill>
                      <a:blip r:embed="rId5"/>
                      <a:stretch>
                        <a:fillRect/>
                      </a:stretch>
                    </p:blipFill>
                    <p:spPr>
                      <a:xfrm>
                        <a:off x="381000" y="1075848"/>
                        <a:ext cx="11493500" cy="1993900"/>
                      </a:xfrm>
                      <a:prstGeom prst="rect">
                        <a:avLst/>
                      </a:prstGeom>
                    </p:spPr>
                  </p:pic>
                </p:oleObj>
              </mc:Fallback>
            </mc:AlternateContent>
          </a:graphicData>
        </a:graphic>
      </p:graphicFrame>
    </p:spTree>
    <p:extLst>
      <p:ext uri="{BB962C8B-B14F-4D97-AF65-F5344CB8AC3E}">
        <p14:creationId xmlns:p14="http://schemas.microsoft.com/office/powerpoint/2010/main" val="35986959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94"/>
            <a:ext cx="11243394"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a:ea typeface="微软雅黑"/>
                <a:cs typeface="Courier New"/>
              </a:rPr>
              <a:t>(3)C</a:t>
            </a:r>
            <a:r>
              <a:rPr lang="zh-CN" altLang="zh-CN" sz="2600" kern="100" dirty="0">
                <a:latin typeface="Times New Roman"/>
                <a:ea typeface="微软雅黑"/>
                <a:cs typeface="Times New Roman"/>
              </a:rPr>
              <a:t>装置中盛有足量</a:t>
            </a:r>
            <a:r>
              <a:rPr lang="en-US" altLang="zh-CN" sz="2600" kern="100" dirty="0">
                <a:latin typeface="Times New Roman"/>
                <a:ea typeface="微软雅黑"/>
                <a:cs typeface="Courier New"/>
              </a:rPr>
              <a:t>__________</a:t>
            </a:r>
            <a:r>
              <a:rPr lang="zh-CN" altLang="zh-CN" sz="2600" kern="100" dirty="0">
                <a:latin typeface="Times New Roman"/>
                <a:ea typeface="微软雅黑"/>
                <a:cs typeface="Times New Roman"/>
              </a:rPr>
              <a:t>溶液，其作用</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Courier New"/>
              </a:rPr>
              <a:t>_______________________</a:t>
            </a:r>
          </a:p>
          <a:p>
            <a:pPr algn="just">
              <a:lnSpc>
                <a:spcPct val="150000"/>
              </a:lnSpc>
              <a:spcAft>
                <a:spcPts val="0"/>
              </a:spcAft>
              <a:tabLst>
                <a:tab pos="2610485" algn="l"/>
              </a:tabLst>
            </a:pPr>
            <a:r>
              <a:rPr lang="en-US" altLang="zh-CN" sz="2600" kern="100" dirty="0" smtClean="0">
                <a:latin typeface="Times New Roman"/>
                <a:ea typeface="微软雅黑"/>
                <a:cs typeface="Courier New"/>
              </a:rPr>
              <a:t>__________________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D</a:t>
            </a:r>
            <a:r>
              <a:rPr lang="zh-CN" altLang="zh-CN" sz="2600" kern="100" dirty="0" smtClean="0">
                <a:latin typeface="Times New Roman"/>
                <a:ea typeface="微软雅黑"/>
                <a:cs typeface="Times New Roman"/>
              </a:rPr>
              <a:t>装置中除了有气泡产生</a:t>
            </a:r>
            <a:r>
              <a:rPr lang="en-US" altLang="zh-CN" sz="2600" kern="100" dirty="0" smtClean="0">
                <a:latin typeface="Times New Roman"/>
                <a:ea typeface="微软雅黑"/>
                <a:cs typeface="Times New Roman"/>
              </a:rPr>
              <a:t>,</a:t>
            </a:r>
            <a:r>
              <a:rPr lang="zh-CN" altLang="zh-CN" sz="2600" kern="100" dirty="0" smtClean="0">
                <a:latin typeface="Times New Roman"/>
                <a:ea typeface="微软雅黑"/>
                <a:cs typeface="Times New Roman"/>
              </a:rPr>
              <a:t>还有</a:t>
            </a:r>
            <a:r>
              <a:rPr lang="en-US" altLang="zh-CN" sz="2600" kern="100" dirty="0" smtClean="0">
                <a:latin typeface="Times New Roman"/>
                <a:ea typeface="微软雅黑"/>
                <a:cs typeface="Courier New"/>
              </a:rPr>
              <a:t>___________________</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______________________________________</a:t>
            </a:r>
            <a:r>
              <a:rPr lang="en-US" altLang="zh-CN" sz="2600" kern="100" dirty="0">
                <a:latin typeface="Times New Roman"/>
                <a:ea typeface="微软雅黑"/>
                <a:cs typeface="Courier New"/>
              </a:rPr>
              <a:t>___</a:t>
            </a:r>
            <a:r>
              <a:rPr lang="en-US" altLang="zh-CN" sz="2600" kern="100" dirty="0" smtClean="0">
                <a:latin typeface="Times New Roman"/>
                <a:ea typeface="微软雅黑"/>
                <a:cs typeface="Courier New"/>
              </a:rPr>
              <a:t>______</a:t>
            </a:r>
            <a:r>
              <a:rPr lang="zh-CN" altLang="zh-CN" sz="2600" kern="100" dirty="0" smtClean="0">
                <a:latin typeface="Times New Roman"/>
                <a:ea typeface="微软雅黑"/>
                <a:cs typeface="Times New Roman"/>
              </a:rPr>
              <a:t>等现象，是因为发生反应</a:t>
            </a:r>
            <a:r>
              <a:rPr lang="en-US" altLang="zh-CN" sz="2600" kern="100" dirty="0" smtClean="0">
                <a:latin typeface="Times New Roman"/>
                <a:ea typeface="微软雅黑"/>
                <a:cs typeface="Courier New"/>
              </a:rPr>
              <a:t>_________________________________ (</a:t>
            </a:r>
            <a:r>
              <a:rPr lang="zh-CN" altLang="zh-CN" sz="2600" kern="100" dirty="0">
                <a:latin typeface="Times New Roman"/>
                <a:ea typeface="微软雅黑"/>
                <a:cs typeface="Times New Roman"/>
              </a:rPr>
              <a:t>填化学方程式</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，证明了</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的存在。</a:t>
            </a:r>
            <a:endParaRPr lang="zh-CN" altLang="zh-CN" sz="1050" kern="100" dirty="0">
              <a:latin typeface="宋体"/>
              <a:cs typeface="Courier New"/>
            </a:endParaRPr>
          </a:p>
          <a:p>
            <a:pPr algn="just">
              <a:lnSpc>
                <a:spcPct val="150000"/>
              </a:lnSpc>
              <a:spcAft>
                <a:spcPts val="0"/>
              </a:spcAft>
              <a:tabLst>
                <a:tab pos="261048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张同学认为</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装置之间需加一个盛有品红溶液的洗气瓶，且该品红溶液不褪色，才能证明</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的存在。李同学认为不需要添加该装置，因为题</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中的</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现象是证明</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存在的最好证据</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3" name="矩形 2"/>
          <p:cNvSpPr/>
          <p:nvPr/>
        </p:nvSpPr>
        <p:spPr>
          <a:xfrm>
            <a:off x="3574884" y="777111"/>
            <a:ext cx="1053494" cy="492443"/>
          </a:xfrm>
          <a:prstGeom prst="rect">
            <a:avLst/>
          </a:prstGeom>
        </p:spPr>
        <p:txBody>
          <a:bodyPr wrap="none">
            <a:spAutoFit/>
          </a:bodyPr>
          <a:lstStyle/>
          <a:p>
            <a:r>
              <a:rPr lang="en-US" altLang="zh-CN" sz="2600" dirty="0" err="1">
                <a:solidFill>
                  <a:srgbClr val="C00000"/>
                </a:solidFill>
                <a:latin typeface="Times New Roman"/>
                <a:ea typeface="微软雅黑"/>
              </a:rPr>
              <a:t>NaOH</a:t>
            </a:r>
            <a:endParaRPr lang="zh-CN" altLang="en-US" sz="2600" dirty="0"/>
          </a:p>
        </p:txBody>
      </p:sp>
      <p:sp>
        <p:nvSpPr>
          <p:cNvPr id="4" name="矩形 3"/>
          <p:cNvSpPr/>
          <p:nvPr/>
        </p:nvSpPr>
        <p:spPr>
          <a:xfrm>
            <a:off x="7278257" y="822116"/>
            <a:ext cx="3389069"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除去</a:t>
            </a:r>
            <a:r>
              <a:rPr lang="en-US" altLang="zh-CN" sz="2600" dirty="0">
                <a:solidFill>
                  <a:srgbClr val="C00000"/>
                </a:solidFill>
                <a:latin typeface="Times New Roman"/>
                <a:ea typeface="微软雅黑"/>
              </a:rPr>
              <a:t>SO</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气体，以免干</a:t>
            </a:r>
            <a:endParaRPr lang="zh-CN" altLang="en-US" sz="2600" dirty="0"/>
          </a:p>
        </p:txBody>
      </p:sp>
      <p:sp>
        <p:nvSpPr>
          <p:cNvPr id="5" name="矩形 4"/>
          <p:cNvSpPr/>
          <p:nvPr/>
        </p:nvSpPr>
        <p:spPr>
          <a:xfrm>
            <a:off x="694516" y="1404569"/>
            <a:ext cx="2874826" cy="492443"/>
          </a:xfrm>
          <a:prstGeom prst="rect">
            <a:avLst/>
          </a:prstGeom>
        </p:spPr>
        <p:txBody>
          <a:bodyPr wrap="none">
            <a:spAutoFit/>
          </a:bodyPr>
          <a:lstStyle/>
          <a:p>
            <a:r>
              <a:rPr lang="en-US" altLang="zh-CN" sz="2600" dirty="0">
                <a:solidFill>
                  <a:srgbClr val="C00000"/>
                </a:solidFill>
                <a:latin typeface="Times New Roman"/>
                <a:ea typeface="微软雅黑"/>
              </a:rPr>
              <a:t>CH</a:t>
            </a:r>
            <a:r>
              <a:rPr lang="en-US" altLang="zh-CN" sz="2600" baseline="-25000" dirty="0">
                <a:solidFill>
                  <a:srgbClr val="C00000"/>
                </a:solidFill>
                <a:latin typeface="Times New Roman"/>
                <a:ea typeface="微软雅黑"/>
              </a:rPr>
              <a:t>2</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=CH</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的检验</a:t>
            </a:r>
            <a:endParaRPr lang="zh-CN" altLang="en-US" sz="2600" dirty="0"/>
          </a:p>
        </p:txBody>
      </p:sp>
      <p:sp>
        <p:nvSpPr>
          <p:cNvPr id="6" name="矩形 5"/>
          <p:cNvSpPr/>
          <p:nvPr/>
        </p:nvSpPr>
        <p:spPr>
          <a:xfrm>
            <a:off x="8255482" y="1393344"/>
            <a:ext cx="3406702" cy="492443"/>
          </a:xfrm>
          <a:prstGeom prst="rect">
            <a:avLst/>
          </a:prstGeom>
        </p:spPr>
        <p:txBody>
          <a:bodyPr wrap="none">
            <a:spAutoFit/>
          </a:bodyPr>
          <a:lstStyle/>
          <a:p>
            <a:r>
              <a:rPr lang="zh-CN" altLang="zh-CN" sz="2500" dirty="0">
                <a:solidFill>
                  <a:srgbClr val="C00000"/>
                </a:solidFill>
                <a:latin typeface="Times New Roman"/>
                <a:ea typeface="微软雅黑"/>
                <a:cs typeface="Times New Roman"/>
              </a:rPr>
              <a:t>溴水褪色</a:t>
            </a:r>
            <a:r>
              <a:rPr lang="en-US" altLang="zh-CN" sz="2500" dirty="0">
                <a:solidFill>
                  <a:srgbClr val="C00000"/>
                </a:solidFill>
                <a:latin typeface="Times New Roman"/>
                <a:ea typeface="微软雅黑"/>
              </a:rPr>
              <a:t>(</a:t>
            </a:r>
            <a:r>
              <a:rPr lang="zh-CN" altLang="zh-CN" sz="2500" dirty="0">
                <a:solidFill>
                  <a:srgbClr val="C00000"/>
                </a:solidFill>
                <a:latin typeface="Times New Roman"/>
                <a:ea typeface="微软雅黑"/>
                <a:cs typeface="Times New Roman"/>
              </a:rPr>
              <a:t>或颜色变浅</a:t>
            </a:r>
            <a:r>
              <a:rPr lang="en-US" altLang="zh-CN" sz="2500" dirty="0">
                <a:solidFill>
                  <a:srgbClr val="C00000"/>
                </a:solidFill>
                <a:latin typeface="Times New Roman"/>
                <a:ea typeface="微软雅黑"/>
              </a:rPr>
              <a:t>)</a:t>
            </a:r>
            <a:endParaRPr lang="zh-CN" altLang="en-US" sz="2500" dirty="0"/>
          </a:p>
        </p:txBody>
      </p:sp>
      <p:sp>
        <p:nvSpPr>
          <p:cNvPr id="7" name="矩形 6"/>
          <p:cNvSpPr/>
          <p:nvPr/>
        </p:nvSpPr>
        <p:spPr>
          <a:xfrm>
            <a:off x="541096" y="1989610"/>
            <a:ext cx="7798930"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液体分层，下层为油状液体</a:t>
            </a:r>
            <a:r>
              <a:rPr lang="en-US" altLang="zh-CN" sz="2600" dirty="0">
                <a:solidFill>
                  <a:srgbClr val="C00000"/>
                </a:solidFill>
                <a:latin typeface="Times New Roman"/>
                <a:ea typeface="微软雅黑"/>
              </a:rPr>
              <a:t>(</a:t>
            </a:r>
            <a:r>
              <a:rPr lang="zh-CN" altLang="zh-CN" sz="2600" dirty="0">
                <a:solidFill>
                  <a:srgbClr val="C00000"/>
                </a:solidFill>
                <a:latin typeface="Times New Roman"/>
                <a:ea typeface="微软雅黑"/>
                <a:cs typeface="Times New Roman"/>
              </a:rPr>
              <a:t>答出</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液体分层</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即可</a:t>
            </a:r>
            <a:r>
              <a:rPr lang="en-US" altLang="zh-CN" sz="2600" dirty="0">
                <a:solidFill>
                  <a:srgbClr val="C00000"/>
                </a:solidFill>
                <a:latin typeface="Times New Roman"/>
                <a:ea typeface="微软雅黑"/>
              </a:rPr>
              <a:t>)</a:t>
            </a:r>
            <a:endParaRPr lang="zh-CN" altLang="en-US" sz="2600" dirty="0"/>
          </a:p>
        </p:txBody>
      </p:sp>
      <p:sp>
        <p:nvSpPr>
          <p:cNvPr id="8" name="矩形 7"/>
          <p:cNvSpPr/>
          <p:nvPr/>
        </p:nvSpPr>
        <p:spPr>
          <a:xfrm>
            <a:off x="1234585" y="2529679"/>
            <a:ext cx="5117427" cy="492443"/>
          </a:xfrm>
          <a:prstGeom prst="rect">
            <a:avLst/>
          </a:prstGeom>
        </p:spPr>
        <p:txBody>
          <a:bodyPr wrap="none">
            <a:spAutoFit/>
          </a:bodyPr>
          <a:lstStyle/>
          <a:p>
            <a:r>
              <a:rPr lang="en-US" altLang="zh-CN" sz="2600">
                <a:solidFill>
                  <a:srgbClr val="C00000"/>
                </a:solidFill>
                <a:latin typeface="Times New Roman"/>
                <a:ea typeface="微软雅黑"/>
              </a:rPr>
              <a:t>CH</a:t>
            </a:r>
            <a:r>
              <a:rPr lang="en-US" altLang="zh-CN" sz="2600" baseline="-25000">
                <a:solidFill>
                  <a:srgbClr val="C00000"/>
                </a:solidFill>
                <a:latin typeface="Times New Roman"/>
                <a:ea typeface="微软雅黑"/>
              </a:rPr>
              <a:t>2</a:t>
            </a:r>
            <a:r>
              <a:rPr lang="en-US" altLang="zh-CN" sz="2600" spc="-80">
                <a:solidFill>
                  <a:srgbClr val="C00000"/>
                </a:solidFill>
                <a:latin typeface="Times New Roman"/>
                <a:ea typeface="微软雅黑"/>
              </a:rPr>
              <a:t>==</a:t>
            </a:r>
            <a:r>
              <a:rPr lang="en-US" altLang="zh-CN" sz="2600">
                <a:solidFill>
                  <a:srgbClr val="C00000"/>
                </a:solidFill>
                <a:latin typeface="Times New Roman"/>
                <a:ea typeface="微软雅黑"/>
              </a:rPr>
              <a:t>=CH</a:t>
            </a:r>
            <a:r>
              <a:rPr lang="en-US" altLang="zh-CN" sz="2600" baseline="-2500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Br</a:t>
            </a:r>
            <a:r>
              <a:rPr lang="en-US" altLang="zh-CN" sz="2600" baseline="-25000" dirty="0">
                <a:solidFill>
                  <a:srgbClr val="C00000"/>
                </a:solidFill>
                <a:latin typeface="Times New Roman"/>
                <a:ea typeface="微软雅黑"/>
              </a:rPr>
              <a:t>2</a:t>
            </a:r>
            <a:r>
              <a:rPr lang="en-US" altLang="zh-CN" sz="2600" spc="-125" dirty="0">
                <a:solidFill>
                  <a:srgbClr val="C00000"/>
                </a:solidFill>
                <a:latin typeface="宋体"/>
                <a:ea typeface="微软雅黑"/>
                <a:cs typeface="Times New Roman"/>
              </a:rPr>
              <a:t>―</a:t>
            </a:r>
            <a:r>
              <a:rPr lang="en-US" altLang="zh-CN" sz="2600" dirty="0">
                <a:solidFill>
                  <a:srgbClr val="C00000"/>
                </a:solidFill>
                <a:latin typeface="宋体"/>
                <a:ea typeface="微软雅黑"/>
                <a:cs typeface="Times New Roman"/>
              </a:rPr>
              <a:t>→</a:t>
            </a:r>
            <a:r>
              <a:rPr lang="en-US" altLang="zh-CN" sz="2600" dirty="0">
                <a:solidFill>
                  <a:srgbClr val="C00000"/>
                </a:solidFill>
                <a:latin typeface="Times New Roman"/>
                <a:ea typeface="微软雅黑"/>
              </a:rPr>
              <a:t>CH</a:t>
            </a:r>
            <a:r>
              <a:rPr lang="en-US" altLang="zh-CN" sz="2600" baseline="-25000" dirty="0">
                <a:solidFill>
                  <a:srgbClr val="C00000"/>
                </a:solidFill>
                <a:latin typeface="Times New Roman"/>
                <a:ea typeface="微软雅黑"/>
              </a:rPr>
              <a:t>2</a:t>
            </a:r>
            <a:r>
              <a:rPr lang="en-US" altLang="zh-CN" sz="2600" dirty="0">
                <a:solidFill>
                  <a:srgbClr val="C00000"/>
                </a:solidFill>
                <a:latin typeface="Times New Roman"/>
                <a:ea typeface="微软雅黑"/>
              </a:rPr>
              <a:t>BrCH</a:t>
            </a:r>
            <a:r>
              <a:rPr lang="en-US" altLang="zh-CN" sz="2600" baseline="-25000" dirty="0">
                <a:solidFill>
                  <a:srgbClr val="C00000"/>
                </a:solidFill>
                <a:latin typeface="Times New Roman"/>
                <a:ea typeface="微软雅黑"/>
              </a:rPr>
              <a:t>2</a:t>
            </a:r>
            <a:r>
              <a:rPr lang="en-US" altLang="zh-CN" sz="2600" dirty="0">
                <a:solidFill>
                  <a:srgbClr val="C00000"/>
                </a:solidFill>
                <a:latin typeface="Times New Roman"/>
                <a:ea typeface="微软雅黑"/>
              </a:rPr>
              <a:t>Br</a:t>
            </a:r>
            <a:endParaRPr lang="zh-CN" altLang="en-US" sz="2600" dirty="0"/>
          </a:p>
        </p:txBody>
      </p:sp>
      <p:sp>
        <p:nvSpPr>
          <p:cNvPr id="9" name="矩形 8"/>
          <p:cNvSpPr/>
          <p:nvPr/>
        </p:nvSpPr>
        <p:spPr>
          <a:xfrm>
            <a:off x="2469346" y="4986501"/>
            <a:ext cx="1518364"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液体分层</a:t>
            </a:r>
            <a:endParaRPr lang="zh-CN" altLang="en-US" sz="2600" dirty="0"/>
          </a:p>
        </p:txBody>
      </p:sp>
    </p:spTree>
    <p:extLst>
      <p:ext uri="{BB962C8B-B14F-4D97-AF65-F5344CB8AC3E}">
        <p14:creationId xmlns:p14="http://schemas.microsoft.com/office/powerpoint/2010/main" val="37497784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a:latin typeface="Times New Roman"/>
                <a:ea typeface="黑体"/>
                <a:cs typeface="Courier New"/>
              </a:rPr>
              <a:t>2</a:t>
            </a:r>
            <a:r>
              <a:rPr lang="en-US" altLang="zh-CN" sz="2600" kern="100">
                <a:latin typeface="Times New Roman"/>
                <a:ea typeface="微软雅黑"/>
                <a:cs typeface="Courier New"/>
              </a:rPr>
              <a:t>.</a:t>
            </a:r>
            <a:r>
              <a:rPr lang="zh-CN" altLang="zh-CN" sz="2600" kern="100" dirty="0">
                <a:latin typeface="Times New Roman"/>
                <a:ea typeface="黑体"/>
                <a:cs typeface="Times New Roman"/>
              </a:rPr>
              <a:t>石油的催化裂化</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065890697"/>
              </p:ext>
            </p:extLst>
          </p:nvPr>
        </p:nvGraphicFramePr>
        <p:xfrm>
          <a:off x="452356" y="1492619"/>
          <a:ext cx="11493500" cy="3962400"/>
        </p:xfrm>
        <a:graphic>
          <a:graphicData uri="http://schemas.openxmlformats.org/presentationml/2006/ole">
            <mc:AlternateContent xmlns:mc="http://schemas.openxmlformats.org/markup-compatibility/2006">
              <mc:Choice xmlns:v="urn:schemas-microsoft-com:vml" Requires="v">
                <p:oleObj spid="_x0000_s3098" name="Document" r:id="rId4" imgW="11484297" imgH="3962796" progId="Word.Document.8">
                  <p:embed/>
                </p:oleObj>
              </mc:Choice>
              <mc:Fallback>
                <p:oleObj name="Document" r:id="rId4" imgW="11484297" imgH="3962796" progId="Word.Document.8">
                  <p:embed/>
                  <p:pic>
                    <p:nvPicPr>
                      <p:cNvPr id="0" name=""/>
                      <p:cNvPicPr/>
                      <p:nvPr/>
                    </p:nvPicPr>
                    <p:blipFill>
                      <a:blip r:embed="rId5"/>
                      <a:stretch>
                        <a:fillRect/>
                      </a:stretch>
                    </p:blipFill>
                    <p:spPr>
                      <a:xfrm>
                        <a:off x="452356" y="1492619"/>
                        <a:ext cx="11493500" cy="3962400"/>
                      </a:xfrm>
                      <a:prstGeom prst="rect">
                        <a:avLst/>
                      </a:prstGeom>
                    </p:spPr>
                  </p:pic>
                </p:oleObj>
              </mc:Fallback>
            </mc:AlternateContent>
          </a:graphicData>
        </a:graphic>
      </p:graphicFrame>
      <p:sp>
        <p:nvSpPr>
          <p:cNvPr id="5" name="矩形 4"/>
          <p:cNvSpPr/>
          <p:nvPr/>
        </p:nvSpPr>
        <p:spPr>
          <a:xfrm>
            <a:off x="9110541" y="1542196"/>
            <a:ext cx="854721" cy="492443"/>
          </a:xfrm>
          <a:prstGeom prst="rect">
            <a:avLst/>
          </a:prstGeom>
        </p:spPr>
        <p:txBody>
          <a:bodyPr wrap="none">
            <a:spAutoFit/>
          </a:bodyPr>
          <a:lstStyle/>
          <a:p>
            <a:r>
              <a:rPr lang="zh-CN" altLang="en-US" sz="2600" b="1" dirty="0" smtClean="0">
                <a:solidFill>
                  <a:srgbClr val="C00000"/>
                </a:solidFill>
                <a:latin typeface="Times New Roman"/>
                <a:ea typeface="宋体"/>
                <a:sym typeface="Times New Roman"/>
              </a:rPr>
              <a:t>产量</a:t>
            </a:r>
            <a:endParaRPr lang="zh-CN" altLang="en-US" sz="2600" b="1" dirty="0">
              <a:solidFill>
                <a:srgbClr val="C00000"/>
              </a:solidFill>
              <a:latin typeface="Times New Roman"/>
              <a:ea typeface="宋体"/>
              <a:sym typeface="Times New Roman"/>
            </a:endParaRPr>
          </a:p>
        </p:txBody>
      </p:sp>
      <p:sp>
        <p:nvSpPr>
          <p:cNvPr id="7" name="矩形 6"/>
          <p:cNvSpPr/>
          <p:nvPr/>
        </p:nvSpPr>
        <p:spPr>
          <a:xfrm>
            <a:off x="10416060" y="1539584"/>
            <a:ext cx="854721" cy="492443"/>
          </a:xfrm>
          <a:prstGeom prst="rect">
            <a:avLst/>
          </a:prstGeom>
        </p:spPr>
        <p:txBody>
          <a:bodyPr wrap="none">
            <a:spAutoFit/>
          </a:bodyPr>
          <a:lstStyle/>
          <a:p>
            <a:r>
              <a:rPr lang="zh-CN" altLang="en-US" sz="2600" b="1" dirty="0" smtClean="0">
                <a:solidFill>
                  <a:srgbClr val="C00000"/>
                </a:solidFill>
                <a:latin typeface="Times New Roman"/>
                <a:ea typeface="宋体"/>
                <a:sym typeface="Times New Roman"/>
              </a:rPr>
              <a:t>质量</a:t>
            </a:r>
            <a:endParaRPr lang="zh-CN" altLang="en-US" sz="2600" b="1" dirty="0">
              <a:solidFill>
                <a:srgbClr val="C00000"/>
              </a:solidFill>
              <a:latin typeface="Times New Roman"/>
              <a:ea typeface="宋体"/>
              <a:sym typeface="Times New Roman"/>
            </a:endParaRPr>
          </a:p>
        </p:txBody>
      </p:sp>
      <p:sp>
        <p:nvSpPr>
          <p:cNvPr id="9" name="矩形 8"/>
          <p:cNvSpPr/>
          <p:nvPr/>
        </p:nvSpPr>
        <p:spPr>
          <a:xfrm>
            <a:off x="7985416" y="2667321"/>
            <a:ext cx="2852063" cy="492443"/>
          </a:xfrm>
          <a:prstGeom prst="rect">
            <a:avLst/>
          </a:prstGeom>
        </p:spPr>
        <p:txBody>
          <a:bodyPr wrap="none">
            <a:spAutoFit/>
          </a:bodyPr>
          <a:lstStyle/>
          <a:p>
            <a:r>
              <a:rPr lang="zh-CN" altLang="zh-CN" sz="2600">
                <a:solidFill>
                  <a:srgbClr val="C00000"/>
                </a:solidFill>
                <a:latin typeface="Times New Roman"/>
                <a:ea typeface="微软雅黑"/>
                <a:cs typeface="Times New Roman"/>
              </a:rPr>
              <a:t>相对分子质量较大</a:t>
            </a:r>
            <a:endParaRPr lang="zh-CN" altLang="en-US" sz="2600" b="1" dirty="0">
              <a:solidFill>
                <a:srgbClr val="C00000"/>
              </a:solidFill>
              <a:latin typeface="Times New Roman"/>
              <a:ea typeface="宋体"/>
              <a:sym typeface="Times New Roman"/>
            </a:endParaRPr>
          </a:p>
        </p:txBody>
      </p:sp>
      <p:sp>
        <p:nvSpPr>
          <p:cNvPr id="10" name="矩形 9"/>
          <p:cNvSpPr/>
          <p:nvPr/>
        </p:nvSpPr>
        <p:spPr>
          <a:xfrm>
            <a:off x="514586" y="3312164"/>
            <a:ext cx="1518364"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沸点较高</a:t>
            </a:r>
            <a:endParaRPr lang="zh-CN" altLang="en-US" sz="2600" b="1" dirty="0">
              <a:solidFill>
                <a:srgbClr val="C00000"/>
              </a:solidFill>
              <a:latin typeface="Times New Roman"/>
              <a:ea typeface="宋体"/>
              <a:sym typeface="Times New Roman"/>
            </a:endParaRPr>
          </a:p>
        </p:txBody>
      </p:sp>
      <p:sp>
        <p:nvSpPr>
          <p:cNvPr id="11" name="矩形 10"/>
          <p:cNvSpPr/>
          <p:nvPr/>
        </p:nvSpPr>
        <p:spPr>
          <a:xfrm>
            <a:off x="3916280" y="3301849"/>
            <a:ext cx="2852063" cy="492443"/>
          </a:xfrm>
          <a:prstGeom prst="rect">
            <a:avLst/>
          </a:prstGeom>
        </p:spPr>
        <p:txBody>
          <a:bodyPr wrap="none">
            <a:spAutoFit/>
          </a:bodyPr>
          <a:lstStyle/>
          <a:p>
            <a:r>
              <a:rPr lang="zh-CN" altLang="zh-CN" sz="2600" dirty="0">
                <a:solidFill>
                  <a:srgbClr val="C00000"/>
                </a:solidFill>
                <a:latin typeface="Times New Roman"/>
                <a:ea typeface="微软雅黑"/>
                <a:cs typeface="Times New Roman"/>
              </a:rPr>
              <a:t>相对分子质量</a:t>
            </a:r>
            <a:r>
              <a:rPr lang="zh-CN" altLang="zh-CN" sz="2600" dirty="0" smtClean="0">
                <a:solidFill>
                  <a:srgbClr val="C00000"/>
                </a:solidFill>
                <a:latin typeface="Times New Roman"/>
                <a:ea typeface="微软雅黑"/>
                <a:cs typeface="Times New Roman"/>
              </a:rPr>
              <a:t>较小</a:t>
            </a:r>
            <a:endParaRPr lang="zh-CN" altLang="en-US" sz="2600" b="1" dirty="0">
              <a:solidFill>
                <a:srgbClr val="C00000"/>
              </a:solidFill>
              <a:latin typeface="Times New Roman"/>
              <a:ea typeface="宋体"/>
              <a:sym typeface="Times New Roman"/>
            </a:endParaRPr>
          </a:p>
        </p:txBody>
      </p:sp>
      <p:sp>
        <p:nvSpPr>
          <p:cNvPr id="12" name="矩形 11"/>
          <p:cNvSpPr/>
          <p:nvPr/>
        </p:nvSpPr>
        <p:spPr>
          <a:xfrm>
            <a:off x="3398486" y="4872566"/>
            <a:ext cx="851515" cy="492443"/>
          </a:xfrm>
          <a:prstGeom prst="rect">
            <a:avLst/>
          </a:prstGeom>
        </p:spPr>
        <p:txBody>
          <a:bodyPr wrap="none">
            <a:spAutoFit/>
          </a:bodyPr>
          <a:lstStyle/>
          <a:p>
            <a:r>
              <a:rPr lang="zh-CN" altLang="en-US" sz="2600" dirty="0" smtClean="0">
                <a:solidFill>
                  <a:srgbClr val="C00000"/>
                </a:solidFill>
                <a:latin typeface="Times New Roman"/>
                <a:ea typeface="微软雅黑"/>
                <a:cs typeface="Times New Roman"/>
              </a:rPr>
              <a:t>化学</a:t>
            </a:r>
            <a:endParaRPr lang="zh-CN" altLang="en-US" sz="2600" b="1" dirty="0">
              <a:solidFill>
                <a:srgbClr val="C00000"/>
              </a:solidFill>
              <a:latin typeface="Times New Roman"/>
              <a:ea typeface="宋体"/>
              <a:sym typeface="Times New Roman"/>
            </a:endParaRPr>
          </a:p>
        </p:txBody>
      </p:sp>
      <p:sp>
        <p:nvSpPr>
          <p:cNvPr id="13" name="矩形 12"/>
          <p:cNvSpPr/>
          <p:nvPr/>
        </p:nvSpPr>
        <p:spPr>
          <a:xfrm>
            <a:off x="7591221" y="3258356"/>
            <a:ext cx="1518364" cy="492443"/>
          </a:xfrm>
          <a:prstGeom prst="rect">
            <a:avLst/>
          </a:prstGeom>
        </p:spPr>
        <p:txBody>
          <a:bodyPr wrap="none">
            <a:spAutoFit/>
          </a:bodyPr>
          <a:lstStyle/>
          <a:p>
            <a:r>
              <a:rPr lang="zh-CN" altLang="zh-CN" sz="2600" dirty="0" smtClean="0">
                <a:solidFill>
                  <a:srgbClr val="C00000"/>
                </a:solidFill>
                <a:latin typeface="Times New Roman"/>
                <a:ea typeface="微软雅黑"/>
                <a:cs typeface="Times New Roman"/>
              </a:rPr>
              <a:t>沸点</a:t>
            </a:r>
            <a:r>
              <a:rPr lang="zh-CN" altLang="zh-CN" sz="2600" dirty="0">
                <a:solidFill>
                  <a:srgbClr val="C00000"/>
                </a:solidFill>
                <a:latin typeface="Times New Roman"/>
                <a:ea typeface="微软雅黑"/>
                <a:cs typeface="Times New Roman"/>
              </a:rPr>
              <a:t>较低</a:t>
            </a:r>
            <a:endParaRPr lang="zh-CN" altLang="en-US" sz="2600" b="1"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autoUpdateAnimBg="0"/>
      <p:bldP spid="11" grpId="0" autoUpdateAnimBg="0"/>
      <p:bldP spid="12" grpId="0" autoUpdateAnimBg="0"/>
      <p:bldP spid="1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610474992"/>
              </p:ext>
            </p:extLst>
          </p:nvPr>
        </p:nvGraphicFramePr>
        <p:xfrm>
          <a:off x="381000" y="897101"/>
          <a:ext cx="11493500" cy="4152900"/>
        </p:xfrm>
        <a:graphic>
          <a:graphicData uri="http://schemas.openxmlformats.org/presentationml/2006/ole">
            <mc:AlternateContent xmlns:mc="http://schemas.openxmlformats.org/markup-compatibility/2006">
              <mc:Choice xmlns:v="urn:schemas-microsoft-com:vml" Requires="v">
                <p:oleObj spid="_x0000_s30738" name="Document" r:id="rId4" imgW="11484297" imgH="4160810" progId="Word.Document.8">
                  <p:embed/>
                </p:oleObj>
              </mc:Choice>
              <mc:Fallback>
                <p:oleObj name="Document" r:id="rId4" imgW="11484297" imgH="4160810" progId="Word.Document.8">
                  <p:embed/>
                  <p:pic>
                    <p:nvPicPr>
                      <p:cNvPr id="0" name=""/>
                      <p:cNvPicPr/>
                      <p:nvPr/>
                    </p:nvPicPr>
                    <p:blipFill>
                      <a:blip r:embed="rId5"/>
                      <a:stretch>
                        <a:fillRect/>
                      </a:stretch>
                    </p:blipFill>
                    <p:spPr>
                      <a:xfrm>
                        <a:off x="381000" y="897101"/>
                        <a:ext cx="11493500" cy="4152900"/>
                      </a:xfrm>
                      <a:prstGeom prst="rect">
                        <a:avLst/>
                      </a:prstGeom>
                    </p:spPr>
                  </p:pic>
                </p:oleObj>
              </mc:Fallback>
            </mc:AlternateContent>
          </a:graphicData>
        </a:graphic>
      </p:graphicFrame>
    </p:spTree>
    <p:extLst>
      <p:ext uri="{BB962C8B-B14F-4D97-AF65-F5344CB8AC3E}">
        <p14:creationId xmlns:p14="http://schemas.microsoft.com/office/powerpoint/2010/main" val="37497784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00" indent="-457200" algn="just">
              <a:lnSpc>
                <a:spcPct val="150000"/>
              </a:lnSpc>
              <a:spcAft>
                <a:spcPts val="0"/>
              </a:spcAft>
            </a:pPr>
            <a:r>
              <a:rPr lang="en-US" altLang="zh-CN" sz="2600">
                <a:latin typeface="Times New Roman"/>
                <a:ea typeface="黑体"/>
              </a:rPr>
              <a:t>3</a:t>
            </a:r>
            <a:r>
              <a:rPr lang="en-US" altLang="zh-CN" sz="2600">
                <a:latin typeface="Times New Roman"/>
                <a:ea typeface="微软雅黑"/>
              </a:rPr>
              <a:t>.</a:t>
            </a:r>
            <a:r>
              <a:rPr lang="zh-CN" altLang="zh-CN" sz="2600" dirty="0">
                <a:latin typeface="Times New Roman"/>
                <a:ea typeface="黑体"/>
                <a:cs typeface="Times New Roman"/>
              </a:rPr>
              <a:t>石油的裂解</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401353"/>
            <a:ext cx="11397613" cy="2523744"/>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目的：为了获得碳原子数更小的烃类</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如乙烯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原理：采用比裂化更高的温度，使长链烃断裂</a:t>
            </a:r>
            <a:r>
              <a:rPr lang="zh-CN" altLang="zh-CN" sz="2600" kern="100" dirty="0" smtClean="0">
                <a:latin typeface="Times New Roman"/>
                <a:ea typeface="微软雅黑"/>
                <a:cs typeface="Times New Roman"/>
              </a:rPr>
              <a:t>生成</a:t>
            </a:r>
            <a:r>
              <a:rPr lang="en-US" altLang="zh-CN" sz="2600" kern="100" dirty="0" smtClean="0">
                <a:solidFill>
                  <a:srgbClr val="000000"/>
                </a:solidFill>
                <a:latin typeface="Times New Roman"/>
                <a:ea typeface="宋体"/>
                <a:cs typeface="Times New Roman"/>
                <a:sym typeface="Times New Roman"/>
              </a:rPr>
              <a:t>____________</a:t>
            </a:r>
            <a:r>
              <a:rPr lang="zh-CN" altLang="zh-CN" sz="2600" kern="100" dirty="0" smtClean="0">
                <a:latin typeface="Times New Roman"/>
                <a:ea typeface="微软雅黑"/>
                <a:cs typeface="Times New Roman"/>
              </a:rPr>
              <a:t>等</a:t>
            </a:r>
            <a:r>
              <a:rPr lang="zh-CN" altLang="zh-CN" sz="2600" kern="100" dirty="0">
                <a:latin typeface="Times New Roman"/>
                <a:ea typeface="微软雅黑"/>
                <a:cs typeface="Times New Roman"/>
              </a:rPr>
              <a:t>气态短链烃。</a:t>
            </a:r>
            <a:endParaRPr lang="zh-CN" altLang="zh-CN" sz="1050" kern="100" dirty="0">
              <a:latin typeface="宋体"/>
              <a:cs typeface="Courier New"/>
            </a:endParaRPr>
          </a:p>
          <a:p>
            <a:pPr algn="just">
              <a:lnSpc>
                <a:spcPct val="150000"/>
              </a:lnSpc>
              <a:spcAft>
                <a:spcPts val="0"/>
              </a:spcAft>
              <a:tabLst>
                <a:tab pos="270065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石油的裂解</a:t>
            </a:r>
            <a:r>
              <a:rPr lang="zh-CN" altLang="zh-CN" sz="2600" kern="100" dirty="0" smtClean="0">
                <a:latin typeface="Times New Roman"/>
                <a:ea typeface="微软雅黑"/>
                <a:cs typeface="Times New Roman"/>
              </a:rPr>
              <a:t>属于</a:t>
            </a:r>
            <a:r>
              <a:rPr lang="en-US" altLang="zh-CN" sz="2600" kern="100" dirty="0" smtClean="0">
                <a:solidFill>
                  <a:srgbClr val="000000"/>
                </a:solidFill>
                <a:latin typeface="Times New Roman"/>
                <a:ea typeface="宋体"/>
                <a:cs typeface="Times New Roman"/>
                <a:sym typeface="Times New Roman"/>
              </a:rPr>
              <a:t>______</a:t>
            </a:r>
            <a:r>
              <a:rPr lang="zh-CN" altLang="zh-CN" sz="2600" kern="100" dirty="0" smtClean="0">
                <a:latin typeface="Times New Roman"/>
                <a:ea typeface="微软雅黑"/>
                <a:cs typeface="Times New Roman"/>
              </a:rPr>
              <a:t>变化。</a:t>
            </a:r>
            <a:endParaRPr lang="zh-CN" altLang="zh-CN" sz="1050" kern="100" dirty="0">
              <a:latin typeface="宋体"/>
              <a:cs typeface="Courier New"/>
            </a:endParaRPr>
          </a:p>
        </p:txBody>
      </p:sp>
      <p:sp>
        <p:nvSpPr>
          <p:cNvPr id="2" name="矩形 1"/>
          <p:cNvSpPr/>
          <p:nvPr/>
        </p:nvSpPr>
        <p:spPr>
          <a:xfrm>
            <a:off x="8435466" y="2166646"/>
            <a:ext cx="1851789"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乙烯、丙烯</a:t>
            </a:r>
            <a:endParaRPr lang="zh-CN" altLang="en-US" sz="2600" b="1" dirty="0">
              <a:solidFill>
                <a:srgbClr val="C00000"/>
              </a:solidFill>
              <a:latin typeface="Times New Roman"/>
              <a:ea typeface="宋体"/>
              <a:sym typeface="Times New Roman"/>
            </a:endParaRPr>
          </a:p>
        </p:txBody>
      </p:sp>
      <p:sp>
        <p:nvSpPr>
          <p:cNvPr id="3" name="矩形 2"/>
          <p:cNvSpPr/>
          <p:nvPr/>
        </p:nvSpPr>
        <p:spPr>
          <a:xfrm>
            <a:off x="3394906" y="3339784"/>
            <a:ext cx="851515" cy="492443"/>
          </a:xfrm>
          <a:prstGeom prst="rect">
            <a:avLst/>
          </a:prstGeom>
        </p:spPr>
        <p:txBody>
          <a:bodyPr wrap="none">
            <a:spAutoFit/>
          </a:bodyPr>
          <a:lstStyle/>
          <a:p>
            <a:r>
              <a:rPr lang="zh-CN" altLang="zh-CN" sz="2600" b="1" kern="100" dirty="0">
                <a:solidFill>
                  <a:srgbClr val="C00000"/>
                </a:solidFill>
                <a:latin typeface="Times New Roman"/>
                <a:ea typeface="宋体"/>
                <a:cs typeface="Times New Roman"/>
                <a:sym typeface="Times New Roman"/>
              </a:rPr>
              <a:t>化学</a:t>
            </a:r>
            <a:endParaRPr lang="zh-CN" altLang="en-US" sz="2600" b="1" dirty="0">
              <a:solidFill>
                <a:srgbClr val="C00000"/>
              </a:solidFill>
              <a:latin typeface="Times New Roman"/>
              <a:ea typeface="宋体"/>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1.</a:t>
            </a:r>
            <a:r>
              <a:rPr lang="zh-CN" altLang="zh-CN" sz="2600" b="1" kern="100" dirty="0">
                <a:latin typeface="Times New Roman"/>
                <a:ea typeface="楷体_GB2312"/>
                <a:cs typeface="Times New Roman"/>
              </a:rPr>
              <a:t>判断正误，正确的打</a:t>
            </a:r>
            <a:r>
              <a:rPr lang="en-US" altLang="zh-CN" sz="2600" kern="100" dirty="0">
                <a:latin typeface="宋体"/>
                <a:ea typeface="微软雅黑"/>
                <a:cs typeface="Times New Roman"/>
              </a:rPr>
              <a:t>“</a:t>
            </a:r>
            <a:r>
              <a:rPr lang="en-US" altLang="zh-CN" sz="2600" b="1" kern="100" dirty="0">
                <a:latin typeface="宋体"/>
                <a:ea typeface="楷体_GB2312"/>
                <a:cs typeface="Times New Roman"/>
              </a:rPr>
              <a:t>√</a:t>
            </a:r>
            <a:r>
              <a:rPr lang="en-US" altLang="zh-CN" sz="2600" kern="100" dirty="0">
                <a:latin typeface="宋体"/>
                <a:ea typeface="微软雅黑"/>
                <a:cs typeface="Times New Roman"/>
              </a:rPr>
              <a:t>”</a:t>
            </a:r>
            <a:r>
              <a:rPr lang="zh-CN" altLang="zh-CN" sz="2600" b="1" kern="100" dirty="0">
                <a:latin typeface="Times New Roman"/>
                <a:ea typeface="楷体_GB2312"/>
                <a:cs typeface="Times New Roman"/>
              </a:rPr>
              <a:t>，错误的打</a:t>
            </a:r>
            <a:r>
              <a:rPr lang="en-US" altLang="zh-CN" sz="2600" kern="100" dirty="0">
                <a:latin typeface="宋体"/>
                <a:ea typeface="微软雅黑"/>
                <a:cs typeface="Times New Roman"/>
              </a:rPr>
              <a:t>“×”</a:t>
            </a:r>
            <a:r>
              <a:rPr lang="zh-CN" altLang="zh-CN" sz="2600" b="1" kern="100" dirty="0">
                <a:latin typeface="Times New Roman"/>
                <a:ea typeface="楷体_GB2312"/>
                <a:cs typeface="Times New Roman"/>
              </a:rPr>
              <a:t>。</a:t>
            </a:r>
            <a:endParaRPr lang="zh-CN" altLang="zh-CN" sz="1050" kern="100" dirty="0">
              <a:effectLst/>
              <a:latin typeface="宋体"/>
              <a:cs typeface="Courier New"/>
            </a:endParaRPr>
          </a:p>
        </p:txBody>
      </p:sp>
      <p:sp>
        <p:nvSpPr>
          <p:cNvPr id="8" name="矩形 7"/>
          <p:cNvSpPr/>
          <p:nvPr/>
        </p:nvSpPr>
        <p:spPr>
          <a:xfrm>
            <a:off x="516880" y="1941458"/>
            <a:ext cx="11397613"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a:ea typeface="楷体_GB2312"/>
                <a:cs typeface="Courier New"/>
              </a:rPr>
              <a:t>(1)</a:t>
            </a:r>
            <a:r>
              <a:rPr lang="zh-CN" altLang="zh-CN" sz="2600" b="1" kern="100" dirty="0">
                <a:latin typeface="Times New Roman"/>
                <a:ea typeface="楷体_GB2312"/>
                <a:cs typeface="Times New Roman"/>
              </a:rPr>
              <a:t>石油的分馏、催化裂化、裂解都属于化学变化。</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(2)</a:t>
            </a:r>
            <a:r>
              <a:rPr lang="zh-CN" altLang="zh-CN" sz="2600" b="1" kern="100" dirty="0">
                <a:latin typeface="Times New Roman"/>
                <a:ea typeface="楷体_GB2312"/>
                <a:cs typeface="Times New Roman"/>
              </a:rPr>
              <a:t>石油裂化的目的是为了得到气态短链烃</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特别是乙烯</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，作化工原料。</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(3)</a:t>
            </a:r>
            <a:r>
              <a:rPr lang="zh-CN" altLang="zh-CN" sz="2600" b="1" kern="100" dirty="0">
                <a:latin typeface="Times New Roman"/>
                <a:ea typeface="楷体_GB2312"/>
                <a:cs typeface="Times New Roman"/>
              </a:rPr>
              <a:t>石油的裂化和裂解原理相同，目的也相同。</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(4)</a:t>
            </a:r>
            <a:r>
              <a:rPr lang="zh-CN" altLang="zh-CN" sz="2600" b="1" kern="100" dirty="0">
                <a:latin typeface="Times New Roman"/>
                <a:ea typeface="楷体_GB2312"/>
                <a:cs typeface="Times New Roman"/>
              </a:rPr>
              <a:t>石油的裂化是生产乙烯的主要方法。</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a:latin typeface="Times New Roman"/>
                <a:ea typeface="楷体_GB2312"/>
                <a:cs typeface="Courier New"/>
              </a:rPr>
              <a:t>)</a:t>
            </a:r>
            <a:endParaRPr lang="zh-CN" altLang="zh-CN" sz="1050" kern="100" dirty="0">
              <a:latin typeface="宋体"/>
              <a:cs typeface="Courier New"/>
            </a:endParaRPr>
          </a:p>
          <a:p>
            <a:pPr algn="just">
              <a:lnSpc>
                <a:spcPct val="150000"/>
              </a:lnSpc>
              <a:spcAft>
                <a:spcPts val="0"/>
              </a:spcAft>
              <a:tabLst>
                <a:tab pos="2610485" algn="l"/>
              </a:tabLst>
            </a:pPr>
            <a:r>
              <a:rPr lang="en-US" altLang="zh-CN" sz="2600" b="1" kern="100" dirty="0">
                <a:latin typeface="Times New Roman"/>
                <a:ea typeface="楷体_GB2312"/>
                <a:cs typeface="Courier New"/>
              </a:rPr>
              <a:t>(5)</a:t>
            </a:r>
            <a:r>
              <a:rPr lang="zh-CN" altLang="zh-CN" sz="2600" b="1" kern="100" dirty="0">
                <a:latin typeface="Times New Roman"/>
                <a:ea typeface="楷体_GB2312"/>
                <a:cs typeface="Times New Roman"/>
              </a:rPr>
              <a:t>含</a:t>
            </a:r>
            <a:r>
              <a:rPr lang="en-US" altLang="zh-CN" sz="2600" b="1" kern="100" dirty="0">
                <a:latin typeface="Times New Roman"/>
                <a:ea typeface="楷体_GB2312"/>
                <a:cs typeface="Courier New"/>
              </a:rPr>
              <a:t>C</a:t>
            </a:r>
            <a:r>
              <a:rPr lang="en-US" altLang="zh-CN" sz="2600" b="1" kern="100" baseline="-25000" dirty="0">
                <a:latin typeface="Times New Roman"/>
                <a:ea typeface="楷体_GB2312"/>
                <a:cs typeface="Courier New"/>
              </a:rPr>
              <a:t>20</a:t>
            </a:r>
            <a:r>
              <a:rPr lang="zh-CN" altLang="zh-CN" sz="2600" b="1" kern="100" dirty="0">
                <a:latin typeface="Times New Roman"/>
                <a:ea typeface="楷体_GB2312"/>
                <a:cs typeface="Times New Roman"/>
              </a:rPr>
              <a:t>以上的烷烃的重油经过催化裂化可以获得汽油。</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　　</a:t>
            </a:r>
            <a:r>
              <a:rPr lang="en-US" altLang="zh-CN" sz="2600" b="1" kern="100" dirty="0" smtClean="0">
                <a:latin typeface="Times New Roman"/>
                <a:ea typeface="楷体_GB2312"/>
                <a:cs typeface="Courier New"/>
              </a:rPr>
              <a:t>)</a:t>
            </a:r>
            <a:endParaRPr lang="zh-CN" altLang="zh-CN" sz="1050" kern="100" dirty="0">
              <a:latin typeface="宋体"/>
              <a:cs typeface="Courier New"/>
            </a:endParaRPr>
          </a:p>
        </p:txBody>
      </p:sp>
      <p:sp>
        <p:nvSpPr>
          <p:cNvPr id="4" name="矩形 3"/>
          <p:cNvSpPr/>
          <p:nvPr/>
        </p:nvSpPr>
        <p:spPr>
          <a:xfrm>
            <a:off x="516880" y="4956793"/>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en-US"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en-US"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(3)</a:t>
            </a:r>
            <a:r>
              <a:rPr lang="en-US" altLang="zh-CN" sz="2600" kern="100" dirty="0">
                <a:solidFill>
                  <a:srgbClr val="C00000"/>
                </a:solidFill>
                <a:latin typeface="宋体"/>
                <a:ea typeface="微软雅黑"/>
                <a:cs typeface="Times New Roman"/>
              </a:rPr>
              <a:t>×</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(4)</a:t>
            </a:r>
            <a:r>
              <a:rPr lang="en-US" altLang="zh-CN" sz="2600" kern="100" dirty="0">
                <a:solidFill>
                  <a:srgbClr val="C00000"/>
                </a:solidFill>
                <a:latin typeface="宋体"/>
                <a:ea typeface="微软雅黑"/>
                <a:cs typeface="Times New Roman"/>
              </a:rPr>
              <a:t>×  </a:t>
            </a:r>
            <a:r>
              <a:rPr lang="en-US" altLang="zh-CN" sz="2600" kern="100" dirty="0">
                <a:solidFill>
                  <a:srgbClr val="C00000"/>
                </a:solidFill>
                <a:latin typeface="Times New Roman"/>
                <a:ea typeface="微软雅黑"/>
                <a:cs typeface="Courier New"/>
              </a:rPr>
              <a:t>(5)</a:t>
            </a:r>
            <a:r>
              <a:rPr lang="en-US" altLang="zh-CN" sz="2600" kern="100" dirty="0" smtClean="0">
                <a:solidFill>
                  <a:srgbClr val="C00000"/>
                </a:solidFill>
                <a:latin typeface="宋体"/>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2800</Words>
  <Application>Microsoft Office PowerPoint</Application>
  <PresentationFormat>自定义</PresentationFormat>
  <Paragraphs>364</Paragraphs>
  <Slides>71</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71</vt:i4>
      </vt:variant>
    </vt:vector>
  </HeadingPairs>
  <TitlesOfParts>
    <vt:vector size="73" baseType="lpstr">
      <vt:lpstr>Office 主题​​</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662</cp:revision>
  <dcterms:created xsi:type="dcterms:W3CDTF">2016-06-07T15:36:00Z</dcterms:created>
  <dcterms:modified xsi:type="dcterms:W3CDTF">2023-07-19T01:05:42Z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