
<file path=[Content_Types].xml><?xml version="1.0" encoding="utf-8"?>
<Types xmlns="http://schemas.openxmlformats.org/package/2006/content-types"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58" r:id="rId3"/>
    <p:sldId id="646" r:id="rId4"/>
    <p:sldId id="544" r:id="rId6"/>
    <p:sldId id="328" r:id="rId7"/>
    <p:sldId id="547" r:id="rId8"/>
    <p:sldId id="1646" r:id="rId9"/>
    <p:sldId id="1647" r:id="rId10"/>
    <p:sldId id="1648" r:id="rId11"/>
    <p:sldId id="1649" r:id="rId12"/>
    <p:sldId id="1650" r:id="rId13"/>
    <p:sldId id="1651" r:id="rId14"/>
    <p:sldId id="1652" r:id="rId15"/>
    <p:sldId id="352" r:id="rId16"/>
    <p:sldId id="1666" r:id="rId17"/>
    <p:sldId id="1124" r:id="rId18"/>
    <p:sldId id="1125" r:id="rId19"/>
    <p:sldId id="1049" r:id="rId20"/>
    <p:sldId id="1263" r:id="rId21"/>
    <p:sldId id="1264" r:id="rId22"/>
    <p:sldId id="1265" r:id="rId23"/>
    <p:sldId id="1266" r:id="rId24"/>
    <p:sldId id="1270" r:id="rId25"/>
    <p:sldId id="1271" r:id="rId26"/>
    <p:sldId id="1272" r:id="rId27"/>
    <p:sldId id="1574" r:id="rId28"/>
    <p:sldId id="630" r:id="rId29"/>
    <p:sldId id="1580" r:id="rId30"/>
    <p:sldId id="1582" r:id="rId31"/>
    <p:sldId id="1583" r:id="rId32"/>
    <p:sldId id="1594" r:id="rId33"/>
    <p:sldId id="1595" r:id="rId34"/>
    <p:sldId id="1596" r:id="rId35"/>
    <p:sldId id="1597" r:id="rId36"/>
    <p:sldId id="1423" r:id="rId37"/>
    <p:sldId id="770" r:id="rId38"/>
    <p:sldId id="806" r:id="rId39"/>
    <p:sldId id="771" r:id="rId40"/>
    <p:sldId id="807" r:id="rId41"/>
    <p:sldId id="773" r:id="rId42"/>
    <p:sldId id="781" r:id="rId43"/>
    <p:sldId id="775" r:id="rId44"/>
    <p:sldId id="776" r:id="rId45"/>
    <p:sldId id="782" r:id="rId46"/>
    <p:sldId id="783" r:id="rId47"/>
    <p:sldId id="353" r:id="rId48"/>
    <p:sldId id="599" r:id="rId49"/>
    <p:sldId id="1667" r:id="rId50"/>
    <p:sldId id="571" r:id="rId51"/>
    <p:sldId id="572" r:id="rId52"/>
    <p:sldId id="765" r:id="rId53"/>
    <p:sldId id="573" r:id="rId54"/>
    <p:sldId id="638" r:id="rId55"/>
    <p:sldId id="767" r:id="rId56"/>
    <p:sldId id="575" r:id="rId57"/>
    <p:sldId id="576" r:id="rId58"/>
    <p:sldId id="577" r:id="rId59"/>
    <p:sldId id="1672" r:id="rId60"/>
    <p:sldId id="578" r:id="rId61"/>
    <p:sldId id="744" r:id="rId62"/>
    <p:sldId id="745" r:id="rId63"/>
    <p:sldId id="747" r:id="rId64"/>
    <p:sldId id="749" r:id="rId65"/>
    <p:sldId id="750" r:id="rId66"/>
    <p:sldId id="751" r:id="rId67"/>
    <p:sldId id="1673" r:id="rId68"/>
    <p:sldId id="1674" r:id="rId69"/>
    <p:sldId id="753" r:id="rId70"/>
    <p:sldId id="754" r:id="rId71"/>
    <p:sldId id="789" r:id="rId72"/>
    <p:sldId id="790" r:id="rId73"/>
    <p:sldId id="1670" r:id="rId74"/>
    <p:sldId id="1675" r:id="rId75"/>
    <p:sldId id="1677" r:id="rId76"/>
    <p:sldId id="1678" r:id="rId77"/>
    <p:sldId id="1681" r:id="rId78"/>
    <p:sldId id="1679" r:id="rId79"/>
    <p:sldId id="1680" r:id="rId80"/>
    <p:sldId id="1682" r:id="rId81"/>
    <p:sldId id="708" r:id="rId82"/>
  </p:sldIdLst>
  <p:sldSz cx="12190095" cy="6859270"/>
  <p:notesSz cx="6858000" cy="9144000"/>
  <p:custDataLst>
    <p:tags r:id="rId86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  <p15:guide id="4" pos="3839" userDrawn="1">
          <p15:clr>
            <a:srgbClr val="A4A3A4"/>
          </p15:clr>
        </p15:guide>
        <p15:guide id="5" pos="1135" userDrawn="1">
          <p15:clr>
            <a:srgbClr val="A4A3A4"/>
          </p15:clr>
        </p15:guide>
        <p15:guide id="6" pos="5608" userDrawn="1">
          <p15:clr>
            <a:srgbClr val="A4A3A4"/>
          </p15:clr>
        </p15:guide>
        <p15:guide id="7" pos="7006" userDrawn="1">
          <p15:clr>
            <a:srgbClr val="A4A3A4"/>
          </p15:clr>
        </p15:guide>
        <p15:guide id="8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E41908"/>
    <a:srgbClr val="340A5E"/>
    <a:srgbClr val="3A3A3A"/>
    <a:srgbClr val="FFC001"/>
    <a:srgbClr val="FAFAFA"/>
    <a:srgbClr val="F0B700"/>
    <a:srgbClr val="E2AC00"/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1" autoAdjust="0"/>
    <p:restoredTop sz="94714" autoAdjust="0"/>
  </p:normalViewPr>
  <p:slideViewPr>
    <p:cSldViewPr snapToObjects="1" showGuides="1">
      <p:cViewPr>
        <p:scale>
          <a:sx n="75" d="100"/>
          <a:sy n="75" d="100"/>
        </p:scale>
        <p:origin x="-696" y="-330"/>
      </p:cViewPr>
      <p:guideLst>
        <p:guide orient="horz" pos="3022"/>
        <p:guide orient="horz" pos="1344"/>
        <p:guide orient="horz" pos="2886"/>
        <p:guide pos="3839"/>
        <p:guide pos="1135"/>
        <p:guide pos="5608"/>
        <p:guide pos="7006"/>
        <p:guide pos="2886"/>
      </p:guideLst>
    </p:cSldViewPr>
  </p:slideViewPr>
  <p:outlineViewPr>
    <p:cViewPr>
      <p:scale>
        <a:sx n="33" d="100"/>
        <a:sy n="33" d="100"/>
      </p:scale>
      <p:origin x="0" y="-1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302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6" Type="http://schemas.openxmlformats.org/officeDocument/2006/relationships/tags" Target="tags/tag1.xml"/><Relationship Id="rId85" Type="http://schemas.openxmlformats.org/officeDocument/2006/relationships/tableStyles" Target="tableStyles.xml"/><Relationship Id="rId84" Type="http://schemas.openxmlformats.org/officeDocument/2006/relationships/viewProps" Target="viewProps.xml"/><Relationship Id="rId83" Type="http://schemas.openxmlformats.org/officeDocument/2006/relationships/presProps" Target="presProps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4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70F4-B71D-48E3-8849-D94058D0B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slide" Target="../slides/slide43.xml"/><Relationship Id="rId6" Type="http://schemas.openxmlformats.org/officeDocument/2006/relationships/slide" Target="../slides/slide35.xml"/><Relationship Id="rId5" Type="http://schemas.openxmlformats.org/officeDocument/2006/relationships/slide" Target="../slides/slide3.xml"/><Relationship Id="rId4" Type="http://schemas.openxmlformats.org/officeDocument/2006/relationships/slide" Target="../slides/slide41.xml"/><Relationship Id="rId3" Type="http://schemas.openxmlformats.org/officeDocument/2006/relationships/slide" Target="../slides/slide39.xml"/><Relationship Id="rId2" Type="http://schemas.openxmlformats.org/officeDocument/2006/relationships/slide" Target="../slides/slide3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slide" Target="../slides/slide56.xml"/><Relationship Id="rId8" Type="http://schemas.openxmlformats.org/officeDocument/2006/relationships/slide" Target="../slides/slide54.xml"/><Relationship Id="rId7" Type="http://schemas.openxmlformats.org/officeDocument/2006/relationships/slide" Target="../slides/slide52.xml"/><Relationship Id="rId6" Type="http://schemas.openxmlformats.org/officeDocument/2006/relationships/slide" Target="../slides/slide51.xml"/><Relationship Id="rId5" Type="http://schemas.openxmlformats.org/officeDocument/2006/relationships/slide" Target="../slides/slide49.xml"/><Relationship Id="rId4" Type="http://schemas.openxmlformats.org/officeDocument/2006/relationships/slide" Target="../slides/slide48.xml"/><Relationship Id="rId3" Type="http://schemas.openxmlformats.org/officeDocument/2006/relationships/slide" Target="../slides/slide46.xml"/><Relationship Id="rId2" Type="http://schemas.openxmlformats.org/officeDocument/2006/relationships/slide" Target="../slides/slide55.xml"/><Relationship Id="rId19" Type="http://schemas.openxmlformats.org/officeDocument/2006/relationships/slide" Target="../slides/slide74.xml"/><Relationship Id="rId18" Type="http://schemas.openxmlformats.org/officeDocument/2006/relationships/slide" Target="../slides/slide71.xml"/><Relationship Id="rId17" Type="http://schemas.openxmlformats.org/officeDocument/2006/relationships/slide" Target="../slides/slide69.xml"/><Relationship Id="rId16" Type="http://schemas.openxmlformats.org/officeDocument/2006/relationships/slide" Target="../slides/slide61.xml"/><Relationship Id="rId15" Type="http://schemas.openxmlformats.org/officeDocument/2006/relationships/slide" Target="../slides/slide60.xml"/><Relationship Id="rId14" Type="http://schemas.openxmlformats.org/officeDocument/2006/relationships/slide" Target="../slides/slide67.xml"/><Relationship Id="rId13" Type="http://schemas.openxmlformats.org/officeDocument/2006/relationships/slide" Target="../slides/slide64.xml"/><Relationship Id="rId12" Type="http://schemas.openxmlformats.org/officeDocument/2006/relationships/slide" Target="../slides/slide62.xml"/><Relationship Id="rId11" Type="http://schemas.openxmlformats.org/officeDocument/2006/relationships/slide" Target="../slides/slide3.xml"/><Relationship Id="rId10" Type="http://schemas.openxmlformats.org/officeDocument/2006/relationships/slide" Target="../slides/slide5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课堂达标训练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矩形 28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  <a:endParaRPr lang="zh-CN" altLang="zh-CN" sz="1600" dirty="0">
              <a:solidFill>
                <a:schemeClr val="accent6">
                  <a:lumMod val="40000"/>
                  <a:lumOff val="60000"/>
                </a:schemeClr>
              </a:solidFill>
              <a:latin typeface="方正小标宋简体" panose="02010601030101010101" charset="-122"/>
              <a:ea typeface="方正小标宋简体" panose="02010601030101010101" charset="-122"/>
              <a:sym typeface="+mn-ea"/>
            </a:endParaRPr>
          </a:p>
        </p:txBody>
      </p:sp>
      <p:sp>
        <p:nvSpPr>
          <p:cNvPr id="48" name="圆角矩形 47">
            <a:hlinkClick r:id="rId2" action="ppaction://hlinksldjump"/>
          </p:cNvPr>
          <p:cNvSpPr/>
          <p:nvPr userDrawn="1"/>
        </p:nvSpPr>
        <p:spPr>
          <a:xfrm>
            <a:off x="4655283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>
            <a:hlinkClick r:id="rId3" action="ppaction://hlinksldjump"/>
          </p:cNvPr>
          <p:cNvSpPr/>
          <p:nvPr userDrawn="1"/>
        </p:nvSpPr>
        <p:spPr>
          <a:xfrm>
            <a:off x="5256549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>
            <a:hlinkClick r:id="rId4" action="ppaction://hlinksldjump"/>
          </p:cNvPr>
          <p:cNvSpPr/>
          <p:nvPr userDrawn="1"/>
        </p:nvSpPr>
        <p:spPr>
          <a:xfrm>
            <a:off x="5857816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动作按钮: 后退或前一项 50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2" name="动作按钮: 前进或下一项 51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3" name="动作按钮: 结束 52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>
            <a:hlinkClick r:id="rId5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>
            <a:hlinkClick r:id="rId6" action="ppaction://hlinksldjump"/>
          </p:cNvPr>
          <p:cNvSpPr/>
          <p:nvPr userDrawn="1"/>
        </p:nvSpPr>
        <p:spPr>
          <a:xfrm>
            <a:off x="4054016" y="6467611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>
            <a:hlinkClick r:id="rId7" action="ppaction://hlinksldjump"/>
          </p:cNvPr>
          <p:cNvSpPr/>
          <p:nvPr userDrawn="1"/>
        </p:nvSpPr>
        <p:spPr>
          <a:xfrm>
            <a:off x="6462684" y="648100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>
            <a:hlinkClick r:id="rId2" action="ppaction://hlinksldjump"/>
          </p:cNvPr>
          <p:cNvSpPr/>
          <p:nvPr userDrawn="1"/>
        </p:nvSpPr>
        <p:spPr>
          <a:xfrm>
            <a:off x="4532566" y="637992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>
            <a:hlinkClick r:id="rId3" action="ppaction://hlinksldjump"/>
          </p:cNvPr>
          <p:cNvSpPr/>
          <p:nvPr userDrawn="1"/>
        </p:nvSpPr>
        <p:spPr>
          <a:xfrm>
            <a:off x="1382166" y="637992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>
            <a:hlinkClick r:id="rId4" action="ppaction://hlinksldjump"/>
          </p:cNvPr>
          <p:cNvSpPr/>
          <p:nvPr userDrawn="1"/>
        </p:nvSpPr>
        <p:spPr>
          <a:xfrm>
            <a:off x="1907233" y="637992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>
            <a:hlinkClick r:id="rId5" action="ppaction://hlinksldjump"/>
          </p:cNvPr>
          <p:cNvSpPr/>
          <p:nvPr userDrawn="1"/>
        </p:nvSpPr>
        <p:spPr>
          <a:xfrm>
            <a:off x="2432299" y="637992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圆角矩形 53">
            <a:hlinkClick r:id="rId6" action="ppaction://hlinksldjump"/>
          </p:cNvPr>
          <p:cNvSpPr/>
          <p:nvPr userDrawn="1"/>
        </p:nvSpPr>
        <p:spPr>
          <a:xfrm>
            <a:off x="2957366" y="637992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>
            <a:hlinkClick r:id="rId7" action="ppaction://hlinksldjump"/>
          </p:cNvPr>
          <p:cNvSpPr/>
          <p:nvPr userDrawn="1"/>
        </p:nvSpPr>
        <p:spPr>
          <a:xfrm>
            <a:off x="3482433" y="637992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>
            <a:hlinkClick r:id="rId8" action="ppaction://hlinksldjump"/>
          </p:cNvPr>
          <p:cNvSpPr/>
          <p:nvPr userDrawn="1"/>
        </p:nvSpPr>
        <p:spPr>
          <a:xfrm>
            <a:off x="4007500" y="6379927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>
            <a:hlinkClick r:id="rId9" action="ppaction://hlinksldjump"/>
          </p:cNvPr>
          <p:cNvSpPr/>
          <p:nvPr userDrawn="1"/>
        </p:nvSpPr>
        <p:spPr>
          <a:xfrm>
            <a:off x="5068629" y="6373662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>
            <a:hlinkClick r:id="rId10" action="ppaction://hlinksldjump"/>
          </p:cNvPr>
          <p:cNvSpPr/>
          <p:nvPr userDrawn="1"/>
        </p:nvSpPr>
        <p:spPr>
          <a:xfrm>
            <a:off x="5600547" y="6373662"/>
            <a:ext cx="487617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动作按钮: 后退或前一项 58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0" name="动作按钮: 前进或下一项 59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1" name="动作按钮: 结束 60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>
            <a:hlinkClick r:id="rId11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>
            <a:hlinkClick r:id="rId12" action="ppaction://hlinksldjump"/>
          </p:cNvPr>
          <p:cNvSpPr/>
          <p:nvPr userDrawn="1"/>
        </p:nvSpPr>
        <p:spPr>
          <a:xfrm>
            <a:off x="7142902" y="6387581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>
            <a:hlinkClick r:id="rId13" action="ppaction://hlinksldjump"/>
          </p:cNvPr>
          <p:cNvSpPr/>
          <p:nvPr userDrawn="1"/>
        </p:nvSpPr>
        <p:spPr>
          <a:xfrm>
            <a:off x="7644871" y="6399456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>
            <a:hlinkClick r:id="rId14" action="ppaction://hlinksldjump"/>
          </p:cNvPr>
          <p:cNvSpPr/>
          <p:nvPr userDrawn="1"/>
        </p:nvSpPr>
        <p:spPr>
          <a:xfrm>
            <a:off x="8134140" y="6399456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hlinkClick r:id="rId15" action="ppaction://hlinksldjump"/>
          </p:cNvPr>
          <p:cNvSpPr/>
          <p:nvPr userDrawn="1"/>
        </p:nvSpPr>
        <p:spPr>
          <a:xfrm>
            <a:off x="6138964" y="6375706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>
            <a:hlinkClick r:id="rId16" action="ppaction://hlinksldjump"/>
          </p:cNvPr>
          <p:cNvSpPr/>
          <p:nvPr userDrawn="1"/>
        </p:nvSpPr>
        <p:spPr>
          <a:xfrm>
            <a:off x="6643156" y="6387581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"/>
          <p:cNvSpPr txBox="1"/>
          <p:nvPr userDrawn="1"/>
        </p:nvSpPr>
        <p:spPr>
          <a:xfrm>
            <a:off x="334470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课后巩固训练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  <a:endParaRPr lang="zh-CN" altLang="zh-CN" sz="1600" dirty="0">
              <a:solidFill>
                <a:schemeClr val="accent6">
                  <a:lumMod val="40000"/>
                  <a:lumOff val="60000"/>
                </a:schemeClr>
              </a:solidFill>
              <a:latin typeface="方正小标宋简体" panose="02010601030101010101" charset="-122"/>
              <a:ea typeface="方正小标宋简体" panose="02010601030101010101" charset="-122"/>
              <a:sym typeface="+mn-ea"/>
            </a:endParaRPr>
          </a:p>
        </p:txBody>
      </p:sp>
      <p:sp>
        <p:nvSpPr>
          <p:cNvPr id="29" name="圆角矩形 28">
            <a:hlinkClick r:id="rId17" action="ppaction://hlinksldjump"/>
          </p:cNvPr>
          <p:cNvSpPr/>
          <p:nvPr userDrawn="1"/>
        </p:nvSpPr>
        <p:spPr>
          <a:xfrm>
            <a:off x="8633886" y="6411129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>
            <a:hlinkClick r:id="rId18" action="ppaction://hlinksldjump"/>
          </p:cNvPr>
          <p:cNvSpPr/>
          <p:nvPr userDrawn="1"/>
        </p:nvSpPr>
        <p:spPr>
          <a:xfrm>
            <a:off x="9135855" y="6401676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>
            <a:hlinkClick r:id="rId19" action="ppaction://hlinksldjump"/>
          </p:cNvPr>
          <p:cNvSpPr/>
          <p:nvPr userDrawn="1"/>
        </p:nvSpPr>
        <p:spPr>
          <a:xfrm>
            <a:off x="9637824" y="6413349"/>
            <a:ext cx="443288" cy="2305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 rot="18900000">
            <a:off x="2251932" y="-298458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"/>
          <p:cNvSpPr txBox="1"/>
          <p:nvPr userDrawn="1"/>
        </p:nvSpPr>
        <p:spPr>
          <a:xfrm>
            <a:off x="1144758" y="2318924"/>
            <a:ext cx="2148560" cy="185734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endParaRPr lang="en-US" altLang="zh-CN" sz="1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02846" y="2477399"/>
            <a:ext cx="7432972" cy="784818"/>
          </a:xfrm>
          <a:prstGeom prst="rect">
            <a:avLst/>
          </a:prstGeom>
          <a:noFill/>
        </p:spPr>
        <p:txBody>
          <a:bodyPr wrap="square" lIns="121910" tIns="60954" rIns="121910" bIns="60954" rtlCol="0">
            <a:spAutoFit/>
          </a:bodyPr>
          <a:lstStyle/>
          <a:p>
            <a:pPr algn="ctr"/>
            <a:r>
              <a:rPr lang="zh-CN" altLang="en-US" sz="43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新知自主预习</a:t>
            </a:r>
            <a:endParaRPr lang="en-US" altLang="zh-CN" sz="43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 rot="18900000">
            <a:off x="2251932" y="-1423576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2"/>
          <p:cNvSpPr txBox="1"/>
          <p:nvPr userDrawn="1"/>
        </p:nvSpPr>
        <p:spPr>
          <a:xfrm>
            <a:off x="3182542" y="1390066"/>
            <a:ext cx="8096466" cy="7696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zh-CN" altLang="en-US" sz="43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课堂互动探究</a:t>
            </a:r>
            <a:endParaRPr lang="zh-CN" altLang="zh-CN" sz="43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2"/>
          <p:cNvSpPr txBox="1"/>
          <p:nvPr userDrawn="1"/>
        </p:nvSpPr>
        <p:spPr>
          <a:xfrm>
            <a:off x="1144758" y="1193806"/>
            <a:ext cx="2148560" cy="185734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en-US" altLang="zh-CN" sz="1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 rot="18900000">
            <a:off x="2251932" y="-298458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10" name="动作按钮: 后退或前一项 9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前进或下一项 10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2" name="动作按钮: 结束 11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2"/>
          <p:cNvSpPr txBox="1"/>
          <p:nvPr userDrawn="1"/>
        </p:nvSpPr>
        <p:spPr>
          <a:xfrm>
            <a:off x="3182542" y="2515184"/>
            <a:ext cx="8096466" cy="7696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zh-CN" altLang="en-US" sz="43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课堂达标训练</a:t>
            </a:r>
            <a:endParaRPr lang="zh-CN" altLang="zh-CN" sz="43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2"/>
          <p:cNvSpPr txBox="1"/>
          <p:nvPr userDrawn="1"/>
        </p:nvSpPr>
        <p:spPr>
          <a:xfrm>
            <a:off x="1144758" y="2318924"/>
            <a:ext cx="2148560" cy="186204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altLang="zh-CN" sz="115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 rot="18900000">
            <a:off x="2251932" y="-298458"/>
            <a:ext cx="7197911" cy="721578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37" h="11361">
                <a:moveTo>
                  <a:pt x="540" y="0"/>
                </a:moveTo>
                <a:lnTo>
                  <a:pt x="2698" y="0"/>
                </a:lnTo>
                <a:cubicBezTo>
                  <a:pt x="2996" y="0"/>
                  <a:pt x="3238" y="242"/>
                  <a:pt x="3238" y="540"/>
                </a:cubicBezTo>
                <a:lnTo>
                  <a:pt x="3238" y="2698"/>
                </a:lnTo>
                <a:cubicBezTo>
                  <a:pt x="3238" y="2829"/>
                  <a:pt x="3192" y="2948"/>
                  <a:pt x="3115" y="3042"/>
                </a:cubicBezTo>
                <a:lnTo>
                  <a:pt x="3109" y="3048"/>
                </a:lnTo>
                <a:lnTo>
                  <a:pt x="11337" y="11276"/>
                </a:lnTo>
                <a:lnTo>
                  <a:pt x="11252" y="11361"/>
                </a:lnTo>
                <a:lnTo>
                  <a:pt x="3022" y="3130"/>
                </a:lnTo>
                <a:lnTo>
                  <a:pt x="3021" y="3131"/>
                </a:lnTo>
                <a:cubicBezTo>
                  <a:pt x="2931" y="3198"/>
                  <a:pt x="2819" y="3238"/>
                  <a:pt x="2698" y="3238"/>
                </a:cubicBezTo>
                <a:lnTo>
                  <a:pt x="540" y="3238"/>
                </a:lnTo>
                <a:cubicBezTo>
                  <a:pt x="242" y="3238"/>
                  <a:pt x="0" y="2996"/>
                  <a:pt x="0" y="2698"/>
                </a:cubicBezTo>
                <a:lnTo>
                  <a:pt x="0" y="540"/>
                </a:lnTo>
                <a:cubicBezTo>
                  <a:pt x="0" y="242"/>
                  <a:pt x="242" y="0"/>
                  <a:pt x="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10339085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2"/>
          <p:cNvSpPr txBox="1"/>
          <p:nvPr userDrawn="1"/>
        </p:nvSpPr>
        <p:spPr>
          <a:xfrm>
            <a:off x="3509246" y="2515184"/>
            <a:ext cx="7437654" cy="7696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zh-CN" altLang="en-US" sz="4300" b="1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课后巩固训练</a:t>
            </a:r>
            <a:endParaRPr lang="zh-CN" altLang="zh-CN" sz="43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2"/>
          <p:cNvSpPr txBox="1"/>
          <p:nvPr userDrawn="1"/>
        </p:nvSpPr>
        <p:spPr>
          <a:xfrm>
            <a:off x="1144758" y="2318924"/>
            <a:ext cx="2148560" cy="185734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>
              <a:defRPr/>
            </a:pPr>
            <a:r>
              <a:rPr lang="en-US" altLang="zh-CN" sz="1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altLang="zh-CN" sz="1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3685" y="0"/>
            <a:ext cx="12204097" cy="6875869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hlinkClick r:id="rId2" action="ppaction://hlinksldjump"/>
          </p:cNvPr>
          <p:cNvSpPr/>
          <p:nvPr userDrawn="1"/>
        </p:nvSpPr>
        <p:spPr>
          <a:xfrm>
            <a:off x="10184710" y="6448649"/>
            <a:ext cx="751108" cy="2299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目录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3685" y="0"/>
            <a:ext cx="12204097" cy="6875869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/>
        </p:nvSpPr>
        <p:spPr>
          <a:xfrm>
            <a:off x="11001849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/>
        </p:nvSpPr>
        <p:spPr>
          <a:xfrm>
            <a:off x="11381530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/>
        </p:nvSpPr>
        <p:spPr>
          <a:xfrm>
            <a:off x="11761211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hlinkClick r:id="rId2" action="ppaction://hlinksldjump"/>
          </p:cNvPr>
          <p:cNvSpPr txBox="1"/>
          <p:nvPr userDrawn="1"/>
        </p:nvSpPr>
        <p:spPr>
          <a:xfrm>
            <a:off x="10310317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3444240"/>
            <a:ext cx="11812905" cy="3413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3360000">
            <a:off x="2311674" y="3258396"/>
            <a:ext cx="8776970" cy="401320"/>
          </a:xfrm>
          <a:custGeom>
            <a:avLst/>
            <a:gdLst>
              <a:gd name="connsiteX0" fmla="*/ 306 w 13822"/>
              <a:gd name="connsiteY0" fmla="*/ 0 h 632"/>
              <a:gd name="connsiteX1" fmla="*/ 13822 w 13822"/>
              <a:gd name="connsiteY1" fmla="*/ 56 h 632"/>
              <a:gd name="connsiteX2" fmla="*/ 13576 w 13822"/>
              <a:gd name="connsiteY2" fmla="*/ 632 h 632"/>
              <a:gd name="connsiteX3" fmla="*/ 0 w 13822"/>
              <a:gd name="connsiteY3" fmla="*/ 627 h 632"/>
              <a:gd name="connsiteX4" fmla="*/ 306 w 13822"/>
              <a:gd name="connsiteY4" fmla="*/ 0 h 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2" h="632">
                <a:moveTo>
                  <a:pt x="306" y="0"/>
                </a:moveTo>
                <a:lnTo>
                  <a:pt x="13822" y="56"/>
                </a:lnTo>
                <a:lnTo>
                  <a:pt x="13576" y="632"/>
                </a:lnTo>
                <a:lnTo>
                  <a:pt x="0" y="627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0" y="635"/>
            <a:ext cx="2955925" cy="1682750"/>
            <a:chOff x="0" y="1"/>
            <a:chExt cx="4655" cy="2650"/>
          </a:xfrm>
        </p:grpSpPr>
        <p:pic>
          <p:nvPicPr>
            <p:cNvPr id="19" name="图片 18" descr="创新设计字体-0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2650" cy="2650"/>
            </a:xfrm>
            <a:prstGeom prst="rect">
              <a:avLst/>
            </a:prstGeom>
          </p:spPr>
        </p:pic>
        <p:sp>
          <p:nvSpPr>
            <p:cNvPr id="20" name="文本框 8"/>
            <p:cNvSpPr txBox="1"/>
            <p:nvPr userDrawn="1"/>
          </p:nvSpPr>
          <p:spPr>
            <a:xfrm>
              <a:off x="1909" y="1078"/>
              <a:ext cx="274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  <a:endParaRPr lang="en-US" altLang="zh-CN" sz="16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  <a:endParaRPr lang="en-US" altLang="zh-CN" sz="16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1" name="矩形 1"/>
          <p:cNvSpPr/>
          <p:nvPr userDrawn="1"/>
        </p:nvSpPr>
        <p:spPr>
          <a:xfrm>
            <a:off x="4206875" y="-2140"/>
            <a:ext cx="7985125" cy="6906359"/>
          </a:xfrm>
          <a:custGeom>
            <a:avLst/>
            <a:gdLst>
              <a:gd name="connsiteX0" fmla="*/ 0 w 7984489"/>
              <a:gd name="connsiteY0" fmla="*/ 0 h 6891519"/>
              <a:gd name="connsiteX1" fmla="*/ 7984489 w 7984489"/>
              <a:gd name="connsiteY1" fmla="*/ 0 h 6891519"/>
              <a:gd name="connsiteX2" fmla="*/ 7984489 w 7984489"/>
              <a:gd name="connsiteY2" fmla="*/ 6891519 h 6891519"/>
              <a:gd name="connsiteX3" fmla="*/ 0 w 7984489"/>
              <a:gd name="connsiteY3" fmla="*/ 6891519 h 6891519"/>
              <a:gd name="connsiteX4" fmla="*/ 0 w 7984489"/>
              <a:gd name="connsiteY4" fmla="*/ 0 h 6891519"/>
              <a:gd name="connsiteX0-1" fmla="*/ 0 w 7984489"/>
              <a:gd name="connsiteY0-2" fmla="*/ 0 h 6904219"/>
              <a:gd name="connsiteX1-3" fmla="*/ 7984489 w 7984489"/>
              <a:gd name="connsiteY1-4" fmla="*/ 0 h 6904219"/>
              <a:gd name="connsiteX2-5" fmla="*/ 7984489 w 7984489"/>
              <a:gd name="connsiteY2-6" fmla="*/ 6891519 h 6904219"/>
              <a:gd name="connsiteX3-7" fmla="*/ 4775200 w 7984489"/>
              <a:gd name="connsiteY3-8" fmla="*/ 6904219 h 6904219"/>
              <a:gd name="connsiteX4-9" fmla="*/ 0 w 7984489"/>
              <a:gd name="connsiteY4-10" fmla="*/ 0 h 6904219"/>
              <a:gd name="connsiteX0-11" fmla="*/ 0 w 7984489"/>
              <a:gd name="connsiteY0-12" fmla="*/ 0 h 6904219"/>
              <a:gd name="connsiteX1-13" fmla="*/ 7984489 w 7984489"/>
              <a:gd name="connsiteY1-14" fmla="*/ 0 h 6904219"/>
              <a:gd name="connsiteX2-15" fmla="*/ 7984489 w 7984489"/>
              <a:gd name="connsiteY2-16" fmla="*/ 6891519 h 6904219"/>
              <a:gd name="connsiteX3-17" fmla="*/ 4670425 w 7984489"/>
              <a:gd name="connsiteY3-18" fmla="*/ 6904219 h 6904219"/>
              <a:gd name="connsiteX4-19" fmla="*/ 0 w 7984489"/>
              <a:gd name="connsiteY4-20" fmla="*/ 0 h 6904219"/>
              <a:gd name="connsiteX0-21" fmla="*/ 0 w 7889247"/>
              <a:gd name="connsiteY0-22" fmla="*/ 0 h 6904219"/>
              <a:gd name="connsiteX1-23" fmla="*/ 7889247 w 7889247"/>
              <a:gd name="connsiteY1-24" fmla="*/ 0 h 6904219"/>
              <a:gd name="connsiteX2-25" fmla="*/ 7889247 w 7889247"/>
              <a:gd name="connsiteY2-26" fmla="*/ 6891519 h 6904219"/>
              <a:gd name="connsiteX3-27" fmla="*/ 4575183 w 7889247"/>
              <a:gd name="connsiteY3-28" fmla="*/ 6904219 h 6904219"/>
              <a:gd name="connsiteX4-29" fmla="*/ 0 w 7889247"/>
              <a:gd name="connsiteY4-30" fmla="*/ 0 h 6904219"/>
              <a:gd name="connsiteX0-31" fmla="*/ 0 w 7990839"/>
              <a:gd name="connsiteY0-32" fmla="*/ 6348 h 6904219"/>
              <a:gd name="connsiteX1-33" fmla="*/ 7990839 w 7990839"/>
              <a:gd name="connsiteY1-34" fmla="*/ 0 h 6904219"/>
              <a:gd name="connsiteX2-35" fmla="*/ 7990839 w 7990839"/>
              <a:gd name="connsiteY2-36" fmla="*/ 6891519 h 6904219"/>
              <a:gd name="connsiteX3-37" fmla="*/ 4676775 w 7990839"/>
              <a:gd name="connsiteY3-38" fmla="*/ 6904219 h 6904219"/>
              <a:gd name="connsiteX4-39" fmla="*/ 0 w 7990839"/>
              <a:gd name="connsiteY4-40" fmla="*/ 6348 h 6904219"/>
              <a:gd name="connsiteX0-41" fmla="*/ 0 w 7984490"/>
              <a:gd name="connsiteY0-42" fmla="*/ 0 h 6904221"/>
              <a:gd name="connsiteX1-43" fmla="*/ 7984490 w 7984490"/>
              <a:gd name="connsiteY1-44" fmla="*/ 2 h 6904221"/>
              <a:gd name="connsiteX2-45" fmla="*/ 7984490 w 7984490"/>
              <a:gd name="connsiteY2-46" fmla="*/ 6891521 h 6904221"/>
              <a:gd name="connsiteX3-47" fmla="*/ 4670426 w 7984490"/>
              <a:gd name="connsiteY3-48" fmla="*/ 6904221 h 6904221"/>
              <a:gd name="connsiteX4-49" fmla="*/ 0 w 7984490"/>
              <a:gd name="connsiteY4-50" fmla="*/ 0 h 6904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984490" h="6904221">
                <a:moveTo>
                  <a:pt x="0" y="0"/>
                </a:moveTo>
                <a:lnTo>
                  <a:pt x="7984490" y="2"/>
                </a:lnTo>
                <a:lnTo>
                  <a:pt x="7984490" y="6891521"/>
                </a:lnTo>
                <a:lnTo>
                  <a:pt x="4670426" y="6904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3066" t="-1" r="-36425" b="-153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"/>
          <p:cNvSpPr txBox="1"/>
          <p:nvPr userDrawn="1"/>
        </p:nvSpPr>
        <p:spPr>
          <a:xfrm>
            <a:off x="382321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新知自主预习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动作按钮: 后退或前一项 23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5" name="动作按钮: 前进或下一项 24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6" name="动作按钮: 结束 25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  <a:endParaRPr lang="zh-CN" altLang="zh-CN" sz="1600" dirty="0">
              <a:solidFill>
                <a:schemeClr val="accent6">
                  <a:lumMod val="40000"/>
                  <a:lumOff val="60000"/>
                </a:schemeClr>
              </a:solidFill>
              <a:latin typeface="方正小标宋简体" panose="02010601030101010101" charset="-122"/>
              <a:ea typeface="方正小标宋简体" panose="02010601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课堂互动探究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  <a:endParaRPr lang="zh-CN" altLang="zh-CN" sz="1600" dirty="0">
              <a:solidFill>
                <a:schemeClr val="accent6">
                  <a:lumMod val="40000"/>
                  <a:lumOff val="60000"/>
                </a:schemeClr>
              </a:solidFill>
              <a:latin typeface="方正小标宋简体" panose="02010601030101010101" charset="-122"/>
              <a:ea typeface="方正小标宋简体" panose="02010601030101010101" charset="-122"/>
              <a:sym typeface="+mn-ea"/>
            </a:endParaRP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微专题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  <a:endParaRPr lang="zh-CN" altLang="zh-CN" sz="1600" dirty="0">
              <a:solidFill>
                <a:schemeClr val="accent6">
                  <a:lumMod val="40000"/>
                  <a:lumOff val="60000"/>
                </a:schemeClr>
              </a:solidFill>
              <a:latin typeface="方正小标宋简体" panose="02010601030101010101" charset="-122"/>
              <a:ea typeface="方正小标宋简体" panose="02010601030101010101" charset="-122"/>
              <a:sym typeface="+mn-ea"/>
            </a:endParaRP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5895" y="489585"/>
            <a:ext cx="11863070" cy="621919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"/>
          <p:cNvSpPr txBox="1"/>
          <p:nvPr userDrawn="1"/>
        </p:nvSpPr>
        <p:spPr>
          <a:xfrm>
            <a:off x="374083" y="13885"/>
            <a:ext cx="53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方法篇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92405" y="358157"/>
            <a:ext cx="10945495" cy="82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/>
          <p:cNvSpPr/>
          <p:nvPr userDrawn="1"/>
        </p:nvSpPr>
        <p:spPr>
          <a:xfrm>
            <a:off x="175895" y="1922"/>
            <a:ext cx="159385" cy="370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1075670" y="0"/>
            <a:ext cx="949325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3"/>
          <p:cNvSpPr txBox="1"/>
          <p:nvPr userDrawn="1"/>
        </p:nvSpPr>
        <p:spPr>
          <a:xfrm>
            <a:off x="11042684" y="34273"/>
            <a:ext cx="1080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方正小标宋简体" panose="02010601030101010101" charset="-122"/>
                <a:ea typeface="方正小标宋简体" panose="02010601030101010101" charset="-122"/>
                <a:sym typeface="+mn-ea"/>
              </a:rPr>
              <a:t>创新设计</a:t>
            </a:r>
            <a:endParaRPr lang="zh-CN" altLang="zh-CN" sz="1600" dirty="0">
              <a:solidFill>
                <a:schemeClr val="accent6">
                  <a:lumMod val="40000"/>
                  <a:lumOff val="60000"/>
                </a:schemeClr>
              </a:solidFill>
              <a:latin typeface="方正小标宋简体" panose="02010601030101010101" charset="-122"/>
              <a:ea typeface="方正小标宋简体" panose="02010601030101010101" charset="-122"/>
              <a:sym typeface="+mn-ea"/>
            </a:endParaRP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11156224" y="6429276"/>
            <a:ext cx="268570" cy="268668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11535905" y="6429276"/>
            <a:ext cx="268570" cy="26866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11915586" y="6425148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hlinkClick r:id="rId2" action="ppaction://hlinksldjump"/>
          </p:cNvPr>
          <p:cNvSpPr txBox="1"/>
          <p:nvPr userDrawn="1"/>
        </p:nvSpPr>
        <p:spPr>
          <a:xfrm>
            <a:off x="10464692" y="63901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6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14.xml"/><Relationship Id="rId1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1" Type="http://schemas.openxmlformats.org/officeDocument/2006/relationships/oleObject" Target="../embeddings/Document3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oleObject" Target="../embeddings/Document4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oleObject" Target="../embeddings/Document5.doc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slide" Target="slide34.xml"/><Relationship Id="rId3" Type="http://schemas.openxmlformats.org/officeDocument/2006/relationships/slide" Target="slide45.xml"/><Relationship Id="rId2" Type="http://schemas.openxmlformats.org/officeDocument/2006/relationships/slide" Target="slide13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1" Type="http://schemas.openxmlformats.org/officeDocument/2006/relationships/oleObject" Target="../embeddings/Document6.doc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oleObject" Target="../embeddings/Document7.doc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1" Type="http://schemas.openxmlformats.org/officeDocument/2006/relationships/oleObject" Target="../embeddings/Document8.doc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oleObject" Target="../embeddings/Document9.doc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5.emf"/><Relationship Id="rId1" Type="http://schemas.openxmlformats.org/officeDocument/2006/relationships/oleObject" Target="../embeddings/Document10.doc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7.emf"/><Relationship Id="rId2" Type="http://schemas.openxmlformats.org/officeDocument/2006/relationships/oleObject" Target="../embeddings/Document11.doc"/><Relationship Id="rId1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9.emf"/><Relationship Id="rId2" Type="http://schemas.openxmlformats.org/officeDocument/2006/relationships/oleObject" Target="../embeddings/Document12.doc"/><Relationship Id="rId1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0.emf"/><Relationship Id="rId1" Type="http://schemas.openxmlformats.org/officeDocument/2006/relationships/oleObject" Target="../embeddings/Document13.doc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1.emf"/><Relationship Id="rId1" Type="http://schemas.openxmlformats.org/officeDocument/2006/relationships/oleObject" Target="../embeddings/Document14.doc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2.emf"/><Relationship Id="rId1" Type="http://schemas.openxmlformats.org/officeDocument/2006/relationships/oleObject" Target="../embeddings/Document15.doc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oleObject" Target="../embeddings/Document16.doc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5.emf"/><Relationship Id="rId1" Type="http://schemas.openxmlformats.org/officeDocument/2006/relationships/oleObject" Target="../embeddings/Document17.doc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7.emf"/><Relationship Id="rId1" Type="http://schemas.openxmlformats.org/officeDocument/2006/relationships/oleObject" Target="../embeddings/Document18.doc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3.emf"/><Relationship Id="rId1" Type="http://schemas.openxmlformats.org/officeDocument/2006/relationships/oleObject" Target="../embeddings/Document1.doc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8.v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45.emf"/><Relationship Id="rId6" Type="http://schemas.openxmlformats.org/officeDocument/2006/relationships/oleObject" Target="../embeddings/Document21.doc"/><Relationship Id="rId5" Type="http://schemas.openxmlformats.org/officeDocument/2006/relationships/image" Target="../media/image44.emf"/><Relationship Id="rId4" Type="http://schemas.openxmlformats.org/officeDocument/2006/relationships/oleObject" Target="../embeddings/Document20.doc"/><Relationship Id="rId3" Type="http://schemas.openxmlformats.org/officeDocument/2006/relationships/image" Target="../media/image43.emf"/><Relationship Id="rId2" Type="http://schemas.openxmlformats.org/officeDocument/2006/relationships/oleObject" Target="../embeddings/Document19.doc"/><Relationship Id="rId1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6.emf"/><Relationship Id="rId1" Type="http://schemas.openxmlformats.org/officeDocument/2006/relationships/oleObject" Target="../embeddings/Document22.doc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7.emf"/><Relationship Id="rId1" Type="http://schemas.openxmlformats.org/officeDocument/2006/relationships/oleObject" Target="../embeddings/Document23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51.emf"/><Relationship Id="rId4" Type="http://schemas.openxmlformats.org/officeDocument/2006/relationships/oleObject" Target="../embeddings/Document25.doc"/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oleObject" Target="../embeddings/Document24.doc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2.emf"/><Relationship Id="rId1" Type="http://schemas.openxmlformats.org/officeDocument/2006/relationships/oleObject" Target="../embeddings/Document26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-25559" y="2709714"/>
            <a:ext cx="9501505" cy="72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第一单元　氮的固定</a:t>
            </a:r>
            <a:endParaRPr lang="en-US" altLang="zh-CN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5482" y="0"/>
            <a:ext cx="3961334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2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</a:t>
            </a:r>
            <a:r>
              <a:rPr lang="en-US" altLang="zh-CN" sz="2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2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  <a:r>
              <a:rPr lang="zh-CN" altLang="en-US" sz="2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氮与社会可持续发展</a:t>
            </a:r>
            <a:endParaRPr lang="zh-CN" altLang="en-US" sz="2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自然固氮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401353"/>
            <a:ext cx="11397613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生物固氮：自然界中的一些微生物种群将空气中的氮气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通过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转化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为含氮化合物。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高能固氮：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通过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火山爆发等途径产生含氮化合物，如在放电或高温条件下氮气和氧气能直接化合生成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，该反应中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作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1906" y="2119982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生物化学过程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84916" y="272672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闪电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95506" y="328787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还原剂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/>
                <a:ea typeface="黑体" panose="02010609060101010101" charset="-122"/>
              </a:rPr>
              <a:t>3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人工固氮</a:t>
            </a:r>
            <a:r>
              <a:rPr lang="en-US" altLang="zh-CN" sz="2600" dirty="0">
                <a:latin typeface="Times New Roman" panose="02020603050405020304"/>
                <a:ea typeface="黑体" panose="02010609060101010101" charset="-122"/>
              </a:rPr>
              <a:t>——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合成氨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401353"/>
            <a:ext cx="113976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氮气在高温、高压、催化剂的情况下，能与氢气化合生成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，该反应中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作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3470" y="212555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氧化剂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【微自测】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判断正误，正确的打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en-US" altLang="zh-CN" sz="2600" b="1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√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，错误的打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“×”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941458"/>
            <a:ext cx="11397613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(1)N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在放电条件下生成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属于自然固氮。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豆科植物的根瘤菌固氮属于高能固氮。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工业上将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转化为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属于人工固氮。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氮的固定中氮元素一定被氧化。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smtClean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880" y="4371728"/>
            <a:ext cx="11397613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答案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√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(3)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(4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en-US" altLang="zh-CN" sz="26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1" action="ppaction://hlinksldjump"/>
          </p:cNvPr>
          <p:cNvSpPr/>
          <p:nvPr/>
        </p:nvSpPr>
        <p:spPr>
          <a:xfrm>
            <a:off x="3354799" y="3614261"/>
            <a:ext cx="7560000" cy="518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b="1" kern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二、氮氧化物溶于水的计算</a:t>
            </a:r>
            <a:endParaRPr lang="zh-CN" altLang="zh-CN" sz="2600" b="1" kern="1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圆角矩形 2">
            <a:hlinkClick r:id="rId2" action="ppaction://hlinksldjump"/>
          </p:cNvPr>
          <p:cNvSpPr/>
          <p:nvPr/>
        </p:nvSpPr>
        <p:spPr>
          <a:xfrm>
            <a:off x="3354799" y="2901211"/>
            <a:ext cx="7560000" cy="5181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zh-CN" altLang="en-US" sz="2600" b="1" kern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一、自然界中的氮循环、氮氧化物的性质</a:t>
            </a:r>
            <a:endParaRPr lang="zh-CN" altLang="zh-CN" sz="1050" kern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60418" y="363659"/>
            <a:ext cx="11595508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  <a:defRPr/>
            </a:pPr>
            <a:r>
              <a:rPr lang="zh-CN" altLang="en-US" sz="2800" b="1" kern="100" dirty="0">
                <a:latin typeface="黑体" panose="02010609060101010101" charset="-122"/>
                <a:ea typeface="黑体" panose="02010609060101010101" charset="-122"/>
                <a:cs typeface="Courier New" panose="02070309020205020404"/>
              </a:rPr>
              <a:t>一、自然界中的氮循环、氮氧化物的性质</a:t>
            </a:r>
            <a:endParaRPr lang="zh-CN" altLang="zh-CN" sz="2800" b="1" kern="100" dirty="0" smtClean="0">
              <a:latin typeface="黑体" panose="02010609060101010101" charset="-122"/>
              <a:ea typeface="黑体" panose="02010609060101010101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6880" y="2304669"/>
            <a:ext cx="11397613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笑气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又称一氧化二氮，是一种无色有甜味的气体，在室温下稳定，有轻微麻醉作用，并能致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人</a:t>
            </a:r>
            <a:r>
              <a:rPr lang="zh-CN" altLang="en-US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成瘾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故笑气现在已被列为《危险化学品目录》。下列过程能产生笑气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3CO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=3CO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9" name="Picture 3" descr="实验素材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" y="1764609"/>
            <a:ext cx="6152518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活动探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6" y="1107564"/>
            <a:ext cx="2127894" cy="5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SJ15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02" y="4153228"/>
            <a:ext cx="4240868" cy="161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1314547"/>
            <a:ext cx="11654075" cy="6522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1.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上述反应中氧化剂和还原剂分别是什么？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986451"/>
            <a:ext cx="11397613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　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；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CO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79554" name="Picture 2" descr="问题探究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7" y="742824"/>
            <a:ext cx="6294742" cy="5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4556" y="2695623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在此反应中每生成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，转移电子的物质的量是多少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018" y="3367527"/>
            <a:ext cx="11397613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：</a:t>
            </a:r>
            <a:r>
              <a:rPr lang="en-US" altLang="zh-CN" sz="2600" b="1" kern="1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6 </a:t>
            </a:r>
            <a:r>
              <a:rPr lang="en-US" altLang="zh-CN" sz="2600" b="1" kern="100" dirty="0" err="1">
                <a:solidFill>
                  <a:srgbClr val="C00000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mol</a:t>
            </a:r>
            <a:r>
              <a:rPr lang="zh-CN" altLang="zh-CN" sz="2600" b="1" kern="100" dirty="0" smtClean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4556" y="4045773"/>
            <a:ext cx="11654075" cy="6522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>
                <a:latin typeface="Times New Roman" panose="02020603050405020304"/>
                <a:ea typeface="微软雅黑" panose="020B0503020204020204" pitchFamily="34" charset="-122"/>
              </a:rPr>
              <a:t>3.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若把一支充满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r>
              <a:rPr lang="en-US" altLang="zh-CN" sz="2600" baseline="-25000" dirty="0"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气体的试管倒置在水槽中充分反应后，有什么现象？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018" y="4717677"/>
            <a:ext cx="11397613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　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试管内液面上升，升至大约试管容积的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2/3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处。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4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>
                <a:latin typeface="Times New Roman" panose="02020603050405020304"/>
                <a:ea typeface="微软雅黑" panose="020B0503020204020204" pitchFamily="34" charset="-122"/>
              </a:rPr>
              <a:t>4.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俗话说</a:t>
            </a:r>
            <a:r>
              <a:rPr lang="zh-CN" altLang="zh-CN" sz="2600" dirty="0">
                <a:latin typeface="Calibri" panose="020F0502020204030204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雷雨发庄稼</a:t>
            </a:r>
            <a:r>
              <a:rPr lang="zh-CN" altLang="zh-CN" sz="2600" dirty="0">
                <a:latin typeface="Calibri" panose="020F0502020204030204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，试说出其中的原理，写出反应的化学方程式。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1562100"/>
          <a:ext cx="106426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1" imgW="10659745" imgH="2581275" progId="Word.Document.8">
                  <p:embed/>
                </p:oleObj>
              </mc:Choice>
              <mc:Fallback>
                <p:oleObj name="Document" r:id="rId1" imgW="10659745" imgH="2581275" progId="Word.Document.8">
                  <p:embed/>
                  <p:pic>
                    <p:nvPicPr>
                      <p:cNvPr id="0" name="图片 92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1562100"/>
                        <a:ext cx="106426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89561" y="4086709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>
                <a:latin typeface="Times New Roman" panose="02020603050405020304"/>
                <a:ea typeface="微软雅黑" panose="020B0503020204020204" pitchFamily="34" charset="-122"/>
              </a:rPr>
              <a:t>5.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实验室用什么方法收集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r>
              <a:rPr lang="en-US" altLang="zh-CN" sz="2600" baseline="-25000" dirty="0">
                <a:latin typeface="Times New Roman" panose="02020603050405020304"/>
                <a:ea typeface="微软雅黑" panose="020B0503020204020204" pitchFamily="34" charset="-122"/>
              </a:rPr>
              <a:t>2?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1961" y="4761784"/>
            <a:ext cx="11654075" cy="62944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　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排水法；向上排空气法。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1293857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Arial" panose="020B0604020202020204"/>
                <a:ea typeface="黑体" panose="02010609060101010101" charset="-122"/>
              </a:rPr>
              <a:t>1</a:t>
            </a:r>
            <a:r>
              <a:rPr lang="en-US" altLang="zh-CN" sz="260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氮气的性质总结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33794" name="Picture 2" descr="核心归纳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4" y="716749"/>
            <a:ext cx="2127894" cy="5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SJ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85" y="2169633"/>
            <a:ext cx="5404567" cy="19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000" y="873924"/>
          <a:ext cx="114935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Document" r:id="rId1" imgW="11505565" imgH="4368800" progId="Word.Document.8">
                  <p:embed/>
                </p:oleObj>
              </mc:Choice>
              <mc:Fallback>
                <p:oleObj name="Document" r:id="rId1" imgW="11505565" imgH="4368800" progId="Word.Document.8">
                  <p:embed/>
                  <p:pic>
                    <p:nvPicPr>
                      <p:cNvPr id="0" name="图片 102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873924"/>
                        <a:ext cx="114935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7447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>
                <a:latin typeface="Arial" panose="020B0604020202020204"/>
                <a:ea typeface="黑体" panose="02010609060101010101" charset="-122"/>
              </a:rPr>
              <a:t>2</a:t>
            </a:r>
            <a:r>
              <a:rPr lang="en-US" altLang="zh-CN" sz="260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自然界中的氮循环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4818" name="Picture 2" descr="SJ15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99" y="1629563"/>
            <a:ext cx="5448315" cy="23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726290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课程标准要求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能从分子结构的角度认识氮气的化学稳定性，熟知氮气与镁、氧气、氢气的化学反应及其条件。了解氮的固定和自然界中氮的循环。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能从物质类别和氮元素的化合价认识氮氧化物的性质与转化。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47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>
                <a:latin typeface="Arial" panose="020B0604020202020204"/>
                <a:ea typeface="黑体" panose="02010609060101010101" charset="-122"/>
              </a:rPr>
              <a:t>3</a:t>
            </a:r>
            <a:r>
              <a:rPr lang="en-US" altLang="zh-CN" sz="260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人类活动与氮循环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186" y="1588539"/>
          <a:ext cx="10795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Document" r:id="rId1" imgW="10812780" imgH="1390650" progId="Word.Document.8">
                  <p:embed/>
                </p:oleObj>
              </mc:Choice>
              <mc:Fallback>
                <p:oleObj name="Document" r:id="rId1" imgW="10812780" imgH="1390650" progId="Word.Document.8">
                  <p:embed/>
                  <p:pic>
                    <p:nvPicPr>
                      <p:cNvPr id="0" name="图片 112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6186" y="1588539"/>
                        <a:ext cx="107950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414459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Arial" panose="020B0604020202020204"/>
                <a:ea typeface="黑体" panose="02010609060101010101" charset="-122"/>
              </a:rPr>
              <a:t>4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en-US" altLang="zh-CN" sz="2600" dirty="0">
                <a:latin typeface="Times New Roman" panose="02020603050405020304"/>
                <a:ea typeface="黑体" panose="02010609060101010101" charset="-122"/>
              </a:rPr>
              <a:t>NO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与</a:t>
            </a:r>
            <a:r>
              <a:rPr lang="en-US" altLang="zh-CN" sz="2600" dirty="0">
                <a:latin typeface="Times New Roman" panose="02020603050405020304"/>
                <a:ea typeface="黑体" panose="02010609060101010101" charset="-122"/>
              </a:rPr>
              <a:t>NO</a:t>
            </a:r>
            <a:r>
              <a:rPr lang="en-US" altLang="zh-CN" sz="2600" baseline="-25000" dirty="0">
                <a:latin typeface="Times New Roman" panose="02020603050405020304"/>
                <a:ea typeface="黑体" panose="02010609060101010101" charset="-122"/>
              </a:rPr>
              <a:t>2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性质的</a:t>
            </a:r>
            <a:r>
              <a:rPr lang="zh-CN" altLang="zh-CN" sz="26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比较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94516" y="1284776"/>
          <a:ext cx="10981403" cy="4523417"/>
        </p:xfrm>
        <a:graphic>
          <a:graphicData uri="http://schemas.openxmlformats.org/drawingml/2006/table">
            <a:tbl>
              <a:tblPr/>
              <a:tblGrid>
                <a:gridCol w="720092"/>
                <a:gridCol w="1080138"/>
                <a:gridCol w="4140529"/>
                <a:gridCol w="5040644"/>
              </a:tblGrid>
              <a:tr h="441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性质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一氧化氮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二氧化氮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4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物理性质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颜色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无色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红棕色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5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状态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气体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气体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气味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无味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刺激性气味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12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密度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比空气略大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比空气大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12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溶解性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微溶于水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与水反应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5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毒性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有毒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有毒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化学性质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与氧气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反应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2NO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=2NO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与水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反应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3NO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O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=2HNO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NO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2742" marR="12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314547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下列关于自然界中氮循环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如图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的说法不正确的是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880" y="2034639"/>
            <a:ext cx="11397613" cy="2728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氮元素均被氧化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工业合成氨属于人工固氮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含氮无机物和含氮有机物可相互转化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碳、氢、氧三种元素也参与了氮循环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0421" y="139877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6866" name="Picture 2" descr="实践应用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2" y="729449"/>
            <a:ext cx="2127894" cy="5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SJ1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44" y="2106847"/>
            <a:ext cx="4025966" cy="22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在雷电作用下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，氮元素被氧化，工业合成氨属于人工固氮，合成氨过程中氮元素被还原，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项正确；由图可看出含氮无机物和含氮有机物可以相互转化，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项正确；合成蛋白质的过程中就有碳、氢、氧元素的参与，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下列过程属于氮的固定的是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880" y="1446382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在一定条件下反应生成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反应生成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硝酸工厂用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制取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066" y="89238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6796" y="3985287"/>
            <a:ext cx="11384045" cy="21280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→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，游离态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→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化合态，属于氮的固定；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→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→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→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)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SO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，均是化合态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→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化合态，不属于氮的固定。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536726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下列关于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r>
              <a:rPr lang="en-US" altLang="zh-CN" sz="2600" baseline="-25000" dirty="0"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的叙述正确的是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dirty="0" smtClean="0"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880" y="1140295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都能与人体中的血红蛋白结合而使人中毒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都是无色有刺激性气味的有毒气体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都能用排水法和排空气法收集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在一定条件下可以相互转化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0865" y="586297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890" y="3581895"/>
            <a:ext cx="11654075" cy="266788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能与人体中的血红蛋白结合而使人中毒，而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使人中毒不是由于其与人体中的血红蛋白结合，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是无色、无味的有毒气体，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是红棕色、有刺激性气味的有毒气体，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不能用排空气法收集，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不能用排水法收集，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项错误；一定条件下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可相互转化，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60418" y="504469"/>
            <a:ext cx="11654075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20520" algn="l"/>
              </a:tabLst>
              <a:defRPr/>
            </a:pPr>
            <a:r>
              <a:rPr lang="zh-CN" altLang="en-US" sz="2800" b="1" kern="100" dirty="0">
                <a:latin typeface="黑体" panose="02010609060101010101" charset="-122"/>
                <a:ea typeface="黑体" panose="02010609060101010101" charset="-122"/>
                <a:cs typeface="Courier New" panose="02070309020205020404"/>
              </a:rPr>
              <a:t>二、氮氧化物溶于水的计算</a:t>
            </a:r>
            <a:endParaRPr lang="zh-CN" altLang="zh-CN" sz="2800" b="1" kern="100" dirty="0" smtClean="0">
              <a:latin typeface="黑体" panose="02010609060101010101" charset="-122"/>
              <a:ea typeface="黑体" panose="02010609060101010101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0418" y="1971623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Arial" panose="020B0604020202020204"/>
                <a:ea typeface="黑体" panose="02010609060101010101" charset="-122"/>
              </a:rPr>
              <a:t>1</a:t>
            </a:r>
            <a:r>
              <a:rPr lang="en-US" altLang="zh-CN" sz="260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关系式法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6880" y="2548931"/>
            <a:ext cx="11397613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混合气体通入水中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=2NO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=2HNO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得总反应为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4HNO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7890" name="Picture 2" descr="核心归纳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07618"/>
            <a:ext cx="2127894" cy="5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063" y="4509931"/>
            <a:ext cx="5433299" cy="162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641753"/>
            <a:ext cx="11654075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混合气体通入水中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=2HNO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=2NO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得总反应为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4HNO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6" name="图片 5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493" y="2709702"/>
            <a:ext cx="6333478" cy="180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478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(3)NO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三种混合气体通入水中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先按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=2HNO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计算出生成的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的体积，再加上原来混合气体中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的体积，再按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计算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7447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dirty="0">
                <a:latin typeface="Arial" panose="020B0604020202020204"/>
                <a:ea typeface="黑体" panose="02010609060101010101" charset="-122"/>
              </a:rPr>
              <a:t>2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电子守恒法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446382"/>
            <a:ext cx="113976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当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i="1" kern="100" baseline="-250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x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转化为硝酸时要失去电子，如果是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i="1" kern="100" baseline="-250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x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混合，则反应中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得到的电子数与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i="1" kern="100" baseline="-250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x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失去的电子数相等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hlinkClick r:id="rId1" action="ppaction://hlinksldjump"/>
          </p:cNvPr>
          <p:cNvSpPr txBox="1"/>
          <p:nvPr/>
        </p:nvSpPr>
        <p:spPr>
          <a:xfrm>
            <a:off x="3709190" y="1385024"/>
            <a:ext cx="7285675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新知自主预习</a:t>
            </a:r>
            <a:endParaRPr lang="en-US" altLang="zh-CN" sz="3200" dirty="0">
              <a:solidFill>
                <a:schemeClr val="accent6">
                  <a:lumMod val="50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hlinkClick r:id="rId2" action="ppaction://hlinksldjump"/>
          </p:cNvPr>
          <p:cNvSpPr txBox="1"/>
          <p:nvPr/>
        </p:nvSpPr>
        <p:spPr>
          <a:xfrm>
            <a:off x="3709188" y="2271055"/>
            <a:ext cx="7285677" cy="58490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课堂互动探究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43168" y="3368820"/>
            <a:ext cx="766980" cy="12006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目</a:t>
            </a:r>
            <a:endParaRPr lang="zh-CN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录</a:t>
            </a:r>
            <a:endParaRPr lang="zh-CN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0" name="矩形 49"/>
          <p:cNvSpPr/>
          <p:nvPr/>
        </p:nvSpPr>
        <p:spPr>
          <a:xfrm rot="2520000">
            <a:off x="594918" y="4257391"/>
            <a:ext cx="92063" cy="37746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520000">
            <a:off x="1753006" y="-511293"/>
            <a:ext cx="76190" cy="29680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 rot="16200000">
            <a:off x="668866" y="2248529"/>
            <a:ext cx="1858441" cy="5231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CONTENTS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939668" y="1682907"/>
            <a:ext cx="8055197" cy="292168"/>
            <a:chOff x="4630" y="2578"/>
            <a:chExt cx="12687" cy="460"/>
          </a:xfrm>
        </p:grpSpPr>
        <p:cxnSp>
          <p:nvCxnSpPr>
            <p:cNvPr id="8" name="直接连接符 7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>
              <a:hlinkClick r:id="rId1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39668" y="2567032"/>
            <a:ext cx="8055197" cy="292168"/>
            <a:chOff x="4630" y="2578"/>
            <a:chExt cx="12687" cy="460"/>
          </a:xfrm>
        </p:grpSpPr>
        <p:cxnSp>
          <p:nvCxnSpPr>
            <p:cNvPr id="45" name="直接连接符 44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文本框 45">
              <a:hlinkClick r:id="rId2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1" name="文本框 17">
            <a:hlinkClick r:id="rId3" action="ppaction://hlinksldjump"/>
          </p:cNvPr>
          <p:cNvSpPr txBox="1"/>
          <p:nvPr/>
        </p:nvSpPr>
        <p:spPr>
          <a:xfrm>
            <a:off x="3707446" y="3970152"/>
            <a:ext cx="5719335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lvl="0" algn="just"/>
            <a:r>
              <a:rPr lang="zh-CN" altLang="en-US" sz="3200" dirty="0" smtClean="0">
                <a:solidFill>
                  <a:srgbClr val="ED7D31">
                    <a:lumMod val="75000"/>
                  </a:srgbClr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课后巩固训练</a:t>
            </a:r>
            <a:endParaRPr lang="en-US" altLang="zh-CN" sz="3200" dirty="0">
              <a:solidFill>
                <a:srgbClr val="ED7D31">
                  <a:lumMod val="75000"/>
                </a:srgbClr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950948" y="4255378"/>
            <a:ext cx="8055197" cy="292168"/>
            <a:chOff x="4630" y="2578"/>
            <a:chExt cx="12687" cy="460"/>
          </a:xfrm>
        </p:grpSpPr>
        <p:cxnSp>
          <p:nvCxnSpPr>
            <p:cNvPr id="54" name="直接连接符 53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48">
              <a:hlinkClick r:id="rId3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6" name="文本框 2">
            <a:hlinkClick r:id="rId4" action="ppaction://hlinksldjump"/>
          </p:cNvPr>
          <p:cNvSpPr txBox="1"/>
          <p:nvPr/>
        </p:nvSpPr>
        <p:spPr>
          <a:xfrm>
            <a:off x="3707446" y="3140255"/>
            <a:ext cx="7285677" cy="58490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zh-CN" altLang="en-US" sz="3200" dirty="0" smtClean="0">
                <a:solidFill>
                  <a:srgbClr val="FF00FF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课堂达标训练</a:t>
            </a:r>
            <a:endParaRPr lang="en-US" altLang="zh-CN" sz="3200" dirty="0">
              <a:solidFill>
                <a:srgbClr val="FF00FF"/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37926" y="3436232"/>
            <a:ext cx="8055197" cy="292168"/>
            <a:chOff x="4630" y="2578"/>
            <a:chExt cx="12687" cy="460"/>
          </a:xfrm>
        </p:grpSpPr>
        <p:cxnSp>
          <p:nvCxnSpPr>
            <p:cNvPr id="32" name="直接连接符 31"/>
            <p:cNvCxnSpPr/>
            <p:nvPr userDrawn="1"/>
          </p:nvCxnSpPr>
          <p:spPr>
            <a:xfrm flipH="1" flipV="1">
              <a:off x="4757" y="3033"/>
              <a:ext cx="12560" cy="5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本框 45">
              <a:hlinkClick r:id="rId4" action="ppaction://hlinksldjump"/>
            </p:cNvPr>
            <p:cNvSpPr txBox="1"/>
            <p:nvPr userDrawn="1"/>
          </p:nvSpPr>
          <p:spPr>
            <a:xfrm flipH="1">
              <a:off x="4630" y="2578"/>
              <a:ext cx="161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///////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314547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盛有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22 mL 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混合气体的量筒倒立于水槽中，充分反应后，还剩余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无色气体，则原混合气体中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的体积和剩余的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气体可能分别是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0471" y="2027710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305" name="Picture 17" descr="实践应用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0" y="729449"/>
            <a:ext cx="2127894" cy="5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16880" y="2571528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A.1.2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 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	B.2.4 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C.3.2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 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	D.4 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59870" y="897101"/>
          <a:ext cx="114935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Document" r:id="rId1" imgW="11505565" imgH="4168775" progId="Word.Document.8">
                  <p:embed/>
                </p:oleObj>
              </mc:Choice>
              <mc:Fallback>
                <p:oleObj name="Document" r:id="rId1" imgW="11505565" imgH="4168775" progId="Word.Document.8">
                  <p:embed/>
                  <p:pic>
                    <p:nvPicPr>
                      <p:cNvPr id="0" name="图片 133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9870" y="897101"/>
                        <a:ext cx="11493500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02694" y="215570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000" y="729449"/>
          <a:ext cx="114935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Document" r:id="rId1" imgW="11505565" imgH="3176905" progId="Word.Document.8">
                  <p:embed/>
                </p:oleObj>
              </mc:Choice>
              <mc:Fallback>
                <p:oleObj name="Document" r:id="rId1" imgW="11505565" imgH="3176905" progId="Word.Document.8">
                  <p:embed/>
                  <p:pic>
                    <p:nvPicPr>
                      <p:cNvPr id="0" name="图片 389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729449"/>
                        <a:ext cx="114935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4" name="Picture 2" descr="SJ5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67" y="2889724"/>
            <a:ext cx="1283157" cy="12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000" y="964409"/>
          <a:ext cx="114935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Document" r:id="rId1" imgW="11505565" imgH="3375025" progId="Word.Document.8">
                  <p:embed/>
                </p:oleObj>
              </mc:Choice>
              <mc:Fallback>
                <p:oleObj name="Document" r:id="rId1" imgW="11505565" imgH="3375025" progId="Word.Document.8">
                  <p:embed/>
                  <p:pic>
                    <p:nvPicPr>
                      <p:cNvPr id="0" name="图片 419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964409"/>
                        <a:ext cx="114935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氮气能大量存在于空气中的根本原因是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880" y="1446382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氮气性质稳定，即使在高温下也不与其他物质发生反应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氮气的密度比空气的稍小且不溶于水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氮气既无氧化性，也无还原性，不与其他物质反应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氮气分子中两个氮原子结合很牢固，分子结构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稳定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246" y="89238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954501"/>
            <a:ext cx="11654075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氮气的性质稳定，但在高温或放电等条件下能与一些金属或非金属单质发生反应，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项错误；氮气的密度与空气相近，不是其在空气中大量存在的原因，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项错误；氮气中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元素呈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0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价，处于中间价态，可以降低也可以升高，故氮气既有氧化性，又有还原性，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项错误；氮气分子中存在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≡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键，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≡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键很稳定，破坏氮气分子中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≡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键需要很多能量，所以氮气分子很稳定，能大量存在于空气中，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合成氨反应是人类科技发展史上的重大成就贡献，下列有关说法不正确的是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986463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该反应中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被氧化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化学家哈伯和博施对合成氨的研究作出了重要贡献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合成氨反应属于人工固氮作用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合成氨反应是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可逆反应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626" y="1472003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478"/>
            <a:ext cx="11654075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合成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的反应中，氮元素化合价降低，得到电子，被还原，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项错误；化学家哈伯设计出了一套在高温、高压条件下催化合成氨的实验装置，博施找到了较为理想的催化剂，让合成氨的工艺由实验室走向工业化生产，因此他们对合成氨的研究作出了重要贡献，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项正确；合成氨反应是将游离态的氮转化为含氮化合物，属于人工固氮，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项正确；在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合成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的反应中，反应物不能完全转化为生成物，该反应是可逆反应，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 (2023·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厦门大同中学高一月考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下列关于氮及其化合物的说法正确的是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446382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A.NO</a:t>
            </a:r>
            <a:r>
              <a:rPr lang="en-US" altLang="zh-CN" sz="2600" i="1" kern="100" baseline="-250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x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是引起光化学烟雾的大气污染物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均为污染性气体，在大气中可稳定存在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均易溶于水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均能与水发生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7294" y="887138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478"/>
            <a:ext cx="11654075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氮氧化物是引起光化学烟雾的大气污染物，故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正确；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均能形成酸雨，是污染性气体，常温下一氧化氮易和氧气反应生成二氧化氮，在大气中不能稳定存在，故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错误；一氧化氮微溶于水，二氧化氮与水反应生成硝酸和一氧化氮，故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错误；一氧化氮不与水反应，故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459464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氮是动植物生长中不可缺少的元素，含氮化合物也是重要的化工原料。自然界中存在如下图所示的氮元素的循环过程，下列说法不正确的是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0651" y="1210611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000" y="3746500"/>
          <a:ext cx="114935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Document" r:id="rId1" imgW="11505565" imgH="2581275" progId="Word.Document.8">
                  <p:embed/>
                </p:oleObj>
              </mc:Choice>
              <mc:Fallback>
                <p:oleObj name="Document" r:id="rId1" imgW="11505565" imgH="2581275" progId="Word.Document.8">
                  <p:embed/>
                  <p:pic>
                    <p:nvPicPr>
                      <p:cNvPr id="0" name="图片 143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3746500"/>
                        <a:ext cx="114935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4" name="Picture 18" descr="SJ1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14" y="1764608"/>
            <a:ext cx="3660387" cy="198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000" y="953932"/>
          <a:ext cx="114935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Document" r:id="rId1" imgW="11505565" imgH="3176905" progId="Word.Document.8">
                  <p:embed/>
                </p:oleObj>
              </mc:Choice>
              <mc:Fallback>
                <p:oleObj name="Document" r:id="rId1" imgW="11505565" imgH="3176905" progId="Word.Document.8">
                  <p:embed/>
                  <p:pic>
                    <p:nvPicPr>
                      <p:cNvPr id="0" name="图片 153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953932"/>
                        <a:ext cx="114935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504469"/>
            <a:ext cx="96508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将一支充满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红棕色气体的试管倒立在烧杯中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水中已预先加入数滴石蕊试液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6" name="Picture 2" descr="SJ15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959" y="614084"/>
            <a:ext cx="1122230" cy="124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34470" y="1989610"/>
            <a:ext cx="11341260" cy="39522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试描述可能出现的实验现象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en-US" altLang="zh-CN" sz="1000" kern="100" dirty="0" smtClean="0">
              <a:latin typeface="Times New Roman" panose="02020603050405020304"/>
              <a:ea typeface="微软雅黑" panose="020B0503020204020204" pitchFamily="3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等。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已知带火星的木条可以在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中复燃，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的复燃能力与氧气相当，试问下列各组气体按体积比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前者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∶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后者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的比例混合，能使带火星的木条复燃的有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填字母序号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B.CO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D.N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0693" y="2642394"/>
          <a:ext cx="5524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Document" r:id="rId2" imgW="5534025" imgH="795020" progId="Word.Document.8">
                  <p:embed/>
                </p:oleObj>
              </mc:Choice>
              <mc:Fallback>
                <p:oleObj name="Document" r:id="rId2" imgW="5534025" imgH="7950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93" y="2642394"/>
                        <a:ext cx="5524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449599" y="2049936"/>
            <a:ext cx="76033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红棕色气体颜色变浅至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消失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水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进入试管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形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成液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柱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,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5735160" y="2873851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溶液变红色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774726" y="4699481"/>
            <a:ext cx="647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AC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478"/>
            <a:ext cx="11654075" cy="42304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(1)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将一支充满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红棕色气体的试管倒立在烧杯中时，二氧化氮和水反应生成一氧化氮和硝酸，试管中的压强减小，在外界大气压的作用下，溶液会进入试管；硝酸属于酸，水溶液显酸性，能使石蕊试液变红色。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(2)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因为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的复燃能力与氧气相当，故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A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C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相当于纯氧，故带火星的木条可以复燃，氧气约占空气体积的五分之一，空气不能使带火星的木条复燃，而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B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D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只占混合气体体积的五分之一，相当于空气中的氧气含量，故不会使带火星的木条复燃。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0418" y="1377611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随着我国汽车年销量的大幅增加，空气环境受到了很大的污染。汽车尾气装置里，气体在催化剂表面吸附与解吸作用的过程如图所示，下列说法正确的是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666" y="2672172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74999" y="611646"/>
            <a:ext cx="2957861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级　合格过关练</a:t>
            </a:r>
            <a:endParaRPr lang="zh-CN" altLang="zh-CN" sz="28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9938" name="Picture 2" descr="SJ15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13" y="2853107"/>
            <a:ext cx="3845563" cy="103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4516" y="3300571"/>
          <a:ext cx="107823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Document" r:id="rId2" imgW="10800080" imgH="2581275" progId="Word.Document.8">
                  <p:embed/>
                </p:oleObj>
              </mc:Choice>
              <mc:Fallback>
                <p:oleObj name="Document" r:id="rId2" imgW="10800080" imgH="2581275" progId="Word.Document.8">
                  <p:embed/>
                  <p:pic>
                    <p:nvPicPr>
                      <p:cNvPr id="0" name="图片 3994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4516" y="3300571"/>
                        <a:ext cx="107823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1000" y="1167609"/>
          <a:ext cx="114935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Document" r:id="rId1" imgW="11505565" imgH="3176905" progId="Word.Document.8">
                  <p:embed/>
                </p:oleObj>
              </mc:Choice>
              <mc:Fallback>
                <p:oleObj name="Document" r:id="rId1" imgW="11505565" imgH="3176905" progId="Word.Document.8">
                  <p:embed/>
                  <p:pic>
                    <p:nvPicPr>
                      <p:cNvPr id="0" name="图片 225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1167609"/>
                        <a:ext cx="114935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489190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下列有关氮气的叙述错误的是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161094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镁在空气中燃烧除生成氧化镁外还生成氮化镁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在雷雨天，空气中的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可反应生成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氮气既可作氧化剂又可作还原剂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完全反应生成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0101" y="658443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925" y="3607594"/>
            <a:ext cx="11243394" cy="266788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项，镁在空气中燃烧时，与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主要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氧化剂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反应，生成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MgO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C(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碳单质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Mg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，正确；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项，在放电条件下，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，正确；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反应作还原剂与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反应作氧化剂，正确；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的反应是可逆反应，反应物不能完全转化，生成的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物质的量小于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mol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，错误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74478"/>
            <a:ext cx="11654075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同温同压下，在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支相同体积的试管中分别充有等体积混合的两种气体，它们是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。现将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支试管均倒置于水槽中，充分反应后，试管中剩余气体的体积分别为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，则下列关系正确的是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3201598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	B.</a:t>
            </a:r>
            <a:r>
              <a:rPr lang="en-US" altLang="zh-CN" sz="2600" i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	D.</a:t>
            </a:r>
            <a:r>
              <a:rPr lang="en-US" altLang="zh-CN" sz="2600" i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&gt;</a:t>
            </a:r>
            <a:r>
              <a:rPr lang="en-US" altLang="zh-CN" sz="2600" i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626" y="2673000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一、氮分子的结构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氮元素的</a:t>
            </a:r>
            <a:r>
              <a:rPr lang="zh-CN" altLang="zh-CN" sz="2600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存在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941458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在自然界中，氮元素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既有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也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有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但绝大部分氮元素以游离态的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氮气存在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于空气中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85016" y="2073212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游离态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15286" y="2073212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化合态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1000" y="841217"/>
          <a:ext cx="114935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Document" r:id="rId1" imgW="11505565" imgH="2780030" progId="Word.Document.8">
                  <p:embed/>
                </p:oleObj>
              </mc:Choice>
              <mc:Fallback>
                <p:oleObj name="Document" r:id="rId1" imgW="11505565" imgH="2780030" progId="Word.Document.8">
                  <p:embed/>
                  <p:pic>
                    <p:nvPicPr>
                      <p:cNvPr id="0" name="图片 235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841217"/>
                        <a:ext cx="114935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510402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在一大试管中装入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10 mL 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，倒立于水槽中，然后慢慢地通入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10 mL 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，下面有关实验最终状态的描述中，正确的是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759033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试管内气体呈红棕色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试管内气体无色，是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试管内气体无色，是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	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试管内液面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下降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0281" y="1219608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0700" y="3179293"/>
          <a:ext cx="114935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Document" r:id="rId1" imgW="11505565" imgH="2584450" progId="Word.Document.8">
                  <p:embed/>
                </p:oleObj>
              </mc:Choice>
              <mc:Fallback>
                <p:oleObj name="Document" r:id="rId1" imgW="11505565" imgH="2584450" progId="Word.Document.8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179293"/>
                        <a:ext cx="114935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74478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氮元素在海洋中循环是整个海洋生态系统的基础和关键。海洋中无机氮的循环过程如图所示。下列关于海洋无机氮循环的说法正确的是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4631" y="1516952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1996" y="2135032"/>
          <a:ext cx="108839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Document" r:id="rId1" imgW="10901045" imgH="2384425" progId="Word.Document.8">
                  <p:embed/>
                </p:oleObj>
              </mc:Choice>
              <mc:Fallback>
                <p:oleObj name="Document" r:id="rId1" imgW="10901045" imgH="2384425" progId="Word.Document.8">
                  <p:embed/>
                  <p:pic>
                    <p:nvPicPr>
                      <p:cNvPr id="0" name="图片 194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1996" y="2135032"/>
                        <a:ext cx="10883900" cy="23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2" name="Picture 16" descr="SJ1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05" y="2198309"/>
            <a:ext cx="3060391" cy="160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000" y="876300"/>
          <a:ext cx="114935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Document" r:id="rId1" imgW="11505565" imgH="2384425" progId="Word.Document.8">
                  <p:embed/>
                </p:oleObj>
              </mc:Choice>
              <mc:Fallback>
                <p:oleObj name="Document" r:id="rId1" imgW="11505565" imgH="2384425" progId="Word.Document.8">
                  <p:embed/>
                  <p:pic>
                    <p:nvPicPr>
                      <p:cNvPr id="0" name="图片 256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876300"/>
                        <a:ext cx="11493500" cy="23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9967" y="774478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关于二氧化硫和二氧化氮叙述正确的是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446382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两种气体都是无色有毒的气体，且都可用水吸收以消除对空气的污染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二氧化硫与过量的二氧化氮混合后通入水中能得到两种常用的强酸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两种气体都具有强氧化性，因此都能够使品红溶液褪色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两种气体溶于水都可以与水反应，且只生成相应的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酸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5246" y="895576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525" y="3853340"/>
            <a:ext cx="11243394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中二氧化氮为红棕色气体；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中二氧化氮跟水反应，生成了硝酸，硝酸氧化亚硫酸生成硫酸，能得到两种常用的强酸；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中二氧化硫的漂白原理不是利用强氧化性，二氧化硫也不具有强氧化性；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中二氧化氮跟水反应，还生成了一氧化氮，故选项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符合题意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511326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把少量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气体通入过量小苏打溶液中，再使逸出的气体通过装有足量的过氧化钠颗粒的干燥管，最后收集到的气体是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768316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氧气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	B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二氧化氮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二氧化氮和氧气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二氧化氮和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一氧化氮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7998" y="121608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525" y="3056749"/>
            <a:ext cx="11243394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少量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气体通入过量小苏打溶液中，逸出的气体是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，二者物质的量比为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∶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，同时还有少量水蒸气逸出，再使逸出的气体通过装有足量的过氧化钠颗粒的干燥管，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与过氧化钠反应生成的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有剩余，同时逸出的少量水蒸气与过氧化钠反应生成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，所以最后收集到的气体是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774478"/>
            <a:ext cx="11654075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en-US" altLang="zh-CN" sz="2600" b="1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2022·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北京延庆区高一期中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自然界的氮循环如图所示。下列说法中，不正确的是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989610"/>
            <a:ext cx="11397613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工业合成氨属于人工固氮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雷电作用下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发生化学反应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在氮循环过程中不涉及氧化还原反应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含氮无机物与含氮有机化合物可相互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转化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3398" y="1474941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3010" name="Picture 2" descr="SJ50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13" y="1492960"/>
            <a:ext cx="3926780" cy="26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909472"/>
            <a:ext cx="11243394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工业合成氨是在高温、高压、催化剂作用下，将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化合生成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，属于人工固氮，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正确；在雷电作用下，空气中的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发生化学反应，生成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气体，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正确；在氮循环过程中，将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转化为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、根瘤菌固氮，都属于氧化还原反应，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不正确；在根瘤菌作用下，植物可将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转化为氨，并进一步转化为蛋白质，实现含氮无机物向含氮有机化合物的转化；动、植物遗体在土壤中微生物的作用下转化为氨，实现了有机物向无机物的转化，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774478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将盛有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12 mL 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的混合气体的量筒倒立于水槽中，充分反应后，还剩余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无色气体，则原混合气体中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的体积和剩余的气体分别是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880" y="1986463"/>
            <a:ext cx="11397613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2.4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 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1.2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 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④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3.6 mL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B.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	</a:t>
            </a:r>
            <a:r>
              <a:rPr lang="en-US" altLang="zh-CN" sz="2600" dirty="0" smtClean="0">
                <a:latin typeface="Times New Roman" panose="02020603050405020304"/>
                <a:ea typeface="微软雅黑" panose="020B0503020204020204" pitchFamily="34" charset="-122"/>
              </a:rPr>
              <a:t>C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.</a:t>
            </a:r>
            <a:r>
              <a:rPr lang="en-US" altLang="zh-CN" sz="2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2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④</a:t>
            </a:r>
            <a:r>
              <a:rPr lang="en-US" altLang="zh-CN" sz="2600" dirty="0">
                <a:latin typeface="Times New Roman" panose="02020603050405020304"/>
                <a:ea typeface="微软雅黑" panose="020B0503020204020204" pitchFamily="34" charset="-122"/>
              </a:rPr>
              <a:t> 	D.</a:t>
            </a:r>
            <a:r>
              <a:rPr lang="en-US" altLang="zh-CN" sz="2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zh-CN" sz="26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2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④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2487" y="1494579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729449"/>
            <a:ext cx="11243394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相同条件下，气体体积之比等于物质的量之比。若剩余气体为氧气，则参加反应的气体体积为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10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，根据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=4HNO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可知参加此反应的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的体积为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10 mL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1/5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，原混合气体中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的体积为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；若剩余气体为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，根据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=2HNO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可知过量的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的体积为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6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，反应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=4HNO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消耗的气体总体积为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6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6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，则反应消耗的氧气的体积为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6 mL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1/5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1.2 mL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项正确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氮气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401353"/>
            <a:ext cx="11397613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分子结构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氮气分子的电子式和结构式分别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物理性质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5166" y="2116920"/>
            <a:ext cx="15408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∶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N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MS Gothic" panose="020B0609070205080204" charset="-128"/>
                <a:sym typeface="Times New Roman" panose="02020603050405020304"/>
              </a:rPr>
              <a:t>⋮⋮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N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∶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0461" y="211692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N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≡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Courier New" panose="02070309020205020404"/>
                <a:sym typeface="Times New Roman" panose="02020603050405020304"/>
              </a:rPr>
              <a:t>N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09600" y="3269615"/>
          <a:ext cx="10971213" cy="1375314"/>
        </p:xfrm>
        <a:graphic>
          <a:graphicData uri="http://schemas.openxmlformats.org/drawingml/2006/table">
            <a:tbl>
              <a:tblPr/>
              <a:tblGrid>
                <a:gridCol w="2470271"/>
                <a:gridCol w="2295255"/>
                <a:gridCol w="3015335"/>
                <a:gridCol w="31903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颜色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气味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溶解性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密度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9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kumimoji="0" lang="en-US" altLang="zh-CN" sz="26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色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kumimoji="0" lang="en-US" altLang="zh-CN" sz="26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味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kumimoji="0" lang="en-US" altLang="zh-CN" sz="26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溶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于水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比空气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kumimoji="0" lang="en-US" altLang="zh-CN" sz="26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endParaRPr kumimoji="0" lang="zh-CN" sz="26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414686" y="405787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无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4946" y="406015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无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38255" y="4077557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难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90661" y="401882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稍小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7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495563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标准状况下，将盛满二氧化氮的大试管倒扣在盛水的水槽中，充分吸收后，试管内溶液的物质的量浓度是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591" y="1748795"/>
            <a:ext cx="11219977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A.0.045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	B.0.036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C.0.033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	D.0.018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1958" y="1170626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8500" y="3270416"/>
          <a:ext cx="10845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Document" r:id="rId1" imgW="9534525" imgH="2369185" progId="Word.Document.8">
                  <p:embed/>
                </p:oleObj>
              </mc:Choice>
              <mc:Fallback>
                <p:oleObj name="Document" r:id="rId1" imgW="9534525" imgH="2369185" progId="Word.Document.8">
                  <p:embed/>
                  <p:pic>
                    <p:nvPicPr>
                      <p:cNvPr id="0" name="图片 4506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8500" y="3270416"/>
                        <a:ext cx="10845800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459464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无色的混合气体甲，可能含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中的几种，将一定量的甲气体经过下图实验的处理，结果得到酸性溶液，而几乎无气体剩余，则甲气体的组成为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191" y="2233133"/>
            <a:ext cx="11219977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B.NO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D.NO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4034" name="Picture 2" descr="SJ16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34" y="1947382"/>
            <a:ext cx="3739885" cy="108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60100" y="1731164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525" y="3562386"/>
            <a:ext cx="11243394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混合气体无色，气体中不含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，气体通过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后显红棕色，说明原混合气体中含有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，且有与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反应生成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的气体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，通入水中，溶液呈酸性，且几乎无气体剩余，说明原气体中不含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414459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氮氧化物会严重污染大气，所以实验室必须对含有氮氧化物的废气进行处理。用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溶液可以吸收废气中的氮氧化物，反应方程式如下：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591" y="1654964"/>
            <a:ext cx="11219977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2NaOH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=2NaNO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2NaOH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=NaNO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中，参加反应的氧化剂和还原剂的质量之比为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中，氧化产物是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，还原产物是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填化学式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中，参加反应的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均为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mol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时，两个反应转移电子数的关系是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填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＞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＜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50795" y="2940525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23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∶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15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4902515" y="352091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NaNO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8075459" y="351614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NaNO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976655" y="476298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＝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684489"/>
            <a:ext cx="11243394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(1)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根据反应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①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可知，氧化剂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和还原剂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(NO)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的物质的量之比是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∶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，质量之比为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23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∶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15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(2)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在反应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②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中只有氮元素的化合价发生变化，所以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既是氧化剂也是还原剂，氧化产物为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NaNO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，还原产物为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NaNO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(3)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①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mol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 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NaOH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参加反应时，转移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 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mol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电子，反应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②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 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mol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 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NaOH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参加反应时，转移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1 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mol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电子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447809"/>
            <a:ext cx="11595524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为了有效实现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的相互转化，设计如下实验：按图组装好实验装置，并检查装置气密性，实验前用排水法收集半瓶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气体。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587" y="3584417"/>
            <a:ext cx="10621264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打开止水夹，推动针筒活塞，使</a:t>
            </a:r>
            <a:r>
              <a:rPr lang="en-US" altLang="zh-CN" sz="28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8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进入烧瓶。关上止水夹，观察到的现象是</a:t>
            </a:r>
            <a:r>
              <a:rPr lang="en-US" altLang="zh-CN" sz="28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，原因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</a:t>
            </a:r>
            <a:r>
              <a:rPr lang="en-US" altLang="zh-CN" sz="28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</a:t>
            </a:r>
            <a:r>
              <a:rPr lang="zh-CN" altLang="zh-CN" sz="28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6082" name="Picture 2" descr="SJ16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07" y="1856472"/>
            <a:ext cx="3776105" cy="16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16319" y="4330138"/>
            <a:ext cx="4519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烧瓶中气体由无色变为红棕色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054562" y="4974030"/>
            <a:ext cx="4519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发生了反应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2NO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=2NO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612548" y="5526533"/>
            <a:ext cx="11243394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(1)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无色的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能与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反应产生红棕色的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5" y="549426"/>
            <a:ext cx="11521457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然后轻轻摇动烧瓶，观察到烧瓶中的现象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产生此现象的原因是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若最后烧瓶中充满了水，则原烧瓶中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与通入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的体积之比为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同温同压下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。用化学方程式说明原因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51544" y="649593"/>
            <a:ext cx="46805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烧瓶中红棕色气体又变为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无色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514493" y="1240944"/>
            <a:ext cx="70208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烧杯中水倒吸到烧瓶中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或烧瓶中液面上升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)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3574884" y="1857213"/>
            <a:ext cx="70208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发生了反应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O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=2HNO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10131912" y="2463480"/>
            <a:ext cx="9277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∶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5735160" y="2993408"/>
            <a:ext cx="44899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4NO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O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=4HNO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1266363"/>
            <a:ext cx="11243394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(2)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轻轻摇动烧瓶，使得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与水发生反应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=2HNO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，所以烧瓶中红棕色气体又变为无色，因为烧瓶内气体的量减少，引起烧瓶内气体压强降低，所以烧杯内的水会倒吸入烧瓶中，使烧瓶中液面上升。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(3)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发生的反应为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①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=2NO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=2HNO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可得方程式：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=4HNO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，当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的体积之比为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∶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时，完全溶于水。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1089495"/>
            <a:ext cx="11654075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如图所示，试管中盛装的是红棕色气体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可能是混合物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，当倒扣在盛有水的水槽中时，试管内液面上升，但不能充满试管，当向试管内鼓入氧气后，可以观察到试管中水柱继续上升，经过多次重复后，试管内完全被水充满，则原来试管中盛装的气体是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493" y="3546300"/>
            <a:ext cx="11219977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可能是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混合气体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一定是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气体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可能是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混合气体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④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可能是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的混合气体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B.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②③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③④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	D.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②④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866" y="3005019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94976" y="549426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/>
                <a:ea typeface="微软雅黑" panose="020B0503020204020204" pitchFamily="34" charset="-122"/>
              </a:rPr>
              <a:t>B</a:t>
            </a:r>
            <a:r>
              <a:rPr lang="zh-CN" altLang="zh-CN" sz="28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级　素养培优练</a:t>
            </a:r>
            <a:endParaRPr lang="zh-CN" altLang="en-US" sz="2800" dirty="0"/>
          </a:p>
        </p:txBody>
      </p:sp>
      <p:pic>
        <p:nvPicPr>
          <p:cNvPr id="47106" name="Picture 2" descr="SJ16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689" y="2967692"/>
            <a:ext cx="1871807" cy="118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1266363"/>
            <a:ext cx="11243394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和水不反应且不溶于水，在有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的条件下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也不与水反应，则通入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后试管内不能完全被水充满，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①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错误；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与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可与水发生反应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4NO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2H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spc="-8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==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=4HNO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，试管内只有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气体，通入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后能完全被水充满，但还有其他可能，如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的混合气体，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②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错误，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③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④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正确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0418" y="7744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15.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实验室以空气和镁为原料制备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Mg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的装置如图所示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夹持和加热装置略去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493" y="3186254"/>
            <a:ext cx="11263101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下列说法正确的是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装置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中可依次加入浓硫酸，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	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若去掉装置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，对产品纯度无影响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实验时应先加热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，通入一段时间空气后再加热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D.E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中碱石灰的作用是吸收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尾气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8130" name="Picture 2" descr="SJ16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21" y="1629564"/>
            <a:ext cx="5695616" cy="15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8251" y="3299342"/>
            <a:ext cx="413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1000" y="533400"/>
          <a:ext cx="114935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Document" r:id="rId1" imgW="11505565" imgH="5359400" progId="Word.Document.8">
                  <p:embed/>
                </p:oleObj>
              </mc:Choice>
              <mc:Fallback>
                <p:oleObj name="Document" r:id="rId1" imgW="11505565" imgH="5359400" progId="Word.Document.8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533400"/>
                        <a:ext cx="1149350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525476" y="2590484"/>
          <a:ext cx="281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ocument" r:id="rId3" imgW="2828290" imgH="793750" progId="Word.Document.8">
                  <p:embed/>
                </p:oleObj>
              </mc:Choice>
              <mc:Fallback>
                <p:oleObj name="Document" r:id="rId3" imgW="2828290" imgH="7937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476" y="2590484"/>
                        <a:ext cx="2819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0306147" y="1127595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很稳定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000" y="2344262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金属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9248" y="2349656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非金属单质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55723" y="2349656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含氮化合物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819504"/>
            <a:ext cx="11243394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要制备氮化镁，需要除去空气中的氧气、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和水蒸气，则装置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中可依次加入</a:t>
            </a:r>
            <a:r>
              <a:rPr lang="en-US" altLang="zh-CN" sz="2600" b="1" kern="100" dirty="0" err="1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NaOH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溶液、浓硫酸，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A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错误；若去掉装置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，镁与氧气反应生成氧化镁，对产品纯度有影响，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B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错误；实验时，应先加热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，通入一段时间空气除去氧气，然后再加热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C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正确；装置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E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中碱石灰的作用是吸收空气中的水蒸气和二氧化碳，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Courier New" panose="02070309020205020404"/>
              </a:rPr>
              <a:t>D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594479"/>
            <a:ext cx="11243394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16.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氮的氧化物是大气污染的主要污染物之一，对人类危害很大，每天行驶的汽车排放的尾气中就含有大量的氮氧化物。回答下列问题：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548" y="1843349"/>
            <a:ext cx="11243394" cy="40703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写出汽车尾气中产生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的化学方程式：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tabLst>
                <a:tab pos="261048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(2)NO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易溶于水。标准状况下将体积为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V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mL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的试管</a:t>
            </a:r>
            <a:endParaRPr lang="en-US" altLang="zh-CN" sz="2600" kern="100" dirty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tabLst>
                <a:tab pos="2610485" algn="l"/>
              </a:tabLst>
            </a:pP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充满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后倒扣在水中，如图所示。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lnSpc>
                <a:spcPct val="150000"/>
              </a:lnSpc>
              <a:tabLst>
                <a:tab pos="261048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溶于水的化学方程式是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tabLst>
                <a:tab pos="261048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使试管中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恰好完全被水吸收需要缓慢通入氧气，标准状况下通入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氧气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tabLst>
                <a:tab pos="2610485" algn="l"/>
              </a:tabLst>
            </a:pPr>
            <a:endParaRPr lang="en-US" altLang="zh-CN" sz="1500" kern="100" dirty="0">
              <a:solidFill>
                <a:prstClr val="black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tabLst>
                <a:tab pos="2610485" algn="l"/>
              </a:tabLst>
            </a:pP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体积为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。最终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试管中所得硝酸的物质的量浓度为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8" name="Picture 2" descr="SJ55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948" y="2565152"/>
            <a:ext cx="815198" cy="10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175344" y="1656504"/>
          <a:ext cx="2832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Document" r:id="rId2" imgW="2840355" imgH="792480" progId="Word.Document.8">
                  <p:embed/>
                </p:oleObj>
              </mc:Choice>
              <mc:Fallback>
                <p:oleObj name="Document" r:id="rId2" imgW="2840355" imgH="792480" progId="Word.Document.8">
                  <p:embed/>
                  <p:pic>
                    <p:nvPicPr>
                      <p:cNvPr id="0" name="图片 501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75344" y="1656504"/>
                        <a:ext cx="2832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209336" y="3635217"/>
            <a:ext cx="43063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O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=2HNO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NO </a:t>
            </a:r>
            <a:endParaRPr lang="zh-CN" altLang="en-US" sz="2600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2211538" y="4929670"/>
          <a:ext cx="1028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Document" r:id="rId4" imgW="1031875" imgH="793750" progId="Word.Document.8">
                  <p:embed/>
                </p:oleObj>
              </mc:Choice>
              <mc:Fallback>
                <p:oleObj name="Document" r:id="rId4" imgW="1031875" imgH="793750" progId="Word.Document.8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38" y="4929670"/>
                        <a:ext cx="1028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9182100" y="4927600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Document" r:id="rId6" imgW="2213610" imgH="841375" progId="Word.Document.8">
                  <p:embed/>
                </p:oleObj>
              </mc:Choice>
              <mc:Fallback>
                <p:oleObj name="Document" r:id="rId6" imgW="2213610" imgH="841375" progId="Word.Document.8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100" y="4927600"/>
                        <a:ext cx="220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594479"/>
            <a:ext cx="11243394" cy="216595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为了消除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的污染，可将它与氨气在催化剂作用下反应，生成水和一种无污染的物质，该物质是空气的主要成分之一，该反应的化学方程式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是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9116" y="1778000"/>
          <a:ext cx="492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Document" r:id="rId1" imgW="4939030" imgH="796925" progId="Word.Document.8">
                  <p:embed/>
                </p:oleObj>
              </mc:Choice>
              <mc:Fallback>
                <p:oleObj name="Document" r:id="rId1" imgW="4939030" imgH="796925" progId="Word.Document.8">
                  <p:embed/>
                  <p:pic>
                    <p:nvPicPr>
                      <p:cNvPr id="0" name="图片 491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9116" y="1778000"/>
                        <a:ext cx="4927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1000" y="806616"/>
          <a:ext cx="114935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Document" r:id="rId1" imgW="11505565" imgH="5161280" progId="Word.Document.8">
                  <p:embed/>
                </p:oleObj>
              </mc:Choice>
              <mc:Fallback>
                <p:oleObj name="Document" r:id="rId1" imgW="11505565" imgH="5161280" progId="Word.Document.8">
                  <p:embed/>
                  <p:pic>
                    <p:nvPicPr>
                      <p:cNvPr id="0" name="图片 532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806616"/>
                        <a:ext cx="114935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594479"/>
            <a:ext cx="7200904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17.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某化学学习小组为探究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的反应，进行如下实验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如图所示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448" y="1967598"/>
            <a:ext cx="11243394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图甲两集气瓶中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填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上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或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瓶颜色深。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图乙中反应的现象是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图丙中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有红棕色气体产生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说明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反应的产物中有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，说明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在该反应中表现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性。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④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由图乙和图丙中的现象写出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反应的化学方程式：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1202" name="Picture 2" descr="SJ16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36" y="665949"/>
            <a:ext cx="3935851" cy="13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716807" y="207851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下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4202828" y="2628105"/>
            <a:ext cx="58528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两气体混合后，颜色由红棕色变为无色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10415758" y="3249771"/>
            <a:ext cx="665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4523599" y="383746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氧化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874539" y="4981104"/>
            <a:ext cx="35400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=NO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3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921873"/>
            <a:ext cx="11243394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解析</a:t>
            </a:r>
            <a:r>
              <a:rPr lang="zh-CN" altLang="zh-CN" sz="26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(1)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①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呈红棕色，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SO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为无色，故下瓶颜色深。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②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有强氧化性，能被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SO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还原成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，故现象为两气体混合后，颜色由红棕色变为无色。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③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遇空气被氧化成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：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2NO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en-US" altLang="zh-CN" sz="2600" b="1" spc="-8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=2NO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</a:t>
            </a:r>
            <a:r>
              <a:rPr lang="en-US" altLang="zh-CN" sz="2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有红棕色气体产生</a:t>
            </a:r>
            <a:r>
              <a:rPr lang="en-US" altLang="zh-CN" sz="2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说明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SO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反应的产物中有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，体现了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的氧化性。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ea typeface="仿宋_GB2312"/>
                <a:cs typeface="Times New Roman" panose="02020603050405020304"/>
              </a:rPr>
              <a:t>④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由题给现象可知，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和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SO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反应的化学方程式为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NO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SO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2</a:t>
            </a:r>
            <a:r>
              <a:rPr lang="en-US" altLang="zh-CN" sz="2600" b="1" spc="-8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=NO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SO</a:t>
            </a:r>
            <a:r>
              <a:rPr lang="en-US" altLang="zh-CN" sz="2600" b="1" baseline="-25000" dirty="0">
                <a:solidFill>
                  <a:srgbClr val="0000FF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1000" y="495300"/>
          <a:ext cx="114935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Document" r:id="rId1" imgW="11505565" imgH="3573780" progId="Word.Document.8">
                  <p:embed/>
                </p:oleObj>
              </mc:Choice>
              <mc:Fallback>
                <p:oleObj name="Document" r:id="rId1" imgW="11505565" imgH="3573780" progId="Word.Document.8">
                  <p:embed/>
                  <p:pic>
                    <p:nvPicPr>
                      <p:cNvPr id="0" name="图片 522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495300"/>
                        <a:ext cx="114935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6" name="Picture 2" descr="SJ1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07" y="4121469"/>
            <a:ext cx="4546967" cy="21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07791" y="2462371"/>
          <a:ext cx="448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Document" r:id="rId4" imgW="4494530" imgH="793750" progId="Word.Document.8">
                  <p:embed/>
                </p:oleObj>
              </mc:Choice>
              <mc:Fallback>
                <p:oleObj name="Document" r:id="rId4" imgW="4494530" imgH="793750" progId="Word.Document.8">
                  <p:embed/>
                  <p:pic>
                    <p:nvPicPr>
                      <p:cNvPr id="0" name="图片 522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7791" y="2462371"/>
                        <a:ext cx="4483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486" y="549426"/>
            <a:ext cx="11243394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资料信息：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2NaOH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=NaNO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Ⅰ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装置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中的试剂是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Ⅱ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干燥管和装置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的作用分别是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实验开始时正确的操作步骤顺序是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 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填字母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通入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打开弹簧夹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点燃酒精灯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当硬质玻璃管充满红棕色气体后，关闭弹簧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夹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5341" y="1218718"/>
            <a:ext cx="17203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NaOH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5375114" y="1819113"/>
            <a:ext cx="37769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吸收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，避免污染环境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9837589" y="1809587"/>
            <a:ext cx="12025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收集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N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722347" y="2422682"/>
            <a:ext cx="8130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badc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1000" y="693901"/>
          <a:ext cx="114935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Document" r:id="rId1" imgW="11505565" imgH="4367530" progId="Word.Document.8">
                  <p:embed/>
                </p:oleObj>
              </mc:Choice>
              <mc:Fallback>
                <p:oleObj name="Document" r:id="rId1" imgW="11505565" imgH="4367530" progId="Word.Document.8">
                  <p:embed/>
                  <p:pic>
                    <p:nvPicPr>
                      <p:cNvPr id="0" name="图片 542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693901"/>
                        <a:ext cx="114935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>
            <a:hlinkClick r:id="rId1" action="ppaction://hlinksldjump"/>
          </p:cNvPr>
          <p:cNvSpPr txBox="1"/>
          <p:nvPr/>
        </p:nvSpPr>
        <p:spPr>
          <a:xfrm>
            <a:off x="457818" y="3507423"/>
            <a:ext cx="3736975" cy="864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Thanks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！</a:t>
            </a:r>
            <a:endParaRPr lang="en-US" altLang="zh-CN" sz="4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5">
            <a:hlinkClick r:id="rId1" action="ppaction://hlinksldjump"/>
          </p:cNvPr>
          <p:cNvSpPr txBox="1"/>
          <p:nvPr/>
        </p:nvSpPr>
        <p:spPr>
          <a:xfrm>
            <a:off x="432418" y="2567204"/>
            <a:ext cx="554863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  <a:defRPr/>
            </a:pP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本讲内</a:t>
            </a:r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容结束 </a:t>
            </a:r>
            <a:endParaRPr lang="en-US" altLang="zh-CN" sz="4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【微自测】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1.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判断正误，正确的打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en-US" altLang="zh-CN" sz="2600" b="1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√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，错误的打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“×”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941458"/>
            <a:ext cx="11397613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氮原子与其他原子只能形成共价键，不能形成离子键。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氮气常用作焊接金属、填充灯泡、保存食品的保护气。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(3)N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在放电条件下会生成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NO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(4)N</a:t>
            </a:r>
            <a:r>
              <a:rPr lang="en-US" altLang="zh-CN" sz="2600" b="1" kern="100" baseline="-250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中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元素价态为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0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价，处于中间价态，因此既有氧化性，又有还原性。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880" y="4986809"/>
            <a:ext cx="11397613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答案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(1)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(2)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√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(3)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(4)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√</a:t>
            </a:r>
            <a:endParaRPr lang="zh-CN" altLang="en-US" sz="26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729449"/>
            <a:ext cx="11654075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二、氮的固定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氮的</a:t>
            </a:r>
            <a:r>
              <a:rPr lang="zh-CN" altLang="zh-CN" sz="2600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固定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880" y="1941458"/>
            <a:ext cx="11397613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将空气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氮转化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</a:t>
            </a:r>
            <a:r>
              <a:rPr lang="en-US" altLang="zh-CN" sz="2600" kern="100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叫作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氮的固定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9751" y="2103595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游离态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70081" y="2097245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含氮化合物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KSO_WPP_MARK_KEY" val="08ea48f8-e6bc-46c7-a045-0049feb4260c"/>
  <p:tag name="COMMONDATA" val="eyJoZGlkIjoiNGU3YzdjZjZiMjk4MWRhM2RiZDkzNDY1NDBkMTUwYT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9258</Words>
  <Application>WPS 演示</Application>
  <PresentationFormat>自定义</PresentationFormat>
  <Paragraphs>553</Paragraphs>
  <Slides>79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79</vt:i4>
      </vt:variant>
    </vt:vector>
  </HeadingPairs>
  <TitlesOfParts>
    <vt:vector size="129" baseType="lpstr">
      <vt:lpstr>Arial</vt:lpstr>
      <vt:lpstr>宋体</vt:lpstr>
      <vt:lpstr>Wingdings</vt:lpstr>
      <vt:lpstr>微软雅黑</vt:lpstr>
      <vt:lpstr>微软雅黑 Light</vt:lpstr>
      <vt:lpstr>黑体</vt:lpstr>
      <vt:lpstr>方正小标宋简体</vt:lpstr>
      <vt:lpstr>Arial Unicode MS</vt:lpstr>
      <vt:lpstr>Times New Roman</vt:lpstr>
      <vt:lpstr>Courier New</vt:lpstr>
      <vt:lpstr>方正大黑_GBK</vt:lpstr>
      <vt:lpstr>Times New Roman</vt:lpstr>
      <vt:lpstr>MS Gothic</vt:lpstr>
      <vt:lpstr>楷体_GB2312</vt:lpstr>
      <vt:lpstr>新宋体</vt:lpstr>
      <vt:lpstr>Courier New</vt:lpstr>
      <vt:lpstr>等线</vt:lpstr>
      <vt:lpstr>Calibri</vt:lpstr>
      <vt:lpstr>仿宋_GB2312</vt:lpstr>
      <vt:lpstr>仿宋</vt:lpstr>
      <vt:lpstr>Calibri</vt:lpstr>
      <vt:lpstr>Arial</vt:lpstr>
      <vt:lpstr>华文细黑</vt:lpstr>
      <vt:lpstr>Office 主题​​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zhongyao.kang</dc:creator>
  <cp:lastModifiedBy>Administrator</cp:lastModifiedBy>
  <cp:revision>663</cp:revision>
  <dcterms:created xsi:type="dcterms:W3CDTF">2016-06-07T15:36:00Z</dcterms:created>
  <dcterms:modified xsi:type="dcterms:W3CDTF">2023-08-07T09:31:48Z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9DFBAE17E1584C7280679A505FC91C1C_12</vt:lpwstr>
  </property>
</Properties>
</file>