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50" r:id="rId13"/>
    <p:sldId id="1651" r:id="rId14"/>
    <p:sldId id="1652" r:id="rId15"/>
    <p:sldId id="1653" r:id="rId16"/>
    <p:sldId id="1654" r:id="rId17"/>
    <p:sldId id="1655" r:id="rId18"/>
    <p:sldId id="1656" r:id="rId19"/>
    <p:sldId id="1657" r:id="rId20"/>
    <p:sldId id="352" r:id="rId21"/>
    <p:sldId id="401" r:id="rId22"/>
    <p:sldId id="1124" r:id="rId23"/>
    <p:sldId id="1049" r:id="rId24"/>
    <p:sldId id="1263" r:id="rId25"/>
    <p:sldId id="1264" r:id="rId26"/>
    <p:sldId id="1265" r:id="rId27"/>
    <p:sldId id="1270" r:id="rId28"/>
    <p:sldId id="1271" r:id="rId29"/>
    <p:sldId id="1272" r:id="rId30"/>
    <p:sldId id="1574" r:id="rId31"/>
    <p:sldId id="1575" r:id="rId32"/>
    <p:sldId id="630" r:id="rId33"/>
    <p:sldId id="1580" r:id="rId34"/>
    <p:sldId id="1581" r:id="rId35"/>
    <p:sldId id="1582" r:id="rId36"/>
    <p:sldId id="1583" r:id="rId37"/>
    <p:sldId id="1594" r:id="rId38"/>
    <p:sldId id="1595" r:id="rId39"/>
    <p:sldId id="1596" r:id="rId40"/>
    <p:sldId id="1597" r:id="rId41"/>
    <p:sldId id="1598" r:id="rId42"/>
    <p:sldId id="737" r:id="rId43"/>
    <p:sldId id="1674" r:id="rId44"/>
    <p:sldId id="1675" r:id="rId45"/>
    <p:sldId id="1676" r:id="rId46"/>
    <p:sldId id="1677" r:id="rId47"/>
    <p:sldId id="1679" r:id="rId48"/>
    <p:sldId id="1678" r:id="rId49"/>
    <p:sldId id="1680" r:id="rId50"/>
    <p:sldId id="1682" r:id="rId51"/>
    <p:sldId id="1683" r:id="rId52"/>
    <p:sldId id="1684" r:id="rId53"/>
    <p:sldId id="1423" r:id="rId54"/>
    <p:sldId id="770" r:id="rId55"/>
    <p:sldId id="806" r:id="rId56"/>
    <p:sldId id="771" r:id="rId57"/>
    <p:sldId id="807" r:id="rId58"/>
    <p:sldId id="773" r:id="rId59"/>
    <p:sldId id="781" r:id="rId60"/>
    <p:sldId id="775" r:id="rId61"/>
    <p:sldId id="776" r:id="rId62"/>
    <p:sldId id="782" r:id="rId63"/>
    <p:sldId id="783" r:id="rId64"/>
    <p:sldId id="1663" r:id="rId65"/>
    <p:sldId id="353" r:id="rId66"/>
    <p:sldId id="599" r:id="rId67"/>
    <p:sldId id="763" r:id="rId68"/>
    <p:sldId id="571" r:id="rId69"/>
    <p:sldId id="764" r:id="rId70"/>
    <p:sldId id="572" r:id="rId71"/>
    <p:sldId id="765" r:id="rId72"/>
    <p:sldId id="573" r:id="rId73"/>
    <p:sldId id="766" r:id="rId74"/>
    <p:sldId id="638" r:id="rId75"/>
    <p:sldId id="767" r:id="rId76"/>
    <p:sldId id="575" r:id="rId77"/>
    <p:sldId id="768" r:id="rId78"/>
    <p:sldId id="576" r:id="rId79"/>
    <p:sldId id="769" r:id="rId80"/>
    <p:sldId id="577" r:id="rId81"/>
    <p:sldId id="791" r:id="rId82"/>
    <p:sldId id="578" r:id="rId83"/>
    <p:sldId id="744" r:id="rId84"/>
    <p:sldId id="745" r:id="rId85"/>
    <p:sldId id="746" r:id="rId86"/>
    <p:sldId id="747" r:id="rId87"/>
    <p:sldId id="748" r:id="rId88"/>
    <p:sldId id="1665" r:id="rId89"/>
    <p:sldId id="1664" r:id="rId90"/>
    <p:sldId id="1666" r:id="rId91"/>
    <p:sldId id="749" r:id="rId92"/>
    <p:sldId id="750" r:id="rId93"/>
    <p:sldId id="1686" r:id="rId94"/>
    <p:sldId id="1667" r:id="rId95"/>
    <p:sldId id="1685" r:id="rId96"/>
    <p:sldId id="1668" r:id="rId97"/>
    <p:sldId id="751" r:id="rId98"/>
    <p:sldId id="752" r:id="rId99"/>
    <p:sldId id="753" r:id="rId100"/>
    <p:sldId id="754" r:id="rId101"/>
    <p:sldId id="1687" r:id="rId102"/>
    <p:sldId id="789" r:id="rId103"/>
    <p:sldId id="790" r:id="rId104"/>
    <p:sldId id="1688" r:id="rId105"/>
    <p:sldId id="1671" r:id="rId106"/>
    <p:sldId id="1689" r:id="rId107"/>
    <p:sldId id="1672" r:id="rId108"/>
    <p:sldId id="708" r:id="rId109"/>
  </p:sldIdLst>
  <p:sldSz cx="12190095" cy="6859270"/>
  <p:notesSz cx="6858000" cy="9144000"/>
  <p:custDataLst>
    <p:tags r:id="rId113"/>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3" Type="http://schemas.openxmlformats.org/officeDocument/2006/relationships/tags" Target="tags/tag1.xml"/><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60.xml"/><Relationship Id="rId6" Type="http://schemas.openxmlformats.org/officeDocument/2006/relationships/slide" Target="../slides/slide52.xml"/><Relationship Id="rId5" Type="http://schemas.openxmlformats.org/officeDocument/2006/relationships/slide" Target="../slides/slide3.xml"/><Relationship Id="rId4" Type="http://schemas.openxmlformats.org/officeDocument/2006/relationships/slide" Target="../slides/slide58.xml"/><Relationship Id="rId3" Type="http://schemas.openxmlformats.org/officeDocument/2006/relationships/slide" Target="../slides/slide56.xml"/><Relationship Id="rId2" Type="http://schemas.openxmlformats.org/officeDocument/2006/relationships/slide" Target="../slides/slide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78.xml"/><Relationship Id="rId8" Type="http://schemas.openxmlformats.org/officeDocument/2006/relationships/slide" Target="../slides/slide74.xml"/><Relationship Id="rId7" Type="http://schemas.openxmlformats.org/officeDocument/2006/relationships/slide" Target="../slides/slide72.xml"/><Relationship Id="rId6" Type="http://schemas.openxmlformats.org/officeDocument/2006/relationships/slide" Target="../slides/slide70.xml"/><Relationship Id="rId5" Type="http://schemas.openxmlformats.org/officeDocument/2006/relationships/slide" Target="../slides/slide68.xml"/><Relationship Id="rId4" Type="http://schemas.openxmlformats.org/officeDocument/2006/relationships/slide" Target="../slides/slide66.xml"/><Relationship Id="rId3" Type="http://schemas.openxmlformats.org/officeDocument/2006/relationships/slide" Target="../slides/slide64.xml"/><Relationship Id="rId2" Type="http://schemas.openxmlformats.org/officeDocument/2006/relationships/slide" Target="../slides/slide76.xml"/><Relationship Id="rId17" Type="http://schemas.openxmlformats.org/officeDocument/2006/relationships/slide" Target="../slides/slide100.xml"/><Relationship Id="rId16" Type="http://schemas.openxmlformats.org/officeDocument/2006/relationships/slide" Target="../slides/slide84.xml"/><Relationship Id="rId15" Type="http://schemas.openxmlformats.org/officeDocument/2006/relationships/slide" Target="../slides/slide82.xml"/><Relationship Id="rId14" Type="http://schemas.openxmlformats.org/officeDocument/2006/relationships/slide" Target="../slides/slide97.xml"/><Relationship Id="rId13" Type="http://schemas.openxmlformats.org/officeDocument/2006/relationships/slide" Target="../slides/slide95.xml"/><Relationship Id="rId12" Type="http://schemas.openxmlformats.org/officeDocument/2006/relationships/slide" Target="../slides/slide89.xml"/><Relationship Id="rId11" Type="http://schemas.openxmlformats.org/officeDocument/2006/relationships/slide" Target="../slides/slide3.xml"/><Relationship Id="rId10" Type="http://schemas.openxmlformats.org/officeDocument/2006/relationships/slide" Target="../slides/slide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716220"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31748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591875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11495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523621"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1875310"/>
            <a:ext cx="7499004" cy="141576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r>
              <a:rPr lang="en-US" altLang="zh-CN" sz="4300" b="1" dirty="0" smtClean="0">
                <a:solidFill>
                  <a:srgbClr val="7030A0"/>
                </a:solidFill>
                <a:latin typeface="微软雅黑" panose="020B0503020204020204" pitchFamily="34" charset="-122"/>
                <a:ea typeface="微软雅黑" panose="020B0503020204020204" pitchFamily="34" charset="-122"/>
                <a:sym typeface="+mn-ea"/>
              </a:rPr>
              <a:t>3</a:t>
            </a: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　守恒法突破硝酸与金属反应的相关计算</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11.xml"/><Relationship Id="rId2" Type="http://schemas.openxmlformats.org/officeDocument/2006/relationships/image" Target="../media/image62.emf"/><Relationship Id="rId1" Type="http://schemas.openxmlformats.org/officeDocument/2006/relationships/oleObject" Target="../embeddings/Document34.doc"/></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10.emf"/><Relationship Id="rId1" Type="http://schemas.openxmlformats.org/officeDocument/2006/relationships/oleObject" Target="../embeddings/Document6.doc"/></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file:///E:\&#26446;&#29141;&#29141;\2022\PPT\2023&#65288;&#26149;&#65289;%20&#21270;&#23398;%20&#24517;&#20462;%20&#31532;&#20108;&#20876;%20&#33487;&#25945;&#29256;&#65288;&#26032;&#25945;&#26448;&#65289;%20&#20864;%20&#21452;&#36873;\SJ170.TIF" TargetMode="Externa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12.emf"/><Relationship Id="rId1" Type="http://schemas.openxmlformats.org/officeDocument/2006/relationships/oleObject" Target="../embeddings/Document7.doc"/></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13.emf"/><Relationship Id="rId1" Type="http://schemas.openxmlformats.org/officeDocument/2006/relationships/oleObject" Target="../embeddings/Document8.doc"/></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9.xml"/><Relationship Id="rId1" Type="http://schemas.openxmlformats.org/officeDocument/2006/relationships/slide" Target="slide3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19.emf"/><Relationship Id="rId2" Type="http://schemas.openxmlformats.org/officeDocument/2006/relationships/oleObject" Target="../embeddings/Document9.doc"/><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oleObject" Target="../embeddings/Document10.doc"/></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3.emf"/><Relationship Id="rId1" Type="http://schemas.openxmlformats.org/officeDocument/2006/relationships/oleObject" Target="../embeddings/Document11.doc"/></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51.xml"/><Relationship Id="rId4" Type="http://schemas.openxmlformats.org/officeDocument/2006/relationships/slide" Target="slide63.xml"/><Relationship Id="rId3" Type="http://schemas.openxmlformats.org/officeDocument/2006/relationships/slide" Target="slide40.xml"/><Relationship Id="rId2" Type="http://schemas.openxmlformats.org/officeDocument/2006/relationships/slide" Target="slide18.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25.emf"/><Relationship Id="rId1" Type="http://schemas.openxmlformats.org/officeDocument/2006/relationships/oleObject" Target="../embeddings/Document12.doc"/></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26.emf"/><Relationship Id="rId1" Type="http://schemas.openxmlformats.org/officeDocument/2006/relationships/oleObject" Target="../embeddings/Document13.doc"/></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oleObject" Target="../embeddings/Document14.doc"/></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9.pn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8.xml"/><Relationship Id="rId2" Type="http://schemas.openxmlformats.org/officeDocument/2006/relationships/image" Target="../media/image30.emf"/><Relationship Id="rId1" Type="http://schemas.openxmlformats.org/officeDocument/2006/relationships/oleObject" Target="../embeddings/Document15.doc"/></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8.xml"/><Relationship Id="rId2" Type="http://schemas.openxmlformats.org/officeDocument/2006/relationships/image" Target="../media/image31.emf"/><Relationship Id="rId1" Type="http://schemas.openxmlformats.org/officeDocument/2006/relationships/oleObject" Target="../embeddings/Document16.doc"/></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8.xml"/><Relationship Id="rId2" Type="http://schemas.openxmlformats.org/officeDocument/2006/relationships/image" Target="../media/image32.emf"/><Relationship Id="rId1" Type="http://schemas.openxmlformats.org/officeDocument/2006/relationships/oleObject" Target="../embeddings/Document17.doc"/></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3.png"/></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8.xml"/><Relationship Id="rId2" Type="http://schemas.openxmlformats.org/officeDocument/2006/relationships/image" Target="../media/image34.emf"/><Relationship Id="rId1" Type="http://schemas.openxmlformats.org/officeDocument/2006/relationships/oleObject" Target="../embeddings/Document18.doc"/></Relationships>
</file>

<file path=ppt/slides/_rels/slide48.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8.xml"/><Relationship Id="rId4" Type="http://schemas.openxmlformats.org/officeDocument/2006/relationships/image" Target="../media/image36.emf"/><Relationship Id="rId3" Type="http://schemas.openxmlformats.org/officeDocument/2006/relationships/oleObject" Target="../embeddings/Document20.doc"/><Relationship Id="rId2" Type="http://schemas.openxmlformats.org/officeDocument/2006/relationships/image" Target="../media/image35.emf"/><Relationship Id="rId1" Type="http://schemas.openxmlformats.org/officeDocument/2006/relationships/oleObject" Target="../embeddings/Document19.doc"/></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file:///E:\&#26446;&#29141;&#29141;\2022\PPT\2023&#65288;&#26149;&#65289;%20&#21270;&#23398;%20&#24517;&#20462;%20&#31532;&#20108;&#20876;%20&#33487;&#25945;&#29256;&#65288;&#26032;&#25945;&#26448;&#65289;%20&#20864;%20&#21452;&#36873;\SJ168.TIF" TargetMode="Externa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8.xml"/><Relationship Id="rId2" Type="http://schemas.openxmlformats.org/officeDocument/2006/relationships/image" Target="../media/image37.emf"/><Relationship Id="rId1" Type="http://schemas.openxmlformats.org/officeDocument/2006/relationships/oleObject" Target="../embeddings/Document21.doc"/></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0.xml"/><Relationship Id="rId2" Type="http://schemas.openxmlformats.org/officeDocument/2006/relationships/image" Target="../media/image38.emf"/><Relationship Id="rId1" Type="http://schemas.openxmlformats.org/officeDocument/2006/relationships/oleObject" Target="../embeddings/Document22.doc"/></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0.xml"/><Relationship Id="rId2" Type="http://schemas.openxmlformats.org/officeDocument/2006/relationships/image" Target="../media/image39.emf"/><Relationship Id="rId1" Type="http://schemas.openxmlformats.org/officeDocument/2006/relationships/oleObject" Target="../embeddings/Document23.doc"/></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0.xml"/><Relationship Id="rId2" Type="http://schemas.openxmlformats.org/officeDocument/2006/relationships/image" Target="../media/image40.emf"/><Relationship Id="rId1" Type="http://schemas.openxmlformats.org/officeDocument/2006/relationships/oleObject" Target="../embeddings/Document24.doc"/></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0.xml"/><Relationship Id="rId2" Type="http://schemas.openxmlformats.org/officeDocument/2006/relationships/image" Target="../media/image41.emf"/><Relationship Id="rId1" Type="http://schemas.openxmlformats.org/officeDocument/2006/relationships/oleObject" Target="../embeddings/Document25.doc"/></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oleObject" Target="../embeddings/Document3.doc"/><Relationship Id="rId4" Type="http://schemas.openxmlformats.org/officeDocument/2006/relationships/image" Target="../media/image5.emf"/><Relationship Id="rId3" Type="http://schemas.openxmlformats.org/officeDocument/2006/relationships/oleObject" Target="../embeddings/Document2.doc"/><Relationship Id="rId2" Type="http://schemas.openxmlformats.org/officeDocument/2006/relationships/image" Target="../media/image4.emf"/><Relationship Id="rId1" Type="http://schemas.openxmlformats.org/officeDocument/2006/relationships/oleObject" Target="../embeddings/Document1.doc"/></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4.png"/><Relationship Id="rId1"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8.png"/></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1.xml"/><Relationship Id="rId2" Type="http://schemas.openxmlformats.org/officeDocument/2006/relationships/image" Target="../media/image49.emf"/><Relationship Id="rId1" Type="http://schemas.openxmlformats.org/officeDocument/2006/relationships/oleObject" Target="../embeddings/Document26.doc"/></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0.png"/></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11.xml"/><Relationship Id="rId2" Type="http://schemas.openxmlformats.org/officeDocument/2006/relationships/image" Target="../media/image51.emf"/><Relationship Id="rId1" Type="http://schemas.openxmlformats.org/officeDocument/2006/relationships/oleObject" Target="../embeddings/Document27.doc"/></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9.emf"/><Relationship Id="rId3" Type="http://schemas.openxmlformats.org/officeDocument/2006/relationships/oleObject" Target="../embeddings/Document5.doc"/><Relationship Id="rId2" Type="http://schemas.openxmlformats.org/officeDocument/2006/relationships/image" Target="../media/image8.emf"/><Relationship Id="rId1" Type="http://schemas.openxmlformats.org/officeDocument/2006/relationships/oleObject" Target="../embeddings/Document4.doc"/></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11.xml"/><Relationship Id="rId2" Type="http://schemas.openxmlformats.org/officeDocument/2006/relationships/image" Target="../media/image52.emf"/><Relationship Id="rId1" Type="http://schemas.openxmlformats.org/officeDocument/2006/relationships/oleObject" Target="../embeddings/Document28.doc"/></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4.png"/></Relationships>
</file>

<file path=ppt/slides/_rels/slide85.xml.rels><?xml version="1.0" encoding="UTF-8" standalone="yes"?>
<Relationships xmlns="http://schemas.openxmlformats.org/package/2006/relationships"><Relationship Id="rId8" Type="http://schemas.openxmlformats.org/officeDocument/2006/relationships/vmlDrawing" Target="../drawings/vmlDrawing25.vml"/><Relationship Id="rId7" Type="http://schemas.openxmlformats.org/officeDocument/2006/relationships/slideLayout" Target="../slideLayouts/slideLayout11.xml"/><Relationship Id="rId6" Type="http://schemas.openxmlformats.org/officeDocument/2006/relationships/image" Target="../media/image57.emf"/><Relationship Id="rId5" Type="http://schemas.openxmlformats.org/officeDocument/2006/relationships/oleObject" Target="../embeddings/Document31.doc"/><Relationship Id="rId4" Type="http://schemas.openxmlformats.org/officeDocument/2006/relationships/image" Target="../media/image56.emf"/><Relationship Id="rId3" Type="http://schemas.openxmlformats.org/officeDocument/2006/relationships/oleObject" Target="../embeddings/Document30.doc"/><Relationship Id="rId2" Type="http://schemas.openxmlformats.org/officeDocument/2006/relationships/image" Target="../media/image55.emf"/><Relationship Id="rId1" Type="http://schemas.openxmlformats.org/officeDocument/2006/relationships/oleObject" Target="../embeddings/Document29.doc"/></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26.vml"/><Relationship Id="rId3" Type="http://schemas.openxmlformats.org/officeDocument/2006/relationships/slideLayout" Target="../slideLayouts/slideLayout11.xml"/><Relationship Id="rId2" Type="http://schemas.openxmlformats.org/officeDocument/2006/relationships/image" Target="../media/image58.emf"/><Relationship Id="rId1" Type="http://schemas.openxmlformats.org/officeDocument/2006/relationships/oleObject" Target="../embeddings/Document32.doc"/></Relationships>
</file>

<file path=ppt/slides/_rels/slide87.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11.xml"/><Relationship Id="rId2" Type="http://schemas.openxmlformats.org/officeDocument/2006/relationships/image" Target="../media/image59.emf"/><Relationship Id="rId1" Type="http://schemas.openxmlformats.org/officeDocument/2006/relationships/oleObject" Target="../embeddings/Document33.doc"/></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055837"/>
            <a:ext cx="9501505" cy="1446550"/>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第二单元　重要的含氮</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化</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工原料</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7</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氮与社会可持续发展</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9610"/>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浓氨水与所有酸反应过程均可产生白烟。</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(2)NH</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可以用水作喷泉实验，说明</a:t>
            </a:r>
            <a:r>
              <a:rPr lang="en-US" altLang="zh-CN" sz="2600" b="1" kern="100" dirty="0">
                <a:latin typeface="Times New Roman" panose="02020603050405020304"/>
                <a:ea typeface="楷体_GB2312"/>
                <a:cs typeface="Courier New" panose="02070309020205020404"/>
              </a:rPr>
              <a:t>NH</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易溶于水。</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氨气是碱性气体，因此可用作制冷剂。</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(4)NH</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中</a:t>
            </a:r>
            <a:r>
              <a:rPr lang="en-US" altLang="zh-CN" sz="2600" b="1" kern="100" dirty="0">
                <a:latin typeface="Times New Roman" panose="02020603050405020304"/>
                <a:ea typeface="楷体_GB2312"/>
                <a:cs typeface="Courier New" panose="02070309020205020404"/>
              </a:rPr>
              <a:t>N</a:t>
            </a:r>
            <a:r>
              <a:rPr lang="zh-CN" altLang="zh-CN" sz="2600" b="1" kern="100" dirty="0">
                <a:latin typeface="Times New Roman" panose="02020603050405020304"/>
                <a:ea typeface="楷体_GB2312"/>
                <a:cs typeface="Times New Roman" panose="02020603050405020304"/>
              </a:rPr>
              <a:t>元素为－</a:t>
            </a: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价，故</a:t>
            </a:r>
            <a:r>
              <a:rPr lang="en-US" altLang="zh-CN" sz="2600" b="1" kern="100" dirty="0">
                <a:latin typeface="Times New Roman" panose="02020603050405020304"/>
                <a:ea typeface="楷体_GB2312"/>
                <a:cs typeface="Courier New" panose="02070309020205020404"/>
              </a:rPr>
              <a:t>NH</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在氧化还原反应中只能作还原剂，不能作氧化剂。</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16880" y="5046842"/>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某小组探究</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反应，发现有趣的现象，室温下</a:t>
            </a:r>
            <a:r>
              <a:rPr lang="en-US" altLang="zh-CN" sz="2600" kern="100" dirty="0">
                <a:latin typeface="Times New Roman" panose="02020603050405020304"/>
                <a:ea typeface="微软雅黑" panose="020B0503020204020204" pitchFamily="34" charset="-122"/>
                <a:cs typeface="Courier New" panose="02070309020205020404"/>
              </a:rPr>
              <a:t>3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的稀硝酸</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遇铜片短时间内无明显变化，一段时间后才有少量气泡产生，而溶液</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见图</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遇铜片立即产生气泡。</a:t>
            </a:r>
            <a:endParaRPr lang="zh-CN" altLang="zh-CN" sz="1050" kern="100" dirty="0">
              <a:latin typeface="宋体" panose="02010600030101010101" pitchFamily="2" charset="-122"/>
              <a:cs typeface="Courier New" panose="02070309020205020404"/>
            </a:endParaRPr>
          </a:p>
          <a:p>
            <a:pPr marL="269875" indent="-457200"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Times New Roman" panose="02020603050405020304"/>
              </a:rPr>
              <a:t>	</a:t>
            </a:r>
            <a:r>
              <a:rPr lang="zh-CN" altLang="zh-CN" sz="2600" kern="100" dirty="0" smtClean="0">
                <a:latin typeface="Times New Roman" panose="02020603050405020304"/>
                <a:ea typeface="微软雅黑" panose="020B0503020204020204" pitchFamily="34" charset="-122"/>
                <a:cs typeface="Times New Roman" panose="02020603050405020304"/>
              </a:rPr>
              <a:t>探究</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遇铜片立即发生反应的原因。</a:t>
            </a:r>
            <a:endParaRPr lang="zh-CN" altLang="zh-CN" sz="1050" kern="100" dirty="0">
              <a:effectLst/>
              <a:latin typeface="宋体" panose="02010600030101010101" pitchFamily="2" charset="-122"/>
              <a:cs typeface="Courier New" panose="02070309020205020404"/>
            </a:endParaRPr>
          </a:p>
        </p:txBody>
      </p:sp>
      <p:pic>
        <p:nvPicPr>
          <p:cNvPr id="76802" name="Picture 2" descr="SJ18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4792" y="3249770"/>
            <a:ext cx="5399532" cy="198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473226"/>
            <a:ext cx="11243394" cy="55245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假设</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______________</a:t>
            </a:r>
            <a:r>
              <a:rPr lang="zh-CN" altLang="zh-CN" sz="2600" kern="100" dirty="0">
                <a:latin typeface="Times New Roman" panose="02020603050405020304"/>
                <a:ea typeface="微软雅黑" panose="020B0503020204020204" pitchFamily="34" charset="-122"/>
                <a:cs typeface="Times New Roman" panose="02020603050405020304"/>
              </a:rPr>
              <a:t>对该反应有催化作用。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实验验证：向溶液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中加入少量硝酸铜，溶液呈浅蓝色，放入铜片，没有明显变化。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结论：假设</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不成立。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假设</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对该反应有催化作用。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　向盛有铜片的溶液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中通入少量</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，铜片表面立即产生气泡，反应持续进行。有同学认为应补充对比实验：向盛有铜片的溶液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中加入几滴</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的硝酸，没有明显变化。补充该实验的目的是</a:t>
            </a:r>
            <a:r>
              <a:rPr lang="en-US" altLang="zh-CN" sz="2600" kern="100" smtClean="0">
                <a:latin typeface="Times New Roman" panose="02020603050405020304"/>
                <a:ea typeface="微软雅黑" panose="020B0503020204020204" pitchFamily="34" charset="-122"/>
                <a:cs typeface="Courier New" panose="02070309020205020404"/>
              </a:rPr>
              <a:t>_________________________________________________</a:t>
            </a:r>
            <a:r>
              <a:rPr lang="zh-CN" altLang="zh-CN" sz="2600" kern="10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2494746" y="587526"/>
            <a:ext cx="90762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Cu</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endParaRPr lang="zh-CN" altLang="en-US" sz="2600" dirty="0"/>
          </a:p>
        </p:txBody>
      </p:sp>
      <p:sp>
        <p:nvSpPr>
          <p:cNvPr id="5" name="矩形 4"/>
          <p:cNvSpPr/>
          <p:nvPr/>
        </p:nvSpPr>
        <p:spPr>
          <a:xfrm>
            <a:off x="604171" y="5277650"/>
            <a:ext cx="7444667"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排除通入</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与水反应引起硝酸浓度增大的</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影</a:t>
            </a:r>
            <a:r>
              <a:rPr lang="zh-CN" altLang="en-US" sz="2600" dirty="0" smtClean="0">
                <a:solidFill>
                  <a:srgbClr val="C00000"/>
                </a:solidFill>
                <a:latin typeface="Times New Roman" panose="02020603050405020304"/>
                <a:ea typeface="微软雅黑" panose="020B0503020204020204" pitchFamily="34" charset="-122"/>
                <a:cs typeface="Times New Roman" panose="02020603050405020304"/>
              </a:rPr>
              <a:t>影响</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5" y="661026"/>
            <a:ext cx="11701479" cy="282299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400" b="1" dirty="0">
                <a:solidFill>
                  <a:srgbClr val="0000FF"/>
                </a:solidFill>
                <a:latin typeface="Times New Roman" panose="02020603050405020304"/>
                <a:ea typeface="黑体" panose="02010609060101010101" charset="-122"/>
                <a:cs typeface="Times New Roman" panose="02020603050405020304"/>
              </a:rPr>
              <a:t>解析</a:t>
            </a:r>
            <a:r>
              <a:rPr lang="zh-CN" altLang="zh-CN" sz="2400" dirty="0">
                <a:latin typeface="Times New Roman" panose="02020603050405020304"/>
                <a:ea typeface="黑体" panose="02010609060101010101" charset="-122"/>
                <a:cs typeface="Times New Roman" panose="02020603050405020304"/>
              </a:rPr>
              <a:t>　</a:t>
            </a:r>
            <a:r>
              <a:rPr lang="en-US" altLang="zh-CN" sz="2400" b="1" dirty="0">
                <a:solidFill>
                  <a:srgbClr val="0000FF"/>
                </a:solidFill>
                <a:latin typeface="Times New Roman" panose="02020603050405020304"/>
                <a:ea typeface="仿宋_GB2312"/>
              </a:rPr>
              <a:t>(1)</a:t>
            </a:r>
            <a:r>
              <a:rPr lang="zh-CN" altLang="zh-CN" sz="2400" b="1" dirty="0">
                <a:solidFill>
                  <a:srgbClr val="0000FF"/>
                </a:solidFill>
                <a:latin typeface="Times New Roman" panose="02020603050405020304"/>
                <a:ea typeface="仿宋_GB2312"/>
                <a:cs typeface="Times New Roman" panose="02020603050405020304"/>
              </a:rPr>
              <a:t>实验操作为向溶液</a:t>
            </a:r>
            <a:r>
              <a:rPr lang="en-US" altLang="zh-CN" sz="2400" b="1" dirty="0">
                <a:solidFill>
                  <a:srgbClr val="0000FF"/>
                </a:solidFill>
                <a:latin typeface="Times New Roman" panose="02020603050405020304"/>
                <a:ea typeface="仿宋_GB2312"/>
              </a:rPr>
              <a:t>A</a:t>
            </a:r>
            <a:r>
              <a:rPr lang="zh-CN" altLang="zh-CN" sz="2400" b="1" dirty="0">
                <a:solidFill>
                  <a:srgbClr val="0000FF"/>
                </a:solidFill>
                <a:latin typeface="Times New Roman" panose="02020603050405020304"/>
                <a:ea typeface="仿宋_GB2312"/>
                <a:cs typeface="Times New Roman" panose="02020603050405020304"/>
              </a:rPr>
              <a:t>中加入少量硝酸铜，故假设应为</a:t>
            </a:r>
            <a:r>
              <a:rPr lang="en-US" altLang="zh-CN" sz="2400" b="1" dirty="0">
                <a:solidFill>
                  <a:srgbClr val="0000FF"/>
                </a:solidFill>
                <a:latin typeface="Times New Roman" panose="02020603050405020304"/>
                <a:ea typeface="仿宋_GB2312"/>
              </a:rPr>
              <a:t>Cu</a:t>
            </a:r>
            <a:r>
              <a:rPr lang="en-US" altLang="zh-CN" sz="2400" b="1" baseline="30000" dirty="0">
                <a:solidFill>
                  <a:srgbClr val="0000FF"/>
                </a:solidFill>
                <a:latin typeface="Times New Roman" panose="02020603050405020304"/>
                <a:ea typeface="仿宋_GB2312"/>
              </a:rPr>
              <a:t>2</a:t>
            </a:r>
            <a:r>
              <a:rPr lang="zh-CN" altLang="zh-CN" sz="2400" b="1" baseline="30000" dirty="0">
                <a:solidFill>
                  <a:srgbClr val="0000FF"/>
                </a:solidFill>
                <a:latin typeface="Times New Roman" panose="02020603050405020304"/>
                <a:ea typeface="仿宋_GB2312"/>
                <a:cs typeface="Times New Roman" panose="02020603050405020304"/>
              </a:rPr>
              <a:t>＋</a:t>
            </a:r>
            <a:r>
              <a:rPr lang="zh-CN" altLang="zh-CN" sz="2400" b="1" dirty="0">
                <a:solidFill>
                  <a:srgbClr val="0000FF"/>
                </a:solidFill>
                <a:latin typeface="Times New Roman" panose="02020603050405020304"/>
                <a:ea typeface="仿宋_GB2312"/>
                <a:cs typeface="Times New Roman" panose="02020603050405020304"/>
              </a:rPr>
              <a:t>的催化作用。</a:t>
            </a:r>
            <a:r>
              <a:rPr lang="en-US" altLang="zh-CN" sz="2400" b="1"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实验</a:t>
            </a:r>
            <a:r>
              <a:rPr lang="en-US" altLang="zh-CN" sz="2400" b="1" dirty="0">
                <a:solidFill>
                  <a:srgbClr val="0000FF"/>
                </a:solidFill>
                <a:latin typeface="宋体" panose="02010600030101010101" pitchFamily="2" charset="-122"/>
                <a:ea typeface="仿宋_GB2312"/>
                <a:cs typeface="Times New Roman" panose="02020603050405020304"/>
              </a:rPr>
              <a:t>Ⅰ</a:t>
            </a:r>
            <a:r>
              <a:rPr lang="zh-CN" altLang="zh-CN" sz="2400" b="1" dirty="0">
                <a:solidFill>
                  <a:srgbClr val="0000FF"/>
                </a:solidFill>
                <a:latin typeface="Times New Roman" panose="02020603050405020304"/>
                <a:ea typeface="仿宋_GB2312"/>
                <a:cs typeface="Times New Roman" panose="02020603050405020304"/>
              </a:rPr>
              <a:t>：实验验证</a:t>
            </a:r>
            <a:r>
              <a:rPr lang="en-US" altLang="zh-CN" sz="2400" b="1" dirty="0">
                <a:solidFill>
                  <a:srgbClr val="0000FF"/>
                </a:solidFill>
                <a:latin typeface="Times New Roman" panose="02020603050405020304"/>
                <a:ea typeface="仿宋_GB2312"/>
              </a:rPr>
              <a:t>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对该反应有催化作用，但</a:t>
            </a:r>
            <a:r>
              <a:rPr lang="en-US" altLang="zh-CN" sz="2400" b="1" dirty="0">
                <a:solidFill>
                  <a:srgbClr val="0000FF"/>
                </a:solidFill>
                <a:latin typeface="Times New Roman" panose="02020603050405020304"/>
                <a:ea typeface="仿宋_GB2312"/>
              </a:rPr>
              <a:t>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与水反应会产生硝酸，要保证唯一变量，应加入硝酸，排除硝酸浓度的变化对实验的影响。实验</a:t>
            </a:r>
            <a:r>
              <a:rPr lang="en-US" altLang="zh-CN" sz="2400" b="1" dirty="0">
                <a:solidFill>
                  <a:srgbClr val="0000FF"/>
                </a:solidFill>
                <a:latin typeface="宋体" panose="02010600030101010101" pitchFamily="2" charset="-122"/>
                <a:ea typeface="仿宋_GB2312"/>
                <a:cs typeface="Times New Roman" panose="02020603050405020304"/>
              </a:rPr>
              <a:t>Ⅱ</a:t>
            </a:r>
            <a:r>
              <a:rPr lang="zh-CN" altLang="zh-CN" sz="2400" b="1" dirty="0">
                <a:solidFill>
                  <a:srgbClr val="0000FF"/>
                </a:solidFill>
                <a:latin typeface="Times New Roman" panose="02020603050405020304"/>
                <a:ea typeface="仿宋_GB2312"/>
                <a:cs typeface="Times New Roman" panose="02020603050405020304"/>
              </a:rPr>
              <a:t>：这三支试管的反应速率不同，可能因为</a:t>
            </a:r>
            <a:r>
              <a:rPr lang="en-US" altLang="zh-CN" sz="2400" b="1" dirty="0">
                <a:solidFill>
                  <a:srgbClr val="0000FF"/>
                </a:solidFill>
                <a:latin typeface="Times New Roman" panose="02020603050405020304"/>
                <a:ea typeface="仿宋_GB2312"/>
              </a:rPr>
              <a:t>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的浓度不同，通入的氮气带走了部分的</a:t>
            </a:r>
            <a:r>
              <a:rPr lang="en-US" altLang="zh-CN" sz="2400" b="1" dirty="0">
                <a:solidFill>
                  <a:srgbClr val="0000FF"/>
                </a:solidFill>
                <a:latin typeface="Times New Roman" panose="02020603050405020304"/>
                <a:ea typeface="仿宋_GB2312"/>
              </a:rPr>
              <a:t>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，说明假设</a:t>
            </a:r>
            <a:r>
              <a:rPr lang="en-US" altLang="zh-CN" sz="2400" b="1"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成立，</a:t>
            </a:r>
            <a:r>
              <a:rPr lang="en-US" altLang="zh-CN" sz="2400" b="1" dirty="0">
                <a:solidFill>
                  <a:srgbClr val="0000FF"/>
                </a:solidFill>
                <a:latin typeface="Times New Roman" panose="02020603050405020304"/>
                <a:ea typeface="仿宋_GB2312"/>
              </a:rPr>
              <a:t>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对该反应有催化作用。</a:t>
            </a:r>
            <a:endParaRPr lang="zh-CN" altLang="zh-CN" sz="240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78369"/>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方案</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　向溶液</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中通入氮气数分钟得溶液</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，相同条件下，铜片与</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三份溶液的反应速率：</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，该实验能够证明假设</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成立的理由是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查阅资料：</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溶于水可以生成</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。向盛有铜片的溶液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中加入</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a:t>
            </a:r>
            <a:r>
              <a:rPr lang="zh-CN" altLang="zh-CN" sz="2600" kern="100" dirty="0">
                <a:latin typeface="Times New Roman" panose="02020603050405020304"/>
                <a:ea typeface="微软雅黑" panose="020B0503020204020204" pitchFamily="34" charset="-122"/>
                <a:cs typeface="Times New Roman" panose="02020603050405020304"/>
              </a:rPr>
              <a:t>，铜片上立即产生气泡，证明</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对该反应也有催化作用。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结论：</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 HNO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均对</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的反应有催化作用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14492" y="1849630"/>
            <a:ext cx="11063387" cy="1217641"/>
          </a:xfrm>
          <a:prstGeom prst="rect">
            <a:avLst/>
          </a:prstGeom>
        </p:spPr>
        <p:txBody>
          <a:bodyPr wrap="square">
            <a:spAutoFit/>
          </a:bodyPr>
          <a:lstStyle/>
          <a:p>
            <a:pPr>
              <a:lnSpc>
                <a:spcPct val="150000"/>
              </a:lnSpc>
            </a:pP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通入</a:t>
            </a:r>
            <a:r>
              <a:rPr lang="en-US" altLang="zh-CN" sz="2600" dirty="0">
                <a:solidFill>
                  <a:srgbClr val="C00000"/>
                </a:solidFill>
                <a:latin typeface="Times New Roman" panose="02020603050405020304"/>
                <a:ea typeface="微软雅黑" panose="020B0503020204020204" pitchFamily="34" charset="-122"/>
              </a:rPr>
              <a:t>N</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可以带走溶液中的部分</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，因此三份溶液中</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的浓度：</a:t>
            </a:r>
            <a:r>
              <a:rPr lang="en-US" altLang="zh-CN" sz="2600" dirty="0">
                <a:solidFill>
                  <a:srgbClr val="C00000"/>
                </a:solidFill>
                <a:latin typeface="Times New Roman" panose="02020603050405020304"/>
                <a:ea typeface="微软雅黑" panose="020B0503020204020204" pitchFamily="34" charset="-122"/>
              </a:rPr>
              <a:t>B</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，反应速率随</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浓度降低而减慢，说明</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对该反应有催化作用</a:t>
            </a:r>
            <a:endParaRPr lang="zh-CN" altLang="en-US" sz="2600" dirty="0"/>
          </a:p>
        </p:txBody>
      </p:sp>
      <p:sp>
        <p:nvSpPr>
          <p:cNvPr id="4" name="矩形 3"/>
          <p:cNvSpPr/>
          <p:nvPr/>
        </p:nvSpPr>
        <p:spPr>
          <a:xfrm>
            <a:off x="6673388" y="3182817"/>
            <a:ext cx="101662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HNO</a:t>
            </a:r>
            <a:r>
              <a:rPr lang="en-US" altLang="zh-CN" sz="2600" baseline="-25000">
                <a:solidFill>
                  <a:srgbClr val="C00000"/>
                </a:solidFill>
                <a:latin typeface="Times New Roman" panose="02020603050405020304"/>
                <a:ea typeface="微软雅黑" panose="020B0503020204020204" pitchFamily="34" charset="-122"/>
              </a:rPr>
              <a:t>3</a:t>
            </a:r>
            <a:endParaRPr lang="zh-CN" altLang="en-US" sz="2600" dirty="0"/>
          </a:p>
        </p:txBody>
      </p:sp>
      <p:sp>
        <p:nvSpPr>
          <p:cNvPr id="5" name="矩形 4"/>
          <p:cNvSpPr/>
          <p:nvPr/>
        </p:nvSpPr>
        <p:spPr>
          <a:xfrm>
            <a:off x="1234585" y="3722886"/>
            <a:ext cx="3217547"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NaNO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固体</a:t>
            </a:r>
            <a:r>
              <a:rPr lang="en-US" altLang="zh-CN" sz="2600" dirty="0">
                <a:solidFill>
                  <a:srgbClr val="C00000"/>
                </a:solidFill>
                <a:latin typeface="Times New Roman" panose="02020603050405020304"/>
                <a:ea typeface="微软雅黑" panose="020B0503020204020204" pitchFamily="34" charset="-122"/>
              </a:rPr>
              <a:t>(KNO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等</a:t>
            </a:r>
            <a:r>
              <a:rPr lang="en-US" altLang="zh-CN" sz="2600" dirty="0">
                <a:solidFill>
                  <a:srgbClr val="C00000"/>
                </a:solidFill>
                <a:latin typeface="Times New Roman" panose="02020603050405020304"/>
                <a:ea typeface="微软雅黑" panose="020B0503020204020204" pitchFamily="34" charset="-122"/>
              </a:rPr>
              <a:t>)</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5" y="661026"/>
            <a:ext cx="11701479" cy="18476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4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400" b="1" kern="100" dirty="0" smtClean="0">
                <a:solidFill>
                  <a:srgbClr val="0000FF"/>
                </a:solidFill>
                <a:latin typeface="Times New Roman" panose="02020603050405020304"/>
                <a:ea typeface="仿宋_GB2312"/>
                <a:cs typeface="Times New Roman" panose="02020603050405020304"/>
              </a:rPr>
              <a:t>　</a:t>
            </a:r>
            <a:r>
              <a:rPr lang="en-US" altLang="zh-CN" sz="2400" b="1" dirty="0">
                <a:solidFill>
                  <a:srgbClr val="0000FF"/>
                </a:solidFill>
                <a:latin typeface="Times New Roman" panose="02020603050405020304"/>
                <a:ea typeface="仿宋_GB2312"/>
              </a:rPr>
              <a:t>(3)NO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溶于水生成</a:t>
            </a:r>
            <a:r>
              <a:rPr lang="en-US" altLang="zh-CN" sz="2400" b="1" dirty="0">
                <a:solidFill>
                  <a:srgbClr val="0000FF"/>
                </a:solidFill>
                <a:latin typeface="Times New Roman" panose="02020603050405020304"/>
                <a:ea typeface="仿宋_GB2312"/>
              </a:rPr>
              <a:t>HNO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时，</a:t>
            </a:r>
            <a:r>
              <a:rPr lang="en-US" altLang="zh-CN" sz="2400" b="1" dirty="0">
                <a:solidFill>
                  <a:srgbClr val="0000FF"/>
                </a:solidFill>
                <a:latin typeface="Times New Roman" panose="02020603050405020304"/>
                <a:ea typeface="仿宋_GB2312"/>
              </a:rPr>
              <a:t>N</a:t>
            </a:r>
            <a:r>
              <a:rPr lang="zh-CN" altLang="zh-CN" sz="2400" b="1" dirty="0">
                <a:solidFill>
                  <a:srgbClr val="0000FF"/>
                </a:solidFill>
                <a:latin typeface="Times New Roman" panose="02020603050405020304"/>
                <a:ea typeface="仿宋_GB2312"/>
                <a:cs typeface="Times New Roman" panose="02020603050405020304"/>
              </a:rPr>
              <a:t>元素的化合价降低，那么另一种物质中</a:t>
            </a:r>
            <a:r>
              <a:rPr lang="en-US" altLang="zh-CN" sz="2400" b="1" dirty="0">
                <a:solidFill>
                  <a:srgbClr val="0000FF"/>
                </a:solidFill>
                <a:latin typeface="Times New Roman" panose="02020603050405020304"/>
                <a:ea typeface="仿宋_GB2312"/>
              </a:rPr>
              <a:t>N</a:t>
            </a:r>
            <a:r>
              <a:rPr lang="zh-CN" altLang="zh-CN" sz="2400" b="1" dirty="0">
                <a:solidFill>
                  <a:srgbClr val="0000FF"/>
                </a:solidFill>
                <a:latin typeface="Times New Roman" panose="02020603050405020304"/>
                <a:ea typeface="仿宋_GB2312"/>
                <a:cs typeface="Times New Roman" panose="02020603050405020304"/>
              </a:rPr>
              <a:t>元素的化合价必然要升高，即生成</a:t>
            </a:r>
            <a:r>
              <a:rPr lang="en-US" altLang="zh-CN" sz="2400" b="1" dirty="0">
                <a:solidFill>
                  <a:srgbClr val="0000FF"/>
                </a:solidFill>
                <a:latin typeface="Times New Roman" panose="02020603050405020304"/>
                <a:ea typeface="仿宋_GB2312"/>
              </a:rPr>
              <a:t>HNO</a:t>
            </a:r>
            <a:r>
              <a:rPr lang="en-US" altLang="zh-CN" sz="2400" b="1" baseline="-25000" dirty="0">
                <a:solidFill>
                  <a:srgbClr val="0000FF"/>
                </a:solidFill>
                <a:latin typeface="Times New Roman" panose="02020603050405020304"/>
                <a:ea typeface="仿宋_GB2312"/>
              </a:rPr>
              <a:t>3</a:t>
            </a:r>
            <a:r>
              <a:rPr lang="zh-CN" altLang="zh-CN" sz="2400" b="1" dirty="0">
                <a:solidFill>
                  <a:srgbClr val="0000FF"/>
                </a:solidFill>
                <a:latin typeface="Times New Roman" panose="02020603050405020304"/>
                <a:ea typeface="仿宋_GB2312"/>
                <a:cs typeface="Times New Roman" panose="02020603050405020304"/>
              </a:rPr>
              <a:t>，要证明</a:t>
            </a:r>
            <a:r>
              <a:rPr lang="en-US" altLang="zh-CN" sz="2400" b="1" dirty="0">
                <a:solidFill>
                  <a:srgbClr val="0000FF"/>
                </a:solidFill>
                <a:latin typeface="Times New Roman" panose="02020603050405020304"/>
                <a:ea typeface="仿宋_GB2312"/>
              </a:rPr>
              <a:t>HNO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对该反应也有催化作用，就要向溶液中加入亚硝酸根离子，可以加入</a:t>
            </a:r>
            <a:r>
              <a:rPr lang="en-US" altLang="zh-CN" sz="2400" b="1" dirty="0">
                <a:solidFill>
                  <a:srgbClr val="0000FF"/>
                </a:solidFill>
                <a:latin typeface="Times New Roman" panose="02020603050405020304"/>
                <a:ea typeface="仿宋_GB2312"/>
              </a:rPr>
              <a:t>NaNO</a:t>
            </a:r>
            <a:r>
              <a:rPr lang="en-US" altLang="zh-CN" sz="2400" b="1" baseline="-25000" dirty="0">
                <a:solidFill>
                  <a:srgbClr val="0000FF"/>
                </a:solidFill>
                <a:latin typeface="Times New Roman" panose="02020603050405020304"/>
                <a:ea typeface="仿宋_GB2312"/>
              </a:rPr>
              <a:t>2</a:t>
            </a:r>
            <a:r>
              <a:rPr lang="zh-CN" altLang="zh-CN" sz="2400" b="1" dirty="0">
                <a:solidFill>
                  <a:srgbClr val="0000FF"/>
                </a:solidFill>
                <a:latin typeface="Times New Roman" panose="02020603050405020304"/>
                <a:ea typeface="仿宋_GB2312"/>
                <a:cs typeface="Times New Roman" panose="02020603050405020304"/>
              </a:rPr>
              <a:t>等物质。</a:t>
            </a:r>
            <a:endParaRPr lang="zh-CN" altLang="zh-CN" sz="240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876300"/>
          <a:ext cx="11493500" cy="2374900"/>
        </p:xfrm>
        <a:graphic>
          <a:graphicData uri="http://schemas.openxmlformats.org/presentationml/2006/ole">
            <mc:AlternateContent xmlns:mc="http://schemas.openxmlformats.org/markup-compatibility/2006">
              <mc:Choice xmlns:v="urn:schemas-microsoft-com:vml" Requires="v">
                <p:oleObj spid="_x0000_s53264" name="Document" r:id="rId1" imgW="11505565" imgH="2384425" progId="Word.Document.8">
                  <p:embed/>
                </p:oleObj>
              </mc:Choice>
              <mc:Fallback>
                <p:oleObj name="Document" r:id="rId1" imgW="11505565" imgH="2384425" progId="Word.Document.8">
                  <p:embed/>
                  <p:pic>
                    <p:nvPicPr>
                      <p:cNvPr id="0" name="图片 53263"/>
                      <p:cNvPicPr/>
                      <p:nvPr/>
                    </p:nvPicPr>
                    <p:blipFill>
                      <a:blip r:embed="rId2"/>
                      <a:stretch>
                        <a:fillRect/>
                      </a:stretch>
                    </p:blipFill>
                    <p:spPr>
                      <a:xfrm>
                        <a:off x="381000" y="876300"/>
                        <a:ext cx="11493500" cy="2374900"/>
                      </a:xfrm>
                      <a:prstGeom prst="rect">
                        <a:avLst/>
                      </a:prstGeom>
                    </p:spPr>
                  </p:pic>
                </p:oleObj>
              </mc:Fallback>
            </mc:AlternateContent>
          </a:graphicData>
        </a:graphic>
      </p:graphicFrame>
      <p:sp>
        <p:nvSpPr>
          <p:cNvPr id="4" name="矩形 3"/>
          <p:cNvSpPr/>
          <p:nvPr/>
        </p:nvSpPr>
        <p:spPr>
          <a:xfrm>
            <a:off x="1183785" y="2080733"/>
            <a:ext cx="522643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Cu</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=Cu</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2HNO</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5" name="矩形 4"/>
          <p:cNvSpPr/>
          <p:nvPr/>
        </p:nvSpPr>
        <p:spPr>
          <a:xfrm>
            <a:off x="217947" y="3249771"/>
            <a:ext cx="11701479" cy="178508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4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400" b="1" kern="100" dirty="0" smtClean="0">
                <a:solidFill>
                  <a:srgbClr val="0000FF"/>
                </a:solidFill>
                <a:latin typeface="Times New Roman" panose="02020603050405020304"/>
                <a:ea typeface="仿宋_GB2312"/>
                <a:cs typeface="Times New Roman" panose="02020603050405020304"/>
              </a:rPr>
              <a:t>　</a:t>
            </a:r>
            <a:r>
              <a:rPr lang="en-US" altLang="zh-CN" sz="2400" b="1" kern="100" dirty="0">
                <a:solidFill>
                  <a:srgbClr val="0000FF"/>
                </a:solidFill>
                <a:latin typeface="Times New Roman" panose="02020603050405020304"/>
                <a:ea typeface="仿宋_GB2312"/>
                <a:cs typeface="Courier New" panose="02070309020205020404"/>
              </a:rPr>
              <a:t>(4)HNO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作催化剂，</a:t>
            </a:r>
            <a:r>
              <a:rPr lang="en-US" altLang="zh-CN" sz="2400" b="1" kern="100" dirty="0">
                <a:solidFill>
                  <a:srgbClr val="0000FF"/>
                </a:solidFill>
                <a:latin typeface="宋体" panose="02010600030101010101" pitchFamily="2" charset="-122"/>
                <a:ea typeface="仿宋_GB2312"/>
                <a:cs typeface="Times New Roman" panose="02020603050405020304"/>
              </a:rPr>
              <a:t>ⅰ</a:t>
            </a:r>
            <a:r>
              <a:rPr lang="zh-CN" altLang="zh-CN" sz="2400" b="1" kern="100" dirty="0">
                <a:solidFill>
                  <a:srgbClr val="0000FF"/>
                </a:solidFill>
                <a:latin typeface="Times New Roman" panose="02020603050405020304"/>
                <a:ea typeface="仿宋_GB2312"/>
                <a:cs typeface="Times New Roman" panose="02020603050405020304"/>
              </a:rPr>
              <a:t>中消耗</a:t>
            </a:r>
            <a:r>
              <a:rPr lang="en-US" altLang="zh-CN" sz="2400" b="1" kern="100" dirty="0">
                <a:solidFill>
                  <a:srgbClr val="0000FF"/>
                </a:solidFill>
                <a:latin typeface="Times New Roman" panose="02020603050405020304"/>
                <a:ea typeface="仿宋_GB2312"/>
                <a:cs typeface="Courier New" panose="02070309020205020404"/>
              </a:rPr>
              <a:t>HNO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，在</a:t>
            </a:r>
            <a:r>
              <a:rPr lang="en-US" altLang="zh-CN" sz="2400" b="1" kern="100" dirty="0">
                <a:solidFill>
                  <a:srgbClr val="0000FF"/>
                </a:solidFill>
                <a:latin typeface="宋体" panose="02010600030101010101" pitchFamily="2" charset="-122"/>
                <a:ea typeface="仿宋_GB2312"/>
                <a:cs typeface="Times New Roman" panose="02020603050405020304"/>
              </a:rPr>
              <a:t>ⅱ</a:t>
            </a:r>
            <a:r>
              <a:rPr lang="zh-CN" altLang="zh-CN" sz="2400" b="1" kern="100" dirty="0">
                <a:solidFill>
                  <a:srgbClr val="0000FF"/>
                </a:solidFill>
                <a:latin typeface="Times New Roman" panose="02020603050405020304"/>
                <a:ea typeface="仿宋_GB2312"/>
                <a:cs typeface="Times New Roman" panose="02020603050405020304"/>
              </a:rPr>
              <a:t>中应该生成</a:t>
            </a:r>
            <a:r>
              <a:rPr lang="en-US" altLang="zh-CN" sz="2400" b="1" kern="100" dirty="0">
                <a:solidFill>
                  <a:srgbClr val="0000FF"/>
                </a:solidFill>
                <a:latin typeface="Times New Roman" panose="02020603050405020304"/>
                <a:ea typeface="仿宋_GB2312"/>
                <a:cs typeface="Courier New" panose="02070309020205020404"/>
              </a:rPr>
              <a:t>HNO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，铜和稀硝酸反应生成</a:t>
            </a:r>
            <a:r>
              <a:rPr lang="en-US" altLang="zh-CN" sz="2400" b="1" kern="100" dirty="0">
                <a:solidFill>
                  <a:srgbClr val="0000FF"/>
                </a:solidFill>
                <a:latin typeface="Times New Roman" panose="02020603050405020304"/>
                <a:ea typeface="仿宋_GB2312"/>
                <a:cs typeface="Courier New" panose="02070309020205020404"/>
              </a:rPr>
              <a:t>NO</a:t>
            </a:r>
            <a:r>
              <a:rPr lang="zh-CN" altLang="zh-CN" sz="2400" b="1" kern="100" dirty="0">
                <a:solidFill>
                  <a:srgbClr val="0000FF"/>
                </a:solidFill>
                <a:latin typeface="Times New Roman" panose="02020603050405020304"/>
                <a:ea typeface="仿宋_GB2312"/>
                <a:cs typeface="Times New Roman" panose="02020603050405020304"/>
              </a:rPr>
              <a:t>，所以</a:t>
            </a:r>
            <a:r>
              <a:rPr lang="en-US" altLang="zh-CN" sz="2400" b="1" kern="100" dirty="0">
                <a:solidFill>
                  <a:srgbClr val="0000FF"/>
                </a:solidFill>
                <a:latin typeface="Times New Roman" panose="02020603050405020304"/>
                <a:ea typeface="仿宋_GB2312"/>
                <a:cs typeface="Courier New" panose="02070309020205020404"/>
              </a:rPr>
              <a:t>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为中间产物，结合</a:t>
            </a:r>
            <a:r>
              <a:rPr lang="en-US" altLang="zh-CN" sz="2400" b="1" kern="100" dirty="0">
                <a:solidFill>
                  <a:srgbClr val="0000FF"/>
                </a:solidFill>
                <a:latin typeface="宋体" panose="02010600030101010101" pitchFamily="2" charset="-122"/>
                <a:ea typeface="仿宋_GB2312"/>
                <a:cs typeface="Times New Roman" panose="02020603050405020304"/>
              </a:rPr>
              <a:t>ⅰ</a:t>
            </a:r>
            <a:r>
              <a:rPr lang="zh-CN" altLang="zh-CN" sz="2400" b="1" kern="100" dirty="0">
                <a:solidFill>
                  <a:srgbClr val="0000FF"/>
                </a:solidFill>
                <a:latin typeface="Times New Roman" panose="02020603050405020304"/>
                <a:ea typeface="仿宋_GB2312"/>
                <a:cs typeface="Times New Roman" panose="02020603050405020304"/>
              </a:rPr>
              <a:t>、</a:t>
            </a:r>
            <a:r>
              <a:rPr lang="en-US" altLang="zh-CN" sz="2400" b="1" kern="100" dirty="0">
                <a:solidFill>
                  <a:srgbClr val="0000FF"/>
                </a:solidFill>
                <a:latin typeface="宋体" panose="02010600030101010101" pitchFamily="2" charset="-122"/>
                <a:ea typeface="仿宋_GB2312"/>
                <a:cs typeface="Times New Roman" panose="02020603050405020304"/>
              </a:rPr>
              <a:t>ⅲ</a:t>
            </a:r>
            <a:r>
              <a:rPr lang="zh-CN" altLang="zh-CN" sz="2400" b="1" kern="100" dirty="0">
                <a:solidFill>
                  <a:srgbClr val="0000FF"/>
                </a:solidFill>
                <a:latin typeface="Times New Roman" panose="02020603050405020304"/>
                <a:ea typeface="仿宋_GB2312"/>
                <a:cs typeface="Times New Roman" panose="02020603050405020304"/>
              </a:rPr>
              <a:t>，</a:t>
            </a:r>
            <a:r>
              <a:rPr lang="en-US" altLang="zh-CN" sz="2400" b="1" kern="100" dirty="0">
                <a:solidFill>
                  <a:srgbClr val="0000FF"/>
                </a:solidFill>
                <a:latin typeface="宋体" panose="02010600030101010101" pitchFamily="2" charset="-122"/>
                <a:ea typeface="仿宋_GB2312"/>
                <a:cs typeface="Times New Roman" panose="02020603050405020304"/>
              </a:rPr>
              <a:t>ⅱ</a:t>
            </a:r>
            <a:r>
              <a:rPr lang="zh-CN" altLang="zh-CN" sz="2400" b="1" kern="100" dirty="0">
                <a:solidFill>
                  <a:srgbClr val="0000FF"/>
                </a:solidFill>
                <a:latin typeface="Times New Roman" panose="02020603050405020304"/>
                <a:ea typeface="仿宋_GB2312"/>
                <a:cs typeface="Times New Roman" panose="02020603050405020304"/>
              </a:rPr>
              <a:t>中发生的反应为</a:t>
            </a:r>
            <a:r>
              <a:rPr lang="en-US" altLang="zh-CN" sz="2400" b="1" kern="100" dirty="0">
                <a:solidFill>
                  <a:srgbClr val="0000FF"/>
                </a:solidFill>
                <a:latin typeface="Times New Roman" panose="02020603050405020304"/>
                <a:ea typeface="仿宋_GB2312"/>
                <a:cs typeface="Courier New" panose="02070309020205020404"/>
              </a:rPr>
              <a:t>Cu</a:t>
            </a:r>
            <a:r>
              <a:rPr lang="zh-CN" altLang="zh-CN" sz="2400" b="1" kern="100" dirty="0">
                <a:solidFill>
                  <a:srgbClr val="0000FF"/>
                </a:solidFill>
                <a:latin typeface="Times New Roman" panose="02020603050405020304"/>
                <a:ea typeface="仿宋_GB2312"/>
                <a:cs typeface="Times New Roman" panose="02020603050405020304"/>
              </a:rPr>
              <a:t>＋</a:t>
            </a:r>
            <a:r>
              <a:rPr lang="en-US" altLang="zh-CN" sz="2400" b="1" kern="100" dirty="0">
                <a:solidFill>
                  <a:srgbClr val="0000FF"/>
                </a:solidFill>
                <a:latin typeface="Times New Roman" panose="02020603050405020304"/>
                <a:ea typeface="仿宋_GB2312"/>
                <a:cs typeface="Courier New" panose="02070309020205020404"/>
              </a:rPr>
              <a:t>2NO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a:t>
            </a:r>
            <a:r>
              <a:rPr lang="en-US" altLang="zh-CN" sz="2400" b="1" kern="100" dirty="0">
                <a:solidFill>
                  <a:srgbClr val="0000FF"/>
                </a:solidFill>
                <a:latin typeface="Times New Roman" panose="02020603050405020304"/>
                <a:ea typeface="仿宋_GB2312"/>
                <a:cs typeface="Courier New" panose="02070309020205020404"/>
              </a:rPr>
              <a:t>2H</a:t>
            </a:r>
            <a:r>
              <a:rPr lang="zh-CN" altLang="zh-CN" sz="2400" b="1" kern="100" baseline="30000" dirty="0">
                <a:solidFill>
                  <a:srgbClr val="0000FF"/>
                </a:solidFill>
                <a:latin typeface="Times New Roman" panose="02020603050405020304"/>
                <a:ea typeface="仿宋_GB2312"/>
                <a:cs typeface="Times New Roman" panose="02020603050405020304"/>
              </a:rPr>
              <a:t>＋</a:t>
            </a:r>
            <a:r>
              <a:rPr lang="en-US" altLang="zh-CN" sz="2400" b="1" kern="100" spc="-80" dirty="0">
                <a:solidFill>
                  <a:srgbClr val="0000FF"/>
                </a:solidFill>
                <a:latin typeface="Times New Roman" panose="02020603050405020304"/>
                <a:ea typeface="仿宋_GB2312"/>
                <a:cs typeface="Courier New" panose="02070309020205020404"/>
              </a:rPr>
              <a:t>==</a:t>
            </a:r>
            <a:r>
              <a:rPr lang="en-US" altLang="zh-CN" sz="2400" b="1" kern="100" dirty="0">
                <a:solidFill>
                  <a:srgbClr val="0000FF"/>
                </a:solidFill>
                <a:latin typeface="Times New Roman" panose="02020603050405020304"/>
                <a:ea typeface="仿宋_GB2312"/>
                <a:cs typeface="Courier New" panose="02070309020205020404"/>
              </a:rPr>
              <a:t>=Cu</a:t>
            </a:r>
            <a:r>
              <a:rPr lang="en-US" altLang="zh-CN" sz="2400" b="1" kern="100" baseline="30000" dirty="0">
                <a:solidFill>
                  <a:srgbClr val="0000FF"/>
                </a:solidFill>
                <a:latin typeface="Times New Roman" panose="02020603050405020304"/>
                <a:ea typeface="仿宋_GB2312"/>
                <a:cs typeface="Courier New" panose="02070309020205020404"/>
              </a:rPr>
              <a:t>2</a:t>
            </a:r>
            <a:r>
              <a:rPr lang="zh-CN" altLang="zh-CN" sz="2400" b="1" kern="100" baseline="30000" dirty="0">
                <a:solidFill>
                  <a:srgbClr val="0000FF"/>
                </a:solidFill>
                <a:latin typeface="Times New Roman" panose="02020603050405020304"/>
                <a:ea typeface="仿宋_GB2312"/>
                <a:cs typeface="Times New Roman" panose="02020603050405020304"/>
              </a:rPr>
              <a:t>＋</a:t>
            </a:r>
            <a:r>
              <a:rPr lang="zh-CN" altLang="zh-CN" sz="2400" b="1" kern="100" dirty="0">
                <a:solidFill>
                  <a:srgbClr val="0000FF"/>
                </a:solidFill>
                <a:latin typeface="Times New Roman" panose="02020603050405020304"/>
                <a:ea typeface="仿宋_GB2312"/>
                <a:cs typeface="Times New Roman" panose="02020603050405020304"/>
              </a:rPr>
              <a:t>＋</a:t>
            </a:r>
            <a:r>
              <a:rPr lang="en-US" altLang="zh-CN" sz="2400" b="1" kern="100" dirty="0">
                <a:solidFill>
                  <a:srgbClr val="0000FF"/>
                </a:solidFill>
                <a:latin typeface="Times New Roman" panose="02020603050405020304"/>
                <a:ea typeface="仿宋_GB2312"/>
                <a:cs typeface="Courier New" panose="02070309020205020404"/>
              </a:rPr>
              <a:t>2HNO</a:t>
            </a:r>
            <a:r>
              <a:rPr lang="en-US" altLang="zh-CN" sz="2400" b="1" kern="100" baseline="-25000" dirty="0">
                <a:solidFill>
                  <a:srgbClr val="0000FF"/>
                </a:solidFill>
                <a:latin typeface="Times New Roman" panose="02020603050405020304"/>
                <a:ea typeface="仿宋_GB2312"/>
                <a:cs typeface="Courier New" panose="02070309020205020404"/>
              </a:rPr>
              <a:t>2</a:t>
            </a:r>
            <a:r>
              <a:rPr lang="zh-CN" altLang="zh-CN" sz="2400" b="1" kern="100" dirty="0">
                <a:solidFill>
                  <a:srgbClr val="0000FF"/>
                </a:solidFill>
                <a:latin typeface="Times New Roman" panose="02020603050405020304"/>
                <a:ea typeface="仿宋_GB2312"/>
                <a:cs typeface="Times New Roman" panose="02020603050405020304"/>
              </a:rPr>
              <a:t>。</a:t>
            </a:r>
            <a:endParaRPr lang="zh-CN" altLang="zh-CN" sz="100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二、硝酸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物理性质</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2241074"/>
          <a:ext cx="10971213" cy="1188720"/>
        </p:xfrm>
        <a:graphic>
          <a:graphicData uri="http://schemas.openxmlformats.org/drawingml/2006/table">
            <a:tbl>
              <a:tblPr/>
              <a:tblGrid>
                <a:gridCol w="1764171"/>
                <a:gridCol w="1985790"/>
                <a:gridCol w="2995806"/>
                <a:gridCol w="2160276"/>
                <a:gridCol w="2065170"/>
              </a:tblGrid>
              <a:tr h="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颜色</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状态</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气味</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密度</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特性</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无色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液体</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气味</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1.42 g·cm</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挥发</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4860445" y="2886551"/>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刺激性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9875689" y="291195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zh-CN" altLang="zh-CN" sz="2600" kern="100" dirty="0">
                <a:latin typeface="Times New Roman" panose="02020603050405020304"/>
                <a:ea typeface="黑体" panose="02010609060101010101" charset="-122"/>
                <a:cs typeface="Times New Roman" panose="02020603050405020304"/>
              </a:rPr>
              <a:t>化学性质</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不稳定性：见光或受热易分解，化学方程式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长期存放的浓硝酸呈黄色是因为其分解生成</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溶</a:t>
            </a:r>
            <a:r>
              <a:rPr lang="zh-CN" altLang="zh-CN" sz="2600" kern="100" dirty="0">
                <a:latin typeface="Times New Roman" panose="02020603050405020304"/>
                <a:ea typeface="微软雅黑" panose="020B0503020204020204" pitchFamily="34" charset="-122"/>
                <a:cs typeface="Times New Roman" panose="02020603050405020304"/>
              </a:rPr>
              <a:t>于硝酸中，实验室常将浓硝酸保存在棕色试剂瓶中，并密封贮存</a:t>
            </a:r>
            <a:r>
              <a:rPr lang="zh-CN" altLang="zh-CN" sz="2600" kern="100" dirty="0" smtClean="0">
                <a:latin typeface="Times New Roman" panose="02020603050405020304"/>
                <a:ea typeface="微软雅黑" panose="020B0503020204020204" pitchFamily="34" charset="-122"/>
                <a:cs typeface="Times New Roman" panose="02020603050405020304"/>
              </a:rPr>
              <a:t>在</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处。</a:t>
            </a:r>
            <a:endParaRPr lang="zh-CN" altLang="zh-CN" sz="1050" kern="100" dirty="0">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919786" y="1850425"/>
          <a:ext cx="5295900" cy="787400"/>
        </p:xfrm>
        <a:graphic>
          <a:graphicData uri="http://schemas.openxmlformats.org/presentationml/2006/ole">
            <mc:AlternateContent xmlns:mc="http://schemas.openxmlformats.org/markup-compatibility/2006">
              <mc:Choice xmlns:v="urn:schemas-microsoft-com:vml" Requires="v">
                <p:oleObj spid="_x0000_s8214" name="Document" r:id="rId1" imgW="5307965" imgH="795020" progId="Word.Document.8">
                  <p:embed/>
                </p:oleObj>
              </mc:Choice>
              <mc:Fallback>
                <p:oleObj name="Document" r:id="rId1" imgW="5307965" imgH="795020" progId="Word.Document.8">
                  <p:embed/>
                  <p:pic>
                    <p:nvPicPr>
                      <p:cNvPr id="0" name="图片 8213"/>
                      <p:cNvPicPr/>
                      <p:nvPr/>
                    </p:nvPicPr>
                    <p:blipFill>
                      <a:blip r:embed="rId2"/>
                      <a:stretch>
                        <a:fillRect/>
                      </a:stretch>
                    </p:blipFill>
                    <p:spPr>
                      <a:xfrm>
                        <a:off x="919786" y="1850425"/>
                        <a:ext cx="5295900" cy="787400"/>
                      </a:xfrm>
                      <a:prstGeom prst="rect">
                        <a:avLst/>
                      </a:prstGeom>
                    </p:spPr>
                  </p:pic>
                </p:oleObj>
              </mc:Fallback>
            </mc:AlternateContent>
          </a:graphicData>
        </a:graphic>
      </p:graphicFrame>
      <p:sp>
        <p:nvSpPr>
          <p:cNvPr id="4" name="矩形 3"/>
          <p:cNvSpPr/>
          <p:nvPr/>
        </p:nvSpPr>
        <p:spPr>
          <a:xfrm>
            <a:off x="7715413" y="2663225"/>
            <a:ext cx="795411" cy="492443"/>
          </a:xfrm>
          <a:prstGeom prst="rect">
            <a:avLst/>
          </a:prstGeom>
        </p:spPr>
        <p:txBody>
          <a:bodyPr wrap="none">
            <a:spAutoFit/>
          </a:bodyPr>
          <a:lstStyle/>
          <a:p>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NO</a:t>
            </a:r>
            <a:r>
              <a:rPr lang="en-US" altLang="zh-CN" sz="2600" b="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7535390" y="334966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低温</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8975574" y="334965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避光</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923305"/>
          </a:xfrm>
          <a:prstGeom prst="rect">
            <a:avLst/>
          </a:prstGeom>
        </p:spPr>
        <p:txBody>
          <a:bodyPr wrap="square" lIns="121898" tIns="60948" rIns="121898" bIns="60948">
            <a:spAutoFit/>
          </a:bodyPr>
          <a:lstStyle/>
          <a:p>
            <a:pPr algn="just">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强氧化性</a:t>
            </a:r>
            <a:endParaRPr lang="zh-CN" altLang="zh-CN" sz="1050" kern="100" dirty="0">
              <a:latin typeface="宋体" panose="02010600030101010101" pitchFamily="2" charset="-122"/>
              <a:cs typeface="Courier New" panose="02070309020205020404"/>
            </a:endParaRPr>
          </a:p>
          <a:p>
            <a:pPr algn="just">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和金属</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反应的实验</a:t>
            </a:r>
            <a:r>
              <a:rPr lang="zh-CN" altLang="zh-CN" sz="2600" kern="100" dirty="0" smtClean="0">
                <a:latin typeface="Times New Roman" panose="02020603050405020304"/>
                <a:ea typeface="微软雅黑" panose="020B0503020204020204" pitchFamily="34" charset="-122"/>
                <a:cs typeface="Times New Roman" panose="02020603050405020304"/>
              </a:rPr>
              <a:t>探究</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514493" y="1345718"/>
          <a:ext cx="11521472" cy="5089560"/>
        </p:xfrm>
        <a:graphic>
          <a:graphicData uri="http://schemas.openxmlformats.org/drawingml/2006/table">
            <a:tbl>
              <a:tblPr/>
              <a:tblGrid>
                <a:gridCol w="1260161"/>
                <a:gridCol w="10261311"/>
              </a:tblGrid>
              <a:tr h="2057977">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实验操作</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endParaRPr lang="en-US" sz="2200" kern="100" dirty="0" smtClean="0">
                        <a:effectLst/>
                        <a:latin typeface="Times New Roman" panose="02020603050405020304"/>
                        <a:ea typeface="微软雅黑" panose="020B0503020204020204" pitchFamily="34" charset="-122"/>
                        <a:cs typeface="Courier New" panose="02070309020205020404"/>
                      </a:endParaRPr>
                    </a:p>
                    <a:p>
                      <a:pPr algn="l">
                        <a:lnSpc>
                          <a:spcPct val="150000"/>
                        </a:lnSpc>
                        <a:spcAft>
                          <a:spcPts val="0"/>
                        </a:spcAft>
                        <a:tabLst>
                          <a:tab pos="2700655" algn="l"/>
                        </a:tabLst>
                      </a:pPr>
                      <a:endParaRPr lang="en-US" sz="2200" kern="100" dirty="0">
                        <a:effectLst/>
                        <a:latin typeface="Times New Roman" panose="02020603050405020304"/>
                        <a:ea typeface="微软雅黑" panose="020B0503020204020204" pitchFamily="34" charset="-122"/>
                        <a:cs typeface="Courier New" panose="02070309020205020404"/>
                      </a:endParaRPr>
                    </a:p>
                    <a:p>
                      <a:pPr algn="l">
                        <a:lnSpc>
                          <a:spcPct val="150000"/>
                        </a:lnSpc>
                        <a:spcAft>
                          <a:spcPts val="0"/>
                        </a:spcAft>
                        <a:tabLst>
                          <a:tab pos="2700655" algn="l"/>
                        </a:tabLst>
                      </a:pPr>
                      <a:r>
                        <a:rPr lang="en-US" sz="2200" kern="100" dirty="0">
                          <a:effectLst/>
                          <a:latin typeface="Times New Roman" panose="02020603050405020304"/>
                          <a:ea typeface="微软雅黑" panose="020B0503020204020204" pitchFamily="34" charset="-122"/>
                          <a:cs typeface="Courier New" panose="02070309020205020404"/>
                        </a:rPr>
                        <a:t>a.</a:t>
                      </a:r>
                      <a:r>
                        <a:rPr lang="zh-CN" sz="2200" kern="100" dirty="0">
                          <a:effectLst/>
                          <a:latin typeface="Times New Roman" panose="02020603050405020304"/>
                          <a:ea typeface="微软雅黑" panose="020B0503020204020204" pitchFamily="34" charset="-122"/>
                          <a:cs typeface="Times New Roman" panose="02020603050405020304"/>
                        </a:rPr>
                        <a:t>将铜片置于具支试管的底部，用分液漏斗向试管内加入</a:t>
                      </a:r>
                      <a:r>
                        <a:rPr lang="en-US" sz="2200" kern="100" dirty="0">
                          <a:effectLst/>
                          <a:latin typeface="Times New Roman" panose="02020603050405020304"/>
                          <a:ea typeface="微软雅黑" panose="020B0503020204020204" pitchFamily="34" charset="-122"/>
                          <a:cs typeface="Courier New" panose="02070309020205020404"/>
                        </a:rPr>
                        <a:t>2 mL</a:t>
                      </a:r>
                      <a:r>
                        <a:rPr lang="zh-CN" sz="2200" kern="100" dirty="0">
                          <a:effectLst/>
                          <a:latin typeface="Times New Roman" panose="02020603050405020304"/>
                          <a:ea typeface="微软雅黑" panose="020B0503020204020204" pitchFamily="34" charset="-122"/>
                          <a:cs typeface="Times New Roman" panose="02020603050405020304"/>
                        </a:rPr>
                        <a:t>浓硝酸，将产生的气体通入倒置于水槽里充满水的集气瓶中</a:t>
                      </a:r>
                      <a:endParaRPr lang="zh-CN" sz="220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200" kern="100" dirty="0">
                          <a:effectLst/>
                          <a:latin typeface="Times New Roman" panose="02020603050405020304"/>
                          <a:ea typeface="微软雅黑" panose="020B0503020204020204" pitchFamily="34" charset="-122"/>
                          <a:cs typeface="Courier New" panose="02070309020205020404"/>
                        </a:rPr>
                        <a:t>b.</a:t>
                      </a:r>
                      <a:r>
                        <a:rPr lang="zh-CN" sz="2200" kern="100" dirty="0">
                          <a:effectLst/>
                          <a:latin typeface="Times New Roman" panose="02020603050405020304"/>
                          <a:ea typeface="微软雅黑" panose="020B0503020204020204" pitchFamily="34" charset="-122"/>
                          <a:cs typeface="Times New Roman" panose="02020603050405020304"/>
                        </a:rPr>
                        <a:t>在上述装置中，用分液漏斗向试管内加</a:t>
                      </a:r>
                      <a:r>
                        <a:rPr lang="en-US" sz="2200" kern="100" dirty="0">
                          <a:effectLst/>
                          <a:latin typeface="Times New Roman" panose="02020603050405020304"/>
                          <a:ea typeface="微软雅黑" panose="020B0503020204020204" pitchFamily="34" charset="-122"/>
                          <a:cs typeface="Courier New" panose="02070309020205020404"/>
                        </a:rPr>
                        <a:t>5 mL</a:t>
                      </a:r>
                      <a:r>
                        <a:rPr lang="zh-CN" sz="2200" kern="100" dirty="0">
                          <a:effectLst/>
                          <a:latin typeface="Times New Roman" panose="02020603050405020304"/>
                          <a:ea typeface="微软雅黑" panose="020B0503020204020204" pitchFamily="34" charset="-122"/>
                          <a:cs typeface="Times New Roman" panose="02020603050405020304"/>
                        </a:rPr>
                        <a:t>水，稀释硝酸</a:t>
                      </a:r>
                      <a:r>
                        <a:rPr lang="zh-CN" sz="2200" kern="100" dirty="0" smtClean="0">
                          <a:effectLst/>
                          <a:latin typeface="Times New Roman" panose="02020603050405020304"/>
                          <a:ea typeface="微软雅黑" panose="020B0503020204020204" pitchFamily="34" charset="-122"/>
                          <a:cs typeface="Times New Roman" panose="02020603050405020304"/>
                        </a:rPr>
                        <a:t>，</a:t>
                      </a:r>
                      <a:r>
                        <a:rPr lang="zh-CN" altLang="en-US" sz="2200" kern="100" dirty="0" smtClean="0">
                          <a:effectLst/>
                          <a:latin typeface="Times New Roman" panose="02020603050405020304"/>
                          <a:ea typeface="微软雅黑" panose="020B0503020204020204" pitchFamily="34" charset="-122"/>
                          <a:cs typeface="Times New Roman" panose="02020603050405020304"/>
                        </a:rPr>
                        <a:t>继</a:t>
                      </a:r>
                      <a:r>
                        <a:rPr lang="zh-CN" sz="2200" kern="100" dirty="0" smtClean="0">
                          <a:effectLst/>
                          <a:latin typeface="Times New Roman" panose="02020603050405020304"/>
                          <a:ea typeface="微软雅黑" panose="020B0503020204020204" pitchFamily="34" charset="-122"/>
                          <a:cs typeface="Times New Roman" panose="02020603050405020304"/>
                        </a:rPr>
                        <a:t>续</a:t>
                      </a:r>
                      <a:r>
                        <a:rPr lang="zh-CN" sz="2200" kern="100" dirty="0">
                          <a:effectLst/>
                          <a:latin typeface="Times New Roman" panose="02020603050405020304"/>
                          <a:ea typeface="微软雅黑" panose="020B0503020204020204" pitchFamily="34" charset="-122"/>
                          <a:cs typeface="Times New Roman" panose="02020603050405020304"/>
                        </a:rPr>
                        <a:t>收集产生的气体</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382">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实验现象</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200" kern="100" dirty="0">
                          <a:effectLst/>
                          <a:latin typeface="Times New Roman" panose="02020603050405020304"/>
                          <a:ea typeface="微软雅黑" panose="020B0503020204020204" pitchFamily="34" charset="-122"/>
                          <a:cs typeface="Courier New" panose="02070309020205020404"/>
                        </a:rPr>
                        <a:t>a.</a:t>
                      </a:r>
                      <a:r>
                        <a:rPr lang="zh-CN" sz="2200" kern="100" dirty="0">
                          <a:effectLst/>
                          <a:latin typeface="Times New Roman" panose="02020603050405020304"/>
                          <a:ea typeface="微软雅黑" panose="020B0503020204020204" pitchFamily="34" charset="-122"/>
                          <a:cs typeface="Times New Roman" panose="02020603050405020304"/>
                        </a:rPr>
                        <a:t>浓硝酸反应比较</a:t>
                      </a:r>
                      <a:r>
                        <a:rPr lang="zh-CN" sz="2200" u="sng" kern="100" dirty="0">
                          <a:effectLst/>
                          <a:latin typeface="Times New Roman" panose="02020603050405020304"/>
                          <a:ea typeface="微软雅黑" panose="020B0503020204020204" pitchFamily="34" charset="-122"/>
                          <a:cs typeface="Times New Roman" panose="02020603050405020304"/>
                        </a:rPr>
                        <a:t>剧烈</a:t>
                      </a:r>
                      <a:r>
                        <a:rPr lang="zh-CN" sz="2200" kern="100" dirty="0">
                          <a:effectLst/>
                          <a:latin typeface="Times New Roman" panose="02020603050405020304"/>
                          <a:ea typeface="微软雅黑" panose="020B0503020204020204" pitchFamily="34" charset="-122"/>
                          <a:cs typeface="Times New Roman" panose="02020603050405020304"/>
                        </a:rPr>
                        <a:t>，铜片逐渐溶解，产生红棕色气体，溶液逐渐变</a:t>
                      </a:r>
                      <a:r>
                        <a:rPr lang="zh-CN" sz="2200" u="sng" kern="100" dirty="0">
                          <a:effectLst/>
                          <a:latin typeface="Times New Roman" panose="02020603050405020304"/>
                          <a:ea typeface="微软雅黑" panose="020B0503020204020204" pitchFamily="34" charset="-122"/>
                          <a:cs typeface="Times New Roman" panose="02020603050405020304"/>
                        </a:rPr>
                        <a:t>深蓝色</a:t>
                      </a:r>
                      <a:r>
                        <a:rPr lang="zh-CN" sz="2200" kern="100" dirty="0">
                          <a:effectLst/>
                          <a:latin typeface="Times New Roman" panose="02020603050405020304"/>
                          <a:ea typeface="微软雅黑" panose="020B0503020204020204" pitchFamily="34" charset="-122"/>
                          <a:cs typeface="Times New Roman" panose="02020603050405020304"/>
                        </a:rPr>
                        <a:t>；集气瓶中为无色气体</a:t>
                      </a:r>
                      <a:endParaRPr lang="zh-CN" sz="220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200" kern="100" dirty="0">
                          <a:effectLst/>
                          <a:latin typeface="Times New Roman" panose="02020603050405020304"/>
                          <a:ea typeface="微软雅黑" panose="020B0503020204020204" pitchFamily="34" charset="-122"/>
                          <a:cs typeface="Courier New" panose="02070309020205020404"/>
                        </a:rPr>
                        <a:t>b.</a:t>
                      </a:r>
                      <a:r>
                        <a:rPr lang="zh-CN" sz="2200" kern="100" dirty="0">
                          <a:effectLst/>
                          <a:latin typeface="Times New Roman" panose="02020603050405020304"/>
                          <a:ea typeface="微软雅黑" panose="020B0503020204020204" pitchFamily="34" charset="-122"/>
                          <a:cs typeface="Times New Roman" panose="02020603050405020304"/>
                        </a:rPr>
                        <a:t>稀硝酸反应比较</a:t>
                      </a:r>
                      <a:r>
                        <a:rPr lang="zh-CN" sz="2200" u="sng" kern="100" dirty="0">
                          <a:effectLst/>
                          <a:latin typeface="Times New Roman" panose="02020603050405020304"/>
                          <a:ea typeface="微软雅黑" panose="020B0503020204020204" pitchFamily="34" charset="-122"/>
                          <a:cs typeface="Times New Roman" panose="02020603050405020304"/>
                        </a:rPr>
                        <a:t>缓慢</a:t>
                      </a:r>
                      <a:r>
                        <a:rPr lang="zh-CN" sz="2200" kern="100" dirty="0">
                          <a:effectLst/>
                          <a:latin typeface="Times New Roman" panose="02020603050405020304"/>
                          <a:ea typeface="微软雅黑" panose="020B0503020204020204" pitchFamily="34" charset="-122"/>
                          <a:cs typeface="Times New Roman" panose="02020603050405020304"/>
                        </a:rPr>
                        <a:t>，铜片逐渐溶解，产生</a:t>
                      </a:r>
                      <a:r>
                        <a:rPr lang="zh-CN" sz="2200" u="sng" kern="100" dirty="0">
                          <a:effectLst/>
                          <a:latin typeface="Times New Roman" panose="02020603050405020304"/>
                          <a:ea typeface="微软雅黑" panose="020B0503020204020204" pitchFamily="34" charset="-122"/>
                          <a:cs typeface="Times New Roman" panose="02020603050405020304"/>
                        </a:rPr>
                        <a:t>无色</a:t>
                      </a:r>
                      <a:r>
                        <a:rPr lang="zh-CN" sz="2200" kern="100" dirty="0">
                          <a:effectLst/>
                          <a:latin typeface="Times New Roman" panose="02020603050405020304"/>
                          <a:ea typeface="微软雅黑" panose="020B0503020204020204" pitchFamily="34" charset="-122"/>
                          <a:cs typeface="Times New Roman" panose="02020603050405020304"/>
                        </a:rPr>
                        <a:t>气体，溶液逐渐变</a:t>
                      </a:r>
                      <a:r>
                        <a:rPr lang="zh-CN" sz="2200" u="sng" kern="100" dirty="0">
                          <a:effectLst/>
                          <a:latin typeface="Times New Roman" panose="02020603050405020304"/>
                          <a:ea typeface="微软雅黑" panose="020B0503020204020204" pitchFamily="34" charset="-122"/>
                          <a:cs typeface="Times New Roman" panose="02020603050405020304"/>
                        </a:rPr>
                        <a:t>蓝色</a:t>
                      </a:r>
                      <a:r>
                        <a:rPr lang="zh-CN" sz="2200" kern="100" dirty="0">
                          <a:effectLst/>
                          <a:latin typeface="Times New Roman" panose="02020603050405020304"/>
                          <a:ea typeface="微软雅黑" panose="020B0503020204020204" pitchFamily="34" charset="-122"/>
                          <a:cs typeface="Times New Roman" panose="02020603050405020304"/>
                        </a:rPr>
                        <a:t>，集气瓶中充满了无色气体</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280">
                <a:tc>
                  <a:txBody>
                    <a:bodyPr/>
                    <a:lstStyle/>
                    <a:p>
                      <a:pPr algn="ctr">
                        <a:lnSpc>
                          <a:spcPct val="150000"/>
                        </a:lnSpc>
                        <a:spcAft>
                          <a:spcPts val="0"/>
                        </a:spcAft>
                        <a:tabLst>
                          <a:tab pos="2700655" algn="l"/>
                        </a:tabLst>
                      </a:pPr>
                      <a:r>
                        <a:rPr lang="zh-CN" sz="2200" kern="100" dirty="0" smtClean="0">
                          <a:effectLst/>
                          <a:latin typeface="Times New Roman" panose="02020603050405020304"/>
                          <a:ea typeface="微软雅黑" panose="020B0503020204020204" pitchFamily="34" charset="-122"/>
                          <a:cs typeface="Times New Roman" panose="02020603050405020304"/>
                        </a:rPr>
                        <a:t>实验结论</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200" kern="100" dirty="0">
                          <a:effectLst/>
                          <a:latin typeface="Times New Roman" panose="02020603050405020304"/>
                          <a:ea typeface="微软雅黑" panose="020B0503020204020204" pitchFamily="34" charset="-122"/>
                          <a:cs typeface="Times New Roman" panose="02020603050405020304"/>
                        </a:rPr>
                        <a:t>硝酸无论浓、稀都有</a:t>
                      </a:r>
                      <a:r>
                        <a:rPr lang="zh-CN" sz="2200" u="sng" kern="100" dirty="0">
                          <a:effectLst/>
                          <a:latin typeface="Times New Roman" panose="02020603050405020304"/>
                          <a:ea typeface="微软雅黑" panose="020B0503020204020204" pitchFamily="34" charset="-122"/>
                          <a:cs typeface="Times New Roman" panose="02020603050405020304"/>
                        </a:rPr>
                        <a:t>强氧化性</a:t>
                      </a:r>
                      <a:r>
                        <a:rPr lang="zh-CN" sz="2200" kern="100" dirty="0">
                          <a:effectLst/>
                          <a:latin typeface="Times New Roman" panose="02020603050405020304"/>
                          <a:ea typeface="微软雅黑" panose="020B0503020204020204" pitchFamily="34" charset="-122"/>
                          <a:cs typeface="Times New Roman" panose="02020603050405020304"/>
                        </a:rPr>
                        <a:t>，而且浓度越大，氧化性</a:t>
                      </a:r>
                      <a:r>
                        <a:rPr lang="zh-CN" sz="2200" u="sng" kern="100" dirty="0">
                          <a:effectLst/>
                          <a:latin typeface="Times New Roman" panose="02020603050405020304"/>
                          <a:ea typeface="微软雅黑" panose="020B0503020204020204" pitchFamily="34" charset="-122"/>
                          <a:cs typeface="Times New Roman" panose="02020603050405020304"/>
                        </a:rPr>
                        <a:t>越强</a:t>
                      </a:r>
                      <a:endParaRPr lang="zh-CN" sz="2200" kern="100" dirty="0">
                        <a:effectLst/>
                        <a:latin typeface="宋体" panose="02010600030101010101" pitchFamily="2" charset="-122"/>
                        <a:cs typeface="Courier New" panose="02070309020205020404"/>
                      </a:endParaRPr>
                    </a:p>
                  </a:txBody>
                  <a:tcPr marL="47492" marR="47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0" name="Picture 2" descr="E:\李燕燕\2022\PPT\2023（春） 化学 必修 第二册 苏教版（新教材） 冀 双选\SJ170.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4723" y="1421918"/>
            <a:ext cx="981075"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612472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写出上述反应的化学方程式：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3Cu</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8HNO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稀</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=3Cu(NO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2NO</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Al</a:t>
            </a:r>
            <a:r>
              <a:rPr lang="zh-CN" altLang="zh-CN" sz="2600" kern="100" dirty="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常温下，浓硝酸可使铁、铝表面形成致密的氧化膜</a:t>
            </a:r>
            <a:r>
              <a:rPr lang="zh-CN" altLang="zh-CN" sz="2600" kern="100" dirty="0" smtClean="0">
                <a:latin typeface="Times New Roman" panose="02020603050405020304"/>
                <a:ea typeface="微软雅黑" panose="020B0503020204020204" pitchFamily="34" charset="-122"/>
                <a:cs typeface="Times New Roman" panose="02020603050405020304"/>
              </a:rPr>
              <a:t>而</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保护内部金属不再与酸反应，所以可以用</a:t>
            </a:r>
            <a:r>
              <a:rPr lang="zh-CN" altLang="zh-CN" sz="2600" u="sng" kern="100" dirty="0">
                <a:latin typeface="Times New Roman" panose="02020603050405020304"/>
                <a:ea typeface="微软雅黑" panose="020B0503020204020204" pitchFamily="34" charset="-122"/>
                <a:cs typeface="Times New Roman" panose="02020603050405020304"/>
              </a:rPr>
              <a:t>铁</a:t>
            </a:r>
            <a:r>
              <a:rPr lang="zh-CN" altLang="zh-CN" sz="2600" kern="100" dirty="0">
                <a:latin typeface="Times New Roman" panose="02020603050405020304"/>
                <a:ea typeface="微软雅黑" panose="020B0503020204020204" pitchFamily="34" charset="-122"/>
                <a:cs typeface="Times New Roman" panose="02020603050405020304"/>
              </a:rPr>
              <a:t>质容器</a:t>
            </a:r>
            <a:r>
              <a:rPr lang="zh-CN" altLang="zh-CN" sz="2600" kern="100" dirty="0" smtClean="0">
                <a:latin typeface="Times New Roman" panose="02020603050405020304"/>
                <a:ea typeface="微软雅黑" panose="020B0503020204020204" pitchFamily="34" charset="-122"/>
                <a:cs typeface="Times New Roman" panose="02020603050405020304"/>
              </a:rPr>
              <a:t>或</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质</a:t>
            </a:r>
            <a:r>
              <a:rPr lang="zh-CN" altLang="zh-CN" sz="2600" kern="100" dirty="0">
                <a:latin typeface="Times New Roman" panose="02020603050405020304"/>
                <a:ea typeface="微软雅黑" panose="020B0503020204020204" pitchFamily="34" charset="-122"/>
                <a:cs typeface="Times New Roman" panose="02020603050405020304"/>
              </a:rPr>
              <a:t>容器盛放浓硝酸。加热时，铁、铝可以与浓硝酸反应。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与非金属反应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写出碳与浓硝酸在加热时反应的化学方程式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381000" y="1051395"/>
            <a:ext cx="6665927"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Cu</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4HNO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浓</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kern="100" spc="-8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=Cu(NO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8255482" y="290181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钝化</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5828409" y="3429794"/>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7" name="对象 6"/>
          <p:cNvGraphicFramePr>
            <a:graphicFrameLocks noChangeAspect="1"/>
          </p:cNvGraphicFramePr>
          <p:nvPr/>
        </p:nvGraphicFramePr>
        <p:xfrm>
          <a:off x="381000" y="5611662"/>
          <a:ext cx="6591300" cy="787400"/>
        </p:xfrm>
        <a:graphic>
          <a:graphicData uri="http://schemas.openxmlformats.org/presentationml/2006/ole">
            <mc:AlternateContent xmlns:mc="http://schemas.openxmlformats.org/markup-compatibility/2006">
              <mc:Choice xmlns:v="urn:schemas-microsoft-com:vml" Requires="v">
                <p:oleObj spid="_x0000_s10263" name="Document" r:id="rId1" imgW="6605270" imgH="795020" progId="Word.Document.8">
                  <p:embed/>
                </p:oleObj>
              </mc:Choice>
              <mc:Fallback>
                <p:oleObj name="Document" r:id="rId1" imgW="6605270" imgH="795020" progId="Word.Document.8">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611662"/>
                        <a:ext cx="6591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硝酸工业制法的反应原理</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氨的催化氧化</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一氧化氮转化为二氧化氮</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吸收二氧化氮生成硝酸</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 。</a:t>
            </a:r>
            <a:endParaRPr lang="zh-CN" altLang="zh-CN" sz="2600" kern="100" dirty="0">
              <a:solidFill>
                <a:srgbClr val="0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graphicFrame>
        <p:nvGraphicFramePr>
          <p:cNvPr id="4" name="对象 3"/>
          <p:cNvGraphicFramePr>
            <a:graphicFrameLocks noChangeAspect="1"/>
          </p:cNvGraphicFramePr>
          <p:nvPr/>
        </p:nvGraphicFramePr>
        <p:xfrm>
          <a:off x="3394861" y="1088201"/>
          <a:ext cx="4610100" cy="990600"/>
        </p:xfrm>
        <a:graphic>
          <a:graphicData uri="http://schemas.openxmlformats.org/presentationml/2006/ole">
            <mc:AlternateContent xmlns:mc="http://schemas.openxmlformats.org/markup-compatibility/2006">
              <mc:Choice xmlns:v="urn:schemas-microsoft-com:vml" Requires="v">
                <p:oleObj spid="_x0000_s9239" name="Document" r:id="rId1" imgW="4617720" imgH="993775" progId="Word.Document.8">
                  <p:embed/>
                </p:oleObj>
              </mc:Choice>
              <mc:Fallback>
                <p:oleObj name="Document" r:id="rId1" imgW="4617720" imgH="993775" progId="Word.Document.8">
                  <p:embed/>
                  <p:pic>
                    <p:nvPicPr>
                      <p:cNvPr id="0" name="图片 9238"/>
                      <p:cNvPicPr/>
                      <p:nvPr/>
                    </p:nvPicPr>
                    <p:blipFill>
                      <a:blip r:embed="rId2"/>
                      <a:stretch>
                        <a:fillRect/>
                      </a:stretch>
                    </p:blipFill>
                    <p:spPr>
                      <a:xfrm>
                        <a:off x="3394861" y="1088201"/>
                        <a:ext cx="4610100" cy="990600"/>
                      </a:xfrm>
                      <a:prstGeom prst="rect">
                        <a:avLst/>
                      </a:prstGeom>
                    </p:spPr>
                  </p:pic>
                </p:oleObj>
              </mc:Fallback>
            </mc:AlternateContent>
          </a:graphicData>
        </a:graphic>
      </p:graphicFrame>
      <p:sp>
        <p:nvSpPr>
          <p:cNvPr id="5" name="矩形 4"/>
          <p:cNvSpPr/>
          <p:nvPr/>
        </p:nvSpPr>
        <p:spPr>
          <a:xfrm>
            <a:off x="5187843" y="2116920"/>
            <a:ext cx="2817118"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2NO</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spc="-8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4591251" y="2660163"/>
            <a:ext cx="4222951"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spc="-8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=2HNO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NO</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硝酸的</a:t>
            </a:r>
            <a:r>
              <a:rPr lang="zh-CN" altLang="zh-CN" sz="2600" kern="100" dirty="0" smtClean="0">
                <a:latin typeface="Times New Roman" panose="02020603050405020304"/>
                <a:ea typeface="黑体" panose="02010609060101010101" charset="-122"/>
                <a:cs typeface="Times New Roman" panose="02020603050405020304"/>
              </a:rPr>
              <a:t>用途</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硝酸是一种重要的化工原料，常用来制造氮肥、燃料、塑料、炸药、硝酸盐等。硝酸在实验室里是一种重要的化学试剂</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r>
              <a:rPr lang="en-US" altLang="zh-CN" sz="2600" kern="100" dirty="0">
                <a:latin typeface="Times New Roman" panose="02020603050405020304"/>
                <a:ea typeface="微软雅黑" panose="020B0503020204020204" pitchFamily="34" charset="-122"/>
                <a:cs typeface="Courier New" panose="02070309020205020404"/>
              </a:rPr>
              <a:t> </a:t>
            </a:r>
            <a:endParaRPr lang="zh-CN" altLang="zh-CN" sz="1050" kern="100" dirty="0">
              <a:latin typeface="宋体" panose="02010600030101010101" pitchFamily="2" charset="-122"/>
              <a:cs typeface="Courier New" panose="02070309020205020404"/>
            </a:endParaRPr>
          </a:p>
          <a:p>
            <a:pPr lvl="0" algn="just">
              <a:lnSpc>
                <a:spcPct val="150000"/>
              </a:lnSpc>
              <a:tabLst>
                <a:tab pos="2610485" algn="l"/>
              </a:tabLst>
            </a:pPr>
            <a:r>
              <a:rPr lang="en-US" altLang="zh-CN" sz="2600" b="1" kern="100" dirty="0">
                <a:solidFill>
                  <a:prstClr val="black"/>
                </a:solidFill>
                <a:latin typeface="Times New Roman" panose="02020603050405020304"/>
                <a:ea typeface="楷体_GB2312"/>
                <a:cs typeface="Courier New" panose="02070309020205020404"/>
              </a:rPr>
              <a:t>1.</a:t>
            </a:r>
            <a:r>
              <a:rPr lang="zh-CN" altLang="zh-CN" sz="2600" b="1" kern="100" dirty="0">
                <a:solidFill>
                  <a:prstClr val="black"/>
                </a:solidFill>
                <a:latin typeface="Times New Roman" panose="02020603050405020304"/>
                <a:ea typeface="楷体_GB2312"/>
                <a:cs typeface="Times New Roman" panose="02020603050405020304"/>
              </a:rPr>
              <a:t>判断正误，正确的打</a:t>
            </a:r>
            <a:r>
              <a:rPr lang="en-US" altLang="zh-CN" sz="2600" kern="100" dirty="0">
                <a:solidFill>
                  <a:prstClr val="black"/>
                </a:solidFill>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prstClr val="black"/>
                </a:solidFill>
                <a:latin typeface="宋体" panose="02010600030101010101" pitchFamily="2" charset="-122"/>
                <a:ea typeface="楷体_GB2312"/>
                <a:cs typeface="Times New Roman" panose="02020603050405020304"/>
              </a:rPr>
              <a:t>√</a:t>
            </a:r>
            <a:r>
              <a:rPr lang="en-US" altLang="zh-CN" sz="2600" kern="100" dirty="0">
                <a:solidFill>
                  <a:prstClr val="black"/>
                </a:solidFill>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prstClr val="black"/>
                </a:solidFill>
                <a:latin typeface="Times New Roman" panose="02020603050405020304"/>
                <a:ea typeface="楷体_GB2312"/>
                <a:cs typeface="Times New Roman" panose="02020603050405020304"/>
              </a:rPr>
              <a:t>，错误的打</a:t>
            </a:r>
            <a:r>
              <a:rPr lang="en-US" altLang="zh-CN" sz="2600" kern="100" dirty="0">
                <a:solidFill>
                  <a:prstClr val="black"/>
                </a:solidFill>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prstClr val="black"/>
                </a:solidFill>
                <a:latin typeface="Times New Roman" panose="02020603050405020304"/>
                <a:ea typeface="楷体_GB2312"/>
                <a:cs typeface="Times New Roman" panose="02020603050405020304"/>
              </a:rPr>
              <a:t>。</a:t>
            </a:r>
            <a:endParaRPr lang="zh-CN" altLang="zh-CN" sz="1050" kern="100" dirty="0">
              <a:solidFill>
                <a:prstClr val="black"/>
              </a:solidFill>
              <a:latin typeface="宋体" panose="02010600030101010101" pitchFamily="2" charset="-122"/>
              <a:cs typeface="Courier New" panose="02070309020205020404"/>
            </a:endParaRPr>
          </a:p>
        </p:txBody>
      </p:sp>
      <p:sp>
        <p:nvSpPr>
          <p:cNvPr id="8" name="矩形 7"/>
          <p:cNvSpPr/>
          <p:nvPr/>
        </p:nvSpPr>
        <p:spPr>
          <a:xfrm>
            <a:off x="516880" y="198645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活泼金属与所有稀酸均生成</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不活泼金属与酸一定不能反应。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浓</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2</a:t>
            </a:r>
            <a:r>
              <a:rPr lang="en-US" altLang="zh-CN" sz="2600" b="1" kern="100" dirty="0">
                <a:latin typeface="Times New Roman" panose="02020603050405020304"/>
                <a:ea typeface="楷体_GB2312"/>
                <a:cs typeface="Courier New" panose="02070309020205020404"/>
              </a:rPr>
              <a:t>SO</a:t>
            </a:r>
            <a:r>
              <a:rPr lang="en-US" altLang="zh-CN" sz="2600" b="1" kern="100" baseline="-250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和浓</a:t>
            </a:r>
            <a:r>
              <a:rPr lang="en-US" altLang="zh-CN" sz="2600" b="1" kern="100" dirty="0">
                <a:latin typeface="Times New Roman" panose="02020603050405020304"/>
                <a:ea typeface="楷体_GB2312"/>
                <a:cs typeface="Courier New" panose="02070309020205020404"/>
              </a:rPr>
              <a:t>HNO</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均可用铁、铝器具盛放的原因是二者与</a:t>
            </a:r>
            <a:r>
              <a:rPr lang="en-US" altLang="zh-CN" sz="2600" b="1" kern="100" dirty="0">
                <a:latin typeface="Times New Roman" panose="02020603050405020304"/>
                <a:ea typeface="楷体_GB2312"/>
                <a:cs typeface="Courier New" panose="02070309020205020404"/>
              </a:rPr>
              <a:t>Fe</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Al</a:t>
            </a:r>
            <a:r>
              <a:rPr lang="zh-CN" altLang="zh-CN" sz="2600" b="1" kern="100" dirty="0">
                <a:latin typeface="Times New Roman" panose="02020603050405020304"/>
                <a:ea typeface="楷体_GB2312"/>
                <a:cs typeface="Times New Roman" panose="02020603050405020304"/>
              </a:rPr>
              <a:t>不反应。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16880" y="4506773"/>
            <a:ext cx="11397613" cy="648230"/>
          </a:xfrm>
          <a:prstGeom prst="rect">
            <a:avLst/>
          </a:prstGeom>
        </p:spPr>
        <p:txBody>
          <a:bodyPr wrap="square" lIns="121898" tIns="60948" rIns="121898" bIns="60948">
            <a:spAutoFit/>
          </a:bodyPr>
          <a:lstStyle/>
          <a:p>
            <a:pPr>
              <a:lnSpc>
                <a:spcPct val="150000"/>
              </a:lnSpc>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二、硝酸的氧化性总结</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一、氨水的成分与性质　喷泉实验</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一、氨水的成分与性质　喷泉实验</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12" name="矩形 11"/>
          <p:cNvSpPr/>
          <p:nvPr/>
        </p:nvSpPr>
        <p:spPr>
          <a:xfrm>
            <a:off x="516880" y="2876164"/>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a:latin typeface="Times New Roman" panose="02020603050405020304"/>
                <a:ea typeface="微软雅黑" panose="020B0503020204020204" pitchFamily="34" charset="-122"/>
                <a:cs typeface="Times New Roman" panose="02020603050405020304"/>
              </a:rPr>
              <a:t>喷泉是一种常见的自然现象，其产生的原因是存在压强差。</a:t>
            </a:r>
            <a:endParaRPr lang="zh-CN" altLang="zh-CN" sz="1050" kern="100" dirty="0">
              <a:latin typeface="宋体" panose="02010600030101010101" pitchFamily="2" charset="-122"/>
              <a:cs typeface="Courier New" panose="02070309020205020404"/>
            </a:endParaRPr>
          </a:p>
        </p:txBody>
      </p:sp>
      <p:pic>
        <p:nvPicPr>
          <p:cNvPr id="11267" name="Picture 3" descr="实验素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2756" y="2349655"/>
            <a:ext cx="6152519"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96429" y="5661932"/>
            <a:ext cx="11397613"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图</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装置中气体</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可能为</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氯气、</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氢气、</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氨气、</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氯化氢、</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二氧化碳</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54274" name="Picture 2" descr="活动探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880" y="162956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SJ17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544" y="3591220"/>
            <a:ext cx="3600460" cy="212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了解氨气的性质及应用，理解喷泉实验的原理。</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能从不同视角认识含氮化合物之间转化的条件和方式。</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掌握浓、稀硝酸的强氧化性，了解硝酸的用途。</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知道工业上氨氧化法制硝酸的反应原理。</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打开装置中的止水夹，挤压胶头滴管，若液体</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为水时，能产生喷泉现象的气体</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可能是哪些？</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2526520"/>
            <a:ext cx="11397613" cy="62944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提示　</a:t>
            </a:r>
            <a:r>
              <a:rPr lang="en-US" altLang="zh-CN" sz="2600" b="1" kern="100" dirty="0">
                <a:solidFill>
                  <a:srgbClr val="C00000"/>
                </a:solidFill>
                <a:latin typeface="宋体" panose="02010600030101010101" pitchFamily="2" charset="-122"/>
                <a:ea typeface="仿宋_GB2312"/>
                <a:cs typeface="Times New Roman" panose="02020603050405020304"/>
              </a:rPr>
              <a:t>③④</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79554" name="Picture 2" descr="问题探究"/>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83670" y="3069748"/>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若液体</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为氢氧化钠浓溶液时，</a:t>
            </a:r>
            <a:r>
              <a:rPr lang="en-US" altLang="zh-CN" sz="2600" kern="100" dirty="0">
                <a:latin typeface="宋体" panose="02010600030101010101" pitchFamily="2" charset="-122"/>
                <a:ea typeface="微软雅黑" panose="020B0503020204020204" pitchFamily="34" charset="-122"/>
                <a:cs typeface="Times New Roman" panose="02020603050405020304"/>
              </a:rPr>
              <a:t>①②④⑤</a:t>
            </a:r>
            <a:r>
              <a:rPr lang="zh-CN" altLang="zh-CN" sz="2600" kern="100" dirty="0">
                <a:latin typeface="Times New Roman" panose="02020603050405020304"/>
                <a:ea typeface="微软雅黑" panose="020B0503020204020204" pitchFamily="34" charset="-122"/>
                <a:cs typeface="Times New Roman" panose="02020603050405020304"/>
              </a:rPr>
              <a:t>能产生喷泉现象的气体</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可能是哪些</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540132" y="3751740"/>
            <a:ext cx="11397613" cy="62944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a:solidFill>
                  <a:srgbClr val="C00000"/>
                </a:solidFill>
                <a:latin typeface="Times New Roman" panose="02020603050405020304"/>
                <a:ea typeface="黑体" panose="02010609060101010101" charset="-122"/>
                <a:cs typeface="Times New Roman" panose="02020603050405020304"/>
              </a:rPr>
              <a:t>提示　</a:t>
            </a:r>
            <a:r>
              <a:rPr lang="en-US" altLang="zh-CN" sz="2600" b="1" dirty="0">
                <a:solidFill>
                  <a:srgbClr val="C00000"/>
                </a:solidFill>
                <a:latin typeface="宋体" panose="02010600030101010101" pitchFamily="2" charset="-122"/>
                <a:ea typeface="仿宋_GB2312"/>
                <a:cs typeface="Times New Roman" panose="02020603050405020304"/>
              </a:rPr>
              <a:t>①④⑤</a:t>
            </a:r>
            <a:r>
              <a:rPr lang="zh-CN" altLang="zh-CN" sz="2600" b="1" dirty="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1" name="矩形 10"/>
          <p:cNvSpPr/>
          <p:nvPr/>
        </p:nvSpPr>
        <p:spPr>
          <a:xfrm>
            <a:off x="201867" y="4395158"/>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如果只提供如图</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的装置</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气体为氨气，液体为水</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，请说明引发喷泉的方法</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2" name="矩形 11"/>
          <p:cNvSpPr/>
          <p:nvPr/>
        </p:nvSpPr>
        <p:spPr>
          <a:xfrm>
            <a:off x="458329" y="5115250"/>
            <a:ext cx="11397613"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kern="100" dirty="0">
                <a:solidFill>
                  <a:srgbClr val="C00000"/>
                </a:solidFill>
                <a:latin typeface="Times New Roman" panose="02020603050405020304"/>
                <a:ea typeface="仿宋_GB2312"/>
                <a:cs typeface="Times New Roman" panose="02020603050405020304"/>
              </a:rPr>
              <a:t>打开止水夹，用热毛巾捂住圆底烧瓶至有气泡从水中冒</a:t>
            </a:r>
            <a:r>
              <a:rPr lang="zh-CN" altLang="zh-CN" sz="2600" b="1" kern="100" dirty="0" smtClean="0">
                <a:solidFill>
                  <a:srgbClr val="C00000"/>
                </a:solidFill>
                <a:latin typeface="Times New Roman" panose="02020603050405020304"/>
                <a:ea typeface="仿宋_GB2312"/>
                <a:cs typeface="Times New Roman" panose="02020603050405020304"/>
              </a:rPr>
              <a:t>出</a:t>
            </a:r>
            <a:r>
              <a:rPr lang="en-US" altLang="zh-CN" sz="2600" b="1" kern="100" dirty="0" smtClean="0">
                <a:solidFill>
                  <a:srgbClr val="C00000"/>
                </a:solidFill>
                <a:latin typeface="Times New Roman" panose="02020603050405020304"/>
                <a:ea typeface="仿宋_GB2312"/>
                <a:cs typeface="Times New Roman" panose="02020603050405020304"/>
              </a:rPr>
              <a:t>,</a:t>
            </a:r>
            <a:r>
              <a:rPr lang="zh-CN" altLang="zh-CN" sz="2600" b="1" kern="100" dirty="0" smtClean="0">
                <a:solidFill>
                  <a:srgbClr val="C00000"/>
                </a:solidFill>
                <a:latin typeface="Times New Roman" panose="02020603050405020304"/>
                <a:ea typeface="仿宋_GB2312"/>
                <a:cs typeface="Times New Roman" panose="02020603050405020304"/>
              </a:rPr>
              <a:t>移</a:t>
            </a:r>
            <a:r>
              <a:rPr lang="zh-CN" altLang="zh-CN" sz="2600" b="1" kern="100" dirty="0">
                <a:solidFill>
                  <a:srgbClr val="C00000"/>
                </a:solidFill>
                <a:latin typeface="Times New Roman" panose="02020603050405020304"/>
                <a:ea typeface="仿宋_GB2312"/>
                <a:cs typeface="Times New Roman" panose="02020603050405020304"/>
              </a:rPr>
              <a:t>去热毛巾</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07002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panose="020B0604020202020204"/>
                <a:ea typeface="黑体" panose="02010609060101010101" charset="-122"/>
              </a:rPr>
              <a:t>1</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液氨、一水合氨和氨水的比较</a:t>
            </a:r>
            <a:endParaRPr lang="zh-CN" altLang="zh-CN" sz="1050" kern="100" dirty="0">
              <a:effectLst/>
              <a:latin typeface="宋体" panose="02010600030101010101" pitchFamily="2" charset="-122"/>
              <a:cs typeface="Courier New" panose="02070309020205020404"/>
            </a:endParaRPr>
          </a:p>
        </p:txBody>
      </p:sp>
      <p:pic>
        <p:nvPicPr>
          <p:cNvPr id="55298"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3434" y="5494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nvGraphicFramePr>
        <p:xfrm>
          <a:off x="381000" y="1816100"/>
          <a:ext cx="11506200" cy="4419600"/>
        </p:xfrm>
        <a:graphic>
          <a:graphicData uri="http://schemas.openxmlformats.org/presentationml/2006/ole">
            <mc:AlternateContent xmlns:mc="http://schemas.openxmlformats.org/markup-compatibility/2006">
              <mc:Choice xmlns:v="urn:schemas-microsoft-com:vml" Requires="v">
                <p:oleObj spid="_x0000_s55302" name="Document" r:id="rId2" imgW="11673205" imgH="5121275" progId="Word.Document.8">
                  <p:embed/>
                </p:oleObj>
              </mc:Choice>
              <mc:Fallback>
                <p:oleObj name="Document" r:id="rId2" imgW="11673205" imgH="5121275" progId="Word.Document.8">
                  <p:embed/>
                  <p:pic>
                    <p:nvPicPr>
                      <p:cNvPr id="0" name="图片 55301"/>
                      <p:cNvPicPr/>
                      <p:nvPr/>
                    </p:nvPicPr>
                    <p:blipFill>
                      <a:blip r:embed="rId3"/>
                      <a:stretch>
                        <a:fillRect/>
                      </a:stretch>
                    </p:blipFill>
                    <p:spPr>
                      <a:xfrm>
                        <a:off x="381000" y="1816100"/>
                        <a:ext cx="11506200" cy="4419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9480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喷泉实验基本原理</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066707"/>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从原理上分析使容器内外产生较大压强差的情况有以下两种：</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容器内气体极易溶于水</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或容器内气体易与溶液反应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，使容器内的压强迅速减小，在外界大气压的作用下，外部液体快速进入容器，通过尖嘴导管喷出，形成喷泉。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下表列出的气体遇相应的吸收剂，就能形成喷泉</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4221327"/>
          <a:ext cx="10971213" cy="1188720"/>
        </p:xfrm>
        <a:graphic>
          <a:graphicData uri="http://schemas.openxmlformats.org/drawingml/2006/table">
            <a:tbl>
              <a:tblPr/>
              <a:tblGrid>
                <a:gridCol w="2981976"/>
                <a:gridCol w="2108667"/>
                <a:gridCol w="2108667"/>
                <a:gridCol w="1663236"/>
                <a:gridCol w="2108667"/>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气体</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HCl</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NH</a:t>
                      </a:r>
                      <a:r>
                        <a:rPr lang="en-US" sz="2600" kern="100" baseline="-25000">
                          <a:effectLst/>
                          <a:latin typeface="Times New Roman" panose="02020603050405020304"/>
                          <a:ea typeface="微软雅黑" panose="020B0503020204020204" pitchFamily="34" charset="-122"/>
                          <a:cs typeface="Courier New" panose="02070309020205020404"/>
                        </a:rPr>
                        <a:t>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CO</a:t>
                      </a:r>
                      <a:r>
                        <a:rPr lang="en-US" sz="2600" kern="100" baseline="-25000">
                          <a:effectLst/>
                          <a:latin typeface="Times New Roman" panose="02020603050405020304"/>
                          <a:ea typeface="微软雅黑" panose="020B0503020204020204" pitchFamily="34" charset="-122"/>
                          <a:cs typeface="Courier New" panose="02070309020205020404"/>
                        </a:rPr>
                        <a:t>2</a:t>
                      </a: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NO</a:t>
                      </a:r>
                      <a:r>
                        <a:rPr lang="en-US" sz="2600" kern="100" baseline="-25000">
                          <a:effectLst/>
                          <a:latin typeface="Times New Roman" panose="02020603050405020304"/>
                          <a:ea typeface="微软雅黑" panose="020B0503020204020204" pitchFamily="34" charset="-122"/>
                          <a:cs typeface="Courier New" panose="02070309020205020404"/>
                        </a:rPr>
                        <a:t>2</a:t>
                      </a: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吸收剂</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水或碱溶液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水或酸溶液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碱溶液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水或碱溶液</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容器内的液体由于受热挥发或由于发生化学反应使容器内部产生了大量的气体，使容器内的压强增大，促使容器内的气体迅速向外流动，也能形成喷泉。喷雾器、火山喷发就是此原理</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喷泉实验成功的关键</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1" y="1446382"/>
            <a:ext cx="8818740" cy="424921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如图所示，首先瓶内外压强差要足够大，其次还要注意以下几个方面：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盛气体的烧瓶必须干燥，如果瓶中有液体，会使在实验前已有大量气体溶解，造成压强差不大，形成的喷泉现象不明显。</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气体要充满烧瓶。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烧瓶不能漏气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实验前应先检查装置气密性</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6" name="图片 5" descr="SJ172"/>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5642" y="1852613"/>
            <a:ext cx="1620207" cy="269469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smtClean="0">
                <a:latin typeface="Times New Roman" panose="02020603050405020304"/>
                <a:ea typeface="微软雅黑" panose="020B0503020204020204" pitchFamily="34" charset="-122"/>
                <a:cs typeface="Times New Roman" panose="02020603050405020304"/>
              </a:rPr>
              <a:t>下列关于氨水的叙述正确的是</a:t>
            </a:r>
            <a:r>
              <a:rPr lang="en-US" altLang="zh-CN" sz="2600" dirty="0" smtClean="0">
                <a:latin typeface="Times New Roman" panose="02020603050405020304"/>
                <a:ea typeface="微软雅黑" panose="020B0503020204020204" pitchFamily="34" charset="-122"/>
              </a:rPr>
              <a:t>(</a:t>
            </a:r>
            <a:r>
              <a:rPr lang="zh-CN" altLang="zh-CN" sz="2600" dirty="0" smtClean="0">
                <a:latin typeface="Times New Roman" panose="02020603050405020304"/>
                <a:ea typeface="微软雅黑" panose="020B0503020204020204" pitchFamily="34" charset="-122"/>
                <a:cs typeface="Times New Roman" panose="02020603050405020304"/>
              </a:rPr>
              <a:t>　　</a:t>
            </a:r>
            <a:r>
              <a:rPr lang="en-US" altLang="zh-CN" sz="2600" dirty="0" smtClean="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TextBox 7"/>
          <p:cNvSpPr txBox="1"/>
          <p:nvPr/>
        </p:nvSpPr>
        <p:spPr>
          <a:xfrm>
            <a:off x="5195091" y="146530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94516" y="2109632"/>
          <a:ext cx="10883900" cy="2374900"/>
        </p:xfrm>
        <a:graphic>
          <a:graphicData uri="http://schemas.openxmlformats.org/presentationml/2006/ole">
            <mc:AlternateContent xmlns:mc="http://schemas.openxmlformats.org/markup-compatibility/2006">
              <mc:Choice xmlns:v="urn:schemas-microsoft-com:vml" Requires="v">
                <p:oleObj spid="_x0000_s16406" name="Document" r:id="rId1" imgW="10901045" imgH="2384425" progId="Word.Document.8">
                  <p:embed/>
                </p:oleObj>
              </mc:Choice>
              <mc:Fallback>
                <p:oleObj name="Document" r:id="rId1" imgW="10901045" imgH="2384425" progId="Word.Document.8">
                  <p:embed/>
                  <p:pic>
                    <p:nvPicPr>
                      <p:cNvPr id="0" name="图片 16405"/>
                      <p:cNvPicPr/>
                      <p:nvPr/>
                    </p:nvPicPr>
                    <p:blipFill>
                      <a:blip r:embed="rId2"/>
                      <a:stretch>
                        <a:fillRect/>
                      </a:stretch>
                    </p:blipFill>
                    <p:spPr>
                      <a:xfrm>
                        <a:off x="694516" y="2109632"/>
                        <a:ext cx="10883900" cy="2374900"/>
                      </a:xfrm>
                      <a:prstGeom prst="rect">
                        <a:avLst/>
                      </a:prstGeom>
                    </p:spPr>
                  </p:pic>
                </p:oleObj>
              </mc:Fallback>
            </mc:AlternateContent>
          </a:graphicData>
        </a:graphic>
      </p:graphicFrame>
      <p:pic>
        <p:nvPicPr>
          <p:cNvPr id="16402" name="Picture 18" descr="实践应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16" y="747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40270"/>
          <a:ext cx="11493500" cy="4749800"/>
        </p:xfrm>
        <a:graphic>
          <a:graphicData uri="http://schemas.openxmlformats.org/presentationml/2006/ole">
            <mc:AlternateContent xmlns:mc="http://schemas.openxmlformats.org/markup-compatibility/2006">
              <mc:Choice xmlns:v="urn:schemas-microsoft-com:vml" Requires="v">
                <p:oleObj spid="_x0000_s17429" name="Document" r:id="rId1" imgW="11505565" imgH="4764405" progId="Word.Document.8">
                  <p:embed/>
                </p:oleObj>
              </mc:Choice>
              <mc:Fallback>
                <p:oleObj name="Document" r:id="rId1" imgW="11505565" imgH="4764405" progId="Word.Document.8">
                  <p:embed/>
                  <p:pic>
                    <p:nvPicPr>
                      <p:cNvPr id="0" name="图片 17428"/>
                      <p:cNvPicPr/>
                      <p:nvPr/>
                    </p:nvPicPr>
                    <p:blipFill>
                      <a:blip r:embed="rId2"/>
                      <a:stretch>
                        <a:fillRect/>
                      </a:stretch>
                    </p:blipFill>
                    <p:spPr>
                      <a:xfrm>
                        <a:off x="381000" y="840270"/>
                        <a:ext cx="11493500" cy="474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下列关于氨的喷泉实验的原理解释正确的是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smtClean="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氨水呈碱性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氨气极易溶于水，烧瓶内外形成压强差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氨气易液化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溶于水后形成的溶液易</a:t>
            </a:r>
            <a:r>
              <a:rPr lang="zh-CN" altLang="zh-CN" sz="2600" kern="100" dirty="0" smtClean="0">
                <a:latin typeface="Times New Roman" panose="02020603050405020304"/>
                <a:ea typeface="微软雅黑" panose="020B0503020204020204" pitchFamily="34" charset="-122"/>
                <a:cs typeface="Times New Roman" panose="02020603050405020304"/>
              </a:rPr>
              <a:t>挥发</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7137244"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61914" y="3982527"/>
            <a:ext cx="11114006"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氨之所以能用于进行喷泉实验，是因为氨气极易溶于水胶头滴管挤入的少量水可使烧瓶内的氨气迅速溶解，烧瓶内外形成压强差，故选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在如图所示装置中，烧瓶中充满干燥气体</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，将滴管中的液体</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挤入烧瓶内，轻轻振荡烧瓶，然后打开弹簧夹</a:t>
            </a:r>
            <a:r>
              <a:rPr lang="en-US" altLang="zh-CN" sz="2600" kern="100" dirty="0">
                <a:latin typeface="Times New Roman" panose="02020603050405020304"/>
                <a:ea typeface="微软雅黑" panose="020B0503020204020204" pitchFamily="34" charset="-122"/>
                <a:cs typeface="Courier New" panose="02070309020205020404"/>
              </a:rPr>
              <a:t>f</a:t>
            </a:r>
            <a:r>
              <a:rPr lang="zh-CN" altLang="zh-CN" sz="2600" kern="100" dirty="0">
                <a:latin typeface="Times New Roman" panose="02020603050405020304"/>
                <a:ea typeface="微软雅黑" panose="020B0503020204020204" pitchFamily="34" charset="-122"/>
                <a:cs typeface="Times New Roman" panose="02020603050405020304"/>
              </a:rPr>
              <a:t>，烧杯中的液体</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呈喷泉状喷出，但未能充满烧瓶。则</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分别是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TextBox 7"/>
          <p:cNvSpPr txBox="1"/>
          <p:nvPr/>
        </p:nvSpPr>
        <p:spPr>
          <a:xfrm>
            <a:off x="4114953" y="2117134"/>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3574884" y="2978316"/>
          <a:ext cx="8005929" cy="2971800"/>
        </p:xfrm>
        <a:graphic>
          <a:graphicData uri="http://schemas.openxmlformats.org/drawingml/2006/table">
            <a:tbl>
              <a:tblPr/>
              <a:tblGrid>
                <a:gridCol w="1260161"/>
                <a:gridCol w="2700345"/>
                <a:gridCol w="4045423"/>
              </a:tblGrid>
              <a:tr h="0">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 </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a(</a:t>
                      </a:r>
                      <a:r>
                        <a:rPr lang="zh-CN" sz="2600" kern="100">
                          <a:effectLst/>
                          <a:latin typeface="Times New Roman" panose="02020603050405020304"/>
                          <a:ea typeface="微软雅黑" panose="020B0503020204020204" pitchFamily="34" charset="-122"/>
                          <a:cs typeface="Times New Roman" panose="02020603050405020304"/>
                        </a:rPr>
                        <a:t>干燥气体</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b(</a:t>
                      </a:r>
                      <a:r>
                        <a:rPr lang="zh-CN" sz="2600" kern="100">
                          <a:effectLst/>
                          <a:latin typeface="Times New Roman" panose="02020603050405020304"/>
                          <a:ea typeface="微软雅黑" panose="020B0503020204020204" pitchFamily="34" charset="-122"/>
                          <a:cs typeface="Times New Roman" panose="02020603050405020304"/>
                        </a:rPr>
                        <a:t>液体</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NO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水</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4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NaOH</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Cl</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饱和</a:t>
                      </a:r>
                      <a:r>
                        <a:rPr lang="en-US" sz="2600" kern="100">
                          <a:effectLst/>
                          <a:latin typeface="Times New Roman" panose="02020603050405020304"/>
                          <a:ea typeface="微软雅黑" panose="020B0503020204020204" pitchFamily="34" charset="-122"/>
                          <a:cs typeface="Courier New" panose="02070309020205020404"/>
                        </a:rPr>
                        <a:t>NaCl</a:t>
                      </a:r>
                      <a:r>
                        <a:rPr lang="zh-CN" sz="2600" kern="100">
                          <a:effectLst/>
                          <a:latin typeface="Times New Roman" panose="02020603050405020304"/>
                          <a:ea typeface="微软雅黑" panose="020B0503020204020204" pitchFamily="34" charset="-122"/>
                          <a:cs typeface="Times New Roman" panose="02020603050405020304"/>
                        </a:rPr>
                        <a:t>水溶液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NH</a:t>
                      </a:r>
                      <a:r>
                        <a:rPr lang="en-US" sz="2600" kern="100" baseline="-25000" dirty="0">
                          <a:effectLst/>
                          <a:latin typeface="Times New Roman" panose="02020603050405020304"/>
                          <a:ea typeface="微软雅黑" panose="020B0503020204020204" pitchFamily="34" charset="-122"/>
                          <a:cs typeface="Courier New" panose="02070309020205020404"/>
                        </a:rPr>
                        <a:t>3</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1 </a:t>
                      </a:r>
                      <a:r>
                        <a:rPr lang="en-US" sz="2600" kern="100" dirty="0" err="1">
                          <a:effectLst/>
                          <a:latin typeface="Times New Roman" panose="02020603050405020304"/>
                          <a:ea typeface="微软雅黑" panose="020B0503020204020204" pitchFamily="34" charset="-122"/>
                          <a:cs typeface="Courier New" panose="02070309020205020404"/>
                        </a:rPr>
                        <a:t>mol·L</a:t>
                      </a:r>
                      <a:r>
                        <a:rPr lang="zh-CN" sz="2600" kern="100" baseline="30000" dirty="0">
                          <a:effectLst/>
                          <a:latin typeface="Times New Roman" panose="02020603050405020304"/>
                          <a:ea typeface="微软雅黑" panose="020B0503020204020204" pitchFamily="34" charset="-122"/>
                          <a:cs typeface="Times New Roman" panose="02020603050405020304"/>
                        </a:rPr>
                        <a:t>－</a:t>
                      </a:r>
                      <a:r>
                        <a:rPr lang="en-US" sz="2600" kern="100" baseline="30000" dirty="0">
                          <a:effectLst/>
                          <a:latin typeface="Times New Roman" panose="02020603050405020304"/>
                          <a:ea typeface="微软雅黑" panose="020B0503020204020204" pitchFamily="34" charset="-122"/>
                          <a:cs typeface="Courier New" panose="02070309020205020404"/>
                        </a:rPr>
                        <a:t>1</a:t>
                      </a:r>
                      <a:r>
                        <a:rPr lang="zh-CN" sz="2600" kern="100" dirty="0">
                          <a:effectLst/>
                          <a:latin typeface="Times New Roman" panose="02020603050405020304"/>
                          <a:ea typeface="微软雅黑" panose="020B0503020204020204" pitchFamily="34" charset="-122"/>
                          <a:cs typeface="Times New Roman" panose="02020603050405020304"/>
                        </a:rPr>
                        <a:t>盐酸</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7346" name="Picture 2" descr="SJ17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585" y="3429794"/>
            <a:ext cx="1357010" cy="198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产生喷泉的条件：气体在溶液中的溶解度很大，产生足够的压强差</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负压</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与水反应生成硝酸和</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，容器内气体减少，气压减小，形成喷泉，但由于</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不溶于水，所以不充满烧瓶，故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溶液反应，容器内气体减少，气压减小，形成喷泉，最终液体充满烧瓶，故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不溶于饱和氯化钠溶液，也不与其反应，锥形瓶与烧瓶内压强相等，不能形成喷泉，故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与盐酸能发生反应，生成物为氯化铵固体，气体被吸收进溶液中，烧瓶内压强减小，产生压强差，可以形成喷泉，并充满烧瓶，故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18" name="文本框 17">
            <a:hlinkClick r:id="rId3"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4"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4"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5"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85926"/>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二、硝酸的氧化性总结</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1989610"/>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硝酸氧化性的实质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60400" y="2705100"/>
          <a:ext cx="11010900" cy="2374900"/>
        </p:xfrm>
        <a:graphic>
          <a:graphicData uri="http://schemas.openxmlformats.org/presentationml/2006/ole">
            <mc:AlternateContent xmlns:mc="http://schemas.openxmlformats.org/markup-compatibility/2006">
              <mc:Choice xmlns:v="urn:schemas-microsoft-com:vml" Requires="v">
                <p:oleObj spid="_x0000_s19478" name="Document" r:id="rId1" imgW="11028045" imgH="2384425" progId="Word.Document.8">
                  <p:embed/>
                </p:oleObj>
              </mc:Choice>
              <mc:Fallback>
                <p:oleObj name="Document" r:id="rId1" imgW="11028045" imgH="2384425" progId="Word.Document.8">
                  <p:embed/>
                  <p:pic>
                    <p:nvPicPr>
                      <p:cNvPr id="0" name="图片 19477"/>
                      <p:cNvPicPr/>
                      <p:nvPr/>
                    </p:nvPicPr>
                    <p:blipFill>
                      <a:blip r:embed="rId2"/>
                      <a:stretch>
                        <a:fillRect/>
                      </a:stretch>
                    </p:blipFill>
                    <p:spPr>
                      <a:xfrm>
                        <a:off x="660400" y="2705100"/>
                        <a:ext cx="11010900" cy="2374900"/>
                      </a:xfrm>
                      <a:prstGeom prst="rect">
                        <a:avLst/>
                      </a:prstGeom>
                    </p:spPr>
                  </p:pic>
                </p:oleObj>
              </mc:Fallback>
            </mc:AlternateContent>
          </a:graphicData>
        </a:graphic>
      </p:graphicFrame>
      <p:pic>
        <p:nvPicPr>
          <p:cNvPr id="19474" name="Picture 18"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75" y="13584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panose="020B06040202020202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硝酸氧化性的体现</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313657"/>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浓硝酸能使紫色石蕊试液先变红，后褪色。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与非金属单质</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P</a:t>
            </a:r>
            <a:r>
              <a:rPr lang="zh-CN" altLang="zh-CN" sz="2600" kern="100" dirty="0">
                <a:latin typeface="Times New Roman" panose="02020603050405020304"/>
                <a:ea typeface="微软雅黑" panose="020B0503020204020204" pitchFamily="34" charset="-122"/>
                <a:cs typeface="Times New Roman" panose="02020603050405020304"/>
              </a:rPr>
              <a:t>等在加热条件下反应，非金属元素生成酸性氧化物或最高价含氧酸，反应后仍有过量稀硝酸。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低价金属氧化物或盐与硝酸发生氧化还原反应，如</a:t>
            </a:r>
            <a:r>
              <a:rPr lang="en-US" altLang="zh-CN" sz="2600" kern="100" dirty="0" err="1">
                <a:latin typeface="Times New Roman" panose="02020603050405020304"/>
                <a:ea typeface="微软雅黑" panose="020B0503020204020204" pitchFamily="34" charset="-122"/>
                <a:cs typeface="Courier New" panose="02070309020205020404"/>
              </a:rPr>
              <a:t>FeO</a:t>
            </a:r>
            <a:r>
              <a:rPr lang="zh-CN" altLang="zh-CN" sz="2600" kern="100" dirty="0">
                <a:latin typeface="Times New Roman" panose="02020603050405020304"/>
                <a:ea typeface="微软雅黑" panose="020B0503020204020204" pitchFamily="34" charset="-122"/>
                <a:cs typeface="Times New Roman" panose="02020603050405020304"/>
              </a:rPr>
              <a:t>与稀硝酸反应</a:t>
            </a:r>
            <a:r>
              <a:rPr lang="en-US" altLang="zh-CN" sz="2600" kern="100" dirty="0">
                <a:latin typeface="Times New Roman" panose="02020603050405020304"/>
                <a:ea typeface="微软雅黑" panose="020B0503020204020204" pitchFamily="34" charset="-122"/>
                <a:cs typeface="Courier New" panose="02070309020205020404"/>
              </a:rPr>
              <a:t>3FeO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稀</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=3Fe(NO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，而不是发生复分解反应生成</a:t>
            </a:r>
            <a:r>
              <a:rPr lang="en-US" altLang="zh-CN" sz="2600" kern="100" dirty="0">
                <a:latin typeface="Times New Roman" panose="02020603050405020304"/>
                <a:ea typeface="微软雅黑" panose="020B0503020204020204" pitchFamily="34" charset="-122"/>
                <a:cs typeface="Courier New" panose="02070309020205020404"/>
              </a:rPr>
              <a:t>Fe(NO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94848"/>
          <a:ext cx="11493500" cy="2374900"/>
        </p:xfrm>
        <a:graphic>
          <a:graphicData uri="http://schemas.openxmlformats.org/presentationml/2006/ole">
            <mc:AlternateContent xmlns:mc="http://schemas.openxmlformats.org/markup-compatibility/2006">
              <mc:Choice xmlns:v="urn:schemas-microsoft-com:vml" Requires="v">
                <p:oleObj spid="_x0000_s18453" name="Document" r:id="rId1" imgW="11505565" imgH="2384425" progId="Word.Document.8">
                  <p:embed/>
                </p:oleObj>
              </mc:Choice>
              <mc:Fallback>
                <p:oleObj name="Document" r:id="rId1" imgW="11505565" imgH="2384425" progId="Word.Document.8">
                  <p:embed/>
                  <p:pic>
                    <p:nvPicPr>
                      <p:cNvPr id="0" name="图片 18452"/>
                      <p:cNvPicPr/>
                      <p:nvPr/>
                    </p:nvPicPr>
                    <p:blipFill>
                      <a:blip r:embed="rId2"/>
                      <a:stretch>
                        <a:fillRect/>
                      </a:stretch>
                    </p:blipFill>
                    <p:spPr>
                      <a:xfrm>
                        <a:off x="381000" y="694848"/>
                        <a:ext cx="11493500" cy="2374900"/>
                      </a:xfrm>
                      <a:prstGeom prst="rect">
                        <a:avLst/>
                      </a:prstGeom>
                    </p:spPr>
                  </p:pic>
                </p:oleObj>
              </mc:Fallback>
            </mc:AlternateContent>
          </a:graphicData>
        </a:graphic>
      </p:graphicFrame>
      <p:sp>
        <p:nvSpPr>
          <p:cNvPr id="10" name="矩形 9"/>
          <p:cNvSpPr/>
          <p:nvPr/>
        </p:nvSpPr>
        <p:spPr>
          <a:xfrm>
            <a:off x="334470" y="4509932"/>
            <a:ext cx="11397613"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a:latin typeface="Times New Roman" panose="02020603050405020304"/>
                <a:ea typeface="微软雅黑" panose="020B0503020204020204" pitchFamily="34" charset="-122"/>
                <a:cs typeface="Times New Roman" panose="02020603050405020304"/>
              </a:rPr>
              <a:t>温度越高，硝酸越浓，其氧化性越强；与硝酸反应时，还原剂一般被氧化成最高价态</a:t>
            </a:r>
            <a:r>
              <a:rPr lang="zh-CN" altLang="zh-CN" sz="2600" kern="100" smtClean="0">
                <a:latin typeface="Times New Roman" panose="02020603050405020304"/>
                <a:ea typeface="微软雅黑" panose="020B0503020204020204" pitchFamily="34" charset="-122"/>
                <a:cs typeface="Times New Roman" panose="02020603050405020304"/>
              </a:rPr>
              <a:t>。</a:t>
            </a:r>
            <a:endParaRPr lang="zh-CN" altLang="zh-CN" sz="1050" kern="100">
              <a:latin typeface="宋体" panose="02010600030101010101" pitchFamily="2" charset="-122"/>
              <a:cs typeface="Courier New" panose="02070309020205020404"/>
            </a:endParaRPr>
          </a:p>
        </p:txBody>
      </p:sp>
      <p:graphicFrame>
        <p:nvGraphicFramePr>
          <p:cNvPr id="5" name="表格 4"/>
          <p:cNvGraphicFramePr>
            <a:graphicFrameLocks noGrp="1"/>
          </p:cNvGraphicFramePr>
          <p:nvPr/>
        </p:nvGraphicFramePr>
        <p:xfrm>
          <a:off x="571500" y="3256915"/>
          <a:ext cx="10971213" cy="1188720"/>
        </p:xfrm>
        <a:graphic>
          <a:graphicData uri="http://schemas.openxmlformats.org/drawingml/2006/table">
            <a:tbl>
              <a:tblPr/>
              <a:tblGrid>
                <a:gridCol w="3469792"/>
                <a:gridCol w="1966434"/>
                <a:gridCol w="5534987"/>
              </a:tblGrid>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a:t>
                      </a:r>
                      <a:r>
                        <a:rPr lang="zh-CN" sz="2600" kern="100">
                          <a:effectLst/>
                          <a:latin typeface="Times New Roman" panose="02020603050405020304"/>
                          <a:ea typeface="微软雅黑" panose="020B0503020204020204" pitchFamily="34" charset="-122"/>
                          <a:cs typeface="Times New Roman" panose="02020603050405020304"/>
                        </a:rPr>
                        <a:t>过量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a:t>
                      </a:r>
                      <a:r>
                        <a:rPr lang="zh-CN" sz="2600" kern="100">
                          <a:effectLst/>
                          <a:latin typeface="Times New Roman" panose="02020603050405020304"/>
                          <a:ea typeface="微软雅黑" panose="020B0503020204020204" pitchFamily="34" charset="-122"/>
                          <a:cs typeface="Times New Roman" panose="02020603050405020304"/>
                        </a:rPr>
                        <a:t>不足</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a:t>
                      </a:r>
                      <a:r>
                        <a:rPr lang="zh-CN" sz="2600" kern="100">
                          <a:effectLst/>
                          <a:latin typeface="Times New Roman" panose="02020603050405020304"/>
                          <a:ea typeface="微软雅黑" panose="020B0503020204020204" pitchFamily="34" charset="-122"/>
                          <a:cs typeface="Times New Roman" panose="02020603050405020304"/>
                        </a:rPr>
                        <a:t>与</a:t>
                      </a:r>
                      <a:r>
                        <a:rPr lang="en-US" sz="2600" kern="100">
                          <a:effectLst/>
                          <a:latin typeface="Times New Roman" panose="02020603050405020304"/>
                          <a:ea typeface="微软雅黑" panose="020B0503020204020204" pitchFamily="34" charset="-122"/>
                          <a:cs typeface="Courier New" panose="02070309020205020404"/>
                        </a:rPr>
                        <a:t>HNO</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两者恰好完全反应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Fe(NO</a:t>
                      </a:r>
                      <a:r>
                        <a:rPr lang="en-US" sz="2600" kern="100" baseline="-25000">
                          <a:effectLst/>
                          <a:latin typeface="Times New Roman" panose="02020603050405020304"/>
                          <a:ea typeface="微软雅黑" panose="020B0503020204020204" pitchFamily="34" charset="-122"/>
                          <a:cs typeface="Courier New" panose="02070309020205020404"/>
                        </a:rPr>
                        <a:t>3</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Fe(NO</a:t>
                      </a:r>
                      <a:r>
                        <a:rPr lang="en-US" sz="2600" kern="100" baseline="-25000">
                          <a:effectLst/>
                          <a:latin typeface="Times New Roman" panose="02020603050405020304"/>
                          <a:ea typeface="微软雅黑" panose="020B0503020204020204" pitchFamily="34" charset="-122"/>
                          <a:cs typeface="Courier New" panose="02070309020205020404"/>
                        </a:rPr>
                        <a:t>3</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baseline="-25000">
                          <a:effectLst/>
                          <a:latin typeface="Times New Roman" panose="02020603050405020304"/>
                          <a:ea typeface="微软雅黑" panose="020B0503020204020204" pitchFamily="34" charset="-122"/>
                          <a:cs typeface="Courier New" panose="02070309020205020404"/>
                        </a:rPr>
                        <a:t>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Fe(NO</a:t>
                      </a:r>
                      <a:r>
                        <a:rPr lang="en-US" sz="2600" kern="100" baseline="-25000" dirty="0">
                          <a:effectLst/>
                          <a:latin typeface="Times New Roman" panose="02020603050405020304"/>
                          <a:ea typeface="微软雅黑" panose="020B0503020204020204" pitchFamily="34" charset="-122"/>
                          <a:cs typeface="Courier New" panose="02070309020205020404"/>
                        </a:rPr>
                        <a:t>3</a:t>
                      </a: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或</a:t>
                      </a:r>
                      <a:r>
                        <a:rPr lang="en-US" sz="2600" kern="100" dirty="0">
                          <a:effectLst/>
                          <a:latin typeface="Times New Roman" panose="02020603050405020304"/>
                          <a:ea typeface="微软雅黑" panose="020B0503020204020204" pitchFamily="34" charset="-122"/>
                          <a:cs typeface="Courier New" panose="02070309020205020404"/>
                        </a:rPr>
                        <a:t>Fe(NO</a:t>
                      </a:r>
                      <a:r>
                        <a:rPr lang="en-US" sz="2600" kern="100" baseline="-25000" dirty="0">
                          <a:effectLst/>
                          <a:latin typeface="Times New Roman" panose="02020603050405020304"/>
                          <a:ea typeface="微软雅黑" panose="020B0503020204020204" pitchFamily="34" charset="-122"/>
                          <a:cs typeface="Courier New" panose="02070309020205020404"/>
                        </a:rPr>
                        <a:t>3</a:t>
                      </a: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baseline="-25000" dirty="0">
                          <a:effectLst/>
                          <a:latin typeface="Times New Roman" panose="02020603050405020304"/>
                          <a:ea typeface="微软雅黑" panose="020B0503020204020204" pitchFamily="34" charset="-122"/>
                          <a:cs typeface="Courier New" panose="02070309020205020404"/>
                        </a:rPr>
                        <a:t>3</a:t>
                      </a:r>
                      <a:r>
                        <a:rPr lang="zh-CN" sz="2600" kern="100" dirty="0">
                          <a:effectLst/>
                          <a:latin typeface="Times New Roman" panose="02020603050405020304"/>
                          <a:ea typeface="微软雅黑" panose="020B0503020204020204" pitchFamily="34" charset="-122"/>
                          <a:cs typeface="Times New Roman" panose="02020603050405020304"/>
                        </a:rPr>
                        <a:t>或两者混合物</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5725"/>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认识硝酸氧化性的误区</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71500" y="1333500"/>
          <a:ext cx="10947400" cy="4152900"/>
        </p:xfrm>
        <a:graphic>
          <a:graphicData uri="http://schemas.openxmlformats.org/presentationml/2006/ole">
            <mc:AlternateContent xmlns:mc="http://schemas.openxmlformats.org/markup-compatibility/2006">
              <mc:Choice xmlns:v="urn:schemas-microsoft-com:vml" Requires="v">
                <p:oleObj spid="_x0000_s20502" name="Document" r:id="rId1" imgW="10965180" imgH="4168775" progId="Word.Document.8">
                  <p:embed/>
                </p:oleObj>
              </mc:Choice>
              <mc:Fallback>
                <p:oleObj name="Document" r:id="rId1" imgW="10965180" imgH="4168775" progId="Word.Document.8">
                  <p:embed/>
                  <p:pic>
                    <p:nvPicPr>
                      <p:cNvPr id="0" name="图片 20501"/>
                      <p:cNvPicPr/>
                      <p:nvPr/>
                    </p:nvPicPr>
                    <p:blipFill>
                      <a:blip r:embed="rId2"/>
                      <a:stretch>
                        <a:fillRect/>
                      </a:stretch>
                    </p:blipFill>
                    <p:spPr>
                      <a:xfrm>
                        <a:off x="571500" y="1333500"/>
                        <a:ext cx="109474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与金属反应时硝酸的还原产物的规律是：浓硝酸</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，稀硝酸</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。但随着金属活动性顺序的增强以及硝酸浓度的降低，硝酸的还原产物会发生变化，一般说来，氮元素的价态随之降低</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下列关于硝酸的说法中正确的是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86451"/>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稀硝酸能与</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发生反应，浓硝酸不能</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浓硝酸和稀硝酸都是强氧化剂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稀硝酸是弱酸，浓硝酸是强酸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稀硝酸与</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反应生成</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，而浓硝酸与</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反应生成</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，稀硝酸得电子更多，故稀硝酸的氧化性大于浓</a:t>
            </a:r>
            <a:r>
              <a:rPr lang="zh-CN" altLang="zh-CN" sz="2600" kern="100" dirty="0" smtClean="0">
                <a:latin typeface="Times New Roman" panose="02020603050405020304"/>
                <a:ea typeface="微软雅黑" panose="020B0503020204020204" pitchFamily="34" charset="-122"/>
                <a:cs typeface="Times New Roman" panose="02020603050405020304"/>
              </a:rPr>
              <a:t>硝酸</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454274" y="1432453"/>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8370"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4952"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项，浓硝酸使铁钝化也是与</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发生反应；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项，浓、稀硝酸均具有强氧化性；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项，硝酸属于强酸，与浓度大小无关；</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项，硝酸的氧化性强弱与其浓度大小有关，浓硝酸的氧化性大于稀硝酸的氧化性，这与</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反应中</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得电子数目多少无关</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硝酸被称为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国防工业之母</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是因为它是制取炸药的重要原料。下列实验事实与硝酸性质不相对应的一组是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98961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浓硝酸使紫色石蕊试液先变红后褪色——酸性和强氧化性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不能用稀硝酸与锌反应制氢气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强氧化性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要用棕色瓶盛装浓硝酸</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不稳定性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稀硝酸能使滴有酚酞的氢氧化钠溶液红色褪去</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强氧</a:t>
            </a:r>
            <a:r>
              <a:rPr lang="zh-CN" altLang="zh-CN" sz="2600" kern="100" dirty="0" smtClean="0">
                <a:latin typeface="Times New Roman" panose="02020603050405020304"/>
                <a:ea typeface="微软雅黑" panose="020B0503020204020204" pitchFamily="34" charset="-122"/>
                <a:cs typeface="Times New Roman" panose="02020603050405020304"/>
              </a:rPr>
              <a:t>化性</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5478937" y="150426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浓硝酸使紫色石蕊试液先变红，表现出酸性；后褪色，表现出强氧化性，</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正确。不能用稀硝酸与锌反应制氢气，因为硝酸具有强氧化性，被锌还原生成氮氧化物等，而不生成氢气，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正确。要用棕色瓶盛装浓硝酸，因为浓硝酸具有不稳定性，见光易分解，</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正确。稀硝酸能使滴有酚酞的氢氧化钠溶液红色褪去，硝酸表现出酸性，与氢氧化钠发生中和反应而使溶液碱性减弱，从而使溶液的红色褪去，</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dirty="0">
                <a:latin typeface="Times New Roman" panose="02020603050405020304"/>
                <a:ea typeface="微软雅黑" panose="020B0503020204020204" pitchFamily="34" charset="-122"/>
                <a:cs typeface="Times New Roman" panose="02020603050405020304"/>
              </a:rPr>
              <a:t>下列各项叙述正确的是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A.Al</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与浓硝酸反应表现了浓硝酸的强氧化性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单质碳与浓硝酸加热，生成的气体为</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的混合物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浓硝酸常显淡黄色表现了浓硝酸的不稳定性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常温下铁与浓硝酸反应，生成</a:t>
            </a:r>
            <a:r>
              <a:rPr lang="en-US" altLang="zh-CN" sz="2600" kern="100" dirty="0">
                <a:latin typeface="Times New Roman" panose="02020603050405020304"/>
                <a:ea typeface="微软雅黑" panose="020B0503020204020204" pitchFamily="34" charset="-122"/>
                <a:cs typeface="Courier New" panose="02070309020205020404"/>
              </a:rPr>
              <a:t>Fe(NO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smtClean="0">
                <a:latin typeface="Times New Roman" panose="02020603050405020304"/>
                <a:ea typeface="微软雅黑" panose="020B0503020204020204" pitchFamily="34" charset="-122"/>
                <a:cs typeface="Courier New" panose="02070309020205020404"/>
              </a:rPr>
              <a:t>NO</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4114953" y="91833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3982527"/>
            <a:ext cx="11400000"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项是中和反应，只表现硝酸的酸性；</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项，生成的气体为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项只表现了浓硝酸的不稳定性；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项常温下铁遇浓硝酸钝化</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6002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60418" y="1212947"/>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a:latin typeface="Times New Roman" panose="02020603050405020304"/>
                <a:ea typeface="黑体" panose="02010609060101010101" charset="-122"/>
                <a:cs typeface="Times New Roman" panose="02020603050405020304"/>
              </a:rPr>
              <a:t>一、思维模型</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59394" name="Picture 2" descr="SJ18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4631" y="1989610"/>
            <a:ext cx="5760736" cy="364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742113"/>
            <a:ext cx="11654075"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黑体" panose="02010609060101010101" charset="-122"/>
                <a:cs typeface="Times New Roman" panose="02020603050405020304"/>
              </a:rPr>
              <a:t>二、常用的计算方法</a:t>
            </a:r>
            <a:r>
              <a:rPr lang="en-US" altLang="zh-CN" sz="2600" kern="100" dirty="0">
                <a:latin typeface="Times New Roman" panose="02020603050405020304"/>
                <a:ea typeface="黑体" panose="02010609060101010101"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以</a:t>
            </a:r>
            <a:r>
              <a:rPr lang="en-US" altLang="zh-CN" sz="2600" kern="100" dirty="0">
                <a:latin typeface="Times New Roman" panose="02020603050405020304"/>
                <a:ea typeface="黑体" panose="02010609060101010101" charset="-122"/>
                <a:cs typeface="Courier New" panose="02070309020205020404"/>
              </a:rPr>
              <a:t>Cu</a:t>
            </a:r>
            <a:r>
              <a:rPr lang="zh-CN" altLang="zh-CN" sz="2600" kern="100" dirty="0">
                <a:latin typeface="Times New Roman" panose="02020603050405020304"/>
                <a:ea typeface="黑体" panose="02010609060101010101" charset="-122"/>
                <a:cs typeface="Times New Roman" panose="02020603050405020304"/>
              </a:rPr>
              <a:t>与硝酸反应为例</a:t>
            </a:r>
            <a:r>
              <a:rPr lang="en-US" altLang="zh-CN" sz="2600" kern="100" dirty="0">
                <a:latin typeface="Times New Roman" panose="02020603050405020304"/>
                <a:ea typeface="黑体" panose="02010609060101010101"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原子守恒法</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16880" y="1935651"/>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反应前所有的</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只存在于</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中，反应后含</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的物质有</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的还原产物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假设有</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Cu(NO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，若</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过量，则过量</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中也含</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，则有</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[Cu(NO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baseline="-25000" dirty="0">
                <a:latin typeface="Times New Roman" panose="02020603050405020304"/>
                <a:ea typeface="微软雅黑" panose="020B0503020204020204" pitchFamily="34" charset="-122"/>
                <a:cs typeface="Times New Roman" panose="02020603050405020304"/>
              </a:rPr>
              <a:t>剩</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原子守恒</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得失电子守恒法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62796" y="1627670"/>
          <a:ext cx="10807700" cy="3962400"/>
        </p:xfrm>
        <a:graphic>
          <a:graphicData uri="http://schemas.openxmlformats.org/presentationml/2006/ole">
            <mc:AlternateContent xmlns:mc="http://schemas.openxmlformats.org/markup-compatibility/2006">
              <mc:Choice xmlns:v="urn:schemas-microsoft-com:vml" Requires="v">
                <p:oleObj spid="_x0000_s61444" name="Document" r:id="rId1" imgW="10824845" imgH="3970655" progId="Word.Document.8">
                  <p:embed/>
                </p:oleObj>
              </mc:Choice>
              <mc:Fallback>
                <p:oleObj name="Document" r:id="rId1" imgW="10824845" imgH="3970655" progId="Word.Document.8">
                  <p:embed/>
                  <p:pic>
                    <p:nvPicPr>
                      <p:cNvPr id="0" name="图片 61443"/>
                      <p:cNvPicPr/>
                      <p:nvPr/>
                    </p:nvPicPr>
                    <p:blipFill>
                      <a:blip r:embed="rId2"/>
                      <a:stretch>
                        <a:fillRect/>
                      </a:stretch>
                    </p:blipFill>
                    <p:spPr>
                      <a:xfrm>
                        <a:off x="662796" y="1627670"/>
                        <a:ext cx="10807700" cy="3962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电荷守恒法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94516" y="1594963"/>
          <a:ext cx="10922000" cy="2374900"/>
        </p:xfrm>
        <a:graphic>
          <a:graphicData uri="http://schemas.openxmlformats.org/presentationml/2006/ole">
            <mc:AlternateContent xmlns:mc="http://schemas.openxmlformats.org/markup-compatibility/2006">
              <mc:Choice xmlns:v="urn:schemas-microsoft-com:vml" Requires="v">
                <p:oleObj spid="_x0000_s62468" name="Document" r:id="rId1" imgW="10939145" imgH="2383155" progId="Word.Document.8">
                  <p:embed/>
                </p:oleObj>
              </mc:Choice>
              <mc:Fallback>
                <p:oleObj name="Document" r:id="rId1" imgW="10939145" imgH="2383155" progId="Word.Document.8">
                  <p:embed/>
                  <p:pic>
                    <p:nvPicPr>
                      <p:cNvPr id="0" name="图片 62467"/>
                      <p:cNvPicPr/>
                      <p:nvPr/>
                    </p:nvPicPr>
                    <p:blipFill>
                      <a:blip r:embed="rId2"/>
                      <a:stretch>
                        <a:fillRect/>
                      </a:stretch>
                    </p:blipFill>
                    <p:spPr>
                      <a:xfrm>
                        <a:off x="694516" y="1594963"/>
                        <a:ext cx="10922000" cy="2374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4</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离子方程式计算法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2319" y="1569563"/>
          <a:ext cx="11023600" cy="2374900"/>
        </p:xfrm>
        <a:graphic>
          <a:graphicData uri="http://schemas.openxmlformats.org/presentationml/2006/ole">
            <mc:AlternateContent xmlns:mc="http://schemas.openxmlformats.org/markup-compatibility/2006">
              <mc:Choice xmlns:v="urn:schemas-microsoft-com:vml" Requires="v">
                <p:oleObj spid="_x0000_s63492" name="Document" r:id="rId1" imgW="11041380" imgH="2383155" progId="Word.Document.8">
                  <p:embed/>
                </p:oleObj>
              </mc:Choice>
              <mc:Fallback>
                <p:oleObj name="Document" r:id="rId1" imgW="11041380" imgH="2383155" progId="Word.Document.8">
                  <p:embed/>
                  <p:pic>
                    <p:nvPicPr>
                      <p:cNvPr id="0" name="图片 63491"/>
                      <p:cNvPicPr/>
                      <p:nvPr/>
                    </p:nvPicPr>
                    <p:blipFill>
                      <a:blip r:embed="rId2"/>
                      <a:stretch>
                        <a:fillRect/>
                      </a:stretch>
                    </p:blipFill>
                    <p:spPr>
                      <a:xfrm>
                        <a:off x="652319" y="1569563"/>
                        <a:ext cx="11023600" cy="2374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129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b="1" kern="10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安庆一中高一期中</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将</a:t>
            </a:r>
            <a:r>
              <a:rPr lang="en-US" altLang="zh-CN" sz="2600" kern="100" dirty="0">
                <a:latin typeface="Times New Roman" panose="02020603050405020304"/>
                <a:ea typeface="微软雅黑" panose="020B0503020204020204" pitchFamily="34" charset="-122"/>
                <a:cs typeface="Courier New" panose="02070309020205020404"/>
              </a:rPr>
              <a:t>64 g</a:t>
            </a:r>
            <a:r>
              <a:rPr lang="zh-CN" altLang="zh-CN" sz="2600" kern="100" dirty="0">
                <a:latin typeface="Times New Roman" panose="02020603050405020304"/>
                <a:ea typeface="微软雅黑" panose="020B0503020204020204" pitchFamily="34" charset="-122"/>
                <a:cs typeface="Times New Roman" panose="02020603050405020304"/>
              </a:rPr>
              <a:t>铜放入</a:t>
            </a:r>
            <a:r>
              <a:rPr lang="en-US" altLang="zh-CN" sz="2600" kern="100" dirty="0">
                <a:latin typeface="Times New Roman" panose="02020603050405020304"/>
                <a:ea typeface="微软雅黑" panose="020B0503020204020204" pitchFamily="34" charset="-122"/>
                <a:cs typeface="Courier New" panose="02070309020205020404"/>
              </a:rPr>
              <a:t>300 mL</a:t>
            </a:r>
            <a:r>
              <a:rPr lang="zh-CN" altLang="zh-CN" sz="2600" kern="100" dirty="0">
                <a:latin typeface="Times New Roman" panose="02020603050405020304"/>
                <a:ea typeface="微软雅黑" panose="020B0503020204020204" pitchFamily="34" charset="-122"/>
                <a:cs typeface="Times New Roman" panose="02020603050405020304"/>
              </a:rPr>
              <a:t>某浓度硝酸中，当铜反应完全时，共收集到标准状况下</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混合气体</a:t>
            </a:r>
            <a:r>
              <a:rPr lang="en-US" altLang="zh-CN" sz="2600" kern="100" dirty="0">
                <a:latin typeface="Times New Roman" panose="02020603050405020304"/>
                <a:ea typeface="微软雅黑" panose="020B0503020204020204" pitchFamily="34" charset="-122"/>
                <a:cs typeface="Courier New" panose="02070309020205020404"/>
              </a:rPr>
              <a:t>22.4 L</a:t>
            </a:r>
            <a:r>
              <a:rPr lang="zh-CN" altLang="zh-CN" sz="2600" kern="100" dirty="0">
                <a:latin typeface="Times New Roman" panose="02020603050405020304"/>
                <a:ea typeface="微软雅黑" panose="020B0503020204020204" pitchFamily="34" charset="-122"/>
                <a:cs typeface="Times New Roman" panose="02020603050405020304"/>
              </a:rPr>
              <a:t>，下列说法正确的是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48842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硝酸在反应中只表现为强氧化性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参加反应硝酸的物质的量为</a:t>
            </a:r>
            <a:r>
              <a:rPr lang="en-US" altLang="zh-CN" sz="2600" kern="100" dirty="0">
                <a:latin typeface="Times New Roman" panose="02020603050405020304"/>
                <a:ea typeface="微软雅黑" panose="020B0503020204020204" pitchFamily="34" charset="-122"/>
                <a:cs typeface="Courier New" panose="02070309020205020404"/>
              </a:rPr>
              <a:t>3 </a:t>
            </a:r>
            <a:r>
              <a:rPr lang="en-US" altLang="zh-CN" sz="2600" kern="100" dirty="0" err="1">
                <a:latin typeface="Times New Roman" panose="02020603050405020304"/>
                <a:ea typeface="微软雅黑" panose="020B0503020204020204" pitchFamily="34" charset="-122"/>
                <a:cs typeface="Courier New" panose="02070309020205020404"/>
              </a:rPr>
              <a:t>mol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在反应过程中转移的电子数为</a:t>
            </a: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A</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原硝酸的浓度一定为</a:t>
            </a:r>
            <a:r>
              <a:rPr lang="en-US" altLang="zh-CN" sz="2600" kern="100" dirty="0">
                <a:latin typeface="Times New Roman" panose="02020603050405020304"/>
                <a:ea typeface="微软雅黑" panose="020B0503020204020204" pitchFamily="34" charset="-122"/>
                <a:cs typeface="Courier New" panose="02070309020205020404"/>
              </a:rPr>
              <a:t>10 </a:t>
            </a:r>
            <a:r>
              <a:rPr lang="en-US" altLang="zh-CN" sz="2600" kern="100" dirty="0" err="1" smtClean="0">
                <a:latin typeface="Times New Roman" panose="02020603050405020304"/>
                <a:ea typeface="微软雅黑" panose="020B0503020204020204" pitchFamily="34" charset="-122"/>
                <a:cs typeface="Courier New" panose="02070309020205020404"/>
              </a:rPr>
              <a:t>mol</a:t>
            </a:r>
            <a:r>
              <a:rPr lang="en-US" altLang="zh-CN" sz="2600" kern="100" dirty="0" smtClean="0">
                <a:latin typeface="Times New Roman" panose="02020603050405020304"/>
                <a:ea typeface="微软雅黑" panose="020B0503020204020204" pitchFamily="34" charset="-122"/>
                <a:cs typeface="Courier New" panose="02070309020205020404"/>
              </a:rPr>
              <a:t>/L</a:t>
            </a:r>
            <a:endParaRPr lang="zh-CN" altLang="zh-CN" sz="1050" kern="100" dirty="0">
              <a:latin typeface="宋体" panose="02010600030101010101" pitchFamily="2" charset="-122"/>
              <a:cs typeface="Courier New" panose="02070309020205020404"/>
            </a:endParaRPr>
          </a:p>
        </p:txBody>
      </p:sp>
      <p:pic>
        <p:nvPicPr>
          <p:cNvPr id="1026" name="Picture 2" descr="迁移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6713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031917" y="192488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549426"/>
          <a:ext cx="11493500" cy="5143500"/>
        </p:xfrm>
        <a:graphic>
          <a:graphicData uri="http://schemas.openxmlformats.org/presentationml/2006/ole">
            <mc:AlternateContent xmlns:mc="http://schemas.openxmlformats.org/markup-compatibility/2006">
              <mc:Choice xmlns:v="urn:schemas-microsoft-com:vml" Requires="v">
                <p:oleObj spid="_x0000_s64516" name="Document" r:id="rId1" imgW="11505565" imgH="5161280" progId="Word.Document.8">
                  <p:embed/>
                </p:oleObj>
              </mc:Choice>
              <mc:Fallback>
                <p:oleObj name="Document" r:id="rId1" imgW="11505565" imgH="5161280" progId="Word.Document.8">
                  <p:embed/>
                  <p:pic>
                    <p:nvPicPr>
                      <p:cNvPr id="0" name="图片 64515"/>
                      <p:cNvPicPr/>
                      <p:nvPr/>
                    </p:nvPicPr>
                    <p:blipFill>
                      <a:blip r:embed="rId2"/>
                      <a:stretch>
                        <a:fillRect/>
                      </a:stretch>
                    </p:blipFill>
                    <p:spPr>
                      <a:xfrm>
                        <a:off x="381000" y="549426"/>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39558" y="133301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729449"/>
          <a:ext cx="11493500" cy="1778000"/>
        </p:xfrm>
        <a:graphic>
          <a:graphicData uri="http://schemas.openxmlformats.org/presentationml/2006/ole">
            <mc:AlternateContent xmlns:mc="http://schemas.openxmlformats.org/markup-compatibility/2006">
              <mc:Choice xmlns:v="urn:schemas-microsoft-com:vml" Requires="v">
                <p:oleObj spid="_x0000_s65542" name="Document" r:id="rId1" imgW="11505565" imgH="1787525" progId="Word.Document.8">
                  <p:embed/>
                </p:oleObj>
              </mc:Choice>
              <mc:Fallback>
                <p:oleObj name="Document" r:id="rId1" imgW="11505565" imgH="1787525" progId="Word.Document.8">
                  <p:embed/>
                  <p:pic>
                    <p:nvPicPr>
                      <p:cNvPr id="0" name="图片 65541"/>
                      <p:cNvPicPr/>
                      <p:nvPr/>
                    </p:nvPicPr>
                    <p:blipFill>
                      <a:blip r:embed="rId2"/>
                      <a:stretch>
                        <a:fillRect/>
                      </a:stretch>
                    </p:blipFill>
                    <p:spPr>
                      <a:xfrm>
                        <a:off x="381000" y="729449"/>
                        <a:ext cx="11493500" cy="17780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77719" y="2651286"/>
          <a:ext cx="10998200" cy="1574800"/>
        </p:xfrm>
        <a:graphic>
          <a:graphicData uri="http://schemas.openxmlformats.org/presentationml/2006/ole">
            <mc:AlternateContent xmlns:mc="http://schemas.openxmlformats.org/markup-compatibility/2006">
              <mc:Choice xmlns:v="urn:schemas-microsoft-com:vml" Requires="v">
                <p:oleObj spid="_x0000_s65543" name="Document" r:id="rId3" imgW="11015345" imgH="1589405" progId="Word.Document.8">
                  <p:embed/>
                </p:oleObj>
              </mc:Choice>
              <mc:Fallback>
                <p:oleObj name="Document" r:id="rId3" imgW="11015345" imgH="1589405" progId="Word.Document.8">
                  <p:embed/>
                  <p:pic>
                    <p:nvPicPr>
                      <p:cNvPr id="0" name="图片 65542"/>
                      <p:cNvPicPr/>
                      <p:nvPr/>
                    </p:nvPicPr>
                    <p:blipFill>
                      <a:blip r:embed="rId4"/>
                      <a:stretch>
                        <a:fillRect/>
                      </a:stretch>
                    </p:blipFill>
                    <p:spPr>
                      <a:xfrm>
                        <a:off x="677719" y="2651286"/>
                        <a:ext cx="10998200" cy="1574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为了测定某铜银合金的成分，将</a:t>
            </a:r>
            <a:r>
              <a:rPr lang="en-US" altLang="zh-CN" sz="2600" kern="100" dirty="0">
                <a:latin typeface="Times New Roman" panose="02020603050405020304"/>
                <a:ea typeface="微软雅黑" panose="020B0503020204020204" pitchFamily="34" charset="-122"/>
                <a:cs typeface="Courier New" panose="02070309020205020404"/>
              </a:rPr>
              <a:t>30 g</a:t>
            </a:r>
            <a:r>
              <a:rPr lang="zh-CN" altLang="zh-CN" sz="2600" kern="100" dirty="0">
                <a:latin typeface="Times New Roman" panose="02020603050405020304"/>
                <a:ea typeface="微软雅黑" panose="020B0503020204020204" pitchFamily="34" charset="-122"/>
                <a:cs typeface="Times New Roman" panose="02020603050405020304"/>
              </a:rPr>
              <a:t>合金溶于</a:t>
            </a:r>
            <a:r>
              <a:rPr lang="en-US" altLang="zh-CN" sz="2600" kern="100" dirty="0">
                <a:latin typeface="Times New Roman" panose="02020603050405020304"/>
                <a:ea typeface="微软雅黑" panose="020B0503020204020204" pitchFamily="34" charset="-122"/>
                <a:cs typeface="Courier New" panose="02070309020205020404"/>
              </a:rPr>
              <a:t>80 mL 13.5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的浓硝酸中，待合金完全溶解后，收集到</a:t>
            </a:r>
            <a:r>
              <a:rPr lang="en-US" altLang="zh-CN" sz="2600" kern="100" dirty="0">
                <a:latin typeface="Times New Roman" panose="02020603050405020304"/>
                <a:ea typeface="微软雅黑" panose="020B0503020204020204" pitchFamily="34" charset="-122"/>
                <a:cs typeface="Courier New" panose="02070309020205020404"/>
              </a:rPr>
              <a:t>6.72 L(</a:t>
            </a:r>
            <a:r>
              <a:rPr lang="zh-CN" altLang="zh-CN" sz="2600" kern="100" dirty="0">
                <a:latin typeface="Times New Roman" panose="02020603050405020304"/>
                <a:ea typeface="微软雅黑" panose="020B0503020204020204" pitchFamily="34" charset="-122"/>
                <a:cs typeface="Times New Roman" panose="02020603050405020304"/>
              </a:rPr>
              <a:t>标准状况下</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气体，并测得溶液中</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，设反应后溶液体积仍为</a:t>
            </a:r>
            <a:r>
              <a:rPr lang="en-US" altLang="zh-CN" sz="2600" kern="100" dirty="0">
                <a:latin typeface="Times New Roman" panose="02020603050405020304"/>
                <a:ea typeface="微软雅黑" panose="020B0503020204020204" pitchFamily="34" charset="-122"/>
                <a:cs typeface="Courier New" panose="02070309020205020404"/>
              </a:rPr>
              <a:t>80 mL</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计算</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2529679"/>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被还原的硝酸的物质的量</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合金中银的质量分数</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4891030" y="2646202"/>
            <a:ext cx="120417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0.3 </a:t>
            </a:r>
            <a:r>
              <a:rPr lang="en-US" altLang="zh-CN" sz="2600" dirty="0" err="1">
                <a:solidFill>
                  <a:srgbClr val="C00000"/>
                </a:solidFill>
                <a:latin typeface="Times New Roman" panose="02020603050405020304"/>
                <a:ea typeface="微软雅黑" panose="020B0503020204020204" pitchFamily="34" charset="-122"/>
              </a:rPr>
              <a:t>mol</a:t>
            </a:r>
            <a:endParaRPr lang="zh-CN" altLang="en-US" sz="2600" dirty="0"/>
          </a:p>
        </p:txBody>
      </p:sp>
      <p:sp>
        <p:nvSpPr>
          <p:cNvPr id="6" name="矩形 5"/>
          <p:cNvSpPr/>
          <p:nvPr/>
        </p:nvSpPr>
        <p:spPr>
          <a:xfrm>
            <a:off x="4170938" y="3259297"/>
            <a:ext cx="79541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36%</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98626"/>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一、氨气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物理性质</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755628"/>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色</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气味</a:t>
            </a:r>
            <a:r>
              <a:rPr lang="zh-CN" altLang="zh-CN" sz="2600" kern="100" dirty="0">
                <a:latin typeface="Times New Roman" panose="02020603050405020304"/>
                <a:ea typeface="微软雅黑" panose="020B0503020204020204" pitchFamily="34" charset="-122"/>
                <a:cs typeface="Times New Roman" panose="02020603050405020304"/>
              </a:rPr>
              <a:t>、极</a:t>
            </a:r>
            <a:r>
              <a:rPr lang="zh-CN" altLang="zh-CN" sz="2600" kern="100" dirty="0" smtClean="0">
                <a:latin typeface="Times New Roman" panose="02020603050405020304"/>
                <a:ea typeface="微软雅黑" panose="020B0503020204020204" pitchFamily="34" charset="-122"/>
                <a:cs typeface="Times New Roman" panose="02020603050405020304"/>
              </a:rPr>
              <a:t>易</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气体，常温常压时，</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体积水大约</a:t>
            </a:r>
            <a:r>
              <a:rPr lang="zh-CN" altLang="zh-CN" sz="2600" kern="100" dirty="0" smtClean="0">
                <a:latin typeface="Times New Roman" panose="02020603050405020304"/>
                <a:ea typeface="微软雅黑" panose="020B0503020204020204" pitchFamily="34" charset="-122"/>
                <a:cs typeface="Times New Roman" panose="02020603050405020304"/>
              </a:rPr>
              <a:t>溶解</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体积</a:t>
            </a:r>
            <a:r>
              <a:rPr lang="zh-CN" altLang="zh-CN" sz="2600" kern="100" dirty="0">
                <a:latin typeface="Times New Roman" panose="02020603050405020304"/>
                <a:ea typeface="微软雅黑" panose="020B0503020204020204" pitchFamily="34" charset="-122"/>
                <a:cs typeface="Times New Roman" panose="02020603050405020304"/>
              </a:rPr>
              <a:t>的氨气。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喷泉</a:t>
            </a:r>
            <a:r>
              <a:rPr lang="zh-CN" altLang="zh-CN" sz="2600" kern="100" dirty="0" smtClean="0">
                <a:latin typeface="Times New Roman" panose="02020603050405020304"/>
                <a:ea typeface="微软雅黑" panose="020B0503020204020204" pitchFamily="34" charset="-122"/>
                <a:cs typeface="Times New Roman" panose="02020603050405020304"/>
              </a:rPr>
              <a:t>实验</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1954677" y="1841514"/>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3574884" y="1841514"/>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刺激性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6635275" y="1841513"/>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溶于水</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2890081" y="2471195"/>
            <a:ext cx="684803"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700</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9" name="表格 8"/>
          <p:cNvGraphicFramePr>
            <a:graphicFrameLocks noGrp="1"/>
          </p:cNvGraphicFramePr>
          <p:nvPr/>
        </p:nvGraphicFramePr>
        <p:xfrm>
          <a:off x="609600" y="3701899"/>
          <a:ext cx="10971213" cy="2377440"/>
        </p:xfrm>
        <a:graphic>
          <a:graphicData uri="http://schemas.openxmlformats.org/drawingml/2006/table">
            <a:tbl>
              <a:tblPr/>
              <a:tblGrid>
                <a:gridCol w="2065169"/>
                <a:gridCol w="5834104"/>
                <a:gridCol w="3071940"/>
              </a:tblGrid>
              <a:tr h="59436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实验装置</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操作及现象</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结论</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80">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①</a:t>
                      </a:r>
                      <a:r>
                        <a:rPr lang="zh-CN" sz="2600" kern="100" dirty="0">
                          <a:effectLst/>
                          <a:latin typeface="Times New Roman" panose="02020603050405020304"/>
                          <a:ea typeface="微软雅黑" panose="020B0503020204020204" pitchFamily="34" charset="-122"/>
                          <a:cs typeface="Times New Roman" panose="02020603050405020304"/>
                        </a:rPr>
                        <a:t>打开活塞，并挤压滴管的胶头</a:t>
                      </a:r>
                      <a:endParaRPr lang="zh-CN" sz="100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②</a:t>
                      </a:r>
                      <a:r>
                        <a:rPr lang="zh-CN" sz="2600" kern="100" dirty="0">
                          <a:effectLst/>
                          <a:latin typeface="Times New Roman" panose="02020603050405020304"/>
                          <a:ea typeface="微软雅黑" panose="020B0503020204020204" pitchFamily="34" charset="-122"/>
                          <a:cs typeface="Times New Roman" panose="02020603050405020304"/>
                        </a:rPr>
                        <a:t>烧杯中的溶液由玻璃管进入烧瓶，形成喷泉，瓶内液体</a:t>
                      </a:r>
                      <a:r>
                        <a:rPr lang="zh-CN" sz="2600" kern="100" dirty="0" smtClean="0">
                          <a:effectLst/>
                          <a:latin typeface="Times New Roman" panose="02020603050405020304"/>
                          <a:ea typeface="微软雅黑" panose="020B0503020204020204" pitchFamily="34" charset="-122"/>
                          <a:cs typeface="Times New Roman" panose="02020603050405020304"/>
                        </a:rPr>
                        <a:t>呈</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smtClean="0">
                          <a:effectLst/>
                          <a:latin typeface="Times New Roman" panose="02020603050405020304"/>
                          <a:ea typeface="微软雅黑" panose="020B0503020204020204" pitchFamily="34" charset="-122"/>
                          <a:cs typeface="Times New Roman" panose="02020603050405020304"/>
                        </a:rPr>
                        <a:t>氨</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溶</a:t>
                      </a:r>
                      <a:r>
                        <a:rPr lang="zh-CN" sz="2600" kern="100" dirty="0">
                          <a:effectLst/>
                          <a:latin typeface="Times New Roman" panose="02020603050405020304"/>
                          <a:ea typeface="微软雅黑" panose="020B0503020204020204" pitchFamily="34" charset="-122"/>
                          <a:cs typeface="Times New Roman" panose="02020603050405020304"/>
                        </a:rPr>
                        <a:t>于水，水溶液</a:t>
                      </a:r>
                      <a:r>
                        <a:rPr lang="zh-CN" sz="2600" kern="100" dirty="0" smtClean="0">
                          <a:effectLst/>
                          <a:latin typeface="Times New Roman" panose="02020603050405020304"/>
                          <a:ea typeface="微软雅黑" panose="020B0503020204020204" pitchFamily="34" charset="-122"/>
                          <a:cs typeface="Times New Roman" panose="02020603050405020304"/>
                        </a:rPr>
                        <a:t>呈</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性</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E:\李燕燕\2022\PPT\2023（春） 化学 必修 第二册 苏教版（新教材） 冀 双选\SJ168.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474" y="4398033"/>
            <a:ext cx="1037273" cy="153285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697595" y="558689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8975574" y="467201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极易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9913789" y="5315902"/>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碱</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10" grpId="0" autoUpdateAnimBg="0"/>
      <p:bldP spid="11" grpId="0" autoUpdateAnimBg="0"/>
      <p:bldP spid="1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06616"/>
          <a:ext cx="11493500" cy="5143500"/>
        </p:xfrm>
        <a:graphic>
          <a:graphicData uri="http://schemas.openxmlformats.org/presentationml/2006/ole">
            <mc:AlternateContent xmlns:mc="http://schemas.openxmlformats.org/markup-compatibility/2006">
              <mc:Choice xmlns:v="urn:schemas-microsoft-com:vml" Requires="v">
                <p:oleObj spid="_x0000_s66564" name="Document" r:id="rId1" imgW="11505565" imgH="5161280" progId="Word.Document.8">
                  <p:embed/>
                </p:oleObj>
              </mc:Choice>
              <mc:Fallback>
                <p:oleObj name="Document" r:id="rId1" imgW="11505565" imgH="5161280" progId="Word.Document.8">
                  <p:embed/>
                  <p:pic>
                    <p:nvPicPr>
                      <p:cNvPr id="0" name="图片 66563"/>
                      <p:cNvPicPr/>
                      <p:nvPr/>
                    </p:nvPicPr>
                    <p:blipFill>
                      <a:blip r:embed="rId2"/>
                      <a:stretch>
                        <a:fillRect/>
                      </a:stretch>
                    </p:blipFill>
                    <p:spPr>
                      <a:xfrm>
                        <a:off x="381000" y="806616"/>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b="1" kern="100" dirty="0">
                <a:latin typeface="Times New Roman" panose="02020603050405020304"/>
                <a:ea typeface="楷体_GB2312"/>
                <a:cs typeface="Courier New" panose="02070309020205020404"/>
              </a:rPr>
              <a:t> (2022·</a:t>
            </a:r>
            <a:r>
              <a:rPr lang="zh-CN" altLang="zh-CN" sz="2600" b="1" kern="100" dirty="0">
                <a:latin typeface="Times New Roman" panose="02020603050405020304"/>
                <a:ea typeface="楷体_GB2312"/>
                <a:cs typeface="Times New Roman" panose="02020603050405020304"/>
              </a:rPr>
              <a:t>江苏卷</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氮及其化合物的转化具有重要应用。下列说法不正确的是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自然固氮、人工固氮都是将</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转化为</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侯氏制碱法以</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err="1">
                <a:latin typeface="Times New Roman" panose="02020603050405020304"/>
                <a:ea typeface="微软雅黑" panose="020B0503020204020204" pitchFamily="34" charset="-122"/>
                <a:cs typeface="Courier New" panose="02070309020205020404"/>
              </a:rPr>
              <a:t>NaCl</a:t>
            </a:r>
            <a:r>
              <a:rPr lang="zh-CN" altLang="zh-CN" sz="2600" kern="100" dirty="0">
                <a:latin typeface="Times New Roman" panose="02020603050405020304"/>
                <a:ea typeface="微软雅黑" panose="020B0503020204020204" pitchFamily="34" charset="-122"/>
                <a:cs typeface="Times New Roman" panose="02020603050405020304"/>
              </a:rPr>
              <a:t>为原料制备</a:t>
            </a:r>
            <a:r>
              <a:rPr lang="en-US" altLang="zh-CN" sz="2600" kern="100" dirty="0">
                <a:latin typeface="Times New Roman" panose="02020603050405020304"/>
                <a:ea typeface="微软雅黑" panose="020B0503020204020204" pitchFamily="34" charset="-122"/>
                <a:cs typeface="Courier New" panose="02070309020205020404"/>
              </a:rPr>
              <a:t>NaHCO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Cl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工业上通过</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催化氧化等反应过程生产</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多种形态的氮及其化合物间的转化形成了自然界的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氮循环</a:t>
            </a:r>
            <a:r>
              <a:rPr lang="en-US" altLang="zh-CN" sz="2600" kern="100" dirty="0" smtClean="0">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11186650" y="905631"/>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26593"/>
          <a:ext cx="11493500" cy="5143500"/>
        </p:xfrm>
        <a:graphic>
          <a:graphicData uri="http://schemas.openxmlformats.org/presentationml/2006/ole">
            <mc:AlternateContent xmlns:mc="http://schemas.openxmlformats.org/markup-compatibility/2006">
              <mc:Choice xmlns:v="urn:schemas-microsoft-com:vml" Requires="v">
                <p:oleObj spid="_x0000_s67588" name="Document" r:id="rId1" imgW="11505565" imgH="5161280" progId="Word.Document.8">
                  <p:embed/>
                </p:oleObj>
              </mc:Choice>
              <mc:Fallback>
                <p:oleObj name="Document" r:id="rId1" imgW="11505565" imgH="5161280" progId="Word.Document.8">
                  <p:embed/>
                  <p:pic>
                    <p:nvPicPr>
                      <p:cNvPr id="0" name="图片 67587"/>
                      <p:cNvPicPr/>
                      <p:nvPr/>
                    </p:nvPicPr>
                    <p:blipFill>
                      <a:blip r:embed="rId2"/>
                      <a:stretch>
                        <a:fillRect/>
                      </a:stretch>
                    </p:blipFill>
                    <p:spPr>
                      <a:xfrm>
                        <a:off x="381000" y="626593"/>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下列有关氨的叙述不正确的是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TextBox 10"/>
          <p:cNvSpPr txBox="1"/>
          <p:nvPr/>
        </p:nvSpPr>
        <p:spPr>
          <a:xfrm>
            <a:off x="5195091"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11996" y="1561309"/>
          <a:ext cx="10883900" cy="2768600"/>
        </p:xfrm>
        <a:graphic>
          <a:graphicData uri="http://schemas.openxmlformats.org/presentationml/2006/ole">
            <mc:AlternateContent xmlns:mc="http://schemas.openxmlformats.org/markup-compatibility/2006">
              <mc:Choice xmlns:v="urn:schemas-microsoft-com:vml" Requires="v">
                <p:oleObj spid="_x0000_s32788" name="Document" r:id="rId1" imgW="10901045" imgH="2780030" progId="Word.Document.8">
                  <p:embed/>
                </p:oleObj>
              </mc:Choice>
              <mc:Fallback>
                <p:oleObj name="Document" r:id="rId1" imgW="10901045" imgH="2780030" progId="Word.Document.8">
                  <p:embed/>
                  <p:pic>
                    <p:nvPicPr>
                      <p:cNvPr id="0" name="图片 32787"/>
                      <p:cNvPicPr/>
                      <p:nvPr/>
                    </p:nvPicPr>
                    <p:blipFill>
                      <a:blip r:embed="rId2"/>
                      <a:stretch>
                        <a:fillRect/>
                      </a:stretch>
                    </p:blipFill>
                    <p:spPr>
                      <a:xfrm>
                        <a:off x="611996" y="1561309"/>
                        <a:ext cx="10883900" cy="276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964409"/>
          <a:ext cx="11493500" cy="3365500"/>
        </p:xfrm>
        <a:graphic>
          <a:graphicData uri="http://schemas.openxmlformats.org/presentationml/2006/ole">
            <mc:AlternateContent xmlns:mc="http://schemas.openxmlformats.org/markup-compatibility/2006">
              <mc:Choice xmlns:v="urn:schemas-microsoft-com:vml" Requires="v">
                <p:oleObj spid="_x0000_s33812" name="Document" r:id="rId1" imgW="11505565" imgH="3375025" progId="Word.Document.8">
                  <p:embed/>
                </p:oleObj>
              </mc:Choice>
              <mc:Fallback>
                <p:oleObj name="Document" r:id="rId1" imgW="11505565" imgH="3375025" progId="Word.Document.8">
                  <p:embed/>
                  <p:pic>
                    <p:nvPicPr>
                      <p:cNvPr id="0" name="图片 33811"/>
                      <p:cNvPicPr/>
                      <p:nvPr/>
                    </p:nvPicPr>
                    <p:blipFill>
                      <a:blip r:embed="rId2"/>
                      <a:stretch>
                        <a:fillRect/>
                      </a:stretch>
                    </p:blipFill>
                    <p:spPr>
                      <a:xfrm>
                        <a:off x="381000" y="964409"/>
                        <a:ext cx="11493500" cy="3365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下列关于硝酸的说法不正确的是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浓硝酸是一种易挥发的液体混合物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浓硝酸在空气中敞口放置，因吸收水蒸气而浓度减小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硝酸不稳定，易分解生成二氧化氮、氧气和水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常温下，浓硝酸常保存在棕色试剂瓶</a:t>
            </a:r>
            <a:r>
              <a:rPr lang="zh-CN" altLang="zh-CN" sz="2600" kern="100" dirty="0" smtClean="0">
                <a:latin typeface="Times New Roman" panose="02020603050405020304"/>
                <a:ea typeface="微软雅黑" panose="020B0503020204020204" pitchFamily="34" charset="-122"/>
                <a:cs typeface="Times New Roman" panose="02020603050405020304"/>
              </a:rPr>
              <a:t>中</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5502004"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1089495"/>
          <a:ext cx="11493500" cy="3200400"/>
        </p:xfrm>
        <a:graphic>
          <a:graphicData uri="http://schemas.openxmlformats.org/presentationml/2006/ole">
            <mc:AlternateContent xmlns:mc="http://schemas.openxmlformats.org/markup-compatibility/2006">
              <mc:Choice xmlns:v="urn:schemas-microsoft-com:vml" Requires="v">
                <p:oleObj spid="_x0000_s34836" name="Document" r:id="rId1" imgW="11505565" imgH="3207385" progId="Word.Document.8">
                  <p:embed/>
                </p:oleObj>
              </mc:Choice>
              <mc:Fallback>
                <p:oleObj name="Document" r:id="rId1" imgW="11505565" imgH="3207385" progId="Word.Document.8">
                  <p:embed/>
                  <p:pic>
                    <p:nvPicPr>
                      <p:cNvPr id="0" name="图片 34835"/>
                      <p:cNvPicPr/>
                      <p:nvPr/>
                    </p:nvPicPr>
                    <p:blipFill>
                      <a:blip r:embed="rId2"/>
                      <a:stretch>
                        <a:fillRect/>
                      </a:stretch>
                    </p:blipFill>
                    <p:spPr>
                      <a:xfrm>
                        <a:off x="381000" y="1089495"/>
                        <a:ext cx="11493500" cy="3200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如图是喷泉实验装置，在烧瓶中充满干燥气体，胶头滴管及烧杯中分别盛有相同液体。下列组合不能形成喷泉的是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612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A.HCl</a:t>
            </a:r>
            <a:r>
              <a:rPr lang="zh-CN" altLang="zh-CN" sz="2600" kern="100" dirty="0">
                <a:latin typeface="Times New Roman" panose="02020603050405020304"/>
                <a:ea typeface="微软雅黑" panose="020B0503020204020204" pitchFamily="34" charset="-122"/>
                <a:cs typeface="Times New Roman" panose="02020603050405020304"/>
              </a:rPr>
              <a:t>与水</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B.Cl</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与饱和氯化钠溶液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	</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D.NH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a:t>
            </a:r>
            <a:r>
              <a:rPr lang="zh-CN" altLang="zh-CN" sz="2600" kern="100" dirty="0" smtClean="0">
                <a:latin typeface="Times New Roman" panose="02020603050405020304"/>
                <a:ea typeface="微软雅黑" panose="020B0503020204020204" pitchFamily="34" charset="-122"/>
                <a:cs typeface="Times New Roman" panose="02020603050405020304"/>
              </a:rPr>
              <a:t>水</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6455252" y="147371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7" name="图片 6" descr="SJ175"/>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8431" y="2529679"/>
            <a:ext cx="1567074" cy="178021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喷泉</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形成的原理是烧瓶内气体溶于胶头滴管中液体或与液体反应，导致烧瓶内气体压强明显小于外界大气压，将烧杯中液体倒吸入烧瓶中，产生</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喷泉</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易溶于水，产生较大压强差，能形成喷泉，</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难溶于饱和氯化钠溶液，不能形成喷泉，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溶液反应，产生较大压强差，能形成喷泉，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极易溶于水，能产生明显的压强差，能形成喷泉，</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a:latin typeface="Times New Roman" panose="02020603050405020304"/>
                <a:ea typeface="黑体" panose="02010609060101010101"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化学性质</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432423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氨气与水反应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氨气溶于水时，大部分氨分子和水分子结合成一水合氨</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，反应的化学方程式为</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不稳定，受热易分解，反应的化学方程式为：</a:t>
            </a:r>
            <a:r>
              <a:rPr lang="en-US" altLang="zh-CN" sz="2600" kern="100" dirty="0" smtClean="0">
                <a:latin typeface="Times New Roman" panose="02020603050405020304"/>
                <a:ea typeface="微软雅黑" panose="020B0503020204020204" pitchFamily="34" charset="-122"/>
                <a:cs typeface="Courier New" panose="02070309020205020404"/>
              </a:rPr>
              <a:t>_</a:t>
            </a:r>
            <a:r>
              <a:rPr lang="en-US" altLang="zh-CN" sz="2600" kern="100" dirty="0" smtClean="0">
                <a:solidFill>
                  <a:srgbClr val="000000"/>
                </a:solidFill>
                <a:latin typeface="Times New Roman" panose="02020603050405020304"/>
                <a:ea typeface="宋体" panose="02010600030101010101" pitchFamily="2" charset="-122"/>
                <a:cs typeface="Courier New" panose="02070309020205020404"/>
                <a:sym typeface="Times New Roman" panose="02020603050405020304"/>
              </a:rPr>
              <a:t>__________________________________</a:t>
            </a:r>
            <a:r>
              <a:rPr lang="en-US" altLang="zh-CN" sz="2600" kern="100" dirty="0" smtClean="0">
                <a:latin typeface="Times New Roman" panose="02020603050405020304"/>
                <a:ea typeface="微软雅黑" panose="020B0503020204020204" pitchFamily="34" charset="-122"/>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氨水显弱碱性，电离方程式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能使湿润的红色石蕊试纸</a:t>
            </a:r>
            <a:r>
              <a:rPr lang="zh-CN" altLang="zh-CN" sz="2600" kern="100" dirty="0" smtClean="0">
                <a:latin typeface="Times New Roman" panose="02020603050405020304"/>
                <a:ea typeface="微软雅黑" panose="020B0503020204020204" pitchFamily="34" charset="-122"/>
                <a:cs typeface="Times New Roman" panose="02020603050405020304"/>
              </a:rPr>
              <a:t>变</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或</a:t>
            </a:r>
            <a:r>
              <a:rPr lang="zh-CN" altLang="zh-CN" sz="2600" kern="100" dirty="0">
                <a:latin typeface="Times New Roman" panose="02020603050405020304"/>
                <a:ea typeface="微软雅黑" panose="020B0503020204020204" pitchFamily="34" charset="-122"/>
                <a:cs typeface="Times New Roman" panose="02020603050405020304"/>
              </a:rPr>
              <a:t>使酚酞溶液</a:t>
            </a:r>
            <a:r>
              <a:rPr lang="zh-CN" altLang="zh-CN" sz="2600" kern="100" dirty="0" smtClean="0">
                <a:latin typeface="Times New Roman" panose="02020603050405020304"/>
                <a:ea typeface="微软雅黑" panose="020B0503020204020204" pitchFamily="34" charset="-122"/>
                <a:cs typeface="Times New Roman" panose="02020603050405020304"/>
              </a:rPr>
              <a:t>变</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7" name="对象 6"/>
          <p:cNvGraphicFramePr>
            <a:graphicFrameLocks noChangeAspect="1"/>
          </p:cNvGraphicFramePr>
          <p:nvPr/>
        </p:nvGraphicFramePr>
        <p:xfrm>
          <a:off x="3214838" y="2658902"/>
          <a:ext cx="3568700" cy="584200"/>
        </p:xfrm>
        <a:graphic>
          <a:graphicData uri="http://schemas.openxmlformats.org/presentationml/2006/ole">
            <mc:AlternateContent xmlns:mc="http://schemas.openxmlformats.org/markup-compatibility/2006">
              <mc:Choice xmlns:v="urn:schemas-microsoft-com:vml" Requires="v">
                <p:oleObj spid="_x0000_s2113" name="Document" r:id="rId1" imgW="3576955" imgH="596900" progId="Word.Document.8">
                  <p:embed/>
                </p:oleObj>
              </mc:Choice>
              <mc:Fallback>
                <p:oleObj name="Document" r:id="rId1" imgW="3576955" imgH="596900" progId="Word.Document.8">
                  <p:embed/>
                  <p:pic>
                    <p:nvPicPr>
                      <p:cNvPr id="0" name="图片 2112"/>
                      <p:cNvPicPr/>
                      <p:nvPr/>
                    </p:nvPicPr>
                    <p:blipFill>
                      <a:blip r:embed="rId2"/>
                      <a:stretch>
                        <a:fillRect/>
                      </a:stretch>
                    </p:blipFill>
                    <p:spPr>
                      <a:xfrm>
                        <a:off x="3214838" y="2658902"/>
                        <a:ext cx="3568700" cy="5842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836439" y="3644900"/>
          <a:ext cx="4267200" cy="787400"/>
        </p:xfrm>
        <a:graphic>
          <a:graphicData uri="http://schemas.openxmlformats.org/presentationml/2006/ole">
            <mc:AlternateContent xmlns:mc="http://schemas.openxmlformats.org/markup-compatibility/2006">
              <mc:Choice xmlns:v="urn:schemas-microsoft-com:vml" Requires="v">
                <p:oleObj spid="_x0000_s2114" name="Document" r:id="rId3" imgW="4279265" imgH="793750" progId="Word.Document.8">
                  <p:embed/>
                </p:oleObj>
              </mc:Choice>
              <mc:Fallback>
                <p:oleObj name="Document" r:id="rId3" imgW="4279265" imgH="793750" progId="Word.Document.8">
                  <p:embed/>
                  <p:pic>
                    <p:nvPicPr>
                      <p:cNvPr id="0" name="图片 2113"/>
                      <p:cNvPicPr/>
                      <p:nvPr/>
                    </p:nvPicPr>
                    <p:blipFill>
                      <a:blip r:embed="rId4"/>
                      <a:stretch>
                        <a:fillRect/>
                      </a:stretch>
                    </p:blipFill>
                    <p:spPr>
                      <a:xfrm>
                        <a:off x="836439" y="3644900"/>
                        <a:ext cx="4267200" cy="7874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735160" y="4432300"/>
          <a:ext cx="3771900" cy="584200"/>
        </p:xfrm>
        <a:graphic>
          <a:graphicData uri="http://schemas.openxmlformats.org/presentationml/2006/ole">
            <mc:AlternateContent xmlns:mc="http://schemas.openxmlformats.org/markup-compatibility/2006">
              <mc:Choice xmlns:v="urn:schemas-microsoft-com:vml" Requires="v">
                <p:oleObj spid="_x0000_s2115" name="Document" r:id="rId5" imgW="3782060" imgH="594995" progId="Word.Document.8">
                  <p:embed/>
                </p:oleObj>
              </mc:Choice>
              <mc:Fallback>
                <p:oleObj name="Document" r:id="rId5" imgW="3782060" imgH="594995" progId="Word.Document.8">
                  <p:embed/>
                  <p:pic>
                    <p:nvPicPr>
                      <p:cNvPr id="0" name="对象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160" y="4432300"/>
                        <a:ext cx="377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矩形 10"/>
          <p:cNvSpPr/>
          <p:nvPr/>
        </p:nvSpPr>
        <p:spPr>
          <a:xfrm>
            <a:off x="2696747" y="5103024"/>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5569364" y="5090589"/>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图甲、乙、丙均为验证铜和浓硝酸反应的装置：</a:t>
            </a:r>
            <a:endParaRPr lang="zh-CN" altLang="zh-CN" sz="1050" kern="100" dirty="0">
              <a:effectLst/>
              <a:latin typeface="宋体" panose="02010600030101010101" pitchFamily="2" charset="-122"/>
              <a:cs typeface="Courier New" panose="02070309020205020404"/>
            </a:endParaRPr>
          </a:p>
        </p:txBody>
      </p:sp>
      <p:pic>
        <p:nvPicPr>
          <p:cNvPr id="60418" name="Picture 2" descr="SJ17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93" y="1809587"/>
            <a:ext cx="4798476" cy="270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SJ17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5160" y="1964977"/>
            <a:ext cx="4500575" cy="260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880" y="549426"/>
            <a:ext cx="11397613" cy="55245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甲、乙、丙三个装置中共同发生的化学方程式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是</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和甲装置相比，乙装置的优点是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nSpc>
                <a:spcPct val="150000"/>
              </a:lnSpc>
            </a:pPr>
            <a:r>
              <a:rPr lang="en-US" altLang="zh-CN" sz="2600" dirty="0">
                <a:latin typeface="Times New Roman" panose="02020603050405020304"/>
                <a:ea typeface="微软雅黑" panose="020B0503020204020204" pitchFamily="34" charset="-122"/>
              </a:rPr>
              <a:t>(3)</a:t>
            </a:r>
            <a:r>
              <a:rPr lang="zh-CN" altLang="zh-CN" sz="2600" dirty="0">
                <a:latin typeface="Times New Roman" panose="02020603050405020304"/>
                <a:ea typeface="微软雅黑" panose="020B0503020204020204" pitchFamily="34" charset="-122"/>
                <a:cs typeface="Times New Roman" panose="02020603050405020304"/>
              </a:rPr>
              <a:t>为了进一步验证</a:t>
            </a:r>
            <a:r>
              <a:rPr lang="en-US" altLang="zh-CN" sz="2600" dirty="0">
                <a:latin typeface="Times New Roman" panose="02020603050405020304"/>
                <a:ea typeface="微软雅黑" panose="020B0503020204020204" pitchFamily="34" charset="-122"/>
              </a:rPr>
              <a:t>NO</a:t>
            </a:r>
            <a:r>
              <a:rPr lang="en-US" altLang="zh-CN" sz="2600" baseline="-250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和水的反应，某同学设计了丙装置。实验时先关闭</a:t>
            </a:r>
            <a:r>
              <a:rPr lang="zh-CN" altLang="zh-CN" sz="2600" dirty="0" smtClean="0">
                <a:latin typeface="Times New Roman" panose="02020603050405020304"/>
                <a:ea typeface="微软雅黑" panose="020B0503020204020204" pitchFamily="34" charset="-122"/>
                <a:cs typeface="Times New Roman" panose="02020603050405020304"/>
              </a:rPr>
              <a:t>活塞</a:t>
            </a:r>
            <a:r>
              <a:rPr lang="en-US" altLang="zh-CN" sz="2600" dirty="0">
                <a:latin typeface="Times New Roman" panose="02020603050405020304"/>
                <a:ea typeface="微软雅黑" panose="020B0503020204020204" pitchFamily="34" charset="-122"/>
              </a:rPr>
              <a:t>________</a:t>
            </a:r>
            <a:r>
              <a:rPr lang="zh-CN" altLang="zh-CN" sz="2600" dirty="0">
                <a:latin typeface="Times New Roman" panose="02020603050405020304"/>
                <a:ea typeface="微软雅黑" panose="020B0503020204020204" pitchFamily="34" charset="-122"/>
                <a:cs typeface="Times New Roman" panose="02020603050405020304"/>
              </a:rPr>
              <a:t>，再打开活塞</a:t>
            </a:r>
            <a:r>
              <a:rPr lang="en-US" altLang="zh-CN" sz="2600" dirty="0">
                <a:latin typeface="Times New Roman" panose="02020603050405020304"/>
                <a:ea typeface="微软雅黑" panose="020B0503020204020204" pitchFamily="34" charset="-122"/>
              </a:rPr>
              <a:t>________</a:t>
            </a:r>
            <a:r>
              <a:rPr lang="zh-CN" altLang="zh-CN" sz="2600" dirty="0">
                <a:latin typeface="Times New Roman" panose="02020603050405020304"/>
                <a:ea typeface="微软雅黑" panose="020B0503020204020204" pitchFamily="34" charset="-122"/>
                <a:cs typeface="Times New Roman" panose="02020603050405020304"/>
              </a:rPr>
              <a:t>，才能使</a:t>
            </a:r>
            <a:r>
              <a:rPr lang="en-US" altLang="zh-CN" sz="2600" dirty="0">
                <a:latin typeface="Times New Roman" panose="02020603050405020304"/>
                <a:ea typeface="微软雅黑" panose="020B0503020204020204" pitchFamily="34" charset="-122"/>
              </a:rPr>
              <a:t>NO</a:t>
            </a:r>
            <a:r>
              <a:rPr lang="en-US" altLang="zh-CN" sz="2600" baseline="-250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气体充满</a:t>
            </a:r>
            <a:r>
              <a:rPr lang="en-US" altLang="zh-CN" sz="2600" dirty="0">
                <a:latin typeface="宋体" panose="02010600030101010101" pitchFamily="2" charset="-122"/>
                <a:ea typeface="微软雅黑" panose="020B0503020204020204" pitchFamily="34" charset="-122"/>
                <a:cs typeface="Times New Roman" panose="02020603050405020304"/>
              </a:rPr>
              <a:t>②</a:t>
            </a:r>
            <a:r>
              <a:rPr lang="zh-CN" altLang="zh-CN" sz="2600" dirty="0">
                <a:latin typeface="Times New Roman" panose="02020603050405020304"/>
                <a:ea typeface="微软雅黑" panose="020B0503020204020204" pitchFamily="34" charset="-122"/>
                <a:cs typeface="Times New Roman" panose="02020603050405020304"/>
              </a:rPr>
              <a:t>试管；当气体充满</a:t>
            </a:r>
            <a:r>
              <a:rPr lang="en-US" altLang="zh-CN" sz="2600" dirty="0">
                <a:latin typeface="宋体" panose="02010600030101010101" pitchFamily="2" charset="-122"/>
                <a:ea typeface="微软雅黑" panose="020B0503020204020204" pitchFamily="34" charset="-122"/>
                <a:cs typeface="Times New Roman" panose="02020603050405020304"/>
              </a:rPr>
              <a:t>②</a:t>
            </a:r>
            <a:r>
              <a:rPr lang="zh-CN" altLang="zh-CN" sz="2600" dirty="0">
                <a:latin typeface="Times New Roman" panose="02020603050405020304"/>
                <a:ea typeface="微软雅黑" panose="020B0503020204020204" pitchFamily="34" charset="-122"/>
                <a:cs typeface="Times New Roman" panose="02020603050405020304"/>
              </a:rPr>
              <a:t>试管后，将铜丝提起与溶液脱离。欲使烧杯中的水进入</a:t>
            </a:r>
            <a:r>
              <a:rPr lang="zh-CN" altLang="zh-CN" sz="2600" dirty="0">
                <a:latin typeface="Calibri" panose="020F0502020204030204"/>
                <a:ea typeface="微软雅黑" panose="020B0503020204020204" pitchFamily="34" charset="-122"/>
                <a:cs typeface="Times New Roman" panose="02020603050405020304"/>
              </a:rPr>
              <a:t>②</a:t>
            </a:r>
            <a:r>
              <a:rPr lang="zh-CN" altLang="zh-CN" sz="2600" dirty="0">
                <a:latin typeface="Times New Roman" panose="02020603050405020304"/>
                <a:ea typeface="微软雅黑" panose="020B0503020204020204" pitchFamily="34" charset="-122"/>
                <a:cs typeface="Times New Roman" panose="02020603050405020304"/>
              </a:rPr>
              <a:t>试管，应该</a:t>
            </a:r>
            <a:r>
              <a:rPr lang="en-US" altLang="zh-CN" sz="2600" dirty="0" smtClean="0">
                <a:latin typeface="Times New Roman" panose="02020603050405020304"/>
                <a:ea typeface="微软雅黑" panose="020B0503020204020204" pitchFamily="34" charset="-122"/>
              </a:rPr>
              <a:t>_______________________________________________</a:t>
            </a:r>
            <a:r>
              <a:rPr lang="zh-CN" altLang="zh-CN" sz="26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694516" y="1206018"/>
            <a:ext cx="6832640"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Cu</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4HNO</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浓</a:t>
            </a:r>
            <a:r>
              <a:rPr lang="en-US" altLang="zh-CN" sz="2600" dirty="0">
                <a:solidFill>
                  <a:srgbClr val="C00000"/>
                </a:solidFill>
                <a:latin typeface="Times New Roman" panose="02020603050405020304"/>
                <a:ea typeface="微软雅黑" panose="020B0503020204020204" pitchFamily="34" charset="-122"/>
              </a:rPr>
              <a:t>)</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=Cu(NO</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2NO</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endParaRPr lang="zh-CN" altLang="en-US" sz="2600" dirty="0"/>
          </a:p>
        </p:txBody>
      </p:sp>
      <p:sp>
        <p:nvSpPr>
          <p:cNvPr id="7" name="矩形 6"/>
          <p:cNvSpPr/>
          <p:nvPr/>
        </p:nvSpPr>
        <p:spPr>
          <a:xfrm>
            <a:off x="1062796" y="2397282"/>
            <a:ext cx="418576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可以控制反应的发生与停止</a:t>
            </a:r>
            <a:endParaRPr lang="zh-CN" altLang="en-US" sz="2600" dirty="0"/>
          </a:p>
        </p:txBody>
      </p:sp>
      <p:sp>
        <p:nvSpPr>
          <p:cNvPr id="8" name="矩形 7"/>
          <p:cNvSpPr/>
          <p:nvPr/>
        </p:nvSpPr>
        <p:spPr>
          <a:xfrm>
            <a:off x="1054562" y="3018948"/>
            <a:ext cx="4777270"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可吸收</a:t>
            </a:r>
            <a:r>
              <a:rPr lang="en-US" altLang="zh-CN" sz="2600" dirty="0">
                <a:solidFill>
                  <a:srgbClr val="C00000"/>
                </a:solidFill>
                <a:latin typeface="Times New Roman" panose="02020603050405020304"/>
                <a:ea typeface="微软雅黑" panose="020B0503020204020204" pitchFamily="34" charset="-122"/>
              </a:rPr>
              <a:t>NO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气体，防止污染环境</a:t>
            </a:r>
            <a:endParaRPr lang="zh-CN" altLang="en-US" sz="2600" dirty="0"/>
          </a:p>
        </p:txBody>
      </p:sp>
      <p:sp>
        <p:nvSpPr>
          <p:cNvPr id="9" name="矩形 8"/>
          <p:cNvSpPr/>
          <p:nvPr/>
        </p:nvSpPr>
        <p:spPr>
          <a:xfrm>
            <a:off x="1442512" y="4241009"/>
            <a:ext cx="332142"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a:t>
            </a:r>
            <a:endParaRPr lang="zh-CN" altLang="en-US" sz="2600" dirty="0"/>
          </a:p>
        </p:txBody>
      </p:sp>
      <p:sp>
        <p:nvSpPr>
          <p:cNvPr id="10" name="矩形 9"/>
          <p:cNvSpPr/>
          <p:nvPr/>
        </p:nvSpPr>
        <p:spPr>
          <a:xfrm>
            <a:off x="4474999" y="4213386"/>
            <a:ext cx="83227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b</a:t>
            </a:r>
            <a:endParaRPr lang="zh-CN" altLang="en-US" sz="2600" dirty="0"/>
          </a:p>
        </p:txBody>
      </p:sp>
      <p:sp>
        <p:nvSpPr>
          <p:cNvPr id="11" name="矩形 10"/>
          <p:cNvSpPr/>
          <p:nvPr/>
        </p:nvSpPr>
        <p:spPr>
          <a:xfrm>
            <a:off x="707216" y="5406873"/>
            <a:ext cx="731482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先关闭</a:t>
            </a:r>
            <a:r>
              <a:rPr lang="en-US" altLang="zh-CN" sz="2600" dirty="0">
                <a:solidFill>
                  <a:srgbClr val="C00000"/>
                </a:solidFill>
                <a:latin typeface="Times New Roman" panose="02020603050405020304"/>
                <a:ea typeface="微软雅黑" panose="020B0503020204020204" pitchFamily="34" charset="-122"/>
              </a:rPr>
              <a:t>b</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，再关闭</a:t>
            </a:r>
            <a:r>
              <a:rPr lang="en-US" altLang="zh-CN" sz="2600" dirty="0">
                <a:solidFill>
                  <a:srgbClr val="C00000"/>
                </a:solidFill>
                <a:latin typeface="Times New Roman" panose="02020603050405020304"/>
                <a:ea typeface="微软雅黑" panose="020B0503020204020204" pitchFamily="34" charset="-122"/>
              </a:rPr>
              <a:t>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，然后打开</a:t>
            </a:r>
            <a:r>
              <a:rPr lang="en-US" altLang="zh-CN" sz="2600" dirty="0">
                <a:solidFill>
                  <a:srgbClr val="C00000"/>
                </a:solidFill>
                <a:latin typeface="Times New Roman" panose="02020603050405020304"/>
                <a:ea typeface="微软雅黑" panose="020B0503020204020204" pitchFamily="34" charset="-122"/>
              </a:rPr>
              <a:t>c</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，用手捂住试管</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②</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铜和浓硝酸反应的化学方程式是</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浓</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2NO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根据题目给定的装置图可知乙装置有尾气处理装置，同时可以通过移动铜丝来控制反应的发生与停止。</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实验丙中，实验时先关闭活塞</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，再打开活塞</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，才能使</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气体充满</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试管；当气体充满</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试管后，将铜丝提起与溶液脱离停止反应。欲使烧杯中的水进入</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试管应该先关闭</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，再关闭</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，然后打开</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，用手捂住试管</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下列关于硝酸的叙述正确的是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溶于水生成硝酸，所以</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是酸性氧化物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硝酸可与活泼金属反应生成盐和氢气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浓硝酸显黄色是因为溶有</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硝酸与木炭的反应既表现出氧化性又表现出</a:t>
            </a:r>
            <a:r>
              <a:rPr lang="zh-CN" altLang="zh-CN" sz="2600" kern="100" dirty="0" smtClean="0">
                <a:latin typeface="Times New Roman" panose="02020603050405020304"/>
                <a:ea typeface="微软雅黑" panose="020B0503020204020204" pitchFamily="34" charset="-122"/>
                <a:cs typeface="Times New Roman" panose="02020603050405020304"/>
              </a:rPr>
              <a:t>酸性</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5131591" y="1495517"/>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474999" y="611646"/>
            <a:ext cx="295786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panose="02020603050405020304"/>
                <a:ea typeface="微软雅黑" panose="020B0503020204020204" pitchFamily="34" charset="-122"/>
                <a:cs typeface="Courier New" panose="02070309020205020404"/>
              </a:rPr>
              <a:t>A</a:t>
            </a:r>
            <a:r>
              <a:rPr lang="zh-CN" altLang="zh-CN" sz="2800" kern="100" dirty="0">
                <a:latin typeface="Times New Roman" panose="02020603050405020304"/>
                <a:ea typeface="微软雅黑" panose="020B0503020204020204" pitchFamily="34" charset="-122"/>
                <a:cs typeface="Times New Roman" panose="02020603050405020304"/>
              </a:rPr>
              <a:t>级　合格过关练</a:t>
            </a:r>
            <a:endParaRPr lang="zh-CN" altLang="zh-CN" sz="280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溶于水生成硝酸，同时还生成了</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不是酸性氧化物，</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项错误；硝酸可与活泼金属反应生成盐、水和氮氧化合物，得不到氢气，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项错误；浓硝酸显黄色是因为浓硝酸分解生成的</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溶解在浓硝酸中，</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项正确；硝酸与木炭反应，生成物中没有硝酸盐，硝酸只表现出氧化性，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如图是实验室进行氨溶于水的喷泉实验装置，下列叙述不正确的是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10400725" y="9125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04180" y="144954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该实验说明氨气是一种极易溶于水的气体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进入烧瓶中的液体颜色由无色变为红色，说明氨水呈碱性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形成喷泉的原因是氨气溶于水后，烧瓶内的气压小于大气压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用氯气代替氨气，利用此装置也可进行喷泉</a:t>
            </a:r>
            <a:r>
              <a:rPr lang="zh-CN" altLang="zh-CN" sz="2600" kern="100" dirty="0" smtClean="0">
                <a:latin typeface="Times New Roman" panose="02020603050405020304"/>
                <a:ea typeface="微软雅黑" panose="020B0503020204020204" pitchFamily="34" charset="-122"/>
                <a:cs typeface="Times New Roman" panose="02020603050405020304"/>
              </a:rPr>
              <a:t>实验</a:t>
            </a:r>
            <a:endParaRPr lang="zh-CN" altLang="zh-CN" sz="1050" kern="100" dirty="0">
              <a:latin typeface="宋体" panose="02010600030101010101" pitchFamily="2" charset="-122"/>
              <a:cs typeface="Courier New" panose="02070309020205020404"/>
            </a:endParaRPr>
          </a:p>
        </p:txBody>
      </p:sp>
      <p:pic>
        <p:nvPicPr>
          <p:cNvPr id="6" name="图片 5" descr="SJ178"/>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5865" y="1680808"/>
            <a:ext cx="2389696" cy="1568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极易溶于水，可用来做喷泉实验；</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项，氨水呈碱性，能使酚酞溶液变红色；</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极易溶于水，使烧瓶内的气压小于大气压，在压强差的作用下，烧杯中的水沿导管迅速向上流动，从而形成喷泉；</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在水中的溶解度较小，不能用于做喷泉实验</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将相同质量的铜分别和过量浓硝酸、稀硝酸反应，下列叙述正确的是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954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反应剧烈程度：两者相同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消耗硝酸的物质的量：前者多，后者少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反应生成气体的颜色：前者浅，后者深</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反应中转移的电子总数：前者多，后者</a:t>
            </a:r>
            <a:r>
              <a:rPr lang="zh-CN" altLang="zh-CN" sz="2600" kern="100" dirty="0" smtClean="0">
                <a:latin typeface="Times New Roman" panose="02020603050405020304"/>
                <a:ea typeface="微软雅黑" panose="020B0503020204020204" pitchFamily="34" charset="-122"/>
                <a:cs typeface="Times New Roman" panose="02020603050405020304"/>
              </a:rPr>
              <a:t>少</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0722671"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硝酸的浓度越大，氧化性越强，所以浓硝酸与</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反应更剧烈，</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项错误；根据反应方程式</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浓</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2NO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3Cu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8HNO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稀</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=3Cu(NO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2NO</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可知，相同质量的</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消耗浓硝酸中</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的物质的量多，</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与浓硝酸反应生成红棕色的</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，与稀硝酸反应生成无色的</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项错误；硝酸过量，说明</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完全反应，反应中消耗</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的质量相同，反应后均生成</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，故转移的电子数相同，</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5227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氨气与酸反应</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4493" y="1629564"/>
            <a:ext cx="8641104" cy="215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7459190" y="1847687"/>
            <a:ext cx="854721" cy="492443"/>
          </a:xfrm>
          <a:prstGeom prst="rect">
            <a:avLst/>
          </a:prstGeom>
        </p:spPr>
        <p:txBody>
          <a:bodyPr wrap="none">
            <a:spAutoFit/>
          </a:bodyPr>
          <a:lstStyle/>
          <a:p>
            <a:r>
              <a:rPr lang="zh-CN" altLang="en-US"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白烟</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下列反应中硝酸既表现出酸性又表现出氧化性的是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使紫色石蕊溶液变红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与铜反应放出</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气体，生成</a:t>
            </a:r>
            <a:r>
              <a:rPr lang="en-US" altLang="zh-CN" sz="2600" kern="100" dirty="0">
                <a:latin typeface="Times New Roman" panose="02020603050405020304"/>
                <a:ea typeface="微软雅黑" panose="020B0503020204020204" pitchFamily="34" charset="-122"/>
                <a:cs typeface="Courier New" panose="02070309020205020404"/>
              </a:rPr>
              <a:t>Cu(NO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反应放出</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气体，生成</a:t>
            </a:r>
            <a:r>
              <a:rPr lang="en-US" altLang="zh-CN" sz="2600" kern="100" dirty="0">
                <a:latin typeface="Times New Roman" panose="02020603050405020304"/>
                <a:ea typeface="微软雅黑" panose="020B0503020204020204" pitchFamily="34" charset="-122"/>
                <a:cs typeface="Courier New" panose="02070309020205020404"/>
              </a:rPr>
              <a:t>NaNO</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与硫单质共热时生成</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smtClean="0">
                <a:latin typeface="Times New Roman" panose="02020603050405020304"/>
                <a:ea typeface="微软雅黑" panose="020B0503020204020204" pitchFamily="34" charset="-122"/>
                <a:cs typeface="Courier New" panose="02070309020205020404"/>
              </a:rPr>
              <a:t>NO</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100859"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使紫色石蕊溶液变红，</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只表现出酸性，</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项不符合题意；与铜反应放出</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气体，生成</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中部分氮元素化合价降低，部分氮元素化合价不变，</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既表现出酸性又表现出氧化性，</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项符合题意；与</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反应放出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气体，生成</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，该反应不是氧化还原反应，</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只表现出酸性，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项不符合题意；与硫单质共热时生成</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中氮元素化合价降低，且没有硝酸盐生成，</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只表现出氧化性，</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项不符合题意</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en-US" altLang="zh-CN" sz="2600" b="1">
                <a:latin typeface="Times New Roman" panose="02020603050405020304"/>
                <a:ea typeface="楷体_GB2312"/>
              </a:rPr>
              <a:t> </a:t>
            </a:r>
            <a:r>
              <a:rPr lang="en-US" altLang="zh-CN" sz="2600" b="1" dirty="0">
                <a:latin typeface="Times New Roman" panose="02020603050405020304"/>
                <a:ea typeface="楷体_GB2312"/>
              </a:rPr>
              <a:t>(2023·</a:t>
            </a:r>
            <a:r>
              <a:rPr lang="zh-CN" altLang="zh-CN" sz="2600" b="1" dirty="0">
                <a:latin typeface="Times New Roman" panose="02020603050405020304"/>
                <a:ea typeface="楷体_GB2312"/>
                <a:cs typeface="Times New Roman" panose="02020603050405020304"/>
              </a:rPr>
              <a:t>淮北实验中学高一月考</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下列叙述不正确的是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9541"/>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易液化，液氨常用作制冷剂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浓硝酸和浓硫酸露置在空气中，容器内酸液的浓度都降低</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稀</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和活泼金属反应时得到氢气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如图所示，进行喷泉实验操作后，液体几乎充满整个烧瓶，这与氨气极易溶于水</a:t>
            </a:r>
            <a:r>
              <a:rPr lang="zh-CN" altLang="zh-CN" sz="2600" kern="100" dirty="0" smtClean="0">
                <a:latin typeface="Times New Roman" panose="02020603050405020304"/>
                <a:ea typeface="微软雅黑" panose="020B0503020204020204" pitchFamily="34" charset="-122"/>
                <a:cs typeface="Times New Roman" panose="02020603050405020304"/>
              </a:rPr>
              <a:t>有关</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202349" y="92523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8610" name="Picture 2" descr="SJ50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4907" y="4057511"/>
            <a:ext cx="1440184" cy="18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易液化且汽化时吸收大量的热量，液氨常用作制冷剂，</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正确；浓硝酸易挥发，露置在空气中导致浓度降低，浓硫酸有吸水性，露置在空气中会吸收空气中的水蒸气，容器内酸液的浓度降低，</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正确；稀</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和活泼金属反应时一般生成</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，得不到氢气，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错误；氨气极易溶于水，故能进行喷泉实验，实验操作后，液体几乎充满整个烧瓶，</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如图所示，利用培养皿探究氨气的性质。</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721469"/>
            <a:ext cx="11397613"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实验时向</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固体上滴几滴浓氨水，立即用另一表面皿扣在上面。下表中对实验现象所做的解释正确的是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156991" y="345570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9634" name="Picture 2" descr="SJ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1" y="1336177"/>
            <a:ext cx="5324160" cy="12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nvGraphicFramePr>
        <p:xfrm>
          <a:off x="609600" y="4136239"/>
          <a:ext cx="10971213" cy="1981200"/>
        </p:xfrm>
        <a:graphic>
          <a:graphicData uri="http://schemas.openxmlformats.org/drawingml/2006/table">
            <a:tbl>
              <a:tblPr/>
              <a:tblGrid>
                <a:gridCol w="1040071"/>
                <a:gridCol w="3791651"/>
                <a:gridCol w="6139491"/>
              </a:tblGrid>
              <a:tr h="0">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选项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解释</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浓盐酸附近产生白烟</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NH</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与挥发出的</a:t>
                      </a:r>
                      <a:r>
                        <a:rPr lang="en-US" sz="2600" kern="100">
                          <a:effectLst/>
                          <a:latin typeface="Times New Roman" panose="02020603050405020304"/>
                          <a:ea typeface="微软雅黑" panose="020B0503020204020204" pitchFamily="34" charset="-122"/>
                          <a:cs typeface="Courier New" panose="02070309020205020404"/>
                        </a:rPr>
                        <a:t>HCl</a:t>
                      </a:r>
                      <a:r>
                        <a:rPr lang="zh-CN" sz="2600" kern="100">
                          <a:effectLst/>
                          <a:latin typeface="Times New Roman" panose="02020603050405020304"/>
                          <a:ea typeface="微软雅黑" panose="020B0503020204020204" pitchFamily="34" charset="-122"/>
                          <a:cs typeface="Times New Roman" panose="02020603050405020304"/>
                        </a:rPr>
                        <a:t>反应产生了</a:t>
                      </a:r>
                      <a:r>
                        <a:rPr lang="en-US" sz="2600" kern="100">
                          <a:effectLst/>
                          <a:latin typeface="Times New Roman" panose="02020603050405020304"/>
                          <a:ea typeface="微软雅黑" panose="020B0503020204020204" pitchFamily="34" charset="-122"/>
                          <a:cs typeface="Courier New" panose="02070309020205020404"/>
                        </a:rPr>
                        <a:t>NH</a:t>
                      </a:r>
                      <a:r>
                        <a:rPr lang="en-US" sz="2600" kern="100" baseline="-25000">
                          <a:effectLst/>
                          <a:latin typeface="Times New Roman" panose="02020603050405020304"/>
                          <a:ea typeface="微软雅黑" panose="020B0503020204020204" pitchFamily="34" charset="-122"/>
                          <a:cs typeface="Courier New" panose="02070309020205020404"/>
                        </a:rPr>
                        <a:t>4</a:t>
                      </a:r>
                      <a:r>
                        <a:rPr lang="en-US" sz="2600" kern="100">
                          <a:effectLst/>
                          <a:latin typeface="Times New Roman" panose="02020603050405020304"/>
                          <a:ea typeface="微软雅黑" panose="020B0503020204020204" pitchFamily="34" charset="-122"/>
                          <a:cs typeface="Courier New" panose="02070309020205020404"/>
                        </a:rPr>
                        <a:t>Cl</a:t>
                      </a:r>
                      <a:r>
                        <a:rPr lang="zh-CN" sz="2600" kern="100">
                          <a:effectLst/>
                          <a:latin typeface="Times New Roman" panose="02020603050405020304"/>
                          <a:ea typeface="微软雅黑" panose="020B0503020204020204" pitchFamily="34" charset="-122"/>
                          <a:cs typeface="Times New Roman" panose="02020603050405020304"/>
                        </a:rPr>
                        <a:t>固体</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浓硫酸附近无明显现象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NH</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与浓硫酸不发生反应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氯化物溶液变浑浊</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该溶液一定是</a:t>
                      </a:r>
                      <a:r>
                        <a:rPr lang="en-US" sz="2600" kern="100">
                          <a:effectLst/>
                          <a:latin typeface="Times New Roman" panose="02020603050405020304"/>
                          <a:ea typeface="微软雅黑" panose="020B0503020204020204" pitchFamily="34" charset="-122"/>
                          <a:cs typeface="Courier New" panose="02070309020205020404"/>
                        </a:rPr>
                        <a:t>AlCl</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湿润的红色石蕊试纸变蓝</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NH</a:t>
                      </a:r>
                      <a:r>
                        <a:rPr lang="en-US" sz="2600" kern="100" baseline="-25000" dirty="0">
                          <a:effectLst/>
                          <a:latin typeface="Times New Roman" panose="02020603050405020304"/>
                          <a:ea typeface="微软雅黑" panose="020B0503020204020204" pitchFamily="34" charset="-122"/>
                          <a:cs typeface="Courier New" panose="02070309020205020404"/>
                        </a:rPr>
                        <a:t>3</a:t>
                      </a:r>
                      <a:r>
                        <a:rPr lang="zh-CN" sz="2600" kern="100" dirty="0">
                          <a:effectLst/>
                          <a:latin typeface="Times New Roman" panose="02020603050405020304"/>
                          <a:ea typeface="微软雅黑" panose="020B0503020204020204" pitchFamily="34" charset="-122"/>
                          <a:cs typeface="Times New Roman" panose="02020603050405020304"/>
                        </a:rPr>
                        <a:t>是一种可溶性碱</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729449"/>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向</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固体上滴几滴浓氨水后，产生</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遇挥发出来的</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生成</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固体颗粒而产生白烟；</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难挥发，因此浓</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附近无明显现象，但</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能反应；氨水能使</a:t>
            </a:r>
            <a:r>
              <a:rPr lang="en-US" altLang="zh-CN" sz="2600" b="1" kern="100" dirty="0">
                <a:solidFill>
                  <a:srgbClr val="0000FF"/>
                </a:solidFill>
                <a:latin typeface="Times New Roman" panose="02020603050405020304"/>
                <a:ea typeface="仿宋_GB2312"/>
                <a:cs typeface="Courier New" panose="02070309020205020404"/>
              </a:rPr>
              <a:t>MgCl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AlCl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等溶液变浑浊；</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与水反应生成的</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电离出</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而显碱性，但</a:t>
            </a:r>
            <a:r>
              <a:rPr lang="en-US" altLang="zh-CN" sz="2600" b="1" kern="100" dirty="0">
                <a:solidFill>
                  <a:srgbClr val="0000FF"/>
                </a:solidFill>
                <a:latin typeface="Times New Roman" panose="02020603050405020304"/>
                <a:ea typeface="仿宋_GB2312"/>
                <a:cs typeface="Courier New" panose="02070309020205020404"/>
              </a:rPr>
              <a:t>NH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不是碱</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097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青岛高一期末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工业合成氨以及氨氧化制硝酸的流程如图。下列说法错误的是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1" y="3141347"/>
            <a:ext cx="11397612"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A.M</a:t>
            </a:r>
            <a:r>
              <a:rPr lang="zh-CN" altLang="zh-CN" sz="2600" kern="100" dirty="0">
                <a:latin typeface="Times New Roman" panose="02020603050405020304"/>
                <a:ea typeface="微软雅黑" panose="020B0503020204020204" pitchFamily="34" charset="-122"/>
                <a:cs typeface="Times New Roman" panose="02020603050405020304"/>
              </a:rPr>
              <a:t>为</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氨分离器中利用了氨易液化的性质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氧化炉氨的催化氧化反应中氧化剂与还原剂的物质的量之比为</a:t>
            </a:r>
            <a:r>
              <a:rPr lang="en-US" altLang="zh-CN" sz="2600" kern="100" dirty="0">
                <a:latin typeface="Times New Roman" panose="02020603050405020304"/>
                <a:ea typeface="微软雅黑" panose="020B0503020204020204" pitchFamily="34" charset="-122"/>
                <a:cs typeface="Courier New" panose="02070309020205020404"/>
              </a:rPr>
              <a:t>4</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可使用氢氧化钠溶液或氨气处理</a:t>
            </a:r>
            <a:r>
              <a:rPr lang="zh-CN" altLang="zh-CN" sz="2600" kern="100" dirty="0" smtClean="0">
                <a:latin typeface="Times New Roman" panose="02020603050405020304"/>
                <a:ea typeface="微软雅黑" panose="020B0503020204020204" pitchFamily="34" charset="-122"/>
                <a:cs typeface="Times New Roman" panose="02020603050405020304"/>
              </a:rPr>
              <a:t>尾气</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800054" y="108490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70658" name="Picture 2" descr="SJ50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8904" y="1809587"/>
            <a:ext cx="5456601" cy="13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26593"/>
          <a:ext cx="11493500" cy="5143500"/>
        </p:xfrm>
        <a:graphic>
          <a:graphicData uri="http://schemas.openxmlformats.org/presentationml/2006/ole">
            <mc:AlternateContent xmlns:mc="http://schemas.openxmlformats.org/markup-compatibility/2006">
              <mc:Choice xmlns:v="urn:schemas-microsoft-com:vml" Requires="v">
                <p:oleObj spid="_x0000_s74756" name="Document" r:id="rId1" imgW="11505565" imgH="5161280" progId="Word.Document.8">
                  <p:embed/>
                </p:oleObj>
              </mc:Choice>
              <mc:Fallback>
                <p:oleObj name="Document" r:id="rId1" imgW="11505565" imgH="5161280" progId="Word.Document.8">
                  <p:embed/>
                  <p:pic>
                    <p:nvPicPr>
                      <p:cNvPr id="0" name="图片 74755"/>
                      <p:cNvPicPr/>
                      <p:nvPr/>
                    </p:nvPicPr>
                    <p:blipFill>
                      <a:blip r:embed="rId2"/>
                      <a:stretch>
                        <a:fillRect/>
                      </a:stretch>
                    </p:blipFill>
                    <p:spPr>
                      <a:xfrm>
                        <a:off x="381000" y="626593"/>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6267"/>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某实验过程如图所示，</a:t>
            </a:r>
            <a:r>
              <a:rPr lang="en-US" altLang="zh-CN" sz="2600" dirty="0">
                <a:latin typeface="宋体" panose="02010600030101010101" pitchFamily="2" charset="-122"/>
                <a:ea typeface="微软雅黑" panose="020B0503020204020204" pitchFamily="34" charset="-122"/>
                <a:cs typeface="Times New Roman" panose="02020603050405020304"/>
              </a:rPr>
              <a:t>③</a:t>
            </a:r>
            <a:r>
              <a:rPr lang="zh-CN" altLang="zh-CN" sz="2600" dirty="0">
                <a:latin typeface="Times New Roman" panose="02020603050405020304"/>
                <a:ea typeface="微软雅黑" panose="020B0503020204020204" pitchFamily="34" charset="-122"/>
                <a:cs typeface="Times New Roman" panose="02020603050405020304"/>
              </a:rPr>
              <a:t>试管中的现象是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380254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无明显现象，因稀</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不与铜反应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铜片溶解，产生无色气体，该气体遇到空气不变色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铜片溶解，放出红棕色有刺激性气味的气体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铜片溶解，产生无色气体，该气体在试管口变为红</a:t>
            </a:r>
            <a:r>
              <a:rPr lang="zh-CN" altLang="zh-CN" sz="2600" kern="100" dirty="0" smtClean="0">
                <a:latin typeface="Times New Roman" panose="02020603050405020304"/>
                <a:ea typeface="微软雅黑" panose="020B0503020204020204" pitchFamily="34" charset="-122"/>
                <a:cs typeface="Times New Roman" panose="02020603050405020304"/>
              </a:rPr>
              <a:t>棕色</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762165" y="67864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71682" name="Picture 2" descr="SJ18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1460018"/>
            <a:ext cx="4282907" cy="216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381000" y="988533"/>
          <a:ext cx="11493500" cy="1181100"/>
        </p:xfrm>
        <a:graphic>
          <a:graphicData uri="http://schemas.openxmlformats.org/presentationml/2006/ole">
            <mc:AlternateContent xmlns:mc="http://schemas.openxmlformats.org/markup-compatibility/2006">
              <mc:Choice xmlns:v="urn:schemas-microsoft-com:vml" Requires="v">
                <p:oleObj spid="_x0000_s37908" name="Document" r:id="rId1" imgW="11505565" imgH="1192530" progId="Word.Document.8">
                  <p:embed/>
                </p:oleObj>
              </mc:Choice>
              <mc:Fallback>
                <p:oleObj name="Document" r:id="rId1" imgW="11505565" imgH="1192530" progId="Word.Document.8">
                  <p:embed/>
                  <p:pic>
                    <p:nvPicPr>
                      <p:cNvPr id="0" name="对象 1"/>
                      <p:cNvPicPr>
                        <a:picLocks noChangeAspect="1" noChangeArrowheads="1"/>
                      </p:cNvPicPr>
                      <p:nvPr/>
                    </p:nvPicPr>
                    <p:blipFill>
                      <a:blip r:embed="rId2"/>
                      <a:srcRect/>
                      <a:stretch>
                        <a:fillRect/>
                      </a:stretch>
                    </p:blipFill>
                    <p:spPr bwMode="auto">
                      <a:xfrm>
                        <a:off x="381000" y="988533"/>
                        <a:ext cx="11493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55506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从氮元素化合价预测</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a:t>
            </a:r>
            <a:r>
              <a:rPr lang="en-US" altLang="zh-CN" sz="2600"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元素化合价</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价</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处于</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价态</a:t>
            </a:r>
            <a:r>
              <a:rPr lang="zh-CN" altLang="zh-CN" sz="2600" kern="100" dirty="0">
                <a:latin typeface="Times New Roman" panose="02020603050405020304"/>
                <a:ea typeface="微软雅黑" panose="020B0503020204020204" pitchFamily="34" charset="-122"/>
                <a:cs typeface="Times New Roman" panose="02020603050405020304"/>
              </a:rPr>
              <a:t>，因此</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smtClean="0">
                <a:latin typeface="Times New Roman" panose="02020603050405020304"/>
                <a:ea typeface="微软雅黑" panose="020B0503020204020204" pitchFamily="34" charset="-122"/>
                <a:cs typeface="Times New Roman" panose="02020603050405020304"/>
              </a:rPr>
              <a:t>具有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写出下列转化的化学方程式：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氨气与氧气在加热和催化剂作用下生成</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endParaRPr lang="en-US" altLang="zh-CN" sz="10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氨气和氧化铜在加热条件下生成</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3934930" y="1449541"/>
            <a:ext cx="684803"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6125555" y="144954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最低</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10055712" y="1449540"/>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还原性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9" name="对象 8"/>
          <p:cNvGraphicFramePr>
            <a:graphicFrameLocks noChangeAspect="1"/>
          </p:cNvGraphicFramePr>
          <p:nvPr/>
        </p:nvGraphicFramePr>
        <p:xfrm>
          <a:off x="694516" y="3017363"/>
          <a:ext cx="4457700" cy="990600"/>
        </p:xfrm>
        <a:graphic>
          <a:graphicData uri="http://schemas.openxmlformats.org/presentationml/2006/ole">
            <mc:AlternateContent xmlns:mc="http://schemas.openxmlformats.org/markup-compatibility/2006">
              <mc:Choice xmlns:v="urn:schemas-microsoft-com:vml" Requires="v">
                <p:oleObj spid="_x0000_s5163" name="Document" r:id="rId1" imgW="4467860" imgH="995680" progId="Word.Document.8">
                  <p:embed/>
                </p:oleObj>
              </mc:Choice>
              <mc:Fallback>
                <p:oleObj name="Document" r:id="rId1" imgW="4467860" imgH="995680" progId="Word.Document.8">
                  <p:embed/>
                  <p:pic>
                    <p:nvPicPr>
                      <p:cNvPr id="0" name="图片 5162"/>
                      <p:cNvPicPr/>
                      <p:nvPr/>
                    </p:nvPicPr>
                    <p:blipFill>
                      <a:blip r:embed="rId2"/>
                      <a:stretch>
                        <a:fillRect/>
                      </a:stretch>
                    </p:blipFill>
                    <p:spPr>
                      <a:xfrm>
                        <a:off x="694516" y="3017363"/>
                        <a:ext cx="4457700" cy="9906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06583" y="4417224"/>
          <a:ext cx="5308600" cy="787400"/>
        </p:xfrm>
        <a:graphic>
          <a:graphicData uri="http://schemas.openxmlformats.org/presentationml/2006/ole">
            <mc:AlternateContent xmlns:mc="http://schemas.openxmlformats.org/markup-compatibility/2006">
              <mc:Choice xmlns:v="urn:schemas-microsoft-com:vml" Requires="v">
                <p:oleObj spid="_x0000_s5164" name="Document" r:id="rId3" imgW="5321300" imgH="795020" progId="Word.Document.8">
                  <p:embed/>
                </p:oleObj>
              </mc:Choice>
              <mc:Fallback>
                <p:oleObj name="Document" r:id="rId3" imgW="5321300" imgH="79502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 y="4417224"/>
                        <a:ext cx="5308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panose="02020603050405020304"/>
                <a:ea typeface="微软雅黑" panose="020B0503020204020204" pitchFamily="34" charset="-122"/>
                <a:cs typeface="Times New Roman" panose="02020603050405020304"/>
              </a:rPr>
              <a:t>在某</a:t>
            </a:r>
            <a:r>
              <a:rPr lang="en-US" altLang="zh-CN" sz="2600" kern="100" dirty="0">
                <a:latin typeface="Times New Roman" panose="02020603050405020304"/>
                <a:ea typeface="微软雅黑" panose="020B0503020204020204" pitchFamily="34" charset="-122"/>
                <a:cs typeface="Courier New" panose="02070309020205020404"/>
              </a:rPr>
              <a:t>100 mL</a:t>
            </a:r>
            <a:r>
              <a:rPr lang="zh-CN" altLang="zh-CN" sz="2600" kern="100" dirty="0">
                <a:latin typeface="Times New Roman" panose="02020603050405020304"/>
                <a:ea typeface="微软雅黑" panose="020B0503020204020204" pitchFamily="34" charset="-122"/>
                <a:cs typeface="Times New Roman" panose="02020603050405020304"/>
              </a:rPr>
              <a:t>混合酸中，</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的物质的量浓度为</a:t>
            </a:r>
            <a:r>
              <a:rPr lang="en-US" altLang="zh-CN" sz="2600" kern="100" dirty="0">
                <a:latin typeface="Times New Roman" panose="02020603050405020304"/>
                <a:ea typeface="微软雅黑" panose="020B0503020204020204" pitchFamily="34" charset="-122"/>
                <a:cs typeface="Courier New" panose="02070309020205020404"/>
              </a:rPr>
              <a:t>0.4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的物质的量浓度为</a:t>
            </a:r>
            <a:r>
              <a:rPr lang="en-US" altLang="zh-CN" sz="2600" kern="100" dirty="0">
                <a:latin typeface="Times New Roman" panose="02020603050405020304"/>
                <a:ea typeface="微软雅黑" panose="020B0503020204020204" pitchFamily="34" charset="-122"/>
                <a:cs typeface="Courier New" panose="02070309020205020404"/>
              </a:rPr>
              <a:t>0.2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。向其中加入</a:t>
            </a:r>
            <a:r>
              <a:rPr lang="en-US" altLang="zh-CN" sz="2600" kern="100" dirty="0">
                <a:latin typeface="Times New Roman" panose="02020603050405020304"/>
                <a:ea typeface="微软雅黑" panose="020B0503020204020204" pitchFamily="34" charset="-122"/>
                <a:cs typeface="Courier New" panose="02070309020205020404"/>
              </a:rPr>
              <a:t>1.92 g </a:t>
            </a:r>
            <a:r>
              <a:rPr lang="zh-CN" altLang="zh-CN" sz="2600" kern="100" dirty="0">
                <a:latin typeface="Times New Roman" panose="02020603050405020304"/>
                <a:ea typeface="微软雅黑" panose="020B0503020204020204" pitchFamily="34" charset="-122"/>
                <a:cs typeface="Times New Roman" panose="02020603050405020304"/>
              </a:rPr>
              <a:t>铜粉微热，待充分反应后，溶液中</a:t>
            </a:r>
            <a:r>
              <a:rPr lang="en-US" altLang="zh-CN" sz="2600" kern="100" dirty="0">
                <a:latin typeface="Times New Roman" panose="02020603050405020304"/>
                <a:ea typeface="微软雅黑" panose="020B0503020204020204" pitchFamily="34" charset="-122"/>
                <a:cs typeface="Courier New" panose="02070309020205020404"/>
              </a:rPr>
              <a:t>Cu</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的物质的量浓度约为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709702"/>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A.0.15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B.0.3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C.0.225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无法</a:t>
            </a:r>
            <a:r>
              <a:rPr lang="zh-CN" altLang="zh-CN" sz="2600" kern="100" dirty="0" smtClean="0">
                <a:latin typeface="Times New Roman" panose="02020603050405020304"/>
                <a:ea typeface="微软雅黑" panose="020B0503020204020204" pitchFamily="34" charset="-122"/>
                <a:cs typeface="Times New Roman" panose="02020603050405020304"/>
              </a:rPr>
              <a:t>计算</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4474999" y="211760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133955"/>
          <a:ext cx="11493500" cy="3556000"/>
        </p:xfrm>
        <a:graphic>
          <a:graphicData uri="http://schemas.openxmlformats.org/presentationml/2006/ole">
            <mc:AlternateContent xmlns:mc="http://schemas.openxmlformats.org/markup-compatibility/2006">
              <mc:Choice xmlns:v="urn:schemas-microsoft-com:vml" Requires="v">
                <p:oleObj spid="_x0000_s42002" name="Document" r:id="rId1" imgW="11505565" imgH="3575050" progId="Word.Document.8">
                  <p:embed/>
                </p:oleObj>
              </mc:Choice>
              <mc:Fallback>
                <p:oleObj name="Document" r:id="rId1" imgW="11505565" imgH="3575050" progId="Word.Document.8">
                  <p:embed/>
                  <p:pic>
                    <p:nvPicPr>
                      <p:cNvPr id="0" name="图片 42001"/>
                      <p:cNvPicPr/>
                      <p:nvPr/>
                    </p:nvPicPr>
                    <p:blipFill>
                      <a:blip r:embed="rId2"/>
                      <a:stretch>
                        <a:fillRect/>
                      </a:stretch>
                    </p:blipFill>
                    <p:spPr>
                      <a:xfrm>
                        <a:off x="381000" y="1133955"/>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kern="100" dirty="0">
                <a:latin typeface="Times New Roman" panose="02020603050405020304"/>
                <a:ea typeface="微软雅黑" panose="020B0503020204020204" pitchFamily="34" charset="-122"/>
                <a:cs typeface="Times New Roman" panose="02020603050405020304"/>
              </a:rPr>
              <a:t>为了探究浓硝酸的性质，进行以下五组实验，均观察到红棕色气体。下列分析错误的是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455941" y="3789840"/>
            <a:ext cx="1158002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将带火星的木条靠近</a:t>
            </a:r>
            <a:r>
              <a:rPr lang="zh-CN"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的试管口，木条复燃，说明</a:t>
            </a:r>
            <a:r>
              <a:rPr lang="en-US" altLang="zh-CN" sz="2600" kern="100" dirty="0">
                <a:latin typeface="Times New Roman" panose="02020603050405020304"/>
                <a:ea typeface="微软雅黑" panose="020B0503020204020204" pitchFamily="34" charset="-122"/>
                <a:cs typeface="Courier New" panose="02070309020205020404"/>
              </a:rPr>
              <a:t>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能支持燃烧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中的铁片钝化，红棕色气体由浓硝酸分解产生，</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中溶液变为绿色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①④⑤</a:t>
            </a:r>
            <a:r>
              <a:rPr lang="zh-CN" altLang="zh-CN" sz="2600" kern="100" dirty="0">
                <a:latin typeface="Times New Roman" panose="02020603050405020304"/>
                <a:ea typeface="微软雅黑" panose="020B0503020204020204" pitchFamily="34" charset="-122"/>
                <a:cs typeface="Times New Roman" panose="02020603050405020304"/>
              </a:rPr>
              <a:t>实验对比，</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中的红棕色气体可能是由挥发的浓硝酸受热分解产生的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五支试管中的红棕色气体均为还原</a:t>
            </a:r>
            <a:r>
              <a:rPr lang="zh-CN" altLang="zh-CN" sz="2600" kern="100" dirty="0" smtClean="0">
                <a:latin typeface="Times New Roman" panose="02020603050405020304"/>
                <a:ea typeface="微软雅黑" panose="020B0503020204020204" pitchFamily="34" charset="-122"/>
                <a:cs typeface="Times New Roman" panose="02020603050405020304"/>
              </a:rPr>
              <a:t>产物</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2467013" y="107556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72706" name="Picture 2" descr="SJ17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4930" y="1037140"/>
            <a:ext cx="4320552" cy="27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灼热的玻璃棒插入浓硝酸中，浓</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分解生成</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，其中</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的物质的量之比为</a:t>
            </a:r>
            <a:r>
              <a:rPr lang="en-US" altLang="zh-CN" sz="2600" b="1" kern="1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，带火星的木条靠近</a:t>
            </a:r>
            <a:r>
              <a:rPr lang="zh-CN"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的试管口，木条复燃，说明</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能支持燃烧，</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项正确；灼热的铁片在浓硝酸中发生反应，且生成红棕色的</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，不会钝化，</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项错误；浓硝酸具有强挥发性，由</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知，</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中红棕色气体可能是由挥发出的</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(g)</a:t>
            </a:r>
            <a:r>
              <a:rPr lang="zh-CN" altLang="zh-CN" sz="2600" b="1" kern="100" dirty="0">
                <a:solidFill>
                  <a:srgbClr val="0000FF"/>
                </a:solidFill>
                <a:latin typeface="Times New Roman" panose="02020603050405020304"/>
                <a:ea typeface="仿宋_GB2312"/>
                <a:cs typeface="Times New Roman" panose="02020603050405020304"/>
              </a:rPr>
              <a:t>受灼热木炭</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提供热量</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作用，发生分解生成红棕色</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项正确；红棕色气体均为</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，都是</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被还原生成的，均为还原产物，</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从元素化合价和物质类别两个角度学习、研究物质的性质，是一种行之有效的方法。以下是氮元素形成物质的价类二维图及氮的循环的部分信息。</a:t>
            </a:r>
            <a:endParaRPr lang="zh-CN" altLang="zh-CN" sz="1050" kern="100" dirty="0">
              <a:effectLst/>
              <a:latin typeface="宋体" panose="02010600030101010101" pitchFamily="2" charset="-122"/>
              <a:cs typeface="Courier New" panose="02070309020205020404"/>
            </a:endParaRPr>
          </a:p>
        </p:txBody>
      </p:sp>
      <p:pic>
        <p:nvPicPr>
          <p:cNvPr id="73730" name="Picture 2" descr="SJ18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0005" y="2349655"/>
            <a:ext cx="4338356" cy="306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542230" cy="57553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Times New Roman" panose="02020603050405020304"/>
                <a:ea typeface="微软雅黑" panose="020B0503020204020204" pitchFamily="34" charset="-122"/>
              </a:rPr>
              <a:t>(1)</a:t>
            </a:r>
            <a:r>
              <a:rPr lang="en-US" altLang="zh-CN" sz="2600" dirty="0">
                <a:latin typeface="宋体" panose="02010600030101010101" pitchFamily="2" charset="-122"/>
                <a:ea typeface="微软雅黑" panose="020B0503020204020204" pitchFamily="34" charset="-122"/>
                <a:cs typeface="Times New Roman" panose="02020603050405020304"/>
              </a:rPr>
              <a:t>①</a:t>
            </a:r>
            <a:r>
              <a:rPr lang="zh-CN" altLang="zh-CN" sz="2600" dirty="0">
                <a:latin typeface="Times New Roman" panose="02020603050405020304"/>
                <a:ea typeface="微软雅黑" panose="020B0503020204020204" pitchFamily="34" charset="-122"/>
                <a:cs typeface="Times New Roman" panose="02020603050405020304"/>
              </a:rPr>
              <a:t>是一种人工固氮的重要途径，该反应的化学方程式是</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endParaRPr lang="en-US" altLang="zh-CN" sz="10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的化学方程式是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20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的化学方程式是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任写一种</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20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____________________________________________________________________</a:t>
            </a:r>
            <a:endParaRPr lang="zh-CN" altLang="zh-CN" sz="1050" kern="100" dirty="0">
              <a:latin typeface="宋体" panose="02010600030101010101" pitchFamily="2" charset="-122"/>
              <a:cs typeface="Courier New" panose="02070309020205020404"/>
            </a:endParaRPr>
          </a:p>
          <a:p>
            <a:pPr algn="just">
              <a:lnSpc>
                <a:spcPct val="20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(4)R</a:t>
            </a:r>
            <a:r>
              <a:rPr lang="zh-CN" altLang="zh-CN" sz="2600" kern="100" dirty="0">
                <a:latin typeface="Times New Roman" panose="02020603050405020304"/>
                <a:ea typeface="微软雅黑" panose="020B0503020204020204" pitchFamily="34" charset="-122"/>
                <a:cs typeface="Times New Roman" panose="02020603050405020304"/>
              </a:rPr>
              <a:t>可与</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溶液反应：</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err="1">
                <a:latin typeface="Times New Roman" panose="02020603050405020304"/>
                <a:ea typeface="微软雅黑" panose="020B0503020204020204" pitchFamily="34" charset="-122"/>
                <a:cs typeface="Courier New" panose="02070309020205020404"/>
              </a:rPr>
              <a:t>NaOH</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=NaNO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，该反应体现了</a:t>
            </a:r>
            <a:r>
              <a:rPr lang="en-US" altLang="zh-CN" sz="2600" kern="100" dirty="0">
                <a:latin typeface="Times New Roman" panose="02020603050405020304"/>
                <a:ea typeface="微软雅黑" panose="020B0503020204020204" pitchFamily="34" charset="-122"/>
                <a:cs typeface="Courier New" panose="02070309020205020404"/>
              </a:rPr>
              <a:t>R(HNO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smtClean="0">
                <a:latin typeface="Times New Roman" panose="02020603050405020304"/>
                <a:ea typeface="微软雅黑" panose="020B0503020204020204" pitchFamily="34" charset="-122"/>
                <a:cs typeface="Courier New" panose="02070309020205020404"/>
              </a:rPr>
              <a:t>_________</a:t>
            </a:r>
            <a:r>
              <a:rPr lang="zh-CN" altLang="zh-CN" sz="2600" kern="100" dirty="0">
                <a:latin typeface="Times New Roman" panose="02020603050405020304"/>
                <a:ea typeface="微软雅黑" panose="020B0503020204020204" pitchFamily="34" charset="-122"/>
                <a:cs typeface="Times New Roman" panose="02020603050405020304"/>
              </a:rPr>
              <a:t>性</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77993" y="1039333"/>
          <a:ext cx="3810000" cy="1181100"/>
        </p:xfrm>
        <a:graphic>
          <a:graphicData uri="http://schemas.openxmlformats.org/presentationml/2006/ole">
            <mc:AlternateContent xmlns:mc="http://schemas.openxmlformats.org/markup-compatibility/2006">
              <mc:Choice xmlns:v="urn:schemas-microsoft-com:vml" Requires="v">
                <p:oleObj spid="_x0000_s47157" name="Document" r:id="rId1" imgW="3815715" imgH="1186180" progId="Word.Document.8">
                  <p:embed/>
                </p:oleObj>
              </mc:Choice>
              <mc:Fallback>
                <p:oleObj name="Document" r:id="rId1" imgW="3815715" imgH="1186180" progId="Word.Document.8">
                  <p:embed/>
                  <p:pic>
                    <p:nvPicPr>
                      <p:cNvPr id="0" name="对象 2"/>
                      <p:cNvPicPr>
                        <a:picLocks noChangeAspect="1" noChangeArrowheads="1"/>
                      </p:cNvPicPr>
                      <p:nvPr/>
                    </p:nvPicPr>
                    <p:blipFill>
                      <a:blip r:embed="rId2"/>
                      <a:srcRect/>
                      <a:stretch>
                        <a:fillRect/>
                      </a:stretch>
                    </p:blipFill>
                    <p:spPr bwMode="auto">
                      <a:xfrm>
                        <a:off x="577993" y="1039333"/>
                        <a:ext cx="3810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3934930" y="1636233"/>
          <a:ext cx="4813300" cy="990600"/>
        </p:xfrm>
        <a:graphic>
          <a:graphicData uri="http://schemas.openxmlformats.org/presentationml/2006/ole">
            <mc:AlternateContent xmlns:mc="http://schemas.openxmlformats.org/markup-compatibility/2006">
              <mc:Choice xmlns:v="urn:schemas-microsoft-com:vml" Requires="v">
                <p:oleObj spid="_x0000_s47158" name="Document" r:id="rId3" imgW="4822825" imgH="990600" progId="Word.Document.8">
                  <p:embed/>
                </p:oleObj>
              </mc:Choice>
              <mc:Fallback>
                <p:oleObj name="Document" r:id="rId3" imgW="4822825" imgH="990600" progId="Word.Document.8">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930" y="1636233"/>
                        <a:ext cx="481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383216" y="3295178"/>
          <a:ext cx="11493500" cy="1574800"/>
        </p:xfrm>
        <a:graphic>
          <a:graphicData uri="http://schemas.openxmlformats.org/presentationml/2006/ole">
            <mc:AlternateContent xmlns:mc="http://schemas.openxmlformats.org/markup-compatibility/2006">
              <mc:Choice xmlns:v="urn:schemas-microsoft-com:vml" Requires="v">
                <p:oleObj spid="_x0000_s47159" name="Document" r:id="rId5" imgW="11505565" imgH="1590675" progId="Word.Document.8">
                  <p:embed/>
                </p:oleObj>
              </mc:Choice>
              <mc:Fallback>
                <p:oleObj name="Document" r:id="rId5" imgW="11505565" imgH="1590675" progId="Word.Document.8">
                  <p:embed/>
                  <p:pic>
                    <p:nvPicPr>
                      <p:cNvPr id="0" name="对象 4"/>
                      <p:cNvPicPr>
                        <a:picLocks noChangeAspect="1" noChangeArrowheads="1"/>
                      </p:cNvPicPr>
                      <p:nvPr/>
                    </p:nvPicPr>
                    <p:blipFill>
                      <a:blip r:embed="rId6"/>
                      <a:srcRect/>
                      <a:stretch>
                        <a:fillRect/>
                      </a:stretch>
                    </p:blipFill>
                    <p:spPr bwMode="auto">
                      <a:xfrm>
                        <a:off x="383216" y="3295178"/>
                        <a:ext cx="11493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p:nvPr/>
        </p:nvSpPr>
        <p:spPr>
          <a:xfrm>
            <a:off x="2674769" y="5637696"/>
            <a:ext cx="518091"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酸</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542465" y="569762"/>
          <a:ext cx="11493500" cy="5740400"/>
        </p:xfrm>
        <a:graphic>
          <a:graphicData uri="http://schemas.openxmlformats.org/presentationml/2006/ole">
            <mc:AlternateContent xmlns:mc="http://schemas.openxmlformats.org/markup-compatibility/2006">
              <mc:Choice xmlns:v="urn:schemas-microsoft-com:vml" Requires="v">
                <p:oleObj spid="_x0000_s45078" name="Document" r:id="rId1" imgW="11505565" imgH="5758180" progId="Word.Document.8">
                  <p:embed/>
                </p:oleObj>
              </mc:Choice>
              <mc:Fallback>
                <p:oleObj name="Document" r:id="rId1" imgW="11505565" imgH="5758180" progId="Word.Document.8">
                  <p:embed/>
                  <p:pic>
                    <p:nvPicPr>
                      <p:cNvPr id="0" name="图片 45077"/>
                      <p:cNvPicPr/>
                      <p:nvPr/>
                    </p:nvPicPr>
                    <p:blipFill>
                      <a:blip r:embed="rId2"/>
                      <a:stretch>
                        <a:fillRect/>
                      </a:stretch>
                    </p:blipFill>
                    <p:spPr>
                      <a:xfrm>
                        <a:off x="542465" y="569762"/>
                        <a:ext cx="11493500" cy="5740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(5)Q</a:t>
            </a:r>
            <a:r>
              <a:rPr lang="zh-CN" altLang="zh-CN" sz="2600" kern="100" dirty="0">
                <a:latin typeface="Times New Roman" panose="02020603050405020304"/>
                <a:ea typeface="微软雅黑" panose="020B0503020204020204" pitchFamily="34" charset="-122"/>
                <a:cs typeface="Times New Roman" panose="02020603050405020304"/>
              </a:rPr>
              <a:t>的化学式是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Q</a:t>
            </a:r>
            <a:r>
              <a:rPr lang="zh-CN" altLang="zh-CN" sz="2600" kern="100" dirty="0">
                <a:latin typeface="Times New Roman" panose="02020603050405020304"/>
                <a:ea typeface="微软雅黑" panose="020B0503020204020204" pitchFamily="34" charset="-122"/>
                <a:cs typeface="Times New Roman" panose="02020603050405020304"/>
              </a:rPr>
              <a:t>属于酸性氧化物，写出</a:t>
            </a:r>
            <a:r>
              <a:rPr lang="en-US" altLang="zh-CN" sz="2600" kern="100" dirty="0">
                <a:latin typeface="Times New Roman" panose="02020603050405020304"/>
                <a:ea typeface="微软雅黑" panose="020B0503020204020204" pitchFamily="34" charset="-122"/>
                <a:cs typeface="Courier New" panose="02070309020205020404"/>
              </a:rPr>
              <a:t>Q</a:t>
            </a:r>
            <a:r>
              <a:rPr lang="zh-CN" altLang="zh-CN" sz="2600" kern="100" dirty="0">
                <a:latin typeface="Times New Roman" panose="02020603050405020304"/>
                <a:ea typeface="微软雅黑" panose="020B0503020204020204" pitchFamily="34" charset="-122"/>
                <a:cs typeface="Times New Roman" panose="02020603050405020304"/>
              </a:rPr>
              <a:t>与水反应的化学方程式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(6)L</a:t>
            </a:r>
            <a:r>
              <a:rPr lang="zh-CN" altLang="zh-CN" sz="2600" kern="100" dirty="0">
                <a:latin typeface="Times New Roman" panose="02020603050405020304"/>
                <a:ea typeface="微软雅黑" panose="020B0503020204020204" pitchFamily="34" charset="-122"/>
                <a:cs typeface="Times New Roman" panose="02020603050405020304"/>
              </a:rPr>
              <a:t>在水体中过多蓄积会导致水体富营养化。将水体调节为酸性后加入适量</a:t>
            </a:r>
            <a:r>
              <a:rPr lang="en-US" altLang="zh-CN" sz="2600" kern="100" dirty="0" err="1">
                <a:latin typeface="Times New Roman" panose="02020603050405020304"/>
                <a:ea typeface="微软雅黑" panose="020B0503020204020204" pitchFamily="34" charset="-122"/>
                <a:cs typeface="Courier New" panose="02070309020205020404"/>
              </a:rPr>
              <a:t>NaClO</a:t>
            </a:r>
            <a:r>
              <a:rPr lang="zh-CN" altLang="zh-CN" sz="2600" kern="100" dirty="0">
                <a:latin typeface="Times New Roman" panose="02020603050405020304"/>
                <a:ea typeface="微软雅黑" panose="020B0503020204020204" pitchFamily="34" charset="-122"/>
                <a:cs typeface="Times New Roman" panose="02020603050405020304"/>
              </a:rPr>
              <a:t>，可将</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中阳离子转化为无污染气体以去除。写出</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err="1">
                <a:latin typeface="Times New Roman" panose="02020603050405020304"/>
                <a:ea typeface="微软雅黑" panose="020B0503020204020204" pitchFamily="34" charset="-122"/>
                <a:cs typeface="Courier New" panose="02070309020205020404"/>
              </a:rPr>
              <a:t>NaClO</a:t>
            </a:r>
            <a:r>
              <a:rPr lang="zh-CN" altLang="zh-CN" sz="2600" kern="100" dirty="0">
                <a:latin typeface="Times New Roman" panose="02020603050405020304"/>
                <a:ea typeface="微软雅黑" panose="020B0503020204020204" pitchFamily="34" charset="-122"/>
                <a:cs typeface="Times New Roman" panose="02020603050405020304"/>
              </a:rPr>
              <a:t>反应的离子方程式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3056793" y="609752"/>
            <a:ext cx="88678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N</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5</a:t>
            </a:r>
            <a:endParaRPr lang="zh-CN" altLang="en-US" sz="2600" dirty="0"/>
          </a:p>
        </p:txBody>
      </p:sp>
      <p:sp>
        <p:nvSpPr>
          <p:cNvPr id="5" name="矩形 4"/>
          <p:cNvSpPr/>
          <p:nvPr/>
        </p:nvSpPr>
        <p:spPr>
          <a:xfrm>
            <a:off x="1054562" y="1212363"/>
            <a:ext cx="335252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N</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5</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=2HNO</a:t>
            </a:r>
            <a:r>
              <a:rPr lang="en-US" altLang="zh-CN" sz="2600" baseline="-25000" dirty="0">
                <a:solidFill>
                  <a:srgbClr val="C00000"/>
                </a:solidFill>
                <a:latin typeface="Times New Roman" panose="02020603050405020304"/>
                <a:ea typeface="微软雅黑" panose="020B0503020204020204" pitchFamily="34" charset="-122"/>
              </a:rPr>
              <a:t>3</a:t>
            </a:r>
            <a:endParaRPr lang="zh-CN" altLang="en-US" sz="2600" dirty="0"/>
          </a:p>
        </p:txBody>
      </p:sp>
      <p:graphicFrame>
        <p:nvGraphicFramePr>
          <p:cNvPr id="6" name="对象 5"/>
          <p:cNvGraphicFramePr>
            <a:graphicFrameLocks noChangeAspect="1"/>
          </p:cNvGraphicFramePr>
          <p:nvPr/>
        </p:nvGraphicFramePr>
        <p:xfrm>
          <a:off x="2216951" y="2974817"/>
          <a:ext cx="6527800" cy="584200"/>
        </p:xfrm>
        <a:graphic>
          <a:graphicData uri="http://schemas.openxmlformats.org/presentationml/2006/ole">
            <mc:AlternateContent xmlns:mc="http://schemas.openxmlformats.org/markup-compatibility/2006">
              <mc:Choice xmlns:v="urn:schemas-microsoft-com:vml" Requires="v">
                <p:oleObj spid="_x0000_s46101" name="Document" r:id="rId1" imgW="6541135" imgH="596900" progId="Word.Document.8">
                  <p:embed/>
                </p:oleObj>
              </mc:Choice>
              <mc:Fallback>
                <p:oleObj name="Document" r:id="rId1" imgW="6541135" imgH="596900" progId="Word.Document.8">
                  <p:embed/>
                  <p:pic>
                    <p:nvPicPr>
                      <p:cNvPr id="0" name="对象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51" y="2974817"/>
                        <a:ext cx="652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kern="100" dirty="0" smtClean="0">
                <a:solidFill>
                  <a:srgbClr val="0000FF"/>
                </a:solidFill>
                <a:latin typeface="Times New Roman" panose="02020603050405020304"/>
                <a:ea typeface="仿宋_GB2312"/>
                <a:cs typeface="Courier New" panose="02070309020205020404"/>
              </a:rPr>
              <a:t>解析  </a:t>
            </a:r>
            <a:r>
              <a:rPr lang="en-US" altLang="zh-CN" sz="2600" b="1" kern="100" dirty="0" smtClean="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5)Q</a:t>
            </a:r>
            <a:r>
              <a:rPr lang="zh-CN" altLang="zh-CN" sz="2600" b="1" kern="100" dirty="0">
                <a:solidFill>
                  <a:srgbClr val="0000FF"/>
                </a:solidFill>
                <a:latin typeface="Times New Roman" panose="02020603050405020304"/>
                <a:ea typeface="仿宋_GB2312"/>
                <a:cs typeface="Times New Roman" panose="02020603050405020304"/>
              </a:rPr>
              <a:t>为五氧化二氮，化学式是</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Q</a:t>
            </a:r>
            <a:r>
              <a:rPr lang="zh-CN" altLang="zh-CN" sz="2600" b="1" kern="100" dirty="0">
                <a:solidFill>
                  <a:srgbClr val="0000FF"/>
                </a:solidFill>
                <a:latin typeface="Times New Roman" panose="02020603050405020304"/>
                <a:ea typeface="仿宋_GB2312"/>
                <a:cs typeface="Times New Roman" panose="02020603050405020304"/>
              </a:rPr>
              <a:t>属于酸性氧化物，也是硝酸的酸酐，五氧化二氮与水反应生成硝酸，化学方程式</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=2HNO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(6)L</a:t>
            </a:r>
            <a:r>
              <a:rPr lang="zh-CN" altLang="zh-CN" sz="2600" b="1" kern="100" dirty="0">
                <a:solidFill>
                  <a:srgbClr val="0000FF"/>
                </a:solidFill>
                <a:latin typeface="Times New Roman" panose="02020603050405020304"/>
                <a:ea typeface="仿宋_GB2312"/>
                <a:cs typeface="Times New Roman" panose="02020603050405020304"/>
              </a:rPr>
              <a:t>为硝酸铵，调为酸性后加入适量</a:t>
            </a:r>
            <a:r>
              <a:rPr lang="en-US" altLang="zh-CN" sz="2600" b="1" kern="100" dirty="0" err="1">
                <a:solidFill>
                  <a:srgbClr val="0000FF"/>
                </a:solidFill>
                <a:latin typeface="Times New Roman" panose="02020603050405020304"/>
                <a:ea typeface="仿宋_GB2312"/>
                <a:cs typeface="Courier New" panose="02070309020205020404"/>
              </a:rPr>
              <a:t>NaClO</a:t>
            </a:r>
            <a:r>
              <a:rPr lang="zh-CN" altLang="zh-CN" sz="2600" b="1" kern="100" dirty="0">
                <a:solidFill>
                  <a:srgbClr val="0000FF"/>
                </a:solidFill>
                <a:latin typeface="Times New Roman" panose="02020603050405020304"/>
                <a:ea typeface="仿宋_GB2312"/>
                <a:cs typeface="Times New Roman" panose="02020603050405020304"/>
              </a:rPr>
              <a:t>，可将</a:t>
            </a:r>
            <a:r>
              <a:rPr lang="en-US" altLang="zh-CN" sz="2600" b="1" kern="100" dirty="0">
                <a:solidFill>
                  <a:srgbClr val="0000FF"/>
                </a:solidFill>
                <a:latin typeface="Times New Roman" panose="02020603050405020304"/>
                <a:ea typeface="仿宋_GB2312"/>
                <a:cs typeface="Courier New" panose="02070309020205020404"/>
              </a:rPr>
              <a:t>L</a:t>
            </a:r>
            <a:r>
              <a:rPr lang="zh-CN" altLang="zh-CN" sz="2600" b="1" kern="100" dirty="0">
                <a:solidFill>
                  <a:srgbClr val="0000FF"/>
                </a:solidFill>
                <a:latin typeface="Times New Roman" panose="02020603050405020304"/>
                <a:ea typeface="仿宋_GB2312"/>
                <a:cs typeface="Times New Roman" panose="02020603050405020304"/>
              </a:rPr>
              <a:t>中阳离子转化为无污染气体以去除，则该无污染气体为氮气，硝酸铵与</a:t>
            </a:r>
            <a:r>
              <a:rPr lang="en-US" altLang="zh-CN" sz="2600" b="1" kern="100" dirty="0" err="1">
                <a:solidFill>
                  <a:srgbClr val="0000FF"/>
                </a:solidFill>
                <a:latin typeface="Times New Roman" panose="02020603050405020304"/>
                <a:ea typeface="仿宋_GB2312"/>
                <a:cs typeface="Courier New" panose="02070309020205020404"/>
              </a:rPr>
              <a:t>NaClO</a:t>
            </a:r>
            <a:r>
              <a:rPr lang="zh-CN" altLang="zh-CN" sz="2600" b="1" kern="100" dirty="0">
                <a:solidFill>
                  <a:srgbClr val="0000FF"/>
                </a:solidFill>
                <a:latin typeface="Times New Roman" panose="02020603050405020304"/>
                <a:ea typeface="仿宋_GB2312"/>
                <a:cs typeface="Times New Roman" panose="02020603050405020304"/>
              </a:rPr>
              <a:t>反应的离子方程式</a:t>
            </a:r>
            <a:r>
              <a:rPr lang="en-US" altLang="zh-CN" sz="2600" b="1" kern="100" dirty="0">
                <a:solidFill>
                  <a:srgbClr val="0000FF"/>
                </a:solidFill>
                <a:latin typeface="Times New Roman" panose="02020603050405020304"/>
                <a:ea typeface="仿宋_GB2312"/>
                <a:cs typeface="Courier New" panose="02070309020205020404"/>
              </a:rPr>
              <a:t>2NH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3ClO</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3Cl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喷泉是一种常见的现象，产生的原因是存在压强差。</a:t>
            </a:r>
            <a:endParaRPr lang="zh-CN" altLang="zh-CN" sz="1050" kern="100" dirty="0">
              <a:effectLst/>
              <a:latin typeface="宋体" panose="02010600030101010101" pitchFamily="2" charset="-122"/>
              <a:cs typeface="Courier New" panose="02070309020205020404"/>
            </a:endParaRPr>
          </a:p>
        </p:txBody>
      </p:sp>
      <p:pic>
        <p:nvPicPr>
          <p:cNvPr id="75778" name="Picture 2" descr="SJ18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1809587"/>
            <a:ext cx="5166660" cy="252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用途</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01353"/>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应用于氮肥工业和硝酸工业。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易液化，常用作制冷剂</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请回答下列问题：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用如图甲所示的装置进行喷泉实验，干燥的圆底烧瓶中已装满氨气，引发喷泉的操作是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该实验的原理是</a:t>
            </a: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如果只提供如图乙所示的装置，说明引发喷泉的方法</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3034815" y="2015010"/>
            <a:ext cx="752000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打开止水夹，挤压胶头滴管使少量水进入圆底烧瓶</a:t>
            </a:r>
            <a:endParaRPr lang="zh-CN" altLang="en-US" sz="2600" dirty="0"/>
          </a:p>
        </p:txBody>
      </p:sp>
      <p:sp>
        <p:nvSpPr>
          <p:cNvPr id="5" name="矩形 4"/>
          <p:cNvSpPr/>
          <p:nvPr/>
        </p:nvSpPr>
        <p:spPr>
          <a:xfrm>
            <a:off x="514493" y="2516979"/>
            <a:ext cx="10801380" cy="1292662"/>
          </a:xfrm>
          <a:prstGeom prst="rect">
            <a:avLst/>
          </a:prstGeom>
        </p:spPr>
        <p:txBody>
          <a:bodyPr wrap="square">
            <a:spAutoFit/>
          </a:bodyPr>
          <a:lstStyle/>
          <a:p>
            <a:pPr>
              <a:lnSpc>
                <a:spcPct val="150000"/>
              </a:lnSpc>
            </a:pPr>
            <a:r>
              <a:rPr lang="en-US" altLang="zh-CN" sz="2600" dirty="0" smtClean="0">
                <a:solidFill>
                  <a:srgbClr val="C00000"/>
                </a:solidFill>
                <a:latin typeface="Times New Roman" panose="02020603050405020304"/>
                <a:ea typeface="微软雅黑" panose="020B0503020204020204" pitchFamily="34" charset="-122"/>
              </a:rPr>
              <a:t>                            NH</a:t>
            </a:r>
            <a:r>
              <a:rPr lang="en-US" altLang="zh-CN" sz="2600" baseline="-25000" dirty="0" smtClean="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极易溶于水，使圆底烧瓶内的压强迅速减小，烧杯内的水快速进入圆底烧瓶</a:t>
            </a:r>
            <a:endParaRPr lang="zh-CN" altLang="en-US" sz="2600" dirty="0"/>
          </a:p>
        </p:txBody>
      </p:sp>
      <p:sp>
        <p:nvSpPr>
          <p:cNvPr id="6" name="矩形 5"/>
          <p:cNvSpPr/>
          <p:nvPr/>
        </p:nvSpPr>
        <p:spPr>
          <a:xfrm>
            <a:off x="514493" y="4402935"/>
            <a:ext cx="1085425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打开止水夹，用热毛巾捂住圆底烧瓶至导管口有气泡冒出后，移去热毛巾</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182977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en-US" altLang="zh-CN" sz="2600" b="1" dirty="0">
                <a:solidFill>
                  <a:srgbClr val="0000FF"/>
                </a:solidFill>
                <a:latin typeface="宋体" panose="02010600030101010101" pitchFamily="2" charset="-122"/>
                <a:ea typeface="仿宋_GB2312"/>
                <a:cs typeface="Times New Roman" panose="02020603050405020304"/>
              </a:rPr>
              <a:t>①</a:t>
            </a:r>
            <a:r>
              <a:rPr lang="zh-CN" altLang="zh-CN" sz="2600" b="1" dirty="0">
                <a:solidFill>
                  <a:srgbClr val="0000FF"/>
                </a:solidFill>
                <a:latin typeface="Times New Roman" panose="02020603050405020304"/>
                <a:ea typeface="仿宋_GB2312"/>
                <a:cs typeface="Times New Roman" panose="02020603050405020304"/>
              </a:rPr>
              <a:t>题图甲所示装置要引发喷泉，只需打开止水夹，挤压胶头滴管使少量水进入圆底烧瓶即可；</a:t>
            </a:r>
            <a:r>
              <a:rPr lang="en-US" altLang="zh-CN" sz="2600" b="1" dirty="0">
                <a:solidFill>
                  <a:srgbClr val="0000FF"/>
                </a:solidFill>
                <a:latin typeface="宋体" panose="02010600030101010101" pitchFamily="2" charset="-122"/>
                <a:ea typeface="仿宋_GB2312"/>
                <a:cs typeface="Times New Roman" panose="02020603050405020304"/>
              </a:rPr>
              <a:t>②</a:t>
            </a:r>
            <a:r>
              <a:rPr lang="zh-CN" altLang="zh-CN" sz="2600" b="1" dirty="0">
                <a:solidFill>
                  <a:srgbClr val="0000FF"/>
                </a:solidFill>
                <a:latin typeface="Times New Roman" panose="02020603050405020304"/>
                <a:ea typeface="仿宋_GB2312"/>
                <a:cs typeface="Times New Roman" panose="02020603050405020304"/>
              </a:rPr>
              <a:t>题图乙所示装置要引发喷泉需先打开止水夹，用热毛巾捂住圆底烧瓶，发现导管口有气泡冒出后，再移去热毛巾。</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552196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利用如图丙所示的装置，在锥形瓶中分别加入足量的下列物质，反应后可能产生喷泉的是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A.Cu</a:t>
            </a:r>
            <a:r>
              <a:rPr lang="zh-CN" altLang="zh-CN" sz="2600" kern="100" dirty="0">
                <a:latin typeface="Times New Roman" panose="02020603050405020304"/>
                <a:ea typeface="微软雅黑" panose="020B0503020204020204" pitchFamily="34" charset="-122"/>
                <a:cs typeface="Times New Roman" panose="02020603050405020304"/>
              </a:rPr>
              <a:t>与稀盐酸</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B.NaHCO</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C.CaCO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与稀硫酸</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D.NH</a:t>
            </a:r>
            <a:r>
              <a:rPr lang="en-US" altLang="zh-CN" sz="2600" kern="100" baseline="-25000" dirty="0" smtClean="0">
                <a:latin typeface="Times New Roman" panose="02020603050405020304"/>
                <a:ea typeface="微软雅黑" panose="020B0503020204020204" pitchFamily="34" charset="-122"/>
                <a:cs typeface="Courier New" panose="02070309020205020404"/>
              </a:rPr>
              <a:t>4</a:t>
            </a:r>
            <a:r>
              <a:rPr lang="en-US" altLang="zh-CN" sz="2600" kern="100" dirty="0" smtClean="0">
                <a:latin typeface="Times New Roman" panose="02020603050405020304"/>
                <a:ea typeface="微软雅黑" panose="020B0503020204020204" pitchFamily="34" charset="-122"/>
                <a:cs typeface="Courier New" panose="02070309020205020404"/>
              </a:rPr>
              <a:t>HCO</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与稀盐酸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在图丙所示装置的锥形瓶中加入酒精，锥形瓶外放一水槽，水槽中加入冷水后，再加入足量的下列物质，结果也产生了喷泉。水槽中加入的物质可以是</a:t>
            </a:r>
            <a:r>
              <a:rPr lang="en-US" altLang="zh-CN" sz="2600" kern="100" dirty="0" smtClean="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浓硫酸</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Times New Roman" panose="02020603050405020304" pitchFamily="18" charset="0"/>
                <a:ea typeface="Times New Roman" panose="02020603050405020304"/>
                <a:cs typeface="Times New Roman" panose="02020603050405020304" pitchFamily="18" charset="0"/>
              </a:rPr>
              <a:t>.</a:t>
            </a:r>
            <a:r>
              <a:rPr lang="zh-CN" altLang="zh-CN" sz="2600" kern="100" dirty="0">
                <a:latin typeface="Times New Roman" panose="02020603050405020304"/>
                <a:ea typeface="微软雅黑" panose="020B0503020204020204" pitchFamily="34" charset="-122"/>
                <a:cs typeface="Times New Roman" panose="02020603050405020304"/>
              </a:rPr>
              <a:t>食盐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硝酸钾</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D</a:t>
            </a:r>
            <a:r>
              <a:rPr lang="en-US" altLang="zh-CN" sz="2600" kern="100" dirty="0">
                <a:latin typeface="Times New Roman" panose="02020603050405020304" pitchFamily="18" charset="0"/>
                <a:ea typeface="Times New Roman" panose="02020603050405020304"/>
                <a:cs typeface="Times New Roman" panose="02020603050405020304" pitchFamily="18" charset="0"/>
              </a:rPr>
              <a:t>.</a:t>
            </a:r>
            <a:r>
              <a:rPr lang="zh-CN" altLang="zh-CN" sz="2600" kern="100" dirty="0" smtClean="0">
                <a:latin typeface="Times New Roman" panose="02020603050405020304"/>
                <a:ea typeface="微软雅黑" panose="020B0503020204020204" pitchFamily="34" charset="-122"/>
                <a:cs typeface="Times New Roman" panose="02020603050405020304"/>
              </a:rPr>
              <a:t>硫酸铜</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149768" y="1269518"/>
            <a:ext cx="42511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D</a:t>
            </a:r>
            <a:endParaRPr lang="zh-CN" altLang="en-US" sz="2600" dirty="0"/>
          </a:p>
        </p:txBody>
      </p:sp>
      <p:sp>
        <p:nvSpPr>
          <p:cNvPr id="4" name="矩形 3"/>
          <p:cNvSpPr/>
          <p:nvPr/>
        </p:nvSpPr>
        <p:spPr>
          <a:xfrm>
            <a:off x="1234585" y="4197512"/>
            <a:ext cx="42511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能在锥形瓶内持续反应产生气体，使锥形瓶内的压强大于圆底烧瓶内的压强即可，故应选</a:t>
            </a:r>
            <a:r>
              <a:rPr lang="en-US" altLang="zh-CN" sz="2600" b="1" dirty="0">
                <a:solidFill>
                  <a:srgbClr val="0000FF"/>
                </a:solidFill>
                <a:latin typeface="Times New Roman" panose="02020603050405020304"/>
                <a:ea typeface="仿宋_GB2312"/>
              </a:rPr>
              <a:t>NH</a:t>
            </a:r>
            <a:r>
              <a:rPr lang="en-US" altLang="zh-CN" sz="2600" b="1" baseline="-25000" dirty="0">
                <a:solidFill>
                  <a:srgbClr val="0000FF"/>
                </a:solidFill>
                <a:latin typeface="Times New Roman" panose="02020603050405020304"/>
                <a:ea typeface="仿宋_GB2312"/>
              </a:rPr>
              <a:t>4</a:t>
            </a:r>
            <a:r>
              <a:rPr lang="en-US" altLang="zh-CN" sz="2600" b="1" dirty="0">
                <a:solidFill>
                  <a:srgbClr val="0000FF"/>
                </a:solidFill>
                <a:latin typeface="Times New Roman" panose="02020603050405020304"/>
                <a:ea typeface="仿宋_GB2312"/>
              </a:rPr>
              <a:t>HCO</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和稀盐酸，其他选项中的物质要么不反应，要么反应不生成气体或产生气体很少。</a:t>
            </a:r>
            <a:r>
              <a:rPr lang="en-US" altLang="zh-CN" sz="2600" b="1"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浓硫酸溶于水放出大量的热，使锥形瓶内酒精汽化，锥形瓶内压强增大，引发喷泉。</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从产生喷泉的原理分析，图中甲、乙所示装置是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增大</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减小</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圆底烧瓶内气体的压强。图丙所示装置是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锥形瓶内气体的压强。人造喷泉及火山爆发的原理与图</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乙</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丙</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所示装置的原理相似</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8124059" y="802475"/>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减小</a:t>
            </a:r>
            <a:endParaRPr lang="zh-CN" altLang="en-US" sz="2600" dirty="0"/>
          </a:p>
        </p:txBody>
      </p:sp>
      <p:sp>
        <p:nvSpPr>
          <p:cNvPr id="4" name="矩形 3"/>
          <p:cNvSpPr/>
          <p:nvPr/>
        </p:nvSpPr>
        <p:spPr>
          <a:xfrm>
            <a:off x="9384220" y="142096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增大</a:t>
            </a:r>
            <a:endParaRPr lang="zh-CN" altLang="en-US" sz="2600" dirty="0"/>
          </a:p>
        </p:txBody>
      </p:sp>
      <p:sp>
        <p:nvSpPr>
          <p:cNvPr id="5" name="矩形 4"/>
          <p:cNvSpPr/>
          <p:nvPr/>
        </p:nvSpPr>
        <p:spPr>
          <a:xfrm>
            <a:off x="7968214" y="1989610"/>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丙</a:t>
            </a:r>
            <a:endParaRPr lang="zh-CN" altLang="en-US" sz="2600" dirty="0"/>
          </a:p>
        </p:txBody>
      </p:sp>
      <p:sp>
        <p:nvSpPr>
          <p:cNvPr id="6" name="矩形 5"/>
          <p:cNvSpPr/>
          <p:nvPr/>
        </p:nvSpPr>
        <p:spPr>
          <a:xfrm>
            <a:off x="334470" y="3306445"/>
            <a:ext cx="11243394"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smtClean="0">
                <a:solidFill>
                  <a:srgbClr val="0000FF"/>
                </a:solidFill>
                <a:latin typeface="Times New Roman" panose="02020603050405020304"/>
                <a:ea typeface="黑体" panose="02010609060101010101" charset="-122"/>
                <a:cs typeface="Times New Roman" panose="02020603050405020304"/>
              </a:rPr>
              <a:t>解析</a:t>
            </a:r>
            <a:r>
              <a:rPr lang="zh-CN" altLang="zh-CN" sz="2600" kern="100" smtClean="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题图甲、乙所示装置的原理是减小圆底烧瓶内气体的压强，图丙所示装置的原理是增大锥形瓶内气体的压强，人造喷泉及火山爆发均与图丙所示装置的原理相似。</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94264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dirty="0">
                <a:latin typeface="Times New Roman" panose="02020603050405020304"/>
                <a:ea typeface="微软雅黑" panose="020B0503020204020204" pitchFamily="34" charset="-122"/>
                <a:cs typeface="Times New Roman" panose="02020603050405020304"/>
              </a:rPr>
              <a:t>下列有关实验操作、现象和解释或结论都正确的是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TextBox 10"/>
          <p:cNvSpPr txBox="1"/>
          <p:nvPr/>
        </p:nvSpPr>
        <p:spPr>
          <a:xfrm>
            <a:off x="8318981" y="1073801"/>
            <a:ext cx="72009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694516" y="1668715"/>
          <a:ext cx="10801380" cy="4101378"/>
        </p:xfrm>
        <a:graphic>
          <a:graphicData uri="http://schemas.openxmlformats.org/drawingml/2006/table">
            <a:tbl>
              <a:tblPr/>
              <a:tblGrid>
                <a:gridCol w="720092"/>
                <a:gridCol w="4860621"/>
                <a:gridCol w="2160276"/>
                <a:gridCol w="3060391"/>
              </a:tblGrid>
              <a:tr h="377296">
                <a:tc>
                  <a:txBody>
                    <a:bodyPr/>
                    <a:lstStyle/>
                    <a:p>
                      <a:pPr algn="ctr">
                        <a:lnSpc>
                          <a:spcPct val="150000"/>
                        </a:lnSpc>
                        <a:spcAft>
                          <a:spcPts val="0"/>
                        </a:spcAft>
                        <a:tabLst>
                          <a:tab pos="2700655" algn="l"/>
                        </a:tabLst>
                      </a:pPr>
                      <a:r>
                        <a:rPr lang="zh-CN" altLang="en-US" sz="2000" kern="100" dirty="0" smtClean="0">
                          <a:effectLst/>
                          <a:latin typeface="Times New Roman" panose="02020603050405020304"/>
                          <a:ea typeface="微软雅黑" panose="020B0503020204020204" pitchFamily="34" charset="-122"/>
                          <a:cs typeface="Times New Roman" panose="02020603050405020304"/>
                        </a:rPr>
                        <a:t>序号</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实验操作</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现象</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解释或结论</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87">
                <a:tc>
                  <a:txBody>
                    <a:bodyPr/>
                    <a:lstStyle/>
                    <a:p>
                      <a:pPr algn="ctr">
                        <a:lnSpc>
                          <a:spcPct val="150000"/>
                        </a:lnSpc>
                        <a:spcAft>
                          <a:spcPts val="0"/>
                        </a:spcAft>
                        <a:tabLst>
                          <a:tab pos="2700655" algn="l"/>
                        </a:tabLst>
                      </a:pPr>
                      <a:r>
                        <a:rPr lang="en-US" sz="2000" kern="100" dirty="0" smtClean="0">
                          <a:effectLst/>
                          <a:latin typeface="Times New Roman" panose="02020603050405020304"/>
                          <a:ea typeface="微软雅黑" panose="020B0503020204020204" pitchFamily="34" charset="-122"/>
                          <a:cs typeface="Courier New" panose="02070309020205020404"/>
                        </a:rPr>
                        <a:t>①</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dirty="0">
                          <a:effectLst/>
                          <a:latin typeface="Times New Roman" panose="02020603050405020304"/>
                          <a:ea typeface="微软雅黑" panose="020B0503020204020204" pitchFamily="34" charset="-122"/>
                          <a:cs typeface="Times New Roman" panose="02020603050405020304"/>
                        </a:rPr>
                        <a:t>过量的</a:t>
                      </a:r>
                      <a:r>
                        <a:rPr lang="en-US" sz="2000" kern="100" dirty="0">
                          <a:effectLst/>
                          <a:latin typeface="Times New Roman" panose="02020603050405020304"/>
                          <a:ea typeface="微软雅黑" panose="020B0503020204020204" pitchFamily="34" charset="-122"/>
                          <a:cs typeface="Courier New" panose="02070309020205020404"/>
                        </a:rPr>
                        <a:t>Fe</a:t>
                      </a:r>
                      <a:r>
                        <a:rPr lang="zh-CN" sz="2000" kern="100" dirty="0">
                          <a:effectLst/>
                          <a:latin typeface="Times New Roman" panose="02020603050405020304"/>
                          <a:ea typeface="微软雅黑" panose="020B0503020204020204" pitchFamily="34" charset="-122"/>
                          <a:cs typeface="Times New Roman" panose="02020603050405020304"/>
                        </a:rPr>
                        <a:t>粉中加入稀</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，充分反应后，滴入</a:t>
                      </a:r>
                      <a:r>
                        <a:rPr lang="en-US" sz="2000" kern="100" dirty="0">
                          <a:effectLst/>
                          <a:latin typeface="Times New Roman" panose="02020603050405020304"/>
                          <a:ea typeface="微软雅黑" panose="020B0503020204020204" pitchFamily="34" charset="-122"/>
                          <a:cs typeface="Courier New" panose="02070309020205020404"/>
                        </a:rPr>
                        <a:t>KSCN</a:t>
                      </a:r>
                      <a:r>
                        <a:rPr lang="zh-CN" sz="2000" kern="100" dirty="0">
                          <a:effectLst/>
                          <a:latin typeface="Times New Roman" panose="02020603050405020304"/>
                          <a:ea typeface="微软雅黑" panose="020B0503020204020204" pitchFamily="34" charset="-122"/>
                          <a:cs typeface="Times New Roman" panose="02020603050405020304"/>
                        </a:rPr>
                        <a:t>溶液</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溶液呈红色</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稀</a:t>
                      </a:r>
                      <a:r>
                        <a:rPr lang="en-US" sz="2000" kern="100">
                          <a:effectLst/>
                          <a:latin typeface="Times New Roman" panose="02020603050405020304"/>
                          <a:ea typeface="微软雅黑" panose="020B0503020204020204" pitchFamily="34" charset="-122"/>
                          <a:cs typeface="Courier New" panose="02070309020205020404"/>
                        </a:rPr>
                        <a:t>HNO</a:t>
                      </a:r>
                      <a:r>
                        <a:rPr lang="en-US" sz="2000" kern="100" baseline="-25000">
                          <a:effectLst/>
                          <a:latin typeface="Times New Roman" panose="02020603050405020304"/>
                          <a:ea typeface="微软雅黑" panose="020B0503020204020204" pitchFamily="34" charset="-122"/>
                          <a:cs typeface="Courier New" panose="02070309020205020404"/>
                        </a:rPr>
                        <a:t>3</a:t>
                      </a:r>
                      <a:r>
                        <a:rPr lang="zh-CN" sz="2000" kern="100">
                          <a:effectLst/>
                          <a:latin typeface="Times New Roman" panose="02020603050405020304"/>
                          <a:ea typeface="微软雅黑" panose="020B0503020204020204" pitchFamily="34" charset="-122"/>
                          <a:cs typeface="Times New Roman" panose="02020603050405020304"/>
                        </a:rPr>
                        <a:t>将</a:t>
                      </a:r>
                      <a:r>
                        <a:rPr lang="en-US" sz="2000" kern="100">
                          <a:effectLst/>
                          <a:latin typeface="Times New Roman" panose="02020603050405020304"/>
                          <a:ea typeface="微软雅黑" panose="020B0503020204020204" pitchFamily="34" charset="-122"/>
                          <a:cs typeface="Courier New" panose="02070309020205020404"/>
                        </a:rPr>
                        <a:t>Fe</a:t>
                      </a:r>
                      <a:r>
                        <a:rPr lang="zh-CN" sz="2000" kern="100">
                          <a:effectLst/>
                          <a:latin typeface="Times New Roman" panose="02020603050405020304"/>
                          <a:ea typeface="微软雅黑" panose="020B0503020204020204" pitchFamily="34" charset="-122"/>
                          <a:cs typeface="Times New Roman" panose="02020603050405020304"/>
                        </a:rPr>
                        <a:t>氧化为</a:t>
                      </a:r>
                      <a:r>
                        <a:rPr lang="en-US" sz="2000" kern="100">
                          <a:effectLst/>
                          <a:latin typeface="Times New Roman" panose="02020603050405020304"/>
                          <a:ea typeface="微软雅黑" panose="020B0503020204020204" pitchFamily="34" charset="-122"/>
                          <a:cs typeface="Courier New" panose="02070309020205020404"/>
                        </a:rPr>
                        <a:t>Fe</a:t>
                      </a:r>
                      <a:r>
                        <a:rPr lang="en-US" sz="2000" kern="100" baseline="30000">
                          <a:effectLst/>
                          <a:latin typeface="Times New Roman" panose="02020603050405020304"/>
                          <a:ea typeface="微软雅黑" panose="020B0503020204020204" pitchFamily="34" charset="-122"/>
                          <a:cs typeface="Courier New" panose="02070309020205020404"/>
                        </a:rPr>
                        <a:t>3</a:t>
                      </a:r>
                      <a:r>
                        <a:rPr lang="zh-CN" sz="2000" kern="100" baseline="30000">
                          <a:effectLst/>
                          <a:latin typeface="Times New Roman" panose="02020603050405020304"/>
                          <a:ea typeface="微软雅黑" panose="020B0503020204020204" pitchFamily="34" charset="-122"/>
                          <a:cs typeface="Times New Roman" panose="02020603050405020304"/>
                        </a:rPr>
                        <a:t>＋</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229">
                <a:tc>
                  <a:txBody>
                    <a:bodyPr/>
                    <a:lstStyle/>
                    <a:p>
                      <a:pPr algn="ctr">
                        <a:lnSpc>
                          <a:spcPct val="150000"/>
                        </a:lnSpc>
                        <a:spcAft>
                          <a:spcPts val="0"/>
                        </a:spcAft>
                        <a:tabLst>
                          <a:tab pos="2700655" algn="l"/>
                        </a:tabLst>
                      </a:pPr>
                      <a:r>
                        <a:rPr lang="en-US" sz="2000" kern="100" dirty="0" smtClean="0">
                          <a:effectLst/>
                          <a:latin typeface="Times New Roman" panose="02020603050405020304"/>
                          <a:ea typeface="微软雅黑" panose="020B0503020204020204" pitchFamily="34" charset="-122"/>
                          <a:cs typeface="Courier New" panose="02070309020205020404"/>
                        </a:rPr>
                        <a:t>②</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000" kern="100" dirty="0">
                          <a:effectLst/>
                          <a:latin typeface="Times New Roman" panose="02020603050405020304"/>
                          <a:ea typeface="微软雅黑" panose="020B0503020204020204" pitchFamily="34" charset="-122"/>
                          <a:cs typeface="Times New Roman" panose="02020603050405020304"/>
                        </a:rPr>
                        <a:t>常温下，</a:t>
                      </a:r>
                      <a:r>
                        <a:rPr lang="en-US" sz="2000" kern="100" dirty="0">
                          <a:effectLst/>
                          <a:latin typeface="Times New Roman" panose="02020603050405020304"/>
                          <a:ea typeface="微软雅黑" panose="020B0503020204020204" pitchFamily="34" charset="-122"/>
                          <a:cs typeface="Courier New" panose="02070309020205020404"/>
                        </a:rPr>
                        <a:t>Fe</a:t>
                      </a:r>
                      <a:r>
                        <a:rPr lang="zh-CN" sz="2000" kern="100" dirty="0">
                          <a:effectLst/>
                          <a:latin typeface="Times New Roman" panose="02020603050405020304"/>
                          <a:ea typeface="微软雅黑" panose="020B0503020204020204" pitchFamily="34" charset="-122"/>
                          <a:cs typeface="Times New Roman" panose="02020603050405020304"/>
                        </a:rPr>
                        <a:t>、</a:t>
                      </a:r>
                      <a:r>
                        <a:rPr lang="en-US" sz="2000" kern="100" dirty="0">
                          <a:effectLst/>
                          <a:latin typeface="Times New Roman" panose="02020603050405020304"/>
                          <a:ea typeface="微软雅黑" panose="020B0503020204020204" pitchFamily="34" charset="-122"/>
                          <a:cs typeface="Courier New" panose="02070309020205020404"/>
                        </a:rPr>
                        <a:t>Al</a:t>
                      </a:r>
                      <a:r>
                        <a:rPr lang="zh-CN" sz="2000" kern="100" dirty="0">
                          <a:effectLst/>
                          <a:latin typeface="Times New Roman" panose="02020603050405020304"/>
                          <a:ea typeface="微软雅黑" panose="020B0503020204020204" pitchFamily="34" charset="-122"/>
                          <a:cs typeface="Times New Roman" panose="02020603050405020304"/>
                        </a:rPr>
                        <a:t>放入浓</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或浓</a:t>
                      </a:r>
                      <a:r>
                        <a:rPr lang="en-US" sz="2000" kern="100" dirty="0">
                          <a:effectLst/>
                          <a:latin typeface="Times New Roman" panose="02020603050405020304"/>
                          <a:ea typeface="微软雅黑" panose="020B0503020204020204" pitchFamily="34" charset="-122"/>
                          <a:cs typeface="Courier New" panose="02070309020205020404"/>
                        </a:rPr>
                        <a:t>H</a:t>
                      </a:r>
                      <a:r>
                        <a:rPr lang="en-US" sz="2000" kern="100" baseline="-25000" dirty="0">
                          <a:effectLst/>
                          <a:latin typeface="Times New Roman" panose="02020603050405020304"/>
                          <a:ea typeface="微软雅黑" panose="020B0503020204020204" pitchFamily="34" charset="-122"/>
                          <a:cs typeface="Courier New" panose="02070309020205020404"/>
                        </a:rPr>
                        <a:t>2</a:t>
                      </a:r>
                      <a:r>
                        <a:rPr lang="en-US" sz="2000" kern="100" dirty="0">
                          <a:effectLst/>
                          <a:latin typeface="Times New Roman" panose="02020603050405020304"/>
                          <a:ea typeface="微软雅黑" panose="020B0503020204020204" pitchFamily="34" charset="-122"/>
                          <a:cs typeface="Courier New" panose="02070309020205020404"/>
                        </a:rPr>
                        <a:t>SO</a:t>
                      </a:r>
                      <a:r>
                        <a:rPr lang="en-US" sz="2000" kern="100" baseline="-25000" dirty="0">
                          <a:effectLst/>
                          <a:latin typeface="Times New Roman" panose="02020603050405020304"/>
                          <a:ea typeface="微软雅黑" panose="020B0503020204020204" pitchFamily="34" charset="-122"/>
                          <a:cs typeface="Courier New" panose="02070309020205020404"/>
                        </a:rPr>
                        <a:t>4</a:t>
                      </a:r>
                      <a:r>
                        <a:rPr lang="zh-CN" sz="2000" kern="100" dirty="0">
                          <a:effectLst/>
                          <a:latin typeface="Times New Roman" panose="02020603050405020304"/>
                          <a:ea typeface="微软雅黑" panose="020B0503020204020204" pitchFamily="34" charset="-122"/>
                          <a:cs typeface="Times New Roman" panose="02020603050405020304"/>
                        </a:rPr>
                        <a:t>中</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无明显现象</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000" kern="100" dirty="0">
                          <a:effectLst/>
                          <a:latin typeface="Times New Roman" panose="02020603050405020304"/>
                          <a:ea typeface="微软雅黑" panose="020B0503020204020204" pitchFamily="34" charset="-122"/>
                          <a:cs typeface="Courier New" panose="02070309020205020404"/>
                        </a:rPr>
                        <a:t>Fe</a:t>
                      </a:r>
                      <a:r>
                        <a:rPr lang="zh-CN" sz="2000" kern="100" dirty="0">
                          <a:effectLst/>
                          <a:latin typeface="Times New Roman" panose="02020603050405020304"/>
                          <a:ea typeface="微软雅黑" panose="020B0503020204020204" pitchFamily="34" charset="-122"/>
                          <a:cs typeface="Times New Roman" panose="02020603050405020304"/>
                        </a:rPr>
                        <a:t>、</a:t>
                      </a:r>
                      <a:r>
                        <a:rPr lang="en-US" sz="2000" kern="100" dirty="0">
                          <a:effectLst/>
                          <a:latin typeface="Times New Roman" panose="02020603050405020304"/>
                          <a:ea typeface="微软雅黑" panose="020B0503020204020204" pitchFamily="34" charset="-122"/>
                          <a:cs typeface="Courier New" panose="02070309020205020404"/>
                        </a:rPr>
                        <a:t>Al</a:t>
                      </a:r>
                      <a:r>
                        <a:rPr lang="zh-CN" sz="2000" kern="100" dirty="0">
                          <a:effectLst/>
                          <a:latin typeface="Times New Roman" panose="02020603050405020304"/>
                          <a:ea typeface="微软雅黑" panose="020B0503020204020204" pitchFamily="34" charset="-122"/>
                          <a:cs typeface="Times New Roman" panose="02020603050405020304"/>
                        </a:rPr>
                        <a:t>与浓</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或浓</a:t>
                      </a:r>
                      <a:r>
                        <a:rPr lang="en-US" sz="2000" kern="100" dirty="0">
                          <a:effectLst/>
                          <a:latin typeface="Times New Roman" panose="02020603050405020304"/>
                          <a:ea typeface="微软雅黑" panose="020B0503020204020204" pitchFamily="34" charset="-122"/>
                          <a:cs typeface="Courier New" panose="02070309020205020404"/>
                        </a:rPr>
                        <a:t>H</a:t>
                      </a:r>
                      <a:r>
                        <a:rPr lang="en-US" sz="2000" kern="100" baseline="-25000" dirty="0">
                          <a:effectLst/>
                          <a:latin typeface="Times New Roman" panose="02020603050405020304"/>
                          <a:ea typeface="微软雅黑" panose="020B0503020204020204" pitchFamily="34" charset="-122"/>
                          <a:cs typeface="Courier New" panose="02070309020205020404"/>
                        </a:rPr>
                        <a:t>2</a:t>
                      </a:r>
                      <a:r>
                        <a:rPr lang="en-US" sz="2000" kern="100" dirty="0">
                          <a:effectLst/>
                          <a:latin typeface="Times New Roman" panose="02020603050405020304"/>
                          <a:ea typeface="微软雅黑" panose="020B0503020204020204" pitchFamily="34" charset="-122"/>
                          <a:cs typeface="Courier New" panose="02070309020205020404"/>
                        </a:rPr>
                        <a:t>SO</a:t>
                      </a:r>
                      <a:r>
                        <a:rPr lang="en-US" sz="2000" kern="100" baseline="-25000" dirty="0">
                          <a:effectLst/>
                          <a:latin typeface="Times New Roman" panose="02020603050405020304"/>
                          <a:ea typeface="微软雅黑" panose="020B0503020204020204" pitchFamily="34" charset="-122"/>
                          <a:cs typeface="Courier New" panose="02070309020205020404"/>
                        </a:rPr>
                        <a:t>4</a:t>
                      </a:r>
                      <a:r>
                        <a:rPr lang="zh-CN" sz="2000" kern="100" dirty="0">
                          <a:effectLst/>
                          <a:latin typeface="Times New Roman" panose="02020603050405020304"/>
                          <a:ea typeface="微软雅黑" panose="020B0503020204020204" pitchFamily="34" charset="-122"/>
                          <a:cs typeface="Times New Roman" panose="02020603050405020304"/>
                        </a:rPr>
                        <a:t>发生钝化</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87">
                <a:tc>
                  <a:txBody>
                    <a:bodyPr/>
                    <a:lstStyle/>
                    <a:p>
                      <a:pPr algn="ctr">
                        <a:lnSpc>
                          <a:spcPct val="150000"/>
                        </a:lnSpc>
                        <a:spcAft>
                          <a:spcPts val="0"/>
                        </a:spcAft>
                        <a:tabLst>
                          <a:tab pos="2700655" algn="l"/>
                        </a:tabLst>
                      </a:pPr>
                      <a:r>
                        <a:rPr lang="en-US" sz="2000" kern="100" dirty="0" smtClean="0">
                          <a:effectLst/>
                          <a:latin typeface="Times New Roman" panose="02020603050405020304"/>
                          <a:ea typeface="微软雅黑" panose="020B0503020204020204" pitchFamily="34" charset="-122"/>
                          <a:cs typeface="Courier New" panose="02070309020205020404"/>
                        </a:rPr>
                        <a:t>③</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000" kern="100">
                          <a:effectLst/>
                          <a:latin typeface="Times New Roman" panose="02020603050405020304"/>
                          <a:ea typeface="微软雅黑" panose="020B0503020204020204" pitchFamily="34" charset="-122"/>
                          <a:cs typeface="Courier New" panose="02070309020205020404"/>
                        </a:rPr>
                        <a:t>Al</a:t>
                      </a:r>
                      <a:r>
                        <a:rPr lang="zh-CN" sz="2000" kern="100">
                          <a:effectLst/>
                          <a:latin typeface="Times New Roman" panose="02020603050405020304"/>
                          <a:ea typeface="微软雅黑" panose="020B0503020204020204" pitchFamily="34" charset="-122"/>
                          <a:cs typeface="Times New Roman" panose="02020603050405020304"/>
                        </a:rPr>
                        <a:t>箔插入稀</a:t>
                      </a:r>
                      <a:r>
                        <a:rPr lang="en-US" sz="2000" kern="100">
                          <a:effectLst/>
                          <a:latin typeface="Times New Roman" panose="02020603050405020304"/>
                          <a:ea typeface="微软雅黑" panose="020B0503020204020204" pitchFamily="34" charset="-122"/>
                          <a:cs typeface="Courier New" panose="02070309020205020404"/>
                        </a:rPr>
                        <a:t>HNO</a:t>
                      </a:r>
                      <a:r>
                        <a:rPr lang="en-US" sz="2000" kern="100" baseline="-25000">
                          <a:effectLst/>
                          <a:latin typeface="Times New Roman" panose="02020603050405020304"/>
                          <a:ea typeface="微软雅黑" panose="020B0503020204020204" pitchFamily="34" charset="-122"/>
                          <a:cs typeface="Courier New" panose="02070309020205020404"/>
                        </a:rPr>
                        <a:t>3</a:t>
                      </a:r>
                      <a:r>
                        <a:rPr lang="zh-CN" sz="2000" kern="100">
                          <a:effectLst/>
                          <a:latin typeface="Times New Roman" panose="02020603050405020304"/>
                          <a:ea typeface="微软雅黑" panose="020B0503020204020204" pitchFamily="34" charset="-122"/>
                          <a:cs typeface="Times New Roman" panose="02020603050405020304"/>
                        </a:rPr>
                        <a:t>中</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a:effectLst/>
                          <a:latin typeface="Times New Roman" panose="02020603050405020304"/>
                          <a:ea typeface="微软雅黑" panose="020B0503020204020204" pitchFamily="34" charset="-122"/>
                          <a:cs typeface="Times New Roman" panose="02020603050405020304"/>
                        </a:rPr>
                        <a:t>无现象</a:t>
                      </a:r>
                      <a:endParaRPr lang="zh-CN" sz="20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000" kern="100" dirty="0">
                          <a:effectLst/>
                          <a:latin typeface="Times New Roman" panose="02020603050405020304"/>
                          <a:ea typeface="微软雅黑" panose="020B0503020204020204" pitchFamily="34" charset="-122"/>
                          <a:cs typeface="Courier New" panose="02070309020205020404"/>
                        </a:rPr>
                        <a:t>Al</a:t>
                      </a:r>
                      <a:r>
                        <a:rPr lang="zh-CN" sz="2000" kern="100" dirty="0">
                          <a:effectLst/>
                          <a:latin typeface="Times New Roman" panose="02020603050405020304"/>
                          <a:ea typeface="微软雅黑" panose="020B0503020204020204" pitchFamily="34" charset="-122"/>
                          <a:cs typeface="Times New Roman" panose="02020603050405020304"/>
                        </a:rPr>
                        <a:t>箔表面被</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氧化，形成致密的氧化膜</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004">
                <a:tc>
                  <a:txBody>
                    <a:bodyPr/>
                    <a:lstStyle/>
                    <a:p>
                      <a:pPr algn="ctr">
                        <a:lnSpc>
                          <a:spcPct val="150000"/>
                        </a:lnSpc>
                        <a:spcAft>
                          <a:spcPts val="0"/>
                        </a:spcAft>
                        <a:tabLst>
                          <a:tab pos="2700655" algn="l"/>
                        </a:tabLst>
                      </a:pPr>
                      <a:r>
                        <a:rPr lang="en-US" sz="2000" kern="100" dirty="0" smtClean="0">
                          <a:effectLst/>
                          <a:latin typeface="Times New Roman" panose="02020603050405020304"/>
                          <a:ea typeface="微软雅黑" panose="020B0503020204020204" pitchFamily="34" charset="-122"/>
                          <a:cs typeface="Courier New" panose="02070309020205020404"/>
                        </a:rPr>
                        <a:t>④</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000" kern="100" dirty="0">
                          <a:effectLst/>
                          <a:latin typeface="Times New Roman" panose="02020603050405020304"/>
                          <a:ea typeface="微软雅黑" panose="020B0503020204020204" pitchFamily="34" charset="-122"/>
                          <a:cs typeface="Times New Roman" panose="02020603050405020304"/>
                        </a:rPr>
                        <a:t>用玻璃棒蘸取浓</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点到蓝色石蕊试纸上</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000" kern="100" dirty="0">
                          <a:effectLst/>
                          <a:latin typeface="Times New Roman" panose="02020603050405020304"/>
                          <a:ea typeface="微软雅黑" panose="020B0503020204020204" pitchFamily="34" charset="-122"/>
                          <a:cs typeface="Times New Roman" panose="02020603050405020304"/>
                        </a:rPr>
                        <a:t>试纸先变红</a:t>
                      </a:r>
                      <a:r>
                        <a:rPr lang="zh-CN" sz="2000" kern="100" dirty="0" smtClean="0">
                          <a:effectLst/>
                          <a:latin typeface="Times New Roman" panose="02020603050405020304"/>
                          <a:ea typeface="微软雅黑" panose="020B0503020204020204" pitchFamily="34" charset="-122"/>
                          <a:cs typeface="Times New Roman" panose="02020603050405020304"/>
                        </a:rPr>
                        <a:t>后褪色</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000" kern="100" dirty="0">
                          <a:effectLst/>
                          <a:latin typeface="Times New Roman" panose="02020603050405020304"/>
                          <a:ea typeface="微软雅黑" panose="020B0503020204020204" pitchFamily="34" charset="-122"/>
                          <a:cs typeface="Times New Roman" panose="02020603050405020304"/>
                        </a:rPr>
                        <a:t>浓</a:t>
                      </a:r>
                      <a:r>
                        <a:rPr lang="en-US" sz="2000" kern="100" dirty="0">
                          <a:effectLst/>
                          <a:latin typeface="Times New Roman" panose="02020603050405020304"/>
                          <a:ea typeface="微软雅黑" panose="020B0503020204020204" pitchFamily="34" charset="-122"/>
                          <a:cs typeface="Courier New" panose="02070309020205020404"/>
                        </a:rPr>
                        <a:t>HNO</a:t>
                      </a:r>
                      <a:r>
                        <a:rPr lang="en-US" sz="2000" kern="100" baseline="-25000" dirty="0">
                          <a:effectLst/>
                          <a:latin typeface="Times New Roman" panose="02020603050405020304"/>
                          <a:ea typeface="微软雅黑" panose="020B0503020204020204" pitchFamily="34" charset="-122"/>
                          <a:cs typeface="Courier New" panose="02070309020205020404"/>
                        </a:rPr>
                        <a:t>3</a:t>
                      </a:r>
                      <a:r>
                        <a:rPr lang="zh-CN" sz="2000" kern="100" dirty="0">
                          <a:effectLst/>
                          <a:latin typeface="Times New Roman" panose="02020603050405020304"/>
                          <a:ea typeface="微软雅黑" panose="020B0503020204020204" pitchFamily="34" charset="-122"/>
                          <a:cs typeface="Times New Roman" panose="02020603050405020304"/>
                        </a:rPr>
                        <a:t>具有酸性和氧化性</a:t>
                      </a:r>
                      <a:endParaRPr lang="zh-CN" sz="20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94516" y="5797688"/>
            <a:ext cx="10981403" cy="692497"/>
          </a:xfrm>
          <a:prstGeom prst="rect">
            <a:avLst/>
          </a:prstGeom>
        </p:spPr>
        <p:txBody>
          <a:bodyPr wrap="square">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A.</a:t>
            </a:r>
            <a:r>
              <a:rPr lang="zh-CN" altLang="zh-CN" sz="2600" kern="100" dirty="0">
                <a:latin typeface="Times New Roman" panose="02020603050405020304"/>
                <a:ea typeface="黑体" panose="02010609060101010101" charset="-122"/>
                <a:cs typeface="Times New Roman" panose="02020603050405020304"/>
              </a:rPr>
              <a:t>①②</a:t>
            </a:r>
            <a:r>
              <a:rPr lang="en-US" altLang="zh-CN" sz="2600" kern="100" dirty="0">
                <a:latin typeface="Times New Roman" panose="02020603050405020304"/>
                <a:ea typeface="黑体" panose="02010609060101010101" charset="-122"/>
                <a:cs typeface="Courier New" panose="02070309020205020404"/>
              </a:rPr>
              <a:t>	B.</a:t>
            </a:r>
            <a:r>
              <a:rPr lang="zh-CN" altLang="zh-CN" sz="2600" kern="100" dirty="0">
                <a:latin typeface="Times New Roman" panose="02020603050405020304"/>
                <a:ea typeface="黑体" panose="02010609060101010101" charset="-122"/>
                <a:cs typeface="Times New Roman" panose="02020603050405020304"/>
              </a:rPr>
              <a:t>②</a:t>
            </a:r>
            <a:r>
              <a:rPr lang="zh-CN" altLang="zh-CN" sz="2600" kern="100" dirty="0" smtClean="0">
                <a:latin typeface="Times New Roman" panose="02020603050405020304"/>
                <a:ea typeface="黑体" panose="02010609060101010101" charset="-122"/>
                <a:cs typeface="Times New Roman" panose="02020603050405020304"/>
              </a:rPr>
              <a:t>③</a:t>
            </a:r>
            <a:r>
              <a:rPr lang="en-US" altLang="zh-CN" sz="2600" kern="100" dirty="0" smtClean="0">
                <a:latin typeface="Times New Roman" panose="02020603050405020304"/>
                <a:ea typeface="黑体" panose="02010609060101010101" charset="-122"/>
                <a:cs typeface="Times New Roman" panose="02020603050405020304"/>
              </a:rPr>
              <a:t>	</a:t>
            </a:r>
            <a:r>
              <a:rPr lang="en-US" altLang="zh-CN" sz="2600" kern="100" dirty="0" smtClean="0">
                <a:latin typeface="Times New Roman" panose="02020603050405020304"/>
                <a:ea typeface="黑体" panose="02010609060101010101" charset="-122"/>
                <a:cs typeface="Courier New" panose="02070309020205020404"/>
              </a:rPr>
              <a:t>C</a:t>
            </a:r>
            <a:r>
              <a:rPr lang="en-US" altLang="zh-CN" sz="2600" kern="100" dirty="0">
                <a:latin typeface="Times New Roman" panose="02020603050405020304"/>
                <a:ea typeface="黑体" panose="02010609060101010101"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①③</a:t>
            </a:r>
            <a:r>
              <a:rPr lang="en-US" altLang="zh-CN" sz="2600" kern="100" dirty="0">
                <a:latin typeface="Times New Roman" panose="02020603050405020304"/>
                <a:ea typeface="黑体" panose="02010609060101010101" charset="-122"/>
                <a:cs typeface="Courier New" panose="02070309020205020404"/>
              </a:rPr>
              <a:t>	D.</a:t>
            </a:r>
            <a:r>
              <a:rPr lang="zh-CN" altLang="zh-CN" sz="2600" kern="100" dirty="0">
                <a:latin typeface="Times New Roman" panose="02020603050405020304"/>
                <a:ea typeface="黑体" panose="02010609060101010101" charset="-122"/>
                <a:cs typeface="Times New Roman" panose="02020603050405020304"/>
              </a:rPr>
              <a:t>②④</a:t>
            </a:r>
            <a:endParaRPr lang="zh-CN" altLang="zh-CN" sz="2600" kern="100" dirty="0">
              <a:effectLst/>
              <a:latin typeface="宋体" panose="02010600030101010101" pitchFamily="2" charset="-122"/>
              <a:cs typeface="Courier New" panose="02070309020205020404"/>
            </a:endParaRPr>
          </a:p>
        </p:txBody>
      </p:sp>
      <p:sp>
        <p:nvSpPr>
          <p:cNvPr id="5" name="矩形 4"/>
          <p:cNvSpPr/>
          <p:nvPr/>
        </p:nvSpPr>
        <p:spPr>
          <a:xfrm>
            <a:off x="4474999" y="566275"/>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稀硝酸与铁粉反应，铁首先被氧化成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，过量铁粉将</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还原，最终得到</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，滴入</a:t>
            </a:r>
            <a:r>
              <a:rPr lang="en-US" altLang="zh-CN" sz="2600" b="1" kern="100" dirty="0">
                <a:solidFill>
                  <a:srgbClr val="0000FF"/>
                </a:solidFill>
                <a:latin typeface="Times New Roman" panose="02020603050405020304"/>
                <a:ea typeface="仿宋_GB2312"/>
                <a:cs typeface="Courier New" panose="02070309020205020404"/>
              </a:rPr>
              <a:t>KSCN</a:t>
            </a:r>
            <a:r>
              <a:rPr lang="zh-CN" altLang="zh-CN" sz="2600" b="1" kern="100" dirty="0">
                <a:solidFill>
                  <a:srgbClr val="0000FF"/>
                </a:solidFill>
                <a:latin typeface="Times New Roman" panose="02020603050405020304"/>
                <a:ea typeface="仿宋_GB2312"/>
                <a:cs typeface="Times New Roman" panose="02020603050405020304"/>
              </a:rPr>
              <a:t>溶液不显红色，</a:t>
            </a:r>
            <a:r>
              <a:rPr lang="zh-CN"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错误；常温下，</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Al</a:t>
            </a:r>
            <a:r>
              <a:rPr lang="zh-CN" altLang="zh-CN" sz="2600" b="1" kern="100" dirty="0">
                <a:solidFill>
                  <a:srgbClr val="0000FF"/>
                </a:solidFill>
                <a:latin typeface="Times New Roman" panose="02020603050405020304"/>
                <a:ea typeface="仿宋_GB2312"/>
                <a:cs typeface="Times New Roman" panose="02020603050405020304"/>
              </a:rPr>
              <a:t>在浓</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或浓</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中发生钝化，生成致密的氧化物保护膜阻止了反应进行，</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Al</a:t>
            </a:r>
            <a:r>
              <a:rPr lang="zh-CN" altLang="zh-CN" sz="2600" b="1" kern="100" dirty="0">
                <a:solidFill>
                  <a:srgbClr val="0000FF"/>
                </a:solidFill>
                <a:latin typeface="Times New Roman" panose="02020603050405020304"/>
                <a:ea typeface="仿宋_GB2312"/>
                <a:cs typeface="Times New Roman" panose="02020603050405020304"/>
              </a:rPr>
              <a:t>箔能与稀</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反应放出气体，</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错误；浓硝酸具有酸性和强氧化性能使蓝色石蕊试纸先变红后褪色，</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91033"/>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亳州一中高一月考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13.6 g</a:t>
            </a:r>
            <a:r>
              <a:rPr lang="zh-CN" altLang="zh-CN" sz="2600" kern="100" dirty="0">
                <a:latin typeface="Times New Roman" panose="02020603050405020304"/>
                <a:ea typeface="微软雅黑" panose="020B0503020204020204" pitchFamily="34" charset="-122"/>
                <a:cs typeface="Times New Roman" panose="02020603050405020304"/>
              </a:rPr>
              <a:t>由</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Cu</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组成的混合物中加入一定浓度的稀硝酸</a:t>
            </a:r>
            <a:r>
              <a:rPr lang="en-US" altLang="zh-CN" sz="2600" kern="100" dirty="0">
                <a:latin typeface="Times New Roman" panose="02020603050405020304"/>
                <a:ea typeface="微软雅黑" panose="020B0503020204020204" pitchFamily="34" charset="-122"/>
                <a:cs typeface="Courier New" panose="02070309020205020404"/>
              </a:rPr>
              <a:t>250 mL</a:t>
            </a:r>
            <a:r>
              <a:rPr lang="zh-CN" altLang="zh-CN" sz="2600" kern="100" dirty="0">
                <a:latin typeface="Times New Roman" panose="02020603050405020304"/>
                <a:ea typeface="微软雅黑" panose="020B0503020204020204" pitchFamily="34" charset="-122"/>
                <a:cs typeface="Times New Roman" panose="02020603050405020304"/>
              </a:rPr>
              <a:t>，当固体物质完全溶解后生成</a:t>
            </a:r>
            <a:r>
              <a:rPr lang="en-US" altLang="zh-CN" sz="2600" kern="100" dirty="0">
                <a:latin typeface="Times New Roman" panose="02020603050405020304"/>
                <a:ea typeface="微软雅黑" panose="020B0503020204020204" pitchFamily="34" charset="-122"/>
                <a:cs typeface="Courier New" panose="02070309020205020404"/>
              </a:rPr>
              <a:t>Cu(NO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气体。在所得溶液中加入</a:t>
            </a:r>
            <a:r>
              <a:rPr lang="en-US" altLang="zh-CN" sz="2600" kern="100" dirty="0">
                <a:latin typeface="Times New Roman" panose="02020603050405020304"/>
                <a:ea typeface="微软雅黑" panose="020B0503020204020204" pitchFamily="34" charset="-122"/>
                <a:cs typeface="Courier New" panose="02070309020205020404"/>
              </a:rPr>
              <a:t>1.0 L 0.5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溶液，生成沉淀质量为</a:t>
            </a:r>
            <a:r>
              <a:rPr lang="en-US" altLang="zh-CN" sz="2600" kern="100" dirty="0">
                <a:latin typeface="Times New Roman" panose="02020603050405020304"/>
                <a:ea typeface="微软雅黑" panose="020B0503020204020204" pitchFamily="34" charset="-122"/>
                <a:cs typeface="Courier New" panose="02070309020205020404"/>
              </a:rPr>
              <a:t>19.6 g</a:t>
            </a:r>
            <a:r>
              <a:rPr lang="zh-CN" altLang="zh-CN" sz="2600" kern="100" dirty="0">
                <a:latin typeface="Times New Roman" panose="02020603050405020304"/>
                <a:ea typeface="微软雅黑" panose="020B0503020204020204" pitchFamily="34" charset="-122"/>
                <a:cs typeface="Times New Roman" panose="02020603050405020304"/>
              </a:rPr>
              <a:t>，此时溶液呈中性且金属离子已完全沉淀。下列说法正确的是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7122211" y="251232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3066326"/>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原固体混合物中</a:t>
            </a:r>
            <a:r>
              <a:rPr lang="en-US" altLang="zh-CN" sz="2600" kern="100" dirty="0">
                <a:latin typeface="Times New Roman" panose="02020603050405020304"/>
                <a:ea typeface="微软雅黑" panose="020B0503020204020204" pitchFamily="34" charset="-122"/>
                <a:cs typeface="Courier New" panose="02070309020205020404"/>
              </a:rPr>
              <a:t>Cu</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Cu</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的物质的量之比为</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原稀硝酸中</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的物质的量浓度为</a:t>
            </a:r>
            <a:r>
              <a:rPr lang="en-US" altLang="zh-CN" sz="2600" kern="100" dirty="0">
                <a:latin typeface="Times New Roman" panose="02020603050405020304"/>
                <a:ea typeface="微软雅黑" panose="020B0503020204020204" pitchFamily="34" charset="-122"/>
                <a:cs typeface="Courier New" panose="02070309020205020404"/>
              </a:rPr>
              <a:t>1.3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产生的</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的体积为</a:t>
            </a:r>
            <a:r>
              <a:rPr lang="en-US" altLang="zh-CN" sz="2600" kern="100" dirty="0">
                <a:latin typeface="Times New Roman" panose="02020603050405020304"/>
                <a:ea typeface="微软雅黑" panose="020B0503020204020204" pitchFamily="34" charset="-122"/>
                <a:cs typeface="Courier New" panose="02070309020205020404"/>
              </a:rPr>
              <a:t>2.24 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D.Cu</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Cu</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与硝酸反应后剩余</a:t>
            </a:r>
            <a:r>
              <a:rPr lang="en-US" altLang="zh-CN" sz="2600" kern="100" dirty="0">
                <a:latin typeface="Times New Roman" panose="02020603050405020304"/>
                <a:ea typeface="微软雅黑" panose="020B0503020204020204" pitchFamily="34" charset="-122"/>
                <a:cs typeface="Courier New" panose="02070309020205020404"/>
              </a:rPr>
              <a:t>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为</a:t>
            </a:r>
            <a:r>
              <a:rPr lang="en-US" altLang="zh-CN" sz="2600" kern="100" dirty="0">
                <a:latin typeface="Times New Roman" panose="02020603050405020304"/>
                <a:ea typeface="微软雅黑" panose="020B0503020204020204" pitchFamily="34" charset="-122"/>
                <a:cs typeface="Courier New" panose="02070309020205020404"/>
              </a:rPr>
              <a:t>0.1 </a:t>
            </a:r>
            <a:r>
              <a:rPr lang="en-US" altLang="zh-CN" sz="2600" kern="100" dirty="0" err="1" smtClean="0">
                <a:latin typeface="Times New Roman" panose="02020603050405020304"/>
                <a:ea typeface="微软雅黑" panose="020B0503020204020204" pitchFamily="34" charset="-122"/>
                <a:cs typeface="Courier New" panose="02070309020205020404"/>
              </a:rPr>
              <a:t>mol</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9870" y="587526"/>
            <a:ext cx="11219977" cy="55245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向所得溶液中加入</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zh-CN" altLang="zh-CN" sz="2600" b="1" kern="100" dirty="0">
                <a:solidFill>
                  <a:srgbClr val="0000FF"/>
                </a:solidFill>
                <a:latin typeface="Times New Roman" panose="02020603050405020304"/>
                <a:ea typeface="仿宋_GB2312"/>
                <a:cs typeface="Times New Roman" panose="02020603050405020304"/>
              </a:rPr>
              <a:t>的</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a:t>
            </a:r>
            <a:r>
              <a:rPr lang="en-US" altLang="zh-CN" sz="2600" b="1" kern="100" dirty="0">
                <a:solidFill>
                  <a:srgbClr val="0000FF"/>
                </a:solidFill>
                <a:latin typeface="Times New Roman" panose="02020603050405020304"/>
                <a:ea typeface="仿宋_GB2312"/>
                <a:cs typeface="Courier New" panose="02070309020205020404"/>
              </a:rPr>
              <a:t>1 L</a:t>
            </a:r>
            <a:r>
              <a:rPr lang="zh-CN" altLang="zh-CN" sz="2600" b="1" kern="100" dirty="0">
                <a:solidFill>
                  <a:srgbClr val="0000FF"/>
                </a:solidFill>
                <a:latin typeface="Times New Roman" panose="02020603050405020304"/>
                <a:ea typeface="仿宋_GB2312"/>
                <a:cs typeface="Times New Roman" panose="02020603050405020304"/>
              </a:rPr>
              <a:t>，溶液呈中性，金属离子已完全沉淀，此时溶液中溶质为</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dirty="0" err="1">
                <a:solidFill>
                  <a:srgbClr val="0000FF"/>
                </a:solidFill>
                <a:latin typeface="Times New Roman" panose="02020603050405020304"/>
                <a:ea typeface="仿宋_GB2312"/>
                <a:cs typeface="Courier New" panose="02070309020205020404"/>
              </a:rPr>
              <a:t>NaOH</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，沉淀为</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，质量为</a:t>
            </a:r>
            <a:r>
              <a:rPr lang="en-US" altLang="zh-CN" sz="2600" b="1" kern="100" dirty="0">
                <a:solidFill>
                  <a:srgbClr val="0000FF"/>
                </a:solidFill>
                <a:latin typeface="Times New Roman" panose="02020603050405020304"/>
                <a:ea typeface="仿宋_GB2312"/>
                <a:cs typeface="Courier New" panose="02070309020205020404"/>
              </a:rPr>
              <a:t>19.6 g</a:t>
            </a:r>
            <a:r>
              <a:rPr lang="zh-CN" altLang="zh-CN" sz="2600" b="1" kern="100" dirty="0">
                <a:solidFill>
                  <a:srgbClr val="0000FF"/>
                </a:solidFill>
                <a:latin typeface="Times New Roman" panose="02020603050405020304"/>
                <a:ea typeface="仿宋_GB2312"/>
                <a:cs typeface="Times New Roman" panose="02020603050405020304"/>
              </a:rPr>
              <a:t>，其物质的量为</a:t>
            </a:r>
            <a:r>
              <a:rPr lang="en-US" altLang="zh-CN" sz="2600" b="1" kern="100" dirty="0">
                <a:solidFill>
                  <a:srgbClr val="0000FF"/>
                </a:solidFill>
                <a:latin typeface="Times New Roman" panose="02020603050405020304"/>
                <a:ea typeface="仿宋_GB2312"/>
                <a:cs typeface="Courier New" panose="02070309020205020404"/>
              </a:rPr>
              <a:t>19.6 g÷98 g/</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，根据铜元素守恒有</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，所以反应后的溶液中</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。设</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的物质的量分别为</a:t>
            </a:r>
            <a:r>
              <a:rPr lang="en-US" altLang="zh-CN" sz="2600" b="1" i="1" kern="100" dirty="0">
                <a:solidFill>
                  <a:srgbClr val="0000FF"/>
                </a:solidFill>
                <a:latin typeface="Times New Roman" panose="02020603050405020304"/>
                <a:ea typeface="仿宋_GB2312"/>
                <a:cs typeface="Courier New" panose="02070309020205020404"/>
              </a:rPr>
              <a:t>x</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y</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，根据二者质量有</a:t>
            </a:r>
            <a:r>
              <a:rPr lang="en-US" altLang="zh-CN" sz="2600" b="1" kern="100" dirty="0">
                <a:solidFill>
                  <a:srgbClr val="0000FF"/>
                </a:solidFill>
                <a:latin typeface="Times New Roman" panose="02020603050405020304"/>
                <a:ea typeface="仿宋_GB2312"/>
                <a:cs typeface="Courier New" panose="02070309020205020404"/>
              </a:rPr>
              <a:t>64</a:t>
            </a:r>
            <a:r>
              <a:rPr lang="en-US" altLang="zh-CN" sz="2600" b="1" i="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144</a:t>
            </a:r>
            <a:r>
              <a:rPr lang="en-US" altLang="zh-CN" sz="2600" b="1" i="1" kern="100" dirty="0">
                <a:solidFill>
                  <a:srgbClr val="0000FF"/>
                </a:solidFill>
                <a:latin typeface="Times New Roman" panose="02020603050405020304"/>
                <a:ea typeface="仿宋_GB2312"/>
                <a:cs typeface="Courier New" panose="02070309020205020404"/>
              </a:rPr>
              <a:t>y</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13.6</a:t>
            </a:r>
            <a:r>
              <a:rPr lang="zh-CN" altLang="zh-CN" sz="2600" b="1" kern="100" dirty="0">
                <a:solidFill>
                  <a:srgbClr val="0000FF"/>
                </a:solidFill>
                <a:latin typeface="Times New Roman" panose="02020603050405020304"/>
                <a:ea typeface="仿宋_GB2312"/>
                <a:cs typeface="Times New Roman" panose="02020603050405020304"/>
              </a:rPr>
              <a:t>，根据铜元素守恒有</a:t>
            </a:r>
            <a:r>
              <a:rPr lang="en-US" altLang="zh-CN" sz="2600" b="1" i="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y</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a:t>
            </a:r>
            <a:r>
              <a:rPr lang="zh-CN" altLang="zh-CN" sz="2600" b="1" kern="100" dirty="0">
                <a:solidFill>
                  <a:srgbClr val="0000FF"/>
                </a:solidFill>
                <a:latin typeface="Times New Roman" panose="02020603050405020304"/>
                <a:ea typeface="仿宋_GB2312"/>
                <a:cs typeface="Times New Roman" panose="02020603050405020304"/>
              </a:rPr>
              <a:t>，联立方程解得</a:t>
            </a:r>
            <a:r>
              <a:rPr lang="en-US" altLang="zh-CN" sz="2600" b="1" i="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y</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0.05</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smtClean="0">
                <a:solidFill>
                  <a:srgbClr val="0000FF"/>
                </a:solidFill>
                <a:latin typeface="Times New Roman" panose="02020603050405020304"/>
                <a:ea typeface="仿宋_GB2312"/>
                <a:cs typeface="Times New Roman" panose="02020603050405020304"/>
              </a:rPr>
              <a:t>＝</a:t>
            </a:r>
            <a:r>
              <a:rPr lang="en-US"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smtClean="0">
                <a:solidFill>
                  <a:srgbClr val="0000FF"/>
                </a:solidFill>
                <a:latin typeface="Times New Roman" panose="02020603050405020304"/>
                <a:ea typeface="仿宋_GB2312"/>
                <a:cs typeface="Courier New" panose="02070309020205020404"/>
              </a:rPr>
              <a:t>0.1 </a:t>
            </a:r>
            <a:r>
              <a:rPr lang="en-US" altLang="zh-CN" sz="2600" b="1" kern="100" dirty="0">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错误；根据</a:t>
            </a:r>
            <a:r>
              <a:rPr lang="en-US" altLang="zh-CN" sz="2600" b="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元素守恒可知</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根</a:t>
            </a:r>
            <a:r>
              <a:rPr lang="en-US" altLang="zh-CN" sz="2600" b="1" kern="100" dirty="0" smtClean="0">
                <a:solidFill>
                  <a:srgbClr val="0000FF"/>
                </a:solidFill>
                <a:latin typeface="Times New Roman" panose="02020603050405020304"/>
                <a:ea typeface="仿宋_GB2312"/>
                <a:cs typeface="Times New Roman" panose="02020603050405020304"/>
              </a:rPr>
              <a:t> </a:t>
            </a:r>
            <a:r>
              <a:rPr lang="zh-CN" altLang="zh-CN" sz="2600" b="1" kern="100" dirty="0" smtClean="0">
                <a:solidFill>
                  <a:srgbClr val="0000FF"/>
                </a:solidFill>
                <a:latin typeface="Times New Roman" panose="02020603050405020304"/>
                <a:ea typeface="仿宋_GB2312"/>
                <a:cs typeface="Times New Roman" panose="02020603050405020304"/>
              </a:rPr>
              <a:t>据</a:t>
            </a:r>
            <a:r>
              <a:rPr lang="en-US" altLang="zh-CN" sz="2600" b="1" kern="100" dirty="0" smtClean="0">
                <a:solidFill>
                  <a:srgbClr val="0000FF"/>
                </a:solidFill>
                <a:latin typeface="Times New Roman" panose="02020603050405020304"/>
                <a:ea typeface="仿宋_GB2312"/>
                <a:cs typeface="Times New Roman" panose="02020603050405020304"/>
              </a:rPr>
              <a:t> </a:t>
            </a:r>
            <a:r>
              <a:rPr lang="zh-CN" altLang="zh-CN" sz="2600" b="1" kern="100" dirty="0" smtClean="0">
                <a:solidFill>
                  <a:srgbClr val="0000FF"/>
                </a:solidFill>
                <a:latin typeface="Times New Roman" panose="02020603050405020304"/>
                <a:ea typeface="仿宋_GB2312"/>
                <a:cs typeface="Times New Roman" panose="02020603050405020304"/>
              </a:rPr>
              <a:t>电</a:t>
            </a:r>
            <a:r>
              <a:rPr lang="en-US" altLang="zh-CN" sz="2600" b="1" kern="100" dirty="0" smtClean="0">
                <a:solidFill>
                  <a:srgbClr val="0000FF"/>
                </a:solidFill>
                <a:latin typeface="Times New Roman" panose="02020603050405020304"/>
                <a:ea typeface="仿宋_GB2312"/>
                <a:cs typeface="Times New Roman" panose="02020603050405020304"/>
              </a:rPr>
              <a:t> </a:t>
            </a:r>
            <a:r>
              <a:rPr lang="zh-CN" altLang="zh-CN" sz="2600" b="1" kern="100" dirty="0" smtClean="0">
                <a:solidFill>
                  <a:srgbClr val="0000FF"/>
                </a:solidFill>
                <a:latin typeface="Times New Roman" panose="02020603050405020304"/>
                <a:ea typeface="仿宋_GB2312"/>
                <a:cs typeface="Times New Roman" panose="02020603050405020304"/>
              </a:rPr>
              <a:t>子</a:t>
            </a:r>
            <a:r>
              <a:rPr lang="en-US" altLang="zh-CN" sz="2600" b="1" kern="100" dirty="0" smtClean="0">
                <a:solidFill>
                  <a:srgbClr val="0000FF"/>
                </a:solidFill>
                <a:latin typeface="Times New Roman" panose="02020603050405020304"/>
                <a:ea typeface="仿宋_GB2312"/>
                <a:cs typeface="Times New Roman" panose="02020603050405020304"/>
              </a:rPr>
              <a:t> </a:t>
            </a:r>
            <a:r>
              <a:rPr lang="zh-CN" altLang="zh-CN" sz="2600" b="1" kern="100" dirty="0" smtClean="0">
                <a:solidFill>
                  <a:srgbClr val="0000FF"/>
                </a:solidFill>
                <a:latin typeface="Times New Roman" panose="02020603050405020304"/>
                <a:ea typeface="仿宋_GB2312"/>
                <a:cs typeface="Times New Roman" panose="02020603050405020304"/>
              </a:rPr>
              <a:t>转移</a:t>
            </a:r>
            <a:r>
              <a:rPr lang="zh-CN" altLang="zh-CN" sz="2600" b="1" kern="100" dirty="0">
                <a:solidFill>
                  <a:srgbClr val="0000FF"/>
                </a:solidFill>
                <a:latin typeface="Times New Roman" panose="02020603050405020304"/>
                <a:ea typeface="仿宋_GB2312"/>
                <a:cs typeface="Times New Roman" panose="02020603050405020304"/>
              </a:rPr>
              <a:t>守恒</a:t>
            </a:r>
            <a:r>
              <a:rPr lang="zh-CN" altLang="zh-CN" sz="2600" b="1" kern="100" dirty="0" smtClean="0">
                <a:solidFill>
                  <a:srgbClr val="0000FF"/>
                </a:solidFill>
                <a:latin typeface="Times New Roman" panose="02020603050405020304"/>
                <a:ea typeface="仿宋_GB2312"/>
                <a:cs typeface="Times New Roman" panose="02020603050405020304"/>
              </a:rPr>
              <a:t>可知</a:t>
            </a:r>
            <a:r>
              <a:rPr lang="en-US"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smtClean="0">
                <a:solidFill>
                  <a:srgbClr val="0000FF"/>
                </a:solidFill>
                <a:latin typeface="Times New Roman" panose="02020603050405020304"/>
                <a:ea typeface="仿宋_GB2312"/>
                <a:cs typeface="Courier New" panose="02070309020205020404"/>
              </a:rPr>
              <a:t>3</a:t>
            </a:r>
            <a:r>
              <a:rPr lang="en-US" altLang="zh-CN" sz="2600" b="1" i="1" kern="100" dirty="0" smtClean="0">
                <a:solidFill>
                  <a:srgbClr val="0000FF"/>
                </a:solidFill>
                <a:latin typeface="Times New Roman" panose="02020603050405020304"/>
                <a:ea typeface="仿宋_GB2312"/>
                <a:cs typeface="Courier New" panose="02070309020205020404"/>
              </a:rPr>
              <a:t>n</a:t>
            </a:r>
            <a:r>
              <a:rPr lang="en-US" altLang="zh-CN" sz="2600" b="1" kern="100" dirty="0" smtClean="0">
                <a:solidFill>
                  <a:srgbClr val="0000FF"/>
                </a:solidFill>
                <a:latin typeface="Times New Roman" panose="02020603050405020304"/>
                <a:ea typeface="仿宋_GB2312"/>
                <a:cs typeface="Courier New" panose="02070309020205020404"/>
              </a:rPr>
              <a:t>(NO</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所以</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9870" y="587526"/>
            <a:ext cx="11219977" cy="55245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仿宋_GB2312"/>
                <a:cs typeface="Times New Roman" panose="02020603050405020304"/>
              </a:rPr>
              <a:t>所以</a:t>
            </a:r>
            <a:r>
              <a:rPr lang="en-US" altLang="zh-CN" sz="2600" b="1" kern="100" dirty="0">
                <a:solidFill>
                  <a:srgbClr val="0000FF"/>
                </a:solidFill>
                <a:latin typeface="Times New Roman" panose="02020603050405020304"/>
                <a:ea typeface="仿宋_GB2312"/>
                <a:cs typeface="Courier New" panose="02070309020205020404"/>
              </a:rPr>
              <a:t>3</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，解得</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，根据</a:t>
            </a:r>
            <a:r>
              <a:rPr lang="en-US" altLang="zh-CN" sz="2600" b="1" kern="100" dirty="0">
                <a:solidFill>
                  <a:srgbClr val="0000FF"/>
                </a:solidFill>
                <a:latin typeface="Times New Roman" panose="02020603050405020304"/>
                <a:ea typeface="仿宋_GB2312"/>
                <a:cs typeface="Courier New" panose="02070309020205020404"/>
              </a:rPr>
              <a:t>Na</a:t>
            </a:r>
            <a:r>
              <a:rPr lang="zh-CN" altLang="zh-CN" sz="2600" b="1" kern="100" dirty="0">
                <a:solidFill>
                  <a:srgbClr val="0000FF"/>
                </a:solidFill>
                <a:latin typeface="Times New Roman" panose="02020603050405020304"/>
                <a:ea typeface="仿宋_GB2312"/>
                <a:cs typeface="Times New Roman" panose="02020603050405020304"/>
              </a:rPr>
              <a:t>元素守恒可知</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dirty="0" err="1">
                <a:solidFill>
                  <a:srgbClr val="0000FF"/>
                </a:solidFill>
                <a:latin typeface="Times New Roman" panose="02020603050405020304"/>
                <a:ea typeface="仿宋_GB2312"/>
                <a:cs typeface="Courier New" panose="02070309020205020404"/>
              </a:rPr>
              <a:t>NaOH</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 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0.6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，所以原硝酸溶液的浓度为</a:t>
            </a:r>
            <a:r>
              <a:rPr lang="en-US" altLang="zh-CN" sz="2600" b="1" kern="100" dirty="0">
                <a:solidFill>
                  <a:srgbClr val="0000FF"/>
                </a:solidFill>
                <a:latin typeface="Times New Roman" panose="02020603050405020304"/>
                <a:ea typeface="仿宋_GB2312"/>
                <a:cs typeface="Courier New" panose="02070309020205020404"/>
              </a:rPr>
              <a:t>0.6 mol÷0.25 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2.4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错误；由</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中计算可知</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，所以标准状况下</a:t>
            </a:r>
            <a:r>
              <a:rPr lang="en-US" altLang="zh-CN" sz="2600" b="1" kern="100" dirty="0">
                <a:solidFill>
                  <a:srgbClr val="0000FF"/>
                </a:solidFill>
                <a:latin typeface="Times New Roman" panose="02020603050405020304"/>
                <a:ea typeface="仿宋_GB2312"/>
                <a:cs typeface="Courier New" panose="02070309020205020404"/>
              </a:rPr>
              <a:t>NO</a:t>
            </a:r>
            <a:r>
              <a:rPr lang="zh-CN" altLang="zh-CN" sz="2600" b="1" kern="100" dirty="0">
                <a:solidFill>
                  <a:srgbClr val="0000FF"/>
                </a:solidFill>
                <a:latin typeface="Times New Roman" panose="02020603050405020304"/>
                <a:ea typeface="仿宋_GB2312"/>
                <a:cs typeface="Times New Roman" panose="02020603050405020304"/>
              </a:rPr>
              <a:t>的体积为</a:t>
            </a:r>
            <a:r>
              <a:rPr lang="en-US" altLang="zh-CN" sz="2600" b="1" kern="100" dirty="0">
                <a:solidFill>
                  <a:srgbClr val="0000FF"/>
                </a:solidFill>
                <a:latin typeface="Times New Roman" panose="02020603050405020304"/>
                <a:ea typeface="仿宋_GB2312"/>
                <a:cs typeface="Courier New" panose="02070309020205020404"/>
              </a:rPr>
              <a:t>0.1 mol</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22.4 L/</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2.24 L</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错误；反应后的溶液中加入氢氧化钠溶液，氢氧化钠与硝酸铜反应，剩余的氢氧化钠与硝酸反应，最后为硝酸钠溶液，根据氮元素守恒可知反应后溶液中</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[Cu(NO</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PowerPoint 演示文稿"/>
  <p:tag name="KSO_WPP_MARK_KEY" val="68dfca80-2715-47da-b085-e03362d76e6c"/>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13452</Words>
  <Application>WPS 演示</Application>
  <PresentationFormat>自定义</PresentationFormat>
  <Paragraphs>753</Paragraphs>
  <Slides>106</Slides>
  <Notes>6</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34</vt:i4>
      </vt:variant>
      <vt:variant>
        <vt:lpstr>幻灯片标题</vt:lpstr>
      </vt:variant>
      <vt:variant>
        <vt:i4>106</vt:i4>
      </vt:variant>
    </vt:vector>
  </HeadingPairs>
  <TitlesOfParts>
    <vt:vector size="163"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楷体_GB2312</vt:lpstr>
      <vt:lpstr>新宋体</vt:lpstr>
      <vt:lpstr>等线</vt:lpstr>
      <vt:lpstr>Calibri</vt:lpstr>
      <vt:lpstr>仿宋_GB2312</vt:lpstr>
      <vt:lpstr>仿宋</vt:lpstr>
      <vt:lpstr>Arial</vt:lpstr>
      <vt:lpstr>华文细黑</vt:lpstr>
      <vt:lpstr>Calibri</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655</cp:revision>
  <dcterms:created xsi:type="dcterms:W3CDTF">2016-06-07T15:36:00Z</dcterms:created>
  <dcterms:modified xsi:type="dcterms:W3CDTF">2023-08-07T09:36:16Z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95EB59986994434F918B2E748BA1FF34_12</vt:lpwstr>
  </property>
</Properties>
</file>