
<file path=[Content_Types].xml><?xml version="1.0" encoding="utf-8"?>
<Types xmlns="http://schemas.openxmlformats.org/package/2006/content-types">
  <Default Extension="vml" ContentType="application/vnd.openxmlformats-officedocument.vmlDrawing"/>
  <Default Extension="doc" ContentType="application/msword"/>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58" r:id="rId3"/>
    <p:sldId id="646" r:id="rId4"/>
    <p:sldId id="544" r:id="rId6"/>
    <p:sldId id="328" r:id="rId7"/>
    <p:sldId id="547" r:id="rId8"/>
    <p:sldId id="1646" r:id="rId9"/>
    <p:sldId id="1647" r:id="rId10"/>
    <p:sldId id="1648" r:id="rId11"/>
    <p:sldId id="1649" r:id="rId12"/>
    <p:sldId id="1650" r:id="rId13"/>
    <p:sldId id="1651" r:id="rId14"/>
    <p:sldId id="1652" r:id="rId15"/>
    <p:sldId id="1653" r:id="rId16"/>
    <p:sldId id="1654" r:id="rId17"/>
    <p:sldId id="352" r:id="rId18"/>
    <p:sldId id="401" r:id="rId19"/>
    <p:sldId id="1123" r:id="rId20"/>
    <p:sldId id="1124" r:id="rId21"/>
    <p:sldId id="1049" r:id="rId22"/>
    <p:sldId id="1665" r:id="rId23"/>
    <p:sldId id="1666" r:id="rId24"/>
    <p:sldId id="1667" r:id="rId25"/>
    <p:sldId id="1668" r:id="rId26"/>
    <p:sldId id="630" r:id="rId27"/>
    <p:sldId id="1581" r:id="rId28"/>
    <p:sldId id="1582" r:id="rId29"/>
    <p:sldId id="1586" r:id="rId30"/>
    <p:sldId id="1587" r:id="rId31"/>
    <p:sldId id="1588" r:id="rId32"/>
    <p:sldId id="1594" r:id="rId33"/>
    <p:sldId id="1595" r:id="rId34"/>
    <p:sldId id="1672" r:id="rId35"/>
    <p:sldId id="1675" r:id="rId36"/>
    <p:sldId id="1676" r:id="rId37"/>
    <p:sldId id="737" r:id="rId38"/>
    <p:sldId id="1680" r:id="rId39"/>
    <p:sldId id="1681" r:id="rId40"/>
    <p:sldId id="1684" r:id="rId41"/>
    <p:sldId id="1685" r:id="rId42"/>
    <p:sldId id="1686" r:id="rId43"/>
    <p:sldId id="1687" r:id="rId44"/>
    <p:sldId id="1688" r:id="rId45"/>
    <p:sldId id="1423" r:id="rId46"/>
    <p:sldId id="770" r:id="rId47"/>
    <p:sldId id="806" r:id="rId48"/>
    <p:sldId id="771" r:id="rId49"/>
    <p:sldId id="807" r:id="rId50"/>
    <p:sldId id="773" r:id="rId51"/>
    <p:sldId id="775" r:id="rId52"/>
    <p:sldId id="782" r:id="rId53"/>
    <p:sldId id="783" r:id="rId54"/>
    <p:sldId id="784" r:id="rId55"/>
    <p:sldId id="785" r:id="rId56"/>
    <p:sldId id="787" r:id="rId57"/>
    <p:sldId id="353" r:id="rId58"/>
    <p:sldId id="599" r:id="rId59"/>
    <p:sldId id="763" r:id="rId60"/>
    <p:sldId id="571" r:id="rId61"/>
    <p:sldId id="1689" r:id="rId62"/>
    <p:sldId id="572" r:id="rId63"/>
    <p:sldId id="573" r:id="rId64"/>
    <p:sldId id="638" r:id="rId65"/>
    <p:sldId id="1690" r:id="rId66"/>
    <p:sldId id="575" r:id="rId67"/>
    <p:sldId id="768" r:id="rId68"/>
    <p:sldId id="576" r:id="rId69"/>
    <p:sldId id="769" r:id="rId70"/>
    <p:sldId id="577" r:id="rId71"/>
    <p:sldId id="791" r:id="rId72"/>
    <p:sldId id="578" r:id="rId73"/>
    <p:sldId id="745" r:id="rId74"/>
    <p:sldId id="746" r:id="rId75"/>
    <p:sldId id="747" r:id="rId76"/>
    <p:sldId id="748" r:id="rId77"/>
    <p:sldId id="749" r:id="rId78"/>
    <p:sldId id="1691" r:id="rId79"/>
    <p:sldId id="750" r:id="rId80"/>
    <p:sldId id="751" r:id="rId81"/>
    <p:sldId id="752" r:id="rId82"/>
    <p:sldId id="753" r:id="rId83"/>
    <p:sldId id="754" r:id="rId84"/>
    <p:sldId id="789" r:id="rId85"/>
    <p:sldId id="790" r:id="rId86"/>
    <p:sldId id="1692" r:id="rId87"/>
    <p:sldId id="1658" r:id="rId88"/>
    <p:sldId id="1659" r:id="rId89"/>
    <p:sldId id="1693" r:id="rId90"/>
    <p:sldId id="1660" r:id="rId91"/>
    <p:sldId id="1694" r:id="rId92"/>
    <p:sldId id="1661" r:id="rId93"/>
    <p:sldId id="1662" r:id="rId94"/>
    <p:sldId id="1663" r:id="rId95"/>
    <p:sldId id="708" r:id="rId96"/>
  </p:sldIdLst>
  <p:sldSz cx="12190095" cy="6859270"/>
  <p:notesSz cx="6858000" cy="9144000"/>
  <p:custDataLst>
    <p:tags r:id="rId100"/>
  </p:custDataLst>
  <p:defaultText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2" userDrawn="1">
          <p15:clr>
            <a:srgbClr val="A4A3A4"/>
          </p15:clr>
        </p15:guide>
        <p15:guide id="2" orient="horz" pos="1344" userDrawn="1">
          <p15:clr>
            <a:srgbClr val="A4A3A4"/>
          </p15:clr>
        </p15:guide>
        <p15:guide id="3" orient="horz" pos="2886" userDrawn="1">
          <p15:clr>
            <a:srgbClr val="A4A3A4"/>
          </p15:clr>
        </p15:guide>
        <p15:guide id="4" pos="3839" userDrawn="1">
          <p15:clr>
            <a:srgbClr val="A4A3A4"/>
          </p15:clr>
        </p15:guide>
        <p15:guide id="5" pos="1135" userDrawn="1">
          <p15:clr>
            <a:srgbClr val="A4A3A4"/>
          </p15:clr>
        </p15:guide>
        <p15:guide id="6" pos="5608" userDrawn="1">
          <p15:clr>
            <a:srgbClr val="A4A3A4"/>
          </p15:clr>
        </p15:guide>
        <p15:guide id="7" pos="7006" userDrawn="1">
          <p15:clr>
            <a:srgbClr val="A4A3A4"/>
          </p15:clr>
        </p15:guide>
        <p15:guide id="8" pos="2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E41908"/>
    <a:srgbClr val="340A5E"/>
    <a:srgbClr val="3A3A3A"/>
    <a:srgbClr val="FFC001"/>
    <a:srgbClr val="FAFAFA"/>
    <a:srgbClr val="F0B700"/>
    <a:srgbClr val="E2AC00"/>
    <a:srgbClr val="B08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1" autoAdjust="0"/>
    <p:restoredTop sz="94714" autoAdjust="0"/>
  </p:normalViewPr>
  <p:slideViewPr>
    <p:cSldViewPr snapToObjects="1" showGuides="1">
      <p:cViewPr>
        <p:scale>
          <a:sx n="75" d="100"/>
          <a:sy n="75" d="100"/>
        </p:scale>
        <p:origin x="-696" y="-330"/>
      </p:cViewPr>
      <p:guideLst>
        <p:guide orient="horz" pos="3022"/>
        <p:guide orient="horz" pos="1344"/>
        <p:guide orient="horz" pos="2886"/>
        <p:guide pos="3839"/>
        <p:guide pos="1135"/>
        <p:guide pos="5608"/>
        <p:guide pos="7006"/>
        <p:guide pos="2886"/>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4302"/>
    </p:cViewPr>
  </p:sorterViewPr>
  <p:gridSpacing cx="180023" cy="180023"/>
</p:viewPr>
</file>

<file path=ppt/_rels/presentation.xml.rels><?xml version="1.0" encoding="UTF-8" standalone="yes"?>
<Relationships xmlns="http://schemas.openxmlformats.org/package/2006/relationships"><Relationship Id="rId99" Type="http://schemas.openxmlformats.org/officeDocument/2006/relationships/tableStyles" Target="tableStyles.xml"/><Relationship Id="rId98" Type="http://schemas.openxmlformats.org/officeDocument/2006/relationships/viewProps" Target="viewProps.xml"/><Relationship Id="rId97" Type="http://schemas.openxmlformats.org/officeDocument/2006/relationships/presProps" Target="presProps.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0" Type="http://schemas.openxmlformats.org/officeDocument/2006/relationships/tags" Target="tags/tag2.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52.xml"/><Relationship Id="rId7" Type="http://schemas.openxmlformats.org/officeDocument/2006/relationships/slide" Target="../slides/slide50.xml"/><Relationship Id="rId6" Type="http://schemas.openxmlformats.org/officeDocument/2006/relationships/slide" Target="../slides/slide44.xml"/><Relationship Id="rId5" Type="http://schemas.openxmlformats.org/officeDocument/2006/relationships/slide" Target="../slides/slide3.xml"/><Relationship Id="rId4" Type="http://schemas.openxmlformats.org/officeDocument/2006/relationships/slide" Target="../slides/slide49.xml"/><Relationship Id="rId3" Type="http://schemas.openxmlformats.org/officeDocument/2006/relationships/slide" Target="../slides/slide48.xml"/><Relationship Id="rId2" Type="http://schemas.openxmlformats.org/officeDocument/2006/relationships/slide" Target="../slides/slide4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slide" Target="../slides/slide68.xml"/><Relationship Id="rId8" Type="http://schemas.openxmlformats.org/officeDocument/2006/relationships/slide" Target="../slides/slide64.xml"/><Relationship Id="rId7" Type="http://schemas.openxmlformats.org/officeDocument/2006/relationships/slide" Target="../slides/slide62.xml"/><Relationship Id="rId6" Type="http://schemas.openxmlformats.org/officeDocument/2006/relationships/slide" Target="../slides/slide61.xml"/><Relationship Id="rId5" Type="http://schemas.openxmlformats.org/officeDocument/2006/relationships/slide" Target="../slides/slide60.xml"/><Relationship Id="rId4" Type="http://schemas.openxmlformats.org/officeDocument/2006/relationships/slide" Target="../slides/slide58.xml"/><Relationship Id="rId3" Type="http://schemas.openxmlformats.org/officeDocument/2006/relationships/slide" Target="../slides/slide56.xml"/><Relationship Id="rId2" Type="http://schemas.openxmlformats.org/officeDocument/2006/relationships/slide" Target="../slides/slide66.xml"/><Relationship Id="rId17" Type="http://schemas.openxmlformats.org/officeDocument/2006/relationships/slide" Target="../slides/slide82.xml"/><Relationship Id="rId16" Type="http://schemas.openxmlformats.org/officeDocument/2006/relationships/slide" Target="../slides/slide73.xml"/><Relationship Id="rId15" Type="http://schemas.openxmlformats.org/officeDocument/2006/relationships/slide" Target="../slides/slide71.xml"/><Relationship Id="rId14" Type="http://schemas.openxmlformats.org/officeDocument/2006/relationships/slide" Target="../slides/slide80.xml"/><Relationship Id="rId13" Type="http://schemas.openxmlformats.org/officeDocument/2006/relationships/slide" Target="../slides/slide78.xml"/><Relationship Id="rId12" Type="http://schemas.openxmlformats.org/officeDocument/2006/relationships/slide" Target="../slides/slide75.xml"/><Relationship Id="rId11" Type="http://schemas.openxmlformats.org/officeDocument/2006/relationships/slide" Target="../slides/slide3.xml"/><Relationship Id="rId10" Type="http://schemas.openxmlformats.org/officeDocument/2006/relationships/slide" Target="../slides/slide7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6" name="矩形 15"/>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课堂达标训练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8" name="直接连接符 27"/>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9" name="矩形 28"/>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48" name="圆角矩形 47">
            <a:hlinkClick r:id="rId2" action="ppaction://hlinksldjump"/>
          </p:cNvPr>
          <p:cNvSpPr/>
          <p:nvPr userDrawn="1"/>
        </p:nvSpPr>
        <p:spPr>
          <a:xfrm>
            <a:off x="4819129"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圆角矩形 48">
            <a:hlinkClick r:id="rId3" action="ppaction://hlinksldjump"/>
          </p:cNvPr>
          <p:cNvSpPr/>
          <p:nvPr userDrawn="1"/>
        </p:nvSpPr>
        <p:spPr>
          <a:xfrm>
            <a:off x="5420395"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圆角矩形 49">
            <a:hlinkClick r:id="rId4" action="ppaction://hlinksldjump"/>
          </p:cNvPr>
          <p:cNvSpPr/>
          <p:nvPr userDrawn="1"/>
        </p:nvSpPr>
        <p:spPr>
          <a:xfrm>
            <a:off x="6021662"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动作按钮: 后退或前一项 50">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2" name="动作按钮: 前进或下一项 51">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3" name="动作按钮: 结束 52">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4" name="TextBox 53">
            <a:hlinkClick r:id="rId5"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5" name="圆角矩形 54">
            <a:hlinkClick r:id="rId6" action="ppaction://hlinksldjump"/>
          </p:cNvPr>
          <p:cNvSpPr/>
          <p:nvPr userDrawn="1"/>
        </p:nvSpPr>
        <p:spPr>
          <a:xfrm>
            <a:off x="4217862" y="646761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a:hlinkClick r:id="rId7" action="ppaction://hlinksldjump"/>
          </p:cNvPr>
          <p:cNvSpPr/>
          <p:nvPr userDrawn="1"/>
        </p:nvSpPr>
        <p:spPr>
          <a:xfrm>
            <a:off x="6626530" y="648100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圆角矩形 17">
            <a:hlinkClick r:id="rId8" action="ppaction://hlinksldjump"/>
          </p:cNvPr>
          <p:cNvSpPr/>
          <p:nvPr userDrawn="1"/>
        </p:nvSpPr>
        <p:spPr>
          <a:xfrm>
            <a:off x="7227796" y="6481007"/>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smtClean="0">
                <a:solidFill>
                  <a:schemeClr val="tx1">
                    <a:lumMod val="75000"/>
                    <a:lumOff val="25000"/>
                  </a:schemeClr>
                </a:solidFill>
                <a:latin typeface="微软雅黑" panose="020B0503020204020204" pitchFamily="34" charset="-122"/>
                <a:ea typeface="微软雅黑" panose="020B0503020204020204" pitchFamily="34" charset="-122"/>
              </a:rPr>
              <a:t>06</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2" name="矩形 2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a:hlinkClick r:id="rId2" action="ppaction://hlinksldjump"/>
          </p:cNvPr>
          <p:cNvSpPr/>
          <p:nvPr userDrawn="1"/>
        </p:nvSpPr>
        <p:spPr>
          <a:xfrm>
            <a:off x="53643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07</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圆角矩形 50">
            <a:hlinkClick r:id="rId3" action="ppaction://hlinksldjump"/>
          </p:cNvPr>
          <p:cNvSpPr/>
          <p:nvPr userDrawn="1"/>
        </p:nvSpPr>
        <p:spPr>
          <a:xfrm>
            <a:off x="17567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圆角矩形 51">
            <a:hlinkClick r:id="rId4" action="ppaction://hlinksldjump"/>
          </p:cNvPr>
          <p:cNvSpPr/>
          <p:nvPr userDrawn="1"/>
        </p:nvSpPr>
        <p:spPr>
          <a:xfrm>
            <a:off x="23580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圆角矩形 52">
            <a:hlinkClick r:id="rId5" action="ppaction://hlinksldjump"/>
          </p:cNvPr>
          <p:cNvSpPr/>
          <p:nvPr userDrawn="1"/>
        </p:nvSpPr>
        <p:spPr>
          <a:xfrm>
            <a:off x="2959282"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圆角矩形 53">
            <a:hlinkClick r:id="rId6" action="ppaction://hlinksldjump"/>
          </p:cNvPr>
          <p:cNvSpPr/>
          <p:nvPr userDrawn="1"/>
        </p:nvSpPr>
        <p:spPr>
          <a:xfrm>
            <a:off x="3560549"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圆角矩形 54">
            <a:hlinkClick r:id="rId7" action="ppaction://hlinksldjump"/>
          </p:cNvPr>
          <p:cNvSpPr/>
          <p:nvPr userDrawn="1"/>
        </p:nvSpPr>
        <p:spPr>
          <a:xfrm>
            <a:off x="4161816"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圆角矩形 55">
            <a:hlinkClick r:id="rId8" action="ppaction://hlinksldjump"/>
          </p:cNvPr>
          <p:cNvSpPr/>
          <p:nvPr userDrawn="1"/>
        </p:nvSpPr>
        <p:spPr>
          <a:xfrm>
            <a:off x="4763083" y="6455736"/>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06</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圆角矩形 56">
            <a:hlinkClick r:id="rId9" action="ppaction://hlinksldjump"/>
          </p:cNvPr>
          <p:cNvSpPr/>
          <p:nvPr userDrawn="1"/>
        </p:nvSpPr>
        <p:spPr>
          <a:xfrm>
            <a:off x="5963912"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08</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圆角矩形 57">
            <a:hlinkClick r:id="rId10" action="ppaction://hlinksldjump"/>
          </p:cNvPr>
          <p:cNvSpPr/>
          <p:nvPr userDrawn="1"/>
        </p:nvSpPr>
        <p:spPr>
          <a:xfrm>
            <a:off x="6565179" y="6449471"/>
            <a:ext cx="487617"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09</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动作按钮: 后退或前一项 58">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0" name="动作按钮: 前进或下一项 59">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1" name="动作按钮: 结束 60">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2" name="TextBox 61">
            <a:hlinkClick r:id="rId11"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6" name="圆角矩形 15">
            <a:hlinkClick r:id="rId12" action="ppaction://hlinksldjump"/>
          </p:cNvPr>
          <p:cNvSpPr/>
          <p:nvPr userDrawn="1"/>
        </p:nvSpPr>
        <p:spPr>
          <a:xfrm>
            <a:off x="820875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12</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圆角矩形 16">
            <a:hlinkClick r:id="rId13" action="ppaction://hlinksldjump"/>
          </p:cNvPr>
          <p:cNvSpPr/>
          <p:nvPr userDrawn="1"/>
        </p:nvSpPr>
        <p:spPr>
          <a:xfrm>
            <a:off x="872534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13</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圆角矩形 17">
            <a:hlinkClick r:id="rId14" action="ppaction://hlinksldjump"/>
          </p:cNvPr>
          <p:cNvSpPr/>
          <p:nvPr userDrawn="1"/>
        </p:nvSpPr>
        <p:spPr>
          <a:xfrm>
            <a:off x="9253163" y="647526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14</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圆角矩形 18">
            <a:hlinkClick r:id="rId15" action="ppaction://hlinksldjump"/>
          </p:cNvPr>
          <p:cNvSpPr/>
          <p:nvPr userDrawn="1"/>
        </p:nvSpPr>
        <p:spPr>
          <a:xfrm>
            <a:off x="7187216" y="6451515"/>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10</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圆角矩形 19">
            <a:hlinkClick r:id="rId16" action="ppaction://hlinksldjump"/>
          </p:cNvPr>
          <p:cNvSpPr/>
          <p:nvPr userDrawn="1"/>
        </p:nvSpPr>
        <p:spPr>
          <a:xfrm>
            <a:off x="7703921" y="6463390"/>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rPr>
              <a:t>11</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课后巩固训练</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4" name="直接连接符 23"/>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5" name="矩形 24"/>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9" name="圆角矩形 28">
            <a:hlinkClick r:id="rId17" action="ppaction://hlinksldjump"/>
          </p:cNvPr>
          <p:cNvSpPr/>
          <p:nvPr userDrawn="1"/>
        </p:nvSpPr>
        <p:spPr>
          <a:xfrm>
            <a:off x="9817371" y="6486938"/>
            <a:ext cx="443288" cy="23055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en-US" altLang="zh-CN" sz="1500" b="1" dirty="0" smtClean="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1</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
        <p:nvSpPr>
          <p:cNvPr id="11" name="TextBox 10"/>
          <p:cNvSpPr txBox="1"/>
          <p:nvPr userDrawn="1"/>
        </p:nvSpPr>
        <p:spPr>
          <a:xfrm>
            <a:off x="3502846" y="2477399"/>
            <a:ext cx="7432972" cy="784818"/>
          </a:xfrm>
          <a:prstGeom prst="rect">
            <a:avLst/>
          </a:prstGeom>
          <a:noFill/>
        </p:spPr>
        <p:txBody>
          <a:bodyPr wrap="square" lIns="121910" tIns="60954" rIns="121910" bIns="60954" rtlCol="0">
            <a:spAutoFit/>
          </a:bodyPr>
          <a:lstStyle/>
          <a:p>
            <a:pPr algn="ctr"/>
            <a:r>
              <a:rPr lang="zh-CN" altLang="en-US" sz="4300" b="1" smtClean="0">
                <a:solidFill>
                  <a:schemeClr val="accent6">
                    <a:lumMod val="50000"/>
                  </a:schemeClr>
                </a:solidFill>
                <a:latin typeface="微软雅黑" panose="020B0503020204020204" pitchFamily="34" charset="-122"/>
                <a:ea typeface="微软雅黑" panose="020B0503020204020204" pitchFamily="34" charset="-122"/>
              </a:rPr>
              <a:t>新知自主</a:t>
            </a:r>
            <a:r>
              <a:rPr lang="zh-CN" altLang="en-US" sz="4300" b="1" dirty="0" smtClean="0">
                <a:solidFill>
                  <a:schemeClr val="accent6">
                    <a:lumMod val="50000"/>
                  </a:schemeClr>
                </a:solidFill>
                <a:latin typeface="微软雅黑" panose="020B0503020204020204" pitchFamily="34" charset="-122"/>
                <a:ea typeface="微软雅黑" panose="020B0503020204020204" pitchFamily="34" charset="-122"/>
              </a:rPr>
              <a:t>预习</a:t>
            </a:r>
            <a:endParaRPr lang="en-US" altLang="zh-CN" sz="43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1423576"/>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22"/>
          <p:cNvSpPr txBox="1"/>
          <p:nvPr userDrawn="1"/>
        </p:nvSpPr>
        <p:spPr>
          <a:xfrm>
            <a:off x="3182542" y="1390066"/>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5">
                    <a:lumMod val="75000"/>
                  </a:schemeClr>
                </a:solidFill>
                <a:latin typeface="微软雅黑" panose="020B0503020204020204" pitchFamily="34" charset="-122"/>
                <a:ea typeface="微软雅黑" panose="020B0503020204020204" pitchFamily="34" charset="-122"/>
                <a:sym typeface="+mn-ea"/>
              </a:rPr>
              <a:t>课堂互动探究</a:t>
            </a:r>
            <a:endParaRPr lang="zh-CN" altLang="zh-CN" sz="4300" b="1" dirty="0">
              <a:solidFill>
                <a:schemeClr val="accent5">
                  <a:lumMod val="75000"/>
                </a:schemeClr>
              </a:solidFill>
              <a:latin typeface="微软雅黑" panose="020B0503020204020204" pitchFamily="34" charset="-122"/>
              <a:ea typeface="微软雅黑" panose="020B0503020204020204" pitchFamily="34" charset="-122"/>
              <a:sym typeface="+mn-ea"/>
            </a:endParaRPr>
          </a:p>
        </p:txBody>
      </p:sp>
      <p:sp>
        <p:nvSpPr>
          <p:cNvPr id="13" name="文本框 2"/>
          <p:cNvSpPr txBox="1"/>
          <p:nvPr userDrawn="1"/>
        </p:nvSpPr>
        <p:spPr>
          <a:xfrm>
            <a:off x="1144758" y="1193806"/>
            <a:ext cx="2148560" cy="1857343"/>
          </a:xfrm>
          <a:prstGeom prst="rect">
            <a:avLst/>
          </a:prstGeom>
          <a:noFill/>
        </p:spPr>
        <p:txBody>
          <a:bodyPr wrap="square" lIns="91432" tIns="45716" rIns="91432" bIns="45716" rtlCol="0">
            <a:spAutoFit/>
          </a:bodyPr>
          <a:lstStyle/>
          <a:p>
            <a:pPr algn="ctr">
              <a:defRPr/>
            </a:pPr>
            <a:r>
              <a:rPr lang="en-US" altLang="zh-CN" sz="11500" dirty="0">
                <a:solidFill>
                  <a:schemeClr val="bg1"/>
                </a:solidFill>
                <a:latin typeface="微软雅黑" panose="020B0503020204020204" pitchFamily="34" charset="-122"/>
                <a:ea typeface="微软雅黑" panose="020B0503020204020204" pitchFamily="34" charset="-122"/>
                <a:sym typeface="+mn-ea"/>
              </a:rPr>
              <a:t>2</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9" name="任意多边形 8"/>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solidFill>
                <a:srgbClr val="FF00FF"/>
              </a:solidFill>
            </a:endParaRPr>
          </a:p>
        </p:txBody>
      </p:sp>
      <p:sp>
        <p:nvSpPr>
          <p:cNvPr id="10" name="动作按钮: 后退或前一项 9">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前进或下一项 10">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动作按钮: 结束 11">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3" name="圆角矩形 12">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22"/>
          <p:cNvSpPr txBox="1"/>
          <p:nvPr userDrawn="1"/>
        </p:nvSpPr>
        <p:spPr>
          <a:xfrm>
            <a:off x="3182542" y="2515184"/>
            <a:ext cx="8096466" cy="769614"/>
          </a:xfrm>
          <a:prstGeom prst="rect">
            <a:avLst/>
          </a:prstGeom>
          <a:noFill/>
        </p:spPr>
        <p:txBody>
          <a:bodyPr wrap="square" lIns="91432" tIns="45716" rIns="91432" bIns="45716" rtlCol="0">
            <a:spAutoFit/>
          </a:bodyPr>
          <a:lstStyle/>
          <a:p>
            <a:pPr algn="ctr">
              <a:defRPr/>
            </a:pPr>
            <a:r>
              <a:rPr lang="zh-CN" altLang="en-US" sz="4300" b="1" dirty="0" smtClean="0">
                <a:solidFill>
                  <a:srgbClr val="FF00FF"/>
                </a:solidFill>
                <a:latin typeface="微软雅黑" panose="020B0503020204020204" pitchFamily="34" charset="-122"/>
                <a:ea typeface="微软雅黑" panose="020B0503020204020204" pitchFamily="34" charset="-122"/>
                <a:sym typeface="+mn-ea"/>
              </a:rPr>
              <a:t>课堂达标训练</a:t>
            </a:r>
            <a:endParaRPr lang="zh-CN" altLang="zh-CN" sz="4300" b="1" dirty="0">
              <a:solidFill>
                <a:srgbClr val="FF00FF"/>
              </a:solidFill>
              <a:latin typeface="微软雅黑" panose="020B0503020204020204" pitchFamily="34" charset="-122"/>
              <a:ea typeface="微软雅黑" panose="020B0503020204020204" pitchFamily="34" charset="-122"/>
              <a:sym typeface="+mn-ea"/>
            </a:endParaRPr>
          </a:p>
        </p:txBody>
      </p:sp>
      <p:sp>
        <p:nvSpPr>
          <p:cNvPr id="15"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1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9246" y="2515184"/>
            <a:ext cx="7437654" cy="769614"/>
          </a:xfrm>
          <a:prstGeom prst="rect">
            <a:avLst/>
          </a:prstGeom>
          <a:noFill/>
        </p:spPr>
        <p:txBody>
          <a:bodyPr wrap="square" lIns="91432" tIns="45716" rIns="91432" bIns="45716" rtlCol="0">
            <a:spAutoFit/>
          </a:bodyPr>
          <a:lstStyle/>
          <a:p>
            <a:pPr algn="ctr">
              <a:defRPr/>
            </a:pPr>
            <a:r>
              <a:rPr lang="zh-CN" altLang="en-US" sz="4300" b="1" smtClean="0">
                <a:solidFill>
                  <a:schemeClr val="accent2">
                    <a:lumMod val="75000"/>
                  </a:schemeClr>
                </a:solidFill>
                <a:latin typeface="微软雅黑" panose="020B0503020204020204" pitchFamily="34" charset="-122"/>
                <a:ea typeface="微软雅黑" panose="020B0503020204020204" pitchFamily="34" charset="-122"/>
                <a:sym typeface="+mn-ea"/>
              </a:rPr>
              <a:t>课后巩固训练</a:t>
            </a:r>
            <a:endParaRPr lang="zh-CN" altLang="zh-CN" sz="4300" b="1" dirty="0">
              <a:solidFill>
                <a:schemeClr val="accent2">
                  <a:lumMod val="75000"/>
                </a:schemeClr>
              </a:solidFill>
              <a:latin typeface="微软雅黑" panose="020B0503020204020204" pitchFamily="34" charset="-122"/>
              <a:ea typeface="微软雅黑" panose="020B0503020204020204" pitchFamily="34" charset="-122"/>
              <a:sym typeface="+mn-ea"/>
            </a:endParaRPr>
          </a:p>
        </p:txBody>
      </p:sp>
      <p:sp>
        <p:nvSpPr>
          <p:cNvPr id="11"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5</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2846" y="2515184"/>
            <a:ext cx="7499004" cy="769614"/>
          </a:xfrm>
          <a:prstGeom prst="rect">
            <a:avLst/>
          </a:prstGeom>
          <a:noFill/>
        </p:spPr>
        <p:txBody>
          <a:bodyPr wrap="square" lIns="91432" tIns="45716" rIns="91432" bIns="45716" rtlCol="0">
            <a:spAutoFit/>
          </a:bodyPr>
          <a:lstStyle/>
          <a:p>
            <a:pPr algn="ctr">
              <a:defRPr/>
            </a:pPr>
            <a:r>
              <a:rPr lang="zh-CN" altLang="en-US" sz="4300" b="1" dirty="0" smtClean="0">
                <a:solidFill>
                  <a:srgbClr val="7030A0"/>
                </a:solidFill>
                <a:latin typeface="微软雅黑" panose="020B0503020204020204" pitchFamily="34" charset="-122"/>
                <a:ea typeface="微软雅黑" panose="020B0503020204020204" pitchFamily="34" charset="-122"/>
                <a:sym typeface="+mn-ea"/>
              </a:rPr>
              <a:t>微专题</a:t>
            </a:r>
            <a:r>
              <a:rPr lang="en-US" altLang="zh-CN" sz="4300" b="1" dirty="0" smtClean="0">
                <a:solidFill>
                  <a:srgbClr val="7030A0"/>
                </a:solidFill>
                <a:latin typeface="微软雅黑" panose="020B0503020204020204" pitchFamily="34" charset="-122"/>
                <a:ea typeface="微软雅黑" panose="020B0503020204020204" pitchFamily="34" charset="-122"/>
                <a:sym typeface="+mn-ea"/>
              </a:rPr>
              <a:t>1</a:t>
            </a:r>
            <a:r>
              <a:rPr lang="zh-CN" altLang="en-US" sz="4300" b="1" dirty="0" smtClean="0">
                <a:solidFill>
                  <a:srgbClr val="7030A0"/>
                </a:solidFill>
                <a:latin typeface="微软雅黑" panose="020B0503020204020204" pitchFamily="34" charset="-122"/>
                <a:ea typeface="微软雅黑" panose="020B0503020204020204" pitchFamily="34" charset="-122"/>
                <a:sym typeface="+mn-ea"/>
              </a:rPr>
              <a:t>　变量控制法</a:t>
            </a:r>
            <a:endParaRPr lang="zh-CN" altLang="zh-CN" sz="4300" b="1" dirty="0">
              <a:solidFill>
                <a:srgbClr val="7030A0"/>
              </a:solidFill>
              <a:latin typeface="微软雅黑" panose="020B0503020204020204" pitchFamily="34" charset="-122"/>
              <a:ea typeface="微软雅黑" panose="020B0503020204020204" pitchFamily="34" charset="-122"/>
              <a:sym typeface="+mn-ea"/>
            </a:endParaRPr>
          </a:p>
        </p:txBody>
      </p:sp>
      <p:sp>
        <p:nvSpPr>
          <p:cNvPr id="9"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3</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7"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6" name="任意多边形 5"/>
          <p:cNvSpPr/>
          <p:nvPr userDrawn="1"/>
        </p:nvSpPr>
        <p:spPr>
          <a:xfrm rot="18900000">
            <a:off x="2251932" y="-298458"/>
            <a:ext cx="7197911" cy="7215785"/>
          </a:xfrm>
          <a:custGeom>
            <a:avLst/>
            <a:gdLst>
              <a:gd name="adj" fmla="val 16667"/>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1337" h="11361">
                <a:moveTo>
                  <a:pt x="540" y="0"/>
                </a:moveTo>
                <a:lnTo>
                  <a:pt x="2698" y="0"/>
                </a:lnTo>
                <a:cubicBezTo>
                  <a:pt x="2996" y="0"/>
                  <a:pt x="3238" y="242"/>
                  <a:pt x="3238" y="540"/>
                </a:cubicBezTo>
                <a:lnTo>
                  <a:pt x="3238" y="2698"/>
                </a:lnTo>
                <a:cubicBezTo>
                  <a:pt x="3238" y="2829"/>
                  <a:pt x="3192" y="2948"/>
                  <a:pt x="3115" y="3042"/>
                </a:cubicBezTo>
                <a:lnTo>
                  <a:pt x="3109" y="3048"/>
                </a:lnTo>
                <a:lnTo>
                  <a:pt x="11337" y="11276"/>
                </a:lnTo>
                <a:lnTo>
                  <a:pt x="11252" y="11361"/>
                </a:lnTo>
                <a:lnTo>
                  <a:pt x="3022" y="3130"/>
                </a:lnTo>
                <a:lnTo>
                  <a:pt x="3021" y="3131"/>
                </a:lnTo>
                <a:cubicBezTo>
                  <a:pt x="2931" y="3198"/>
                  <a:pt x="2819" y="3238"/>
                  <a:pt x="2698" y="3238"/>
                </a:cubicBezTo>
                <a:lnTo>
                  <a:pt x="540" y="3238"/>
                </a:lnTo>
                <a:cubicBezTo>
                  <a:pt x="242" y="3238"/>
                  <a:pt x="0" y="2996"/>
                  <a:pt x="0" y="2698"/>
                </a:cubicBezTo>
                <a:lnTo>
                  <a:pt x="0" y="540"/>
                </a:lnTo>
                <a:cubicBezTo>
                  <a:pt x="0" y="242"/>
                  <a:pt x="242" y="0"/>
                  <a:pt x="54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2" tIns="45716" rIns="91432" bIns="45716" rtlCol="0" anchor="ctr">
            <a:noAutofit/>
          </a:bodyPr>
          <a:lstStyle/>
          <a:p>
            <a:pPr algn="ctr"/>
            <a:endParaRPr lang="zh-CN" altLang="en-US"/>
          </a:p>
        </p:txBody>
      </p:sp>
      <p:sp>
        <p:nvSpPr>
          <p:cNvPr id="3" name="动作按钮: 后退或前一项 2">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4" name="动作按钮: 前进或下一项 3">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5" name="动作按钮: 结束 4">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8" name="圆角矩形 7">
            <a:hlinkClick r:id="rId2" action="ppaction://hlinksldjump"/>
          </p:cNvPr>
          <p:cNvSpPr/>
          <p:nvPr userDrawn="1"/>
        </p:nvSpPr>
        <p:spPr>
          <a:xfrm>
            <a:off x="10339085"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文本框 22"/>
          <p:cNvSpPr txBox="1"/>
          <p:nvPr userDrawn="1"/>
        </p:nvSpPr>
        <p:spPr>
          <a:xfrm>
            <a:off x="3502846" y="2515184"/>
            <a:ext cx="7499004" cy="769614"/>
          </a:xfrm>
          <a:prstGeom prst="rect">
            <a:avLst/>
          </a:prstGeom>
          <a:noFill/>
        </p:spPr>
        <p:txBody>
          <a:bodyPr wrap="square" lIns="91432" tIns="45716" rIns="91432" bIns="45716" rtlCol="0">
            <a:spAutoFit/>
          </a:bodyPr>
          <a:lstStyle/>
          <a:p>
            <a:pPr algn="ctr">
              <a:defRPr/>
            </a:pPr>
            <a:r>
              <a:rPr lang="zh-CN" altLang="en-US" sz="43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zh-CN" sz="43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sp>
        <p:nvSpPr>
          <p:cNvPr id="9" name="文本框 2"/>
          <p:cNvSpPr txBox="1"/>
          <p:nvPr userDrawn="1"/>
        </p:nvSpPr>
        <p:spPr>
          <a:xfrm>
            <a:off x="1144758" y="2318924"/>
            <a:ext cx="2148560" cy="1857343"/>
          </a:xfrm>
          <a:prstGeom prst="rect">
            <a:avLst/>
          </a:prstGeom>
          <a:noFill/>
        </p:spPr>
        <p:txBody>
          <a:bodyPr wrap="square" lIns="91432" tIns="45716" rIns="91432" bIns="45716" rtlCol="0">
            <a:spAutoFit/>
          </a:bodyPr>
          <a:lstStyle/>
          <a:p>
            <a:pPr algn="ctr">
              <a:defRPr/>
            </a:pPr>
            <a:r>
              <a:rPr lang="en-US" altLang="zh-CN" sz="11500" dirty="0" smtClean="0">
                <a:solidFill>
                  <a:schemeClr val="bg1"/>
                </a:solidFill>
                <a:latin typeface="微软雅黑" panose="020B0503020204020204" pitchFamily="34" charset="-122"/>
                <a:ea typeface="微软雅黑" panose="020B0503020204020204" pitchFamily="34" charset="-122"/>
                <a:sym typeface="+mn-ea"/>
              </a:rPr>
              <a:t>4</a:t>
            </a:r>
            <a:endParaRPr lang="en-US" altLang="zh-CN" sz="115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bldLst>
      <p:bldP spid="7"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4" name="矩形 3"/>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5" name="圆角矩形 4">
            <a:hlinkClick r:id="rId2" action="ppaction://hlinksldjump"/>
          </p:cNvPr>
          <p:cNvSpPr/>
          <p:nvPr userDrawn="1"/>
        </p:nvSpPr>
        <p:spPr>
          <a:xfrm>
            <a:off x="10184710" y="6448649"/>
            <a:ext cx="751108" cy="229924"/>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lnSpc>
                <a:spcPct val="100000"/>
              </a:lnSpc>
            </a:pPr>
            <a:r>
              <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hlinkClick r:id="rId2" action="ppaction://hlinksldjump"/>
              </a:rPr>
              <a:t>目录</a:t>
            </a:r>
            <a:endParaRPr lang="zh-CN" altLang="zh-CN"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3685" y="0"/>
            <a:ext cx="12204097" cy="6875869"/>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后退或前一项 8">
            <a:hlinkClick r:id="" action="ppaction://hlinkshowjump?jump=previousslide"/>
          </p:cNvPr>
          <p:cNvSpPr/>
          <p:nvPr userDrawn="1"/>
        </p:nvSpPr>
        <p:spPr>
          <a:xfrm>
            <a:off x="11001849"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0" name="动作按钮: 前进或下一项 9">
            <a:hlinkClick r:id="" action="ppaction://hlinkshowjump?jump=nextslide"/>
          </p:cNvPr>
          <p:cNvSpPr/>
          <p:nvPr userDrawn="1"/>
        </p:nvSpPr>
        <p:spPr>
          <a:xfrm>
            <a:off x="11381530"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1" name="动作按钮: 结束 10">
            <a:hlinkClick r:id="" action="ppaction://hlinkshowjump?jump=endshow"/>
          </p:cNvPr>
          <p:cNvSpPr/>
          <p:nvPr userDrawn="1"/>
        </p:nvSpPr>
        <p:spPr>
          <a:xfrm>
            <a:off x="11761211"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12" name="TextBox 11">
            <a:hlinkClick r:id="rId2" action="ppaction://hlinksldjump"/>
          </p:cNvPr>
          <p:cNvSpPr txBox="1"/>
          <p:nvPr userDrawn="1"/>
        </p:nvSpPr>
        <p:spPr>
          <a:xfrm>
            <a:off x="10310317"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16" name="矩形 15"/>
          <p:cNvSpPr/>
          <p:nvPr userDrawn="1"/>
        </p:nvSpPr>
        <p:spPr>
          <a:xfrm>
            <a:off x="0" y="3444240"/>
            <a:ext cx="11812905" cy="34137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3360000">
            <a:off x="2311674" y="3258396"/>
            <a:ext cx="8776970" cy="401320"/>
          </a:xfrm>
          <a:custGeom>
            <a:avLst/>
            <a:gdLst>
              <a:gd name="connsiteX0" fmla="*/ 306 w 13822"/>
              <a:gd name="connsiteY0" fmla="*/ 0 h 632"/>
              <a:gd name="connsiteX1" fmla="*/ 13822 w 13822"/>
              <a:gd name="connsiteY1" fmla="*/ 56 h 632"/>
              <a:gd name="connsiteX2" fmla="*/ 13576 w 13822"/>
              <a:gd name="connsiteY2" fmla="*/ 632 h 632"/>
              <a:gd name="connsiteX3" fmla="*/ 0 w 13822"/>
              <a:gd name="connsiteY3" fmla="*/ 627 h 632"/>
              <a:gd name="connsiteX4" fmla="*/ 306 w 13822"/>
              <a:gd name="connsiteY4" fmla="*/ 0 h 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2" h="632">
                <a:moveTo>
                  <a:pt x="306" y="0"/>
                </a:moveTo>
                <a:lnTo>
                  <a:pt x="13822" y="56"/>
                </a:lnTo>
                <a:lnTo>
                  <a:pt x="13576" y="632"/>
                </a:lnTo>
                <a:lnTo>
                  <a:pt x="0" y="627"/>
                </a:lnTo>
                <a:lnTo>
                  <a:pt x="306" y="0"/>
                </a:lnTo>
                <a:close/>
              </a:path>
            </a:pathLst>
          </a:custGeom>
          <a:solidFill>
            <a:schemeClr val="accent6">
              <a:lumMod val="7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userDrawn="1"/>
        </p:nvGrpSpPr>
        <p:grpSpPr>
          <a:xfrm>
            <a:off x="0" y="635"/>
            <a:ext cx="2955925" cy="1682750"/>
            <a:chOff x="0" y="1"/>
            <a:chExt cx="4655" cy="2650"/>
          </a:xfrm>
        </p:grpSpPr>
        <p:pic>
          <p:nvPicPr>
            <p:cNvPr id="19" name="图片 18" descr="创新设计字体-01"/>
            <p:cNvPicPr>
              <a:picLocks noChangeAspect="1"/>
            </p:cNvPicPr>
            <p:nvPr userDrawn="1"/>
          </p:nvPicPr>
          <p:blipFill>
            <a:blip r:embed="rId2" cstate="print"/>
            <a:stretch>
              <a:fillRect/>
            </a:stretch>
          </p:blipFill>
          <p:spPr>
            <a:xfrm>
              <a:off x="0" y="1"/>
              <a:ext cx="2650" cy="2650"/>
            </a:xfrm>
            <a:prstGeom prst="rect">
              <a:avLst/>
            </a:prstGeom>
          </p:spPr>
        </p:pic>
        <p:sp>
          <p:nvSpPr>
            <p:cNvPr id="20" name="文本框 8"/>
            <p:cNvSpPr txBox="1"/>
            <p:nvPr userDrawn="1"/>
          </p:nvSpPr>
          <p:spPr>
            <a:xfrm>
              <a:off x="1909" y="1078"/>
              <a:ext cx="2746" cy="919"/>
            </a:xfrm>
            <a:prstGeom prst="rect">
              <a:avLst/>
            </a:prstGeom>
            <a:noFill/>
          </p:spPr>
          <p:txBody>
            <a:bodyPr wrap="square" rtlCol="0">
              <a:spAutoFit/>
            </a:bodyPr>
            <a:lstStyle/>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INNOVATIVE </a:t>
              </a:r>
              <a:endPar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endParaRPr>
            </a:p>
            <a:p>
              <a:pPr algn="l">
                <a:lnSpc>
                  <a:spcPct val="100000"/>
                </a:lnSpc>
              </a:pPr>
              <a:r>
                <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rPr>
                <a:t>DESIGN</a:t>
              </a:r>
              <a:endParaRPr lang="en-US" altLang="zh-CN" sz="1600" dirty="0">
                <a:solidFill>
                  <a:schemeClr val="tx1"/>
                </a:solidFill>
                <a:latin typeface="微软雅黑 Light" panose="020B0502040204020203" charset="-122"/>
                <a:ea typeface="微软雅黑 Light" panose="020B0502040204020203" charset="-122"/>
                <a:cs typeface="微软雅黑" panose="020B0503020204020204" pitchFamily="34" charset="-122"/>
              </a:endParaRPr>
            </a:p>
          </p:txBody>
        </p:sp>
      </p:grpSp>
      <p:sp>
        <p:nvSpPr>
          <p:cNvPr id="21" name="矩形 1"/>
          <p:cNvSpPr/>
          <p:nvPr userDrawn="1"/>
        </p:nvSpPr>
        <p:spPr>
          <a:xfrm>
            <a:off x="4206875" y="-2140"/>
            <a:ext cx="7985125" cy="6906359"/>
          </a:xfrm>
          <a:custGeom>
            <a:avLst/>
            <a:gdLst>
              <a:gd name="connsiteX0" fmla="*/ 0 w 7984489"/>
              <a:gd name="connsiteY0" fmla="*/ 0 h 6891519"/>
              <a:gd name="connsiteX1" fmla="*/ 7984489 w 7984489"/>
              <a:gd name="connsiteY1" fmla="*/ 0 h 6891519"/>
              <a:gd name="connsiteX2" fmla="*/ 7984489 w 7984489"/>
              <a:gd name="connsiteY2" fmla="*/ 6891519 h 6891519"/>
              <a:gd name="connsiteX3" fmla="*/ 0 w 7984489"/>
              <a:gd name="connsiteY3" fmla="*/ 6891519 h 6891519"/>
              <a:gd name="connsiteX4" fmla="*/ 0 w 7984489"/>
              <a:gd name="connsiteY4" fmla="*/ 0 h 6891519"/>
              <a:gd name="connsiteX0-1" fmla="*/ 0 w 7984489"/>
              <a:gd name="connsiteY0-2" fmla="*/ 0 h 6904219"/>
              <a:gd name="connsiteX1-3" fmla="*/ 7984489 w 7984489"/>
              <a:gd name="connsiteY1-4" fmla="*/ 0 h 6904219"/>
              <a:gd name="connsiteX2-5" fmla="*/ 7984489 w 7984489"/>
              <a:gd name="connsiteY2-6" fmla="*/ 6891519 h 6904219"/>
              <a:gd name="connsiteX3-7" fmla="*/ 4775200 w 7984489"/>
              <a:gd name="connsiteY3-8" fmla="*/ 6904219 h 6904219"/>
              <a:gd name="connsiteX4-9" fmla="*/ 0 w 7984489"/>
              <a:gd name="connsiteY4-10" fmla="*/ 0 h 6904219"/>
              <a:gd name="connsiteX0-11" fmla="*/ 0 w 7984489"/>
              <a:gd name="connsiteY0-12" fmla="*/ 0 h 6904219"/>
              <a:gd name="connsiteX1-13" fmla="*/ 7984489 w 7984489"/>
              <a:gd name="connsiteY1-14" fmla="*/ 0 h 6904219"/>
              <a:gd name="connsiteX2-15" fmla="*/ 7984489 w 7984489"/>
              <a:gd name="connsiteY2-16" fmla="*/ 6891519 h 6904219"/>
              <a:gd name="connsiteX3-17" fmla="*/ 4670425 w 7984489"/>
              <a:gd name="connsiteY3-18" fmla="*/ 6904219 h 6904219"/>
              <a:gd name="connsiteX4-19" fmla="*/ 0 w 7984489"/>
              <a:gd name="connsiteY4-20" fmla="*/ 0 h 6904219"/>
              <a:gd name="connsiteX0-21" fmla="*/ 0 w 7889247"/>
              <a:gd name="connsiteY0-22" fmla="*/ 0 h 6904219"/>
              <a:gd name="connsiteX1-23" fmla="*/ 7889247 w 7889247"/>
              <a:gd name="connsiteY1-24" fmla="*/ 0 h 6904219"/>
              <a:gd name="connsiteX2-25" fmla="*/ 7889247 w 7889247"/>
              <a:gd name="connsiteY2-26" fmla="*/ 6891519 h 6904219"/>
              <a:gd name="connsiteX3-27" fmla="*/ 4575183 w 7889247"/>
              <a:gd name="connsiteY3-28" fmla="*/ 6904219 h 6904219"/>
              <a:gd name="connsiteX4-29" fmla="*/ 0 w 7889247"/>
              <a:gd name="connsiteY4-30" fmla="*/ 0 h 6904219"/>
              <a:gd name="connsiteX0-31" fmla="*/ 0 w 7990839"/>
              <a:gd name="connsiteY0-32" fmla="*/ 6348 h 6904219"/>
              <a:gd name="connsiteX1-33" fmla="*/ 7990839 w 7990839"/>
              <a:gd name="connsiteY1-34" fmla="*/ 0 h 6904219"/>
              <a:gd name="connsiteX2-35" fmla="*/ 7990839 w 7990839"/>
              <a:gd name="connsiteY2-36" fmla="*/ 6891519 h 6904219"/>
              <a:gd name="connsiteX3-37" fmla="*/ 4676775 w 7990839"/>
              <a:gd name="connsiteY3-38" fmla="*/ 6904219 h 6904219"/>
              <a:gd name="connsiteX4-39" fmla="*/ 0 w 7990839"/>
              <a:gd name="connsiteY4-40" fmla="*/ 6348 h 6904219"/>
              <a:gd name="connsiteX0-41" fmla="*/ 0 w 7984490"/>
              <a:gd name="connsiteY0-42" fmla="*/ 0 h 6904221"/>
              <a:gd name="connsiteX1-43" fmla="*/ 7984490 w 7984490"/>
              <a:gd name="connsiteY1-44" fmla="*/ 2 h 6904221"/>
              <a:gd name="connsiteX2-45" fmla="*/ 7984490 w 7984490"/>
              <a:gd name="connsiteY2-46" fmla="*/ 6891521 h 6904221"/>
              <a:gd name="connsiteX3-47" fmla="*/ 4670426 w 7984490"/>
              <a:gd name="connsiteY3-48" fmla="*/ 6904221 h 6904221"/>
              <a:gd name="connsiteX4-49" fmla="*/ 0 w 7984490"/>
              <a:gd name="connsiteY4-50" fmla="*/ 0 h 69042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984490" h="6904221">
                <a:moveTo>
                  <a:pt x="0" y="0"/>
                </a:moveTo>
                <a:lnTo>
                  <a:pt x="7984490" y="2"/>
                </a:lnTo>
                <a:lnTo>
                  <a:pt x="7984490" y="6891521"/>
                </a:lnTo>
                <a:lnTo>
                  <a:pt x="4670426" y="6904221"/>
                </a:lnTo>
                <a:lnTo>
                  <a:pt x="0" y="0"/>
                </a:lnTo>
                <a:close/>
              </a:path>
            </a:pathLst>
          </a:custGeom>
          <a:blipFill>
            <a:blip r:embed="rId3"/>
            <a:srcRect/>
            <a:stretch>
              <a:fillRect l="-13066" t="-1" r="-36425" b="-153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
          <p:cNvSpPr txBox="1"/>
          <p:nvPr userDrawn="1"/>
        </p:nvSpPr>
        <p:spPr>
          <a:xfrm>
            <a:off x="382321"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smtClean="0">
                <a:solidFill>
                  <a:schemeClr val="accent6">
                    <a:lumMod val="75000"/>
                  </a:schemeClr>
                </a:solidFill>
                <a:latin typeface="微软雅黑" panose="020B0503020204020204" pitchFamily="34" charset="-122"/>
                <a:ea typeface="微软雅黑" panose="020B0503020204020204" pitchFamily="34" charset="-122"/>
                <a:sym typeface="+mn-ea"/>
              </a:rPr>
              <a:t>新知自主预习</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userDrawn="1"/>
        </p:nvCxnSpPr>
        <p:spPr>
          <a:xfrm>
            <a:off x="192405" y="358157"/>
            <a:ext cx="10945495" cy="8255"/>
          </a:xfrm>
          <a:prstGeom prst="line">
            <a:avLst/>
          </a:prstGeom>
          <a:ln w="1905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22" name="矩形 21"/>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动作按钮: 后退或前一项 23">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5" name="动作按钮: 前进或下一项 24">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6" name="动作按钮: 结束 25">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TextBox 26">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0" name="矩形 29"/>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课堂互动探究</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微专题</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矩形 11"/>
          <p:cNvSpPr/>
          <p:nvPr userDrawn="1"/>
        </p:nvSpPr>
        <p:spPr>
          <a:xfrm>
            <a:off x="175895" y="489585"/>
            <a:ext cx="11863070" cy="6219190"/>
          </a:xfrm>
          <a:prstGeom prst="rect">
            <a:avLst/>
          </a:prstGeom>
          <a:pattFill prst="pct5">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
          <p:cNvSpPr txBox="1"/>
          <p:nvPr userDrawn="1"/>
        </p:nvSpPr>
        <p:spPr>
          <a:xfrm>
            <a:off x="374083" y="13885"/>
            <a:ext cx="5332095"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800" b="1" dirty="0" smtClean="0">
                <a:solidFill>
                  <a:schemeClr val="accent6">
                    <a:lumMod val="75000"/>
                  </a:schemeClr>
                </a:solidFill>
                <a:latin typeface="微软雅黑" panose="020B0503020204020204" pitchFamily="34" charset="-122"/>
                <a:ea typeface="微软雅黑" panose="020B0503020204020204" pitchFamily="34" charset="-122"/>
                <a:sym typeface="+mn-ea"/>
              </a:rPr>
              <a:t>方法篇</a:t>
            </a:r>
            <a:endParaRPr lang="zh-CN" altLang="en-US" sz="1800" b="1" dirty="0">
              <a:solidFill>
                <a:schemeClr val="accent6">
                  <a:lumMod val="75000"/>
                </a:schemeClr>
              </a:solidFill>
              <a:latin typeface="微软雅黑" panose="020B0503020204020204" pitchFamily="34" charset="-122"/>
              <a:ea typeface="微软雅黑" panose="020B0503020204020204" pitchFamily="34" charset="-122"/>
              <a:sym typeface="+mn-ea"/>
            </a:endParaRPr>
          </a:p>
        </p:txBody>
      </p:sp>
      <p:cxnSp>
        <p:nvCxnSpPr>
          <p:cNvPr id="22" name="直接连接符 21"/>
          <p:cNvCxnSpPr/>
          <p:nvPr userDrawn="1"/>
        </p:nvCxnSpPr>
        <p:spPr>
          <a:xfrm>
            <a:off x="192405" y="358157"/>
            <a:ext cx="10945495" cy="825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23" name="矩形 22"/>
          <p:cNvSpPr/>
          <p:nvPr userDrawn="1"/>
        </p:nvSpPr>
        <p:spPr>
          <a:xfrm>
            <a:off x="175895" y="1922"/>
            <a:ext cx="159385" cy="3708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11075670" y="0"/>
            <a:ext cx="949325" cy="381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13"/>
          <p:cNvSpPr txBox="1"/>
          <p:nvPr userDrawn="1"/>
        </p:nvSpPr>
        <p:spPr>
          <a:xfrm>
            <a:off x="11042684" y="34273"/>
            <a:ext cx="1080770" cy="33718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rPr>
              <a:t>创新设计</a:t>
            </a:r>
            <a:endParaRPr lang="zh-CN" altLang="zh-CN" sz="1600" dirty="0">
              <a:solidFill>
                <a:schemeClr val="accent6">
                  <a:lumMod val="40000"/>
                  <a:lumOff val="60000"/>
                </a:schemeClr>
              </a:solidFill>
              <a:latin typeface="方正小标宋简体" panose="02010601030101010101" charset="-122"/>
              <a:ea typeface="方正小标宋简体" panose="02010601030101010101" charset="-122"/>
              <a:sym typeface="+mn-ea"/>
            </a:endParaRPr>
          </a:p>
        </p:txBody>
      </p:sp>
      <p:sp>
        <p:nvSpPr>
          <p:cNvPr id="26" name="动作按钮: 后退或前一项 25">
            <a:hlinkClick r:id="" action="ppaction://hlinkshowjump?jump=previousslide"/>
          </p:cNvPr>
          <p:cNvSpPr/>
          <p:nvPr userDrawn="1"/>
        </p:nvSpPr>
        <p:spPr>
          <a:xfrm>
            <a:off x="11156224" y="6429276"/>
            <a:ext cx="268570" cy="268668"/>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7" name="动作按钮: 前进或下一项 26">
            <a:hlinkClick r:id="" action="ppaction://hlinkshowjump?jump=nextslide"/>
          </p:cNvPr>
          <p:cNvSpPr/>
          <p:nvPr userDrawn="1"/>
        </p:nvSpPr>
        <p:spPr>
          <a:xfrm>
            <a:off x="11535905" y="6429276"/>
            <a:ext cx="268570" cy="268668"/>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8" name="动作按钮: 结束 27">
            <a:hlinkClick r:id="" action="ppaction://hlinkshowjump?jump=endshow"/>
          </p:cNvPr>
          <p:cNvSpPr/>
          <p:nvPr userDrawn="1"/>
        </p:nvSpPr>
        <p:spPr>
          <a:xfrm>
            <a:off x="11915586" y="6425148"/>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29" name="TextBox 28">
            <a:hlinkClick r:id="rId2" action="ppaction://hlinksldjump"/>
          </p:cNvPr>
          <p:cNvSpPr txBox="1"/>
          <p:nvPr userDrawn="1"/>
        </p:nvSpPr>
        <p:spPr>
          <a:xfrm>
            <a:off x="10464692" y="6390112"/>
            <a:ext cx="595035" cy="338554"/>
          </a:xfrm>
          <a:prstGeom prst="rect">
            <a:avLst/>
          </a:prstGeom>
          <a:noFill/>
        </p:spPr>
        <p:txBody>
          <a:bodyPr wrap="none" rtlCol="0">
            <a:spAutoFit/>
          </a:bodyPr>
          <a:lstStyle/>
          <a:p>
            <a:r>
              <a:rPr lang="zh-CN" altLang="en-US" sz="1600" b="1" u="sng" dirty="0" smtClean="0">
                <a:solidFill>
                  <a:schemeClr val="accent1">
                    <a:lumMod val="75000"/>
                  </a:schemeClr>
                </a:solidFill>
                <a:latin typeface="微软雅黑" panose="020B0503020204020204" pitchFamily="34" charset="-122"/>
                <a:ea typeface="微软雅黑" panose="020B0503020204020204" pitchFamily="34" charset="-122"/>
              </a:rPr>
              <a:t>目录</a:t>
            </a:r>
            <a:endParaRPr lang="zh-CN" altLang="en-US" sz="1600" b="1" u="sng"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8">
            <a:alpha val="22000"/>
          </a:srgb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200400" algn="l" defTabSz="914400" rtl="0" eaLnBrk="1" latinLnBrk="0" hangingPunct="1">
        <a:defRPr sz="1900" kern="1200">
          <a:solidFill>
            <a:schemeClr val="tx1"/>
          </a:solidFill>
          <a:latin typeface="+mn-lt"/>
          <a:ea typeface="+mn-ea"/>
          <a:cs typeface="+mn-cs"/>
        </a:defRPr>
      </a:lvl8pPr>
      <a:lvl9pPr marL="3657600" algn="l" defTabSz="91440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file:///E:\&#26446;&#29141;&#29141;\2022\PPT\2023&#65288;&#26149;&#65289;%20&#21270;&#23398;%20&#24517;&#20462;%20&#31532;&#20108;&#20876;%20&#33487;&#25945;&#29256;&#65288;&#26032;&#25945;&#26448;&#65289;%20&#20864;%20&#21452;&#36873;\SJ2.TIF" TargetMode="External"/><Relationship Id="rId3" Type="http://schemas.openxmlformats.org/officeDocument/2006/relationships/image" Target="../media/image7.png"/><Relationship Id="rId2" Type="http://schemas.openxmlformats.org/officeDocument/2006/relationships/image" Target="file:///E:\&#26446;&#29141;&#29141;\2022\PPT\2023&#65288;&#26149;&#65289;%20&#21270;&#23398;%20&#24517;&#20462;%20&#31532;&#20108;&#20876;%20&#33487;&#25945;&#29256;&#65288;&#26032;&#25945;&#26448;&#65289;%20&#20864;%20&#21452;&#36873;\SJ1.TIF" TargetMode="Externa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file:///E:\&#26446;&#29141;&#29141;\2022\PPT\2023&#65288;&#26149;&#65289;%20&#21270;&#23398;%20&#24517;&#20462;%20&#31532;&#20108;&#20876;%20&#33487;&#25945;&#29256;&#65288;&#26032;&#25945;&#26448;&#65289;%20&#20864;%20&#21452;&#36873;\SJ4.TIF" TargetMode="External"/><Relationship Id="rId3" Type="http://schemas.openxmlformats.org/officeDocument/2006/relationships/image" Target="../media/image9.png"/><Relationship Id="rId2" Type="http://schemas.openxmlformats.org/officeDocument/2006/relationships/image" Target="file:///E:\&#26446;&#29141;&#29141;\2022\PPT\2023&#65288;&#26149;&#65289;%20&#21270;&#23398;%20&#24517;&#20462;%20&#31532;&#20108;&#20876;%20&#33487;&#25945;&#29256;&#65288;&#26032;&#25945;&#26448;&#65289;%20&#20864;%20&#21452;&#36873;\SJ3.TIF" TargetMode="Externa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openxmlformats.org/officeDocument/2006/relationships/slide" Target="slide16.xml"/><Relationship Id="rId1" Type="http://schemas.openxmlformats.org/officeDocument/2006/relationships/slide" Target="slide24.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vmlDrawing" Target="../drawings/vmlDrawing3.v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oleObject" Target="../embeddings/Document3.doc"/></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13.emf"/><Relationship Id="rId1" Type="http://schemas.openxmlformats.org/officeDocument/2006/relationships/oleObject" Target="../embeddings/Document4.doc"/></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15.emf"/><Relationship Id="rId1" Type="http://schemas.openxmlformats.org/officeDocument/2006/relationships/oleObject" Target="../embeddings/Document5.doc"/></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16.emf"/><Relationship Id="rId1" Type="http://schemas.openxmlformats.org/officeDocument/2006/relationships/oleObject" Target="../embeddings/Document6.doc"/></Relationships>
</file>

<file path=ppt/slides/_rels/slide23.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17.emf"/><Relationship Id="rId1" Type="http://schemas.openxmlformats.org/officeDocument/2006/relationships/oleObject" Target="../embeddings/Document7.doc"/></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7.xml"/><Relationship Id="rId2" Type="http://schemas.openxmlformats.org/officeDocument/2006/relationships/image" Target="../media/image22.emf"/><Relationship Id="rId1" Type="http://schemas.openxmlformats.org/officeDocument/2006/relationships/oleObject" Target="../embeddings/Document8.doc"/></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slide" Target="slide43.xml"/><Relationship Id="rId4" Type="http://schemas.openxmlformats.org/officeDocument/2006/relationships/slide" Target="slide55.xml"/><Relationship Id="rId3" Type="http://schemas.openxmlformats.org/officeDocument/2006/relationships/slide" Target="slide35.xml"/><Relationship Id="rId2" Type="http://schemas.openxmlformats.org/officeDocument/2006/relationships/slide" Target="slide15.xml"/><Relationship Id="rId1"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7.xml"/><Relationship Id="rId2" Type="http://schemas.openxmlformats.org/officeDocument/2006/relationships/image" Target="../media/image24.emf"/><Relationship Id="rId1" Type="http://schemas.openxmlformats.org/officeDocument/2006/relationships/oleObject" Target="../embeddings/Document9.doc"/></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8.png"/><Relationship Id="rId1"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8.xml"/><Relationship Id="rId2" Type="http://schemas.openxmlformats.org/officeDocument/2006/relationships/image" Target="../media/image29.emf"/><Relationship Id="rId1" Type="http://schemas.openxmlformats.org/officeDocument/2006/relationships/oleObject" Target="../embeddings/Document10.doc"/></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6" Type="http://schemas.openxmlformats.org/officeDocument/2006/relationships/vmlDrawing" Target="../drawings/vmlDrawing11.vml"/><Relationship Id="rId5" Type="http://schemas.openxmlformats.org/officeDocument/2006/relationships/slideLayout" Target="../slideLayouts/slideLayout10.xml"/><Relationship Id="rId4" Type="http://schemas.openxmlformats.org/officeDocument/2006/relationships/image" Target="../media/image31.emf"/><Relationship Id="rId3" Type="http://schemas.openxmlformats.org/officeDocument/2006/relationships/oleObject" Target="../embeddings/Document12.doc"/><Relationship Id="rId2" Type="http://schemas.openxmlformats.org/officeDocument/2006/relationships/image" Target="../media/image30.emf"/><Relationship Id="rId1" Type="http://schemas.openxmlformats.org/officeDocument/2006/relationships/oleObject" Target="../embeddings/Document11.doc"/></Relationships>
</file>

<file path=ppt/slides/_rels/slide49.xml.rels><?xml version="1.0" encoding="UTF-8" standalone="yes"?>
<Relationships xmlns="http://schemas.openxmlformats.org/package/2006/relationships"><Relationship Id="rId6" Type="http://schemas.openxmlformats.org/officeDocument/2006/relationships/vmlDrawing" Target="../drawings/vmlDrawing12.vml"/><Relationship Id="rId5" Type="http://schemas.openxmlformats.org/officeDocument/2006/relationships/slideLayout" Target="../slideLayouts/slideLayout10.xml"/><Relationship Id="rId4" Type="http://schemas.openxmlformats.org/officeDocument/2006/relationships/image" Target="../media/image33.emf"/><Relationship Id="rId3" Type="http://schemas.openxmlformats.org/officeDocument/2006/relationships/oleObject" Target="../embeddings/Document14.doc"/><Relationship Id="rId2" Type="http://schemas.openxmlformats.org/officeDocument/2006/relationships/image" Target="../media/image32.emf"/><Relationship Id="rId1" Type="http://schemas.openxmlformats.org/officeDocument/2006/relationships/oleObject" Target="../embeddings/Document13.doc"/></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3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10.xml"/><Relationship Id="rId2" Type="http://schemas.openxmlformats.org/officeDocument/2006/relationships/image" Target="../media/image35.emf"/><Relationship Id="rId1" Type="http://schemas.openxmlformats.org/officeDocument/2006/relationships/oleObject" Target="../embeddings/Document15.doc"/></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11.xml"/><Relationship Id="rId2" Type="http://schemas.openxmlformats.org/officeDocument/2006/relationships/image" Target="../media/image36.emf"/><Relationship Id="rId1" Type="http://schemas.openxmlformats.org/officeDocument/2006/relationships/oleObject" Target="../embeddings/Document16.doc"/></Relationships>
</file>

<file path=ppt/slides/_rels/slide59.xml.rels><?xml version="1.0" encoding="UTF-8" standalone="yes"?>
<Relationships xmlns="http://schemas.openxmlformats.org/package/2006/relationships"><Relationship Id="rId4" Type="http://schemas.openxmlformats.org/officeDocument/2006/relationships/vmlDrawing" Target="../drawings/vmlDrawing15.vml"/><Relationship Id="rId3" Type="http://schemas.openxmlformats.org/officeDocument/2006/relationships/slideLayout" Target="../slideLayouts/slideLayout11.xml"/><Relationship Id="rId2" Type="http://schemas.openxmlformats.org/officeDocument/2006/relationships/image" Target="../media/image37.emf"/><Relationship Id="rId1" Type="http://schemas.openxmlformats.org/officeDocument/2006/relationships/oleObject" Target="../embeddings/Document17.doc"/></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4" Type="http://schemas.openxmlformats.org/officeDocument/2006/relationships/vmlDrawing" Target="../drawings/vmlDrawing16.vml"/><Relationship Id="rId3" Type="http://schemas.openxmlformats.org/officeDocument/2006/relationships/slideLayout" Target="../slideLayouts/slideLayout11.xml"/><Relationship Id="rId2" Type="http://schemas.openxmlformats.org/officeDocument/2006/relationships/image" Target="../media/image38.emf"/><Relationship Id="rId1" Type="http://schemas.openxmlformats.org/officeDocument/2006/relationships/oleObject" Target="../embeddings/Document18.doc"/></Relationships>
</file>

<file path=ppt/slides/_rels/slide61.xml.rels><?xml version="1.0" encoding="UTF-8" standalone="yes"?>
<Relationships xmlns="http://schemas.openxmlformats.org/package/2006/relationships"><Relationship Id="rId6" Type="http://schemas.openxmlformats.org/officeDocument/2006/relationships/vmlDrawing" Target="../drawings/vmlDrawing17.vml"/><Relationship Id="rId5" Type="http://schemas.openxmlformats.org/officeDocument/2006/relationships/slideLayout" Target="../slideLayouts/slideLayout11.xml"/><Relationship Id="rId4" Type="http://schemas.openxmlformats.org/officeDocument/2006/relationships/image" Target="../media/image40.emf"/><Relationship Id="rId3" Type="http://schemas.openxmlformats.org/officeDocument/2006/relationships/oleObject" Target="../embeddings/Document20.doc"/><Relationship Id="rId2" Type="http://schemas.openxmlformats.org/officeDocument/2006/relationships/image" Target="../media/image39.emf"/><Relationship Id="rId1" Type="http://schemas.openxmlformats.org/officeDocument/2006/relationships/oleObject" Target="../embeddings/Document19.doc"/></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4" Type="http://schemas.openxmlformats.org/officeDocument/2006/relationships/vmlDrawing" Target="../drawings/vmlDrawing18.vml"/><Relationship Id="rId3" Type="http://schemas.openxmlformats.org/officeDocument/2006/relationships/slideLayout" Target="../slideLayouts/slideLayout11.xml"/><Relationship Id="rId2" Type="http://schemas.openxmlformats.org/officeDocument/2006/relationships/image" Target="../media/image41.emf"/><Relationship Id="rId1" Type="http://schemas.openxmlformats.org/officeDocument/2006/relationships/oleObject" Target="../embeddings/Document21.doc"/></Relationships>
</file>

<file path=ppt/slides/_rels/slide68.xml.rels><?xml version="1.0" encoding="UTF-8" standalone="yes"?>
<Relationships xmlns="http://schemas.openxmlformats.org/package/2006/relationships"><Relationship Id="rId4" Type="http://schemas.openxmlformats.org/officeDocument/2006/relationships/vmlDrawing" Target="../drawings/vmlDrawing19.vml"/><Relationship Id="rId3" Type="http://schemas.openxmlformats.org/officeDocument/2006/relationships/slideLayout" Target="../slideLayouts/slideLayout11.xml"/><Relationship Id="rId2" Type="http://schemas.openxmlformats.org/officeDocument/2006/relationships/image" Target="../media/image42.emf"/><Relationship Id="rId1" Type="http://schemas.openxmlformats.org/officeDocument/2006/relationships/oleObject" Target="../embeddings/Document22.doc"/></Relationships>
</file>

<file path=ppt/slides/_rels/slide69.xml.rels><?xml version="1.0" encoding="UTF-8" standalone="yes"?>
<Relationships xmlns="http://schemas.openxmlformats.org/package/2006/relationships"><Relationship Id="rId4" Type="http://schemas.openxmlformats.org/officeDocument/2006/relationships/vmlDrawing" Target="../drawings/vmlDrawing20.vml"/><Relationship Id="rId3" Type="http://schemas.openxmlformats.org/officeDocument/2006/relationships/slideLayout" Target="../slideLayouts/slideLayout11.xml"/><Relationship Id="rId2" Type="http://schemas.openxmlformats.org/officeDocument/2006/relationships/image" Target="../media/image43.emf"/><Relationship Id="rId1" Type="http://schemas.openxmlformats.org/officeDocument/2006/relationships/oleObject" Target="../embeddings/Document23.doc"/></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6.xml"/><Relationship Id="rId2" Type="http://schemas.openxmlformats.org/officeDocument/2006/relationships/image" Target="../media/image4.emf"/><Relationship Id="rId1" Type="http://schemas.openxmlformats.org/officeDocument/2006/relationships/oleObject" Target="../embeddings/Document1.doc"/></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4" Type="http://schemas.openxmlformats.org/officeDocument/2006/relationships/vmlDrawing" Target="../drawings/vmlDrawing21.vml"/><Relationship Id="rId3" Type="http://schemas.openxmlformats.org/officeDocument/2006/relationships/slideLayout" Target="../slideLayouts/slideLayout11.xml"/><Relationship Id="rId2" Type="http://schemas.openxmlformats.org/officeDocument/2006/relationships/image" Target="../media/image44.emf"/><Relationship Id="rId1" Type="http://schemas.openxmlformats.org/officeDocument/2006/relationships/oleObject" Target="../embeddings/Document24.doc"/></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5" Type="http://schemas.openxmlformats.org/officeDocument/2006/relationships/vmlDrawing" Target="../drawings/vmlDrawing22.vml"/><Relationship Id="rId4" Type="http://schemas.openxmlformats.org/officeDocument/2006/relationships/slideLayout" Target="../slideLayouts/slideLayout11.xml"/><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oleObject" Target="../embeddings/Document25.doc"/></Relationships>
</file>

<file path=ppt/slides/_rels/slide79.xml.rels><?xml version="1.0" encoding="UTF-8" standalone="yes"?>
<Relationships xmlns="http://schemas.openxmlformats.org/package/2006/relationships"><Relationship Id="rId4" Type="http://schemas.openxmlformats.org/officeDocument/2006/relationships/vmlDrawing" Target="../drawings/vmlDrawing23.vml"/><Relationship Id="rId3" Type="http://schemas.openxmlformats.org/officeDocument/2006/relationships/slideLayout" Target="../slideLayouts/slideLayout11.xml"/><Relationship Id="rId2" Type="http://schemas.openxmlformats.org/officeDocument/2006/relationships/image" Target="../media/image47.emf"/><Relationship Id="rId1" Type="http://schemas.openxmlformats.org/officeDocument/2006/relationships/oleObject" Target="../embeddings/Document26.doc"/></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4" Type="http://schemas.openxmlformats.org/officeDocument/2006/relationships/vmlDrawing" Target="../drawings/vmlDrawing24.vml"/><Relationship Id="rId3" Type="http://schemas.openxmlformats.org/officeDocument/2006/relationships/slideLayout" Target="../slideLayouts/slideLayout11.xml"/><Relationship Id="rId2" Type="http://schemas.openxmlformats.org/officeDocument/2006/relationships/image" Target="../media/image48.emf"/><Relationship Id="rId1" Type="http://schemas.openxmlformats.org/officeDocument/2006/relationships/oleObject" Target="../embeddings/Document27.doc"/></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4" Type="http://schemas.openxmlformats.org/officeDocument/2006/relationships/vmlDrawing" Target="../drawings/vmlDrawing25.vml"/><Relationship Id="rId3" Type="http://schemas.openxmlformats.org/officeDocument/2006/relationships/slideLayout" Target="../slideLayouts/slideLayout11.xml"/><Relationship Id="rId2" Type="http://schemas.openxmlformats.org/officeDocument/2006/relationships/image" Target="../media/image49.emf"/><Relationship Id="rId1" Type="http://schemas.openxmlformats.org/officeDocument/2006/relationships/oleObject" Target="../embeddings/Document28.doc"/></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4" Type="http://schemas.openxmlformats.org/officeDocument/2006/relationships/vmlDrawing" Target="../drawings/vmlDrawing26.vml"/><Relationship Id="rId3" Type="http://schemas.openxmlformats.org/officeDocument/2006/relationships/slideLayout" Target="../slideLayouts/slideLayout11.xml"/><Relationship Id="rId2" Type="http://schemas.openxmlformats.org/officeDocument/2006/relationships/image" Target="../media/image50.emf"/><Relationship Id="rId1" Type="http://schemas.openxmlformats.org/officeDocument/2006/relationships/oleObject" Target="../embeddings/Document29.doc"/></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6.xml"/><Relationship Id="rId2" Type="http://schemas.openxmlformats.org/officeDocument/2006/relationships/image" Target="../media/image5.emf"/><Relationship Id="rId1" Type="http://schemas.openxmlformats.org/officeDocument/2006/relationships/oleObject" Target="../embeddings/Document2.doc"/></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5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4" Type="http://schemas.openxmlformats.org/officeDocument/2006/relationships/vmlDrawing" Target="../drawings/vmlDrawing27.vml"/><Relationship Id="rId3" Type="http://schemas.openxmlformats.org/officeDocument/2006/relationships/slideLayout" Target="../slideLayouts/slideLayout11.xml"/><Relationship Id="rId2" Type="http://schemas.openxmlformats.org/officeDocument/2006/relationships/image" Target="../media/image52.emf"/><Relationship Id="rId1" Type="http://schemas.openxmlformats.org/officeDocument/2006/relationships/oleObject" Target="../embeddings/Document30.doc"/></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p:cNvSpPr txBox="1"/>
          <p:nvPr/>
        </p:nvSpPr>
        <p:spPr>
          <a:xfrm>
            <a:off x="-25559" y="2075037"/>
            <a:ext cx="9501505" cy="2123658"/>
          </a:xfrm>
          <a:prstGeom prst="rect">
            <a:avLst/>
          </a:prstGeom>
          <a:noFill/>
        </p:spPr>
        <p:txBody>
          <a:bodyPr wrap="square" rtlCol="0">
            <a:spAutoFit/>
          </a:bodyPr>
          <a:lstStyle/>
          <a:p>
            <a:pPr>
              <a:lnSpc>
                <a:spcPct val="110000"/>
              </a:lnSpc>
              <a:spcBef>
                <a:spcPts val="0"/>
              </a:spcBef>
              <a:spcAft>
                <a:spcPts val="0"/>
              </a:spcAft>
            </a:pP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第一单元　化学反应</a:t>
            </a: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速率</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spcBef>
                <a:spcPts val="0"/>
              </a:spcBef>
              <a:spcAft>
                <a:spcPts val="0"/>
              </a:spcAft>
            </a:pP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与</a:t>
            </a: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反应</a:t>
            </a: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限度</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spcBef>
                <a:spcPts val="0"/>
              </a:spcBef>
              <a:spcAft>
                <a:spcPts val="0"/>
              </a:spcAft>
            </a:pP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第一</a:t>
            </a: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课时　</a:t>
            </a:r>
            <a:r>
              <a:rPr lang="zh-CN" altLang="en-US"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化学反应速率</a:t>
            </a:r>
            <a:endParaRPr lang="en-US" altLang="zh-CN" sz="4000" b="1" dirty="0" smtClean="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TextBox 3"/>
          <p:cNvSpPr txBox="1"/>
          <p:nvPr/>
        </p:nvSpPr>
        <p:spPr>
          <a:xfrm>
            <a:off x="8255482" y="0"/>
            <a:ext cx="3961334" cy="430887"/>
          </a:xfrm>
          <a:prstGeom prst="rect">
            <a:avLst/>
          </a:prstGeom>
          <a:solidFill>
            <a:schemeClr val="accent6"/>
          </a:solidFill>
        </p:spPr>
        <p:txBody>
          <a:bodyPr wrap="square" rtlCol="0">
            <a:spAutoFit/>
          </a:bodyPr>
          <a:lstStyle/>
          <a:p>
            <a:pPr algn="ctr" fontAlgn="ctr"/>
            <a:r>
              <a:rPr lang="zh-CN" altLang="en-US" sz="2200" dirty="0" smtClean="0">
                <a:solidFill>
                  <a:schemeClr val="bg1"/>
                </a:solidFill>
                <a:latin typeface="黑体" panose="02010609060101010101" charset="-122"/>
                <a:ea typeface="黑体" panose="02010609060101010101" charset="-122"/>
              </a:rPr>
              <a:t>专题</a:t>
            </a:r>
            <a:r>
              <a:rPr lang="en-US" altLang="zh-CN" sz="2200" dirty="0" smtClean="0">
                <a:solidFill>
                  <a:schemeClr val="bg1"/>
                </a:solidFill>
                <a:latin typeface="黑体" panose="02010609060101010101" charset="-122"/>
                <a:ea typeface="黑体" panose="02010609060101010101" charset="-122"/>
              </a:rPr>
              <a:t>6</a:t>
            </a:r>
            <a:r>
              <a:rPr lang="zh-CN" altLang="en-US" sz="2200" dirty="0">
                <a:solidFill>
                  <a:schemeClr val="bg1"/>
                </a:solidFill>
                <a:latin typeface="黑体" panose="02010609060101010101" charset="-122"/>
                <a:ea typeface="黑体" panose="02010609060101010101" charset="-122"/>
              </a:rPr>
              <a:t>　化学反应与能量变化</a:t>
            </a:r>
            <a:endParaRPr lang="zh-CN" altLang="en-US" sz="2200" dirty="0">
              <a:solidFill>
                <a:schemeClr val="bg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24749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二、影响化学反应速率的因素</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黑体" panose="02010609060101010101" charset="-122"/>
                <a:cs typeface="Times New Roman" panose="02020603050405020304"/>
              </a:rPr>
              <a:t>内因</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2061472"/>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化学反应速率会受到反应物自身性质的影响</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432903"/>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外界条件对化学反应速率的</a:t>
            </a:r>
            <a:r>
              <a:rPr lang="zh-CN" altLang="zh-CN" sz="2600" kern="100" dirty="0" smtClean="0">
                <a:latin typeface="Times New Roman" panose="02020603050405020304"/>
                <a:ea typeface="黑体" panose="02010609060101010101" charset="-122"/>
                <a:cs typeface="Times New Roman" panose="02020603050405020304"/>
              </a:rPr>
              <a:t>影响</a:t>
            </a:r>
            <a:endParaRPr lang="zh-CN" altLang="zh-CN" sz="1050" kern="100" dirty="0">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694516" y="1376781"/>
          <a:ext cx="10801380" cy="4597525"/>
        </p:xfrm>
        <a:graphic>
          <a:graphicData uri="http://schemas.openxmlformats.org/drawingml/2006/table">
            <a:tbl>
              <a:tblPr/>
              <a:tblGrid>
                <a:gridCol w="1440184"/>
                <a:gridCol w="2880368"/>
                <a:gridCol w="3060391"/>
                <a:gridCol w="3420437"/>
              </a:tblGrid>
              <a:tr h="323396">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条件变化</a:t>
                      </a:r>
                      <a:endParaRPr lang="zh-CN" sz="2600" kern="100" dirty="0">
                        <a:effectLst/>
                        <a:latin typeface="宋体" panose="02010600030101010101" pitchFamily="2" charset="-122"/>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实验操作</a:t>
                      </a:r>
                      <a:endParaRPr lang="zh-CN" sz="2600" kern="100">
                        <a:effectLst/>
                        <a:latin typeface="宋体" panose="02010600030101010101" pitchFamily="2" charset="-122"/>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实验现象</a:t>
                      </a:r>
                      <a:endParaRPr lang="zh-CN" sz="2600" kern="100">
                        <a:effectLst/>
                        <a:latin typeface="宋体" panose="02010600030101010101" pitchFamily="2" charset="-122"/>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实验结论</a:t>
                      </a:r>
                      <a:endParaRPr lang="zh-CN" sz="2600" kern="100">
                        <a:effectLst/>
                        <a:latin typeface="宋体" panose="02010600030101010101" pitchFamily="2" charset="-122"/>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8703">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加催化剂</a:t>
                      </a:r>
                      <a:endParaRPr lang="zh-CN" sz="2600" kern="100">
                        <a:effectLst/>
                        <a:latin typeface="宋体" panose="02010600030101010101" pitchFamily="2" charset="-122"/>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en-US" sz="2600" kern="100" dirty="0">
                          <a:effectLst/>
                          <a:latin typeface="宋体" panose="02010600030101010101" pitchFamily="2" charset="-122"/>
                          <a:ea typeface="微软雅黑" panose="020B0503020204020204" pitchFamily="34" charset="-122"/>
                          <a:cs typeface="Times New Roman" panose="02020603050405020304"/>
                        </a:rPr>
                        <a:t>①</a:t>
                      </a:r>
                      <a:r>
                        <a:rPr lang="zh-CN" sz="2600" kern="100" dirty="0">
                          <a:effectLst/>
                          <a:latin typeface="Times New Roman" panose="02020603050405020304"/>
                          <a:ea typeface="微软雅黑" panose="020B0503020204020204" pitchFamily="34" charset="-122"/>
                          <a:cs typeface="Times New Roman" panose="02020603050405020304"/>
                        </a:rPr>
                        <a:t>产生少量气泡</a:t>
                      </a:r>
                      <a:endParaRPr lang="zh-CN" sz="2600" kern="100" dirty="0">
                        <a:effectLst/>
                        <a:latin typeface="宋体" panose="02010600030101010101" pitchFamily="2" charset="-122"/>
                        <a:cs typeface="Courier New" panose="02070309020205020404"/>
                      </a:endParaRPr>
                    </a:p>
                    <a:p>
                      <a:pPr algn="l">
                        <a:lnSpc>
                          <a:spcPct val="150000"/>
                        </a:lnSpc>
                        <a:spcAft>
                          <a:spcPts val="0"/>
                        </a:spcAft>
                        <a:tabLst>
                          <a:tab pos="2700655" algn="l"/>
                        </a:tabLst>
                      </a:pPr>
                      <a:r>
                        <a:rPr lang="en-US" sz="2600" kern="100" dirty="0">
                          <a:effectLst/>
                          <a:latin typeface="宋体" panose="02010600030101010101" pitchFamily="2" charset="-122"/>
                          <a:ea typeface="微软雅黑" panose="020B0503020204020204" pitchFamily="34" charset="-122"/>
                          <a:cs typeface="Times New Roman" panose="02020603050405020304"/>
                        </a:rPr>
                        <a:t>②</a:t>
                      </a:r>
                      <a:r>
                        <a:rPr lang="zh-CN" sz="2600" kern="100" dirty="0">
                          <a:effectLst/>
                          <a:latin typeface="Times New Roman" panose="02020603050405020304"/>
                          <a:ea typeface="微软雅黑" panose="020B0503020204020204" pitchFamily="34" charset="-122"/>
                          <a:cs typeface="Times New Roman" panose="02020603050405020304"/>
                        </a:rPr>
                        <a:t>产生大量气泡</a:t>
                      </a:r>
                      <a:endParaRPr lang="zh-CN" sz="2600" kern="100" dirty="0">
                        <a:effectLst/>
                        <a:latin typeface="宋体" panose="02010600030101010101" pitchFamily="2" charset="-122"/>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en-US" sz="2600" kern="100" dirty="0">
                          <a:effectLst/>
                          <a:latin typeface="Times New Roman" panose="02020603050405020304"/>
                          <a:ea typeface="微软雅黑" panose="020B0503020204020204" pitchFamily="34" charset="-122"/>
                          <a:cs typeface="Courier New" panose="02070309020205020404"/>
                        </a:rPr>
                        <a:t>MnO</a:t>
                      </a:r>
                      <a:r>
                        <a:rPr lang="en-US" sz="2600" kern="100" baseline="-25000" dirty="0">
                          <a:effectLst/>
                          <a:latin typeface="Times New Roman" panose="02020603050405020304"/>
                          <a:ea typeface="微软雅黑" panose="020B0503020204020204" pitchFamily="34" charset="-122"/>
                          <a:cs typeface="Courier New" panose="02070309020205020404"/>
                        </a:rPr>
                        <a:t>2</a:t>
                      </a:r>
                      <a:r>
                        <a:rPr lang="zh-CN" sz="2600" kern="100" dirty="0">
                          <a:effectLst/>
                          <a:latin typeface="Times New Roman" panose="02020603050405020304"/>
                          <a:ea typeface="微软雅黑" panose="020B0503020204020204" pitchFamily="34" charset="-122"/>
                          <a:cs typeface="Times New Roman" panose="02020603050405020304"/>
                        </a:rPr>
                        <a:t>可以使</a:t>
                      </a:r>
                      <a:r>
                        <a:rPr lang="en-US" sz="2600" kern="100" dirty="0">
                          <a:effectLst/>
                          <a:latin typeface="Times New Roman" panose="02020603050405020304"/>
                          <a:ea typeface="微软雅黑" panose="020B0503020204020204" pitchFamily="34" charset="-122"/>
                          <a:cs typeface="Courier New" panose="02070309020205020404"/>
                        </a:rPr>
                        <a:t>H</a:t>
                      </a:r>
                      <a:r>
                        <a:rPr lang="en-US" sz="2600" kern="100" baseline="-25000" dirty="0">
                          <a:effectLst/>
                          <a:latin typeface="Times New Roman" panose="02020603050405020304"/>
                          <a:ea typeface="微软雅黑" panose="020B0503020204020204" pitchFamily="34" charset="-122"/>
                          <a:cs typeface="Courier New" panose="02070309020205020404"/>
                        </a:rPr>
                        <a:t>2</a:t>
                      </a:r>
                      <a:r>
                        <a:rPr lang="en-US" sz="2600" kern="100" dirty="0">
                          <a:effectLst/>
                          <a:latin typeface="Times New Roman" panose="02020603050405020304"/>
                          <a:ea typeface="微软雅黑" panose="020B0503020204020204" pitchFamily="34" charset="-122"/>
                          <a:cs typeface="Courier New" panose="02070309020205020404"/>
                        </a:rPr>
                        <a:t>O</a:t>
                      </a:r>
                      <a:r>
                        <a:rPr lang="en-US" sz="2600" kern="100" baseline="-25000" dirty="0">
                          <a:effectLst/>
                          <a:latin typeface="Times New Roman" panose="02020603050405020304"/>
                          <a:ea typeface="微软雅黑" panose="020B0503020204020204" pitchFamily="34" charset="-122"/>
                          <a:cs typeface="Courier New" panose="02070309020205020404"/>
                        </a:rPr>
                        <a:t>2</a:t>
                      </a:r>
                      <a:r>
                        <a:rPr lang="zh-CN" sz="2600" kern="100" dirty="0">
                          <a:effectLst/>
                          <a:latin typeface="Times New Roman" panose="02020603050405020304"/>
                          <a:ea typeface="微软雅黑" panose="020B0503020204020204" pitchFamily="34" charset="-122"/>
                          <a:cs typeface="Times New Roman" panose="02020603050405020304"/>
                        </a:rPr>
                        <a:t>分解的</a:t>
                      </a:r>
                      <a:r>
                        <a:rPr lang="zh-CN" sz="2600" kern="100" dirty="0" smtClean="0">
                          <a:effectLst/>
                          <a:latin typeface="Times New Roman" panose="02020603050405020304"/>
                          <a:ea typeface="微软雅黑" panose="020B0503020204020204" pitchFamily="34" charset="-122"/>
                          <a:cs typeface="Times New Roman" panose="02020603050405020304"/>
                        </a:rPr>
                        <a:t>速率</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4462">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加热</a:t>
                      </a:r>
                      <a:endParaRPr lang="zh-CN" sz="2600" kern="100">
                        <a:effectLst/>
                        <a:latin typeface="宋体" panose="02010600030101010101" pitchFamily="2" charset="-122"/>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en-US" sz="2600" kern="100" dirty="0">
                          <a:effectLst/>
                          <a:latin typeface="宋体" panose="02010600030101010101" pitchFamily="2" charset="-122"/>
                          <a:ea typeface="微软雅黑" panose="020B0503020204020204" pitchFamily="34" charset="-122"/>
                          <a:cs typeface="Times New Roman" panose="02020603050405020304"/>
                        </a:rPr>
                        <a:t>③</a:t>
                      </a:r>
                      <a:r>
                        <a:rPr lang="zh-CN" sz="2600" kern="100" dirty="0">
                          <a:effectLst/>
                          <a:latin typeface="Times New Roman" panose="02020603050405020304"/>
                          <a:ea typeface="微软雅黑" panose="020B0503020204020204" pitchFamily="34" charset="-122"/>
                          <a:cs typeface="Times New Roman" panose="02020603050405020304"/>
                        </a:rPr>
                        <a:t>产生气泡速率较慢</a:t>
                      </a:r>
                      <a:endParaRPr lang="zh-CN" sz="2600" kern="100" dirty="0">
                        <a:effectLst/>
                        <a:latin typeface="宋体" panose="02010600030101010101" pitchFamily="2" charset="-122"/>
                        <a:cs typeface="Courier New" panose="02070309020205020404"/>
                      </a:endParaRPr>
                    </a:p>
                    <a:p>
                      <a:pPr algn="l">
                        <a:lnSpc>
                          <a:spcPct val="150000"/>
                        </a:lnSpc>
                        <a:spcAft>
                          <a:spcPts val="0"/>
                        </a:spcAft>
                        <a:tabLst>
                          <a:tab pos="2700655" algn="l"/>
                        </a:tabLst>
                      </a:pPr>
                      <a:r>
                        <a:rPr lang="en-US" sz="2600" kern="100" dirty="0">
                          <a:effectLst/>
                          <a:latin typeface="宋体" panose="02010600030101010101" pitchFamily="2" charset="-122"/>
                          <a:ea typeface="微软雅黑" panose="020B0503020204020204" pitchFamily="34" charset="-122"/>
                          <a:cs typeface="Times New Roman" panose="02020603050405020304"/>
                        </a:rPr>
                        <a:t>④</a:t>
                      </a:r>
                      <a:r>
                        <a:rPr lang="zh-CN" sz="2600" kern="100" dirty="0">
                          <a:effectLst/>
                          <a:latin typeface="Times New Roman" panose="02020603050405020304"/>
                          <a:ea typeface="微软雅黑" panose="020B0503020204020204" pitchFamily="34" charset="-122"/>
                          <a:cs typeface="Times New Roman" panose="02020603050405020304"/>
                        </a:rPr>
                        <a:t>产生气泡速率较快</a:t>
                      </a:r>
                      <a:endParaRPr lang="zh-CN" sz="2600" kern="100" dirty="0">
                        <a:effectLst/>
                        <a:latin typeface="宋体" panose="02010600030101010101" pitchFamily="2" charset="-122"/>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温度升高，</a:t>
                      </a:r>
                      <a:r>
                        <a:rPr lang="en-US" sz="2600" kern="100" dirty="0">
                          <a:effectLst/>
                          <a:latin typeface="Times New Roman" panose="02020603050405020304"/>
                          <a:ea typeface="微软雅黑" panose="020B0503020204020204" pitchFamily="34" charset="-122"/>
                          <a:cs typeface="Courier New" panose="02070309020205020404"/>
                        </a:rPr>
                        <a:t>H</a:t>
                      </a:r>
                      <a:r>
                        <a:rPr lang="en-US" sz="2600" kern="100" baseline="-25000" dirty="0">
                          <a:effectLst/>
                          <a:latin typeface="Times New Roman" panose="02020603050405020304"/>
                          <a:ea typeface="微软雅黑" panose="020B0503020204020204" pitchFamily="34" charset="-122"/>
                          <a:cs typeface="Courier New" panose="02070309020205020404"/>
                        </a:rPr>
                        <a:t>2</a:t>
                      </a:r>
                      <a:r>
                        <a:rPr lang="en-US" sz="2600" kern="100" dirty="0">
                          <a:effectLst/>
                          <a:latin typeface="Times New Roman" panose="02020603050405020304"/>
                          <a:ea typeface="微软雅黑" panose="020B0503020204020204" pitchFamily="34" charset="-122"/>
                          <a:cs typeface="Courier New" panose="02070309020205020404"/>
                        </a:rPr>
                        <a:t>O</a:t>
                      </a:r>
                      <a:r>
                        <a:rPr lang="en-US" sz="2600" kern="100" baseline="-25000" dirty="0">
                          <a:effectLst/>
                          <a:latin typeface="Times New Roman" panose="02020603050405020304"/>
                          <a:ea typeface="微软雅黑" panose="020B0503020204020204" pitchFamily="34" charset="-122"/>
                          <a:cs typeface="Courier New" panose="02070309020205020404"/>
                        </a:rPr>
                        <a:t>2</a:t>
                      </a:r>
                      <a:r>
                        <a:rPr lang="zh-CN" sz="2600" kern="100" dirty="0">
                          <a:effectLst/>
                          <a:latin typeface="Times New Roman" panose="02020603050405020304"/>
                          <a:ea typeface="微软雅黑" panose="020B0503020204020204" pitchFamily="34" charset="-122"/>
                          <a:cs typeface="Times New Roman" panose="02020603050405020304"/>
                        </a:rPr>
                        <a:t>的分解</a:t>
                      </a:r>
                      <a:r>
                        <a:rPr lang="zh-CN" sz="2600" kern="100" dirty="0" smtClean="0">
                          <a:effectLst/>
                          <a:latin typeface="Times New Roman" panose="02020603050405020304"/>
                          <a:ea typeface="微软雅黑" panose="020B0503020204020204" pitchFamily="34" charset="-122"/>
                          <a:cs typeface="Times New Roman" panose="02020603050405020304"/>
                        </a:rPr>
                        <a:t>速率</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104" name="Picture 8" descr="E:\李燕燕\2022\PPT\2023（春） 化学 必修 第二册 苏教版（新教材） 冀 双选\SJ1.TIF"/>
          <p:cNvPicPr>
            <a:picLocks noChangeAspect="1" noChangeArrowheads="1"/>
          </p:cNvPicPr>
          <p:nvPr/>
        </p:nvPicPr>
        <p:blipFill>
          <a:blip r:embed="rId1" r:link="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3607" y="2169633"/>
            <a:ext cx="2265655" cy="1440184"/>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4103" name="Picture 7" descr="E:\李燕燕\2022\PPT\2023（春） 化学 必修 第二册 苏教版（新教材） 冀 双选\SJ2.TIF"/>
          <p:cNvPicPr>
            <a:picLocks noChangeAspect="1" noChangeArrowheads="1"/>
          </p:cNvPicPr>
          <p:nvPr/>
        </p:nvPicPr>
        <p:blipFill>
          <a:blip r:embed="rId3" r:link="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5823" y="4149886"/>
            <a:ext cx="2657830" cy="1339217"/>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9155597" y="2889725"/>
            <a:ext cx="851515" cy="617477"/>
          </a:xfrm>
          <a:prstGeom prst="rect">
            <a:avLst/>
          </a:prstGeom>
        </p:spPr>
        <p:txBody>
          <a:bodyPr wrap="none">
            <a:spAutoFit/>
          </a:bodyPr>
          <a:lstStyle/>
          <a:p>
            <a:pPr>
              <a:lnSpc>
                <a:spcPct val="150000"/>
              </a:lnSpc>
              <a:tabLst>
                <a:tab pos="2700655" algn="l"/>
              </a:tabLst>
            </a:pPr>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加快</a:t>
            </a:r>
            <a:endParaRPr lang="zh-CN"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
        <p:nvSpPr>
          <p:cNvPr id="5" name="矩形 4"/>
          <p:cNvSpPr/>
          <p:nvPr/>
        </p:nvSpPr>
        <p:spPr>
          <a:xfrm>
            <a:off x="8729839" y="4882588"/>
            <a:ext cx="851515" cy="617477"/>
          </a:xfrm>
          <a:prstGeom prst="rect">
            <a:avLst/>
          </a:prstGeom>
        </p:spPr>
        <p:txBody>
          <a:bodyPr wrap="none">
            <a:spAutoFit/>
          </a:bodyPr>
          <a:lstStyle/>
          <a:p>
            <a:pPr>
              <a:lnSpc>
                <a:spcPct val="150000"/>
              </a:lnSpc>
              <a:tabLst>
                <a:tab pos="2700655" algn="l"/>
              </a:tabLst>
            </a:pPr>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加快</a:t>
            </a:r>
            <a:endParaRPr lang="zh-CN"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34470" y="729449"/>
          <a:ext cx="10801380" cy="5040644"/>
        </p:xfrm>
        <a:graphic>
          <a:graphicData uri="http://schemas.openxmlformats.org/drawingml/2006/table">
            <a:tbl>
              <a:tblPr/>
              <a:tblGrid>
                <a:gridCol w="1260161"/>
                <a:gridCol w="3060391"/>
                <a:gridCol w="3060391"/>
                <a:gridCol w="3420437"/>
              </a:tblGrid>
              <a:tr h="2520322">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增大</a:t>
                      </a:r>
                      <a:r>
                        <a:rPr lang="zh-CN" sz="2600" kern="100" dirty="0" smtClean="0">
                          <a:effectLst/>
                          <a:latin typeface="Times New Roman" panose="02020603050405020304"/>
                          <a:ea typeface="微软雅黑" panose="020B0503020204020204" pitchFamily="34" charset="-122"/>
                          <a:cs typeface="Times New Roman" panose="02020603050405020304"/>
                        </a:rPr>
                        <a:t>浓度</a:t>
                      </a:r>
                      <a:endParaRPr lang="zh-CN" sz="2600" kern="100" dirty="0">
                        <a:effectLst/>
                        <a:latin typeface="宋体" panose="02010600030101010101" pitchFamily="2" charset="-122"/>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en-US" sz="2600" kern="100" dirty="0">
                          <a:effectLst/>
                          <a:latin typeface="宋体" panose="02010600030101010101" pitchFamily="2" charset="-122"/>
                          <a:ea typeface="微软雅黑" panose="020B0503020204020204" pitchFamily="34" charset="-122"/>
                          <a:cs typeface="Times New Roman" panose="02020603050405020304"/>
                        </a:rPr>
                        <a:t>⑥</a:t>
                      </a:r>
                      <a:r>
                        <a:rPr lang="zh-CN" sz="2600" kern="100" dirty="0">
                          <a:effectLst/>
                          <a:latin typeface="Times New Roman" panose="02020603050405020304"/>
                          <a:ea typeface="微软雅黑" panose="020B0503020204020204" pitchFamily="34" charset="-122"/>
                          <a:cs typeface="Times New Roman" panose="02020603050405020304"/>
                        </a:rPr>
                        <a:t>中先产生气泡</a:t>
                      </a:r>
                      <a:endParaRPr lang="zh-CN" sz="2600" kern="100" dirty="0">
                        <a:effectLst/>
                        <a:latin typeface="宋体" panose="02010600030101010101" pitchFamily="2" charset="-122"/>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增大反应物浓度能使</a:t>
                      </a:r>
                      <a:r>
                        <a:rPr lang="en-US" sz="2600" kern="100" dirty="0">
                          <a:effectLst/>
                          <a:latin typeface="Times New Roman" panose="02020603050405020304"/>
                          <a:ea typeface="微软雅黑" panose="020B0503020204020204" pitchFamily="34" charset="-122"/>
                          <a:cs typeface="Courier New" panose="02070309020205020404"/>
                        </a:rPr>
                        <a:t>H</a:t>
                      </a:r>
                      <a:r>
                        <a:rPr lang="en-US" sz="2600" kern="100" baseline="-25000" dirty="0">
                          <a:effectLst/>
                          <a:latin typeface="Times New Roman" panose="02020603050405020304"/>
                          <a:ea typeface="微软雅黑" panose="020B0503020204020204" pitchFamily="34" charset="-122"/>
                          <a:cs typeface="Courier New" panose="02070309020205020404"/>
                        </a:rPr>
                        <a:t>2</a:t>
                      </a:r>
                      <a:r>
                        <a:rPr lang="en-US" sz="2600" kern="100" dirty="0">
                          <a:effectLst/>
                          <a:latin typeface="Times New Roman" panose="02020603050405020304"/>
                          <a:ea typeface="微软雅黑" panose="020B0503020204020204" pitchFamily="34" charset="-122"/>
                          <a:cs typeface="Courier New" panose="02070309020205020404"/>
                        </a:rPr>
                        <a:t>O</a:t>
                      </a:r>
                      <a:r>
                        <a:rPr lang="en-US" sz="2600" kern="100" baseline="-25000" dirty="0">
                          <a:effectLst/>
                          <a:latin typeface="Times New Roman" panose="02020603050405020304"/>
                          <a:ea typeface="微软雅黑" panose="020B0503020204020204" pitchFamily="34" charset="-122"/>
                          <a:cs typeface="Courier New" panose="02070309020205020404"/>
                        </a:rPr>
                        <a:t>2</a:t>
                      </a:r>
                      <a:r>
                        <a:rPr lang="zh-CN" sz="2600" kern="100" dirty="0">
                          <a:effectLst/>
                          <a:latin typeface="Times New Roman" panose="02020603050405020304"/>
                          <a:ea typeface="微软雅黑" panose="020B0503020204020204" pitchFamily="34" charset="-122"/>
                          <a:cs typeface="Times New Roman" panose="02020603050405020304"/>
                        </a:rPr>
                        <a:t>分解</a:t>
                      </a:r>
                      <a:r>
                        <a:rPr lang="zh-CN" sz="2600" kern="100" dirty="0" smtClean="0">
                          <a:effectLst/>
                          <a:latin typeface="Times New Roman" panose="02020603050405020304"/>
                          <a:ea typeface="微软雅黑" panose="020B0503020204020204" pitchFamily="34" charset="-122"/>
                          <a:cs typeface="Times New Roman" panose="02020603050405020304"/>
                        </a:rPr>
                        <a:t>速率</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322">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增大固</a:t>
                      </a:r>
                      <a:endParaRPr lang="zh-CN" sz="2600" kern="100">
                        <a:effectLst/>
                        <a:latin typeface="宋体" panose="02010600030101010101" pitchFamily="2" charset="-122"/>
                        <a:cs typeface="Courier New" panose="02070309020205020404"/>
                      </a:endParaRPr>
                    </a:p>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体表面积</a:t>
                      </a:r>
                      <a:endParaRPr lang="zh-CN" sz="2600" kern="100">
                        <a:effectLst/>
                        <a:latin typeface="宋体" panose="02010600030101010101" pitchFamily="2" charset="-122"/>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endParaRPr lang="en-US" sz="2600" kern="100">
                        <a:effectLst/>
                        <a:latin typeface="Times New Roman" panose="02020603050405020304"/>
                        <a:ea typeface="微软雅黑" panose="020B0503020204020204" pitchFamily="34" charset="-122"/>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700655" algn="l"/>
                        </a:tabLst>
                      </a:pPr>
                      <a:r>
                        <a:rPr lang="zh-CN" altLang="zh-CN" sz="2600" b="1" kern="1200" dirty="0" smtClean="0">
                          <a:solidFill>
                            <a:schemeClr val="tx1"/>
                          </a:solidFill>
                          <a:effectLst/>
                          <a:latin typeface="宋体" panose="02010600030101010101" pitchFamily="2" charset="-122"/>
                          <a:ea typeface="宋体" panose="02010600030101010101" pitchFamily="2" charset="-122"/>
                          <a:cs typeface="+mn-cs"/>
                        </a:rPr>
                        <a:t>⑧</a:t>
                      </a:r>
                      <a:r>
                        <a:rPr lang="zh-CN" sz="2600" kern="100" dirty="0" smtClean="0">
                          <a:effectLst/>
                          <a:latin typeface="Times New Roman" panose="02020603050405020304"/>
                          <a:ea typeface="微软雅黑" panose="020B0503020204020204" pitchFamily="34" charset="-122"/>
                          <a:cs typeface="Times New Roman" panose="02020603050405020304"/>
                        </a:rPr>
                        <a:t>产生</a:t>
                      </a:r>
                      <a:r>
                        <a:rPr lang="zh-CN" sz="2600" kern="100" dirty="0">
                          <a:effectLst/>
                          <a:latin typeface="Times New Roman" panose="02020603050405020304"/>
                          <a:ea typeface="微软雅黑" panose="020B0503020204020204" pitchFamily="34" charset="-122"/>
                          <a:cs typeface="Times New Roman" panose="02020603050405020304"/>
                        </a:rPr>
                        <a:t>气泡较快</a:t>
                      </a:r>
                      <a:r>
                        <a:rPr lang="zh-CN" sz="2600" kern="100" dirty="0" smtClean="0">
                          <a:effectLst/>
                          <a:latin typeface="Times New Roman" panose="02020603050405020304"/>
                          <a:ea typeface="微软雅黑" panose="020B0503020204020204" pitchFamily="34" charset="-122"/>
                          <a:cs typeface="Times New Roman" panose="02020603050405020304"/>
                        </a:rPr>
                        <a:t>，</a:t>
                      </a:r>
                      <a:endParaRPr lang="en-US" altLang="zh-CN" sz="2600" kern="100" dirty="0" smtClean="0">
                        <a:effectLst/>
                        <a:latin typeface="Times New Roman" panose="02020603050405020304"/>
                        <a:ea typeface="微软雅黑" panose="020B0503020204020204" pitchFamily="34" charset="-122"/>
                        <a:cs typeface="Times New Roman" panose="02020603050405020304"/>
                      </a:endParaRPr>
                    </a:p>
                    <a:p>
                      <a:pPr algn="l">
                        <a:lnSpc>
                          <a:spcPct val="150000"/>
                        </a:lnSpc>
                        <a:spcAft>
                          <a:spcPts val="0"/>
                        </a:spcAft>
                        <a:tabLst>
                          <a:tab pos="2700655" algn="l"/>
                        </a:tabLst>
                      </a:pPr>
                      <a:r>
                        <a:rPr lang="zh-CN" altLang="zh-CN" sz="2600" b="1" kern="1200" dirty="0" smtClean="0">
                          <a:solidFill>
                            <a:schemeClr val="tx1"/>
                          </a:solidFill>
                          <a:effectLst/>
                          <a:latin typeface="宋体" panose="02010600030101010101" pitchFamily="2" charset="-122"/>
                          <a:ea typeface="宋体" panose="02010600030101010101" pitchFamily="2" charset="-122"/>
                          <a:cs typeface="+mn-cs"/>
                        </a:rPr>
                        <a:t>⑦</a:t>
                      </a:r>
                      <a:r>
                        <a:rPr lang="zh-CN" sz="2600" kern="100" dirty="0" smtClean="0">
                          <a:effectLst/>
                          <a:latin typeface="Times New Roman" panose="02020603050405020304"/>
                          <a:ea typeface="微软雅黑" panose="020B0503020204020204" pitchFamily="34" charset="-122"/>
                          <a:cs typeface="Times New Roman" panose="02020603050405020304"/>
                        </a:rPr>
                        <a:t>产生</a:t>
                      </a:r>
                      <a:r>
                        <a:rPr lang="zh-CN" sz="2600" kern="100" dirty="0">
                          <a:effectLst/>
                          <a:latin typeface="Times New Roman" panose="02020603050405020304"/>
                          <a:ea typeface="微软雅黑" panose="020B0503020204020204" pitchFamily="34" charset="-122"/>
                          <a:cs typeface="Times New Roman" panose="02020603050405020304"/>
                        </a:rPr>
                        <a:t>气泡较慢</a:t>
                      </a:r>
                      <a:endParaRPr lang="zh-CN" sz="2600" kern="100" dirty="0">
                        <a:effectLst/>
                        <a:latin typeface="宋体" panose="02010600030101010101" pitchFamily="2" charset="-122"/>
                        <a:cs typeface="Courier New" panose="020703090202050204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其他条件相同时，固体反应物表面积越大，</a:t>
                      </a:r>
                      <a:r>
                        <a:rPr lang="zh-CN" sz="2600" kern="100" dirty="0" smtClean="0">
                          <a:effectLst/>
                          <a:latin typeface="Times New Roman" panose="02020603050405020304"/>
                          <a:ea typeface="微软雅黑" panose="020B0503020204020204" pitchFamily="34" charset="-122"/>
                          <a:cs typeface="Times New Roman" panose="02020603050405020304"/>
                        </a:rPr>
                        <a:t>反应速率</a:t>
                      </a: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Times New Roman" panose="02020603050405020304"/>
                          <a:sym typeface="Times New Roman" panose="02020603050405020304"/>
                        </a:rPr>
                        <a:t>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37315" marR="37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6" descr="E:\李燕燕\2022\PPT\2023（春） 化学 必修 第二册 苏教版（新教材） 冀 双选\SJ3.TIF"/>
          <p:cNvPicPr>
            <a:picLocks noChangeAspect="1" noChangeArrowheads="1"/>
          </p:cNvPicPr>
          <p:nvPr/>
        </p:nvPicPr>
        <p:blipFill>
          <a:blip r:embed="rId1" r:link="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7662" y="1200856"/>
            <a:ext cx="2574329" cy="1789963"/>
          </a:xfrm>
          <a:prstGeom prst="rect">
            <a:avLst/>
          </a:prstGeom>
          <a:noFill/>
          <a:ln>
            <a:noFill/>
          </a:ln>
          <a:effectLst/>
          <a:extLst>
            <a:ext uri="{909E8E84-426E-40DD-AFC4-6F175D3DCCD1}">
              <a14:hiddenFill xmlns:a14="http://schemas.microsoft.com/office/drawing/2010/main">
                <a:solidFill>
                  <a:srgbClr val="FFFFFF"/>
                </a:solidFill>
              </a14:hiddenFill>
            </a:ext>
          </a:extLst>
        </p:spPr>
      </p:pic>
      <p:pic>
        <p:nvPicPr>
          <p:cNvPr id="7" name="Picture 5" descr="E:\李燕燕\2022\PPT\2023（春） 化学 必修 第二册 苏教版（新教材） 冀 双选\SJ4.TIF"/>
          <p:cNvPicPr>
            <a:picLocks noChangeAspect="1" noChangeArrowheads="1"/>
          </p:cNvPicPr>
          <p:nvPr/>
        </p:nvPicPr>
        <p:blipFill>
          <a:blip r:embed="rId3" r:link="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2645" y="3682383"/>
            <a:ext cx="2772354" cy="1805254"/>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3" name="矩形 2"/>
          <p:cNvSpPr/>
          <p:nvPr/>
        </p:nvSpPr>
        <p:spPr>
          <a:xfrm>
            <a:off x="9875689" y="1888010"/>
            <a:ext cx="851515" cy="617477"/>
          </a:xfrm>
          <a:prstGeom prst="rect">
            <a:avLst/>
          </a:prstGeom>
        </p:spPr>
        <p:txBody>
          <a:bodyPr wrap="none">
            <a:spAutoFit/>
          </a:bodyPr>
          <a:lstStyle/>
          <a:p>
            <a:pPr>
              <a:lnSpc>
                <a:spcPct val="150000"/>
              </a:lnSpc>
              <a:tabLst>
                <a:tab pos="2700655" algn="l"/>
              </a:tabLst>
            </a:pPr>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加快</a:t>
            </a:r>
            <a:endParaRPr lang="zh-CN" altLang="zh-CN" sz="2600" b="1"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
        <p:nvSpPr>
          <p:cNvPr id="4" name="矩形 3"/>
          <p:cNvSpPr/>
          <p:nvPr/>
        </p:nvSpPr>
        <p:spPr>
          <a:xfrm>
            <a:off x="9449931" y="4857278"/>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越大</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3.</a:t>
            </a:r>
            <a:r>
              <a:rPr lang="zh-CN" altLang="zh-CN" sz="2600" kern="100" dirty="0">
                <a:latin typeface="Times New Roman" panose="02020603050405020304"/>
                <a:ea typeface="黑体" panose="02010609060101010101" charset="-122"/>
                <a:cs typeface="Times New Roman" panose="02020603050405020304"/>
              </a:rPr>
              <a:t>其他因素</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401353"/>
            <a:ext cx="11397613" cy="184855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除催化剂、温度和反应物的浓度外，增加反应物的接触面积，能增大反应速率，此外，对于有气体参加的反应，反应体系的压强越大，</a:t>
            </a:r>
            <a:r>
              <a:rPr lang="zh-CN" altLang="zh-CN" sz="2600" kern="100" dirty="0" smtClean="0">
                <a:latin typeface="Times New Roman" panose="02020603050405020304"/>
                <a:ea typeface="微软雅黑" panose="020B0503020204020204" pitchFamily="34" charset="-122"/>
                <a:cs typeface="Times New Roman" panose="02020603050405020304"/>
              </a:rPr>
              <a:t>反应速率</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a:t>
            </a:r>
            <a:r>
              <a:rPr lang="en-US" altLang="zh-CN" sz="2600" kern="100" dirty="0" smtClean="0">
                <a:solidFill>
                  <a:srgbClr val="000000"/>
                </a:solidFill>
                <a:latin typeface="Times New Roman" panose="02020603050405020304"/>
                <a:ea typeface="宋体" panose="02010600030101010101" pitchFamily="2" charset="-122"/>
                <a:cs typeface="Times New Roman" panose="02020603050405020304"/>
                <a:sym typeface="Times New Roman" panose="02020603050405020304"/>
              </a:rPr>
              <a:t>______</a:t>
            </a:r>
            <a:r>
              <a:rPr lang="zh-CN" altLang="zh-CN" sz="2600" kern="100" dirty="0" smtClean="0">
                <a:latin typeface="Times New Roman" panose="02020603050405020304"/>
                <a:ea typeface="微软雅黑" panose="020B0503020204020204" pitchFamily="34" charset="-122"/>
                <a:cs typeface="Times New Roman" panose="02020603050405020304"/>
              </a:rPr>
              <a:t>等</a:t>
            </a:r>
            <a:r>
              <a:rPr lang="zh-CN" altLang="zh-CN" sz="2600" kern="100" dirty="0">
                <a:latin typeface="Times New Roman" panose="02020603050405020304"/>
                <a:ea typeface="微软雅黑" panose="020B0503020204020204" pitchFamily="34" charset="-122"/>
                <a:cs typeface="Times New Roman" panose="02020603050405020304"/>
              </a:rPr>
              <a:t>条件对一些化学反应速率也有一定的影响</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2" name="矩形 1"/>
          <p:cNvSpPr/>
          <p:nvPr/>
        </p:nvSpPr>
        <p:spPr>
          <a:xfrm>
            <a:off x="10813904" y="2131533"/>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越大</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
        <p:nvSpPr>
          <p:cNvPr id="3" name="矩形 2"/>
          <p:cNvSpPr/>
          <p:nvPr/>
        </p:nvSpPr>
        <p:spPr>
          <a:xfrm>
            <a:off x="694516" y="2706316"/>
            <a:ext cx="851515" cy="492443"/>
          </a:xfrm>
          <a:prstGeom prst="rect">
            <a:avLst/>
          </a:prstGeom>
        </p:spPr>
        <p:txBody>
          <a:bodyPr wrap="none">
            <a:spAutoFit/>
          </a:bodyPr>
          <a:lstStyle/>
          <a:p>
            <a:r>
              <a:rPr lang="zh-CN" altLang="zh-CN" sz="2600" b="1"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光照</a:t>
            </a:r>
            <a:endParaRPr lang="zh-CN" altLang="en-US" sz="2600" b="1" dirty="0">
              <a:solidFill>
                <a:srgbClr val="C00000"/>
              </a:solidFill>
              <a:latin typeface="Times New Roman" panose="02020603050405020304"/>
              <a:ea typeface="宋体" panose="02010600030101010101" pitchFamily="2" charset="-122"/>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黑体" panose="02010609060101010101" charset="-122"/>
                <a:cs typeface="Times New Roman" panose="02020603050405020304"/>
              </a:rPr>
              <a:t>【微自测】</a:t>
            </a:r>
            <a:r>
              <a:rPr lang="en-US" altLang="zh-CN" sz="2600" kern="100" dirty="0">
                <a:latin typeface="Times New Roman" panose="02020603050405020304"/>
                <a:ea typeface="微软雅黑" panose="020B0503020204020204" pitchFamily="34" charset="-122"/>
                <a:cs typeface="Courier New" panose="02070309020205020404"/>
              </a:rPr>
              <a:t> </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判断正误，正确的打</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en-US" altLang="zh-CN" sz="2600" b="1" kern="100" dirty="0">
                <a:latin typeface="宋体" panose="02010600030101010101" pitchFamily="2" charset="-122"/>
                <a:ea typeface="楷体_GB231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a:latin typeface="Times New Roman" panose="02020603050405020304"/>
                <a:ea typeface="楷体_GB2312"/>
                <a:cs typeface="Times New Roman" panose="02020603050405020304"/>
              </a:rPr>
              <a:t>，错误的打</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b="1" kern="100" dirty="0" smtClean="0">
                <a:latin typeface="Times New Roman" panose="02020603050405020304"/>
                <a:ea typeface="楷体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8" name="矩形 7"/>
          <p:cNvSpPr/>
          <p:nvPr/>
        </p:nvSpPr>
        <p:spPr>
          <a:xfrm>
            <a:off x="516880" y="1986451"/>
            <a:ext cx="11397613"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(1)Na</a:t>
            </a:r>
            <a:r>
              <a:rPr lang="zh-CN" altLang="zh-CN" sz="2600" b="1" kern="100" dirty="0">
                <a:latin typeface="Times New Roman" panose="02020603050405020304"/>
                <a:ea typeface="楷体_GB2312"/>
                <a:cs typeface="Times New Roman" panose="02020603050405020304"/>
              </a:rPr>
              <a:t>、</a:t>
            </a:r>
            <a:r>
              <a:rPr lang="en-US" altLang="zh-CN" sz="2600" b="1" kern="100" dirty="0">
                <a:latin typeface="Times New Roman" panose="02020603050405020304"/>
                <a:ea typeface="楷体_GB2312"/>
                <a:cs typeface="Courier New" panose="02070309020205020404"/>
              </a:rPr>
              <a:t>Mg</a:t>
            </a:r>
            <a:r>
              <a:rPr lang="zh-CN" altLang="zh-CN" sz="2600" b="1" kern="100" dirty="0">
                <a:latin typeface="Times New Roman" panose="02020603050405020304"/>
                <a:ea typeface="楷体_GB2312"/>
                <a:cs typeface="Times New Roman" panose="02020603050405020304"/>
              </a:rPr>
              <a:t>、</a:t>
            </a:r>
            <a:r>
              <a:rPr lang="en-US" altLang="zh-CN" sz="2600" b="1" kern="100" dirty="0">
                <a:latin typeface="Times New Roman" panose="02020603050405020304"/>
                <a:ea typeface="楷体_GB2312"/>
                <a:cs typeface="Courier New" panose="02070309020205020404"/>
              </a:rPr>
              <a:t>Al</a:t>
            </a:r>
            <a:r>
              <a:rPr lang="zh-CN" altLang="zh-CN" sz="2600" b="1" kern="100" dirty="0">
                <a:latin typeface="Times New Roman" panose="02020603050405020304"/>
                <a:ea typeface="楷体_GB2312"/>
                <a:cs typeface="Times New Roman" panose="02020603050405020304"/>
              </a:rPr>
              <a:t>的金属性决定了它们与水反应的速率大小。</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实验室制</a:t>
            </a:r>
            <a:r>
              <a:rPr lang="en-US" altLang="zh-CN" sz="2600" b="1" kern="100" dirty="0">
                <a:latin typeface="Times New Roman" panose="02020603050405020304"/>
                <a:ea typeface="楷体_GB2312"/>
                <a:cs typeface="Courier New" panose="02070309020205020404"/>
              </a:rPr>
              <a:t>O</a:t>
            </a:r>
            <a:r>
              <a:rPr lang="en-US" altLang="zh-CN" sz="2600" b="1" kern="100" baseline="-250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和</a:t>
            </a:r>
            <a:r>
              <a:rPr lang="en-US" altLang="zh-CN" sz="2600" b="1" kern="100" dirty="0">
                <a:latin typeface="Times New Roman" panose="02020603050405020304"/>
                <a:ea typeface="楷体_GB2312"/>
                <a:cs typeface="Courier New" panose="02070309020205020404"/>
              </a:rPr>
              <a:t>Cl</a:t>
            </a:r>
            <a:r>
              <a:rPr lang="en-US" altLang="zh-CN" sz="2600" b="1" kern="100" baseline="-250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时，都用到</a:t>
            </a:r>
            <a:r>
              <a:rPr lang="en-US" altLang="zh-CN" sz="2600" b="1" kern="100" dirty="0">
                <a:latin typeface="Times New Roman" panose="02020603050405020304"/>
                <a:ea typeface="楷体_GB2312"/>
                <a:cs typeface="Courier New" panose="02070309020205020404"/>
              </a:rPr>
              <a:t>MnO</a:t>
            </a:r>
            <a:r>
              <a:rPr lang="en-US" altLang="zh-CN" sz="2600" b="1" kern="100" baseline="-250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固体，</a:t>
            </a:r>
            <a:r>
              <a:rPr lang="en-US" altLang="zh-CN" sz="2600" b="1" kern="100" dirty="0">
                <a:latin typeface="Times New Roman" panose="02020603050405020304"/>
                <a:ea typeface="楷体_GB2312"/>
                <a:cs typeface="Courier New" panose="02070309020205020404"/>
              </a:rPr>
              <a:t>MnO</a:t>
            </a:r>
            <a:r>
              <a:rPr lang="en-US" altLang="zh-CN" sz="2600" b="1" kern="100" baseline="-250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作用相同。</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b="1" kern="100" dirty="0">
                <a:latin typeface="Times New Roman" panose="02020603050405020304"/>
                <a:ea typeface="楷体_GB2312"/>
                <a:cs typeface="Courier New" panose="02070309020205020404"/>
              </a:rPr>
              <a:t>(3)</a:t>
            </a:r>
            <a:r>
              <a:rPr lang="zh-CN" altLang="zh-CN" sz="2600" b="1" kern="100" dirty="0">
                <a:latin typeface="Times New Roman" panose="02020603050405020304"/>
                <a:ea typeface="楷体_GB2312"/>
                <a:cs typeface="Times New Roman" panose="02020603050405020304"/>
              </a:rPr>
              <a:t>用铁和稀硫酸反应制氢气时，换成浓硫酸产生</a:t>
            </a:r>
            <a:r>
              <a:rPr lang="en-US" altLang="zh-CN" sz="2600" b="1" kern="100" dirty="0">
                <a:latin typeface="Times New Roman" panose="02020603050405020304"/>
                <a:ea typeface="楷体_GB2312"/>
                <a:cs typeface="Courier New" panose="02070309020205020404"/>
              </a:rPr>
              <a:t>H</a:t>
            </a:r>
            <a:r>
              <a:rPr lang="en-US" altLang="zh-CN" sz="2600" b="1" kern="100" baseline="-25000" dirty="0">
                <a:latin typeface="Times New Roman" panose="02020603050405020304"/>
                <a:ea typeface="楷体_GB2312"/>
                <a:cs typeface="Courier New" panose="02070309020205020404"/>
              </a:rPr>
              <a:t>2</a:t>
            </a:r>
            <a:r>
              <a:rPr lang="zh-CN" altLang="zh-CN" sz="2600" b="1" kern="100" dirty="0">
                <a:latin typeface="Times New Roman" panose="02020603050405020304"/>
                <a:ea typeface="楷体_GB2312"/>
                <a:cs typeface="Times New Roman" panose="02020603050405020304"/>
              </a:rPr>
              <a:t>的速率加快。</a:t>
            </a:r>
            <a:r>
              <a:rPr lang="en-US" altLang="zh-CN" sz="2600" b="1" kern="100" dirty="0">
                <a:latin typeface="Times New Roman" panose="02020603050405020304"/>
                <a:ea typeface="楷体_GB2312"/>
                <a:cs typeface="Courier New" panose="02070309020205020404"/>
              </a:rPr>
              <a:t>(</a:t>
            </a:r>
            <a:r>
              <a:rPr lang="zh-CN" altLang="zh-CN" sz="2600" b="1" kern="100" dirty="0">
                <a:latin typeface="Times New Roman" panose="02020603050405020304"/>
                <a:ea typeface="楷体_GB2312"/>
                <a:cs typeface="Times New Roman" panose="02020603050405020304"/>
              </a:rPr>
              <a:t>　　</a:t>
            </a:r>
            <a:r>
              <a:rPr lang="en-US" altLang="zh-CN" sz="2600" b="1" kern="100" dirty="0" smtClean="0">
                <a:latin typeface="Times New Roman" panose="02020603050405020304"/>
                <a:ea typeface="楷体_GB2312"/>
                <a:cs typeface="Courier New" panose="02070309020205020404"/>
              </a:rPr>
              <a:t>)</a:t>
            </a:r>
            <a:endParaRPr lang="zh-CN" altLang="zh-CN" sz="1050" kern="100" dirty="0">
              <a:latin typeface="宋体" panose="02010600030101010101" pitchFamily="2" charset="-122"/>
              <a:cs typeface="Courier New" panose="02070309020205020404"/>
            </a:endParaRPr>
          </a:p>
        </p:txBody>
      </p:sp>
      <p:sp>
        <p:nvSpPr>
          <p:cNvPr id="4" name="矩形 3"/>
          <p:cNvSpPr/>
          <p:nvPr/>
        </p:nvSpPr>
        <p:spPr>
          <a:xfrm>
            <a:off x="516880" y="3903204"/>
            <a:ext cx="11397613" cy="648230"/>
          </a:xfrm>
          <a:prstGeom prst="rect">
            <a:avLst/>
          </a:prstGeom>
        </p:spPr>
        <p:txBody>
          <a:bodyPr wrap="square" lIns="121898" tIns="60948" rIns="121898" bIns="60948">
            <a:spAutoFit/>
          </a:bodyPr>
          <a:lstStyle/>
          <a:p>
            <a:pPr marL="252095" indent="-457200" algn="just">
              <a:lnSpc>
                <a:spcPct val="150000"/>
              </a:lnSpc>
              <a:spcAft>
                <a:spcPts val="0"/>
              </a:spcAft>
            </a:pPr>
            <a:r>
              <a:rPr lang="zh-CN" altLang="zh-CN" sz="2600" dirty="0">
                <a:solidFill>
                  <a:srgbClr val="C00000"/>
                </a:solidFill>
                <a:latin typeface="Times New Roman" panose="02020603050405020304"/>
                <a:ea typeface="黑体" panose="02010609060101010101" charset="-122"/>
                <a:cs typeface="Times New Roman" panose="02020603050405020304"/>
              </a:rPr>
              <a:t>答案</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a:solidFill>
                  <a:srgbClr val="C00000"/>
                </a:solidFill>
                <a:latin typeface="Times New Roman" panose="02020603050405020304"/>
                <a:ea typeface="微软雅黑" panose="020B0503020204020204" pitchFamily="34" charset="-122"/>
              </a:rPr>
              <a:t>(1)</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a:solidFill>
                  <a:srgbClr val="C00000"/>
                </a:solidFill>
                <a:latin typeface="Times New Roman" panose="02020603050405020304"/>
                <a:ea typeface="微软雅黑" panose="020B0503020204020204" pitchFamily="34" charset="-122"/>
              </a:rPr>
              <a:t>(2)</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dirty="0">
                <a:solidFill>
                  <a:srgbClr val="C00000"/>
                </a:solidFill>
                <a:latin typeface="Times New Roman" panose="02020603050405020304"/>
                <a:ea typeface="微软雅黑" panose="020B0503020204020204" pitchFamily="34" charset="-122"/>
              </a:rPr>
              <a:t>(3)</a:t>
            </a:r>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1" action="ppaction://hlinksldjump"/>
          </p:cNvPr>
          <p:cNvSpPr/>
          <p:nvPr/>
        </p:nvSpPr>
        <p:spPr>
          <a:xfrm>
            <a:off x="3354799" y="361426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600" b="1" kern="1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二、影响化学反应速率因素的探究</a:t>
            </a:r>
            <a:endParaRPr lang="zh-CN" altLang="zh-CN" sz="2600" b="1" kern="100" dirty="0" smtClean="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endParaRPr>
          </a:p>
        </p:txBody>
      </p:sp>
      <p:sp>
        <p:nvSpPr>
          <p:cNvPr id="3" name="圆角矩形 2">
            <a:hlinkClick r:id="rId2" action="ppaction://hlinksldjump"/>
          </p:cNvPr>
          <p:cNvSpPr/>
          <p:nvPr/>
        </p:nvSpPr>
        <p:spPr>
          <a:xfrm>
            <a:off x="3354799" y="2901211"/>
            <a:ext cx="7560000" cy="51816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zh-CN" altLang="en-US" sz="2600" b="1" kern="100" dirty="0">
                <a:solidFill>
                  <a:schemeClr val="bg2">
                    <a:lumMod val="25000"/>
                  </a:schemeClr>
                </a:solidFill>
                <a:latin typeface="微软雅黑" panose="020B0503020204020204" pitchFamily="34" charset="-122"/>
                <a:ea typeface="微软雅黑" panose="020B0503020204020204" pitchFamily="34" charset="-122"/>
                <a:cs typeface="Times New Roman" panose="02020603050405020304"/>
              </a:rPr>
              <a:t>一、化学反应速率的计算与比较</a:t>
            </a:r>
            <a:endParaRPr lang="zh-CN" altLang="zh-CN" sz="1050" kern="100" dirty="0">
              <a:solidFill>
                <a:schemeClr val="bg2">
                  <a:lumMod val="25000"/>
                </a:schemeClr>
              </a:solidFill>
              <a:latin typeface="微软雅黑" panose="020B0503020204020204" pitchFamily="34" charset="-122"/>
              <a:ea typeface="微软雅黑" panose="020B0503020204020204" pitchFamily="34" charset="-122"/>
              <a:cs typeface="Courier New" panose="02070309020205020404"/>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260418" y="549426"/>
            <a:ext cx="11595508"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anose="020F0502020204030204" charset="0"/>
                <a:ea typeface="宋体" panose="02010600030101010101" pitchFamily="2" charset="-122"/>
              </a:defRPr>
            </a:lvl1pPr>
            <a:lvl2pPr marL="742950" indent="-285750" eaLnBrk="0" hangingPunct="0">
              <a:tabLst>
                <a:tab pos="2609850" algn="l"/>
              </a:tabLst>
              <a:defRPr>
                <a:solidFill>
                  <a:schemeClr val="tx1"/>
                </a:solidFill>
                <a:latin typeface="Calibri" panose="020F0502020204030204" charset="0"/>
                <a:ea typeface="宋体" panose="02010600030101010101" pitchFamily="2" charset="-122"/>
              </a:defRPr>
            </a:lvl2pPr>
            <a:lvl3pPr marL="1143000" indent="-228600" eaLnBrk="0" hangingPunct="0">
              <a:tabLst>
                <a:tab pos="2609850" algn="l"/>
              </a:tabLst>
              <a:defRPr>
                <a:solidFill>
                  <a:schemeClr val="tx1"/>
                </a:solidFill>
                <a:latin typeface="Calibri" panose="020F0502020204030204" charset="0"/>
                <a:ea typeface="宋体" panose="02010600030101010101" pitchFamily="2" charset="-122"/>
              </a:defRPr>
            </a:lvl3pPr>
            <a:lvl4pPr marL="1600200" indent="-228600" eaLnBrk="0" hangingPunct="0">
              <a:tabLst>
                <a:tab pos="2609850" algn="l"/>
              </a:tabLst>
              <a:defRPr>
                <a:solidFill>
                  <a:schemeClr val="tx1"/>
                </a:solidFill>
                <a:latin typeface="Calibri" panose="020F0502020204030204" charset="0"/>
                <a:ea typeface="宋体" panose="02010600030101010101" pitchFamily="2" charset="-122"/>
              </a:defRPr>
            </a:lvl4pPr>
            <a:lvl5pPr marL="2057400" indent="-228600" eaLnBrk="0" hangingPunct="0">
              <a:tabLst>
                <a:tab pos="2609850" algn="l"/>
              </a:tabLst>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9pPr>
          </a:lstStyle>
          <a:p>
            <a:pPr algn="ctr">
              <a:lnSpc>
                <a:spcPct val="150000"/>
              </a:lnSpc>
              <a:spcAft>
                <a:spcPts val="0"/>
              </a:spcAft>
              <a:tabLst>
                <a:tab pos="1620520" algn="l"/>
              </a:tabLst>
              <a:defRPr/>
            </a:pPr>
            <a:r>
              <a:rPr lang="zh-CN" altLang="en-US" sz="2800" b="1" kern="100" dirty="0">
                <a:latin typeface="黑体" panose="02010609060101010101" charset="-122"/>
                <a:ea typeface="黑体" panose="02010609060101010101" charset="-122"/>
                <a:cs typeface="Courier New" panose="02070309020205020404"/>
              </a:rPr>
              <a:t>一、化学反应速率的计算与比较</a:t>
            </a:r>
            <a:endParaRPr lang="zh-CN" altLang="zh-CN" sz="2800" b="1" kern="100" dirty="0" smtClean="0">
              <a:latin typeface="黑体" panose="02010609060101010101" charset="-122"/>
              <a:ea typeface="黑体" panose="02010609060101010101" charset="-122"/>
              <a:cs typeface="Courier New" panose="02070309020205020404"/>
            </a:endParaRPr>
          </a:p>
        </p:txBody>
      </p:sp>
      <p:sp>
        <p:nvSpPr>
          <p:cNvPr id="7" name="矩形 6"/>
          <p:cNvSpPr/>
          <p:nvPr/>
        </p:nvSpPr>
        <p:spPr>
          <a:xfrm>
            <a:off x="260418" y="2169633"/>
            <a:ext cx="11654075"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化学反应速率的计算</a:t>
            </a:r>
            <a:endParaRPr lang="zh-CN" altLang="zh-CN" sz="1050" kern="100" dirty="0">
              <a:effectLst/>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611996" y="2915125"/>
          <a:ext cx="10883900" cy="1968500"/>
        </p:xfrm>
        <a:graphic>
          <a:graphicData uri="http://schemas.openxmlformats.org/presentationml/2006/ole">
            <mc:AlternateContent xmlns:mc="http://schemas.openxmlformats.org/markup-compatibility/2006">
              <mc:Choice xmlns:v="urn:schemas-microsoft-com:vml" Requires="v">
                <p:oleObj spid="_x0000_s6172" name="Document" r:id="rId1" imgW="10901045" imgH="1986280" progId="Word.Document.8">
                  <p:embed/>
                </p:oleObj>
              </mc:Choice>
              <mc:Fallback>
                <p:oleObj name="Document" r:id="rId1" imgW="10901045" imgH="1986280" progId="Word.Document.8">
                  <p:embed/>
                  <p:pic>
                    <p:nvPicPr>
                      <p:cNvPr id="0" name="图片 6171"/>
                      <p:cNvPicPr/>
                      <p:nvPr/>
                    </p:nvPicPr>
                    <p:blipFill>
                      <a:blip r:embed="rId2"/>
                      <a:stretch>
                        <a:fillRect/>
                      </a:stretch>
                    </p:blipFill>
                    <p:spPr>
                      <a:xfrm>
                        <a:off x="611996" y="2915125"/>
                        <a:ext cx="10883900" cy="1968500"/>
                      </a:xfrm>
                      <a:prstGeom prst="rect">
                        <a:avLst/>
                      </a:prstGeom>
                    </p:spPr>
                  </p:pic>
                </p:oleObj>
              </mc:Fallback>
            </mc:AlternateContent>
          </a:graphicData>
        </a:graphic>
      </p:graphicFrame>
      <p:pic>
        <p:nvPicPr>
          <p:cNvPr id="6160" name="Picture 16" descr="核心归纳"/>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657" y="1642264"/>
            <a:ext cx="2158719"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1914" y="369403"/>
            <a:ext cx="11114006" cy="312390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三段式</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法</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写出有关反应的化学方程式。</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找出各物质的起始量、转化量、某时刻量。</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根据已知条件列方程式计算。</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zh-CN" altLang="zh-CN" sz="2600" kern="100" dirty="0">
                <a:latin typeface="Times New Roman" panose="02020603050405020304"/>
                <a:ea typeface="微软雅黑" panose="020B0503020204020204" pitchFamily="34" charset="-122"/>
                <a:cs typeface="Times New Roman" panose="02020603050405020304"/>
              </a:rPr>
              <a:t>实例</a:t>
            </a:r>
            <a:r>
              <a:rPr lang="zh-CN" altLang="zh-CN" sz="2600" kern="100" dirty="0" smtClean="0">
                <a:latin typeface="Times New Roman" panose="02020603050405020304"/>
                <a:ea typeface="微软雅黑" panose="020B0503020204020204" pitchFamily="34" charset="-122"/>
                <a:cs typeface="Times New Roman" panose="02020603050405020304"/>
              </a:rPr>
              <a:t>反应</a:t>
            </a:r>
            <a:endParaRPr lang="zh-CN" altLang="zh-CN" sz="1050" kern="100" dirty="0">
              <a:latin typeface="宋体" panose="02010600030101010101" pitchFamily="2" charset="-122"/>
              <a:cs typeface="Courier New" panose="02070309020205020404"/>
            </a:endParaRPr>
          </a:p>
        </p:txBody>
      </p:sp>
      <p:pic>
        <p:nvPicPr>
          <p:cNvPr id="4" name="图片 3"/>
          <p:cNvPicPr/>
          <p:nvPr/>
        </p:nvPicPr>
        <p:blipFill>
          <a:blip r:embed="rId1">
            <a:clrChange>
              <a:clrFrom>
                <a:srgbClr val="FFFFFF"/>
              </a:clrFrom>
              <a:clrTo>
                <a:srgbClr val="FFFFFF">
                  <a:alpha val="0"/>
                </a:srgbClr>
              </a:clrTo>
            </a:clrChange>
          </a:blip>
          <a:stretch>
            <a:fillRect/>
          </a:stretch>
        </p:blipFill>
        <p:spPr>
          <a:xfrm>
            <a:off x="635965" y="3464620"/>
            <a:ext cx="6107563" cy="2845542"/>
          </a:xfrm>
          <a:prstGeom prst="rect">
            <a:avLst/>
          </a:prstGeom>
          <a:noFill/>
          <a:ln>
            <a:noFill/>
          </a:ln>
          <a:effec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594455"/>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Times New Roman" panose="02020603050405020304"/>
                <a:ea typeface="黑体" panose="02010609060101010101" charset="-122"/>
              </a:rPr>
              <a:t>2</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化学反应速率大小的比较</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266359"/>
            <a:ext cx="11397613" cy="244872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由于同一化学反应的反应速率用不同物质表示时数值可能不同，所以比较反应的快慢不能只看数值的大小。</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归一法：若单位不统一，则要换算成相同的单位；若为不同物质表示的反应速率，则要换算成同一物质来表示反应速率，再比较数值的大小</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584200" y="3860800"/>
          <a:ext cx="11188700" cy="2171700"/>
        </p:xfrm>
        <a:graphic>
          <a:graphicData uri="http://schemas.openxmlformats.org/presentationml/2006/ole">
            <mc:AlternateContent xmlns:mc="http://schemas.openxmlformats.org/markup-compatibility/2006">
              <mc:Choice xmlns:v="urn:schemas-microsoft-com:vml" Requires="v">
                <p:oleObj spid="_x0000_s8219" name="Document" r:id="rId1" imgW="11206480" imgH="2184400" progId="Word.Document.8">
                  <p:embed/>
                </p:oleObj>
              </mc:Choice>
              <mc:Fallback>
                <p:oleObj name="Document" r:id="rId1" imgW="11206480" imgH="2184400" progId="Word.Document.8">
                  <p:embed/>
                  <p:pic>
                    <p:nvPicPr>
                      <p:cNvPr id="0" name="对象 1"/>
                      <p:cNvPicPr>
                        <a:picLocks noChangeAspect="1" noChangeArrowheads="1"/>
                      </p:cNvPicPr>
                      <p:nvPr/>
                    </p:nvPicPr>
                    <p:blipFill>
                      <a:blip r:embed="rId2"/>
                      <a:srcRect/>
                      <a:stretch>
                        <a:fillRect/>
                      </a:stretch>
                    </p:blipFill>
                    <p:spPr bwMode="auto">
                      <a:xfrm>
                        <a:off x="584200" y="3860800"/>
                        <a:ext cx="11188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224640" y="1924881"/>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9233" name="Picture 17" descr="实践应用"/>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4470" y="656395"/>
            <a:ext cx="2158719"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260418" y="1172624"/>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zh-CN" altLang="zh-CN" sz="2600" kern="100" dirty="0">
                <a:latin typeface="Times New Roman" panose="02020603050405020304"/>
                <a:ea typeface="微软雅黑" panose="020B0503020204020204" pitchFamily="34" charset="-122"/>
                <a:cs typeface="Times New Roman" panose="02020603050405020304"/>
              </a:rPr>
              <a:t>一定条件下反应</a:t>
            </a:r>
            <a:r>
              <a:rPr lang="en-US" altLang="zh-CN" sz="2600" kern="100" dirty="0">
                <a:latin typeface="Times New Roman" panose="02020603050405020304"/>
                <a:ea typeface="微软雅黑" panose="020B0503020204020204" pitchFamily="34" charset="-122"/>
                <a:cs typeface="Courier New" panose="02070309020205020404"/>
              </a:rPr>
              <a:t>N</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(g)</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3H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(g)</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=2NH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(g)</a:t>
            </a:r>
            <a:r>
              <a:rPr lang="zh-CN" altLang="zh-CN" sz="2600" kern="100" dirty="0">
                <a:latin typeface="Times New Roman" panose="02020603050405020304"/>
                <a:ea typeface="微软雅黑" panose="020B0503020204020204" pitchFamily="34" charset="-122"/>
                <a:cs typeface="Times New Roman" panose="02020603050405020304"/>
              </a:rPr>
              <a:t>在</a:t>
            </a:r>
            <a:r>
              <a:rPr lang="en-US" altLang="zh-CN" sz="2600" kern="100" dirty="0">
                <a:latin typeface="Times New Roman" panose="02020603050405020304"/>
                <a:ea typeface="微软雅黑" panose="020B0503020204020204" pitchFamily="34" charset="-122"/>
                <a:cs typeface="Courier New" panose="02070309020205020404"/>
              </a:rPr>
              <a:t>10 L</a:t>
            </a:r>
            <a:r>
              <a:rPr lang="zh-CN" altLang="zh-CN" sz="2600" kern="100" dirty="0">
                <a:latin typeface="Times New Roman" panose="02020603050405020304"/>
                <a:ea typeface="微软雅黑" panose="020B0503020204020204" pitchFamily="34" charset="-122"/>
                <a:cs typeface="Times New Roman" panose="02020603050405020304"/>
              </a:rPr>
              <a:t>的密闭容器中进行，测得</a:t>
            </a:r>
            <a:r>
              <a:rPr lang="en-US" altLang="zh-CN" sz="2600" kern="100" dirty="0">
                <a:latin typeface="Times New Roman" panose="02020603050405020304"/>
                <a:ea typeface="微软雅黑" panose="020B0503020204020204" pitchFamily="34" charset="-122"/>
                <a:cs typeface="Courier New" panose="02070309020205020404"/>
              </a:rPr>
              <a:t>2 min</a:t>
            </a:r>
            <a:r>
              <a:rPr lang="zh-CN" altLang="zh-CN" sz="2600" kern="100" dirty="0">
                <a:latin typeface="Times New Roman" panose="02020603050405020304"/>
                <a:ea typeface="微软雅黑" panose="020B0503020204020204" pitchFamily="34" charset="-122"/>
                <a:cs typeface="Times New Roman" panose="02020603050405020304"/>
              </a:rPr>
              <a:t>内，</a:t>
            </a:r>
            <a:r>
              <a:rPr lang="en-US" altLang="zh-CN" sz="2600" kern="100" dirty="0">
                <a:latin typeface="Times New Roman" panose="02020603050405020304"/>
                <a:ea typeface="微软雅黑" panose="020B0503020204020204" pitchFamily="34" charset="-122"/>
                <a:cs typeface="Courier New" panose="02070309020205020404"/>
              </a:rPr>
              <a:t>N</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的物质的量由</a:t>
            </a:r>
            <a:r>
              <a:rPr lang="en-US" altLang="zh-CN" sz="2600" kern="100" dirty="0">
                <a:latin typeface="Times New Roman" panose="02020603050405020304"/>
                <a:ea typeface="微软雅黑" panose="020B0503020204020204" pitchFamily="34" charset="-122"/>
                <a:cs typeface="Courier New" panose="02070309020205020404"/>
              </a:rPr>
              <a:t>20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减小到</a:t>
            </a:r>
            <a:r>
              <a:rPr lang="en-US" altLang="zh-CN" sz="2600" kern="100" dirty="0">
                <a:latin typeface="Times New Roman" panose="02020603050405020304"/>
                <a:ea typeface="微软雅黑" panose="020B0503020204020204" pitchFamily="34" charset="-122"/>
                <a:cs typeface="Courier New" panose="02070309020205020404"/>
              </a:rPr>
              <a:t>8 </a:t>
            </a:r>
            <a:r>
              <a:rPr lang="en-US" altLang="zh-CN" sz="2600" kern="100" dirty="0" err="1">
                <a:latin typeface="Times New Roman" panose="02020603050405020304"/>
                <a:ea typeface="微软雅黑" panose="020B0503020204020204" pitchFamily="34" charset="-122"/>
                <a:cs typeface="Courier New" panose="02070309020205020404"/>
              </a:rPr>
              <a:t>mol</a:t>
            </a:r>
            <a:r>
              <a:rPr lang="zh-CN" altLang="zh-CN" sz="2600" kern="100" dirty="0">
                <a:latin typeface="Times New Roman" panose="02020603050405020304"/>
                <a:ea typeface="微软雅黑" panose="020B0503020204020204" pitchFamily="34" charset="-122"/>
                <a:cs typeface="Times New Roman" panose="02020603050405020304"/>
              </a:rPr>
              <a:t>，则</a:t>
            </a:r>
            <a:r>
              <a:rPr lang="en-US" altLang="zh-CN" sz="2600" kern="100" dirty="0">
                <a:latin typeface="Times New Roman" panose="02020603050405020304"/>
                <a:ea typeface="微软雅黑" panose="020B0503020204020204" pitchFamily="34" charset="-122"/>
                <a:cs typeface="Courier New" panose="02070309020205020404"/>
              </a:rPr>
              <a:t>2 min</a:t>
            </a:r>
            <a:r>
              <a:rPr lang="zh-CN" altLang="zh-CN" sz="2600" kern="100" dirty="0">
                <a:latin typeface="Times New Roman" panose="02020603050405020304"/>
                <a:ea typeface="微软雅黑" panose="020B0503020204020204" pitchFamily="34" charset="-122"/>
                <a:cs typeface="Times New Roman" panose="02020603050405020304"/>
              </a:rPr>
              <a:t>内</a:t>
            </a:r>
            <a:r>
              <a:rPr lang="en-US" altLang="zh-CN" sz="2600" kern="100" dirty="0">
                <a:latin typeface="Times New Roman" panose="02020603050405020304"/>
                <a:ea typeface="微软雅黑" panose="020B0503020204020204" pitchFamily="34" charset="-122"/>
                <a:cs typeface="Courier New" panose="02070309020205020404"/>
              </a:rPr>
              <a:t>N</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的反应速率为</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p:txBody>
      </p:sp>
      <p:sp>
        <p:nvSpPr>
          <p:cNvPr id="10" name="矩形 9"/>
          <p:cNvSpPr/>
          <p:nvPr/>
        </p:nvSpPr>
        <p:spPr>
          <a:xfrm>
            <a:off x="516880" y="2397297"/>
            <a:ext cx="11397613" cy="124749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A.1.2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·min</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 	B.6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·min</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C.0.6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·min</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 	D.0.4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·min</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smtClean="0">
                <a:latin typeface="Times New Roman" panose="02020603050405020304"/>
                <a:ea typeface="微软雅黑" panose="020B0503020204020204" pitchFamily="34" charset="-122"/>
                <a:cs typeface="Courier New" panose="02070309020205020404"/>
              </a:rPr>
              <a:t>1</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418" y="1161094"/>
            <a:ext cx="11654075"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课程标准要求　</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了解化学反应速率的概念和表示方法，并能运用公式进行简单计算。</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认识影响化学反应速率的因素，通过实验探究影响化学反应速率的因素。</a:t>
            </a: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认识化学变化是有条件的，学会运用控制变量方法研究影响化学反应速率的因素。</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1162525"/>
          <a:ext cx="11480800" cy="1727200"/>
        </p:xfrm>
        <a:graphic>
          <a:graphicData uri="http://schemas.openxmlformats.org/presentationml/2006/ole">
            <mc:AlternateContent xmlns:mc="http://schemas.openxmlformats.org/markup-compatibility/2006">
              <mc:Choice xmlns:v="urn:schemas-microsoft-com:vml" Requires="v">
                <p:oleObj spid="_x0000_s52232" name="Document" r:id="rId1" imgW="13697585" imgH="1787525" progId="Word.Document.8">
                  <p:embed/>
                </p:oleObj>
              </mc:Choice>
              <mc:Fallback>
                <p:oleObj name="Document" r:id="rId1" imgW="13697585" imgH="1787525" progId="Word.Document.8">
                  <p:embed/>
                  <p:pic>
                    <p:nvPicPr>
                      <p:cNvPr id="0" name="图片 52231"/>
                      <p:cNvPicPr/>
                      <p:nvPr/>
                    </p:nvPicPr>
                    <p:blipFill>
                      <a:blip r:embed="rId2"/>
                      <a:stretch>
                        <a:fillRect/>
                      </a:stretch>
                    </p:blipFill>
                    <p:spPr>
                      <a:xfrm>
                        <a:off x="381000" y="1162525"/>
                        <a:ext cx="11480800" cy="17272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784456" y="2001081"/>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9" name="矩形 8"/>
          <p:cNvSpPr/>
          <p:nvPr/>
        </p:nvSpPr>
        <p:spPr>
          <a:xfrm>
            <a:off x="260418" y="678649"/>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kern="100" dirty="0">
                <a:latin typeface="Times New Roman" panose="02020603050405020304"/>
                <a:ea typeface="微软雅黑" panose="020B0503020204020204" pitchFamily="34" charset="-122"/>
                <a:cs typeface="Times New Roman" panose="02020603050405020304"/>
              </a:rPr>
              <a:t>某温度下，浓度都是</a:t>
            </a:r>
            <a:r>
              <a:rPr lang="en-US" altLang="zh-CN" sz="2600" kern="100" dirty="0">
                <a:latin typeface="Times New Roman" panose="02020603050405020304"/>
                <a:ea typeface="微软雅黑" panose="020B0503020204020204" pitchFamily="34" charset="-122"/>
                <a:cs typeface="Courier New" panose="02070309020205020404"/>
              </a:rPr>
              <a:t>1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的两种气体</a:t>
            </a:r>
            <a:r>
              <a:rPr lang="en-US" altLang="zh-CN" sz="2600" kern="100" dirty="0">
                <a:latin typeface="Times New Roman" panose="02020603050405020304"/>
                <a:ea typeface="微软雅黑" panose="020B0503020204020204" pitchFamily="34" charset="-122"/>
                <a:cs typeface="Courier New" panose="02070309020205020404"/>
              </a:rPr>
              <a:t>X</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Y</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，在密闭容器中反应生成气体</a:t>
            </a:r>
            <a:r>
              <a:rPr lang="en-US" altLang="zh-CN" sz="2600" kern="100" dirty="0">
                <a:latin typeface="Times New Roman" panose="02020603050405020304"/>
                <a:ea typeface="微软雅黑" panose="020B0503020204020204" pitchFamily="34" charset="-122"/>
                <a:cs typeface="Courier New" panose="02070309020205020404"/>
              </a:rPr>
              <a:t>Z</a:t>
            </a:r>
            <a:r>
              <a:rPr lang="zh-CN" altLang="zh-CN" sz="2600" kern="100" dirty="0">
                <a:latin typeface="Times New Roman" panose="02020603050405020304"/>
                <a:ea typeface="微软雅黑" panose="020B0503020204020204" pitchFamily="34" charset="-122"/>
                <a:cs typeface="Times New Roman" panose="02020603050405020304"/>
              </a:rPr>
              <a:t>，经过</a:t>
            </a:r>
            <a:r>
              <a:rPr lang="en-US" altLang="zh-CN" sz="2600" kern="100" dirty="0">
                <a:latin typeface="Times New Roman" panose="02020603050405020304"/>
                <a:ea typeface="微软雅黑" panose="020B0503020204020204" pitchFamily="34" charset="-122"/>
                <a:cs typeface="Courier New" panose="02070309020205020404"/>
              </a:rPr>
              <a:t>2 min</a:t>
            </a:r>
            <a:r>
              <a:rPr lang="zh-CN" altLang="zh-CN" sz="2600" kern="100" dirty="0">
                <a:latin typeface="Times New Roman" panose="02020603050405020304"/>
                <a:ea typeface="微软雅黑" panose="020B0503020204020204" pitchFamily="34" charset="-122"/>
                <a:cs typeface="Times New Roman" panose="02020603050405020304"/>
              </a:rPr>
              <a:t>后，测得各物质的浓度分别为</a:t>
            </a:r>
            <a:r>
              <a:rPr lang="en-US" altLang="zh-CN" sz="2600" i="1" kern="100" dirty="0">
                <a:latin typeface="Times New Roman" panose="02020603050405020304"/>
                <a:ea typeface="微软雅黑" panose="020B0503020204020204" pitchFamily="34" charset="-122"/>
                <a:cs typeface="Courier New" panose="02070309020205020404"/>
              </a:rPr>
              <a:t>c</a:t>
            </a:r>
            <a:r>
              <a:rPr lang="en-US" altLang="zh-CN" sz="2600" kern="100" dirty="0">
                <a:latin typeface="Times New Roman" panose="02020603050405020304"/>
                <a:ea typeface="微软雅黑" panose="020B0503020204020204" pitchFamily="34" charset="-122"/>
                <a:cs typeface="Courier New" panose="02070309020205020404"/>
              </a:rPr>
              <a:t>(X</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0.4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i="1" kern="100" dirty="0">
                <a:latin typeface="Times New Roman" panose="02020603050405020304"/>
                <a:ea typeface="微软雅黑" panose="020B0503020204020204" pitchFamily="34" charset="-122"/>
                <a:cs typeface="Courier New" panose="02070309020205020404"/>
              </a:rPr>
              <a:t>c</a:t>
            </a:r>
            <a:r>
              <a:rPr lang="en-US" altLang="zh-CN" sz="2600" kern="100" dirty="0">
                <a:latin typeface="Times New Roman" panose="02020603050405020304"/>
                <a:ea typeface="微软雅黑" panose="020B0503020204020204" pitchFamily="34" charset="-122"/>
                <a:cs typeface="Courier New" panose="02070309020205020404"/>
              </a:rPr>
              <a:t>(Y</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0.8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i="1" kern="100" dirty="0">
                <a:latin typeface="Times New Roman" panose="02020603050405020304"/>
                <a:ea typeface="微软雅黑" panose="020B0503020204020204" pitchFamily="34" charset="-122"/>
                <a:cs typeface="Courier New" panose="02070309020205020404"/>
              </a:rPr>
              <a:t>c</a:t>
            </a:r>
            <a:r>
              <a:rPr lang="en-US" altLang="zh-CN" sz="2600" kern="100" dirty="0">
                <a:latin typeface="Times New Roman" panose="02020603050405020304"/>
                <a:ea typeface="微软雅黑" panose="020B0503020204020204" pitchFamily="34" charset="-122"/>
                <a:cs typeface="Courier New" panose="02070309020205020404"/>
              </a:rPr>
              <a:t>(Z)</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0.4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，则该反应的化学方程式可表示为</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p:txBody>
      </p:sp>
      <p:sp>
        <p:nvSpPr>
          <p:cNvPr id="10" name="矩形 9"/>
          <p:cNvSpPr/>
          <p:nvPr/>
        </p:nvSpPr>
        <p:spPr>
          <a:xfrm>
            <a:off x="516880" y="2529679"/>
            <a:ext cx="11397613" cy="124839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A.X</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2Y</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=2XY</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 	B.2X</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Y</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=2X</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Y</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C.3X</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Y</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=2X</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Y 	D.X</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3Y</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dirty="0" smtClean="0">
                <a:latin typeface="Times New Roman" panose="02020603050405020304"/>
                <a:ea typeface="微软雅黑" panose="020B0503020204020204" pitchFamily="34" charset="-122"/>
                <a:cs typeface="Courier New" panose="02070309020205020404"/>
              </a:rPr>
              <a:t>2XY</a:t>
            </a:r>
            <a:r>
              <a:rPr lang="en-US" altLang="zh-CN" sz="2600" kern="100" baseline="-25000" dirty="0" smtClean="0">
                <a:latin typeface="Times New Roman" panose="02020603050405020304"/>
                <a:ea typeface="微软雅黑" panose="020B0503020204020204" pitchFamily="34" charset="-122"/>
                <a:cs typeface="Courier New" panose="02070309020205020404"/>
              </a:rPr>
              <a:t>3</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660247"/>
          <a:ext cx="11493500" cy="4749800"/>
        </p:xfrm>
        <a:graphic>
          <a:graphicData uri="http://schemas.openxmlformats.org/presentationml/2006/ole">
            <mc:AlternateContent xmlns:mc="http://schemas.openxmlformats.org/markup-compatibility/2006">
              <mc:Choice xmlns:v="urn:schemas-microsoft-com:vml" Requires="v">
                <p:oleObj spid="_x0000_s53256" name="Document" r:id="rId1" imgW="11505565" imgH="4764405" progId="Word.Document.8">
                  <p:embed/>
                </p:oleObj>
              </mc:Choice>
              <mc:Fallback>
                <p:oleObj name="Document" r:id="rId1" imgW="11505565" imgH="4764405" progId="Word.Document.8">
                  <p:embed/>
                  <p:pic>
                    <p:nvPicPr>
                      <p:cNvPr id="0" name="图片 53255"/>
                      <p:cNvPicPr/>
                      <p:nvPr/>
                    </p:nvPicPr>
                    <p:blipFill>
                      <a:blip r:embed="rId2"/>
                      <a:stretch>
                        <a:fillRect/>
                      </a:stretch>
                    </p:blipFill>
                    <p:spPr>
                      <a:xfrm>
                        <a:off x="381000" y="660247"/>
                        <a:ext cx="11493500" cy="47498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35160" y="3095148"/>
            <a:ext cx="1620206" cy="492443"/>
          </a:xfrm>
          <a:prstGeom prst="rect">
            <a:avLst/>
          </a:prstGeom>
          <a:noFill/>
        </p:spPr>
        <p:txBody>
          <a:bodyPr wrap="square" rtlCol="0">
            <a:spAutoFit/>
          </a:bodyPr>
          <a:lstStyle/>
          <a:p>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③①②④</a:t>
            </a:r>
            <a:endParaRPr lang="zh-CN" altLang="en-US" sz="26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381000" y="562126"/>
          <a:ext cx="11493500" cy="4356100"/>
        </p:xfrm>
        <a:graphic>
          <a:graphicData uri="http://schemas.openxmlformats.org/presentationml/2006/ole">
            <mc:AlternateContent xmlns:mc="http://schemas.openxmlformats.org/markup-compatibility/2006">
              <mc:Choice xmlns:v="urn:schemas-microsoft-com:vml" Requires="v">
                <p:oleObj spid="_x0000_s54280" name="Document" r:id="rId1" imgW="11505565" imgH="4368800" progId="Word.Document.8">
                  <p:embed/>
                </p:oleObj>
              </mc:Choice>
              <mc:Fallback>
                <p:oleObj name="Document" r:id="rId1" imgW="11505565" imgH="4368800" progId="Word.Document.8">
                  <p:embed/>
                  <p:pic>
                    <p:nvPicPr>
                      <p:cNvPr id="0" name="图片 54279"/>
                      <p:cNvPicPr/>
                      <p:nvPr/>
                    </p:nvPicPr>
                    <p:blipFill>
                      <a:blip r:embed="rId2"/>
                      <a:stretch>
                        <a:fillRect/>
                      </a:stretch>
                    </p:blipFill>
                    <p:spPr>
                      <a:xfrm>
                        <a:off x="381000" y="562126"/>
                        <a:ext cx="11493500" cy="4356100"/>
                      </a:xfrm>
                      <a:prstGeom prst="rect">
                        <a:avLst/>
                      </a:prstGeom>
                    </p:spPr>
                  </p:pic>
                </p:oleObj>
              </mc:Fallback>
            </mc:AlternateContent>
          </a:graphicData>
        </a:graphic>
      </p:graphicFrame>
      <p:sp>
        <p:nvSpPr>
          <p:cNvPr id="6" name="矩形 5"/>
          <p:cNvSpPr/>
          <p:nvPr/>
        </p:nvSpPr>
        <p:spPr>
          <a:xfrm>
            <a:off x="567680" y="3717009"/>
            <a:ext cx="11397613"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宋体" panose="02010600030101010101" pitchFamily="2" charset="-122"/>
                <a:ea typeface="仿宋_GB2312"/>
                <a:cs typeface="Times New Roman" panose="02020603050405020304"/>
              </a:rPr>
              <a:t>②</a:t>
            </a:r>
            <a:r>
              <a:rPr lang="zh-CN" altLang="zh-CN" sz="2600" b="1" kern="100" dirty="0">
                <a:solidFill>
                  <a:srgbClr val="0000FF"/>
                </a:solidFill>
                <a:latin typeface="Times New Roman" panose="02020603050405020304"/>
                <a:ea typeface="仿宋_GB2312"/>
                <a:cs typeface="Times New Roman" panose="02020603050405020304"/>
              </a:rPr>
              <a:t>经转化可表示为</a:t>
            </a:r>
            <a:r>
              <a:rPr lang="en-US" altLang="zh-CN" sz="2600" b="1" i="1" kern="100" dirty="0">
                <a:solidFill>
                  <a:srgbClr val="0000FF"/>
                </a:solidFill>
                <a:latin typeface="Book Antiqua" panose="02040602050305030304"/>
                <a:ea typeface="仿宋_GB2312"/>
                <a:cs typeface="Times New Roman" panose="02020603050405020304"/>
              </a:rPr>
              <a:t>v</a:t>
            </a:r>
            <a:r>
              <a:rPr lang="en-US" altLang="zh-CN" sz="2600" b="1" kern="100" dirty="0">
                <a:solidFill>
                  <a:srgbClr val="0000FF"/>
                </a:solidFill>
                <a:latin typeface="Times New Roman" panose="02020603050405020304"/>
                <a:ea typeface="仿宋_GB2312"/>
                <a:cs typeface="Courier New" panose="02070309020205020404"/>
              </a:rPr>
              <a:t>(CO)</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2</a:t>
            </a:r>
            <a:r>
              <a:rPr lang="en-US" altLang="zh-CN" sz="2600" b="1" i="1" kern="100" dirty="0">
                <a:solidFill>
                  <a:srgbClr val="0000FF"/>
                </a:solidFill>
                <a:latin typeface="Book Antiqua" panose="02040602050305030304"/>
                <a:ea typeface="仿宋_GB2312"/>
                <a:cs typeface="Times New Roman" panose="02020603050405020304"/>
              </a:rPr>
              <a:t>v</a:t>
            </a:r>
            <a:r>
              <a:rPr lang="en-US" altLang="zh-CN" sz="2600" b="1" kern="100" dirty="0">
                <a:solidFill>
                  <a:srgbClr val="0000FF"/>
                </a:solidFill>
                <a:latin typeface="Times New Roman" panose="02020603050405020304"/>
                <a:ea typeface="仿宋_GB2312"/>
                <a:cs typeface="Courier New" panose="02070309020205020404"/>
              </a:rPr>
              <a:t>(NO</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0.02 </a:t>
            </a:r>
            <a:r>
              <a:rPr lang="en-US" altLang="zh-CN" sz="2600" b="1" kern="100" dirty="0" err="1">
                <a:solidFill>
                  <a:srgbClr val="0000FF"/>
                </a:solidFill>
                <a:latin typeface="Times New Roman" panose="02020603050405020304"/>
                <a:ea typeface="仿宋_GB2312"/>
                <a:cs typeface="Courier New" panose="02070309020205020404"/>
              </a:rPr>
              <a:t>mol·L</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baseline="30000" dirty="0">
                <a:solidFill>
                  <a:srgbClr val="0000FF"/>
                </a:solidFill>
                <a:latin typeface="Times New Roman" panose="02020603050405020304"/>
                <a:ea typeface="仿宋_GB2312"/>
                <a:cs typeface="Courier New" panose="02070309020205020404"/>
              </a:rPr>
              <a:t>1</a:t>
            </a:r>
            <a:r>
              <a:rPr lang="en-US" altLang="zh-CN" sz="2600" b="1" kern="100" dirty="0">
                <a:solidFill>
                  <a:srgbClr val="0000FF"/>
                </a:solidFill>
                <a:latin typeface="Times New Roman" panose="02020603050405020304"/>
                <a:ea typeface="仿宋_GB2312"/>
                <a:cs typeface="Courier New" panose="02070309020205020404"/>
              </a:rPr>
              <a:t>·s</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baseline="300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1.2 </a:t>
            </a:r>
            <a:r>
              <a:rPr lang="en-US" altLang="zh-CN" sz="2600" b="1" kern="100" dirty="0" err="1">
                <a:solidFill>
                  <a:srgbClr val="0000FF"/>
                </a:solidFill>
                <a:latin typeface="Times New Roman" panose="02020603050405020304"/>
                <a:ea typeface="仿宋_GB2312"/>
                <a:cs typeface="Courier New" panose="02070309020205020404"/>
              </a:rPr>
              <a:t>mol·L</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baseline="30000" dirty="0">
                <a:solidFill>
                  <a:srgbClr val="0000FF"/>
                </a:solidFill>
                <a:latin typeface="Times New Roman" panose="02020603050405020304"/>
                <a:ea typeface="仿宋_GB2312"/>
                <a:cs typeface="Courier New" panose="02070309020205020404"/>
              </a:rPr>
              <a:t>1</a:t>
            </a:r>
            <a:r>
              <a:rPr lang="en-US" altLang="zh-CN" sz="2600" b="1" kern="100" dirty="0">
                <a:solidFill>
                  <a:srgbClr val="0000FF"/>
                </a:solidFill>
                <a:latin typeface="Times New Roman" panose="02020603050405020304"/>
                <a:ea typeface="仿宋_GB2312"/>
                <a:cs typeface="Courier New" panose="02070309020205020404"/>
              </a:rPr>
              <a:t>·min</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baseline="300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宋体" panose="02010600030101010101" pitchFamily="2" charset="-122"/>
                <a:ea typeface="仿宋_GB2312"/>
                <a:cs typeface="Times New Roman" panose="02020603050405020304"/>
              </a:rPr>
              <a:t>③</a:t>
            </a:r>
            <a:r>
              <a:rPr lang="en-US" altLang="zh-CN" sz="2600" b="1" i="1" kern="100" dirty="0">
                <a:solidFill>
                  <a:srgbClr val="0000FF"/>
                </a:solidFill>
                <a:latin typeface="Book Antiqua" panose="02040602050305030304"/>
                <a:ea typeface="仿宋_GB2312"/>
                <a:cs typeface="Times New Roman" panose="02020603050405020304"/>
              </a:rPr>
              <a:t>v</a:t>
            </a:r>
            <a:r>
              <a:rPr lang="en-US" altLang="zh-CN" sz="2600" b="1" kern="100" dirty="0">
                <a:solidFill>
                  <a:srgbClr val="0000FF"/>
                </a:solidFill>
                <a:latin typeface="Times New Roman" panose="02020603050405020304"/>
                <a:ea typeface="仿宋_GB2312"/>
                <a:cs typeface="Courier New" panose="02070309020205020404"/>
              </a:rPr>
              <a:t>(CO)</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4</a:t>
            </a:r>
            <a:r>
              <a:rPr lang="en-US" altLang="zh-CN" sz="2600" b="1" i="1" kern="100" dirty="0">
                <a:solidFill>
                  <a:srgbClr val="0000FF"/>
                </a:solidFill>
                <a:latin typeface="Book Antiqua" panose="02040602050305030304"/>
                <a:ea typeface="仿宋_GB2312"/>
                <a:cs typeface="Times New Roman" panose="02020603050405020304"/>
              </a:rPr>
              <a:t>v</a:t>
            </a:r>
            <a:r>
              <a:rPr lang="en-US" altLang="zh-CN" sz="2600" b="1" kern="100" dirty="0">
                <a:solidFill>
                  <a:srgbClr val="0000FF"/>
                </a:solidFill>
                <a:latin typeface="Times New Roman" panose="02020603050405020304"/>
                <a:ea typeface="仿宋_GB2312"/>
                <a:cs typeface="Courier New" panose="02070309020205020404"/>
              </a:rPr>
              <a:t>(N</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1.6 </a:t>
            </a:r>
            <a:r>
              <a:rPr lang="en-US" altLang="zh-CN" sz="2600" b="1" kern="100" dirty="0" err="1">
                <a:solidFill>
                  <a:srgbClr val="0000FF"/>
                </a:solidFill>
                <a:latin typeface="Times New Roman" panose="02020603050405020304"/>
                <a:ea typeface="仿宋_GB2312"/>
                <a:cs typeface="Courier New" panose="02070309020205020404"/>
              </a:rPr>
              <a:t>mol·L</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baseline="30000" dirty="0">
                <a:solidFill>
                  <a:srgbClr val="0000FF"/>
                </a:solidFill>
                <a:latin typeface="Times New Roman" panose="02020603050405020304"/>
                <a:ea typeface="仿宋_GB2312"/>
                <a:cs typeface="Courier New" panose="02070309020205020404"/>
              </a:rPr>
              <a:t>1</a:t>
            </a:r>
            <a:r>
              <a:rPr lang="en-US" altLang="zh-CN" sz="2600" b="1" kern="100" dirty="0">
                <a:solidFill>
                  <a:srgbClr val="0000FF"/>
                </a:solidFill>
                <a:latin typeface="Times New Roman" panose="02020603050405020304"/>
                <a:ea typeface="仿宋_GB2312"/>
                <a:cs typeface="Courier New" panose="02070309020205020404"/>
              </a:rPr>
              <a:t>·min</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baseline="300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宋体" panose="02010600030101010101" pitchFamily="2" charset="-122"/>
                <a:ea typeface="仿宋_GB2312"/>
                <a:cs typeface="Times New Roman" panose="02020603050405020304"/>
              </a:rPr>
              <a:t>④</a:t>
            </a:r>
            <a:r>
              <a:rPr lang="en-US" altLang="zh-CN" sz="2600" b="1" i="1" kern="100" dirty="0">
                <a:solidFill>
                  <a:srgbClr val="0000FF"/>
                </a:solidFill>
                <a:latin typeface="Book Antiqua" panose="02040602050305030304"/>
                <a:ea typeface="仿宋_GB2312"/>
                <a:cs typeface="Times New Roman" panose="02020603050405020304"/>
              </a:rPr>
              <a:t>v</a:t>
            </a:r>
            <a:r>
              <a:rPr lang="en-US" altLang="zh-CN" sz="2600" b="1" kern="100" dirty="0">
                <a:solidFill>
                  <a:srgbClr val="0000FF"/>
                </a:solidFill>
                <a:latin typeface="Times New Roman" panose="02020603050405020304"/>
                <a:ea typeface="仿宋_GB2312"/>
                <a:cs typeface="Courier New" panose="02070309020205020404"/>
              </a:rPr>
              <a:t>(CO)</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i="1" kern="100" dirty="0">
                <a:solidFill>
                  <a:srgbClr val="0000FF"/>
                </a:solidFill>
                <a:latin typeface="Book Antiqua" panose="02040602050305030304"/>
                <a:ea typeface="仿宋_GB2312"/>
                <a:cs typeface="Times New Roman" panose="02020603050405020304"/>
              </a:rPr>
              <a:t>v</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1.1 </a:t>
            </a:r>
            <a:r>
              <a:rPr lang="en-US" altLang="zh-CN" sz="2600" b="1" kern="100" dirty="0" err="1">
                <a:solidFill>
                  <a:srgbClr val="0000FF"/>
                </a:solidFill>
                <a:latin typeface="Times New Roman" panose="02020603050405020304"/>
                <a:ea typeface="仿宋_GB2312"/>
                <a:cs typeface="Courier New" panose="02070309020205020404"/>
              </a:rPr>
              <a:t>mol·L</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baseline="30000" dirty="0">
                <a:solidFill>
                  <a:srgbClr val="0000FF"/>
                </a:solidFill>
                <a:latin typeface="Times New Roman" panose="02020603050405020304"/>
                <a:ea typeface="仿宋_GB2312"/>
                <a:cs typeface="Courier New" panose="02070309020205020404"/>
              </a:rPr>
              <a:t>1</a:t>
            </a:r>
            <a:r>
              <a:rPr lang="en-US" altLang="zh-CN" sz="2600" b="1" kern="100" dirty="0">
                <a:solidFill>
                  <a:srgbClr val="0000FF"/>
                </a:solidFill>
                <a:latin typeface="Times New Roman" panose="02020603050405020304"/>
                <a:ea typeface="仿宋_GB2312"/>
                <a:cs typeface="Courier New" panose="02070309020205020404"/>
              </a:rPr>
              <a:t>·min</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baseline="30000" dirty="0">
                <a:solidFill>
                  <a:srgbClr val="0000FF"/>
                </a:solidFill>
                <a:latin typeface="Times New Roman" panose="02020603050405020304"/>
                <a:ea typeface="仿宋_GB2312"/>
                <a:cs typeface="Courier New" panose="02070309020205020404"/>
              </a:rPr>
              <a:t>1</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260418" y="369403"/>
            <a:ext cx="11654075"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609850" algn="l"/>
              </a:tabLst>
              <a:defRPr>
                <a:solidFill>
                  <a:schemeClr val="tx1"/>
                </a:solidFill>
                <a:latin typeface="Calibri" panose="020F0502020204030204" charset="0"/>
                <a:ea typeface="宋体" panose="02010600030101010101" pitchFamily="2" charset="-122"/>
              </a:defRPr>
            </a:lvl1pPr>
            <a:lvl2pPr marL="742950" indent="-285750" eaLnBrk="0" hangingPunct="0">
              <a:tabLst>
                <a:tab pos="2609850" algn="l"/>
              </a:tabLst>
              <a:defRPr>
                <a:solidFill>
                  <a:schemeClr val="tx1"/>
                </a:solidFill>
                <a:latin typeface="Calibri" panose="020F0502020204030204" charset="0"/>
                <a:ea typeface="宋体" panose="02010600030101010101" pitchFamily="2" charset="-122"/>
              </a:defRPr>
            </a:lvl2pPr>
            <a:lvl3pPr marL="1143000" indent="-228600" eaLnBrk="0" hangingPunct="0">
              <a:tabLst>
                <a:tab pos="2609850" algn="l"/>
              </a:tabLst>
              <a:defRPr>
                <a:solidFill>
                  <a:schemeClr val="tx1"/>
                </a:solidFill>
                <a:latin typeface="Calibri" panose="020F0502020204030204" charset="0"/>
                <a:ea typeface="宋体" panose="02010600030101010101" pitchFamily="2" charset="-122"/>
              </a:defRPr>
            </a:lvl3pPr>
            <a:lvl4pPr marL="1600200" indent="-228600" eaLnBrk="0" hangingPunct="0">
              <a:tabLst>
                <a:tab pos="2609850" algn="l"/>
              </a:tabLst>
              <a:defRPr>
                <a:solidFill>
                  <a:schemeClr val="tx1"/>
                </a:solidFill>
                <a:latin typeface="Calibri" panose="020F0502020204030204" charset="0"/>
                <a:ea typeface="宋体" panose="02010600030101010101" pitchFamily="2" charset="-122"/>
              </a:defRPr>
            </a:lvl4pPr>
            <a:lvl5pPr marL="2057400" indent="-228600" eaLnBrk="0" hangingPunct="0">
              <a:tabLst>
                <a:tab pos="2609850" algn="l"/>
              </a:tabLst>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tabLst>
                <a:tab pos="2609850" algn="l"/>
              </a:tabLst>
              <a:defRPr>
                <a:solidFill>
                  <a:schemeClr val="tx1"/>
                </a:solidFill>
                <a:latin typeface="Calibri" panose="020F0502020204030204" charset="0"/>
                <a:ea typeface="宋体" panose="02010600030101010101" pitchFamily="2" charset="-122"/>
              </a:defRPr>
            </a:lvl9pPr>
          </a:lstStyle>
          <a:p>
            <a:pPr algn="ctr">
              <a:lnSpc>
                <a:spcPct val="150000"/>
              </a:lnSpc>
              <a:spcAft>
                <a:spcPts val="0"/>
              </a:spcAft>
              <a:tabLst>
                <a:tab pos="1620520" algn="l"/>
              </a:tabLst>
              <a:defRPr/>
            </a:pPr>
            <a:r>
              <a:rPr lang="zh-CN" altLang="en-US" sz="2800" b="1" kern="100" dirty="0">
                <a:latin typeface="黑体" panose="02010609060101010101" charset="-122"/>
                <a:ea typeface="黑体" panose="02010609060101010101" charset="-122"/>
                <a:cs typeface="Courier New" panose="02070309020205020404"/>
              </a:rPr>
              <a:t>二、影响化学反应速率因素的探究</a:t>
            </a:r>
            <a:endParaRPr lang="zh-CN" altLang="zh-CN" sz="2800" b="1" kern="100" dirty="0" smtClean="0">
              <a:latin typeface="黑体" panose="02010609060101010101" charset="-122"/>
              <a:ea typeface="黑体" panose="02010609060101010101" charset="-122"/>
              <a:cs typeface="Courier New" panose="02070309020205020404"/>
            </a:endParaRPr>
          </a:p>
        </p:txBody>
      </p:sp>
      <p:sp>
        <p:nvSpPr>
          <p:cNvPr id="8" name="矩形 7"/>
          <p:cNvSpPr/>
          <p:nvPr/>
        </p:nvSpPr>
        <p:spPr>
          <a:xfrm>
            <a:off x="260418" y="2375056"/>
            <a:ext cx="11654075" cy="244872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在周朝的时候，古人就发明了一种东西</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冰鉴，专门用来保存</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冰</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。最开始的时候，冰鉴只是用来保存冰，让皇帝解暑用的，而到了后面，有个御膳房的厨师发现：在北方，冬天下雪的时候，寒气可以让食物</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更长久</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的保鲜，而冰也是一种寒气，所以就发明了用</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冰鉴</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进行保鲜。</a:t>
            </a:r>
            <a:endParaRPr lang="zh-CN" altLang="zh-CN" sz="1050" kern="100" dirty="0">
              <a:effectLst/>
              <a:latin typeface="宋体" panose="02010600030101010101" pitchFamily="2" charset="-122"/>
              <a:cs typeface="Courier New" panose="02070309020205020404"/>
            </a:endParaRPr>
          </a:p>
        </p:txBody>
      </p:sp>
      <p:pic>
        <p:nvPicPr>
          <p:cNvPr id="14" name="Picture 3" descr="情景素材"/>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631" y="1834987"/>
            <a:ext cx="6294742" cy="5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SJ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4057" y="4845217"/>
            <a:ext cx="3511310" cy="169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6" name="Picture 2" descr="活动探究"/>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270" y="1140295"/>
            <a:ext cx="2158719"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1314547"/>
            <a:ext cx="11654075"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古代的</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冰鉴</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和现代的冰箱能够较长时间保存食物的原理是什么？</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986451"/>
            <a:ext cx="11397613"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smtClean="0">
                <a:solidFill>
                  <a:srgbClr val="C00000"/>
                </a:solidFill>
                <a:latin typeface="Times New Roman" panose="02020603050405020304"/>
                <a:ea typeface="黑体" panose="02010609060101010101" charset="-122"/>
                <a:cs typeface="Times New Roman" panose="02020603050405020304"/>
              </a:rPr>
              <a:t>提示</a:t>
            </a:r>
            <a:r>
              <a:rPr lang="en-US" altLang="zh-CN" sz="2600" kern="100" dirty="0" smtClean="0">
                <a:solidFill>
                  <a:srgbClr val="C00000"/>
                </a:solidFill>
                <a:latin typeface="Times New Roman" panose="02020603050405020304"/>
                <a:ea typeface="黑体" panose="02010609060101010101" charset="-122"/>
                <a:cs typeface="Times New Roman" panose="02020603050405020304"/>
              </a:rPr>
              <a:t>   </a:t>
            </a:r>
            <a:r>
              <a:rPr lang="zh-CN" altLang="zh-CN" sz="2600" b="1" kern="100" dirty="0" smtClean="0">
                <a:solidFill>
                  <a:srgbClr val="C00000"/>
                </a:solidFill>
                <a:latin typeface="Times New Roman" panose="02020603050405020304"/>
                <a:ea typeface="仿宋_GB2312"/>
                <a:cs typeface="Times New Roman" panose="02020603050405020304"/>
              </a:rPr>
              <a:t>通过</a:t>
            </a:r>
            <a:r>
              <a:rPr lang="zh-CN" altLang="zh-CN" sz="2600" b="1" kern="100" dirty="0">
                <a:solidFill>
                  <a:srgbClr val="C00000"/>
                </a:solidFill>
                <a:latin typeface="Times New Roman" panose="02020603050405020304"/>
                <a:ea typeface="仿宋_GB2312"/>
                <a:cs typeface="Times New Roman" panose="02020603050405020304"/>
              </a:rPr>
              <a:t>降低温度，降低化学反应速率，延长食品保存时间</a:t>
            </a:r>
            <a:r>
              <a:rPr lang="zh-CN" altLang="zh-CN" sz="2600" b="1" kern="100" dirty="0" smtClean="0">
                <a:solidFill>
                  <a:srgbClr val="C00000"/>
                </a:solidFill>
                <a:latin typeface="Times New Roman" panose="02020603050405020304"/>
                <a:ea typeface="仿宋_GB2312"/>
                <a:cs typeface="Times New Roman" panose="02020603050405020304"/>
              </a:rPr>
              <a:t>。</a:t>
            </a:r>
            <a:endParaRPr lang="zh-CN" altLang="zh-CN" sz="1050" kern="100" dirty="0">
              <a:solidFill>
                <a:srgbClr val="C00000"/>
              </a:solidFill>
              <a:latin typeface="宋体" panose="02010600030101010101" pitchFamily="2" charset="-122"/>
              <a:cs typeface="Courier New" panose="02070309020205020404"/>
            </a:endParaRPr>
          </a:p>
        </p:txBody>
      </p:sp>
      <p:pic>
        <p:nvPicPr>
          <p:cNvPr id="279554" name="Picture 2" descr="问题探究"/>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767" y="742824"/>
            <a:ext cx="6294742" cy="5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79847" y="2643116"/>
            <a:ext cx="11654075"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生活中用煤粉代替煤块并向炉膛鼓风，可以使炉火更旺，原理是什么？</a:t>
            </a:r>
            <a:endParaRPr lang="zh-CN" altLang="zh-CN" sz="1050" kern="100" dirty="0">
              <a:effectLst/>
              <a:latin typeface="宋体" panose="02010600030101010101" pitchFamily="2" charset="-122"/>
              <a:cs typeface="Courier New" panose="02070309020205020404"/>
            </a:endParaRPr>
          </a:p>
        </p:txBody>
      </p:sp>
      <p:sp>
        <p:nvSpPr>
          <p:cNvPr id="10" name="矩形 9"/>
          <p:cNvSpPr/>
          <p:nvPr/>
        </p:nvSpPr>
        <p:spPr>
          <a:xfrm>
            <a:off x="499809" y="3315020"/>
            <a:ext cx="11397613"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smtClean="0">
                <a:solidFill>
                  <a:srgbClr val="C00000"/>
                </a:solidFill>
                <a:latin typeface="Times New Roman" panose="02020603050405020304"/>
                <a:ea typeface="黑体" panose="02010609060101010101" charset="-122"/>
                <a:cs typeface="Times New Roman" panose="02020603050405020304"/>
              </a:rPr>
              <a:t>提示</a:t>
            </a:r>
            <a:r>
              <a:rPr lang="en-US" altLang="zh-CN" sz="2600" kern="100" dirty="0" smtClean="0">
                <a:solidFill>
                  <a:srgbClr val="C00000"/>
                </a:solidFill>
                <a:latin typeface="Times New Roman" panose="02020603050405020304"/>
                <a:ea typeface="黑体" panose="02010609060101010101" charset="-122"/>
                <a:cs typeface="Times New Roman" panose="02020603050405020304"/>
              </a:rPr>
              <a:t>   </a:t>
            </a:r>
            <a:r>
              <a:rPr lang="zh-CN" altLang="zh-CN" sz="2600" b="1" kern="100" dirty="0" smtClean="0">
                <a:solidFill>
                  <a:srgbClr val="C00000"/>
                </a:solidFill>
                <a:latin typeface="Times New Roman" panose="02020603050405020304"/>
                <a:ea typeface="仿宋_GB2312"/>
                <a:cs typeface="Times New Roman" panose="02020603050405020304"/>
              </a:rPr>
              <a:t>增大</a:t>
            </a:r>
            <a:r>
              <a:rPr lang="zh-CN" altLang="zh-CN" sz="2600" b="1" kern="100" dirty="0">
                <a:solidFill>
                  <a:srgbClr val="C00000"/>
                </a:solidFill>
                <a:latin typeface="Times New Roman" panose="02020603050405020304"/>
                <a:ea typeface="仿宋_GB2312"/>
                <a:cs typeface="Times New Roman" panose="02020603050405020304"/>
              </a:rPr>
              <a:t>煤与空气接触面积，加快反应速率</a:t>
            </a:r>
            <a:r>
              <a:rPr lang="zh-CN" altLang="zh-CN" sz="2600" b="1" kern="100" dirty="0" smtClean="0">
                <a:solidFill>
                  <a:srgbClr val="C00000"/>
                </a:solidFill>
                <a:latin typeface="Times New Roman" panose="02020603050405020304"/>
                <a:ea typeface="仿宋_GB2312"/>
                <a:cs typeface="Times New Roman" panose="02020603050405020304"/>
              </a:rPr>
              <a:t>。</a:t>
            </a:r>
            <a:endParaRPr lang="zh-CN" altLang="zh-CN" sz="1050" kern="100" dirty="0">
              <a:solidFill>
                <a:srgbClr val="C00000"/>
              </a:solidFill>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对于恒温恒容密闭容器中有气体参加的化学反应，若充入</a:t>
            </a:r>
            <a:r>
              <a:rPr lang="en-US" altLang="zh-CN" sz="2600" kern="100" dirty="0" err="1">
                <a:latin typeface="Times New Roman" panose="02020603050405020304"/>
                <a:ea typeface="微软雅黑" panose="020B0503020204020204" pitchFamily="34" charset="-122"/>
                <a:cs typeface="Courier New" panose="02070309020205020404"/>
              </a:rPr>
              <a:t>Ar</a:t>
            </a:r>
            <a:r>
              <a:rPr lang="zh-CN" altLang="zh-CN" sz="2600" kern="100" dirty="0">
                <a:latin typeface="Times New Roman" panose="02020603050405020304"/>
                <a:ea typeface="微软雅黑" panose="020B0503020204020204" pitchFamily="34" charset="-122"/>
                <a:cs typeface="Times New Roman" panose="02020603050405020304"/>
              </a:rPr>
              <a:t>气，化学反应速率如何变化？</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2044180"/>
            <a:ext cx="11397613" cy="647332"/>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smtClean="0">
                <a:solidFill>
                  <a:srgbClr val="C00000"/>
                </a:solidFill>
                <a:latin typeface="Times New Roman" panose="02020603050405020304"/>
                <a:ea typeface="黑体" panose="02010609060101010101" charset="-122"/>
                <a:cs typeface="Times New Roman" panose="02020603050405020304"/>
              </a:rPr>
              <a:t>提示</a:t>
            </a:r>
            <a:r>
              <a:rPr lang="en-US" altLang="zh-CN" sz="2600" b="1" kern="100" dirty="0" smtClean="0">
                <a:solidFill>
                  <a:srgbClr val="C00000"/>
                </a:solidFill>
                <a:latin typeface="Times New Roman" panose="02020603050405020304"/>
                <a:ea typeface="仿宋_GB2312"/>
                <a:cs typeface="Times New Roman" panose="02020603050405020304"/>
              </a:rPr>
              <a:t>   </a:t>
            </a:r>
            <a:r>
              <a:rPr lang="zh-CN" altLang="zh-CN" sz="2600" b="1" kern="100" dirty="0" smtClean="0">
                <a:solidFill>
                  <a:srgbClr val="C00000"/>
                </a:solidFill>
                <a:latin typeface="Times New Roman" panose="02020603050405020304"/>
                <a:ea typeface="仿宋_GB2312"/>
                <a:cs typeface="Times New Roman" panose="02020603050405020304"/>
              </a:rPr>
              <a:t>若</a:t>
            </a:r>
            <a:r>
              <a:rPr lang="zh-CN" altLang="zh-CN" sz="2600" b="1" kern="100" dirty="0">
                <a:solidFill>
                  <a:srgbClr val="C00000"/>
                </a:solidFill>
                <a:latin typeface="Times New Roman" panose="02020603050405020304"/>
                <a:ea typeface="仿宋_GB2312"/>
                <a:cs typeface="Times New Roman" panose="02020603050405020304"/>
              </a:rPr>
              <a:t>通入</a:t>
            </a:r>
            <a:r>
              <a:rPr lang="en-US" altLang="zh-CN" sz="2600" b="1" kern="100" dirty="0" err="1">
                <a:solidFill>
                  <a:srgbClr val="C00000"/>
                </a:solidFill>
                <a:latin typeface="Times New Roman" panose="02020603050405020304"/>
                <a:ea typeface="仿宋_GB2312"/>
                <a:cs typeface="Courier New" panose="02070309020205020404"/>
              </a:rPr>
              <a:t>Ar</a:t>
            </a:r>
            <a:r>
              <a:rPr lang="zh-CN" altLang="zh-CN" sz="2600" b="1" kern="100" dirty="0">
                <a:solidFill>
                  <a:srgbClr val="C00000"/>
                </a:solidFill>
                <a:latin typeface="Times New Roman" panose="02020603050405020304"/>
                <a:ea typeface="仿宋_GB2312"/>
                <a:cs typeface="Times New Roman" panose="02020603050405020304"/>
              </a:rPr>
              <a:t>气，容器内反应物浓度不变，化学反应速率</a:t>
            </a:r>
            <a:r>
              <a:rPr lang="zh-CN" altLang="zh-CN" sz="2600" b="1" kern="100" dirty="0" smtClean="0">
                <a:solidFill>
                  <a:srgbClr val="C00000"/>
                </a:solidFill>
                <a:latin typeface="Times New Roman" panose="02020603050405020304"/>
                <a:ea typeface="仿宋_GB2312"/>
                <a:cs typeface="Times New Roman" panose="02020603050405020304"/>
              </a:rPr>
              <a:t>不变。</a:t>
            </a:r>
            <a:endParaRPr lang="zh-CN" altLang="zh-CN" sz="1050" kern="100" dirty="0">
              <a:solidFill>
                <a:srgbClr val="C00000"/>
              </a:solidFill>
              <a:effectLst/>
              <a:latin typeface="宋体" panose="02010600030101010101" pitchFamily="2" charset="-122"/>
              <a:cs typeface="Courier New" panose="02070309020205020404"/>
            </a:endParaRPr>
          </a:p>
        </p:txBody>
      </p:sp>
      <p:sp>
        <p:nvSpPr>
          <p:cNvPr id="6" name="矩形 5"/>
          <p:cNvSpPr/>
          <p:nvPr/>
        </p:nvSpPr>
        <p:spPr>
          <a:xfrm>
            <a:off x="252667" y="2742031"/>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对于恒温恒压密闭容器中有气体参加的化学反应，若充入</a:t>
            </a:r>
            <a:r>
              <a:rPr lang="en-US" altLang="zh-CN" sz="2600" kern="100" dirty="0" err="1">
                <a:latin typeface="Times New Roman" panose="02020603050405020304"/>
                <a:ea typeface="微软雅黑" panose="020B0503020204020204" pitchFamily="34" charset="-122"/>
                <a:cs typeface="Courier New" panose="02070309020205020404"/>
              </a:rPr>
              <a:t>Ar</a:t>
            </a:r>
            <a:r>
              <a:rPr lang="zh-CN" altLang="zh-CN" sz="2600" kern="100" dirty="0">
                <a:latin typeface="Times New Roman" panose="02020603050405020304"/>
                <a:ea typeface="微软雅黑" panose="020B0503020204020204" pitchFamily="34" charset="-122"/>
                <a:cs typeface="Times New Roman" panose="02020603050405020304"/>
              </a:rPr>
              <a:t>气，化学反应速率如何变化</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9" name="矩形 8"/>
          <p:cNvSpPr/>
          <p:nvPr/>
        </p:nvSpPr>
        <p:spPr>
          <a:xfrm>
            <a:off x="509129" y="3966704"/>
            <a:ext cx="11397613" cy="122960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smtClean="0">
                <a:solidFill>
                  <a:srgbClr val="C00000"/>
                </a:solidFill>
                <a:latin typeface="Times New Roman" panose="02020603050405020304"/>
                <a:ea typeface="黑体" panose="02010609060101010101" charset="-122"/>
                <a:cs typeface="Times New Roman" panose="02020603050405020304"/>
              </a:rPr>
              <a:t>提示</a:t>
            </a:r>
            <a:r>
              <a:rPr lang="en-US" altLang="zh-CN" sz="2600" b="1" kern="100" dirty="0" smtClean="0">
                <a:solidFill>
                  <a:srgbClr val="C00000"/>
                </a:solidFill>
                <a:latin typeface="Times New Roman" panose="02020603050405020304"/>
                <a:ea typeface="仿宋_GB2312"/>
                <a:cs typeface="Times New Roman" panose="02020603050405020304"/>
              </a:rPr>
              <a:t>   </a:t>
            </a:r>
            <a:r>
              <a:rPr lang="zh-CN" altLang="zh-CN" sz="2600" b="1" kern="100" dirty="0" smtClean="0">
                <a:solidFill>
                  <a:srgbClr val="C00000"/>
                </a:solidFill>
                <a:latin typeface="Times New Roman" panose="02020603050405020304"/>
                <a:ea typeface="仿宋_GB2312"/>
                <a:cs typeface="Times New Roman" panose="02020603050405020304"/>
              </a:rPr>
              <a:t>若</a:t>
            </a:r>
            <a:r>
              <a:rPr lang="zh-CN" altLang="zh-CN" sz="2600" b="1" kern="100" dirty="0">
                <a:solidFill>
                  <a:srgbClr val="C00000"/>
                </a:solidFill>
                <a:latin typeface="Times New Roman" panose="02020603050405020304"/>
                <a:ea typeface="仿宋_GB2312"/>
                <a:cs typeface="Times New Roman" panose="02020603050405020304"/>
              </a:rPr>
              <a:t>充入</a:t>
            </a:r>
            <a:r>
              <a:rPr lang="en-US" altLang="zh-CN" sz="2600" b="1" kern="100" dirty="0" err="1">
                <a:solidFill>
                  <a:srgbClr val="C00000"/>
                </a:solidFill>
                <a:latin typeface="Times New Roman" panose="02020603050405020304"/>
                <a:ea typeface="仿宋_GB2312"/>
                <a:cs typeface="Courier New" panose="02070309020205020404"/>
              </a:rPr>
              <a:t>Ar</a:t>
            </a:r>
            <a:r>
              <a:rPr lang="zh-CN" altLang="zh-CN" sz="2600" b="1" kern="100" dirty="0">
                <a:solidFill>
                  <a:srgbClr val="C00000"/>
                </a:solidFill>
                <a:latin typeface="Times New Roman" panose="02020603050405020304"/>
                <a:ea typeface="仿宋_GB2312"/>
                <a:cs typeface="Times New Roman" panose="02020603050405020304"/>
              </a:rPr>
              <a:t>气，导致容器体积增大，容器内反应物浓度减小，化学反应速率减小</a:t>
            </a:r>
            <a:r>
              <a:rPr lang="zh-CN" altLang="zh-CN" sz="2600" b="1" kern="100" dirty="0" smtClean="0">
                <a:solidFill>
                  <a:srgbClr val="C00000"/>
                </a:solidFill>
                <a:latin typeface="Times New Roman" panose="02020603050405020304"/>
                <a:ea typeface="仿宋_GB2312"/>
                <a:cs typeface="Times New Roman" panose="02020603050405020304"/>
              </a:rPr>
              <a:t>。</a:t>
            </a:r>
            <a:endParaRPr lang="zh-CN" altLang="zh-CN" sz="1050" kern="100" dirty="0">
              <a:solidFill>
                <a:srgbClr val="C00000"/>
              </a:solidFill>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293857"/>
            <a:ext cx="11654075" cy="629443"/>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黑体" panose="02010609060101010101" charset="-122"/>
                <a:cs typeface="Times New Roman" panose="02020603050405020304"/>
              </a:rPr>
              <a:t>外界条件对化学反应速率的影响规律及原因分析</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278306" y="1965761"/>
            <a:ext cx="11397613" cy="3048887"/>
          </a:xfrm>
          <a:prstGeom prst="rect">
            <a:avLst/>
          </a:prstGeom>
        </p:spPr>
        <p:txBody>
          <a:bodyPr wrap="square" lIns="121898" tIns="60948" rIns="121898" bIns="60948">
            <a:spAutoFit/>
          </a:bodyPr>
          <a:lstStyle/>
          <a:p>
            <a:pPr marL="269875" indent="-457200"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增大</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减小</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反应物</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或生成物</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的浓度，反应速率加快</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减慢</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。固体和纯液体的浓度可认为是常数，因此改变固体或纯液体的量不影响反应速率。</a:t>
            </a:r>
            <a:endParaRPr lang="zh-CN" altLang="zh-CN" sz="1050" kern="100" dirty="0">
              <a:latin typeface="宋体" panose="02010600030101010101" pitchFamily="2" charset="-122"/>
              <a:cs typeface="Courier New" panose="02070309020205020404"/>
            </a:endParaRPr>
          </a:p>
          <a:p>
            <a:pPr marL="269875" indent="-457200"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有气体参加的反应，增大</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减小</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压强，反应速率加快</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减慢</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。压强的改变实际上是容器容积的改变引起浓度的改变，从而对化学反应速率产生影响，如果压强的改变不能引起浓度的改变，则不会对化学反应速率产生影响</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53250" name="Picture 2" descr="核心归纳"/>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70694" y="716749"/>
            <a:ext cx="2158719"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729449"/>
          <a:ext cx="11493500" cy="4940300"/>
        </p:xfrm>
        <a:graphic>
          <a:graphicData uri="http://schemas.openxmlformats.org/presentationml/2006/ole">
            <mc:AlternateContent xmlns:mc="http://schemas.openxmlformats.org/markup-compatibility/2006">
              <mc:Choice xmlns:v="urn:schemas-microsoft-com:vml" Requires="v">
                <p:oleObj spid="_x0000_s14361" name="Document" r:id="rId1" imgW="11505565" imgH="4962525" progId="Word.Document.8">
                  <p:embed/>
                </p:oleObj>
              </mc:Choice>
              <mc:Fallback>
                <p:oleObj name="Document" r:id="rId1" imgW="11505565" imgH="4962525" progId="Word.Document.8">
                  <p:embed/>
                  <p:pic>
                    <p:nvPicPr>
                      <p:cNvPr id="0" name="图片 14360"/>
                      <p:cNvPicPr/>
                      <p:nvPr/>
                    </p:nvPicPr>
                    <p:blipFill>
                      <a:blip r:embed="rId2"/>
                      <a:stretch>
                        <a:fillRect/>
                      </a:stretch>
                    </p:blipFill>
                    <p:spPr>
                      <a:xfrm>
                        <a:off x="381000" y="729449"/>
                        <a:ext cx="11493500" cy="49403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升高</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或降低</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反应温度，反应速率加快</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或减慢</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。通常每升高</a:t>
            </a:r>
            <a:r>
              <a:rPr lang="en-US" altLang="zh-CN" sz="2600" kern="100" dirty="0">
                <a:latin typeface="Times New Roman" panose="02020603050405020304"/>
                <a:ea typeface="微软雅黑" panose="020B0503020204020204" pitchFamily="34" charset="-122"/>
                <a:cs typeface="Courier New" panose="02070309020205020404"/>
              </a:rPr>
              <a:t>10 </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，反应速率增大到原来的</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倍。升高温度，反应物微粒</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分子</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运动速度加快，相互接触机会增多，相当于增大固体接触面积。</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hlinkClick r:id="rId1" action="ppaction://hlinksldjump"/>
          </p:cNvPr>
          <p:cNvSpPr txBox="1"/>
          <p:nvPr/>
        </p:nvSpPr>
        <p:spPr>
          <a:xfrm>
            <a:off x="3709190" y="1269518"/>
            <a:ext cx="7285675" cy="584767"/>
          </a:xfrm>
          <a:prstGeom prst="rect">
            <a:avLst/>
          </a:prstGeom>
          <a:noFill/>
        </p:spPr>
        <p:txBody>
          <a:bodyPr wrap="square" lIns="91432" tIns="45716" rIns="91432" bIns="45716" rtlCol="0">
            <a:spAutoFit/>
          </a:bodyPr>
          <a:lstStyle/>
          <a:p>
            <a:r>
              <a:rPr lang="zh-CN" altLang="en-US" sz="3200" dirty="0" smtClean="0">
                <a:solidFill>
                  <a:schemeClr val="accent6">
                    <a:lumMod val="50000"/>
                  </a:schemeClr>
                </a:solidFill>
                <a:latin typeface="方正大黑_GBK" panose="03000509000000000000" pitchFamily="65" charset="-122"/>
                <a:ea typeface="方正大黑_GBK" panose="03000509000000000000" pitchFamily="65" charset="-122"/>
                <a:cs typeface="Times New Roman" panose="02020603050405020304" pitchFamily="18" charset="0"/>
              </a:rPr>
              <a:t>新知自主预习</a:t>
            </a:r>
            <a:endParaRPr lang="en-US" altLang="zh-CN" sz="3200" dirty="0">
              <a:solidFill>
                <a:schemeClr val="accent6">
                  <a:lumMod val="50000"/>
                </a:scheme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3" name="文本框 2">
            <a:hlinkClick r:id="rId2" action="ppaction://hlinksldjump"/>
          </p:cNvPr>
          <p:cNvSpPr txBox="1"/>
          <p:nvPr/>
        </p:nvSpPr>
        <p:spPr>
          <a:xfrm>
            <a:off x="3709188" y="2155549"/>
            <a:ext cx="7285677" cy="584906"/>
          </a:xfrm>
          <a:prstGeom prst="rect">
            <a:avLst/>
          </a:prstGeom>
          <a:noFill/>
        </p:spPr>
        <p:txBody>
          <a:bodyPr wrap="square" lIns="91432" tIns="45716" rIns="91432" bIns="45716" rtlCol="0">
            <a:spAutoFit/>
          </a:bodyPr>
          <a:lstStyle/>
          <a:p>
            <a:r>
              <a:rPr lang="zh-CN" altLang="en-US" sz="3200" dirty="0" smtClean="0">
                <a:solidFill>
                  <a:schemeClr val="accent1">
                    <a:lumMod val="75000"/>
                  </a:schemeClr>
                </a:solidFill>
                <a:latin typeface="方正大黑_GBK" panose="03000509000000000000" pitchFamily="65" charset="-122"/>
                <a:ea typeface="方正大黑_GBK" panose="03000509000000000000" pitchFamily="65" charset="-122"/>
                <a:cs typeface="Times New Roman" panose="02020603050405020304" pitchFamily="18" charset="0"/>
              </a:rPr>
              <a:t>课堂互动探究</a:t>
            </a:r>
            <a:endParaRPr lang="en-US" altLang="zh-CN" sz="3200" dirty="0">
              <a:solidFill>
                <a:schemeClr val="accent1">
                  <a:lumMod val="75000"/>
                </a:scheme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18" name="文本框 17">
            <a:hlinkClick r:id="rId3" action="ppaction://hlinksldjump"/>
          </p:cNvPr>
          <p:cNvSpPr txBox="1"/>
          <p:nvPr/>
        </p:nvSpPr>
        <p:spPr>
          <a:xfrm>
            <a:off x="3709187" y="3037370"/>
            <a:ext cx="7285678" cy="584767"/>
          </a:xfrm>
          <a:prstGeom prst="rect">
            <a:avLst/>
          </a:prstGeom>
          <a:noFill/>
        </p:spPr>
        <p:txBody>
          <a:bodyPr wrap="square" lIns="91432" tIns="45716" rIns="91432" bIns="45716" rtlCol="0">
            <a:spAutoFit/>
          </a:bodyPr>
          <a:lstStyle/>
          <a:p>
            <a:r>
              <a:rPr lang="zh-CN" altLang="en-US" sz="3200" dirty="0">
                <a:solidFill>
                  <a:srgbClr val="7030A0"/>
                </a:solidFill>
                <a:latin typeface="方正大黑_GBK" panose="03000509000000000000" pitchFamily="65" charset="-122"/>
                <a:ea typeface="方正大黑_GBK" panose="03000509000000000000" pitchFamily="65" charset="-122"/>
                <a:cs typeface="Times New Roman" panose="02020603050405020304" pitchFamily="18" charset="0"/>
              </a:rPr>
              <a:t>微专</a:t>
            </a:r>
            <a:r>
              <a:rPr lang="zh-CN" altLang="en-US" sz="3200" dirty="0" smtClean="0">
                <a:solidFill>
                  <a:srgbClr val="7030A0"/>
                </a:solidFill>
                <a:latin typeface="方正大黑_GBK" panose="03000509000000000000" pitchFamily="65" charset="-122"/>
                <a:ea typeface="方正大黑_GBK" panose="03000509000000000000" pitchFamily="65" charset="-122"/>
                <a:cs typeface="Times New Roman" panose="02020603050405020304" pitchFamily="18" charset="0"/>
              </a:rPr>
              <a:t>题</a:t>
            </a:r>
            <a:endParaRPr lang="en-US" altLang="zh-CN" sz="3200" dirty="0">
              <a:solidFill>
                <a:srgbClr val="7030A0"/>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sp>
        <p:nvSpPr>
          <p:cNvPr id="33" name="文本框 32"/>
          <p:cNvSpPr txBox="1"/>
          <p:nvPr/>
        </p:nvSpPr>
        <p:spPr>
          <a:xfrm>
            <a:off x="1243168" y="3368820"/>
            <a:ext cx="766980" cy="1200601"/>
          </a:xfrm>
          <a:prstGeom prst="rect">
            <a:avLst/>
          </a:prstGeom>
          <a:noFill/>
        </p:spPr>
        <p:txBody>
          <a:bodyPr wrap="square" lIns="91432" tIns="45716" rIns="91432" bIns="45716" rtlCol="0">
            <a:spAutoFit/>
          </a:bodyPr>
          <a:lstStyle/>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目</a:t>
            </a:r>
            <a:endPar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endParaRPr>
          </a:p>
          <a:p>
            <a:pPr>
              <a:lnSpc>
                <a:spcPct val="100000"/>
              </a:lnSpc>
            </a:pPr>
            <a:r>
              <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rPr>
              <a:t>录</a:t>
            </a:r>
            <a:endParaRPr lang="zh-CN" altLang="zh-CN" sz="36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endParaRPr>
          </a:p>
        </p:txBody>
      </p:sp>
      <p:sp>
        <p:nvSpPr>
          <p:cNvPr id="50" name="矩形 49"/>
          <p:cNvSpPr/>
          <p:nvPr/>
        </p:nvSpPr>
        <p:spPr>
          <a:xfrm rot="2520000">
            <a:off x="594918" y="4257391"/>
            <a:ext cx="92063" cy="37746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6" name="矩形 5"/>
          <p:cNvSpPr/>
          <p:nvPr/>
        </p:nvSpPr>
        <p:spPr>
          <a:xfrm rot="2520000">
            <a:off x="1753006" y="-511293"/>
            <a:ext cx="76190" cy="2968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zh-CN" altLang="en-US"/>
          </a:p>
        </p:txBody>
      </p:sp>
      <p:sp>
        <p:nvSpPr>
          <p:cNvPr id="9" name="文本框 8"/>
          <p:cNvSpPr txBox="1"/>
          <p:nvPr/>
        </p:nvSpPr>
        <p:spPr>
          <a:xfrm rot="16200000">
            <a:off x="668866" y="2248529"/>
            <a:ext cx="1858441" cy="523147"/>
          </a:xfrm>
          <a:prstGeom prst="rect">
            <a:avLst/>
          </a:prstGeom>
          <a:noFill/>
        </p:spPr>
        <p:txBody>
          <a:bodyPr wrap="square" lIns="91432" tIns="45716" rIns="91432" bIns="45716" rtlCol="0">
            <a:spAutoFit/>
          </a:bodyPr>
          <a:lstStyle/>
          <a:p>
            <a:r>
              <a:rPr lang="en-US" altLang="zh-CN" sz="2800" dirty="0" smtClean="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rPr>
              <a:t>CONTENTS</a:t>
            </a:r>
            <a:endParaRPr lang="en-US" altLang="zh-CN" sz="2800" dirty="0">
              <a:solidFill>
                <a:schemeClr val="tx1">
                  <a:lumMod val="65000"/>
                  <a:lumOff val="35000"/>
                </a:schemeClr>
              </a:solidFill>
              <a:latin typeface="微软雅黑 Light" panose="020B0502040204020203" charset="-122"/>
              <a:ea typeface="微软雅黑 Light" panose="020B0502040204020203" charset="-122"/>
              <a:cs typeface="微软雅黑 Light" panose="020B0502040204020203" charset="-122"/>
              <a:sym typeface="+mn-ea"/>
            </a:endParaRPr>
          </a:p>
        </p:txBody>
      </p:sp>
      <p:grpSp>
        <p:nvGrpSpPr>
          <p:cNvPr id="43" name="组合 42"/>
          <p:cNvGrpSpPr/>
          <p:nvPr/>
        </p:nvGrpSpPr>
        <p:grpSpPr>
          <a:xfrm>
            <a:off x="2939668" y="1567401"/>
            <a:ext cx="8055197" cy="292168"/>
            <a:chOff x="4630" y="2578"/>
            <a:chExt cx="12687" cy="460"/>
          </a:xfrm>
        </p:grpSpPr>
        <p:cxnSp>
          <p:nvCxnSpPr>
            <p:cNvPr id="8" name="直接连接符 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12" name="文本框 11">
              <a:hlinkClick r:id="rId1"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grpSp>
        <p:nvGrpSpPr>
          <p:cNvPr id="44" name="组合 43"/>
          <p:cNvGrpSpPr/>
          <p:nvPr/>
        </p:nvGrpSpPr>
        <p:grpSpPr>
          <a:xfrm>
            <a:off x="2939668" y="2451526"/>
            <a:ext cx="8055197" cy="292168"/>
            <a:chOff x="4630" y="2578"/>
            <a:chExt cx="12687" cy="460"/>
          </a:xfrm>
        </p:grpSpPr>
        <p:cxnSp>
          <p:nvCxnSpPr>
            <p:cNvPr id="45" name="直接连接符 44"/>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6" name="文本框 45">
              <a:hlinkClick r:id="rId2"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grpSp>
        <p:nvGrpSpPr>
          <p:cNvPr id="47" name="组合 46"/>
          <p:cNvGrpSpPr/>
          <p:nvPr/>
        </p:nvGrpSpPr>
        <p:grpSpPr>
          <a:xfrm>
            <a:off x="2939668" y="3264182"/>
            <a:ext cx="8055197" cy="292168"/>
            <a:chOff x="4630" y="2578"/>
            <a:chExt cx="12687" cy="460"/>
          </a:xfrm>
        </p:grpSpPr>
        <p:cxnSp>
          <p:nvCxnSpPr>
            <p:cNvPr id="48" name="直接连接符 47"/>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49" name="文本框 48">
              <a:hlinkClick r:id="rId3"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
        <p:nvSpPr>
          <p:cNvPr id="51" name="文本框 17">
            <a:hlinkClick r:id="rId4" action="ppaction://hlinksldjump"/>
          </p:cNvPr>
          <p:cNvSpPr txBox="1"/>
          <p:nvPr/>
        </p:nvSpPr>
        <p:spPr>
          <a:xfrm>
            <a:off x="3707446" y="4697732"/>
            <a:ext cx="5719335" cy="584767"/>
          </a:xfrm>
          <a:prstGeom prst="rect">
            <a:avLst/>
          </a:prstGeom>
          <a:noFill/>
        </p:spPr>
        <p:txBody>
          <a:bodyPr wrap="square" lIns="91432" tIns="45716" rIns="91432" bIns="45716" rtlCol="0">
            <a:spAutoFit/>
          </a:bodyPr>
          <a:lstStyle/>
          <a:p>
            <a:pPr lvl="0" algn="just"/>
            <a:r>
              <a:rPr lang="zh-CN" altLang="en-US" sz="3200" dirty="0" smtClean="0">
                <a:solidFill>
                  <a:srgbClr val="ED7D31">
                    <a:lumMod val="75000"/>
                  </a:srgbClr>
                </a:solidFill>
                <a:latin typeface="方正大黑_GBK" panose="03000509000000000000" pitchFamily="65" charset="-122"/>
                <a:ea typeface="方正大黑_GBK" panose="03000509000000000000" pitchFamily="65" charset="-122"/>
                <a:cs typeface="Times New Roman" panose="02020603050405020304" pitchFamily="18" charset="0"/>
              </a:rPr>
              <a:t>课后巩固训练</a:t>
            </a:r>
            <a:endParaRPr lang="en-US" altLang="zh-CN" sz="3200" dirty="0">
              <a:solidFill>
                <a:srgbClr val="ED7D31">
                  <a:lumMod val="75000"/>
                </a:srgbClr>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grpSp>
        <p:nvGrpSpPr>
          <p:cNvPr id="53" name="组合 52"/>
          <p:cNvGrpSpPr/>
          <p:nvPr/>
        </p:nvGrpSpPr>
        <p:grpSpPr>
          <a:xfrm>
            <a:off x="2950948" y="4982958"/>
            <a:ext cx="8055197" cy="292168"/>
            <a:chOff x="4630" y="2578"/>
            <a:chExt cx="12687" cy="460"/>
          </a:xfrm>
        </p:grpSpPr>
        <p:cxnSp>
          <p:nvCxnSpPr>
            <p:cNvPr id="54" name="直接连接符 53"/>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55" name="文本框 48">
              <a:hlinkClick r:id="rId4" action="ppaction://hlinksldjump"/>
            </p:cNvPr>
            <p:cNvSpPr txBox="1"/>
            <p:nvPr userDrawn="1"/>
          </p:nvSpPr>
          <p:spPr>
            <a:xfrm flipH="1">
              <a:off x="4630" y="2578"/>
              <a:ext cx="1615" cy="436"/>
            </a:xfrm>
            <a:prstGeom prst="rect">
              <a:avLst/>
            </a:prstGeom>
            <a:noFill/>
          </p:spPr>
          <p:txBody>
            <a:bodyPr wrap="square" rtlCol="0">
              <a:spAutoFit/>
            </a:bodyPr>
            <a:lstStyle/>
            <a:p>
              <a:pPr algn="just">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
        <p:nvSpPr>
          <p:cNvPr id="26" name="文本框 2">
            <a:hlinkClick r:id="rId5" action="ppaction://hlinksldjump"/>
          </p:cNvPr>
          <p:cNvSpPr txBox="1"/>
          <p:nvPr/>
        </p:nvSpPr>
        <p:spPr>
          <a:xfrm>
            <a:off x="3707446" y="3867835"/>
            <a:ext cx="7285677" cy="584906"/>
          </a:xfrm>
          <a:prstGeom prst="rect">
            <a:avLst/>
          </a:prstGeom>
          <a:noFill/>
        </p:spPr>
        <p:txBody>
          <a:bodyPr wrap="square" lIns="91432" tIns="45716" rIns="91432" bIns="45716" rtlCol="0">
            <a:spAutoFit/>
          </a:bodyPr>
          <a:lstStyle/>
          <a:p>
            <a:r>
              <a:rPr lang="zh-CN" altLang="en-US" sz="3200" dirty="0" smtClean="0">
                <a:solidFill>
                  <a:srgbClr val="FF00FF"/>
                </a:solidFill>
                <a:latin typeface="方正大黑_GBK" panose="03000509000000000000" pitchFamily="65" charset="-122"/>
                <a:ea typeface="方正大黑_GBK" panose="03000509000000000000" pitchFamily="65" charset="-122"/>
                <a:cs typeface="Times New Roman" panose="02020603050405020304" pitchFamily="18" charset="0"/>
              </a:rPr>
              <a:t>课堂达标训练</a:t>
            </a:r>
            <a:endParaRPr lang="en-US" altLang="zh-CN" sz="3200" dirty="0">
              <a:solidFill>
                <a:srgbClr val="FF00FF"/>
              </a:solidFill>
              <a:latin typeface="方正大黑_GBK" panose="03000509000000000000" pitchFamily="65" charset="-122"/>
              <a:ea typeface="方正大黑_GBK" panose="03000509000000000000" pitchFamily="65" charset="-122"/>
              <a:cs typeface="Times New Roman" panose="02020603050405020304" pitchFamily="18" charset="0"/>
            </a:endParaRPr>
          </a:p>
        </p:txBody>
      </p:sp>
      <p:grpSp>
        <p:nvGrpSpPr>
          <p:cNvPr id="28" name="组合 27"/>
          <p:cNvGrpSpPr/>
          <p:nvPr/>
        </p:nvGrpSpPr>
        <p:grpSpPr>
          <a:xfrm>
            <a:off x="2937926" y="4163812"/>
            <a:ext cx="8055197" cy="292168"/>
            <a:chOff x="4630" y="2578"/>
            <a:chExt cx="12687" cy="460"/>
          </a:xfrm>
        </p:grpSpPr>
        <p:cxnSp>
          <p:nvCxnSpPr>
            <p:cNvPr id="32" name="直接连接符 31"/>
            <p:cNvCxnSpPr/>
            <p:nvPr userDrawn="1"/>
          </p:nvCxnSpPr>
          <p:spPr>
            <a:xfrm flipH="1" flipV="1">
              <a:off x="4757" y="3033"/>
              <a:ext cx="12560" cy="5"/>
            </a:xfrm>
            <a:prstGeom prst="line">
              <a:avLst/>
            </a:prstGeom>
            <a:ln w="19050">
              <a:solidFill>
                <a:schemeClr val="accent6">
                  <a:lumMod val="50000"/>
                </a:schemeClr>
              </a:solidFill>
            </a:ln>
          </p:spPr>
          <p:style>
            <a:lnRef idx="1">
              <a:schemeClr val="dk1"/>
            </a:lnRef>
            <a:fillRef idx="0">
              <a:schemeClr val="dk1"/>
            </a:fillRef>
            <a:effectRef idx="0">
              <a:schemeClr val="dk1"/>
            </a:effectRef>
            <a:fontRef idx="minor">
              <a:schemeClr val="tx1"/>
            </a:fontRef>
          </p:style>
        </p:cxnSp>
        <p:sp>
          <p:nvSpPr>
            <p:cNvPr id="34" name="文本框 45">
              <a:hlinkClick r:id="rId5" action="ppaction://hlinksldjump"/>
            </p:cNvPr>
            <p:cNvSpPr txBox="1"/>
            <p:nvPr userDrawn="1"/>
          </p:nvSpPr>
          <p:spPr>
            <a:xfrm flipH="1">
              <a:off x="4630" y="2578"/>
              <a:ext cx="1615" cy="436"/>
            </a:xfrm>
            <a:prstGeom prst="rect">
              <a:avLst/>
            </a:prstGeom>
            <a:noFill/>
          </p:spPr>
          <p:txBody>
            <a:bodyPr wrap="square" rtlCol="0">
              <a:spAutoFit/>
            </a:bodyPr>
            <a:lstStyle/>
            <a:p>
              <a:pPr>
                <a:defRPr/>
              </a:pPr>
              <a:r>
                <a:rPr lang="en-US" sz="1200" b="1" dirty="0">
                  <a:solidFill>
                    <a:schemeClr val="accent6">
                      <a:lumMod val="50000"/>
                    </a:schemeClr>
                  </a:solidFill>
                  <a:latin typeface="微软雅黑" panose="020B0503020204020204" pitchFamily="34" charset="-122"/>
                  <a:ea typeface="微软雅黑" panose="020B0503020204020204" pitchFamily="34" charset="-122"/>
                  <a:sym typeface="+mn-ea"/>
                </a:rPr>
                <a:t>///////</a:t>
              </a:r>
              <a:endParaRPr lang="en-US" sz="1200" b="1" dirty="0">
                <a:solidFill>
                  <a:schemeClr val="accent6">
                    <a:lumMod val="50000"/>
                  </a:schemeClr>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p:timing>
    <p:tnLst>
      <p:par>
        <p:cTn id="1" dur="indefinite" restart="never" nodeType="tmRoot"/>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2" descr="实践应用"/>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24617" y="723699"/>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260418" y="1308320"/>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4.</a:t>
            </a:r>
            <a:r>
              <a:rPr lang="zh-CN" altLang="zh-CN" sz="2600" dirty="0">
                <a:latin typeface="Times New Roman" panose="02020603050405020304"/>
                <a:ea typeface="微软雅黑" panose="020B0503020204020204" pitchFamily="34" charset="-122"/>
                <a:cs typeface="Times New Roman" panose="02020603050405020304"/>
              </a:rPr>
              <a:t>在反应</a:t>
            </a:r>
            <a:r>
              <a:rPr lang="en-US" altLang="zh-CN" sz="2600" dirty="0">
                <a:latin typeface="Times New Roman" panose="02020603050405020304"/>
                <a:ea typeface="微软雅黑" panose="020B0503020204020204" pitchFamily="34" charset="-122"/>
              </a:rPr>
              <a:t>C(s)</a:t>
            </a:r>
            <a:r>
              <a:rPr lang="zh-CN" altLang="zh-CN" sz="2600" dirty="0">
                <a:latin typeface="Times New Roman" panose="02020603050405020304"/>
                <a:ea typeface="微软雅黑" panose="020B0503020204020204" pitchFamily="34" charset="-122"/>
                <a:cs typeface="Times New Roman" panose="02020603050405020304"/>
              </a:rPr>
              <a:t>＋</a:t>
            </a:r>
            <a:r>
              <a:rPr lang="en-US" altLang="zh-CN" sz="2600" dirty="0">
                <a:latin typeface="Times New Roman" panose="02020603050405020304"/>
                <a:ea typeface="微软雅黑" panose="020B0503020204020204" pitchFamily="34" charset="-122"/>
              </a:rPr>
              <a:t>CO</a:t>
            </a:r>
            <a:r>
              <a:rPr lang="en-US" altLang="zh-CN" sz="2600" baseline="-25000" dirty="0">
                <a:latin typeface="Times New Roman" panose="02020603050405020304"/>
                <a:ea typeface="微软雅黑" panose="020B0503020204020204" pitchFamily="34" charset="-122"/>
              </a:rPr>
              <a:t>2</a:t>
            </a:r>
            <a:r>
              <a:rPr lang="en-US" altLang="zh-CN" sz="2600" dirty="0">
                <a:latin typeface="Times New Roman" panose="02020603050405020304"/>
                <a:ea typeface="微软雅黑" panose="020B0503020204020204" pitchFamily="34" charset="-122"/>
              </a:rPr>
              <a:t>(g)</a:t>
            </a:r>
            <a:r>
              <a:rPr lang="en-US" altLang="zh-CN" sz="2600" spc="-80" dirty="0">
                <a:latin typeface="Times New Roman" panose="02020603050405020304"/>
                <a:ea typeface="微软雅黑" panose="020B0503020204020204" pitchFamily="34" charset="-122"/>
              </a:rPr>
              <a:t>==</a:t>
            </a:r>
            <a:r>
              <a:rPr lang="en-US" altLang="zh-CN" sz="2600" dirty="0">
                <a:latin typeface="Times New Roman" panose="02020603050405020304"/>
                <a:ea typeface="微软雅黑" panose="020B0503020204020204" pitchFamily="34" charset="-122"/>
              </a:rPr>
              <a:t>=2CO(g)</a:t>
            </a:r>
            <a:r>
              <a:rPr lang="zh-CN" altLang="zh-CN" sz="2600" dirty="0">
                <a:latin typeface="Times New Roman" panose="02020603050405020304"/>
                <a:ea typeface="微软雅黑" panose="020B0503020204020204" pitchFamily="34" charset="-122"/>
                <a:cs typeface="Times New Roman" panose="02020603050405020304"/>
              </a:rPr>
              <a:t>中可使反应速率增大的措施是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11" name="矩形 10"/>
          <p:cNvSpPr/>
          <p:nvPr/>
        </p:nvSpPr>
        <p:spPr>
          <a:xfrm>
            <a:off x="516880" y="1980224"/>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压缩体积，增大压强　</a:t>
            </a: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增加碳的</a:t>
            </a:r>
            <a:r>
              <a:rPr lang="zh-CN" altLang="zh-CN" sz="2600" kern="100" dirty="0" smtClean="0">
                <a:latin typeface="Times New Roman" panose="02020603050405020304"/>
                <a:ea typeface="微软雅黑" panose="020B0503020204020204" pitchFamily="34" charset="-122"/>
                <a:cs typeface="Times New Roman" panose="02020603050405020304"/>
              </a:rPr>
              <a:t>量</a:t>
            </a:r>
            <a:r>
              <a:rPr lang="en-US" altLang="zh-CN" sz="2600" kern="100" dirty="0" smtClean="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通入</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宋体" panose="02010600030101010101" pitchFamily="2" charset="-122"/>
                <a:ea typeface="微软雅黑" panose="020B0503020204020204" pitchFamily="34" charset="-122"/>
                <a:cs typeface="Times New Roman" panose="02020603050405020304"/>
              </a:rPr>
              <a:t>④</a:t>
            </a:r>
            <a:r>
              <a:rPr lang="zh-CN" altLang="zh-CN" sz="2600" kern="100" dirty="0">
                <a:latin typeface="Times New Roman" panose="02020603050405020304"/>
                <a:ea typeface="微软雅黑" panose="020B0503020204020204" pitchFamily="34" charset="-122"/>
                <a:cs typeface="Times New Roman" panose="02020603050405020304"/>
              </a:rPr>
              <a:t>恒压下充入</a:t>
            </a:r>
            <a:r>
              <a:rPr lang="en-US" altLang="zh-CN" sz="2600" kern="100" dirty="0">
                <a:latin typeface="Times New Roman" panose="02020603050405020304"/>
                <a:ea typeface="微软雅黑" panose="020B0503020204020204" pitchFamily="34" charset="-122"/>
                <a:cs typeface="Courier New" panose="02070309020205020404"/>
              </a:rPr>
              <a:t>N</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　</a:t>
            </a:r>
            <a:endParaRPr lang="en-US" altLang="zh-CN" sz="2600" kern="100" dirty="0" smtClean="0">
              <a:latin typeface="Times New Roman" panose="02020603050405020304"/>
              <a:ea typeface="微软雅黑" panose="020B0503020204020204" pitchFamily="34" charset="-122"/>
              <a:cs typeface="Times New Roman" panose="02020603050405020304"/>
            </a:endParaRPr>
          </a:p>
          <a:p>
            <a:pPr algn="just">
              <a:lnSpc>
                <a:spcPct val="150000"/>
              </a:lnSpc>
              <a:spcAft>
                <a:spcPts val="0"/>
              </a:spcAft>
              <a:tabLst>
                <a:tab pos="2610485" algn="l"/>
              </a:tabLst>
            </a:pPr>
            <a:r>
              <a:rPr lang="en-US" altLang="zh-CN" sz="2600" kern="100" dirty="0" smtClean="0">
                <a:latin typeface="宋体" panose="02010600030101010101" pitchFamily="2" charset="-122"/>
                <a:ea typeface="微软雅黑" panose="020B0503020204020204" pitchFamily="34" charset="-122"/>
                <a:cs typeface="Times New Roman" panose="02020603050405020304"/>
              </a:rPr>
              <a:t>⑤</a:t>
            </a:r>
            <a:r>
              <a:rPr lang="zh-CN" altLang="zh-CN" sz="2600" kern="100" dirty="0">
                <a:latin typeface="Times New Roman" panose="02020603050405020304"/>
                <a:ea typeface="微软雅黑" panose="020B0503020204020204" pitchFamily="34" charset="-122"/>
                <a:cs typeface="Times New Roman" panose="02020603050405020304"/>
              </a:rPr>
              <a:t>恒容下充入</a:t>
            </a:r>
            <a:r>
              <a:rPr lang="en-US" altLang="zh-CN" sz="2600" kern="100" dirty="0">
                <a:latin typeface="Times New Roman" panose="02020603050405020304"/>
                <a:ea typeface="微软雅黑" panose="020B0503020204020204" pitchFamily="34" charset="-122"/>
                <a:cs typeface="Courier New" panose="02070309020205020404"/>
              </a:rPr>
              <a:t>N</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宋体" panose="02010600030101010101" pitchFamily="2" charset="-122"/>
                <a:ea typeface="微软雅黑" panose="020B0503020204020204" pitchFamily="34" charset="-122"/>
                <a:cs typeface="Times New Roman" panose="02020603050405020304"/>
              </a:rPr>
              <a:t>⑥</a:t>
            </a:r>
            <a:r>
              <a:rPr lang="zh-CN" altLang="zh-CN" sz="2600" kern="100" dirty="0">
                <a:latin typeface="Times New Roman" panose="02020603050405020304"/>
                <a:ea typeface="微软雅黑" panose="020B0503020204020204" pitchFamily="34" charset="-122"/>
                <a:cs typeface="Times New Roman" panose="02020603050405020304"/>
              </a:rPr>
              <a:t>通入</a:t>
            </a:r>
            <a:r>
              <a:rPr lang="en-US" altLang="zh-CN" sz="2600" kern="100" dirty="0">
                <a:latin typeface="Times New Roman" panose="02020603050405020304"/>
                <a:ea typeface="微软雅黑" panose="020B0503020204020204" pitchFamily="34" charset="-122"/>
                <a:cs typeface="Courier New" panose="02070309020205020404"/>
              </a:rPr>
              <a:t>CO</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en-US" altLang="zh-CN" sz="2600" kern="100" dirty="0">
                <a:latin typeface="宋体" panose="02010600030101010101" pitchFamily="2" charset="-122"/>
                <a:ea typeface="微软雅黑" panose="020B0503020204020204" pitchFamily="34" charset="-122"/>
                <a:cs typeface="Times New Roman" panose="02020603050405020304"/>
              </a:rPr>
              <a:t>①③⑤</a:t>
            </a:r>
            <a:r>
              <a:rPr lang="en-US" altLang="zh-CN" sz="2600" kern="100" dirty="0">
                <a:latin typeface="Times New Roman" panose="02020603050405020304"/>
                <a:ea typeface="微软雅黑" panose="020B0503020204020204" pitchFamily="34" charset="-122"/>
                <a:cs typeface="Courier New" panose="02070309020205020404"/>
              </a:rPr>
              <a:t> 	B.</a:t>
            </a:r>
            <a:r>
              <a:rPr lang="en-US" altLang="zh-CN" sz="2600" kern="100" dirty="0">
                <a:latin typeface="宋体" panose="02010600030101010101" pitchFamily="2" charset="-122"/>
                <a:ea typeface="微软雅黑" panose="020B0503020204020204" pitchFamily="34" charset="-122"/>
                <a:cs typeface="Times New Roman" panose="02020603050405020304"/>
              </a:rPr>
              <a:t>②④⑥</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dirty="0">
                <a:latin typeface="宋体" panose="02010600030101010101" pitchFamily="2" charset="-122"/>
                <a:ea typeface="微软雅黑" panose="020B0503020204020204" pitchFamily="34" charset="-122"/>
                <a:cs typeface="Times New Roman" panose="02020603050405020304"/>
              </a:rPr>
              <a:t>①③⑥</a:t>
            </a:r>
            <a:r>
              <a:rPr lang="en-US" altLang="zh-CN" sz="2600" kern="100" dirty="0">
                <a:latin typeface="Times New Roman" panose="02020603050405020304"/>
                <a:ea typeface="微软雅黑" panose="020B0503020204020204" pitchFamily="34" charset="-122"/>
                <a:cs typeface="Courier New" panose="02070309020205020404"/>
              </a:rPr>
              <a:t> 	D.</a:t>
            </a:r>
            <a:r>
              <a:rPr lang="en-US" altLang="zh-CN" sz="2600" kern="100" dirty="0" smtClean="0">
                <a:latin typeface="宋体" panose="02010600030101010101" pitchFamily="2" charset="-122"/>
                <a:ea typeface="微软雅黑" panose="020B0503020204020204" pitchFamily="34" charset="-122"/>
                <a:cs typeface="Times New Roman" panose="02020603050405020304"/>
              </a:rPr>
              <a:t>③⑤⑥</a:t>
            </a:r>
            <a:endParaRPr lang="zh-CN" altLang="zh-CN" sz="1050" kern="100" dirty="0">
              <a:latin typeface="宋体" panose="02010600030101010101" pitchFamily="2" charset="-122"/>
              <a:cs typeface="Courier New" panose="02070309020205020404"/>
            </a:endParaRPr>
          </a:p>
        </p:txBody>
      </p:sp>
      <p:sp>
        <p:nvSpPr>
          <p:cNvPr id="12" name="TextBox 11"/>
          <p:cNvSpPr txBox="1"/>
          <p:nvPr/>
        </p:nvSpPr>
        <p:spPr>
          <a:xfrm>
            <a:off x="9541043" y="1398741"/>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6370" y="909173"/>
            <a:ext cx="11654075"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宋体" panose="02010600030101010101" pitchFamily="2" charset="-122"/>
                <a:ea typeface="仿宋_GB2312"/>
                <a:cs typeface="Times New Roman" panose="02020603050405020304"/>
              </a:rPr>
              <a:t>①</a:t>
            </a:r>
            <a:r>
              <a:rPr lang="zh-CN" altLang="zh-CN" sz="2600" b="1" kern="100" dirty="0">
                <a:solidFill>
                  <a:srgbClr val="0000FF"/>
                </a:solidFill>
                <a:latin typeface="Times New Roman" panose="02020603050405020304"/>
                <a:ea typeface="仿宋_GB2312"/>
                <a:cs typeface="Times New Roman" panose="02020603050405020304"/>
              </a:rPr>
              <a:t>反应中有气体参加，压缩体积，增大压强，反应速率增大；</a:t>
            </a:r>
            <a:r>
              <a:rPr lang="en-US" altLang="zh-CN" sz="2600" b="1" kern="100" dirty="0">
                <a:solidFill>
                  <a:srgbClr val="0000FF"/>
                </a:solidFill>
                <a:latin typeface="宋体" panose="02010600030101010101" pitchFamily="2" charset="-122"/>
                <a:ea typeface="仿宋_GB2312"/>
                <a:cs typeface="Times New Roman" panose="02020603050405020304"/>
              </a:rPr>
              <a:t>②</a:t>
            </a:r>
            <a:r>
              <a:rPr lang="zh-CN" altLang="zh-CN" sz="2600" b="1" kern="100" dirty="0">
                <a:solidFill>
                  <a:srgbClr val="0000FF"/>
                </a:solidFill>
                <a:latin typeface="Times New Roman" panose="02020603050405020304"/>
                <a:ea typeface="仿宋_GB2312"/>
                <a:cs typeface="Times New Roman" panose="02020603050405020304"/>
              </a:rPr>
              <a:t>碳是固体，其浓度可看作常数，增加碳的量，其反应速率不变；</a:t>
            </a:r>
            <a:r>
              <a:rPr lang="en-US" altLang="zh-CN" sz="2600" b="1" kern="100" dirty="0">
                <a:solidFill>
                  <a:srgbClr val="0000FF"/>
                </a:solidFill>
                <a:latin typeface="宋体" panose="02010600030101010101" pitchFamily="2" charset="-122"/>
                <a:ea typeface="仿宋_GB2312"/>
                <a:cs typeface="Times New Roman" panose="02020603050405020304"/>
              </a:rPr>
              <a:t>③</a:t>
            </a:r>
            <a:r>
              <a:rPr lang="zh-CN" altLang="zh-CN" sz="2600" b="1" kern="100" dirty="0">
                <a:solidFill>
                  <a:srgbClr val="0000FF"/>
                </a:solidFill>
                <a:latin typeface="Times New Roman" panose="02020603050405020304"/>
                <a:ea typeface="仿宋_GB2312"/>
                <a:cs typeface="Times New Roman" panose="02020603050405020304"/>
              </a:rPr>
              <a:t>通入</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浓度增大，可使反应速率增大；</a:t>
            </a:r>
            <a:r>
              <a:rPr lang="en-US" altLang="zh-CN" sz="2600" b="1" kern="100" dirty="0">
                <a:solidFill>
                  <a:srgbClr val="0000FF"/>
                </a:solidFill>
                <a:latin typeface="宋体" panose="02010600030101010101" pitchFamily="2" charset="-122"/>
                <a:ea typeface="仿宋_GB2312"/>
                <a:cs typeface="Times New Roman" panose="02020603050405020304"/>
              </a:rPr>
              <a:t>④</a:t>
            </a:r>
            <a:r>
              <a:rPr lang="zh-CN" altLang="zh-CN" sz="2600" b="1" kern="100" dirty="0">
                <a:solidFill>
                  <a:srgbClr val="0000FF"/>
                </a:solidFill>
                <a:latin typeface="Times New Roman" panose="02020603050405020304"/>
                <a:ea typeface="仿宋_GB2312"/>
                <a:cs typeface="Times New Roman" panose="02020603050405020304"/>
              </a:rPr>
              <a:t>恒压下充入</a:t>
            </a:r>
            <a:r>
              <a:rPr lang="en-US" altLang="zh-CN" sz="2600" b="1" kern="100" dirty="0">
                <a:solidFill>
                  <a:srgbClr val="0000FF"/>
                </a:solidFill>
                <a:latin typeface="Times New Roman" panose="02020603050405020304"/>
                <a:ea typeface="仿宋_GB2312"/>
                <a:cs typeface="Courier New" panose="02070309020205020404"/>
              </a:rPr>
              <a:t>N</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，容器体积增大，气体浓度减小，反应速率减小；</a:t>
            </a:r>
            <a:r>
              <a:rPr lang="en-US" altLang="zh-CN" sz="2600" b="1" kern="100" dirty="0">
                <a:solidFill>
                  <a:srgbClr val="0000FF"/>
                </a:solidFill>
                <a:latin typeface="宋体" panose="02010600030101010101" pitchFamily="2" charset="-122"/>
                <a:ea typeface="仿宋_GB2312"/>
                <a:cs typeface="Times New Roman" panose="02020603050405020304"/>
              </a:rPr>
              <a:t>⑤</a:t>
            </a:r>
            <a:r>
              <a:rPr lang="zh-CN" altLang="zh-CN" sz="2600" b="1" kern="100" dirty="0">
                <a:solidFill>
                  <a:srgbClr val="0000FF"/>
                </a:solidFill>
                <a:latin typeface="Times New Roman" panose="02020603050405020304"/>
                <a:ea typeface="仿宋_GB2312"/>
                <a:cs typeface="Times New Roman" panose="02020603050405020304"/>
              </a:rPr>
              <a:t>恒容下充入</a:t>
            </a:r>
            <a:r>
              <a:rPr lang="en-US" altLang="zh-CN" sz="2600" b="1" kern="100" dirty="0">
                <a:solidFill>
                  <a:srgbClr val="0000FF"/>
                </a:solidFill>
                <a:latin typeface="Times New Roman" panose="02020603050405020304"/>
                <a:ea typeface="仿宋_GB2312"/>
                <a:cs typeface="Courier New" panose="02070309020205020404"/>
              </a:rPr>
              <a:t>N</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，气体浓度不变，反应速率不变；</a:t>
            </a:r>
            <a:r>
              <a:rPr lang="en-US" altLang="zh-CN" sz="2600" b="1" kern="100" dirty="0">
                <a:solidFill>
                  <a:srgbClr val="0000FF"/>
                </a:solidFill>
                <a:latin typeface="宋体" panose="02010600030101010101" pitchFamily="2" charset="-122"/>
                <a:ea typeface="仿宋_GB2312"/>
                <a:cs typeface="Times New Roman" panose="02020603050405020304"/>
              </a:rPr>
              <a:t>⑥</a:t>
            </a:r>
            <a:r>
              <a:rPr lang="zh-CN" altLang="zh-CN" sz="2600" b="1" kern="100" dirty="0">
                <a:solidFill>
                  <a:srgbClr val="0000FF"/>
                </a:solidFill>
                <a:latin typeface="Times New Roman" panose="02020603050405020304"/>
                <a:ea typeface="仿宋_GB2312"/>
                <a:cs typeface="Times New Roman" panose="02020603050405020304"/>
              </a:rPr>
              <a:t>通入</a:t>
            </a:r>
            <a:r>
              <a:rPr lang="en-US" altLang="zh-CN" sz="2600" b="1" kern="100" dirty="0">
                <a:solidFill>
                  <a:srgbClr val="0000FF"/>
                </a:solidFill>
                <a:latin typeface="Times New Roman" panose="02020603050405020304"/>
                <a:ea typeface="仿宋_GB2312"/>
                <a:cs typeface="Courier New" panose="02070309020205020404"/>
              </a:rPr>
              <a:t>CO</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CO</a:t>
            </a:r>
            <a:r>
              <a:rPr lang="zh-CN" altLang="zh-CN" sz="2600" b="1" kern="100" dirty="0">
                <a:solidFill>
                  <a:srgbClr val="0000FF"/>
                </a:solidFill>
                <a:latin typeface="Times New Roman" panose="02020603050405020304"/>
                <a:ea typeface="仿宋_GB2312"/>
                <a:cs typeface="Times New Roman" panose="02020603050405020304"/>
              </a:rPr>
              <a:t>浓度增大，可使反应速率增大</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65159" y="1373341"/>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381000" y="570709"/>
          <a:ext cx="11493500" cy="3759200"/>
        </p:xfrm>
        <a:graphic>
          <a:graphicData uri="http://schemas.openxmlformats.org/presentationml/2006/ole">
            <mc:AlternateContent xmlns:mc="http://schemas.openxmlformats.org/markup-compatibility/2006">
              <mc:Choice xmlns:v="urn:schemas-microsoft-com:vml" Requires="v">
                <p:oleObj spid="_x0000_s55304" name="Document" r:id="rId1" imgW="11505565" imgH="3771900" progId="Word.Document.8">
                  <p:embed/>
                </p:oleObj>
              </mc:Choice>
              <mc:Fallback>
                <p:oleObj name="Document" r:id="rId1" imgW="11505565" imgH="3771900" progId="Word.Document.8">
                  <p:embed/>
                  <p:pic>
                    <p:nvPicPr>
                      <p:cNvPr id="0" name="图片 55303"/>
                      <p:cNvPicPr/>
                      <p:nvPr/>
                    </p:nvPicPr>
                    <p:blipFill>
                      <a:blip r:embed="rId2"/>
                      <a:stretch>
                        <a:fillRect/>
                      </a:stretch>
                    </p:blipFill>
                    <p:spPr>
                      <a:xfrm>
                        <a:off x="381000" y="570709"/>
                        <a:ext cx="11493500" cy="3759200"/>
                      </a:xfrm>
                      <a:prstGeom prst="rect">
                        <a:avLst/>
                      </a:prstGeom>
                    </p:spPr>
                  </p:pic>
                </p:oleObj>
              </mc:Fallback>
            </mc:AlternateContent>
          </a:graphicData>
        </a:graphic>
      </p:graphicFrame>
      <p:sp>
        <p:nvSpPr>
          <p:cNvPr id="7" name="矩形 6"/>
          <p:cNvSpPr/>
          <p:nvPr/>
        </p:nvSpPr>
        <p:spPr>
          <a:xfrm>
            <a:off x="516880" y="4273183"/>
            <a:ext cx="11397613" cy="1997702"/>
          </a:xfrm>
          <a:prstGeom prst="rect">
            <a:avLst/>
          </a:prstGeom>
        </p:spPr>
        <p:txBody>
          <a:bodyPr wrap="square" lIns="121898" tIns="60948" rIns="121898" bIns="60948">
            <a:spAutoFit/>
          </a:bodyPr>
          <a:lstStyle/>
          <a:p>
            <a:pPr algn="just">
              <a:lnSpc>
                <a:spcPct val="12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为固体，则增加块状</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的量，反应速率基本不变，</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错误；升高温度，反应速率增大，</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正确；使用催化剂，反应速率增大，</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正确；在恒容条件下，充入</a:t>
            </a:r>
            <a:r>
              <a:rPr lang="en-US" altLang="zh-CN" sz="2600" b="1" kern="100" dirty="0">
                <a:solidFill>
                  <a:srgbClr val="0000FF"/>
                </a:solidFill>
                <a:latin typeface="Times New Roman" panose="02020603050405020304"/>
                <a:ea typeface="仿宋_GB2312"/>
                <a:cs typeface="Courier New" panose="02070309020205020404"/>
              </a:rPr>
              <a:t>N</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使压强增大，气体反应物和生成物的浓度不变，反应速率不变，</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74"/>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6.</a:t>
            </a:r>
            <a:r>
              <a:rPr lang="en-US" altLang="zh-CN" sz="2600" b="1">
                <a:latin typeface="Times New Roman" panose="02020603050405020304"/>
                <a:ea typeface="楷体_GB2312"/>
              </a:rPr>
              <a:t> </a:t>
            </a:r>
            <a:r>
              <a:rPr lang="en-US" altLang="zh-CN" sz="2600" b="1" dirty="0">
                <a:latin typeface="Times New Roman" panose="02020603050405020304"/>
                <a:ea typeface="楷体_GB2312"/>
              </a:rPr>
              <a:t>(2022·</a:t>
            </a:r>
            <a:r>
              <a:rPr lang="zh-CN" altLang="zh-CN" sz="2600" b="1" dirty="0">
                <a:latin typeface="Times New Roman" panose="02020603050405020304"/>
                <a:ea typeface="楷体_GB2312"/>
                <a:cs typeface="Times New Roman" panose="02020603050405020304"/>
              </a:rPr>
              <a:t>武汉高一期中</a:t>
            </a:r>
            <a:r>
              <a:rPr lang="en-US" altLang="zh-CN" sz="2600" b="1" dirty="0">
                <a:latin typeface="Times New Roman" panose="02020603050405020304"/>
                <a:ea typeface="楷体_GB2312"/>
              </a:rPr>
              <a:t>)</a:t>
            </a:r>
            <a:r>
              <a:rPr lang="zh-CN" altLang="zh-CN" sz="2600" dirty="0">
                <a:latin typeface="Times New Roman" panose="02020603050405020304"/>
                <a:ea typeface="微软雅黑" panose="020B0503020204020204" pitchFamily="34" charset="-122"/>
                <a:cs typeface="Times New Roman" panose="02020603050405020304"/>
              </a:rPr>
              <a:t>下列有关反应速率的说法正确的是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8" name="矩形 7"/>
          <p:cNvSpPr/>
          <p:nvPr/>
        </p:nvSpPr>
        <p:spPr>
          <a:xfrm>
            <a:off x="516880" y="1221378"/>
            <a:ext cx="11397613" cy="364905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用铁片和稀硫酸反应制氢气时，改用</a:t>
            </a:r>
            <a:r>
              <a:rPr lang="en-US" altLang="zh-CN" sz="2600" kern="100" dirty="0">
                <a:latin typeface="Times New Roman" panose="02020603050405020304"/>
                <a:ea typeface="微软雅黑" panose="020B0503020204020204" pitchFamily="34" charset="-122"/>
                <a:cs typeface="Courier New" panose="02070309020205020404"/>
              </a:rPr>
              <a:t>98%</a:t>
            </a:r>
            <a:r>
              <a:rPr lang="zh-CN" altLang="zh-CN" sz="2600" kern="100" dirty="0">
                <a:latin typeface="Times New Roman" panose="02020603050405020304"/>
                <a:ea typeface="微软雅黑" panose="020B0503020204020204" pitchFamily="34" charset="-122"/>
                <a:cs typeface="Times New Roman" panose="02020603050405020304"/>
              </a:rPr>
              <a:t>的硫酸可以增大反应速率</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B.100 mL 2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盐酸与锌片反应，加入适量</a:t>
            </a:r>
            <a:r>
              <a:rPr lang="en-US" altLang="zh-CN" sz="2600" kern="100" dirty="0" err="1">
                <a:latin typeface="Times New Roman" panose="02020603050405020304"/>
                <a:ea typeface="微软雅黑" panose="020B0503020204020204" pitchFamily="34" charset="-122"/>
                <a:cs typeface="Courier New" panose="02070309020205020404"/>
              </a:rPr>
              <a:t>NaCl</a:t>
            </a:r>
            <a:r>
              <a:rPr lang="zh-CN" altLang="zh-CN" sz="2600" kern="100" dirty="0">
                <a:latin typeface="Times New Roman" panose="02020603050405020304"/>
                <a:ea typeface="微软雅黑" panose="020B0503020204020204" pitchFamily="34" charset="-122"/>
                <a:cs typeface="Times New Roman" panose="02020603050405020304"/>
              </a:rPr>
              <a:t>溶液，反应速率不变</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反应</a:t>
            </a:r>
            <a:r>
              <a:rPr lang="en-US" altLang="zh-CN" sz="2600" kern="100" dirty="0">
                <a:latin typeface="Times New Roman" panose="02020603050405020304"/>
                <a:ea typeface="微软雅黑" panose="020B0503020204020204" pitchFamily="34" charset="-122"/>
                <a:cs typeface="Courier New" panose="02070309020205020404"/>
              </a:rPr>
              <a:t>C(s)</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O(g)</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=CO(g)</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(g)</a:t>
            </a:r>
            <a:r>
              <a:rPr lang="zh-CN" altLang="zh-CN" sz="2600" kern="100" dirty="0">
                <a:latin typeface="Times New Roman" panose="02020603050405020304"/>
                <a:ea typeface="微软雅黑" panose="020B0503020204020204" pitchFamily="34" charset="-122"/>
                <a:cs typeface="Times New Roman" panose="02020603050405020304"/>
              </a:rPr>
              <a:t>在一容积可变的密闭容器中进行，增加</a:t>
            </a:r>
            <a:r>
              <a:rPr lang="en-US" altLang="zh-CN" sz="2600" kern="100" dirty="0">
                <a:latin typeface="Times New Roman" panose="02020603050405020304"/>
                <a:ea typeface="微软雅黑" panose="020B0503020204020204" pitchFamily="34" charset="-122"/>
                <a:cs typeface="Courier New" panose="02070309020205020404"/>
              </a:rPr>
              <a:t>C(s)</a:t>
            </a:r>
            <a:r>
              <a:rPr lang="zh-CN" altLang="zh-CN" sz="2600" kern="100" dirty="0">
                <a:latin typeface="Times New Roman" panose="02020603050405020304"/>
                <a:ea typeface="微软雅黑" panose="020B0503020204020204" pitchFamily="34" charset="-122"/>
                <a:cs typeface="Times New Roman" panose="02020603050405020304"/>
              </a:rPr>
              <a:t>的量，反应速率增大</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汽车尾气中的</a:t>
            </a:r>
            <a:r>
              <a:rPr lang="en-US" altLang="zh-CN" sz="2600" kern="100" dirty="0">
                <a:latin typeface="Times New Roman" panose="02020603050405020304"/>
                <a:ea typeface="微软雅黑" panose="020B0503020204020204" pitchFamily="34" charset="-122"/>
                <a:cs typeface="Courier New" panose="02070309020205020404"/>
              </a:rPr>
              <a:t>NO</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CO</a:t>
            </a:r>
            <a:r>
              <a:rPr lang="zh-CN" altLang="zh-CN" sz="2600" kern="100" dirty="0">
                <a:latin typeface="Times New Roman" panose="02020603050405020304"/>
                <a:ea typeface="微软雅黑" panose="020B0503020204020204" pitchFamily="34" charset="-122"/>
                <a:cs typeface="Times New Roman" panose="02020603050405020304"/>
              </a:rPr>
              <a:t>可以缓慢反应生成</a:t>
            </a:r>
            <a:r>
              <a:rPr lang="en-US" altLang="zh-CN" sz="2600" kern="100" dirty="0">
                <a:latin typeface="Times New Roman" panose="02020603050405020304"/>
                <a:ea typeface="微软雅黑" panose="020B0503020204020204" pitchFamily="34" charset="-122"/>
                <a:cs typeface="Courier New" panose="02070309020205020404"/>
              </a:rPr>
              <a:t>N</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，减小反应体系的压强，反应速率</a:t>
            </a:r>
            <a:r>
              <a:rPr lang="zh-CN" altLang="zh-CN" sz="2600" kern="100" dirty="0" smtClean="0">
                <a:latin typeface="Times New Roman" panose="02020603050405020304"/>
                <a:ea typeface="微软雅黑" panose="020B0503020204020204" pitchFamily="34" charset="-122"/>
                <a:cs typeface="Times New Roman" panose="02020603050405020304"/>
              </a:rPr>
              <a:t>减小</a:t>
            </a:r>
            <a:endParaRPr lang="zh-CN" altLang="zh-CN" sz="1050" kern="100" dirty="0">
              <a:latin typeface="宋体" panose="02010600030101010101" pitchFamily="2" charset="-122"/>
              <a:cs typeface="Courier New" panose="02070309020205020404"/>
            </a:endParaRPr>
          </a:p>
        </p:txBody>
      </p:sp>
      <p:sp>
        <p:nvSpPr>
          <p:cNvPr id="5" name="TextBox 4"/>
          <p:cNvSpPr txBox="1"/>
          <p:nvPr/>
        </p:nvSpPr>
        <p:spPr>
          <a:xfrm>
            <a:off x="8833651" y="652020"/>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16880" y="1221378"/>
            <a:ext cx="11397613" cy="24478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常温下，铁片遇浓硫酸发生钝化，所以改用浓硫酸不能增大反应速率，</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项错误；加入</a:t>
            </a:r>
            <a:r>
              <a:rPr lang="en-US" altLang="zh-CN" sz="2600" b="1" kern="100" dirty="0" err="1">
                <a:solidFill>
                  <a:srgbClr val="0000FF"/>
                </a:solidFill>
                <a:latin typeface="Times New Roman" panose="02020603050405020304"/>
                <a:ea typeface="仿宋_GB2312"/>
                <a:cs typeface="Courier New" panose="02070309020205020404"/>
              </a:rPr>
              <a:t>NaCl</a:t>
            </a:r>
            <a:r>
              <a:rPr lang="zh-CN" altLang="zh-CN" sz="2600" b="1" kern="100" dirty="0">
                <a:solidFill>
                  <a:srgbClr val="0000FF"/>
                </a:solidFill>
                <a:latin typeface="Times New Roman" panose="02020603050405020304"/>
                <a:ea typeface="仿宋_GB2312"/>
                <a:cs typeface="Times New Roman" panose="02020603050405020304"/>
              </a:rPr>
              <a:t>溶液，溶液体积增大，</a:t>
            </a:r>
            <a:r>
              <a:rPr lang="en-US" altLang="zh-CN" sz="2600" b="1" kern="100" dirty="0">
                <a:solidFill>
                  <a:srgbClr val="0000FF"/>
                </a:solidFill>
                <a:latin typeface="Times New Roman" panose="02020603050405020304"/>
                <a:ea typeface="仿宋_GB2312"/>
                <a:cs typeface="Courier New" panose="02070309020205020404"/>
              </a:rPr>
              <a:t>H</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的浓度减小，则反应速率减小，</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项错误；增加固体的量，反应速率不变，</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项错误；减小反应体系的压强，反应速率减小，</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项正确</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147224"/>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a:latin typeface="Arial" panose="020B0604020202020204"/>
                <a:ea typeface="黑体" panose="02010609060101010101" charset="-122"/>
              </a:rPr>
              <a:t>1</a:t>
            </a:r>
            <a:r>
              <a:rPr lang="en-US" altLang="zh-CN" sz="260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变量控制法探究影响化学反应速率的因素</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7" name="矩形 6"/>
          <p:cNvSpPr/>
          <p:nvPr/>
        </p:nvSpPr>
        <p:spPr>
          <a:xfrm>
            <a:off x="516880" y="1819128"/>
            <a:ext cx="11397613" cy="4399257"/>
          </a:xfrm>
          <a:prstGeom prst="rect">
            <a:avLst/>
          </a:prstGeom>
        </p:spPr>
        <p:txBody>
          <a:bodyPr wrap="square" lIns="121898" tIns="60948" rIns="121898" bIns="60948">
            <a:spAutoFit/>
          </a:bodyPr>
          <a:lstStyle/>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确定变量</a:t>
            </a:r>
            <a:endParaRPr lang="zh-CN" altLang="zh-CN" sz="1050" kern="100" dirty="0">
              <a:latin typeface="宋体" panose="02010600030101010101" pitchFamily="2" charset="-122"/>
              <a:cs typeface="Courier New" panose="02070309020205020404"/>
            </a:endParaRPr>
          </a:p>
          <a:p>
            <a:pPr algn="just">
              <a:lnSpc>
                <a:spcPct val="12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在研究影响化学反应速率的因素时，由于外界影响化学反应速率的因素有反应物浓度、温度、压强、催化剂、反应物固体表面积等，故每次先确定探究某个因素的影响，然后控制其他因素相同或不变，再进行实验。</a:t>
            </a:r>
            <a:endParaRPr lang="zh-CN" altLang="zh-CN" sz="1050" kern="100" dirty="0">
              <a:latin typeface="宋体" panose="02010600030101010101" pitchFamily="2" charset="-122"/>
              <a:cs typeface="Courier New" panose="02070309020205020404"/>
            </a:endParaRPr>
          </a:p>
          <a:p>
            <a:pPr algn="just">
              <a:lnSpc>
                <a:spcPct val="12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定多变一</a:t>
            </a:r>
            <a:endParaRPr lang="zh-CN" altLang="zh-CN" sz="1050" kern="100" dirty="0">
              <a:latin typeface="宋体" panose="02010600030101010101" pitchFamily="2" charset="-122"/>
              <a:cs typeface="Courier New" panose="02070309020205020404"/>
            </a:endParaRPr>
          </a:p>
          <a:p>
            <a:pPr algn="just">
              <a:lnSpc>
                <a:spcPct val="12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探究时，先确定其他因素不变，只变化设定探究的一种因素，看这种因素与探究的问题和事物发展存在怎样的关系，这样确定一种结果以后，再确定另一种因素的影响结果，通过分析每种因素与所探究问题和事物发展之间的关系，得出所有影响因素与影响规律的结论</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6" name="Picture 25" descr="核心归纳"/>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4470" y="600226"/>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a:latin typeface="Arial" panose="020B0604020202020204"/>
                <a:ea typeface="黑体" panose="02010609060101010101" charset="-122"/>
              </a:rPr>
              <a:t>2</a:t>
            </a:r>
            <a:r>
              <a:rPr lang="en-US" altLang="zh-CN" sz="260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方法应用</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pic>
        <p:nvPicPr>
          <p:cNvPr id="56322" name="Picture 2" descr="SJ6"/>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33183" y="1629564"/>
            <a:ext cx="5957915" cy="216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1243185"/>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a:t>
            </a:r>
            <a:r>
              <a:rPr lang="en-US" altLang="zh-CN" sz="2600" kern="100" dirty="0" smtClean="0">
                <a:latin typeface="Times New Roman" panose="02020603050405020304"/>
                <a:ea typeface="微软雅黑" panose="020B0503020204020204" pitchFamily="34" charset="-122"/>
                <a:cs typeface="Courier New" panose="02070309020205020404"/>
              </a:rPr>
              <a:t>H</a:t>
            </a:r>
            <a:r>
              <a:rPr lang="en-US" altLang="zh-CN" sz="2600" kern="100" baseline="-25000" dirty="0" smtClean="0">
                <a:latin typeface="Times New Roman" panose="02020603050405020304"/>
                <a:ea typeface="微软雅黑" panose="020B0503020204020204" pitchFamily="34" charset="-122"/>
                <a:cs typeface="Courier New" panose="02070309020205020404"/>
              </a:rPr>
              <a:t>2</a:t>
            </a:r>
            <a:r>
              <a:rPr lang="en-US" altLang="zh-CN" sz="2600" kern="100" dirty="0" smtClean="0">
                <a:latin typeface="Times New Roman" panose="02020603050405020304"/>
                <a:ea typeface="微软雅黑" panose="020B0503020204020204" pitchFamily="34" charset="-122"/>
                <a:cs typeface="Courier New" panose="02070309020205020404"/>
              </a:rPr>
              <a:t>O</a:t>
            </a:r>
            <a:r>
              <a:rPr lang="en-US" altLang="zh-CN" sz="2600" kern="100" baseline="-25000" dirty="0" smtClean="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可用于羊毛、生丝、纸浆等的漂白。</a:t>
            </a:r>
            <a:r>
              <a:rPr lang="en-US" altLang="zh-CN" sz="2600" kern="100" dirty="0">
                <a:latin typeface="Times New Roman" panose="02020603050405020304"/>
                <a:ea typeface="微软雅黑" panose="020B0503020204020204" pitchFamily="34" charset="-122"/>
                <a:cs typeface="Courier New" panose="02070309020205020404"/>
              </a:rPr>
              <a:t>5%H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溶液在常温下分解速率很慢，为了加快</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分解，改变某一条件，下列装置与改变的条件相对应的是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2488420"/>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甲</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温度、乙—浓度、丙—催化剂</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甲</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浓度、乙</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催化剂、丙</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温度</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甲</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催化剂、乙</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温度、丙</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浓度</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甲</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温度、乙</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催化剂、丙</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微软雅黑" panose="020B0503020204020204" pitchFamily="34" charset="-122"/>
                <a:cs typeface="Times New Roman" panose="02020603050405020304"/>
              </a:rPr>
              <a:t>浓度</a:t>
            </a:r>
            <a:endParaRPr lang="zh-CN" altLang="zh-CN" sz="1050" kern="100" dirty="0">
              <a:latin typeface="宋体" panose="02010600030101010101" pitchFamily="2" charset="-122"/>
              <a:cs typeface="Courier New" panose="02070309020205020404"/>
            </a:endParaRPr>
          </a:p>
        </p:txBody>
      </p:sp>
      <p:pic>
        <p:nvPicPr>
          <p:cNvPr id="1026" name="Picture 2" descr="迁移应用"/>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6852" y="671318"/>
            <a:ext cx="2127894" cy="52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197017" y="1975681"/>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pic>
        <p:nvPicPr>
          <p:cNvPr id="57346" name="Picture 2" descr="SJ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5298" y="2612159"/>
            <a:ext cx="4680598" cy="177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16880" y="1446382"/>
            <a:ext cx="11397613" cy="363026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由图可知，甲与常温下</a:t>
            </a:r>
            <a:r>
              <a:rPr lang="en-US" altLang="zh-CN" sz="2600" b="1" kern="100" dirty="0">
                <a:solidFill>
                  <a:srgbClr val="0000FF"/>
                </a:solidFill>
                <a:latin typeface="Times New Roman" panose="02020603050405020304"/>
                <a:ea typeface="仿宋_GB2312"/>
                <a:cs typeface="Courier New" panose="02070309020205020404"/>
              </a:rPr>
              <a:t>5%H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溶液的试管装置相比，在</a:t>
            </a:r>
            <a:r>
              <a:rPr lang="en-US" altLang="zh-CN" sz="2600" b="1" kern="100" dirty="0">
                <a:solidFill>
                  <a:srgbClr val="0000FF"/>
                </a:solidFill>
                <a:latin typeface="Times New Roman" panose="02020603050405020304"/>
                <a:ea typeface="仿宋_GB2312"/>
                <a:cs typeface="Courier New" panose="02070309020205020404"/>
              </a:rPr>
              <a:t>60 </a:t>
            </a:r>
            <a:r>
              <a:rPr lang="en-US" altLang="zh-CN" sz="2600" b="1" kern="100" dirty="0">
                <a:solidFill>
                  <a:srgbClr val="0000FF"/>
                </a:solidFill>
                <a:latin typeface="宋体" panose="02010600030101010101" pitchFamily="2" charset="-122"/>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的热水中反应速率加快，则改变的条件是温度；乙与常温下</a:t>
            </a:r>
            <a:r>
              <a:rPr lang="en-US" altLang="zh-CN" sz="2600" b="1" kern="100" dirty="0">
                <a:solidFill>
                  <a:srgbClr val="0000FF"/>
                </a:solidFill>
                <a:latin typeface="Times New Roman" panose="02020603050405020304"/>
                <a:ea typeface="仿宋_GB2312"/>
                <a:cs typeface="Courier New" panose="02070309020205020404"/>
              </a:rPr>
              <a:t>5%H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溶液的试管装置相比，用</a:t>
            </a:r>
            <a:r>
              <a:rPr lang="en-US" altLang="zh-CN" sz="2600" b="1" kern="100" dirty="0">
                <a:solidFill>
                  <a:srgbClr val="0000FF"/>
                </a:solidFill>
                <a:latin typeface="Times New Roman" panose="02020603050405020304"/>
                <a:ea typeface="仿宋_GB2312"/>
                <a:cs typeface="Courier New" panose="02070309020205020404"/>
              </a:rPr>
              <a:t>10%</a:t>
            </a:r>
            <a:r>
              <a:rPr lang="zh-CN" altLang="zh-CN" sz="2600" b="1" kern="100" dirty="0">
                <a:solidFill>
                  <a:srgbClr val="0000FF"/>
                </a:solidFill>
                <a:latin typeface="Times New Roman" panose="02020603050405020304"/>
                <a:ea typeface="仿宋_GB2312"/>
                <a:cs typeface="Times New Roman" panose="02020603050405020304"/>
              </a:rPr>
              <a:t>的过氧化氢溶液反应速率加快，则改变的条件是浓度；丙与常温下</a:t>
            </a:r>
            <a:r>
              <a:rPr lang="en-US" altLang="zh-CN" sz="2600" b="1" kern="100" dirty="0">
                <a:solidFill>
                  <a:srgbClr val="0000FF"/>
                </a:solidFill>
                <a:latin typeface="Times New Roman" panose="02020603050405020304"/>
                <a:ea typeface="仿宋_GB2312"/>
                <a:cs typeface="Courier New" panose="02070309020205020404"/>
              </a:rPr>
              <a:t>5%H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溶液的试管装置相比，加了催化剂氯化铁，则改变的条件是催化剂，所以装置与改变的条件相对应的是甲—温度、乙—浓度、丙—催化剂</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2.</a:t>
            </a:r>
            <a:r>
              <a:rPr lang="en-US" altLang="zh-CN" sz="2600" b="1" kern="100" dirty="0" smtClean="0">
                <a:latin typeface="Times New Roman" panose="02020603050405020304"/>
                <a:ea typeface="楷体_GB2312"/>
                <a:cs typeface="Courier New" panose="02070309020205020404"/>
              </a:rPr>
              <a:t>(</a:t>
            </a:r>
            <a:r>
              <a:rPr lang="en-US" altLang="zh-CN" sz="2600" b="1" kern="100" dirty="0">
                <a:latin typeface="Times New Roman" panose="02020603050405020304"/>
                <a:ea typeface="楷体_GB2312"/>
                <a:cs typeface="Courier New" panose="02070309020205020404"/>
              </a:rPr>
              <a:t>2022·</a:t>
            </a:r>
            <a:r>
              <a:rPr lang="zh-CN" altLang="zh-CN" sz="2600" b="1" kern="100" dirty="0">
                <a:latin typeface="Times New Roman" panose="02020603050405020304"/>
                <a:ea typeface="楷体_GB2312"/>
                <a:cs typeface="Times New Roman" panose="02020603050405020304"/>
              </a:rPr>
              <a:t>青岛黄岛区期中</a:t>
            </a:r>
            <a:r>
              <a:rPr lang="en-US" altLang="zh-CN" sz="2600" b="1" kern="100" dirty="0">
                <a:latin typeface="Times New Roman" panose="02020603050405020304"/>
                <a:ea typeface="楷体_GB231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某化学小组为了研究外界条件对化学反应速率的影响，进行了如下实验：实验原理为</a:t>
            </a:r>
            <a:r>
              <a:rPr lang="en-US" altLang="zh-CN" sz="2600" kern="100" dirty="0">
                <a:latin typeface="Times New Roman" panose="02020603050405020304"/>
                <a:ea typeface="微软雅黑" panose="020B0503020204020204" pitchFamily="34" charset="-122"/>
                <a:cs typeface="Courier New" panose="02070309020205020404"/>
              </a:rPr>
              <a:t>2KMnO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5H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3H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=K</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2MnSO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10CO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8H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，实验内容及记录如下</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3" name="表格 2"/>
          <p:cNvGraphicFramePr>
            <a:graphicFrameLocks noGrp="1"/>
          </p:cNvGraphicFramePr>
          <p:nvPr/>
        </p:nvGraphicFramePr>
        <p:xfrm>
          <a:off x="694516" y="2566362"/>
          <a:ext cx="10801380" cy="3598528"/>
        </p:xfrm>
        <a:graphic>
          <a:graphicData uri="http://schemas.openxmlformats.org/drawingml/2006/table">
            <a:tbl>
              <a:tblPr/>
              <a:tblGrid>
                <a:gridCol w="759798"/>
                <a:gridCol w="2120570"/>
                <a:gridCol w="1080138"/>
                <a:gridCol w="2520322"/>
                <a:gridCol w="2340299"/>
                <a:gridCol w="1980253"/>
              </a:tblGrid>
              <a:tr h="683409">
                <a:tc rowSpan="2">
                  <a:txBody>
                    <a:bodyPr/>
                    <a:lstStyle/>
                    <a:p>
                      <a:pPr algn="ctr">
                        <a:lnSpc>
                          <a:spcPct val="150000"/>
                        </a:lnSpc>
                        <a:spcAft>
                          <a:spcPts val="0"/>
                        </a:spcAft>
                        <a:tabLst>
                          <a:tab pos="2610485" algn="l"/>
                        </a:tabLst>
                      </a:pPr>
                      <a:r>
                        <a:rPr lang="zh-CN" sz="2400" kern="100">
                          <a:effectLst/>
                          <a:latin typeface="Times New Roman" panose="02020603050405020304"/>
                          <a:ea typeface="微软雅黑" panose="020B0503020204020204" pitchFamily="34" charset="-122"/>
                          <a:cs typeface="Times New Roman" panose="02020603050405020304"/>
                        </a:rPr>
                        <a:t>实验编号</a:t>
                      </a:r>
                      <a:endParaRPr lang="zh-CN" sz="2400" kern="10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50000"/>
                        </a:lnSpc>
                        <a:spcAft>
                          <a:spcPts val="0"/>
                        </a:spcAft>
                        <a:tabLst>
                          <a:tab pos="2610485" algn="l"/>
                        </a:tabLst>
                      </a:pPr>
                      <a:r>
                        <a:rPr lang="zh-CN" sz="2400" kern="100">
                          <a:effectLst/>
                          <a:latin typeface="Times New Roman" panose="02020603050405020304"/>
                          <a:ea typeface="微软雅黑" panose="020B0503020204020204" pitchFamily="34" charset="-122"/>
                          <a:cs typeface="Times New Roman" panose="02020603050405020304"/>
                        </a:rPr>
                        <a:t>室温下，试管中所加试剂及其用量</a:t>
                      </a:r>
                      <a:r>
                        <a:rPr lang="en-US" sz="2400" kern="100">
                          <a:effectLst/>
                          <a:latin typeface="Times New Roman" panose="02020603050405020304"/>
                          <a:ea typeface="微软雅黑" panose="020B0503020204020204" pitchFamily="34" charset="-122"/>
                          <a:cs typeface="Courier New" panose="02070309020205020404"/>
                        </a:rPr>
                        <a:t>/mL</a:t>
                      </a:r>
                      <a:endParaRPr lang="zh-CN" sz="2400" kern="10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c rowSpan="2">
                  <a:txBody>
                    <a:bodyPr/>
                    <a:lstStyle/>
                    <a:p>
                      <a:pPr algn="ctr">
                        <a:lnSpc>
                          <a:spcPct val="150000"/>
                        </a:lnSpc>
                        <a:spcAft>
                          <a:spcPts val="0"/>
                        </a:spcAft>
                        <a:tabLst>
                          <a:tab pos="2610485" algn="l"/>
                        </a:tabLst>
                      </a:pPr>
                      <a:r>
                        <a:rPr lang="zh-CN" sz="2400" kern="100">
                          <a:effectLst/>
                          <a:latin typeface="Times New Roman" panose="02020603050405020304"/>
                          <a:ea typeface="微软雅黑" panose="020B0503020204020204" pitchFamily="34" charset="-122"/>
                          <a:cs typeface="Times New Roman" panose="02020603050405020304"/>
                        </a:rPr>
                        <a:t>溶液紫色褪去所需时间</a:t>
                      </a:r>
                      <a:r>
                        <a:rPr lang="en-US" sz="2400" kern="100">
                          <a:effectLst/>
                          <a:latin typeface="Times New Roman" panose="02020603050405020304"/>
                          <a:ea typeface="微软雅黑" panose="020B0503020204020204" pitchFamily="34" charset="-122"/>
                          <a:cs typeface="Courier New" panose="02070309020205020404"/>
                        </a:rPr>
                        <a:t>/min</a:t>
                      </a:r>
                      <a:endParaRPr lang="zh-CN" sz="2400" kern="10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3469">
                <a:tc vMerge="1">
                  <a:tcPr/>
                </a:tc>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0.6 mol·L</a:t>
                      </a:r>
                      <a:r>
                        <a:rPr lang="zh-CN" sz="2400" kern="100" baseline="30000">
                          <a:effectLst/>
                          <a:latin typeface="Times New Roman" panose="02020603050405020304"/>
                          <a:ea typeface="微软雅黑" panose="020B0503020204020204" pitchFamily="34" charset="-122"/>
                          <a:cs typeface="Times New Roman" panose="02020603050405020304"/>
                        </a:rPr>
                        <a:t>－</a:t>
                      </a:r>
                      <a:r>
                        <a:rPr lang="en-US" sz="2400" kern="100" baseline="30000">
                          <a:effectLst/>
                          <a:latin typeface="Times New Roman" panose="02020603050405020304"/>
                          <a:ea typeface="微软雅黑" panose="020B0503020204020204" pitchFamily="34" charset="-122"/>
                          <a:cs typeface="Courier New" panose="02070309020205020404"/>
                        </a:rPr>
                        <a:t>1 </a:t>
                      </a:r>
                      <a:r>
                        <a:rPr lang="en-US" sz="2400" kern="100">
                          <a:effectLst/>
                          <a:latin typeface="Times New Roman" panose="02020603050405020304"/>
                          <a:ea typeface="微软雅黑" panose="020B0503020204020204" pitchFamily="34" charset="-122"/>
                          <a:cs typeface="Courier New" panose="02070309020205020404"/>
                        </a:rPr>
                        <a:t>H</a:t>
                      </a:r>
                      <a:r>
                        <a:rPr lang="en-US" sz="2400" kern="100" baseline="-25000">
                          <a:effectLst/>
                          <a:latin typeface="Times New Roman" panose="02020603050405020304"/>
                          <a:ea typeface="微软雅黑" panose="020B0503020204020204" pitchFamily="34" charset="-122"/>
                          <a:cs typeface="Courier New" panose="02070309020205020404"/>
                        </a:rPr>
                        <a:t>2</a:t>
                      </a:r>
                      <a:r>
                        <a:rPr lang="en-US" sz="2400" kern="100">
                          <a:effectLst/>
                          <a:latin typeface="Times New Roman" panose="02020603050405020304"/>
                          <a:ea typeface="微软雅黑" panose="020B0503020204020204" pitchFamily="34" charset="-122"/>
                          <a:cs typeface="Courier New" panose="02070309020205020404"/>
                        </a:rPr>
                        <a:t>C</a:t>
                      </a:r>
                      <a:r>
                        <a:rPr lang="en-US" sz="2400" kern="100" baseline="-25000">
                          <a:effectLst/>
                          <a:latin typeface="Times New Roman" panose="02020603050405020304"/>
                          <a:ea typeface="微软雅黑" panose="020B0503020204020204" pitchFamily="34" charset="-122"/>
                          <a:cs typeface="Courier New" panose="02070309020205020404"/>
                        </a:rPr>
                        <a:t>2</a:t>
                      </a:r>
                      <a:r>
                        <a:rPr lang="en-US" sz="2400" kern="100">
                          <a:effectLst/>
                          <a:latin typeface="Times New Roman" panose="02020603050405020304"/>
                          <a:ea typeface="微软雅黑" panose="020B0503020204020204" pitchFamily="34" charset="-122"/>
                          <a:cs typeface="Courier New" panose="02070309020205020404"/>
                        </a:rPr>
                        <a:t>O</a:t>
                      </a:r>
                      <a:r>
                        <a:rPr lang="en-US" sz="2400" kern="100" baseline="-25000">
                          <a:effectLst/>
                          <a:latin typeface="Times New Roman" panose="02020603050405020304"/>
                          <a:ea typeface="微软雅黑" panose="020B0503020204020204" pitchFamily="34" charset="-122"/>
                          <a:cs typeface="Courier New" panose="02070309020205020404"/>
                        </a:rPr>
                        <a:t>4</a:t>
                      </a:r>
                      <a:r>
                        <a:rPr lang="zh-CN" sz="2400" kern="100">
                          <a:effectLst/>
                          <a:latin typeface="Times New Roman" panose="02020603050405020304"/>
                          <a:ea typeface="微软雅黑" panose="020B0503020204020204" pitchFamily="34" charset="-122"/>
                          <a:cs typeface="Times New Roman" panose="02020603050405020304"/>
                        </a:rPr>
                        <a:t>溶液</a:t>
                      </a:r>
                      <a:endParaRPr lang="zh-CN" sz="2400" kern="10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dirty="0">
                          <a:effectLst/>
                          <a:latin typeface="Times New Roman" panose="02020603050405020304"/>
                          <a:ea typeface="微软雅黑" panose="020B0503020204020204" pitchFamily="34" charset="-122"/>
                          <a:cs typeface="Courier New" panose="02070309020205020404"/>
                        </a:rPr>
                        <a:t>H</a:t>
                      </a:r>
                      <a:r>
                        <a:rPr lang="en-US" sz="2400" kern="100" baseline="-25000" dirty="0">
                          <a:effectLst/>
                          <a:latin typeface="Times New Roman" panose="02020603050405020304"/>
                          <a:ea typeface="微软雅黑" panose="020B0503020204020204" pitchFamily="34" charset="-122"/>
                          <a:cs typeface="Courier New" panose="02070309020205020404"/>
                        </a:rPr>
                        <a:t>2</a:t>
                      </a:r>
                      <a:r>
                        <a:rPr lang="en-US" sz="2400" kern="100" dirty="0">
                          <a:effectLst/>
                          <a:latin typeface="Times New Roman" panose="02020603050405020304"/>
                          <a:ea typeface="微软雅黑" panose="020B0503020204020204" pitchFamily="34" charset="-122"/>
                          <a:cs typeface="Courier New" panose="02070309020205020404"/>
                        </a:rPr>
                        <a:t>O</a:t>
                      </a:r>
                      <a:endParaRPr lang="zh-CN" sz="2400" kern="100" dirty="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dirty="0">
                          <a:effectLst/>
                          <a:latin typeface="Times New Roman" panose="02020603050405020304"/>
                          <a:ea typeface="微软雅黑" panose="020B0503020204020204" pitchFamily="34" charset="-122"/>
                          <a:cs typeface="Courier New" panose="02070309020205020404"/>
                        </a:rPr>
                        <a:t>3 </a:t>
                      </a:r>
                      <a:r>
                        <a:rPr lang="en-US" sz="2400" kern="100" dirty="0" err="1">
                          <a:effectLst/>
                          <a:latin typeface="Times New Roman" panose="02020603050405020304"/>
                          <a:ea typeface="微软雅黑" panose="020B0503020204020204" pitchFamily="34" charset="-122"/>
                          <a:cs typeface="Courier New" panose="02070309020205020404"/>
                        </a:rPr>
                        <a:t>mol·L</a:t>
                      </a:r>
                      <a:r>
                        <a:rPr lang="zh-CN" sz="2400" kern="100" baseline="30000" dirty="0">
                          <a:effectLst/>
                          <a:latin typeface="Times New Roman" panose="02020603050405020304"/>
                          <a:ea typeface="微软雅黑" panose="020B0503020204020204" pitchFamily="34" charset="-122"/>
                          <a:cs typeface="Times New Roman" panose="02020603050405020304"/>
                        </a:rPr>
                        <a:t>－</a:t>
                      </a:r>
                      <a:r>
                        <a:rPr lang="en-US" sz="2400" kern="100" baseline="30000" dirty="0">
                          <a:effectLst/>
                          <a:latin typeface="Times New Roman" panose="02020603050405020304"/>
                          <a:ea typeface="微软雅黑" panose="020B0503020204020204" pitchFamily="34" charset="-122"/>
                          <a:cs typeface="Courier New" panose="02070309020205020404"/>
                        </a:rPr>
                        <a:t>1 </a:t>
                      </a:r>
                      <a:r>
                        <a:rPr lang="en-US" sz="2400" kern="100" dirty="0">
                          <a:effectLst/>
                          <a:latin typeface="Times New Roman" panose="02020603050405020304"/>
                          <a:ea typeface="微软雅黑" panose="020B0503020204020204" pitchFamily="34" charset="-122"/>
                          <a:cs typeface="Courier New" panose="02070309020205020404"/>
                        </a:rPr>
                        <a:t>H</a:t>
                      </a:r>
                      <a:r>
                        <a:rPr lang="en-US" sz="2400" kern="100" baseline="-25000" dirty="0">
                          <a:effectLst/>
                          <a:latin typeface="Times New Roman" panose="02020603050405020304"/>
                          <a:ea typeface="微软雅黑" panose="020B0503020204020204" pitchFamily="34" charset="-122"/>
                          <a:cs typeface="Courier New" panose="02070309020205020404"/>
                        </a:rPr>
                        <a:t>2</a:t>
                      </a:r>
                      <a:r>
                        <a:rPr lang="en-US" sz="2400" kern="100" dirty="0">
                          <a:effectLst/>
                          <a:latin typeface="Times New Roman" panose="02020603050405020304"/>
                          <a:ea typeface="微软雅黑" panose="020B0503020204020204" pitchFamily="34" charset="-122"/>
                          <a:cs typeface="Courier New" panose="02070309020205020404"/>
                        </a:rPr>
                        <a:t>SO</a:t>
                      </a:r>
                      <a:r>
                        <a:rPr lang="en-US" sz="2400" kern="100" baseline="-25000" dirty="0">
                          <a:effectLst/>
                          <a:latin typeface="Times New Roman" panose="02020603050405020304"/>
                          <a:ea typeface="微软雅黑" panose="020B0503020204020204" pitchFamily="34" charset="-122"/>
                          <a:cs typeface="Courier New" panose="02070309020205020404"/>
                        </a:rPr>
                        <a:t>4</a:t>
                      </a:r>
                      <a:r>
                        <a:rPr lang="zh-CN" sz="2400" kern="100" dirty="0">
                          <a:effectLst/>
                          <a:latin typeface="Times New Roman" panose="02020603050405020304"/>
                          <a:ea typeface="微软雅黑" panose="020B0503020204020204" pitchFamily="34" charset="-122"/>
                          <a:cs typeface="Times New Roman" panose="02020603050405020304"/>
                        </a:rPr>
                        <a:t>溶液</a:t>
                      </a:r>
                      <a:endParaRPr lang="zh-CN" sz="2400" kern="100" dirty="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0.05 mol·L</a:t>
                      </a:r>
                      <a:r>
                        <a:rPr lang="zh-CN" sz="2400" kern="100" baseline="30000">
                          <a:effectLst/>
                          <a:latin typeface="Times New Roman" panose="02020603050405020304"/>
                          <a:ea typeface="微软雅黑" panose="020B0503020204020204" pitchFamily="34" charset="-122"/>
                          <a:cs typeface="Times New Roman" panose="02020603050405020304"/>
                        </a:rPr>
                        <a:t>－</a:t>
                      </a:r>
                      <a:r>
                        <a:rPr lang="en-US" sz="2400" kern="100" baseline="30000">
                          <a:effectLst/>
                          <a:latin typeface="Times New Roman" panose="02020603050405020304"/>
                          <a:ea typeface="微软雅黑" panose="020B0503020204020204" pitchFamily="34" charset="-122"/>
                          <a:cs typeface="Courier New" panose="02070309020205020404"/>
                        </a:rPr>
                        <a:t>1 </a:t>
                      </a:r>
                      <a:r>
                        <a:rPr lang="en-US" sz="2400" kern="100">
                          <a:effectLst/>
                          <a:latin typeface="Times New Roman" panose="02020603050405020304"/>
                          <a:ea typeface="微软雅黑" panose="020B0503020204020204" pitchFamily="34" charset="-122"/>
                          <a:cs typeface="Courier New" panose="02070309020205020404"/>
                        </a:rPr>
                        <a:t>KMnO</a:t>
                      </a:r>
                      <a:r>
                        <a:rPr lang="en-US" sz="2400" kern="100" baseline="-25000">
                          <a:effectLst/>
                          <a:latin typeface="Times New Roman" panose="02020603050405020304"/>
                          <a:ea typeface="微软雅黑" panose="020B0503020204020204" pitchFamily="34" charset="-122"/>
                          <a:cs typeface="Courier New" panose="02070309020205020404"/>
                        </a:rPr>
                        <a:t>4</a:t>
                      </a:r>
                      <a:r>
                        <a:rPr lang="zh-CN" sz="2400" kern="100">
                          <a:effectLst/>
                          <a:latin typeface="Times New Roman" panose="02020603050405020304"/>
                          <a:ea typeface="微软雅黑" panose="020B0503020204020204" pitchFamily="34" charset="-122"/>
                          <a:cs typeface="Times New Roman" panose="02020603050405020304"/>
                        </a:rPr>
                        <a:t>溶液</a:t>
                      </a:r>
                      <a:endParaRPr lang="zh-CN" sz="2400" kern="10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590550">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1</a:t>
                      </a:r>
                      <a:endParaRPr lang="zh-CN" sz="2400" kern="10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3.0</a:t>
                      </a:r>
                      <a:endParaRPr lang="zh-CN" sz="2400" kern="10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2.0</a:t>
                      </a:r>
                      <a:endParaRPr lang="zh-CN" sz="2400" kern="10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2.0</a:t>
                      </a:r>
                      <a:endParaRPr lang="zh-CN" sz="2400" kern="10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3.0</a:t>
                      </a:r>
                      <a:endParaRPr lang="zh-CN" sz="2400" kern="10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1.5</a:t>
                      </a:r>
                      <a:endParaRPr lang="zh-CN" sz="2400" kern="10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0">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2</a:t>
                      </a:r>
                      <a:endParaRPr lang="zh-CN" sz="2400" kern="10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2.0</a:t>
                      </a:r>
                      <a:endParaRPr lang="zh-CN" sz="2400" kern="10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i="1" kern="100">
                          <a:effectLst/>
                          <a:latin typeface="Times New Roman" panose="02020603050405020304"/>
                          <a:ea typeface="微软雅黑" panose="020B0503020204020204" pitchFamily="34" charset="-122"/>
                          <a:cs typeface="Courier New" panose="02070309020205020404"/>
                        </a:rPr>
                        <a:t>a</a:t>
                      </a:r>
                      <a:endParaRPr lang="zh-CN" sz="2400" kern="10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2.0</a:t>
                      </a:r>
                      <a:endParaRPr lang="zh-CN" sz="2400" kern="10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3.0</a:t>
                      </a:r>
                      <a:endParaRPr lang="zh-CN" sz="2400" kern="10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2.7</a:t>
                      </a:r>
                      <a:endParaRPr lang="zh-CN" sz="2400" kern="10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0">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3</a:t>
                      </a:r>
                      <a:endParaRPr lang="zh-CN" sz="2400" kern="10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1.0</a:t>
                      </a:r>
                      <a:endParaRPr lang="zh-CN" sz="2400" kern="10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4.0</a:t>
                      </a:r>
                      <a:endParaRPr lang="zh-CN" sz="2400" kern="10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2.0</a:t>
                      </a:r>
                      <a:endParaRPr lang="zh-CN" sz="2400" kern="10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i="1" kern="100">
                          <a:effectLst/>
                          <a:latin typeface="Times New Roman" panose="02020603050405020304"/>
                          <a:ea typeface="微软雅黑" panose="020B0503020204020204" pitchFamily="34" charset="-122"/>
                          <a:cs typeface="Courier New" panose="02070309020205020404"/>
                        </a:rPr>
                        <a:t>b</a:t>
                      </a:r>
                      <a:endParaRPr lang="zh-CN" sz="2400" kern="10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dirty="0">
                          <a:effectLst/>
                          <a:latin typeface="Times New Roman" panose="02020603050405020304"/>
                          <a:ea typeface="微软雅黑" panose="020B0503020204020204" pitchFamily="34" charset="-122"/>
                          <a:cs typeface="Courier New" panose="02070309020205020404"/>
                        </a:rPr>
                        <a:t>3.9</a:t>
                      </a:r>
                      <a:endParaRPr lang="zh-CN" sz="2400" kern="100" dirty="0">
                        <a:effectLst/>
                        <a:latin typeface="宋体" panose="02010600030101010101" pitchFamily="2" charset="-122"/>
                        <a:cs typeface="Courier New" panose="02070309020205020404"/>
                      </a:endParaRPr>
                    </a:p>
                  </a:txBody>
                  <a:tcPr marL="22713" marR="22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0418" y="774478"/>
            <a:ext cx="11654075" cy="4249216"/>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下列说法错误的是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err="1">
                <a:latin typeface="Times New Roman" panose="02020603050405020304"/>
                <a:ea typeface="微软雅黑" panose="020B0503020204020204" pitchFamily="34" charset="-122"/>
                <a:cs typeface="Courier New" panose="02070309020205020404"/>
              </a:rPr>
              <a:t>A.</a:t>
            </a:r>
            <a:r>
              <a:rPr lang="en-US" altLang="zh-CN" sz="2600" i="1" kern="100" dirty="0" err="1">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3.0</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i="1"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3.0</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根据上表中的实验数据可知，其他条件不变时，</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浓度越大，反应速率越快</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忽略混合前后溶液体积的微小变化，实验</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这段时间内平均反应速率</a:t>
            </a:r>
            <a:r>
              <a:rPr lang="en-US" altLang="zh-CN" sz="2600" i="1" kern="100" dirty="0">
                <a:latin typeface="Book Antiqua" panose="02040602050305030304"/>
                <a:ea typeface="微软雅黑" panose="020B0503020204020204" pitchFamily="34" charset="-122"/>
                <a:cs typeface="Times New Roman" panose="02020603050405020304"/>
              </a:rPr>
              <a:t>v</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C</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0.15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·min</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为验证</a:t>
            </a:r>
            <a:r>
              <a:rPr lang="en-US" altLang="zh-CN" sz="2600" kern="100" dirty="0">
                <a:latin typeface="Times New Roman" panose="02020603050405020304"/>
                <a:ea typeface="微软雅黑" panose="020B0503020204020204" pitchFamily="34" charset="-122"/>
                <a:cs typeface="Courier New" panose="02070309020205020404"/>
              </a:rPr>
              <a:t>Mn</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是否有催化作用，可加入硫酸锰固体，实验</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均可做对照</a:t>
            </a:r>
            <a:r>
              <a:rPr lang="zh-CN" altLang="zh-CN" sz="2600" kern="100" dirty="0" smtClean="0">
                <a:latin typeface="Times New Roman" panose="02020603050405020304"/>
                <a:ea typeface="微软雅黑" panose="020B0503020204020204" pitchFamily="34" charset="-122"/>
                <a:cs typeface="Times New Roman" panose="02020603050405020304"/>
              </a:rPr>
              <a:t>实验</a:t>
            </a:r>
            <a:endParaRPr lang="zh-CN" altLang="zh-CN" sz="1050" kern="100" dirty="0">
              <a:latin typeface="宋体" panose="02010600030101010101" pitchFamily="2" charset="-122"/>
              <a:cs typeface="Courier New" panose="02070309020205020404"/>
            </a:endParaRPr>
          </a:p>
        </p:txBody>
      </p:sp>
      <p:sp>
        <p:nvSpPr>
          <p:cNvPr id="4" name="TextBox 3"/>
          <p:cNvSpPr txBox="1"/>
          <p:nvPr/>
        </p:nvSpPr>
        <p:spPr>
          <a:xfrm>
            <a:off x="3214838" y="895543"/>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444500"/>
          <a:ext cx="11493500" cy="5740400"/>
        </p:xfrm>
        <a:graphic>
          <a:graphicData uri="http://schemas.openxmlformats.org/presentationml/2006/ole">
            <mc:AlternateContent xmlns:mc="http://schemas.openxmlformats.org/markup-compatibility/2006">
              <mc:Choice xmlns:v="urn:schemas-microsoft-com:vml" Requires="v">
                <p:oleObj spid="_x0000_s60423" name="Document" r:id="rId1" imgW="11505565" imgH="5756910" progId="Word.Document.8">
                  <p:embed/>
                </p:oleObj>
              </mc:Choice>
              <mc:Fallback>
                <p:oleObj name="Document" r:id="rId1" imgW="11505565" imgH="5756910" progId="Word.Document.8">
                  <p:embed/>
                  <p:pic>
                    <p:nvPicPr>
                      <p:cNvPr id="0" name="图片 60422"/>
                      <p:cNvPicPr/>
                      <p:nvPr/>
                    </p:nvPicPr>
                    <p:blipFill>
                      <a:blip r:embed="rId2"/>
                      <a:stretch>
                        <a:fillRect/>
                      </a:stretch>
                    </p:blipFill>
                    <p:spPr>
                      <a:xfrm>
                        <a:off x="381000" y="444500"/>
                        <a:ext cx="11493500" cy="5740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64823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en-US" altLang="zh-CN" sz="2600" b="1" kern="100" dirty="0">
                <a:latin typeface="Times New Roman" panose="02020603050405020304"/>
                <a:ea typeface="楷体_GB2312"/>
                <a:cs typeface="Courier New" panose="02070309020205020404"/>
              </a:rPr>
              <a:t>(2022·</a:t>
            </a:r>
            <a:r>
              <a:rPr lang="zh-CN" altLang="zh-CN" sz="2600" b="1" kern="100" dirty="0">
                <a:latin typeface="Times New Roman" panose="02020603050405020304"/>
                <a:ea typeface="楷体_GB2312"/>
                <a:cs typeface="Times New Roman" panose="02020603050405020304"/>
              </a:rPr>
              <a:t>潍坊期中监测</a:t>
            </a:r>
            <a:r>
              <a:rPr lang="en-US" altLang="zh-CN" sz="2600" b="1" kern="100" dirty="0">
                <a:latin typeface="Times New Roman" panose="02020603050405020304"/>
                <a:ea typeface="楷体_GB231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下列措施中，不能加快化学反应速率的是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7" name="矩形 6"/>
          <p:cNvSpPr/>
          <p:nvPr/>
        </p:nvSpPr>
        <p:spPr>
          <a:xfrm>
            <a:off x="516880" y="1446382"/>
            <a:ext cx="11397613" cy="2448723"/>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煤作燃料燃烧时，将煤块碾磨成煤粉</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铝片与稀盐酸反应时，加入少量的蒸馏水</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分解制取氧气时，加入适量的</a:t>
            </a:r>
            <a:r>
              <a:rPr lang="en-US" altLang="zh-CN" sz="2600" kern="100" dirty="0">
                <a:latin typeface="Times New Roman" panose="02020603050405020304"/>
                <a:ea typeface="微软雅黑" panose="020B0503020204020204" pitchFamily="34" charset="-122"/>
                <a:cs typeface="Courier New" panose="02070309020205020404"/>
              </a:rPr>
              <a:t>MnO</a:t>
            </a:r>
            <a:r>
              <a:rPr lang="en-US" altLang="zh-CN" sz="2600" kern="100" baseline="-25000" dirty="0">
                <a:latin typeface="Times New Roman" panose="02020603050405020304"/>
                <a:ea typeface="微软雅黑" panose="020B0503020204020204" pitchFamily="34" charset="-122"/>
                <a:cs typeface="Courier New" panose="02070309020205020404"/>
              </a:rPr>
              <a:t>2</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合成氨厂制备氨气时，适当升高</a:t>
            </a:r>
            <a:r>
              <a:rPr lang="zh-CN" altLang="zh-CN" sz="2600" kern="100" dirty="0" smtClean="0">
                <a:latin typeface="Times New Roman" panose="02020603050405020304"/>
                <a:ea typeface="微软雅黑" panose="020B0503020204020204" pitchFamily="34" charset="-122"/>
                <a:cs typeface="Times New Roman" panose="02020603050405020304"/>
              </a:rPr>
              <a:t>温度</a:t>
            </a:r>
            <a:endParaRPr lang="zh-CN" altLang="zh-CN" sz="1050" kern="100" dirty="0">
              <a:latin typeface="宋体" panose="02010600030101010101" pitchFamily="2" charset="-122"/>
              <a:cs typeface="Courier New" panose="02070309020205020404"/>
            </a:endParaRPr>
          </a:p>
        </p:txBody>
      </p:sp>
      <p:sp>
        <p:nvSpPr>
          <p:cNvPr id="9" name="TextBox 8"/>
          <p:cNvSpPr txBox="1"/>
          <p:nvPr/>
        </p:nvSpPr>
        <p:spPr>
          <a:xfrm>
            <a:off x="9746356" y="91253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954501"/>
            <a:ext cx="11654075"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煤作燃料燃烧时，将煤块碾磨成煤粉，可以增大接触面积，加快化学反应速率，</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项不选；铝片与稀盐酸反应时，加入少量的蒸馏水，稀盐酸浓度降低，反应速率减慢，</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项选；</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分解制取氧气时，加入适量的</a:t>
            </a:r>
            <a:r>
              <a:rPr lang="en-US" altLang="zh-CN" sz="2600" b="1" kern="100" dirty="0">
                <a:solidFill>
                  <a:srgbClr val="0000FF"/>
                </a:solidFill>
                <a:latin typeface="Times New Roman" panose="02020603050405020304"/>
                <a:ea typeface="仿宋_GB2312"/>
                <a:cs typeface="Courier New" panose="02070309020205020404"/>
              </a:rPr>
              <a:t>MnO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MnO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是催化剂，能加快化学反应速率，</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项不选；合成氨厂制备氨气时，适当升高温度，能加快化学反应速率，</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项不选</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2.</a:t>
            </a:r>
            <a:r>
              <a:rPr lang="zh-CN" altLang="zh-CN" sz="2600" dirty="0">
                <a:latin typeface="Times New Roman" panose="02020603050405020304"/>
                <a:ea typeface="微软雅黑" panose="020B0503020204020204" pitchFamily="34" charset="-122"/>
                <a:cs typeface="Times New Roman" panose="02020603050405020304"/>
              </a:rPr>
              <a:t>下列说法正确的是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516880" y="1446382"/>
            <a:ext cx="11397613" cy="37240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化学反应速率通常用单位时间内反应物或生成物的质量变化来表示</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化学反应速率的单位通常由时间单位和物质的量单位决定</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用不同物质在同一段时间内的浓度变化表示同一化学反应的速率时，其数值之比等于化学方程式中对应物质的化学计量数之比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在化学反应过程中，反应物的浓度逐渐减小，所以用反应物表示的化学反应速率为</a:t>
            </a:r>
            <a:r>
              <a:rPr lang="zh-CN" altLang="zh-CN" sz="2600" kern="100" dirty="0" smtClean="0">
                <a:latin typeface="Times New Roman" panose="02020603050405020304"/>
                <a:ea typeface="微软雅黑" panose="020B0503020204020204" pitchFamily="34" charset="-122"/>
                <a:cs typeface="Times New Roman" panose="02020603050405020304"/>
              </a:rPr>
              <a:t>负值</a:t>
            </a: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3485984" y="925238"/>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30479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通常用单位时间内反应物浓度的减少或者生成物浓度的增加来表示，</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项错误；化学反应速率常用单位为</a:t>
            </a:r>
            <a:r>
              <a:rPr lang="en-US" altLang="zh-CN" sz="2600" b="1" kern="100" dirty="0" err="1">
                <a:solidFill>
                  <a:srgbClr val="0000FF"/>
                </a:solidFill>
                <a:latin typeface="Times New Roman" panose="02020603050405020304"/>
                <a:ea typeface="仿宋_GB2312"/>
                <a:cs typeface="Courier New" panose="02070309020205020404"/>
              </a:rPr>
              <a:t>mol·L</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baseline="30000" dirty="0">
                <a:solidFill>
                  <a:srgbClr val="0000FF"/>
                </a:solidFill>
                <a:latin typeface="Times New Roman" panose="02020603050405020304"/>
                <a:ea typeface="仿宋_GB2312"/>
                <a:cs typeface="Courier New" panose="02070309020205020404"/>
              </a:rPr>
              <a:t>1</a:t>
            </a:r>
            <a:r>
              <a:rPr lang="en-US" altLang="zh-CN" sz="2600" b="1" kern="100" dirty="0">
                <a:solidFill>
                  <a:srgbClr val="0000FF"/>
                </a:solidFill>
                <a:latin typeface="Times New Roman" panose="02020603050405020304"/>
                <a:ea typeface="仿宋_GB2312"/>
                <a:cs typeface="Courier New" panose="02070309020205020404"/>
              </a:rPr>
              <a:t>·min</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baseline="300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或</a:t>
            </a:r>
            <a:r>
              <a:rPr lang="en-US" altLang="zh-CN" sz="2600" b="1" kern="100" dirty="0" err="1">
                <a:solidFill>
                  <a:srgbClr val="0000FF"/>
                </a:solidFill>
                <a:latin typeface="Times New Roman" panose="02020603050405020304"/>
                <a:ea typeface="仿宋_GB2312"/>
                <a:cs typeface="Courier New" panose="02070309020205020404"/>
              </a:rPr>
              <a:t>mol·L</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baseline="30000" dirty="0">
                <a:solidFill>
                  <a:srgbClr val="0000FF"/>
                </a:solidFill>
                <a:latin typeface="Times New Roman" panose="02020603050405020304"/>
                <a:ea typeface="仿宋_GB2312"/>
                <a:cs typeface="Courier New" panose="02070309020205020404"/>
              </a:rPr>
              <a:t>1</a:t>
            </a:r>
            <a:r>
              <a:rPr lang="en-US" altLang="zh-CN" sz="2600" b="1" kern="100" dirty="0">
                <a:solidFill>
                  <a:srgbClr val="0000FF"/>
                </a:solidFill>
                <a:latin typeface="Times New Roman" panose="02020603050405020304"/>
                <a:ea typeface="仿宋_GB2312"/>
                <a:cs typeface="Courier New" panose="02070309020205020404"/>
              </a:rPr>
              <a:t>·s</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baseline="30000" dirty="0">
                <a:solidFill>
                  <a:srgbClr val="0000FF"/>
                </a:solidFill>
                <a:latin typeface="Times New Roman" panose="02020603050405020304"/>
                <a:ea typeface="仿宋_GB2312"/>
                <a:cs typeface="Courier New" panose="02070309020205020404"/>
              </a:rPr>
              <a:t>1</a:t>
            </a:r>
            <a:r>
              <a:rPr lang="zh-CN" altLang="zh-CN" sz="2600" b="1" kern="100" dirty="0">
                <a:solidFill>
                  <a:srgbClr val="0000FF"/>
                </a:solidFill>
                <a:latin typeface="Times New Roman" panose="02020603050405020304"/>
                <a:ea typeface="仿宋_GB2312"/>
                <a:cs typeface="Times New Roman" panose="02020603050405020304"/>
              </a:rPr>
              <a:t>，由物质的量浓度单位与时间单位决定，</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项错误；同一化学反应中，用各物质表示的同一段时间内的化学反应速率之比等于化学方程式中对应物质的化学计量数之比，</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项正确；化学反应速率都是正值，</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11326"/>
            <a:ext cx="11654075" cy="1258590"/>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3.</a:t>
            </a:r>
            <a:r>
              <a:rPr lang="zh-CN" altLang="zh-CN" sz="2600" kern="100" dirty="0">
                <a:latin typeface="Times New Roman" panose="02020603050405020304"/>
                <a:ea typeface="微软雅黑" panose="020B0503020204020204" pitchFamily="34" charset="-122"/>
                <a:cs typeface="Times New Roman" panose="02020603050405020304"/>
              </a:rPr>
              <a:t>已知</a:t>
            </a:r>
            <a:r>
              <a:rPr lang="en-US" altLang="zh-CN" sz="2600" kern="100" dirty="0">
                <a:latin typeface="Times New Roman" panose="02020603050405020304"/>
                <a:ea typeface="微软雅黑" panose="020B0503020204020204" pitchFamily="34" charset="-122"/>
                <a:cs typeface="Courier New" panose="02070309020205020404"/>
              </a:rPr>
              <a:t>4NH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5O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=4NO</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6H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，反应速率分别用</a:t>
            </a:r>
            <a:r>
              <a:rPr lang="en-US" altLang="zh-CN" sz="2600" i="1" kern="100" dirty="0">
                <a:latin typeface="Book Antiqua" panose="02040602050305030304"/>
                <a:ea typeface="微软雅黑" panose="020B0503020204020204" pitchFamily="34" charset="-122"/>
                <a:cs typeface="Times New Roman" panose="02020603050405020304"/>
              </a:rPr>
              <a:t>v</a:t>
            </a:r>
            <a:r>
              <a:rPr lang="en-US" altLang="zh-CN" sz="2600" kern="100" dirty="0">
                <a:latin typeface="Times New Roman" panose="02020603050405020304"/>
                <a:ea typeface="微软雅黑" panose="020B0503020204020204" pitchFamily="34" charset="-122"/>
                <a:cs typeface="Courier New" panose="02070309020205020404"/>
              </a:rPr>
              <a:t>(NH</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i="1" kern="100" dirty="0">
                <a:latin typeface="Book Antiqua" panose="02040602050305030304"/>
                <a:ea typeface="微软雅黑" panose="020B0503020204020204" pitchFamily="34" charset="-122"/>
                <a:cs typeface="Times New Roman" panose="02020603050405020304"/>
              </a:rPr>
              <a:t>v</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i="1" kern="100" dirty="0">
                <a:latin typeface="Book Antiqua" panose="02040602050305030304"/>
                <a:ea typeface="微软雅黑" panose="020B0503020204020204" pitchFamily="34" charset="-122"/>
                <a:cs typeface="Times New Roman" panose="02020603050405020304"/>
              </a:rPr>
              <a:t>v</a:t>
            </a:r>
            <a:r>
              <a:rPr lang="en-US" altLang="zh-CN" sz="2600" kern="100" dirty="0">
                <a:latin typeface="Times New Roman" panose="02020603050405020304"/>
                <a:ea typeface="微软雅黑" panose="020B0503020204020204" pitchFamily="34" charset="-122"/>
                <a:cs typeface="Courier New" panose="02070309020205020404"/>
              </a:rPr>
              <a:t>(NO)</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i="1" kern="100" dirty="0">
                <a:latin typeface="Book Antiqua" panose="02040602050305030304"/>
                <a:ea typeface="微软雅黑" panose="020B0503020204020204" pitchFamily="34" charset="-122"/>
                <a:cs typeface="Times New Roman" panose="02020603050405020304"/>
              </a:rPr>
              <a:t>v</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表示，正确的是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11" name="TextBox 10"/>
          <p:cNvSpPr txBox="1"/>
          <p:nvPr/>
        </p:nvSpPr>
        <p:spPr>
          <a:xfrm>
            <a:off x="4114953" y="1210560"/>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514493" y="1959504"/>
          <a:ext cx="10896600" cy="1574800"/>
        </p:xfrm>
        <a:graphic>
          <a:graphicData uri="http://schemas.openxmlformats.org/presentationml/2006/ole">
            <mc:AlternateContent xmlns:mc="http://schemas.openxmlformats.org/markup-compatibility/2006">
              <mc:Choice xmlns:v="urn:schemas-microsoft-com:vml" Requires="v">
                <p:oleObj spid="_x0000_s23582" name="Document" r:id="rId1" imgW="10915015" imgH="1590675" progId="Word.Document.8">
                  <p:embed/>
                </p:oleObj>
              </mc:Choice>
              <mc:Fallback>
                <p:oleObj name="Document" r:id="rId1" imgW="10915015" imgH="1590675" progId="Word.Document.8">
                  <p:embed/>
                  <p:pic>
                    <p:nvPicPr>
                      <p:cNvPr id="0" name="图片 23581"/>
                      <p:cNvPicPr/>
                      <p:nvPr/>
                    </p:nvPicPr>
                    <p:blipFill>
                      <a:blip r:embed="rId2"/>
                      <a:stretch>
                        <a:fillRect/>
                      </a:stretch>
                    </p:blipFill>
                    <p:spPr>
                      <a:xfrm>
                        <a:off x="514493" y="1959504"/>
                        <a:ext cx="10896600" cy="1574800"/>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463693" y="3541562"/>
          <a:ext cx="11493500" cy="2768600"/>
        </p:xfrm>
        <a:graphic>
          <a:graphicData uri="http://schemas.openxmlformats.org/presentationml/2006/ole">
            <mc:AlternateContent xmlns:mc="http://schemas.openxmlformats.org/markup-compatibility/2006">
              <mc:Choice xmlns:v="urn:schemas-microsoft-com:vml" Requires="v">
                <p:oleObj spid="_x0000_s23583" name="Document" r:id="rId3" imgW="11505565" imgH="2780030" progId="Word.Document.8">
                  <p:embed/>
                </p:oleObj>
              </mc:Choice>
              <mc:Fallback>
                <p:oleObj name="Document" r:id="rId3" imgW="11505565" imgH="2780030" progId="Word.Document.8">
                  <p:embed/>
                  <p:pic>
                    <p:nvPicPr>
                      <p:cNvPr id="0"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693" y="3541562"/>
                        <a:ext cx="114935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666007" y="1770258"/>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381000" y="546100"/>
          <a:ext cx="11493500" cy="2959100"/>
        </p:xfrm>
        <a:graphic>
          <a:graphicData uri="http://schemas.openxmlformats.org/presentationml/2006/ole">
            <mc:AlternateContent xmlns:mc="http://schemas.openxmlformats.org/markup-compatibility/2006">
              <mc:Choice xmlns:v="urn:schemas-microsoft-com:vml" Requires="v">
                <p:oleObj spid="_x0000_s25630" name="Document" r:id="rId1" imgW="11505565" imgH="2978150" progId="Word.Document.8">
                  <p:embed/>
                </p:oleObj>
              </mc:Choice>
              <mc:Fallback>
                <p:oleObj name="Document" r:id="rId1" imgW="11505565" imgH="2978150" progId="Word.Document.8">
                  <p:embed/>
                  <p:pic>
                    <p:nvPicPr>
                      <p:cNvPr id="0" name="图片 25629"/>
                      <p:cNvPicPr/>
                      <p:nvPr/>
                    </p:nvPicPr>
                    <p:blipFill>
                      <a:blip r:embed="rId2"/>
                      <a:stretch>
                        <a:fillRect/>
                      </a:stretch>
                    </p:blipFill>
                    <p:spPr>
                      <a:xfrm>
                        <a:off x="381000" y="546100"/>
                        <a:ext cx="11493500" cy="2959100"/>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647700" y="3568700"/>
          <a:ext cx="11214100" cy="2336800"/>
        </p:xfrm>
        <a:graphic>
          <a:graphicData uri="http://schemas.openxmlformats.org/presentationml/2006/ole">
            <mc:AlternateContent xmlns:mc="http://schemas.openxmlformats.org/markup-compatibility/2006">
              <mc:Choice xmlns:v="urn:schemas-microsoft-com:vml" Requires="v">
                <p:oleObj spid="_x0000_s25631" name="Document" r:id="rId3" imgW="11224895" imgH="2341880" progId="Word.Document.8">
                  <p:embed/>
                </p:oleObj>
              </mc:Choice>
              <mc:Fallback>
                <p:oleObj name="Document" r:id="rId3" imgW="11224895" imgH="2341880" progId="Word.Document.8">
                  <p:embed/>
                  <p:pic>
                    <p:nvPicPr>
                      <p:cNvPr id="0" name="对象 1"/>
                      <p:cNvPicPr>
                        <a:picLocks noChangeAspect="1" noChangeArrowheads="1"/>
                      </p:cNvPicPr>
                      <p:nvPr/>
                    </p:nvPicPr>
                    <p:blipFill>
                      <a:blip r:embed="rId4"/>
                      <a:srcRect/>
                      <a:stretch>
                        <a:fillRect/>
                      </a:stretch>
                    </p:blipFill>
                    <p:spPr bwMode="auto">
                      <a:xfrm>
                        <a:off x="647700" y="3568700"/>
                        <a:ext cx="112141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1247497"/>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一、化学反应速率</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黑体" panose="02010609060101010101"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黑体" panose="02010609060101010101" charset="-122"/>
                <a:cs typeface="Times New Roman" panose="02020603050405020304"/>
              </a:rPr>
              <a:t>概念和表示方法</a:t>
            </a:r>
            <a:endParaRPr lang="zh-CN" altLang="zh-CN" sz="1050" kern="100" dirty="0">
              <a:effectLst/>
              <a:latin typeface="宋体" panose="02010600030101010101" pitchFamily="2" charset="-122"/>
              <a:cs typeface="Courier New" panose="02070309020205020404"/>
            </a:endParaRPr>
          </a:p>
        </p:txBody>
      </p:sp>
      <p:sp>
        <p:nvSpPr>
          <p:cNvPr id="8" name="矩形 7"/>
          <p:cNvSpPr/>
          <p:nvPr/>
        </p:nvSpPr>
        <p:spPr>
          <a:xfrm>
            <a:off x="516880" y="1989610"/>
            <a:ext cx="11397613" cy="1923579"/>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概念：化学反应快慢通常用化学反应速率来定量表示。</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表示方法：可用单位时间内反应物浓度的减少或者生成物浓度的增加来表示</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74478"/>
            <a:ext cx="11654075" cy="723251"/>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kern="10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dirty="0">
                <a:latin typeface="Times New Roman" panose="02020603050405020304"/>
                <a:ea typeface="微软雅黑" panose="020B0503020204020204" pitchFamily="34" charset="-122"/>
                <a:cs typeface="Times New Roman" panose="02020603050405020304"/>
              </a:rPr>
              <a:t>下列说法中正确的是</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微软雅黑" panose="020B0503020204020204" pitchFamily="34" charset="-122"/>
                <a:cs typeface="Times New Roman" panose="02020603050405020304"/>
              </a:rPr>
              <a:t>　　</a:t>
            </a:r>
            <a:r>
              <a:rPr lang="en-US" altLang="zh-CN" sz="2600" dirty="0">
                <a:latin typeface="Times New Roman" panose="02020603050405020304"/>
                <a:ea typeface="微软雅黑" panose="020B0503020204020204" pitchFamily="34" charset="-122"/>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
        <p:nvSpPr>
          <p:cNvPr id="9" name="矩形 8"/>
          <p:cNvSpPr/>
          <p:nvPr/>
        </p:nvSpPr>
        <p:spPr>
          <a:xfrm>
            <a:off x="516880" y="1446382"/>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A.0.1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/L </a:t>
            </a:r>
            <a:r>
              <a:rPr lang="en-US" altLang="zh-CN" sz="2600" kern="100" dirty="0" err="1">
                <a:latin typeface="Times New Roman" panose="02020603050405020304"/>
                <a:ea typeface="微软雅黑" panose="020B0503020204020204" pitchFamily="34" charset="-122"/>
                <a:cs typeface="Courier New" panose="02070309020205020404"/>
              </a:rPr>
              <a:t>HCl</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0.1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/L 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与</a:t>
            </a:r>
            <a:r>
              <a:rPr lang="en-US" altLang="zh-CN" sz="2600" kern="100" dirty="0">
                <a:latin typeface="Times New Roman" panose="02020603050405020304"/>
                <a:ea typeface="微软雅黑" panose="020B0503020204020204" pitchFamily="34" charset="-122"/>
                <a:cs typeface="Courier New" panose="02070309020205020404"/>
              </a:rPr>
              <a:t>2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/L </a:t>
            </a:r>
            <a:r>
              <a:rPr lang="en-US" altLang="zh-CN" sz="2600" kern="100" dirty="0" err="1">
                <a:latin typeface="Times New Roman" panose="02020603050405020304"/>
                <a:ea typeface="微软雅黑" panose="020B0503020204020204" pitchFamily="34" charset="-122"/>
                <a:cs typeface="Courier New" panose="02070309020205020404"/>
              </a:rPr>
              <a:t>NaOH</a:t>
            </a:r>
            <a:r>
              <a:rPr lang="zh-CN" altLang="zh-CN" sz="2600" kern="100" dirty="0">
                <a:latin typeface="Times New Roman" panose="02020603050405020304"/>
                <a:ea typeface="微软雅黑" panose="020B0503020204020204" pitchFamily="34" charset="-122"/>
                <a:cs typeface="Times New Roman" panose="02020603050405020304"/>
              </a:rPr>
              <a:t>溶液反应，其速率相同</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B.0.1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/L </a:t>
            </a:r>
            <a:r>
              <a:rPr lang="en-US" altLang="zh-CN" sz="2600" kern="100" dirty="0" err="1">
                <a:latin typeface="Times New Roman" panose="02020603050405020304"/>
                <a:ea typeface="微软雅黑" panose="020B0503020204020204" pitchFamily="34" charset="-122"/>
                <a:cs typeface="Courier New" panose="02070309020205020404"/>
              </a:rPr>
              <a:t>HCl</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0.1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/L HNO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与相同形状和大小的大理石</a:t>
            </a:r>
            <a:r>
              <a:rPr lang="zh-CN" altLang="zh-CN" sz="2600" kern="100" dirty="0" smtClean="0">
                <a:latin typeface="Times New Roman" panose="02020603050405020304"/>
                <a:ea typeface="微软雅黑" panose="020B0503020204020204" pitchFamily="34" charset="-122"/>
                <a:cs typeface="Times New Roman" panose="02020603050405020304"/>
              </a:rPr>
              <a:t>反应</a:t>
            </a:r>
            <a:r>
              <a:rPr lang="en-US"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其</a:t>
            </a:r>
            <a:r>
              <a:rPr lang="zh-CN" altLang="zh-CN" sz="2600" kern="100" dirty="0">
                <a:latin typeface="Times New Roman" panose="02020603050405020304"/>
                <a:ea typeface="微软雅黑" panose="020B0503020204020204" pitchFamily="34" charset="-122"/>
                <a:cs typeface="Times New Roman" panose="02020603050405020304"/>
              </a:rPr>
              <a:t>速率相同</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err="1">
                <a:latin typeface="Times New Roman" panose="02020603050405020304"/>
                <a:ea typeface="微软雅黑" panose="020B0503020204020204" pitchFamily="34" charset="-122"/>
                <a:cs typeface="Courier New" panose="02070309020205020404"/>
              </a:rPr>
              <a:t>C.Mg</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Al</a:t>
            </a:r>
            <a:r>
              <a:rPr lang="zh-CN" altLang="zh-CN" sz="2600" kern="100" dirty="0">
                <a:latin typeface="Times New Roman" panose="02020603050405020304"/>
                <a:ea typeface="微软雅黑" panose="020B0503020204020204" pitchFamily="34" charset="-122"/>
                <a:cs typeface="Times New Roman" panose="02020603050405020304"/>
              </a:rPr>
              <a:t>在相同条件下分别与</a:t>
            </a:r>
            <a:r>
              <a:rPr lang="en-US" altLang="zh-CN" sz="2600" kern="100" dirty="0">
                <a:latin typeface="Times New Roman" panose="02020603050405020304"/>
                <a:ea typeface="微软雅黑" panose="020B0503020204020204" pitchFamily="34" charset="-122"/>
                <a:cs typeface="Courier New" panose="02070309020205020404"/>
              </a:rPr>
              <a:t>0.1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/L</a:t>
            </a:r>
            <a:r>
              <a:rPr lang="zh-CN" altLang="zh-CN" sz="2600" kern="100" dirty="0">
                <a:latin typeface="Times New Roman" panose="02020603050405020304"/>
                <a:ea typeface="微软雅黑" panose="020B0503020204020204" pitchFamily="34" charset="-122"/>
                <a:cs typeface="Times New Roman" panose="02020603050405020304"/>
              </a:rPr>
              <a:t>盐酸反应，其反应速率相同</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大理石块与大理石粉末分别同</a:t>
            </a:r>
            <a:r>
              <a:rPr lang="en-US" altLang="zh-CN" sz="2600" kern="100" dirty="0">
                <a:latin typeface="Times New Roman" panose="02020603050405020304"/>
                <a:ea typeface="微软雅黑" panose="020B0503020204020204" pitchFamily="34" charset="-122"/>
                <a:cs typeface="Courier New" panose="02070309020205020404"/>
              </a:rPr>
              <a:t>0.1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/L</a:t>
            </a:r>
            <a:r>
              <a:rPr lang="zh-CN" altLang="zh-CN" sz="2600" kern="100" dirty="0">
                <a:latin typeface="Times New Roman" panose="02020603050405020304"/>
                <a:ea typeface="微软雅黑" panose="020B0503020204020204" pitchFamily="34" charset="-122"/>
                <a:cs typeface="Times New Roman" panose="02020603050405020304"/>
              </a:rPr>
              <a:t>盐酸反应，速率</a:t>
            </a:r>
            <a:r>
              <a:rPr lang="zh-CN" altLang="zh-CN" sz="2600" kern="100" dirty="0" smtClean="0">
                <a:latin typeface="Times New Roman" panose="02020603050405020304"/>
                <a:ea typeface="微软雅黑" panose="020B0503020204020204" pitchFamily="34" charset="-122"/>
                <a:cs typeface="Times New Roman" panose="02020603050405020304"/>
              </a:rPr>
              <a:t>相同</a:t>
            </a:r>
            <a:endParaRPr lang="zh-CN" altLang="zh-CN" sz="1050" kern="100" dirty="0">
              <a:latin typeface="宋体" panose="02010600030101010101" pitchFamily="2" charset="-122"/>
              <a:cs typeface="Courier New" panose="02070309020205020404"/>
            </a:endParaRPr>
          </a:p>
        </p:txBody>
      </p:sp>
      <p:sp>
        <p:nvSpPr>
          <p:cNvPr id="11" name="TextBox 10"/>
          <p:cNvSpPr txBox="1"/>
          <p:nvPr/>
        </p:nvSpPr>
        <p:spPr>
          <a:xfrm>
            <a:off x="3769830" y="92523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363026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错，硫酸是二元酸，氢离子浓度不同，则反应速率不同。</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对，</a:t>
            </a:r>
            <a:r>
              <a:rPr lang="en-US" altLang="zh-CN" sz="2600" b="1" kern="100" dirty="0">
                <a:solidFill>
                  <a:srgbClr val="0000FF"/>
                </a:solidFill>
                <a:latin typeface="Times New Roman" panose="02020603050405020304"/>
                <a:ea typeface="仿宋_GB2312"/>
                <a:cs typeface="Courier New" panose="02070309020205020404"/>
              </a:rPr>
              <a:t>0.1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/L </a:t>
            </a:r>
            <a:r>
              <a:rPr lang="en-US" altLang="zh-CN" sz="2600" b="1" kern="100" dirty="0" err="1">
                <a:solidFill>
                  <a:srgbClr val="0000FF"/>
                </a:solidFill>
                <a:latin typeface="Times New Roman" panose="02020603050405020304"/>
                <a:ea typeface="仿宋_GB2312"/>
                <a:cs typeface="Courier New" panose="02070309020205020404"/>
              </a:rPr>
              <a:t>HCl</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0.1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/L HNO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中氢离子浓度相等，所以与相同形状和大小的大理石反应，其速率相同。</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错，金属本身的性质是化学反应速率的决定性因素，金属镁的活泼性强于金属铝，所以</a:t>
            </a:r>
            <a:r>
              <a:rPr lang="en-US" altLang="zh-CN" sz="2600" b="1" kern="100" dirty="0">
                <a:solidFill>
                  <a:srgbClr val="0000FF"/>
                </a:solidFill>
                <a:latin typeface="Times New Roman" panose="02020603050405020304"/>
                <a:ea typeface="仿宋_GB2312"/>
                <a:cs typeface="Courier New" panose="02070309020205020404"/>
              </a:rPr>
              <a:t>Mg</a:t>
            </a:r>
            <a:r>
              <a:rPr lang="zh-CN" altLang="zh-CN" sz="2600" b="1" kern="100" dirty="0">
                <a:solidFill>
                  <a:srgbClr val="0000FF"/>
                </a:solidFill>
                <a:latin typeface="Times New Roman" panose="02020603050405020304"/>
                <a:ea typeface="仿宋_GB2312"/>
                <a:cs typeface="Times New Roman" panose="02020603050405020304"/>
              </a:rPr>
              <a:t>与</a:t>
            </a:r>
            <a:r>
              <a:rPr lang="en-US" altLang="zh-CN" sz="2600" b="1" kern="100" dirty="0">
                <a:solidFill>
                  <a:srgbClr val="0000FF"/>
                </a:solidFill>
                <a:latin typeface="Times New Roman" panose="02020603050405020304"/>
                <a:ea typeface="仿宋_GB2312"/>
                <a:cs typeface="Courier New" panose="02070309020205020404"/>
              </a:rPr>
              <a:t>0.1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/L</a:t>
            </a:r>
            <a:r>
              <a:rPr lang="zh-CN" altLang="zh-CN" sz="2600" b="1" kern="100" dirty="0">
                <a:solidFill>
                  <a:srgbClr val="0000FF"/>
                </a:solidFill>
                <a:latin typeface="Times New Roman" panose="02020603050405020304"/>
                <a:ea typeface="仿宋_GB2312"/>
                <a:cs typeface="Times New Roman" panose="02020603050405020304"/>
              </a:rPr>
              <a:t>盐酸反应速率快。</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错，固体的表面积越大，化学反应速率越快，所以大理石粉末与</a:t>
            </a:r>
            <a:r>
              <a:rPr lang="en-US" altLang="zh-CN" sz="2600" b="1" kern="100" dirty="0">
                <a:solidFill>
                  <a:srgbClr val="0000FF"/>
                </a:solidFill>
                <a:latin typeface="Times New Roman" panose="02020603050405020304"/>
                <a:ea typeface="仿宋_GB2312"/>
                <a:cs typeface="Courier New" panose="02070309020205020404"/>
              </a:rPr>
              <a:t>0.1 </a:t>
            </a:r>
            <a:r>
              <a:rPr lang="en-US" altLang="zh-CN" sz="2600" b="1" kern="100" dirty="0" err="1">
                <a:solidFill>
                  <a:srgbClr val="0000FF"/>
                </a:solidFill>
                <a:latin typeface="Times New Roman" panose="02020603050405020304"/>
                <a:ea typeface="仿宋_GB2312"/>
                <a:cs typeface="Courier New" panose="02070309020205020404"/>
              </a:rPr>
              <a:t>mol</a:t>
            </a:r>
            <a:r>
              <a:rPr lang="en-US" altLang="zh-CN" sz="2600" b="1" kern="100" dirty="0">
                <a:solidFill>
                  <a:srgbClr val="0000FF"/>
                </a:solidFill>
                <a:latin typeface="Times New Roman" panose="02020603050405020304"/>
                <a:ea typeface="仿宋_GB2312"/>
                <a:cs typeface="Courier New" panose="02070309020205020404"/>
              </a:rPr>
              <a:t>/L</a:t>
            </a:r>
            <a:r>
              <a:rPr lang="zh-CN" altLang="zh-CN" sz="2600" b="1" kern="100" dirty="0">
                <a:solidFill>
                  <a:srgbClr val="0000FF"/>
                </a:solidFill>
                <a:latin typeface="Times New Roman" panose="02020603050405020304"/>
                <a:ea typeface="仿宋_GB2312"/>
                <a:cs typeface="Times New Roman" panose="02020603050405020304"/>
              </a:rPr>
              <a:t>盐酸反应速率较快</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26"/>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6.</a:t>
            </a:r>
            <a:r>
              <a:rPr lang="zh-CN" altLang="zh-CN" sz="2600" kern="100" dirty="0">
                <a:latin typeface="Times New Roman" panose="02020603050405020304"/>
                <a:ea typeface="微软雅黑" panose="020B0503020204020204" pitchFamily="34" charset="-122"/>
                <a:cs typeface="Times New Roman" panose="02020603050405020304"/>
              </a:rPr>
              <a:t>向</a:t>
            </a:r>
            <a:r>
              <a:rPr lang="en-US" altLang="zh-CN" sz="2600" kern="100" dirty="0">
                <a:latin typeface="Times New Roman" panose="02020603050405020304"/>
                <a:ea typeface="微软雅黑" panose="020B0503020204020204" pitchFamily="34" charset="-122"/>
                <a:cs typeface="Courier New" panose="02070309020205020404"/>
              </a:rPr>
              <a:t>200 mL 6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盐酸中加入一定量的纯净</a:t>
            </a:r>
            <a:r>
              <a:rPr lang="en-US" altLang="zh-CN" sz="2600" kern="100" dirty="0">
                <a:latin typeface="Times New Roman" panose="02020603050405020304"/>
                <a:ea typeface="微软雅黑" panose="020B0503020204020204" pitchFamily="34" charset="-122"/>
                <a:cs typeface="Courier New" panose="02070309020205020404"/>
              </a:rPr>
              <a:t>CaCO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，产生气体的体积随时间的变化曲线如图所示</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气体体积均在标准状况下测定</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。请回答下列问题：</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6880" y="4086386"/>
            <a:ext cx="11397613" cy="125859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设</a:t>
            </a:r>
            <a:r>
              <a:rPr lang="en-US" altLang="zh-CN" sz="2600" i="1" kern="100" dirty="0">
                <a:latin typeface="Times New Roman" panose="02020603050405020304"/>
                <a:ea typeface="微软雅黑" panose="020B0503020204020204" pitchFamily="34" charset="-122"/>
                <a:cs typeface="Courier New" panose="02070309020205020404"/>
              </a:rPr>
              <a:t>O</a:t>
            </a:r>
            <a:r>
              <a:rPr lang="en-US" altLang="zh-CN" sz="2600" kern="100" dirty="0">
                <a:latin typeface="Times New Roman" panose="02020603050405020304"/>
                <a:ea typeface="微软雅黑" panose="020B0503020204020204" pitchFamily="34" charset="-122"/>
                <a:cs typeface="Courier New" panose="02070309020205020404"/>
              </a:rPr>
              <a:t>E</a:t>
            </a:r>
            <a:r>
              <a:rPr lang="zh-CN" altLang="zh-CN" sz="2600" kern="100" dirty="0">
                <a:latin typeface="Times New Roman" panose="02020603050405020304"/>
                <a:ea typeface="微软雅黑" panose="020B0503020204020204" pitchFamily="34" charset="-122"/>
                <a:cs typeface="Times New Roman" panose="02020603050405020304"/>
              </a:rPr>
              <a:t>段的反应速率为</a:t>
            </a:r>
            <a:r>
              <a:rPr lang="en-US" altLang="zh-CN" sz="2600" i="1" kern="100" dirty="0">
                <a:latin typeface="Book Antiqua" panose="02040602050305030304"/>
                <a:ea typeface="微软雅黑" panose="020B0503020204020204" pitchFamily="34" charset="-122"/>
                <a:cs typeface="Times New Roman" panose="02020603050405020304"/>
              </a:rPr>
              <a:t>v</a:t>
            </a:r>
            <a:r>
              <a:rPr lang="en-US" altLang="zh-CN" sz="2600" kern="100" baseline="-25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EF</a:t>
            </a:r>
            <a:r>
              <a:rPr lang="zh-CN" altLang="zh-CN" sz="2600" kern="100" dirty="0">
                <a:latin typeface="Times New Roman" panose="02020603050405020304"/>
                <a:ea typeface="微软雅黑" panose="020B0503020204020204" pitchFamily="34" charset="-122"/>
                <a:cs typeface="Times New Roman" panose="02020603050405020304"/>
              </a:rPr>
              <a:t>段的反应速率为</a:t>
            </a:r>
            <a:r>
              <a:rPr lang="en-US" altLang="zh-CN" sz="2600" i="1" kern="100" dirty="0">
                <a:latin typeface="Book Antiqua" panose="02040602050305030304"/>
                <a:ea typeface="微软雅黑" panose="020B0503020204020204" pitchFamily="34" charset="-122"/>
                <a:cs typeface="Times New Roman" panose="02020603050405020304"/>
              </a:rPr>
              <a:t>v</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FG</a:t>
            </a:r>
            <a:r>
              <a:rPr lang="zh-CN" altLang="zh-CN" sz="2600" kern="100" dirty="0">
                <a:latin typeface="Times New Roman" panose="02020603050405020304"/>
                <a:ea typeface="微软雅黑" panose="020B0503020204020204" pitchFamily="34" charset="-122"/>
                <a:cs typeface="Times New Roman" panose="02020603050405020304"/>
              </a:rPr>
              <a:t>段的反应速率为</a:t>
            </a:r>
            <a:r>
              <a:rPr lang="en-US" altLang="zh-CN" sz="2600" i="1" kern="100" dirty="0">
                <a:latin typeface="Book Antiqua" panose="02040602050305030304"/>
                <a:ea typeface="微软雅黑" panose="020B0503020204020204" pitchFamily="34" charset="-122"/>
                <a:cs typeface="Times New Roman" panose="02020603050405020304"/>
              </a:rPr>
              <a:t>v</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，则</a:t>
            </a:r>
            <a:r>
              <a:rPr lang="en-US" altLang="zh-CN" sz="2600" i="1" kern="100" dirty="0">
                <a:latin typeface="Book Antiqua" panose="02040602050305030304"/>
                <a:ea typeface="微软雅黑" panose="020B0503020204020204" pitchFamily="34" charset="-122"/>
                <a:cs typeface="Times New Roman" panose="02020603050405020304"/>
              </a:rPr>
              <a:t>v</a:t>
            </a:r>
            <a:r>
              <a:rPr lang="en-US" altLang="zh-CN" sz="2600" kern="100" baseline="-25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i="1" kern="100" dirty="0">
                <a:latin typeface="Book Antiqua" panose="02040602050305030304"/>
                <a:ea typeface="微软雅黑" panose="020B0503020204020204" pitchFamily="34" charset="-122"/>
                <a:cs typeface="Times New Roman" panose="02020603050405020304"/>
              </a:rPr>
              <a:t>v</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i="1" kern="100" dirty="0">
                <a:latin typeface="Book Antiqua" panose="02040602050305030304"/>
                <a:ea typeface="微软雅黑" panose="020B0503020204020204" pitchFamily="34" charset="-122"/>
                <a:cs typeface="Times New Roman" panose="02020603050405020304"/>
              </a:rPr>
              <a:t>v</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从大到小的顺序为</a:t>
            </a:r>
            <a:r>
              <a:rPr lang="en-US" altLang="zh-CN" sz="2600" kern="100" dirty="0" smtClean="0">
                <a:latin typeface="Times New Roman" panose="02020603050405020304"/>
                <a:ea typeface="微软雅黑" panose="020B0503020204020204" pitchFamily="34" charset="-122"/>
                <a:cs typeface="Courier New" panose="02070309020205020404"/>
              </a:rPr>
              <a:t>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5387699" y="4742978"/>
            <a:ext cx="1683474" cy="492443"/>
          </a:xfrm>
          <a:prstGeom prst="rect">
            <a:avLst/>
          </a:prstGeom>
        </p:spPr>
        <p:txBody>
          <a:bodyPr wrap="none">
            <a:spAutoFit/>
          </a:bodyPr>
          <a:lstStyle/>
          <a:p>
            <a:r>
              <a:rPr lang="en-US" altLang="zh-CN" sz="2600" i="1">
                <a:solidFill>
                  <a:srgbClr val="C00000"/>
                </a:solidFill>
                <a:latin typeface="Book Antiqua" panose="02040602050305030304"/>
                <a:ea typeface="微软雅黑" panose="020B0503020204020204" pitchFamily="34" charset="-122"/>
                <a:cs typeface="Times New Roman" panose="02020603050405020304"/>
              </a:rPr>
              <a:t>v</a:t>
            </a:r>
            <a:r>
              <a:rPr lang="en-US" altLang="zh-CN" sz="2600" baseline="-25000">
                <a:solidFill>
                  <a:srgbClr val="C00000"/>
                </a:solidFill>
                <a:latin typeface="Times New Roman" panose="02020603050405020304"/>
                <a:ea typeface="微软雅黑" panose="020B0503020204020204" pitchFamily="34" charset="-122"/>
              </a:rPr>
              <a:t>2</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i="1" dirty="0">
                <a:solidFill>
                  <a:srgbClr val="C00000"/>
                </a:solidFill>
                <a:latin typeface="Book Antiqua" panose="02040602050305030304"/>
                <a:ea typeface="微软雅黑" panose="020B0503020204020204" pitchFamily="34" charset="-122"/>
                <a:cs typeface="Times New Roman" panose="02020603050405020304"/>
              </a:rPr>
              <a:t>v</a:t>
            </a:r>
            <a:r>
              <a:rPr lang="en-US" altLang="zh-CN" sz="2600" baseline="-25000" dirty="0">
                <a:solidFill>
                  <a:srgbClr val="C00000"/>
                </a:solidFill>
                <a:latin typeface="Times New Roman" panose="02020603050405020304"/>
                <a:ea typeface="微软雅黑" panose="020B0503020204020204" pitchFamily="34" charset="-122"/>
              </a:rPr>
              <a:t>1</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i="1" dirty="0">
                <a:solidFill>
                  <a:srgbClr val="C00000"/>
                </a:solidFill>
                <a:latin typeface="Book Antiqua" panose="02040602050305030304"/>
                <a:ea typeface="微软雅黑" panose="020B0503020204020204" pitchFamily="34" charset="-122"/>
                <a:cs typeface="Times New Roman" panose="02020603050405020304"/>
              </a:rPr>
              <a:t>v</a:t>
            </a:r>
            <a:r>
              <a:rPr lang="en-US" altLang="zh-CN" sz="2600" baseline="-25000" dirty="0">
                <a:solidFill>
                  <a:srgbClr val="C00000"/>
                </a:solidFill>
                <a:latin typeface="Times New Roman" panose="02020603050405020304"/>
                <a:ea typeface="微软雅黑" panose="020B0503020204020204" pitchFamily="34" charset="-122"/>
              </a:rPr>
              <a:t>3</a:t>
            </a:r>
            <a:endParaRPr lang="zh-CN" altLang="en-US" sz="2600" dirty="0"/>
          </a:p>
        </p:txBody>
      </p:sp>
      <p:pic>
        <p:nvPicPr>
          <p:cNvPr id="59394" name="Picture 2" descr="SJ8"/>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953" y="1989610"/>
            <a:ext cx="2956220" cy="191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514494" y="5410047"/>
            <a:ext cx="10441334" cy="723251"/>
          </a:xfrm>
          <a:prstGeom prst="rect">
            <a:avLst/>
          </a:prstGeom>
        </p:spPr>
        <p:txBody>
          <a:bodyPr wrap="square" lIns="121898" tIns="60948" rIns="121898" bIns="60948">
            <a:spAutoFit/>
          </a:bodyPr>
          <a:lstStyle/>
          <a:p>
            <a:pPr marL="252095" indent="-457200" algn="just">
              <a:lnSpc>
                <a:spcPct val="150000"/>
              </a:lnSpc>
              <a:spcAft>
                <a:spcPts val="0"/>
              </a:spcAft>
            </a:pPr>
            <a:r>
              <a:rPr lang="zh-CN" altLang="zh-CN" sz="2600" b="1" dirty="0">
                <a:solidFill>
                  <a:srgbClr val="0000FF"/>
                </a:solidFill>
                <a:latin typeface="Times New Roman" panose="02020603050405020304"/>
                <a:ea typeface="黑体" panose="02010609060101010101" charset="-122"/>
                <a:cs typeface="Times New Roman" panose="02020603050405020304"/>
              </a:rPr>
              <a:t>解析</a:t>
            </a:r>
            <a:r>
              <a:rPr lang="zh-CN" altLang="zh-CN" sz="2600" dirty="0">
                <a:latin typeface="Times New Roman" panose="02020603050405020304"/>
                <a:ea typeface="黑体" panose="02010609060101010101" charset="-122"/>
                <a:cs typeface="Times New Roman" panose="02020603050405020304"/>
              </a:rPr>
              <a:t>　</a:t>
            </a:r>
            <a:r>
              <a:rPr lang="en-US" altLang="zh-CN" sz="2600" b="1" dirty="0">
                <a:solidFill>
                  <a:srgbClr val="0000FF"/>
                </a:solidFill>
                <a:latin typeface="Times New Roman" panose="02020603050405020304"/>
                <a:ea typeface="仿宋_GB2312"/>
              </a:rPr>
              <a:t>(1)</a:t>
            </a:r>
            <a:r>
              <a:rPr lang="zh-CN" altLang="zh-CN" sz="2600" b="1" dirty="0">
                <a:solidFill>
                  <a:srgbClr val="0000FF"/>
                </a:solidFill>
                <a:latin typeface="Times New Roman" panose="02020603050405020304"/>
                <a:ea typeface="仿宋_GB2312"/>
                <a:cs typeface="Times New Roman" panose="02020603050405020304"/>
              </a:rPr>
              <a:t>根据题图中数值计算速率大小为</a:t>
            </a:r>
            <a:r>
              <a:rPr lang="en-US" altLang="zh-CN" sz="2600" b="1" i="1" dirty="0">
                <a:solidFill>
                  <a:srgbClr val="0000FF"/>
                </a:solidFill>
                <a:latin typeface="Book Antiqua" panose="02040602050305030304"/>
                <a:ea typeface="仿宋_GB2312"/>
                <a:cs typeface="Times New Roman" panose="02020603050405020304"/>
              </a:rPr>
              <a:t>v</a:t>
            </a:r>
            <a:r>
              <a:rPr lang="en-US" altLang="zh-CN" sz="2600" b="1" baseline="-25000"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i="1" dirty="0">
                <a:solidFill>
                  <a:srgbClr val="0000FF"/>
                </a:solidFill>
                <a:latin typeface="Book Antiqua" panose="02040602050305030304"/>
                <a:ea typeface="仿宋_GB2312"/>
                <a:cs typeface="Times New Roman" panose="02020603050405020304"/>
              </a:rPr>
              <a:t>v</a:t>
            </a:r>
            <a:r>
              <a:rPr lang="en-US" altLang="zh-CN" sz="2600" b="1" baseline="-25000" dirty="0">
                <a:solidFill>
                  <a:srgbClr val="0000FF"/>
                </a:solidFill>
                <a:latin typeface="Times New Roman" panose="02020603050405020304"/>
                <a:ea typeface="仿宋_GB2312"/>
              </a:rPr>
              <a:t>1</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i="1" dirty="0">
                <a:solidFill>
                  <a:srgbClr val="0000FF"/>
                </a:solidFill>
                <a:latin typeface="Book Antiqua" panose="02040602050305030304"/>
                <a:ea typeface="仿宋_GB2312"/>
                <a:cs typeface="Times New Roman" panose="02020603050405020304"/>
              </a:rPr>
              <a:t>v</a:t>
            </a:r>
            <a:r>
              <a:rPr lang="en-US" altLang="zh-CN" sz="2600" b="1" baseline="-25000" dirty="0">
                <a:solidFill>
                  <a:srgbClr val="0000FF"/>
                </a:solidFill>
                <a:latin typeface="Times New Roman" panose="02020603050405020304"/>
                <a:ea typeface="仿宋_GB2312"/>
              </a:rPr>
              <a:t>3</a:t>
            </a:r>
            <a:r>
              <a:rPr lang="zh-CN" altLang="zh-CN" sz="2600" b="1" dirty="0">
                <a:solidFill>
                  <a:srgbClr val="0000FF"/>
                </a:solidFill>
                <a:latin typeface="Times New Roman" panose="02020603050405020304"/>
                <a:ea typeface="仿宋_GB2312"/>
                <a:cs typeface="Times New Roman" panose="02020603050405020304"/>
              </a:rPr>
              <a:t>。</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774478"/>
            <a:ext cx="11654075" cy="432181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为了减缓上述反应的速率，欲向该溶液中加入下列物质，你认为可行的是</a:t>
            </a:r>
            <a:r>
              <a:rPr lang="en-US" altLang="zh-CN" sz="2600" kern="100" dirty="0">
                <a:latin typeface="Times New Roman" panose="02020603050405020304"/>
                <a:ea typeface="微软雅黑" panose="020B0503020204020204" pitchFamily="34" charset="-122"/>
                <a:cs typeface="Courier New" panose="02070309020205020404"/>
              </a:rPr>
              <a:t>_____________(</a:t>
            </a:r>
            <a:r>
              <a:rPr lang="zh-CN" altLang="zh-CN" sz="2600" kern="100" dirty="0">
                <a:latin typeface="Times New Roman" panose="02020603050405020304"/>
                <a:ea typeface="微软雅黑" panose="020B0503020204020204" pitchFamily="34" charset="-122"/>
                <a:cs typeface="Times New Roman" panose="02020603050405020304"/>
              </a:rPr>
              <a:t>填字母序号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蒸馏水</a:t>
            </a:r>
            <a:r>
              <a:rPr lang="zh-CN"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宋体" panose="02010600030101010101" pitchFamily="2" charset="-122"/>
                <a:ea typeface="Times New Roman" panose="02020603050405020304"/>
                <a:cs typeface="Courier New" panose="02070309020205020404"/>
              </a:rPr>
              <a:t>	</a:t>
            </a:r>
            <a:r>
              <a:rPr lang="en-US" altLang="zh-CN" sz="2600" kern="100" dirty="0" smtClean="0">
                <a:latin typeface="宋体" panose="02010600030101010101" pitchFamily="2" charset="-122"/>
                <a:ea typeface="Times New Roman" panose="02020603050405020304"/>
                <a:cs typeface="Courier New" panose="02070309020205020404"/>
              </a:rPr>
              <a:t>		</a:t>
            </a:r>
            <a:r>
              <a:rPr lang="en-US" altLang="zh-CN" sz="2600" kern="100" dirty="0" smtClean="0">
                <a:latin typeface="Times New Roman" panose="02020603050405020304" pitchFamily="18" charset="0"/>
                <a:ea typeface="Times New Roman" panose="02020603050405020304"/>
                <a:cs typeface="Times New Roman" panose="02020603050405020304" pitchFamily="18" charset="0"/>
              </a:rPr>
              <a:t>B</a:t>
            </a:r>
            <a:r>
              <a:rPr lang="en-US" altLang="zh-CN" sz="2600" kern="100" dirty="0">
                <a:latin typeface="Times New Roman" panose="02020603050405020304" pitchFamily="18" charset="0"/>
                <a:ea typeface="Times New Roman" panose="02020603050405020304"/>
                <a:cs typeface="Times New Roman" panose="02020603050405020304" pitchFamily="18" charset="0"/>
              </a:rPr>
              <a:t>.</a:t>
            </a:r>
            <a:r>
              <a:rPr lang="zh-CN" altLang="zh-CN" sz="2600" kern="100" dirty="0">
                <a:latin typeface="Times New Roman" panose="02020603050405020304"/>
                <a:ea typeface="微软雅黑" panose="020B0503020204020204" pitchFamily="34" charset="-122"/>
                <a:cs typeface="Times New Roman" panose="02020603050405020304"/>
              </a:rPr>
              <a:t>氯化钾固体</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氯化钠溶液</a:t>
            </a:r>
            <a:r>
              <a:rPr lang="zh-CN"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宋体" panose="02010600030101010101" pitchFamily="2" charset="-122"/>
                <a:ea typeface="Times New Roman" panose="02020603050405020304"/>
                <a:cs typeface="Courier New" panose="02070309020205020404"/>
              </a:rPr>
              <a:t>	</a:t>
            </a:r>
            <a:r>
              <a:rPr lang="en-US" altLang="zh-CN" sz="2600" kern="100" dirty="0" smtClean="0">
                <a:latin typeface="宋体" panose="02010600030101010101" pitchFamily="2" charset="-122"/>
                <a:ea typeface="Times New Roman" panose="02020603050405020304"/>
                <a:cs typeface="Courier New" panose="02070309020205020404"/>
              </a:rPr>
              <a:t>		</a:t>
            </a:r>
            <a:r>
              <a:rPr lang="en-US" altLang="zh-CN" sz="2600" kern="100" dirty="0" smtClean="0">
                <a:latin typeface="Times New Roman" panose="02020603050405020304" pitchFamily="18" charset="0"/>
                <a:ea typeface="Times New Roman" panose="02020603050405020304"/>
                <a:cs typeface="Times New Roman" panose="02020603050405020304" pitchFamily="18" charset="0"/>
              </a:rPr>
              <a:t>D</a:t>
            </a:r>
            <a:r>
              <a:rPr lang="en-US" altLang="zh-CN" sz="2600" kern="100" dirty="0">
                <a:latin typeface="Times New Roman" panose="02020603050405020304" pitchFamily="18" charset="0"/>
                <a:ea typeface="Times New Roman" panose="02020603050405020304"/>
                <a:cs typeface="Times New Roman" panose="02020603050405020304" pitchFamily="18" charset="0"/>
              </a:rPr>
              <a:t>.</a:t>
            </a:r>
            <a:r>
              <a:rPr lang="zh-CN" altLang="zh-CN" sz="2600" kern="100" dirty="0">
                <a:latin typeface="Times New Roman" panose="02020603050405020304"/>
                <a:ea typeface="微软雅黑" panose="020B0503020204020204" pitchFamily="34" charset="-122"/>
                <a:cs typeface="Times New Roman" panose="02020603050405020304"/>
              </a:rPr>
              <a:t>浓盐酸</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加入</a:t>
            </a:r>
            <a:r>
              <a:rPr lang="en-US" altLang="zh-CN" sz="2600" kern="100" dirty="0">
                <a:latin typeface="Times New Roman" panose="02020603050405020304"/>
                <a:ea typeface="微软雅黑" panose="020B0503020204020204" pitchFamily="34" charset="-122"/>
                <a:cs typeface="Courier New" panose="02070309020205020404"/>
              </a:rPr>
              <a:t>CaCO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的质量为</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若反应过程中溶液体积的变化忽略不计，则</a:t>
            </a:r>
            <a:r>
              <a:rPr lang="en-US" altLang="zh-CN" sz="2600" kern="100" dirty="0">
                <a:latin typeface="Times New Roman" panose="02020603050405020304"/>
                <a:ea typeface="微软雅黑" panose="020B0503020204020204" pitchFamily="34" charset="-122"/>
                <a:cs typeface="Courier New" panose="02070309020205020404"/>
              </a:rPr>
              <a:t>EF</a:t>
            </a:r>
            <a:r>
              <a:rPr lang="zh-CN" altLang="zh-CN" sz="2600" kern="100" dirty="0">
                <a:latin typeface="Times New Roman" panose="02020603050405020304"/>
                <a:ea typeface="微软雅黑" panose="020B0503020204020204" pitchFamily="34" charset="-122"/>
                <a:cs typeface="Times New Roman" panose="02020603050405020304"/>
              </a:rPr>
              <a:t>段用盐酸表示的化学反应速率</a:t>
            </a:r>
            <a:r>
              <a:rPr lang="en-US" altLang="zh-CN" sz="2600" i="1" kern="100" dirty="0">
                <a:latin typeface="Book Antiqua" panose="02040602050305030304"/>
                <a:ea typeface="微软雅黑" panose="020B0503020204020204" pitchFamily="34" charset="-122"/>
                <a:cs typeface="Times New Roman" panose="02020603050405020304"/>
              </a:rPr>
              <a:t>v</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dirty="0" err="1">
                <a:latin typeface="Times New Roman" panose="02020603050405020304"/>
                <a:ea typeface="微软雅黑" panose="020B0503020204020204" pitchFamily="34" charset="-122"/>
                <a:cs typeface="Courier New" panose="02070309020205020404"/>
              </a:rPr>
              <a:t>HCl</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681816" y="1462241"/>
            <a:ext cx="647934"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AC</a:t>
            </a:r>
            <a:endParaRPr lang="zh-CN" altLang="en-US" sz="2600" dirty="0"/>
          </a:p>
        </p:txBody>
      </p:sp>
      <p:sp>
        <p:nvSpPr>
          <p:cNvPr id="4" name="矩形 3"/>
          <p:cNvSpPr/>
          <p:nvPr/>
        </p:nvSpPr>
        <p:spPr>
          <a:xfrm>
            <a:off x="3827065" y="3224371"/>
            <a:ext cx="768159"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25 g</a:t>
            </a:r>
            <a:endParaRPr lang="zh-CN" altLang="en-US" sz="2600" dirty="0"/>
          </a:p>
        </p:txBody>
      </p:sp>
      <p:sp>
        <p:nvSpPr>
          <p:cNvPr id="6" name="矩形 5"/>
          <p:cNvSpPr/>
          <p:nvPr/>
        </p:nvSpPr>
        <p:spPr>
          <a:xfrm>
            <a:off x="1714307" y="4415635"/>
            <a:ext cx="2760692"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1.5 </a:t>
            </a:r>
            <a:r>
              <a:rPr lang="en-US" altLang="zh-CN" sz="2600" dirty="0" err="1">
                <a:solidFill>
                  <a:srgbClr val="C00000"/>
                </a:solidFill>
                <a:latin typeface="Times New Roman" panose="02020603050405020304"/>
                <a:ea typeface="微软雅黑" panose="020B0503020204020204" pitchFamily="34" charset="-122"/>
              </a:rPr>
              <a:t>mol·L</a:t>
            </a:r>
            <a:r>
              <a:rPr lang="zh-CN" altLang="zh-CN" sz="2600" baseline="300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baseline="30000" dirty="0">
                <a:solidFill>
                  <a:srgbClr val="C00000"/>
                </a:solidFill>
                <a:latin typeface="Times New Roman" panose="02020603050405020304"/>
                <a:ea typeface="微软雅黑" panose="020B0503020204020204" pitchFamily="34" charset="-122"/>
              </a:rPr>
              <a:t>1</a:t>
            </a:r>
            <a:r>
              <a:rPr lang="en-US" altLang="zh-CN" sz="2600" dirty="0">
                <a:solidFill>
                  <a:srgbClr val="C00000"/>
                </a:solidFill>
                <a:latin typeface="Times New Roman" panose="02020603050405020304"/>
                <a:ea typeface="微软雅黑" panose="020B0503020204020204" pitchFamily="34" charset="-122"/>
              </a:rPr>
              <a:t>·min</a:t>
            </a:r>
            <a:r>
              <a:rPr lang="zh-CN" altLang="zh-CN" sz="2600" baseline="300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baseline="30000" dirty="0">
                <a:solidFill>
                  <a:srgbClr val="C00000"/>
                </a:solidFill>
                <a:latin typeface="Times New Roman" panose="02020603050405020304"/>
                <a:ea typeface="微软雅黑" panose="020B0503020204020204" pitchFamily="34" charset="-122"/>
              </a:rPr>
              <a:t>1</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873924"/>
          <a:ext cx="11493500" cy="4356100"/>
        </p:xfrm>
        <a:graphic>
          <a:graphicData uri="http://schemas.openxmlformats.org/presentationml/2006/ole">
            <mc:AlternateContent xmlns:mc="http://schemas.openxmlformats.org/markup-compatibility/2006">
              <mc:Choice xmlns:v="urn:schemas-microsoft-com:vml" Requires="v">
                <p:oleObj spid="_x0000_s28696" name="Document" r:id="rId1" imgW="11505565" imgH="4368800" progId="Word.Document.8">
                  <p:embed/>
                </p:oleObj>
              </mc:Choice>
              <mc:Fallback>
                <p:oleObj name="Document" r:id="rId1" imgW="11505565" imgH="4368800" progId="Word.Document.8">
                  <p:embed/>
                  <p:pic>
                    <p:nvPicPr>
                      <p:cNvPr id="0" name="图片 28695"/>
                      <p:cNvPicPr/>
                      <p:nvPr/>
                    </p:nvPicPr>
                    <p:blipFill>
                      <a:blip r:embed="rId2"/>
                      <a:stretch>
                        <a:fillRect/>
                      </a:stretch>
                    </p:blipFill>
                    <p:spPr>
                      <a:xfrm>
                        <a:off x="381000" y="873924"/>
                        <a:ext cx="11493500" cy="43561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0418" y="1377611"/>
            <a:ext cx="11654075" cy="64823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在可逆反应中，改变下列条件一定能加快反应速率的是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11" name="矩形 10"/>
          <p:cNvSpPr/>
          <p:nvPr/>
        </p:nvSpPr>
        <p:spPr>
          <a:xfrm>
            <a:off x="516880" y="2049515"/>
            <a:ext cx="11397613" cy="132341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增大反应物的量</a:t>
            </a:r>
            <a:r>
              <a:rPr lang="zh-CN"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Times New Roman" panose="02020603050405020304" pitchFamily="18" charset="0"/>
                <a:ea typeface="Times New Roman" panose="02020603050405020304"/>
                <a:cs typeface="Times New Roman" panose="02020603050405020304" pitchFamily="18" charset="0"/>
              </a:rPr>
              <a:t>B.</a:t>
            </a:r>
            <a:r>
              <a:rPr lang="zh-CN" altLang="zh-CN" sz="2600" kern="100" dirty="0">
                <a:latin typeface="Times New Roman" panose="02020603050405020304"/>
                <a:ea typeface="微软雅黑" panose="020B0503020204020204" pitchFamily="34" charset="-122"/>
                <a:cs typeface="Times New Roman" panose="02020603050405020304"/>
              </a:rPr>
              <a:t>增大压强</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加热</a:t>
            </a:r>
            <a:r>
              <a:rPr lang="zh-CN"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宋体" panose="02010600030101010101" pitchFamily="2" charset="-122"/>
                <a:ea typeface="Times New Roman" panose="02020603050405020304"/>
                <a:cs typeface="Courier New" panose="02070309020205020404"/>
              </a:rPr>
              <a:t>	</a:t>
            </a:r>
            <a:r>
              <a:rPr lang="en-US" altLang="zh-CN" sz="2600" kern="100" dirty="0" smtClean="0">
                <a:latin typeface="宋体" panose="02010600030101010101" pitchFamily="2" charset="-122"/>
                <a:ea typeface="Times New Roman" panose="02020603050405020304"/>
                <a:cs typeface="Courier New" panose="02070309020205020404"/>
              </a:rPr>
              <a:t>		</a:t>
            </a:r>
            <a:r>
              <a:rPr lang="en-US" altLang="zh-CN" sz="2600" kern="100" dirty="0" smtClean="0">
                <a:latin typeface="Times New Roman" panose="02020603050405020304" pitchFamily="18" charset="0"/>
                <a:ea typeface="Times New Roman" panose="02020603050405020304"/>
                <a:cs typeface="Times New Roman" panose="02020603050405020304" pitchFamily="18" charset="0"/>
              </a:rPr>
              <a:t>D</a:t>
            </a:r>
            <a:r>
              <a:rPr lang="en-US" altLang="zh-CN" sz="2600" kern="100" dirty="0">
                <a:latin typeface="Times New Roman" panose="02020603050405020304" pitchFamily="18" charset="0"/>
                <a:ea typeface="Times New Roman" panose="02020603050405020304"/>
                <a:cs typeface="Times New Roman" panose="02020603050405020304" pitchFamily="18" charset="0"/>
              </a:rPr>
              <a:t>.</a:t>
            </a:r>
            <a:r>
              <a:rPr lang="zh-CN" altLang="zh-CN" sz="2600" kern="100" dirty="0">
                <a:latin typeface="Times New Roman" panose="02020603050405020304"/>
                <a:ea typeface="微软雅黑" panose="020B0503020204020204" pitchFamily="34" charset="-122"/>
                <a:cs typeface="Times New Roman" panose="02020603050405020304"/>
              </a:rPr>
              <a:t>分离出</a:t>
            </a:r>
            <a:r>
              <a:rPr lang="zh-CN" altLang="zh-CN" sz="2600" kern="100" dirty="0" smtClean="0">
                <a:latin typeface="Times New Roman" panose="02020603050405020304"/>
                <a:ea typeface="微软雅黑" panose="020B0503020204020204" pitchFamily="34" charset="-122"/>
                <a:cs typeface="Times New Roman" panose="02020603050405020304"/>
              </a:rPr>
              <a:t>生成物</a:t>
            </a:r>
            <a:endParaRPr lang="zh-CN" altLang="zh-CN" sz="1050" kern="100" dirty="0">
              <a:latin typeface="宋体" panose="02010600030101010101" pitchFamily="2" charset="-122"/>
              <a:cs typeface="Courier New" panose="02070309020205020404"/>
            </a:endParaRPr>
          </a:p>
        </p:txBody>
      </p:sp>
      <p:sp>
        <p:nvSpPr>
          <p:cNvPr id="12" name="TextBox 11"/>
          <p:cNvSpPr txBox="1"/>
          <p:nvPr/>
        </p:nvSpPr>
        <p:spPr>
          <a:xfrm>
            <a:off x="8717128" y="1528371"/>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3" name="矩形 2"/>
          <p:cNvSpPr/>
          <p:nvPr/>
        </p:nvSpPr>
        <p:spPr>
          <a:xfrm>
            <a:off x="4217483" y="729449"/>
            <a:ext cx="2957861" cy="523220"/>
          </a:xfrm>
          <a:prstGeom prst="rect">
            <a:avLst/>
          </a:prstGeom>
        </p:spPr>
        <p:txBody>
          <a:bodyPr wrap="none">
            <a:spAutoFit/>
          </a:bodyPr>
          <a:lstStyle/>
          <a:p>
            <a:r>
              <a:rPr lang="en-US" altLang="zh-CN" sz="2800" dirty="0">
                <a:latin typeface="Times New Roman" panose="02020603050405020304"/>
                <a:ea typeface="微软雅黑" panose="020B0503020204020204" pitchFamily="34" charset="-122"/>
              </a:rPr>
              <a:t>A</a:t>
            </a:r>
            <a:r>
              <a:rPr lang="zh-CN" altLang="zh-CN" sz="2800" dirty="0">
                <a:latin typeface="Times New Roman" panose="02020603050405020304"/>
                <a:ea typeface="微软雅黑" panose="020B0503020204020204" pitchFamily="34" charset="-122"/>
                <a:cs typeface="Times New Roman" panose="02020603050405020304"/>
              </a:rPr>
              <a:t>级　合格过关练</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2525" y="1266363"/>
            <a:ext cx="11243394" cy="364815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若反应物为固体或纯液体，增大反应物的量，反应速率不变，</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项错误；若体积不变的条件下，充入一种与反应体系无关的气体，导致增大压强，但反应物的浓度不变，则化学反应速率不变，或者对于没有气体参与的化学反应，增大压强后化学反应速率不变，</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项错误；加热后温度升高，反应速率增大，</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项正确；若生成物为固体或纯液体，分离出生成物，则化学反应速率不变，</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722671" y="184645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520700" y="660400"/>
          <a:ext cx="10934700" cy="2959100"/>
        </p:xfrm>
        <a:graphic>
          <a:graphicData uri="http://schemas.openxmlformats.org/presentationml/2006/ole">
            <mc:AlternateContent xmlns:mc="http://schemas.openxmlformats.org/markup-compatibility/2006">
              <mc:Choice xmlns:v="urn:schemas-microsoft-com:vml" Requires="v">
                <p:oleObj spid="_x0000_s30744" name="Document" r:id="rId1" imgW="10953115" imgH="2978150" progId="Word.Document.8">
                  <p:embed/>
                </p:oleObj>
              </mc:Choice>
              <mc:Fallback>
                <p:oleObj name="Document" r:id="rId1" imgW="10953115" imgH="2978150" progId="Word.Document.8">
                  <p:embed/>
                  <p:pic>
                    <p:nvPicPr>
                      <p:cNvPr id="0" name="对象 2"/>
                      <p:cNvPicPr>
                        <a:picLocks noChangeAspect="1" noChangeArrowheads="1"/>
                      </p:cNvPicPr>
                      <p:nvPr/>
                    </p:nvPicPr>
                    <p:blipFill>
                      <a:blip r:embed="rId2"/>
                      <a:srcRect/>
                      <a:stretch>
                        <a:fillRect/>
                      </a:stretch>
                    </p:blipFill>
                    <p:spPr bwMode="auto">
                      <a:xfrm>
                        <a:off x="520700" y="660400"/>
                        <a:ext cx="109347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964409"/>
          <a:ext cx="11493500" cy="3365500"/>
        </p:xfrm>
        <a:graphic>
          <a:graphicData uri="http://schemas.openxmlformats.org/presentationml/2006/ole">
            <mc:AlternateContent xmlns:mc="http://schemas.openxmlformats.org/markup-compatibility/2006">
              <mc:Choice xmlns:v="urn:schemas-microsoft-com:vml" Requires="v">
                <p:oleObj spid="_x0000_s61447" name="Document" r:id="rId1" imgW="11505565" imgH="3375025" progId="Word.Document.8">
                  <p:embed/>
                </p:oleObj>
              </mc:Choice>
              <mc:Fallback>
                <p:oleObj name="Document" r:id="rId1" imgW="11505565" imgH="3375025" progId="Word.Document.8">
                  <p:embed/>
                  <p:pic>
                    <p:nvPicPr>
                      <p:cNvPr id="0" name="图片 61446"/>
                      <p:cNvPicPr/>
                      <p:nvPr/>
                    </p:nvPicPr>
                    <p:blipFill>
                      <a:blip r:embed="rId2"/>
                      <a:stretch>
                        <a:fillRect/>
                      </a:stretch>
                    </p:blipFill>
                    <p:spPr>
                      <a:xfrm>
                        <a:off x="381000" y="964409"/>
                        <a:ext cx="11493500" cy="33655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计算公式</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4" name="图片 3"/>
          <p:cNvPicPr/>
          <p:nvPr/>
        </p:nvPicPr>
        <p:blipFill>
          <a:blip r:embed="rId1">
            <a:clrChange>
              <a:clrFrom>
                <a:srgbClr val="FFFFFF"/>
              </a:clrFrom>
              <a:clrTo>
                <a:srgbClr val="FFFFFF">
                  <a:alpha val="0"/>
                </a:srgbClr>
              </a:clrTo>
            </a:clrChange>
          </a:blip>
          <a:stretch>
            <a:fillRect/>
          </a:stretch>
        </p:blipFill>
        <p:spPr>
          <a:xfrm>
            <a:off x="1054562" y="1649888"/>
            <a:ext cx="6075548" cy="376015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220491" y="1204789"/>
            <a:ext cx="413179" cy="553998"/>
          </a:xfrm>
          <a:prstGeom prst="rect">
            <a:avLst/>
          </a:prstGeom>
          <a:noFill/>
        </p:spPr>
        <p:txBody>
          <a:bodyPr wrap="square" rtlCol="0">
            <a:spAutoFit/>
          </a:bodyPr>
          <a:lstStyle/>
          <a:p>
            <a:r>
              <a:rPr lang="en-US" altLang="zh-CN" sz="3000" b="1">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381000" y="546100"/>
          <a:ext cx="11493500" cy="2374900"/>
        </p:xfrm>
        <a:graphic>
          <a:graphicData uri="http://schemas.openxmlformats.org/presentationml/2006/ole">
            <mc:AlternateContent xmlns:mc="http://schemas.openxmlformats.org/markup-compatibility/2006">
              <mc:Choice xmlns:v="urn:schemas-microsoft-com:vml" Requires="v">
                <p:oleObj spid="_x0000_s35864" name="Document" r:id="rId1" imgW="11505565" imgH="2383155" progId="Word.Document.8">
                  <p:embed/>
                </p:oleObj>
              </mc:Choice>
              <mc:Fallback>
                <p:oleObj name="Document" r:id="rId1" imgW="11505565" imgH="2383155" progId="Word.Document.8">
                  <p:embed/>
                  <p:pic>
                    <p:nvPicPr>
                      <p:cNvPr id="0" name="图片 35863"/>
                      <p:cNvPicPr/>
                      <p:nvPr/>
                    </p:nvPicPr>
                    <p:blipFill>
                      <a:blip r:embed="rId2"/>
                      <a:stretch>
                        <a:fillRect/>
                      </a:stretch>
                    </p:blipFill>
                    <p:spPr>
                      <a:xfrm>
                        <a:off x="381000" y="546100"/>
                        <a:ext cx="11493500" cy="2374900"/>
                      </a:xfrm>
                      <a:prstGeom prst="rect">
                        <a:avLst/>
                      </a:prstGeom>
                    </p:spPr>
                  </p:pic>
                </p:oleObj>
              </mc:Fallback>
            </mc:AlternateContent>
          </a:graphicData>
        </a:graphic>
      </p:graphicFrame>
      <p:sp>
        <p:nvSpPr>
          <p:cNvPr id="7" name="矩形 6"/>
          <p:cNvSpPr/>
          <p:nvPr/>
        </p:nvSpPr>
        <p:spPr>
          <a:xfrm>
            <a:off x="767171" y="3071062"/>
            <a:ext cx="10548702" cy="125884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物质是</a:t>
            </a:r>
            <a:r>
              <a:rPr lang="zh-CN" altLang="zh-CN" sz="2600" b="1" kern="100" dirty="0" smtClean="0">
                <a:solidFill>
                  <a:srgbClr val="0000FF"/>
                </a:solidFill>
                <a:latin typeface="Times New Roman" panose="02020603050405020304"/>
                <a:ea typeface="仿宋_GB2312"/>
                <a:cs typeface="Times New Roman" panose="02020603050405020304"/>
              </a:rPr>
              <a:t>固体</a:t>
            </a:r>
            <a:r>
              <a:rPr lang="en-US" altLang="zh-CN" sz="2600" b="1" kern="100" dirty="0" smtClean="0">
                <a:solidFill>
                  <a:srgbClr val="0000FF"/>
                </a:solidFill>
                <a:latin typeface="Times New Roman" panose="02020603050405020304"/>
                <a:ea typeface="仿宋_GB2312"/>
                <a:cs typeface="Times New Roman" panose="02020603050405020304"/>
              </a:rPr>
              <a:t>,</a:t>
            </a:r>
            <a:r>
              <a:rPr lang="zh-CN" altLang="zh-CN" sz="2600" b="1" kern="100" dirty="0" smtClean="0">
                <a:solidFill>
                  <a:srgbClr val="0000FF"/>
                </a:solidFill>
                <a:latin typeface="Times New Roman" panose="02020603050405020304"/>
                <a:ea typeface="仿宋_GB2312"/>
                <a:cs typeface="Times New Roman" panose="02020603050405020304"/>
              </a:rPr>
              <a:t>不能</a:t>
            </a:r>
            <a:r>
              <a:rPr lang="zh-CN" altLang="zh-CN" sz="2600" b="1" kern="100" dirty="0">
                <a:solidFill>
                  <a:srgbClr val="0000FF"/>
                </a:solidFill>
                <a:latin typeface="Times New Roman" panose="02020603050405020304"/>
                <a:ea typeface="仿宋_GB2312"/>
                <a:cs typeface="Times New Roman" panose="02020603050405020304"/>
              </a:rPr>
              <a:t>表示</a:t>
            </a:r>
            <a:r>
              <a:rPr lang="zh-CN" altLang="zh-CN" sz="2600" b="1" kern="100" dirty="0" smtClean="0">
                <a:solidFill>
                  <a:srgbClr val="0000FF"/>
                </a:solidFill>
                <a:latin typeface="Times New Roman" panose="02020603050405020304"/>
                <a:ea typeface="仿宋_GB2312"/>
                <a:cs typeface="Times New Roman" panose="02020603050405020304"/>
              </a:rPr>
              <a:t>反应速率</a:t>
            </a:r>
            <a:r>
              <a:rPr lang="en-US" altLang="zh-CN" sz="2600" b="1" kern="100" dirty="0" smtClean="0">
                <a:solidFill>
                  <a:srgbClr val="0000FF"/>
                </a:solidFill>
                <a:latin typeface="Times New Roman" panose="02020603050405020304"/>
                <a:ea typeface="仿宋_GB2312"/>
                <a:cs typeface="Times New Roman" panose="02020603050405020304"/>
              </a:rPr>
              <a:t>;</a:t>
            </a:r>
            <a:r>
              <a:rPr lang="en-US" altLang="zh-CN" sz="2600" b="1" kern="100" dirty="0" smtClean="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项中对应的</a:t>
            </a:r>
            <a:r>
              <a:rPr lang="en-US" altLang="zh-CN" sz="2600" b="1" i="1" kern="100" dirty="0">
                <a:solidFill>
                  <a:srgbClr val="0000FF"/>
                </a:solidFill>
                <a:latin typeface="Book Antiqua" panose="02040602050305030304"/>
                <a:ea typeface="仿宋_GB2312"/>
                <a:cs typeface="Times New Roman" panose="02020603050405020304"/>
              </a:rPr>
              <a:t>v</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0.2 </a:t>
            </a:r>
            <a:r>
              <a:rPr lang="en-US" altLang="zh-CN" sz="2600" b="1" kern="100" dirty="0" smtClean="0">
                <a:solidFill>
                  <a:srgbClr val="0000FF"/>
                </a:solidFill>
                <a:latin typeface="Times New Roman" panose="02020603050405020304"/>
                <a:ea typeface="仿宋_GB2312"/>
                <a:cs typeface="Courier New" panose="02070309020205020404"/>
              </a:rPr>
              <a:t>mol·L</a:t>
            </a:r>
            <a:r>
              <a:rPr lang="en-US" altLang="zh-CN" sz="2600" b="1" kern="100" baseline="30000" dirty="0" smtClean="0">
                <a:solidFill>
                  <a:srgbClr val="0000FF"/>
                </a:solidFill>
                <a:latin typeface="Times New Roman" panose="02020603050405020304"/>
                <a:ea typeface="仿宋_GB2312"/>
                <a:cs typeface="Times New Roman" panose="02020603050405020304"/>
              </a:rPr>
              <a:t>-</a:t>
            </a:r>
            <a:r>
              <a:rPr lang="en-US" altLang="zh-CN" sz="2600" b="1" kern="100" baseline="30000" dirty="0" smtClean="0">
                <a:solidFill>
                  <a:srgbClr val="0000FF"/>
                </a:solidFill>
                <a:latin typeface="Times New Roman" panose="02020603050405020304"/>
                <a:ea typeface="仿宋_GB2312"/>
                <a:cs typeface="Courier New" panose="02070309020205020404"/>
              </a:rPr>
              <a:t>1</a:t>
            </a:r>
            <a:r>
              <a:rPr lang="en-US" altLang="zh-CN" sz="2600" b="1" kern="100" dirty="0" smtClean="0">
                <a:solidFill>
                  <a:srgbClr val="0000FF"/>
                </a:solidFill>
                <a:latin typeface="Times New Roman" panose="02020603050405020304"/>
                <a:ea typeface="仿宋_GB2312"/>
                <a:cs typeface="Courier New" panose="02070309020205020404"/>
              </a:rPr>
              <a:t>·</a:t>
            </a:r>
            <a:endParaRPr lang="en-US" altLang="zh-CN" sz="2600" b="1" kern="100" dirty="0" smtClean="0">
              <a:solidFill>
                <a:srgbClr val="0000FF"/>
              </a:solidFill>
              <a:latin typeface="Times New Roman" panose="02020603050405020304"/>
              <a:ea typeface="仿宋_GB2312"/>
              <a:cs typeface="Courier New" panose="02070309020205020404"/>
            </a:endParaRPr>
          </a:p>
          <a:p>
            <a:pPr algn="just">
              <a:lnSpc>
                <a:spcPct val="150000"/>
              </a:lnSpc>
              <a:spcAft>
                <a:spcPts val="0"/>
              </a:spcAft>
              <a:tabLst>
                <a:tab pos="2610485" algn="l"/>
              </a:tabLst>
            </a:pPr>
            <a:r>
              <a:rPr lang="en-US" altLang="zh-CN" sz="2600" b="1" kern="100" dirty="0" smtClean="0">
                <a:solidFill>
                  <a:srgbClr val="0000FF"/>
                </a:solidFill>
                <a:latin typeface="Times New Roman" panose="02020603050405020304"/>
                <a:ea typeface="仿宋_GB2312"/>
                <a:cs typeface="Courier New" panose="02070309020205020404"/>
              </a:rPr>
              <a:t> min</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baseline="30000" dirty="0" smtClean="0">
                <a:solidFill>
                  <a:srgbClr val="0000FF"/>
                </a:solidFill>
                <a:latin typeface="Times New Roman" panose="02020603050405020304"/>
                <a:ea typeface="仿宋_GB2312"/>
                <a:cs typeface="Courier New" panose="02070309020205020404"/>
              </a:rPr>
              <a:t>1</a:t>
            </a:r>
            <a:r>
              <a:rPr lang="en-US" altLang="zh-CN" sz="2600" b="1" kern="100" dirty="0" smtClean="0">
                <a:solidFill>
                  <a:srgbClr val="0000FF"/>
                </a:solidFill>
                <a:latin typeface="Times New Roman" panose="02020603050405020304"/>
                <a:ea typeface="仿宋_GB2312"/>
                <a:cs typeface="Times New Roman" panose="02020603050405020304"/>
              </a:rPr>
              <a:t>;</a:t>
            </a:r>
            <a:r>
              <a:rPr lang="en-US" altLang="zh-CN" sz="2600" b="1" kern="100" dirty="0" smtClean="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项中对应的</a:t>
            </a:r>
            <a:r>
              <a:rPr lang="en-US" altLang="zh-CN" sz="2600" b="1" i="1" kern="100" dirty="0">
                <a:solidFill>
                  <a:srgbClr val="0000FF"/>
                </a:solidFill>
                <a:latin typeface="Book Antiqua" panose="02040602050305030304"/>
                <a:ea typeface="仿宋_GB2312"/>
                <a:cs typeface="Times New Roman" panose="02020603050405020304"/>
              </a:rPr>
              <a:t>v</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a:t>
            </a:r>
            <a:r>
              <a:rPr lang="en-US" altLang="zh-CN" sz="2600" b="1" kern="100" dirty="0">
                <a:solidFill>
                  <a:srgbClr val="0000FF"/>
                </a:solidFill>
                <a:latin typeface="Times New Roman" panose="02020603050405020304"/>
                <a:ea typeface="仿宋_GB2312"/>
                <a:cs typeface="Courier New" panose="02070309020205020404"/>
              </a:rPr>
              <a:t>3 </a:t>
            </a:r>
            <a:r>
              <a:rPr lang="en-US" altLang="zh-CN" sz="2600" b="1" kern="100" dirty="0" err="1">
                <a:solidFill>
                  <a:srgbClr val="0000FF"/>
                </a:solidFill>
                <a:latin typeface="Times New Roman" panose="02020603050405020304"/>
                <a:ea typeface="仿宋_GB2312"/>
                <a:cs typeface="Courier New" panose="02070309020205020404"/>
              </a:rPr>
              <a:t>mol·L</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baseline="30000" dirty="0">
                <a:solidFill>
                  <a:srgbClr val="0000FF"/>
                </a:solidFill>
                <a:latin typeface="Times New Roman" panose="02020603050405020304"/>
                <a:ea typeface="仿宋_GB2312"/>
                <a:cs typeface="Courier New" panose="02070309020205020404"/>
              </a:rPr>
              <a:t>1</a:t>
            </a:r>
            <a:r>
              <a:rPr lang="en-US" altLang="zh-CN" sz="2600" b="1" kern="100" dirty="0">
                <a:solidFill>
                  <a:srgbClr val="0000FF"/>
                </a:solidFill>
                <a:latin typeface="Times New Roman" panose="02020603050405020304"/>
                <a:ea typeface="仿宋_GB2312"/>
                <a:cs typeface="Courier New" panose="02070309020205020404"/>
              </a:rPr>
              <a:t>·min</a:t>
            </a:r>
            <a:r>
              <a:rPr lang="zh-CN" altLang="zh-CN" sz="2600" b="1" kern="100" baseline="30000" dirty="0">
                <a:solidFill>
                  <a:srgbClr val="0000FF"/>
                </a:solidFill>
                <a:latin typeface="Times New Roman" panose="02020603050405020304"/>
                <a:ea typeface="仿宋_GB2312"/>
                <a:cs typeface="Times New Roman" panose="02020603050405020304"/>
              </a:rPr>
              <a:t>－</a:t>
            </a:r>
            <a:r>
              <a:rPr lang="en-US" altLang="zh-CN" sz="2600" b="1" kern="100" baseline="30000" dirty="0">
                <a:solidFill>
                  <a:srgbClr val="0000FF"/>
                </a:solidFill>
                <a:latin typeface="Times New Roman" panose="02020603050405020304"/>
                <a:ea typeface="仿宋_GB2312"/>
                <a:cs typeface="Courier New" panose="02070309020205020404"/>
              </a:rPr>
              <a:t>1</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81797" y="2246827"/>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A</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381000" y="685800"/>
          <a:ext cx="11290300" cy="2565400"/>
        </p:xfrm>
        <a:graphic>
          <a:graphicData uri="http://schemas.openxmlformats.org/presentationml/2006/ole">
            <mc:AlternateContent xmlns:mc="http://schemas.openxmlformats.org/markup-compatibility/2006">
              <mc:Choice xmlns:v="urn:schemas-microsoft-com:vml" Requires="v">
                <p:oleObj spid="_x0000_s63497" name="Document" r:id="rId1" imgW="11308715" imgH="2581275" progId="Word.Document.8">
                  <p:embed/>
                </p:oleObj>
              </mc:Choice>
              <mc:Fallback>
                <p:oleObj name="Document" r:id="rId1" imgW="11308715" imgH="2581275" progId="Word.Document.8">
                  <p:embed/>
                  <p:pic>
                    <p:nvPicPr>
                      <p:cNvPr id="0" name="图片 63496"/>
                      <p:cNvPicPr/>
                      <p:nvPr/>
                    </p:nvPicPr>
                    <p:blipFill>
                      <a:blip r:embed="rId2"/>
                      <a:stretch>
                        <a:fillRect/>
                      </a:stretch>
                    </p:blipFill>
                    <p:spPr>
                      <a:xfrm>
                        <a:off x="381000" y="685800"/>
                        <a:ext cx="11290300" cy="256540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694516" y="3429794"/>
          <a:ext cx="11137900" cy="1574800"/>
        </p:xfrm>
        <a:graphic>
          <a:graphicData uri="http://schemas.openxmlformats.org/presentationml/2006/ole">
            <mc:AlternateContent xmlns:mc="http://schemas.openxmlformats.org/markup-compatibility/2006">
              <mc:Choice xmlns:v="urn:schemas-microsoft-com:vml" Requires="v">
                <p:oleObj spid="_x0000_s63498" name="Document" r:id="rId3" imgW="11155680" imgH="1589405" progId="Word.Document.8">
                  <p:embed/>
                </p:oleObj>
              </mc:Choice>
              <mc:Fallback>
                <p:oleObj name="Document" r:id="rId3" imgW="11155680" imgH="1589405" progId="Word.Document.8">
                  <p:embed/>
                  <p:pic>
                    <p:nvPicPr>
                      <p:cNvPr id="0" name="对象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516" y="3429794"/>
                        <a:ext cx="111379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49426"/>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5.</a:t>
            </a:r>
            <a:r>
              <a:rPr lang="zh-CN" altLang="zh-CN" sz="2600" kern="100" dirty="0">
                <a:latin typeface="Times New Roman" panose="02020603050405020304"/>
                <a:ea typeface="微软雅黑" panose="020B0503020204020204" pitchFamily="34" charset="-122"/>
                <a:cs typeface="Times New Roman" panose="02020603050405020304"/>
              </a:rPr>
              <a:t>下列各组反应</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表中物质均为反应物</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微软雅黑" panose="020B0503020204020204" pitchFamily="34" charset="-122"/>
                <a:cs typeface="Times New Roman" panose="02020603050405020304"/>
              </a:rPr>
              <a:t>中，反应</a:t>
            </a:r>
            <a:r>
              <a:rPr lang="zh-CN" altLang="zh-CN" sz="2600" kern="100" dirty="0">
                <a:latin typeface="Times New Roman" panose="02020603050405020304"/>
                <a:ea typeface="微软雅黑" panose="020B0503020204020204" pitchFamily="34" charset="-122"/>
                <a:cs typeface="Times New Roman" panose="02020603050405020304"/>
              </a:rPr>
              <a:t>刚开始时放出</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的速率最大的是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p:txBody>
      </p:sp>
      <p:sp>
        <p:nvSpPr>
          <p:cNvPr id="9" name="TextBox 8"/>
          <p:cNvSpPr txBox="1"/>
          <p:nvPr/>
        </p:nvSpPr>
        <p:spPr>
          <a:xfrm>
            <a:off x="849139" y="1255589"/>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5" name="表格 4"/>
          <p:cNvGraphicFramePr>
            <a:graphicFrameLocks noGrp="1"/>
          </p:cNvGraphicFramePr>
          <p:nvPr/>
        </p:nvGraphicFramePr>
        <p:xfrm>
          <a:off x="647699" y="2080895"/>
          <a:ext cx="10971215" cy="3566160"/>
        </p:xfrm>
        <a:graphic>
          <a:graphicData uri="http://schemas.openxmlformats.org/drawingml/2006/table">
            <a:tbl>
              <a:tblPr/>
              <a:tblGrid>
                <a:gridCol w="1040279"/>
                <a:gridCol w="1084173"/>
                <a:gridCol w="1342802"/>
                <a:gridCol w="1440184"/>
                <a:gridCol w="2340299"/>
                <a:gridCol w="1555132"/>
                <a:gridCol w="2168346"/>
              </a:tblGrid>
              <a:tr h="118872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选项</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金属</a:t>
                      </a:r>
                      <a:r>
                        <a:rPr lang="en-US" sz="2600" kern="100" dirty="0">
                          <a:effectLst/>
                          <a:latin typeface="Times New Roman" panose="02020603050405020304"/>
                          <a:ea typeface="微软雅黑" panose="020B0503020204020204" pitchFamily="34" charset="-122"/>
                          <a:cs typeface="Courier New" panose="02070309020205020404"/>
                        </a:rPr>
                        <a:t>(</a:t>
                      </a:r>
                      <a:r>
                        <a:rPr lang="zh-CN" sz="2600" kern="100" dirty="0" smtClean="0">
                          <a:effectLst/>
                          <a:latin typeface="Times New Roman" panose="02020603050405020304"/>
                          <a:ea typeface="微软雅黑" panose="020B0503020204020204" pitchFamily="34" charset="-122"/>
                          <a:cs typeface="Times New Roman" panose="02020603050405020304"/>
                        </a:rPr>
                        <a:t>粉末状</a:t>
                      </a:r>
                      <a:r>
                        <a:rPr lang="en-US" sz="2600" kern="100" dirty="0" smtClean="0">
                          <a:effectLst/>
                          <a:latin typeface="Times New Roman" panose="02020603050405020304"/>
                          <a:ea typeface="微软雅黑" panose="020B0503020204020204" pitchFamily="34" charset="-122"/>
                          <a:cs typeface="Courier New" panose="02070309020205020404"/>
                        </a:rPr>
                        <a:t>)</a:t>
                      </a:r>
                      <a:endParaRPr lang="en-US" sz="2600" kern="100" dirty="0" smtClean="0">
                        <a:effectLst/>
                        <a:latin typeface="Times New Roman" panose="02020603050405020304"/>
                        <a:ea typeface="微软雅黑" panose="020B0503020204020204" pitchFamily="34" charset="-122"/>
                        <a:cs typeface="Courier New" panose="02070309020205020404"/>
                      </a:endParaRPr>
                    </a:p>
                    <a:p>
                      <a:pPr algn="ctr">
                        <a:lnSpc>
                          <a:spcPct val="150000"/>
                        </a:lnSpc>
                        <a:spcAft>
                          <a:spcPts val="0"/>
                        </a:spcAft>
                        <a:tabLst>
                          <a:tab pos="2610485" algn="l"/>
                        </a:tabLst>
                      </a:pPr>
                      <a:r>
                        <a:rPr lang="en-US" sz="2600" kern="100" dirty="0" smtClean="0">
                          <a:effectLst/>
                          <a:latin typeface="Times New Roman" panose="02020603050405020304"/>
                          <a:ea typeface="微软雅黑" panose="020B0503020204020204" pitchFamily="34" charset="-122"/>
                          <a:cs typeface="Courier New" panose="02070309020205020404"/>
                        </a:rPr>
                        <a:t>/</a:t>
                      </a:r>
                      <a:r>
                        <a:rPr lang="en-US" sz="2600" kern="100" dirty="0" err="1">
                          <a:effectLst/>
                          <a:latin typeface="Times New Roman" panose="02020603050405020304"/>
                          <a:ea typeface="微软雅黑" panose="020B0503020204020204" pitchFamily="34" charset="-122"/>
                          <a:cs typeface="Courier New" panose="02070309020205020404"/>
                        </a:rPr>
                        <a:t>mol</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体积</a:t>
                      </a:r>
                      <a:r>
                        <a:rPr lang="en-US" sz="2600" kern="100">
                          <a:effectLst/>
                          <a:latin typeface="Times New Roman" panose="02020603050405020304"/>
                          <a:ea typeface="微软雅黑" panose="020B0503020204020204" pitchFamily="34" charset="-122"/>
                          <a:cs typeface="Courier New" panose="02070309020205020404"/>
                        </a:rPr>
                        <a:t>/mL</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dirty="0">
                          <a:effectLst/>
                          <a:latin typeface="Times New Roman" panose="02020603050405020304"/>
                          <a:ea typeface="微软雅黑" panose="020B0503020204020204" pitchFamily="34" charset="-122"/>
                          <a:cs typeface="Times New Roman" panose="02020603050405020304"/>
                        </a:rPr>
                        <a:t>酸浓度</a:t>
                      </a:r>
                      <a:r>
                        <a:rPr lang="en-US" sz="2600" kern="100" dirty="0">
                          <a:effectLst/>
                          <a:latin typeface="Times New Roman" panose="02020603050405020304"/>
                          <a:ea typeface="微软雅黑" panose="020B0503020204020204" pitchFamily="34" charset="-122"/>
                          <a:cs typeface="Courier New" panose="02070309020205020404"/>
                        </a:rPr>
                        <a:t>/</a:t>
                      </a:r>
                      <a:endParaRPr lang="zh-CN" sz="1000" kern="100" dirty="0">
                        <a:effectLst/>
                        <a:latin typeface="宋体" panose="02010600030101010101" pitchFamily="2" charset="-122"/>
                        <a:cs typeface="Courier New" panose="02070309020205020404"/>
                      </a:endParaRPr>
                    </a:p>
                    <a:p>
                      <a:pPr algn="ctr">
                        <a:lnSpc>
                          <a:spcPct val="150000"/>
                        </a:lnSpc>
                        <a:spcAft>
                          <a:spcPts val="0"/>
                        </a:spcAft>
                        <a:tabLst>
                          <a:tab pos="2610485" algn="l"/>
                        </a:tabLst>
                      </a:pPr>
                      <a:r>
                        <a:rPr lang="en-US" sz="2600" kern="100" dirty="0">
                          <a:effectLst/>
                          <a:latin typeface="Times New Roman" panose="02020603050405020304"/>
                          <a:ea typeface="微软雅黑" panose="020B0503020204020204" pitchFamily="34" charset="-122"/>
                          <a:cs typeface="Courier New" panose="02070309020205020404"/>
                        </a:rPr>
                        <a:t>(</a:t>
                      </a:r>
                      <a:r>
                        <a:rPr lang="en-US" sz="2600" kern="100" dirty="0" err="1">
                          <a:effectLst/>
                          <a:latin typeface="Times New Roman" panose="02020603050405020304"/>
                          <a:ea typeface="微软雅黑" panose="020B0503020204020204" pitchFamily="34" charset="-122"/>
                          <a:cs typeface="Courier New" panose="02070309020205020404"/>
                        </a:rPr>
                        <a:t>mol·L</a:t>
                      </a:r>
                      <a:r>
                        <a:rPr lang="zh-CN" sz="2600" kern="100" baseline="30000" dirty="0">
                          <a:effectLst/>
                          <a:latin typeface="Times New Roman" panose="02020603050405020304"/>
                          <a:ea typeface="微软雅黑" panose="020B0503020204020204" pitchFamily="34" charset="-122"/>
                          <a:cs typeface="Times New Roman" panose="02020603050405020304"/>
                        </a:rPr>
                        <a:t>－</a:t>
                      </a:r>
                      <a:r>
                        <a:rPr lang="en-US" sz="2600" kern="100" baseline="30000" dirty="0">
                          <a:effectLst/>
                          <a:latin typeface="Times New Roman" panose="02020603050405020304"/>
                          <a:ea typeface="微软雅黑" panose="020B0503020204020204" pitchFamily="34" charset="-122"/>
                          <a:cs typeface="Courier New" panose="02070309020205020404"/>
                        </a:rPr>
                        <a:t>1</a:t>
                      </a:r>
                      <a:r>
                        <a:rPr lang="en-US" sz="2600" kern="100" dirty="0">
                          <a:effectLst/>
                          <a:latin typeface="Times New Roman" panose="02020603050405020304"/>
                          <a:ea typeface="微软雅黑" panose="020B0503020204020204" pitchFamily="34" charset="-122"/>
                          <a:cs typeface="Courier New" panose="02070309020205020404"/>
                        </a:rPr>
                        <a:t>)</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酸</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反应温度</a:t>
                      </a:r>
                      <a:r>
                        <a:rPr lang="en-US" sz="2600" kern="100">
                          <a:effectLst/>
                          <a:latin typeface="Times New Roman" panose="02020603050405020304"/>
                          <a:ea typeface="微软雅黑" panose="020B0503020204020204" pitchFamily="34" charset="-122"/>
                          <a:cs typeface="Courier New" panose="02070309020205020404"/>
                        </a:rPr>
                        <a:t>/</a:t>
                      </a:r>
                      <a:r>
                        <a:rPr lang="en-US" sz="2600" kern="100">
                          <a:effectLst/>
                          <a:latin typeface="宋体" panose="02010600030101010101" pitchFamily="2" charset="-122"/>
                          <a:ea typeface="微软雅黑" panose="020B0503020204020204" pitchFamily="34" charset="-122"/>
                          <a:cs typeface="Times New Roman" panose="02020603050405020304"/>
                        </a:rPr>
                        <a:t>℃</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A</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Mg</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0.1</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10</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6</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HNO</a:t>
                      </a:r>
                      <a:r>
                        <a:rPr lang="en-US" sz="2600" kern="100" baseline="-25000">
                          <a:effectLst/>
                          <a:latin typeface="Times New Roman" panose="02020603050405020304"/>
                          <a:ea typeface="微软雅黑" panose="020B0503020204020204" pitchFamily="34" charset="-122"/>
                          <a:cs typeface="Courier New" panose="02070309020205020404"/>
                        </a:rPr>
                        <a:t>3</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60</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B</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Mg</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0.1</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10</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3</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HCl</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60</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C</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Fe</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0.1</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10</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3</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HCl</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60</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360">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D</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Mg</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0.1</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10</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3</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H</a:t>
                      </a:r>
                      <a:r>
                        <a:rPr lang="en-US" sz="2600" kern="100" baseline="-25000">
                          <a:effectLst/>
                          <a:latin typeface="Times New Roman" panose="02020603050405020304"/>
                          <a:ea typeface="微软雅黑" panose="020B0503020204020204" pitchFamily="34" charset="-122"/>
                          <a:cs typeface="Courier New" panose="02070309020205020404"/>
                        </a:rPr>
                        <a:t>2</a:t>
                      </a:r>
                      <a:r>
                        <a:rPr lang="en-US" sz="2600" kern="100">
                          <a:effectLst/>
                          <a:latin typeface="Times New Roman" panose="02020603050405020304"/>
                          <a:ea typeface="微软雅黑" panose="020B0503020204020204" pitchFamily="34" charset="-122"/>
                          <a:cs typeface="Courier New" panose="02070309020205020404"/>
                        </a:rPr>
                        <a:t>SO</a:t>
                      </a:r>
                      <a:r>
                        <a:rPr lang="en-US" sz="2600" kern="100" baseline="-25000">
                          <a:effectLst/>
                          <a:latin typeface="Times New Roman" panose="02020603050405020304"/>
                          <a:ea typeface="微软雅黑" panose="020B0503020204020204" pitchFamily="34" charset="-122"/>
                          <a:cs typeface="Courier New" panose="02070309020205020404"/>
                        </a:rPr>
                        <a:t>4</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dirty="0">
                          <a:effectLst/>
                          <a:latin typeface="Times New Roman" panose="02020603050405020304"/>
                          <a:ea typeface="微软雅黑" panose="020B0503020204020204" pitchFamily="34" charset="-122"/>
                          <a:cs typeface="Courier New" panose="02070309020205020404"/>
                        </a:rPr>
                        <a:t>60</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6880" y="1252862"/>
            <a:ext cx="11397613" cy="1247497"/>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硝酸与镁反应不生成氢气，</a:t>
            </a:r>
            <a:r>
              <a:rPr lang="en-US" altLang="zh-CN" sz="2600" b="1" kern="100" dirty="0">
                <a:solidFill>
                  <a:srgbClr val="0000FF"/>
                </a:solidFill>
                <a:latin typeface="Times New Roman" panose="02020603050405020304"/>
                <a:ea typeface="仿宋_GB2312"/>
                <a:cs typeface="Courier New" panose="02070309020205020404"/>
              </a:rPr>
              <a:t>Mg</a:t>
            </a:r>
            <a:r>
              <a:rPr lang="zh-CN" altLang="zh-CN" sz="2600" b="1" kern="100" dirty="0">
                <a:solidFill>
                  <a:srgbClr val="0000FF"/>
                </a:solidFill>
                <a:latin typeface="Times New Roman" panose="02020603050405020304"/>
                <a:ea typeface="仿宋_GB2312"/>
                <a:cs typeface="Times New Roman" panose="02020603050405020304"/>
              </a:rPr>
              <a:t>比</a:t>
            </a:r>
            <a:r>
              <a:rPr lang="en-US" altLang="zh-CN" sz="2600" b="1" kern="100" dirty="0">
                <a:solidFill>
                  <a:srgbClr val="0000FF"/>
                </a:solidFill>
                <a:latin typeface="Times New Roman" panose="02020603050405020304"/>
                <a:ea typeface="仿宋_GB2312"/>
                <a:cs typeface="Courier New" panose="02070309020205020404"/>
              </a:rPr>
              <a:t>Fe</a:t>
            </a:r>
            <a:r>
              <a:rPr lang="zh-CN" altLang="zh-CN" sz="2600" b="1" kern="100" dirty="0">
                <a:solidFill>
                  <a:srgbClr val="0000FF"/>
                </a:solidFill>
                <a:latin typeface="Times New Roman" panose="02020603050405020304"/>
                <a:ea typeface="仿宋_GB2312"/>
                <a:cs typeface="Times New Roman" panose="02020603050405020304"/>
              </a:rPr>
              <a:t>活泼，与酸反应较剧烈；</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相比较，</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中氢离子浓度较大，反应速率较大</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58095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6.</a:t>
            </a:r>
            <a:r>
              <a:rPr lang="zh-CN" altLang="zh-CN" sz="2600" kern="100" dirty="0">
                <a:latin typeface="Times New Roman" panose="02020603050405020304"/>
                <a:ea typeface="微软雅黑" panose="020B0503020204020204" pitchFamily="34" charset="-122"/>
                <a:cs typeface="Times New Roman" panose="02020603050405020304"/>
              </a:rPr>
              <a:t>向四个体积相同的密闭容器中分别充入一定量的</a:t>
            </a:r>
            <a:r>
              <a:rPr lang="en-US" altLang="zh-CN" sz="2600" kern="100" dirty="0">
                <a:latin typeface="Times New Roman" panose="02020603050405020304"/>
                <a:ea typeface="微软雅黑" panose="020B0503020204020204" pitchFamily="34" charset="-122"/>
                <a:cs typeface="Courier New" panose="02070309020205020404"/>
              </a:rPr>
              <a:t>SO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，开始反应时，按反应速率由大到小的排列顺序正确的是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516880" y="1806428"/>
            <a:ext cx="11397613" cy="37240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甲：</a:t>
            </a:r>
            <a:r>
              <a:rPr lang="en-US" altLang="zh-CN" sz="2600" kern="100" dirty="0">
                <a:latin typeface="Times New Roman" panose="02020603050405020304"/>
                <a:ea typeface="微软雅黑" panose="020B0503020204020204" pitchFamily="34" charset="-122"/>
                <a:cs typeface="Courier New" panose="02070309020205020404"/>
              </a:rPr>
              <a:t>500 </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10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SO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5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乙：</a:t>
            </a:r>
            <a:r>
              <a:rPr lang="en-US" altLang="zh-CN" sz="2600" kern="100" dirty="0">
                <a:latin typeface="Times New Roman" panose="02020603050405020304"/>
                <a:ea typeface="微软雅黑" panose="020B0503020204020204" pitchFamily="34" charset="-122"/>
                <a:cs typeface="Courier New" panose="02070309020205020404"/>
              </a:rPr>
              <a:t>500 </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V</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5</a:t>
            </a:r>
            <a:r>
              <a:rPr lang="zh-CN" altLang="zh-CN" sz="2600" kern="100" dirty="0">
                <a:latin typeface="Times New Roman" panose="02020603050405020304"/>
                <a:ea typeface="微软雅黑" panose="020B0503020204020204" pitchFamily="34" charset="-122"/>
                <a:cs typeface="Times New Roman" panose="02020603050405020304"/>
              </a:rPr>
              <a:t>作催化剂，</a:t>
            </a:r>
            <a:r>
              <a:rPr lang="en-US" altLang="zh-CN" sz="2600" kern="100" dirty="0">
                <a:latin typeface="Times New Roman" panose="02020603050405020304"/>
                <a:ea typeface="微软雅黑" panose="020B0503020204020204" pitchFamily="34" charset="-122"/>
                <a:cs typeface="Courier New" panose="02070309020205020404"/>
              </a:rPr>
              <a:t>10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SO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5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丙：</a:t>
            </a:r>
            <a:r>
              <a:rPr lang="en-US" altLang="zh-CN" sz="2600" kern="100" dirty="0">
                <a:latin typeface="Times New Roman" panose="02020603050405020304"/>
                <a:ea typeface="微软雅黑" panose="020B0503020204020204" pitchFamily="34" charset="-122"/>
                <a:cs typeface="Courier New" panose="02070309020205020404"/>
              </a:rPr>
              <a:t>450 </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8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SO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5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丁：</a:t>
            </a:r>
            <a:r>
              <a:rPr lang="en-US" altLang="zh-CN" sz="2600" kern="100" dirty="0">
                <a:latin typeface="Times New Roman" panose="02020603050405020304"/>
                <a:ea typeface="微软雅黑" panose="020B0503020204020204" pitchFamily="34" charset="-122"/>
                <a:cs typeface="Courier New" panose="02070309020205020404"/>
              </a:rPr>
              <a:t>500 </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8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SO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5 </a:t>
            </a:r>
            <a:r>
              <a:rPr lang="en-US" altLang="zh-CN" sz="2600" kern="100" dirty="0" err="1">
                <a:latin typeface="Times New Roman" panose="02020603050405020304"/>
                <a:ea typeface="微软雅黑" panose="020B0503020204020204" pitchFamily="34" charset="-122"/>
                <a:cs typeface="Courier New" panose="02070309020205020404"/>
              </a:rPr>
              <a:t>mol</a:t>
            </a:r>
            <a:r>
              <a:rPr lang="en-US" altLang="zh-CN" sz="2600" kern="100" dirty="0">
                <a:latin typeface="Times New Roman" panose="02020603050405020304"/>
                <a:ea typeface="微软雅黑" panose="020B0503020204020204" pitchFamily="34" charset="-122"/>
                <a:cs typeface="Courier New" panose="02070309020205020404"/>
              </a:rPr>
              <a:t> 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反应</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甲、乙、丙、丁</a:t>
            </a:r>
            <a:r>
              <a:rPr lang="zh-CN"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宋体" panose="02010600030101010101" pitchFamily="2" charset="-122"/>
                <a:ea typeface="Times New Roman" panose="02020603050405020304"/>
                <a:cs typeface="Courier New" panose="02070309020205020404"/>
              </a:rPr>
              <a:t>	B.</a:t>
            </a:r>
            <a:r>
              <a:rPr lang="zh-CN" altLang="zh-CN" sz="2600" kern="100" dirty="0">
                <a:latin typeface="Times New Roman" panose="02020603050405020304"/>
                <a:ea typeface="微软雅黑" panose="020B0503020204020204" pitchFamily="34" charset="-122"/>
                <a:cs typeface="Times New Roman" panose="02020603050405020304"/>
              </a:rPr>
              <a:t>乙、甲、丙、丁</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乙、甲、丁、丙</a:t>
            </a:r>
            <a:r>
              <a:rPr lang="zh-CN"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宋体" panose="02010600030101010101" pitchFamily="2" charset="-122"/>
                <a:ea typeface="Times New Roman" panose="02020603050405020304"/>
                <a:cs typeface="Courier New" panose="02070309020205020404"/>
              </a:rPr>
              <a:t>	D.</a:t>
            </a:r>
            <a:r>
              <a:rPr lang="zh-CN" altLang="zh-CN" sz="2600" kern="100" dirty="0">
                <a:latin typeface="Times New Roman" panose="02020603050405020304"/>
                <a:ea typeface="微软雅黑" panose="020B0503020204020204" pitchFamily="34" charset="-122"/>
                <a:cs typeface="Times New Roman" panose="02020603050405020304"/>
              </a:rPr>
              <a:t>丁、丙、乙、</a:t>
            </a:r>
            <a:r>
              <a:rPr lang="zh-CN" altLang="zh-CN" sz="2600" kern="100" dirty="0" smtClean="0">
                <a:latin typeface="Times New Roman" panose="02020603050405020304"/>
                <a:ea typeface="微软雅黑" panose="020B0503020204020204" pitchFamily="34" charset="-122"/>
                <a:cs typeface="Times New Roman" panose="02020603050405020304"/>
              </a:rPr>
              <a:t>甲</a:t>
            </a:r>
            <a:endParaRPr lang="zh-CN" altLang="zh-CN" sz="1050" kern="100" dirty="0">
              <a:latin typeface="宋体" panose="02010600030101010101" pitchFamily="2" charset="-122"/>
              <a:cs typeface="Courier New" panose="02070309020205020404"/>
            </a:endParaRPr>
          </a:p>
        </p:txBody>
      </p:sp>
      <p:sp>
        <p:nvSpPr>
          <p:cNvPr id="7" name="TextBox 6"/>
          <p:cNvSpPr txBox="1"/>
          <p:nvPr/>
        </p:nvSpPr>
        <p:spPr>
          <a:xfrm>
            <a:off x="6120606" y="1319089"/>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486" y="1266363"/>
            <a:ext cx="11243394" cy="303010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a:solidFill>
                  <a:srgbClr val="0000FF"/>
                </a:solidFill>
                <a:latin typeface="Times New Roman" panose="02020603050405020304"/>
                <a:ea typeface="黑体" panose="02010609060101010101" charset="-122"/>
                <a:cs typeface="Times New Roman" panose="02020603050405020304"/>
              </a:rPr>
              <a:t>解析</a:t>
            </a:r>
            <a:r>
              <a:rPr lang="zh-CN" altLang="zh-CN" sz="2600" kern="100">
                <a:latin typeface="Times New Roman" panose="02020603050405020304"/>
                <a:ea typeface="黑体" panose="02010609060101010101" charset="-122"/>
                <a:cs typeface="Times New Roman" panose="02020603050405020304"/>
              </a:rPr>
              <a:t>　</a:t>
            </a:r>
            <a:r>
              <a:rPr lang="zh-CN" altLang="zh-CN" sz="2600" b="1" kern="100">
                <a:solidFill>
                  <a:srgbClr val="0000FF"/>
                </a:solidFill>
                <a:latin typeface="Times New Roman" panose="02020603050405020304"/>
                <a:ea typeface="仿宋_GB2312"/>
                <a:cs typeface="Times New Roman" panose="02020603050405020304"/>
              </a:rPr>
              <a:t>容器恒容，甲与乙的温度相同，反应物的物质的量相同，即反应物浓度相同，但乙加催化剂，所以乙的反应速率比甲的快；甲与丁的温度相同，但丁的反应物的物质的量小，即丁的浓度小，所以甲的反应速率比丁快；丙与丁的物质的量相同，即浓度相同，但丙的温度低，所以丁的反应速率比丙快；综上所述，按反应速率由大到小的排列顺序正确的是：乙、甲、丁、丙</a:t>
            </a:r>
            <a:r>
              <a:rPr lang="zh-CN" altLang="zh-CN" sz="2600" b="1" kern="100" smtClean="0">
                <a:solidFill>
                  <a:srgbClr val="0000FF"/>
                </a:solidFill>
                <a:latin typeface="Times New Roman" panose="02020603050405020304"/>
                <a:ea typeface="仿宋_GB2312"/>
                <a:cs typeface="Times New Roman" panose="02020603050405020304"/>
              </a:rPr>
              <a:t>。</a:t>
            </a:r>
            <a:endParaRPr lang="zh-CN" altLang="zh-CN" sz="1050" kern="10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580958"/>
            <a:ext cx="11415501" cy="192357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7.</a:t>
            </a:r>
            <a:r>
              <a:rPr lang="zh-CN" altLang="zh-CN" sz="2600" kern="100" dirty="0">
                <a:latin typeface="Times New Roman" panose="02020603050405020304"/>
                <a:ea typeface="微软雅黑" panose="020B0503020204020204" pitchFamily="34" charset="-122"/>
                <a:cs typeface="Times New Roman" panose="02020603050405020304"/>
              </a:rPr>
              <a:t>恒温、恒容的密闭容器中进行反应</a:t>
            </a:r>
            <a:r>
              <a:rPr lang="en-US" altLang="zh-CN" sz="2600" kern="100" dirty="0">
                <a:latin typeface="Times New Roman" panose="02020603050405020304"/>
                <a:ea typeface="微软雅黑" panose="020B0503020204020204" pitchFamily="34" charset="-122"/>
                <a:cs typeface="Courier New" panose="02070309020205020404"/>
              </a:rPr>
              <a:t>A(g)</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=B(g)</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C(g)</a:t>
            </a:r>
            <a:r>
              <a:rPr lang="zh-CN" altLang="zh-CN" sz="2600" kern="100" dirty="0">
                <a:latin typeface="Times New Roman" panose="02020603050405020304"/>
                <a:ea typeface="微软雅黑" panose="020B0503020204020204" pitchFamily="34" charset="-122"/>
                <a:cs typeface="Times New Roman" panose="02020603050405020304"/>
              </a:rPr>
              <a:t>，若反应物的浓度</a:t>
            </a:r>
            <a:r>
              <a:rPr lang="zh-CN" altLang="zh-CN" sz="2600" kern="100" dirty="0" smtClean="0">
                <a:latin typeface="Times New Roman" panose="02020603050405020304"/>
                <a:ea typeface="微软雅黑" panose="020B0503020204020204" pitchFamily="34" charset="-122"/>
                <a:cs typeface="Times New Roman" panose="02020603050405020304"/>
              </a:rPr>
              <a:t>由</a:t>
            </a:r>
            <a:r>
              <a:rPr lang="en-US" altLang="zh-CN" sz="2600" kern="100" dirty="0" smtClean="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2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降到</a:t>
            </a:r>
            <a:r>
              <a:rPr lang="en-US" altLang="zh-CN" sz="2600" kern="100" dirty="0">
                <a:latin typeface="Times New Roman" panose="02020603050405020304"/>
                <a:ea typeface="微软雅黑" panose="020B0503020204020204" pitchFamily="34" charset="-122"/>
                <a:cs typeface="Courier New" panose="02070309020205020404"/>
              </a:rPr>
              <a:t>0.8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需要</a:t>
            </a:r>
            <a:r>
              <a:rPr lang="en-US" altLang="zh-CN" sz="2600" kern="100" dirty="0">
                <a:latin typeface="Times New Roman" panose="02020603050405020304"/>
                <a:ea typeface="微软雅黑" panose="020B0503020204020204" pitchFamily="34" charset="-122"/>
                <a:cs typeface="Courier New" panose="02070309020205020404"/>
              </a:rPr>
              <a:t>20 s</a:t>
            </a:r>
            <a:r>
              <a:rPr lang="zh-CN" altLang="zh-CN" sz="2600" kern="100" dirty="0">
                <a:latin typeface="Times New Roman" panose="02020603050405020304"/>
                <a:ea typeface="微软雅黑" panose="020B0503020204020204" pitchFamily="34" charset="-122"/>
                <a:cs typeface="Times New Roman" panose="02020603050405020304"/>
              </a:rPr>
              <a:t>，那么反应物浓度再由</a:t>
            </a:r>
            <a:r>
              <a:rPr lang="en-US" altLang="zh-CN" sz="2600" kern="100" dirty="0">
                <a:latin typeface="Times New Roman" panose="02020603050405020304"/>
                <a:ea typeface="微软雅黑" panose="020B0503020204020204" pitchFamily="34" charset="-122"/>
                <a:cs typeface="Courier New" panose="02070309020205020404"/>
              </a:rPr>
              <a:t>0.8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smtClean="0">
                <a:latin typeface="Times New Roman" panose="02020603050405020304"/>
                <a:ea typeface="微软雅黑" panose="020B0503020204020204" pitchFamily="34" charset="-122"/>
                <a:cs typeface="Times New Roman" panose="02020603050405020304"/>
              </a:rPr>
              <a:t>降到</a:t>
            </a:r>
            <a:r>
              <a:rPr lang="en-US" altLang="zh-CN" sz="2600" kern="100" dirty="0" smtClean="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0.2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所需要的时间为</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516880" y="2529679"/>
            <a:ext cx="11397613" cy="132341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A.10 s 	</a:t>
            </a:r>
            <a:r>
              <a:rPr lang="en-US" altLang="zh-CN" sz="2600" kern="100" dirty="0" smtClean="0">
                <a:latin typeface="Times New Roman" panose="02020603050405020304"/>
                <a:ea typeface="微软雅黑" panose="020B0503020204020204" pitchFamily="34" charset="-122"/>
                <a:cs typeface="Courier New" panose="02070309020205020404"/>
              </a:rPr>
              <a:t>		B</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大于</a:t>
            </a:r>
            <a:r>
              <a:rPr lang="en-US" altLang="zh-CN" sz="2600" kern="100" dirty="0">
                <a:latin typeface="Times New Roman" panose="02020603050405020304"/>
                <a:ea typeface="微软雅黑" panose="020B0503020204020204" pitchFamily="34" charset="-122"/>
                <a:cs typeface="Courier New" panose="02070309020205020404"/>
              </a:rPr>
              <a:t>10 s</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小于</a:t>
            </a:r>
            <a:r>
              <a:rPr lang="en-US" altLang="zh-CN" sz="2600" kern="100" dirty="0">
                <a:latin typeface="Times New Roman" panose="02020603050405020304"/>
                <a:ea typeface="微软雅黑" panose="020B0503020204020204" pitchFamily="34" charset="-122"/>
                <a:cs typeface="Courier New" panose="02070309020205020404"/>
              </a:rPr>
              <a:t>10 s 	</a:t>
            </a:r>
            <a:r>
              <a:rPr lang="en-US" altLang="zh-CN" sz="2600" kern="100" dirty="0" smtClean="0">
                <a:latin typeface="Times New Roman" panose="02020603050405020304"/>
                <a:ea typeface="微软雅黑" panose="020B0503020204020204" pitchFamily="34" charset="-122"/>
                <a:cs typeface="Courier New" panose="02070309020205020404"/>
              </a:rPr>
              <a:t>		D</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无法</a:t>
            </a:r>
            <a:r>
              <a:rPr lang="zh-CN" altLang="zh-CN" sz="2600" kern="100" dirty="0" smtClean="0">
                <a:latin typeface="Times New Roman" panose="02020603050405020304"/>
                <a:ea typeface="微软雅黑" panose="020B0503020204020204" pitchFamily="34" charset="-122"/>
                <a:cs typeface="Times New Roman" panose="02020603050405020304"/>
              </a:rPr>
              <a:t>判断</a:t>
            </a:r>
            <a:endParaRPr lang="zh-CN" altLang="zh-CN" sz="1050" kern="100" dirty="0">
              <a:latin typeface="宋体" panose="02010600030101010101" pitchFamily="2" charset="-122"/>
              <a:cs typeface="Courier New" panose="02070309020205020404"/>
            </a:endParaRPr>
          </a:p>
        </p:txBody>
      </p:sp>
      <p:sp>
        <p:nvSpPr>
          <p:cNvPr id="7" name="TextBox 6"/>
          <p:cNvSpPr txBox="1"/>
          <p:nvPr/>
        </p:nvSpPr>
        <p:spPr>
          <a:xfrm>
            <a:off x="4784245" y="1871858"/>
            <a:ext cx="413179" cy="553998"/>
          </a:xfrm>
          <a:prstGeom prst="rect">
            <a:avLst/>
          </a:prstGeom>
          <a:noFill/>
        </p:spPr>
        <p:txBody>
          <a:bodyPr wrap="square" rtlCol="0">
            <a:spAutoFit/>
          </a:bodyPr>
          <a:lstStyle/>
          <a:p>
            <a:r>
              <a:rPr lang="en-US" altLang="zh-CN"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B</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840270"/>
          <a:ext cx="11493500" cy="4749800"/>
        </p:xfrm>
        <a:graphic>
          <a:graphicData uri="http://schemas.openxmlformats.org/presentationml/2006/ole">
            <mc:AlternateContent xmlns:mc="http://schemas.openxmlformats.org/markup-compatibility/2006">
              <mc:Choice xmlns:v="urn:schemas-microsoft-com:vml" Requires="v">
                <p:oleObj spid="_x0000_s73733" name="Document" r:id="rId1" imgW="11505565" imgH="4764405" progId="Word.Document.8">
                  <p:embed/>
                </p:oleObj>
              </mc:Choice>
              <mc:Fallback>
                <p:oleObj name="Document" r:id="rId1" imgW="11505565" imgH="4764405" progId="Word.Document.8">
                  <p:embed/>
                  <p:pic>
                    <p:nvPicPr>
                      <p:cNvPr id="0" name="图片 73732"/>
                      <p:cNvPicPr/>
                      <p:nvPr/>
                    </p:nvPicPr>
                    <p:blipFill>
                      <a:blip r:embed="rId2"/>
                      <a:stretch>
                        <a:fillRect/>
                      </a:stretch>
                    </p:blipFill>
                    <p:spPr>
                      <a:xfrm>
                        <a:off x="381000" y="840270"/>
                        <a:ext cx="11493500" cy="47498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55482" y="1346712"/>
            <a:ext cx="413179"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381000" y="729449"/>
          <a:ext cx="11493500" cy="3556000"/>
        </p:xfrm>
        <a:graphic>
          <a:graphicData uri="http://schemas.openxmlformats.org/presentationml/2006/ole">
            <mc:AlternateContent xmlns:mc="http://schemas.openxmlformats.org/markup-compatibility/2006">
              <mc:Choice xmlns:v="urn:schemas-microsoft-com:vml" Requires="v">
                <p:oleObj spid="_x0000_s68612" name="Document" r:id="rId1" imgW="11505565" imgH="3573780" progId="Word.Document.8">
                  <p:embed/>
                </p:oleObj>
              </mc:Choice>
              <mc:Fallback>
                <p:oleObj name="Document" r:id="rId1" imgW="11505565" imgH="3573780" progId="Word.Document.8">
                  <p:embed/>
                  <p:pic>
                    <p:nvPicPr>
                      <p:cNvPr id="0" name="图片 68611"/>
                      <p:cNvPicPr/>
                      <p:nvPr/>
                    </p:nvPicPr>
                    <p:blipFill>
                      <a:blip r:embed="rId2"/>
                      <a:stretch>
                        <a:fillRect/>
                      </a:stretch>
                    </p:blipFill>
                    <p:spPr>
                      <a:xfrm>
                        <a:off x="381000" y="729449"/>
                        <a:ext cx="11493500" cy="35560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381000" y="609600"/>
          <a:ext cx="11493500" cy="5537200"/>
        </p:xfrm>
        <a:graphic>
          <a:graphicData uri="http://schemas.openxmlformats.org/presentationml/2006/ole">
            <mc:AlternateContent xmlns:mc="http://schemas.openxmlformats.org/markup-compatibility/2006">
              <mc:Choice xmlns:v="urn:schemas-microsoft-com:vml" Requires="v">
                <p:oleObj spid="_x0000_s36887" name="Document" r:id="rId1" imgW="11505565" imgH="5558155" progId="Word.Document.8">
                  <p:embed/>
                </p:oleObj>
              </mc:Choice>
              <mc:Fallback>
                <p:oleObj name="Document" r:id="rId1" imgW="11505565" imgH="5558155" progId="Word.Document.8">
                  <p:embed/>
                  <p:pic>
                    <p:nvPicPr>
                      <p:cNvPr id="0" name="图片 36886"/>
                      <p:cNvPicPr/>
                      <p:nvPr/>
                    </p:nvPicPr>
                    <p:blipFill>
                      <a:blip r:embed="rId2"/>
                      <a:stretch>
                        <a:fillRect/>
                      </a:stretch>
                    </p:blipFill>
                    <p:spPr>
                      <a:xfrm>
                        <a:off x="381000" y="609600"/>
                        <a:ext cx="11493500" cy="55372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729449"/>
            <a:ext cx="11654075" cy="648230"/>
          </a:xfrm>
          <a:prstGeom prst="rect">
            <a:avLst/>
          </a:prstGeom>
        </p:spPr>
        <p:txBody>
          <a:bodyPr wrap="square" lIns="121898" tIns="60948" rIns="121898" bIns="60948">
            <a:spAutoFit/>
          </a:bodyPr>
          <a:lstStyle/>
          <a:p>
            <a:pPr marL="252095" indent="-457200" algn="just">
              <a:lnSpc>
                <a:spcPct val="150000"/>
              </a:lnSpc>
              <a:spcAft>
                <a:spcPts val="0"/>
              </a:spcAft>
            </a:pPr>
            <a:r>
              <a:rPr lang="en-US" altLang="zh-CN" sz="2600" dirty="0">
                <a:latin typeface="Times New Roman" panose="02020603050405020304"/>
                <a:ea typeface="黑体" panose="02010609060101010101" charset="-122"/>
              </a:rPr>
              <a:t>2</a:t>
            </a:r>
            <a:r>
              <a:rPr lang="en-US" altLang="zh-CN" sz="2600" dirty="0">
                <a:latin typeface="Times New Roman" panose="02020603050405020304"/>
                <a:ea typeface="微软雅黑" panose="020B0503020204020204" pitchFamily="34" charset="-122"/>
              </a:rPr>
              <a:t>.</a:t>
            </a:r>
            <a:r>
              <a:rPr lang="zh-CN" altLang="zh-CN" sz="2600" dirty="0">
                <a:latin typeface="Times New Roman" panose="02020603050405020304"/>
                <a:ea typeface="黑体" panose="02010609060101010101" charset="-122"/>
                <a:cs typeface="Times New Roman" panose="02020603050405020304"/>
              </a:rPr>
              <a:t>化学反应速率和化学计量数的关系</a:t>
            </a:r>
            <a:endParaRPr lang="zh-CN" altLang="en-US" sz="2600" kern="100" dirty="0">
              <a:latin typeface="微软雅黑" panose="020B0503020204020204" pitchFamily="34" charset="-122"/>
              <a:ea typeface="微软雅黑" panose="020B0503020204020204" pitchFamily="34" charset="-122"/>
              <a:cs typeface="Courier New" panose="02070309020205020404" pitchFamily="49" charset="0"/>
            </a:endParaRPr>
          </a:p>
        </p:txBody>
      </p:sp>
      <p:graphicFrame>
        <p:nvGraphicFramePr>
          <p:cNvPr id="2" name="对象 1"/>
          <p:cNvGraphicFramePr>
            <a:graphicFrameLocks noChangeAspect="1"/>
          </p:cNvGraphicFramePr>
          <p:nvPr/>
        </p:nvGraphicFramePr>
        <p:xfrm>
          <a:off x="614219" y="1566064"/>
          <a:ext cx="11061700" cy="2374900"/>
        </p:xfrm>
        <a:graphic>
          <a:graphicData uri="http://schemas.openxmlformats.org/presentationml/2006/ole">
            <mc:AlternateContent xmlns:mc="http://schemas.openxmlformats.org/markup-compatibility/2006">
              <mc:Choice xmlns:v="urn:schemas-microsoft-com:vml" Requires="v">
                <p:oleObj spid="_x0000_s2074" name="Document" r:id="rId1" imgW="11079480" imgH="2383155" progId="Word.Document.8">
                  <p:embed/>
                </p:oleObj>
              </mc:Choice>
              <mc:Fallback>
                <p:oleObj name="Document" r:id="rId1" imgW="11079480" imgH="2383155" progId="Word.Document.8">
                  <p:embed/>
                  <p:pic>
                    <p:nvPicPr>
                      <p:cNvPr id="0" name="图片 2073"/>
                      <p:cNvPicPr/>
                      <p:nvPr/>
                    </p:nvPicPr>
                    <p:blipFill>
                      <a:blip r:embed="rId2"/>
                      <a:stretch>
                        <a:fillRect/>
                      </a:stretch>
                    </p:blipFill>
                    <p:spPr>
                      <a:xfrm>
                        <a:off x="614219" y="1566064"/>
                        <a:ext cx="11061700" cy="2374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394803"/>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9.</a:t>
            </a:r>
            <a:r>
              <a:rPr lang="zh-CN" altLang="zh-CN" sz="2600" kern="100" dirty="0">
                <a:latin typeface="Times New Roman" panose="02020603050405020304"/>
                <a:ea typeface="微软雅黑" panose="020B0503020204020204" pitchFamily="34" charset="-122"/>
                <a:cs typeface="Times New Roman" panose="02020603050405020304"/>
              </a:rPr>
              <a:t>在</a:t>
            </a:r>
            <a:r>
              <a:rPr lang="en-US" altLang="zh-CN" sz="2600" kern="100" dirty="0">
                <a:latin typeface="Times New Roman" panose="02020603050405020304"/>
                <a:ea typeface="微软雅黑" panose="020B0503020204020204" pitchFamily="34" charset="-122"/>
                <a:cs typeface="Courier New" panose="02070309020205020404"/>
              </a:rPr>
              <a:t>5 mL 1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溶液中，加入少量</a:t>
            </a:r>
            <a:r>
              <a:rPr lang="en-US" altLang="zh-CN" sz="2600" kern="100" dirty="0">
                <a:latin typeface="Times New Roman" panose="02020603050405020304"/>
                <a:ea typeface="微软雅黑" panose="020B0503020204020204" pitchFamily="34" charset="-122"/>
                <a:cs typeface="Courier New" panose="02070309020205020404"/>
              </a:rPr>
              <a:t>FeCl</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粉末，发生反应</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en-US" altLang="zh-CN" sz="2600" kern="100" dirty="0">
                <a:latin typeface="Times New Roman" panose="02020603050405020304"/>
                <a:ea typeface="微软雅黑" panose="020B0503020204020204" pitchFamily="34" charset="-122"/>
                <a:cs typeface="Courier New" panose="02070309020205020404"/>
              </a:rPr>
              <a:t>2Fe</a:t>
            </a:r>
            <a:r>
              <a:rPr lang="en-US" altLang="zh-CN" sz="2600" kern="100" baseline="30000" dirty="0">
                <a:latin typeface="Times New Roman" panose="02020603050405020304"/>
                <a:ea typeface="微软雅黑" panose="020B0503020204020204" pitchFamily="34" charset="-122"/>
                <a:cs typeface="Courier New" panose="02070309020205020404"/>
              </a:rPr>
              <a:t>3</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2Fe</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2H</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en-US" altLang="zh-CN" sz="2600" kern="100" dirty="0">
                <a:latin typeface="Times New Roman" panose="02020603050405020304"/>
                <a:ea typeface="微软雅黑" panose="020B0503020204020204" pitchFamily="34" charset="-122"/>
                <a:cs typeface="Courier New" panose="02070309020205020404"/>
              </a:rPr>
              <a:t>2Fe</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2H</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=2H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2Fe</a:t>
            </a:r>
            <a:r>
              <a:rPr lang="en-US" altLang="zh-CN" sz="2600" kern="100" baseline="30000" dirty="0">
                <a:latin typeface="Times New Roman" panose="02020603050405020304"/>
                <a:ea typeface="微软雅黑" panose="020B0503020204020204" pitchFamily="34" charset="-122"/>
                <a:cs typeface="Courier New" panose="02070309020205020404"/>
              </a:rPr>
              <a:t>3</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，下列有关说法正确的是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smtClean="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p:txBody>
      </p:sp>
      <p:sp>
        <p:nvSpPr>
          <p:cNvPr id="6" name="矩形 5"/>
          <p:cNvSpPr/>
          <p:nvPr/>
        </p:nvSpPr>
        <p:spPr>
          <a:xfrm>
            <a:off x="516880" y="2163501"/>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向溶液中再加入少量</a:t>
            </a:r>
            <a:r>
              <a:rPr lang="en-US" altLang="zh-CN" sz="2600" kern="100" dirty="0" err="1">
                <a:latin typeface="Times New Roman" panose="02020603050405020304"/>
                <a:ea typeface="微软雅黑" panose="020B0503020204020204" pitchFamily="34" charset="-122"/>
                <a:cs typeface="Courier New" panose="02070309020205020404"/>
              </a:rPr>
              <a:t>NaCl</a:t>
            </a:r>
            <a:r>
              <a:rPr lang="zh-CN" altLang="zh-CN" sz="2600" kern="100" dirty="0">
                <a:latin typeface="Times New Roman" panose="02020603050405020304"/>
                <a:ea typeface="微软雅黑" panose="020B0503020204020204" pitchFamily="34" charset="-122"/>
                <a:cs typeface="Times New Roman" panose="02020603050405020304"/>
              </a:rPr>
              <a:t>粉末，增加了</a:t>
            </a:r>
            <a:r>
              <a:rPr lang="en-US" altLang="zh-CN" sz="2600" kern="100" dirty="0" err="1">
                <a:latin typeface="Times New Roman" panose="02020603050405020304"/>
                <a:ea typeface="微软雅黑" panose="020B0503020204020204" pitchFamily="34" charset="-122"/>
                <a:cs typeface="Courier New" panose="02070309020205020404"/>
              </a:rPr>
              <a:t>Cl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浓度，反应速率加快</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B.Fe</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是</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分解的催化剂</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升高温度，能加快</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的分解速率</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将</a:t>
            </a:r>
            <a:r>
              <a:rPr lang="en-US" altLang="zh-CN" sz="2600" kern="100" dirty="0">
                <a:latin typeface="Times New Roman" panose="02020603050405020304"/>
                <a:ea typeface="微软雅黑" panose="020B0503020204020204" pitchFamily="34" charset="-122"/>
                <a:cs typeface="Courier New" panose="02070309020205020404"/>
              </a:rPr>
              <a:t>1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溶液的体积增至</a:t>
            </a:r>
            <a:r>
              <a:rPr lang="en-US" altLang="zh-CN" sz="2600" kern="100" dirty="0">
                <a:latin typeface="Times New Roman" panose="02020603050405020304"/>
                <a:ea typeface="微软雅黑" panose="020B0503020204020204" pitchFamily="34" charset="-122"/>
                <a:cs typeface="Courier New" panose="02070309020205020404"/>
              </a:rPr>
              <a:t>10 mL</a:t>
            </a:r>
            <a:r>
              <a:rPr lang="zh-CN" altLang="zh-CN" sz="2600" kern="100" dirty="0">
                <a:latin typeface="Times New Roman" panose="02020603050405020304"/>
                <a:ea typeface="微软雅黑" panose="020B0503020204020204" pitchFamily="34" charset="-122"/>
                <a:cs typeface="Times New Roman" panose="02020603050405020304"/>
              </a:rPr>
              <a:t>，则</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的分解速率增至原来的</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smtClean="0">
                <a:latin typeface="Times New Roman" panose="02020603050405020304"/>
                <a:ea typeface="微软雅黑" panose="020B0503020204020204" pitchFamily="34" charset="-122"/>
                <a:cs typeface="Times New Roman" panose="02020603050405020304"/>
              </a:rPr>
              <a:t>倍</a:t>
            </a:r>
            <a:endParaRPr lang="zh-CN" altLang="zh-CN" sz="1050" kern="100" dirty="0">
              <a:latin typeface="宋体" panose="02010600030101010101" pitchFamily="2" charset="-122"/>
              <a:cs typeface="Courier New" panose="02070309020205020404"/>
            </a:endParaRPr>
          </a:p>
        </p:txBody>
      </p:sp>
      <p:sp>
        <p:nvSpPr>
          <p:cNvPr id="7" name="TextBox 6"/>
          <p:cNvSpPr txBox="1"/>
          <p:nvPr/>
        </p:nvSpPr>
        <p:spPr>
          <a:xfrm>
            <a:off x="3445661" y="1685703"/>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C</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1" name="矩形 10"/>
          <p:cNvSpPr/>
          <p:nvPr/>
        </p:nvSpPr>
        <p:spPr>
          <a:xfrm>
            <a:off x="534125" y="4526001"/>
            <a:ext cx="11243394" cy="1847661"/>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反应速率与</a:t>
            </a:r>
            <a:r>
              <a:rPr lang="en-US" altLang="zh-CN" sz="2600" b="1" kern="100" dirty="0" err="1">
                <a:solidFill>
                  <a:srgbClr val="0000FF"/>
                </a:solidFill>
                <a:latin typeface="Times New Roman" panose="02020603050405020304"/>
                <a:ea typeface="仿宋_GB2312"/>
                <a:cs typeface="Courier New" panose="02070309020205020404"/>
              </a:rPr>
              <a:t>Cl</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浓度无关，</a:t>
            </a:r>
            <a:r>
              <a:rPr lang="en-US" altLang="zh-CN" sz="2600" b="1" kern="100" dirty="0">
                <a:solidFill>
                  <a:srgbClr val="0000FF"/>
                </a:solidFill>
                <a:latin typeface="Times New Roman" panose="02020603050405020304"/>
                <a:ea typeface="仿宋_GB2312"/>
                <a:cs typeface="Courier New" panose="02070309020205020404"/>
              </a:rPr>
              <a:t>A</a:t>
            </a:r>
            <a:r>
              <a:rPr lang="zh-CN" altLang="zh-CN" sz="2600" b="1" kern="100" dirty="0">
                <a:solidFill>
                  <a:srgbClr val="0000FF"/>
                </a:solidFill>
                <a:latin typeface="Times New Roman" panose="02020603050405020304"/>
                <a:ea typeface="仿宋_GB2312"/>
                <a:cs typeface="Times New Roman" panose="02020603050405020304"/>
              </a:rPr>
              <a:t>错误；</a:t>
            </a:r>
            <a:r>
              <a:rPr lang="en-US" altLang="zh-CN" sz="2600" b="1" kern="100" dirty="0">
                <a:solidFill>
                  <a:srgbClr val="0000FF"/>
                </a:solidFill>
                <a:latin typeface="Times New Roman" panose="02020603050405020304"/>
                <a:ea typeface="仿宋_GB2312"/>
                <a:cs typeface="Courier New" panose="02070309020205020404"/>
              </a:rPr>
              <a:t>Fe</a:t>
            </a:r>
            <a:r>
              <a:rPr lang="en-US" altLang="zh-CN" sz="2600" b="1" kern="100" baseline="30000" dirty="0">
                <a:solidFill>
                  <a:srgbClr val="0000FF"/>
                </a:solidFill>
                <a:latin typeface="Times New Roman" panose="02020603050405020304"/>
                <a:ea typeface="仿宋_GB2312"/>
                <a:cs typeface="Courier New" panose="02070309020205020404"/>
              </a:rPr>
              <a:t>3</a:t>
            </a:r>
            <a:r>
              <a:rPr lang="zh-CN" altLang="zh-CN" sz="2600" b="1" kern="100" baseline="30000" dirty="0">
                <a:solidFill>
                  <a:srgbClr val="0000FF"/>
                </a:solidFill>
                <a:latin typeface="Times New Roman" panose="02020603050405020304"/>
                <a:ea typeface="仿宋_GB2312"/>
                <a:cs typeface="Times New Roman" panose="02020603050405020304"/>
              </a:rPr>
              <a:t>＋</a:t>
            </a:r>
            <a:r>
              <a:rPr lang="zh-CN" altLang="zh-CN" sz="2600" b="1" kern="100" dirty="0">
                <a:solidFill>
                  <a:srgbClr val="0000FF"/>
                </a:solidFill>
                <a:latin typeface="Times New Roman" panose="02020603050405020304"/>
                <a:ea typeface="仿宋_GB2312"/>
                <a:cs typeface="Times New Roman" panose="02020603050405020304"/>
              </a:rPr>
              <a:t>是</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zh-CN" altLang="zh-CN" sz="2600" b="1" kern="100" dirty="0">
                <a:solidFill>
                  <a:srgbClr val="0000FF"/>
                </a:solidFill>
                <a:latin typeface="Times New Roman" panose="02020603050405020304"/>
                <a:ea typeface="仿宋_GB2312"/>
                <a:cs typeface="Times New Roman" panose="02020603050405020304"/>
              </a:rPr>
              <a:t>分解的催化剂，</a:t>
            </a:r>
            <a:r>
              <a:rPr lang="en-US" altLang="zh-CN" sz="2600" b="1" kern="100" dirty="0">
                <a:solidFill>
                  <a:srgbClr val="0000FF"/>
                </a:solidFill>
                <a:latin typeface="Times New Roman" panose="02020603050405020304"/>
                <a:ea typeface="仿宋_GB2312"/>
                <a:cs typeface="Courier New" panose="02070309020205020404"/>
              </a:rPr>
              <a:t>B</a:t>
            </a:r>
            <a:r>
              <a:rPr lang="zh-CN" altLang="zh-CN" sz="2600" b="1" kern="100" dirty="0">
                <a:solidFill>
                  <a:srgbClr val="0000FF"/>
                </a:solidFill>
                <a:latin typeface="Times New Roman" panose="02020603050405020304"/>
                <a:ea typeface="仿宋_GB2312"/>
                <a:cs typeface="Times New Roman" panose="02020603050405020304"/>
              </a:rPr>
              <a:t>错误；升高温度加快化学反应速率，</a:t>
            </a:r>
            <a:r>
              <a:rPr lang="en-US" altLang="zh-CN" sz="2600" b="1" kern="100" dirty="0">
                <a:solidFill>
                  <a:srgbClr val="0000FF"/>
                </a:solidFill>
                <a:latin typeface="Times New Roman" panose="02020603050405020304"/>
                <a:ea typeface="仿宋_GB2312"/>
                <a:cs typeface="Courier New" panose="02070309020205020404"/>
              </a:rPr>
              <a:t>C</a:t>
            </a:r>
            <a:r>
              <a:rPr lang="zh-CN" altLang="zh-CN" sz="2600" b="1" kern="100" dirty="0">
                <a:solidFill>
                  <a:srgbClr val="0000FF"/>
                </a:solidFill>
                <a:latin typeface="Times New Roman" panose="02020603050405020304"/>
                <a:ea typeface="仿宋_GB2312"/>
                <a:cs typeface="Times New Roman" panose="02020603050405020304"/>
              </a:rPr>
              <a:t>正确；溶液体积增大，</a:t>
            </a:r>
            <a:r>
              <a:rPr lang="en-US" altLang="zh-CN" sz="2600" b="1" i="1" kern="100" dirty="0">
                <a:solidFill>
                  <a:srgbClr val="0000FF"/>
                </a:solidFill>
                <a:latin typeface="Times New Roman" panose="02020603050405020304"/>
                <a:ea typeface="仿宋_GB2312"/>
                <a:cs typeface="Courier New" panose="02070309020205020404"/>
              </a:rPr>
              <a:t>c</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a:t>
            </a:r>
            <a:r>
              <a:rPr lang="zh-CN" altLang="zh-CN" sz="2600" b="1" kern="100" dirty="0">
                <a:solidFill>
                  <a:srgbClr val="0000FF"/>
                </a:solidFill>
                <a:latin typeface="Times New Roman" panose="02020603050405020304"/>
                <a:ea typeface="仿宋_GB2312"/>
                <a:cs typeface="Times New Roman" panose="02020603050405020304"/>
              </a:rPr>
              <a:t>不变，速率不变，</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错误</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501097"/>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10.</a:t>
            </a:r>
            <a:r>
              <a:rPr lang="zh-CN" altLang="zh-CN" sz="2600" kern="100" dirty="0">
                <a:latin typeface="Times New Roman" panose="02020603050405020304"/>
                <a:ea typeface="微软雅黑" panose="020B0503020204020204" pitchFamily="34" charset="-122"/>
                <a:cs typeface="Times New Roman" panose="02020603050405020304"/>
              </a:rPr>
              <a:t>硫代硫酸钠</a:t>
            </a:r>
            <a:r>
              <a:rPr lang="en-US" altLang="zh-CN" sz="2600" kern="100" dirty="0">
                <a:latin typeface="Times New Roman" panose="02020603050405020304"/>
                <a:ea typeface="微软雅黑" panose="020B0503020204020204" pitchFamily="34" charset="-122"/>
                <a:cs typeface="Courier New" panose="02070309020205020404"/>
              </a:rPr>
              <a:t>(Na</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S</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溶液与稀硫酸发生如下反应：</a:t>
            </a:r>
            <a:r>
              <a:rPr lang="en-US" altLang="zh-CN" sz="2600" kern="100" dirty="0">
                <a:latin typeface="Times New Roman" panose="02020603050405020304"/>
                <a:ea typeface="微软雅黑" panose="020B0503020204020204" pitchFamily="34" charset="-122"/>
                <a:cs typeface="Courier New" panose="02070309020205020404"/>
              </a:rPr>
              <a:t>Na</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S</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=Na</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S</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SO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宋体" panose="02010600030101010101" pitchFamily="2" charset="-122"/>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zh-CN" altLang="zh-CN" sz="2600" kern="100" dirty="0">
                <a:latin typeface="Times New Roman" panose="02020603050405020304"/>
                <a:ea typeface="微软雅黑" panose="020B0503020204020204" pitchFamily="34" charset="-122"/>
                <a:cs typeface="Times New Roman" panose="02020603050405020304"/>
              </a:rPr>
              <a:t>，析出硫的快慢可说明该反应反应速率的快慢。请判断下列几种情况下，最先看到硫析出的是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7" name="TextBox 6"/>
          <p:cNvSpPr txBox="1"/>
          <p:nvPr/>
        </p:nvSpPr>
        <p:spPr>
          <a:xfrm>
            <a:off x="8795551" y="1808358"/>
            <a:ext cx="413179" cy="553998"/>
          </a:xfrm>
          <a:prstGeom prst="rect">
            <a:avLst/>
          </a:prstGeom>
          <a:noFill/>
        </p:spPr>
        <p:txBody>
          <a:bodyPr wrap="square" rtlCol="0">
            <a:spAutoFit/>
          </a:bodyPr>
          <a:lstStyle/>
          <a:p>
            <a:r>
              <a:rPr lang="en-US" altLang="zh-CN" sz="3000" b="1"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4" name="表格 3"/>
          <p:cNvGraphicFramePr>
            <a:graphicFrameLocks noGrp="1"/>
          </p:cNvGraphicFramePr>
          <p:nvPr/>
        </p:nvGraphicFramePr>
        <p:xfrm>
          <a:off x="660400" y="2491579"/>
          <a:ext cx="10971213" cy="3566160"/>
        </p:xfrm>
        <a:graphic>
          <a:graphicData uri="http://schemas.openxmlformats.org/drawingml/2006/table">
            <a:tbl>
              <a:tblPr/>
              <a:tblGrid>
                <a:gridCol w="1042265"/>
                <a:gridCol w="1263884"/>
                <a:gridCol w="3609529"/>
                <a:gridCol w="3216760"/>
                <a:gridCol w="1838775"/>
              </a:tblGrid>
              <a:tr h="0">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 </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温度</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Na</a:t>
                      </a:r>
                      <a:r>
                        <a:rPr lang="en-US" sz="2600" kern="100" baseline="-25000">
                          <a:effectLst/>
                          <a:latin typeface="Times New Roman" panose="02020603050405020304"/>
                          <a:ea typeface="微软雅黑" panose="020B0503020204020204" pitchFamily="34" charset="-122"/>
                          <a:cs typeface="Courier New" panose="02070309020205020404"/>
                        </a:rPr>
                        <a:t>2</a:t>
                      </a:r>
                      <a:r>
                        <a:rPr lang="en-US" sz="2600" kern="100">
                          <a:effectLst/>
                          <a:latin typeface="Times New Roman" panose="02020603050405020304"/>
                          <a:ea typeface="微软雅黑" panose="020B0503020204020204" pitchFamily="34" charset="-122"/>
                          <a:cs typeface="Courier New" panose="02070309020205020404"/>
                        </a:rPr>
                        <a:t>S</a:t>
                      </a:r>
                      <a:r>
                        <a:rPr lang="en-US" sz="2600" kern="100" baseline="-25000">
                          <a:effectLst/>
                          <a:latin typeface="Times New Roman" panose="02020603050405020304"/>
                          <a:ea typeface="微软雅黑" panose="020B0503020204020204" pitchFamily="34" charset="-122"/>
                          <a:cs typeface="Courier New" panose="02070309020205020404"/>
                        </a:rPr>
                        <a:t>2</a:t>
                      </a:r>
                      <a:r>
                        <a:rPr lang="en-US" sz="2600" kern="100">
                          <a:effectLst/>
                          <a:latin typeface="Times New Roman" panose="02020603050405020304"/>
                          <a:ea typeface="微软雅黑" panose="020B0503020204020204" pitchFamily="34" charset="-122"/>
                          <a:cs typeface="Courier New" panose="02070309020205020404"/>
                        </a:rPr>
                        <a:t>O</a:t>
                      </a:r>
                      <a:r>
                        <a:rPr lang="en-US" sz="2600" kern="100" baseline="-25000">
                          <a:effectLst/>
                          <a:latin typeface="Times New Roman" panose="02020603050405020304"/>
                          <a:ea typeface="微软雅黑" panose="020B0503020204020204" pitchFamily="34" charset="-122"/>
                          <a:cs typeface="Courier New" panose="02070309020205020404"/>
                        </a:rPr>
                        <a:t>3</a:t>
                      </a:r>
                      <a:r>
                        <a:rPr lang="zh-CN" sz="2600" kern="100">
                          <a:effectLst/>
                          <a:latin typeface="Times New Roman" panose="02020603050405020304"/>
                          <a:ea typeface="微软雅黑" panose="020B0503020204020204" pitchFamily="34" charset="-122"/>
                          <a:cs typeface="Times New Roman" panose="02020603050405020304"/>
                        </a:rPr>
                        <a:t>溶液的体积和物质的量浓度</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H</a:t>
                      </a:r>
                      <a:r>
                        <a:rPr lang="en-US" sz="2600" kern="100" baseline="-25000">
                          <a:effectLst/>
                          <a:latin typeface="Times New Roman" panose="02020603050405020304"/>
                          <a:ea typeface="微软雅黑" panose="020B0503020204020204" pitchFamily="34" charset="-122"/>
                          <a:cs typeface="Courier New" panose="02070309020205020404"/>
                        </a:rPr>
                        <a:t>2</a:t>
                      </a:r>
                      <a:r>
                        <a:rPr lang="en-US" sz="2600" kern="100">
                          <a:effectLst/>
                          <a:latin typeface="Times New Roman" panose="02020603050405020304"/>
                          <a:ea typeface="微软雅黑" panose="020B0503020204020204" pitchFamily="34" charset="-122"/>
                          <a:cs typeface="Courier New" panose="02070309020205020404"/>
                        </a:rPr>
                        <a:t>SO</a:t>
                      </a:r>
                      <a:r>
                        <a:rPr lang="en-US" sz="2600" kern="100" baseline="-25000">
                          <a:effectLst/>
                          <a:latin typeface="Times New Roman" panose="02020603050405020304"/>
                          <a:ea typeface="微软雅黑" panose="020B0503020204020204" pitchFamily="34" charset="-122"/>
                          <a:cs typeface="Courier New" panose="02070309020205020404"/>
                        </a:rPr>
                        <a:t>4</a:t>
                      </a:r>
                      <a:r>
                        <a:rPr lang="zh-CN" sz="2600" kern="100">
                          <a:effectLst/>
                          <a:latin typeface="Times New Roman" panose="02020603050405020304"/>
                          <a:ea typeface="微软雅黑" panose="020B0503020204020204" pitchFamily="34" charset="-122"/>
                          <a:cs typeface="Times New Roman" panose="02020603050405020304"/>
                        </a:rPr>
                        <a:t>溶液的体积和物质的量浓度</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水的</a:t>
                      </a:r>
                      <a:endParaRPr lang="zh-CN" sz="1050" kern="100">
                        <a:effectLst/>
                        <a:latin typeface="宋体" panose="02010600030101010101" pitchFamily="2" charset="-122"/>
                        <a:cs typeface="Courier New" panose="02070309020205020404"/>
                      </a:endParaRPr>
                    </a:p>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体积</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A</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20 </a:t>
                      </a:r>
                      <a:r>
                        <a:rPr lang="en-US" sz="2600" kern="100">
                          <a:effectLst/>
                          <a:latin typeface="宋体" panose="02010600030101010101" pitchFamily="2" charset="-122"/>
                          <a:ea typeface="微软雅黑" panose="020B0503020204020204" pitchFamily="34" charset="-122"/>
                          <a:cs typeface="Times New Roman" panose="02020603050405020304"/>
                        </a:rPr>
                        <a:t>℃</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5 mL 0.2 mol·L</a:t>
                      </a:r>
                      <a:r>
                        <a:rPr lang="zh-CN" sz="2600" kern="100" baseline="30000">
                          <a:effectLst/>
                          <a:latin typeface="Times New Roman" panose="02020603050405020304"/>
                          <a:ea typeface="微软雅黑" panose="020B0503020204020204" pitchFamily="34" charset="-122"/>
                          <a:cs typeface="Times New Roman" panose="02020603050405020304"/>
                        </a:rPr>
                        <a:t>－</a:t>
                      </a:r>
                      <a:r>
                        <a:rPr lang="en-US" sz="2600" kern="100" baseline="30000">
                          <a:effectLst/>
                          <a:latin typeface="Times New Roman" panose="02020603050405020304"/>
                          <a:ea typeface="微软雅黑" panose="020B0503020204020204" pitchFamily="34" charset="-122"/>
                          <a:cs typeface="Courier New" panose="02070309020205020404"/>
                        </a:rPr>
                        <a:t>1</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5 mL 0.2 mol·L</a:t>
                      </a:r>
                      <a:r>
                        <a:rPr lang="zh-CN" sz="2600" kern="100" baseline="30000">
                          <a:effectLst/>
                          <a:latin typeface="Times New Roman" panose="02020603050405020304"/>
                          <a:ea typeface="微软雅黑" panose="020B0503020204020204" pitchFamily="34" charset="-122"/>
                          <a:cs typeface="Times New Roman" panose="02020603050405020304"/>
                        </a:rPr>
                        <a:t>－</a:t>
                      </a:r>
                      <a:r>
                        <a:rPr lang="en-US" sz="2600" kern="100" baseline="30000">
                          <a:effectLst/>
                          <a:latin typeface="Times New Roman" panose="02020603050405020304"/>
                          <a:ea typeface="微软雅黑" panose="020B0503020204020204" pitchFamily="34" charset="-122"/>
                          <a:cs typeface="Courier New" panose="02070309020205020404"/>
                        </a:rPr>
                        <a:t>1</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20 mL</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B</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20 </a:t>
                      </a:r>
                      <a:r>
                        <a:rPr lang="en-US" sz="2600" kern="100">
                          <a:effectLst/>
                          <a:latin typeface="宋体" panose="02010600030101010101" pitchFamily="2" charset="-122"/>
                          <a:ea typeface="微软雅黑" panose="020B0503020204020204" pitchFamily="34" charset="-122"/>
                          <a:cs typeface="Times New Roman" panose="02020603050405020304"/>
                        </a:rPr>
                        <a:t>℃</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10 mL 0.1 mol·L</a:t>
                      </a:r>
                      <a:r>
                        <a:rPr lang="zh-CN" sz="2600" kern="100" baseline="30000">
                          <a:effectLst/>
                          <a:latin typeface="Times New Roman" panose="02020603050405020304"/>
                          <a:ea typeface="微软雅黑" panose="020B0503020204020204" pitchFamily="34" charset="-122"/>
                          <a:cs typeface="Times New Roman" panose="02020603050405020304"/>
                        </a:rPr>
                        <a:t>－</a:t>
                      </a:r>
                      <a:r>
                        <a:rPr lang="en-US" sz="2600" kern="100" baseline="30000">
                          <a:effectLst/>
                          <a:latin typeface="Times New Roman" panose="02020603050405020304"/>
                          <a:ea typeface="微软雅黑" panose="020B0503020204020204" pitchFamily="34" charset="-122"/>
                          <a:cs typeface="Courier New" panose="02070309020205020404"/>
                        </a:rPr>
                        <a:t>1</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10 mL 0.1 mol·L</a:t>
                      </a:r>
                      <a:r>
                        <a:rPr lang="zh-CN" sz="2600" kern="100" baseline="30000">
                          <a:effectLst/>
                          <a:latin typeface="Times New Roman" panose="02020603050405020304"/>
                          <a:ea typeface="微软雅黑" panose="020B0503020204020204" pitchFamily="34" charset="-122"/>
                          <a:cs typeface="Times New Roman" panose="02020603050405020304"/>
                        </a:rPr>
                        <a:t>－</a:t>
                      </a:r>
                      <a:r>
                        <a:rPr lang="en-US" sz="2600" kern="100" baseline="30000">
                          <a:effectLst/>
                          <a:latin typeface="Times New Roman" panose="02020603050405020304"/>
                          <a:ea typeface="微软雅黑" panose="020B0503020204020204" pitchFamily="34" charset="-122"/>
                          <a:cs typeface="Courier New" panose="02070309020205020404"/>
                        </a:rPr>
                        <a:t>1</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10 mL</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C</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40 </a:t>
                      </a:r>
                      <a:r>
                        <a:rPr lang="en-US" sz="2600" kern="100">
                          <a:effectLst/>
                          <a:latin typeface="宋体" panose="02010600030101010101" pitchFamily="2" charset="-122"/>
                          <a:ea typeface="微软雅黑" panose="020B0503020204020204" pitchFamily="34" charset="-122"/>
                          <a:cs typeface="Times New Roman" panose="02020603050405020304"/>
                        </a:rPr>
                        <a:t>℃</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5 mL 0.3 mol·L</a:t>
                      </a:r>
                      <a:r>
                        <a:rPr lang="zh-CN" sz="2600" kern="100" baseline="30000">
                          <a:effectLst/>
                          <a:latin typeface="Times New Roman" panose="02020603050405020304"/>
                          <a:ea typeface="微软雅黑" panose="020B0503020204020204" pitchFamily="34" charset="-122"/>
                          <a:cs typeface="Times New Roman" panose="02020603050405020304"/>
                        </a:rPr>
                        <a:t>－</a:t>
                      </a:r>
                      <a:r>
                        <a:rPr lang="en-US" sz="2600" kern="100" baseline="30000">
                          <a:effectLst/>
                          <a:latin typeface="Times New Roman" panose="02020603050405020304"/>
                          <a:ea typeface="微软雅黑" panose="020B0503020204020204" pitchFamily="34" charset="-122"/>
                          <a:cs typeface="Courier New" panose="02070309020205020404"/>
                        </a:rPr>
                        <a:t>1</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5 mL 0.2 mol·L</a:t>
                      </a:r>
                      <a:r>
                        <a:rPr lang="zh-CN" sz="2600" kern="100" baseline="30000">
                          <a:effectLst/>
                          <a:latin typeface="Times New Roman" panose="02020603050405020304"/>
                          <a:ea typeface="微软雅黑" panose="020B0503020204020204" pitchFamily="34" charset="-122"/>
                          <a:cs typeface="Times New Roman" panose="02020603050405020304"/>
                        </a:rPr>
                        <a:t>－</a:t>
                      </a:r>
                      <a:r>
                        <a:rPr lang="en-US" sz="2600" kern="100" baseline="30000">
                          <a:effectLst/>
                          <a:latin typeface="Times New Roman" panose="02020603050405020304"/>
                          <a:ea typeface="微软雅黑" panose="020B0503020204020204" pitchFamily="34" charset="-122"/>
                          <a:cs typeface="Courier New" panose="02070309020205020404"/>
                        </a:rPr>
                        <a:t>1</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20 mL</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D</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40 </a:t>
                      </a:r>
                      <a:r>
                        <a:rPr lang="en-US" sz="2600" kern="100">
                          <a:effectLst/>
                          <a:latin typeface="宋体" panose="02010600030101010101" pitchFamily="2" charset="-122"/>
                          <a:ea typeface="微软雅黑" panose="020B0503020204020204" pitchFamily="34" charset="-122"/>
                          <a:cs typeface="Times New Roman" panose="02020603050405020304"/>
                        </a:rPr>
                        <a:t>℃</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20 mL 0.1 mol·L</a:t>
                      </a:r>
                      <a:r>
                        <a:rPr lang="zh-CN" sz="2600" kern="100" baseline="30000">
                          <a:effectLst/>
                          <a:latin typeface="Times New Roman" panose="02020603050405020304"/>
                          <a:ea typeface="微软雅黑" panose="020B0503020204020204" pitchFamily="34" charset="-122"/>
                          <a:cs typeface="Times New Roman" panose="02020603050405020304"/>
                        </a:rPr>
                        <a:t>－</a:t>
                      </a:r>
                      <a:r>
                        <a:rPr lang="en-US" sz="2600" kern="100" baseline="30000">
                          <a:effectLst/>
                          <a:latin typeface="Times New Roman" panose="02020603050405020304"/>
                          <a:ea typeface="微软雅黑" panose="020B0503020204020204" pitchFamily="34" charset="-122"/>
                          <a:cs typeface="Courier New" panose="02070309020205020404"/>
                        </a:rPr>
                        <a:t>1</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10 mL 0.2 mol·L</a:t>
                      </a:r>
                      <a:r>
                        <a:rPr lang="zh-CN" sz="2600" kern="100" baseline="30000">
                          <a:effectLst/>
                          <a:latin typeface="Times New Roman" panose="02020603050405020304"/>
                          <a:ea typeface="微软雅黑" panose="020B0503020204020204" pitchFamily="34" charset="-122"/>
                          <a:cs typeface="Times New Roman" panose="02020603050405020304"/>
                        </a:rPr>
                        <a:t>－</a:t>
                      </a:r>
                      <a:r>
                        <a:rPr lang="en-US" sz="2600" kern="100" baseline="30000">
                          <a:effectLst/>
                          <a:latin typeface="Times New Roman" panose="02020603050405020304"/>
                          <a:ea typeface="微软雅黑" panose="020B0503020204020204" pitchFamily="34" charset="-122"/>
                          <a:cs typeface="Courier New" panose="02070309020205020404"/>
                        </a:rPr>
                        <a:t>1</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dirty="0">
                          <a:effectLst/>
                          <a:latin typeface="Times New Roman" panose="02020603050405020304"/>
                          <a:ea typeface="微软雅黑" panose="020B0503020204020204" pitchFamily="34" charset="-122"/>
                          <a:cs typeface="Courier New" panose="02070309020205020404"/>
                        </a:rPr>
                        <a:t>0</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1266363"/>
            <a:ext cx="11243394" cy="18297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b="1" kern="100" dirty="0">
                <a:solidFill>
                  <a:srgbClr val="0000FF"/>
                </a:solidFill>
                <a:latin typeface="Times New Roman" panose="02020603050405020304"/>
                <a:ea typeface="黑体" panose="02010609060101010101" charset="-122"/>
                <a:cs typeface="Times New Roman" panose="02020603050405020304"/>
              </a:rPr>
              <a:t>解析</a:t>
            </a:r>
            <a:r>
              <a:rPr lang="zh-CN" altLang="zh-CN" sz="2600" kern="100" dirty="0">
                <a:latin typeface="Times New Roman" panose="02020603050405020304"/>
                <a:ea typeface="黑体" panose="02010609060101010101" charset="-122"/>
                <a:cs typeface="Times New Roman" panose="02020603050405020304"/>
              </a:rPr>
              <a:t>　</a:t>
            </a:r>
            <a:r>
              <a:rPr lang="zh-CN" altLang="zh-CN" sz="2600" b="1" kern="100" dirty="0">
                <a:solidFill>
                  <a:srgbClr val="0000FF"/>
                </a:solidFill>
                <a:latin typeface="Times New Roman" panose="02020603050405020304"/>
                <a:ea typeface="仿宋_GB2312"/>
                <a:cs typeface="Times New Roman" panose="02020603050405020304"/>
              </a:rPr>
              <a:t>温度越高，</a:t>
            </a:r>
            <a:r>
              <a:rPr lang="en-US" altLang="zh-CN" sz="2600" b="1" kern="100" dirty="0">
                <a:solidFill>
                  <a:srgbClr val="0000FF"/>
                </a:solidFill>
                <a:latin typeface="Times New Roman" panose="02020603050405020304"/>
                <a:ea typeface="仿宋_GB2312"/>
                <a:cs typeface="Courier New" panose="02070309020205020404"/>
              </a:rPr>
              <a:t>Na</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S</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浓度越大，则生成硫的速率越快，现象则越明显，由选项分析，</a:t>
            </a:r>
            <a:r>
              <a:rPr lang="en-US" altLang="zh-CN" sz="2600" b="1" kern="100" dirty="0">
                <a:solidFill>
                  <a:srgbClr val="0000FF"/>
                </a:solidFill>
                <a:latin typeface="Times New Roman" panose="02020603050405020304"/>
                <a:ea typeface="仿宋_GB2312"/>
                <a:cs typeface="Courier New" panose="02070309020205020404"/>
              </a:rPr>
              <a:t>D</a:t>
            </a:r>
            <a:r>
              <a:rPr lang="zh-CN" altLang="zh-CN" sz="2600" b="1" kern="100" dirty="0">
                <a:solidFill>
                  <a:srgbClr val="0000FF"/>
                </a:solidFill>
                <a:latin typeface="Times New Roman" panose="02020603050405020304"/>
                <a:ea typeface="仿宋_GB2312"/>
                <a:cs typeface="Times New Roman" panose="02020603050405020304"/>
              </a:rPr>
              <a:t>项中温度高，反应物</a:t>
            </a:r>
            <a:r>
              <a:rPr lang="en-US" altLang="zh-CN" sz="2600" b="1" kern="100" dirty="0">
                <a:solidFill>
                  <a:srgbClr val="0000FF"/>
                </a:solidFill>
                <a:latin typeface="Times New Roman" panose="02020603050405020304"/>
                <a:ea typeface="仿宋_GB2312"/>
                <a:cs typeface="Courier New" panose="02070309020205020404"/>
              </a:rPr>
              <a:t>Na</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S</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O</a:t>
            </a:r>
            <a:r>
              <a:rPr lang="en-US" altLang="zh-CN" sz="2600" b="1" kern="100" baseline="-25000" dirty="0">
                <a:solidFill>
                  <a:srgbClr val="0000FF"/>
                </a:solidFill>
                <a:latin typeface="Times New Roman" panose="02020603050405020304"/>
                <a:ea typeface="仿宋_GB2312"/>
                <a:cs typeface="Courier New" panose="02070309020205020404"/>
              </a:rPr>
              <a:t>3</a:t>
            </a:r>
            <a:r>
              <a:rPr lang="zh-CN" altLang="zh-CN" sz="2600" b="1" kern="100" dirty="0">
                <a:solidFill>
                  <a:srgbClr val="0000FF"/>
                </a:solidFill>
                <a:latin typeface="Times New Roman" panose="02020603050405020304"/>
                <a:ea typeface="仿宋_GB2312"/>
                <a:cs typeface="Times New Roman" panose="02020603050405020304"/>
              </a:rPr>
              <a:t>和</a:t>
            </a:r>
            <a:r>
              <a:rPr lang="en-US" altLang="zh-CN" sz="2600" b="1" kern="100" dirty="0">
                <a:solidFill>
                  <a:srgbClr val="0000FF"/>
                </a:solidFill>
                <a:latin typeface="Times New Roman" panose="02020603050405020304"/>
                <a:ea typeface="仿宋_GB2312"/>
                <a:cs typeface="Courier New" panose="02070309020205020404"/>
              </a:rPr>
              <a:t>H</a:t>
            </a:r>
            <a:r>
              <a:rPr lang="en-US" altLang="zh-CN" sz="2600" b="1" kern="100" baseline="-25000" dirty="0">
                <a:solidFill>
                  <a:srgbClr val="0000FF"/>
                </a:solidFill>
                <a:latin typeface="Times New Roman" panose="02020603050405020304"/>
                <a:ea typeface="仿宋_GB2312"/>
                <a:cs typeface="Courier New" panose="02070309020205020404"/>
              </a:rPr>
              <a:t>2</a:t>
            </a:r>
            <a:r>
              <a:rPr lang="en-US" altLang="zh-CN" sz="2600" b="1" kern="100" dirty="0">
                <a:solidFill>
                  <a:srgbClr val="0000FF"/>
                </a:solidFill>
                <a:latin typeface="Times New Roman" panose="02020603050405020304"/>
                <a:ea typeface="仿宋_GB2312"/>
                <a:cs typeface="Courier New" panose="02070309020205020404"/>
              </a:rPr>
              <a:t>SO</a:t>
            </a:r>
            <a:r>
              <a:rPr lang="en-US" altLang="zh-CN" sz="2600" b="1" kern="100" baseline="-25000" dirty="0">
                <a:solidFill>
                  <a:srgbClr val="0000FF"/>
                </a:solidFill>
                <a:latin typeface="Times New Roman" panose="02020603050405020304"/>
                <a:ea typeface="仿宋_GB2312"/>
                <a:cs typeface="Courier New" panose="02070309020205020404"/>
              </a:rPr>
              <a:t>4</a:t>
            </a:r>
            <a:r>
              <a:rPr lang="zh-CN" altLang="zh-CN" sz="2600" b="1" kern="100" dirty="0">
                <a:solidFill>
                  <a:srgbClr val="0000FF"/>
                </a:solidFill>
                <a:latin typeface="Times New Roman" panose="02020603050405020304"/>
                <a:ea typeface="仿宋_GB2312"/>
                <a:cs typeface="Times New Roman" panose="02020603050405020304"/>
              </a:rPr>
              <a:t>浓度最大，故反应速率最快</a:t>
            </a:r>
            <a:r>
              <a:rPr lang="zh-CN" altLang="zh-CN" sz="2600" b="1" kern="100" dirty="0" smtClean="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0418" y="580958"/>
            <a:ext cx="11654075" cy="1848559"/>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11.</a:t>
            </a:r>
            <a:r>
              <a:rPr lang="zh-CN" altLang="zh-CN" sz="2600" kern="100" dirty="0">
                <a:latin typeface="Times New Roman" panose="02020603050405020304"/>
                <a:ea typeface="微软雅黑" panose="020B0503020204020204" pitchFamily="34" charset="-122"/>
                <a:cs typeface="Times New Roman" panose="02020603050405020304"/>
              </a:rPr>
              <a:t>在体积为</a:t>
            </a:r>
            <a:r>
              <a:rPr lang="en-US" altLang="zh-CN" sz="2600" kern="100" dirty="0">
                <a:latin typeface="Times New Roman" panose="02020603050405020304"/>
                <a:ea typeface="微软雅黑" panose="020B0503020204020204" pitchFamily="34" charset="-122"/>
                <a:cs typeface="Courier New" panose="02070309020205020404"/>
              </a:rPr>
              <a:t>2 L</a:t>
            </a:r>
            <a:r>
              <a:rPr lang="zh-CN" altLang="zh-CN" sz="2600" kern="100" dirty="0">
                <a:latin typeface="Times New Roman" panose="02020603050405020304"/>
                <a:ea typeface="微软雅黑" panose="020B0503020204020204" pitchFamily="34" charset="-122"/>
                <a:cs typeface="Times New Roman" panose="02020603050405020304"/>
              </a:rPr>
              <a:t>的密闭容器中加入反应物</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，发生如下反应：</a:t>
            </a:r>
            <a:r>
              <a:rPr lang="en-US" altLang="zh-CN" sz="2600" kern="100" dirty="0">
                <a:latin typeface="Times New Roman" panose="02020603050405020304"/>
                <a:ea typeface="微软雅黑" panose="020B0503020204020204" pitchFamily="34" charset="-122"/>
                <a:cs typeface="Courier New" panose="02070309020205020404"/>
              </a:rPr>
              <a:t>A(g)</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2B(g)</a:t>
            </a:r>
            <a:r>
              <a:rPr lang="en-US" altLang="zh-CN" sz="2600" kern="100" spc="-80" dirty="0">
                <a:latin typeface="Times New Roman" panose="02020603050405020304"/>
                <a:ea typeface="微软雅黑" panose="020B0503020204020204" pitchFamily="34" charset="-122"/>
                <a:cs typeface="Courier New" panose="02070309020205020404"/>
              </a:rPr>
              <a:t>==</a:t>
            </a:r>
            <a:r>
              <a:rPr lang="en-US" altLang="zh-CN" sz="2600" kern="100" dirty="0">
                <a:latin typeface="Times New Roman" panose="02020603050405020304"/>
                <a:ea typeface="微软雅黑" panose="020B0503020204020204" pitchFamily="34" charset="-122"/>
                <a:cs typeface="Courier New" panose="02070309020205020404"/>
              </a:rPr>
              <a:t>=3C(g)</a:t>
            </a:r>
            <a:r>
              <a:rPr lang="zh-CN" altLang="zh-CN" sz="2600" kern="100" dirty="0">
                <a:latin typeface="Times New Roman" panose="02020603050405020304"/>
                <a:ea typeface="微软雅黑" panose="020B0503020204020204" pitchFamily="34" charset="-122"/>
                <a:cs typeface="Times New Roman" panose="02020603050405020304"/>
              </a:rPr>
              <a:t>。经</a:t>
            </a:r>
            <a:r>
              <a:rPr lang="en-US" altLang="zh-CN" sz="2600" kern="100" dirty="0">
                <a:latin typeface="Times New Roman" panose="02020603050405020304"/>
                <a:ea typeface="微软雅黑" panose="020B0503020204020204" pitchFamily="34" charset="-122"/>
                <a:cs typeface="Courier New" panose="02070309020205020404"/>
              </a:rPr>
              <a:t>2 min</a:t>
            </a:r>
            <a:r>
              <a:rPr lang="zh-CN" altLang="zh-CN" sz="2600" kern="100" dirty="0">
                <a:latin typeface="Times New Roman" panose="02020603050405020304"/>
                <a:ea typeface="微软雅黑" panose="020B0503020204020204" pitchFamily="34" charset="-122"/>
                <a:cs typeface="Times New Roman" panose="02020603050405020304"/>
              </a:rPr>
              <a:t>后，</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的浓度从开始时的</a:t>
            </a:r>
            <a:r>
              <a:rPr lang="en-US" altLang="zh-CN" sz="2600" kern="100" dirty="0">
                <a:latin typeface="Times New Roman" panose="02020603050405020304"/>
                <a:ea typeface="微软雅黑" panose="020B0503020204020204" pitchFamily="34" charset="-122"/>
                <a:cs typeface="Courier New" panose="02070309020205020404"/>
              </a:rPr>
              <a:t>1.0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降到</a:t>
            </a:r>
            <a:r>
              <a:rPr lang="en-US" altLang="zh-CN" sz="2600" kern="100" dirty="0">
                <a:latin typeface="Times New Roman" panose="02020603050405020304"/>
                <a:ea typeface="微软雅黑" panose="020B0503020204020204" pitchFamily="34" charset="-122"/>
                <a:cs typeface="Courier New" panose="02070309020205020404"/>
              </a:rPr>
              <a:t>0.8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。已知反应开始时</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的浓度是</a:t>
            </a:r>
            <a:r>
              <a:rPr lang="en-US" altLang="zh-CN" sz="2600" kern="100" dirty="0">
                <a:latin typeface="Times New Roman" panose="02020603050405020304"/>
                <a:ea typeface="微软雅黑" panose="020B0503020204020204" pitchFamily="34" charset="-122"/>
                <a:cs typeface="Courier New" panose="02070309020205020404"/>
              </a:rPr>
              <a:t>1.2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。则：</a:t>
            </a:r>
            <a:endParaRPr lang="zh-CN" altLang="zh-CN" sz="1050" kern="100" dirty="0">
              <a:effectLst/>
              <a:latin typeface="宋体" panose="02010600030101010101" pitchFamily="2" charset="-122"/>
              <a:cs typeface="Courier New" panose="02070309020205020404"/>
            </a:endParaRPr>
          </a:p>
        </p:txBody>
      </p:sp>
      <p:sp>
        <p:nvSpPr>
          <p:cNvPr id="6" name="矩形 5"/>
          <p:cNvSpPr/>
          <p:nvPr/>
        </p:nvSpPr>
        <p:spPr>
          <a:xfrm>
            <a:off x="516880" y="2346497"/>
            <a:ext cx="11397613" cy="252374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(1)2 min</a:t>
            </a:r>
            <a:r>
              <a:rPr lang="zh-CN" altLang="zh-CN" sz="2600" kern="100" dirty="0">
                <a:latin typeface="Times New Roman" panose="02020603050405020304"/>
                <a:ea typeface="微软雅黑" panose="020B0503020204020204" pitchFamily="34" charset="-122"/>
                <a:cs typeface="Times New Roman" panose="02020603050405020304"/>
              </a:rPr>
              <a:t>末</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的浓度为</a:t>
            </a:r>
            <a:r>
              <a:rPr lang="en-US" altLang="zh-CN" sz="2600" kern="100" dirty="0" smtClean="0">
                <a:latin typeface="Times New Roman" panose="02020603050405020304"/>
                <a:ea typeface="微软雅黑" panose="020B0503020204020204" pitchFamily="34" charset="-122"/>
                <a:cs typeface="Courier New" panose="02070309020205020404"/>
              </a:rPr>
              <a:t>___</a:t>
            </a:r>
            <a:r>
              <a:rPr lang="en-US" altLang="zh-CN" sz="2600" kern="100" dirty="0">
                <a:latin typeface="Times New Roman" panose="02020603050405020304"/>
                <a:ea typeface="微软雅黑" panose="020B0503020204020204" pitchFamily="34" charset="-122"/>
                <a:cs typeface="Courier New" panose="02070309020205020404"/>
              </a:rPr>
              <a:t>____</a:t>
            </a:r>
            <a:r>
              <a:rPr lang="en-US" altLang="zh-CN" sz="2600" kern="100" dirty="0" smtClean="0">
                <a:latin typeface="Times New Roman" panose="02020603050405020304"/>
                <a:ea typeface="微软雅黑" panose="020B0503020204020204" pitchFamily="34" charset="-122"/>
                <a:cs typeface="Courier New" panose="02070309020205020404"/>
              </a:rPr>
              <a:t>_____</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的物质的量为</a:t>
            </a:r>
            <a:r>
              <a:rPr lang="en-US" altLang="zh-CN" sz="2600" kern="100" dirty="0" smtClean="0">
                <a:latin typeface="Times New Roman" panose="02020603050405020304"/>
                <a:ea typeface="微软雅黑" panose="020B0503020204020204" pitchFamily="34" charset="-122"/>
                <a:cs typeface="Courier New" panose="02070309020205020404"/>
              </a:rPr>
              <a:t>_______</a:t>
            </a:r>
            <a:r>
              <a:rPr lang="en-US" altLang="zh-CN" sz="2600" kern="100" dirty="0">
                <a:latin typeface="Times New Roman" panose="02020603050405020304"/>
                <a:ea typeface="微软雅黑" panose="020B0503020204020204" pitchFamily="34" charset="-122"/>
                <a:cs typeface="Courier New" panose="02070309020205020404"/>
              </a:rPr>
              <a:t>____</a:t>
            </a:r>
            <a:r>
              <a:rPr lang="en-US" altLang="zh-CN" sz="2600" kern="100" dirty="0" smtClean="0">
                <a:latin typeface="Times New Roman" panose="02020603050405020304"/>
                <a:ea typeface="微软雅黑" panose="020B0503020204020204" pitchFamily="34" charset="-122"/>
                <a:cs typeface="Courier New" panose="02070309020205020404"/>
              </a:rPr>
              <a:t>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(2)2 min</a:t>
            </a:r>
            <a:r>
              <a:rPr lang="zh-CN" altLang="zh-CN" sz="2600" kern="100" dirty="0">
                <a:latin typeface="Times New Roman" panose="02020603050405020304"/>
                <a:ea typeface="微软雅黑" panose="020B0503020204020204" pitchFamily="34" charset="-122"/>
                <a:cs typeface="Times New Roman" panose="02020603050405020304"/>
              </a:rPr>
              <a:t>内，用</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物质的浓度变化来表示该反应的反应速率，即</a:t>
            </a:r>
            <a:r>
              <a:rPr lang="en-US" altLang="zh-CN" sz="2600" i="1" kern="100" dirty="0">
                <a:latin typeface="Book Antiqua" panose="02040602050305030304"/>
                <a:ea typeface="微软雅黑" panose="020B0503020204020204" pitchFamily="34" charset="-122"/>
                <a:cs typeface="Times New Roman" panose="02020603050405020304"/>
              </a:rPr>
              <a:t>v</a:t>
            </a: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___________</a:t>
            </a:r>
            <a:r>
              <a:rPr lang="en-US" altLang="zh-CN" sz="2600" kern="100" dirty="0">
                <a:latin typeface="Times New Roman" panose="02020603050405020304"/>
                <a:ea typeface="微软雅黑" panose="020B0503020204020204" pitchFamily="34" charset="-122"/>
                <a:cs typeface="Courier New" panose="02070309020205020404"/>
              </a:rPr>
              <a:t>____</a:t>
            </a:r>
            <a:r>
              <a:rPr lang="en-US" altLang="zh-CN" sz="2600" kern="100" dirty="0" smtClean="0">
                <a:latin typeface="Times New Roman" panose="02020603050405020304"/>
                <a:ea typeface="微软雅黑" panose="020B0503020204020204" pitchFamily="34" charset="-122"/>
                <a:cs typeface="Courier New" panose="02070309020205020404"/>
              </a:rPr>
              <a:t>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(3)2 min</a:t>
            </a:r>
            <a:r>
              <a:rPr lang="zh-CN" altLang="zh-CN" sz="2600" kern="100" dirty="0">
                <a:latin typeface="Times New Roman" panose="02020603050405020304"/>
                <a:ea typeface="微软雅黑" panose="020B0503020204020204" pitchFamily="34" charset="-122"/>
                <a:cs typeface="Times New Roman" panose="02020603050405020304"/>
              </a:rPr>
              <a:t>末，</a:t>
            </a: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的转化率是</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3754907" y="2448082"/>
            <a:ext cx="1824538"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0.8 </a:t>
            </a:r>
            <a:r>
              <a:rPr lang="en-US" altLang="zh-CN" sz="2600" dirty="0" err="1">
                <a:solidFill>
                  <a:srgbClr val="C00000"/>
                </a:solidFill>
                <a:latin typeface="Times New Roman" panose="02020603050405020304"/>
                <a:ea typeface="微软雅黑" panose="020B0503020204020204" pitchFamily="34" charset="-122"/>
              </a:rPr>
              <a:t>mol·L</a:t>
            </a:r>
            <a:r>
              <a:rPr lang="zh-CN" altLang="zh-CN" sz="2600" baseline="300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baseline="30000" dirty="0">
                <a:solidFill>
                  <a:srgbClr val="C00000"/>
                </a:solidFill>
                <a:latin typeface="Times New Roman" panose="02020603050405020304"/>
                <a:ea typeface="微软雅黑" panose="020B0503020204020204" pitchFamily="34" charset="-122"/>
              </a:rPr>
              <a:t>1</a:t>
            </a:r>
            <a:endParaRPr lang="zh-CN" altLang="en-US" sz="2600" dirty="0"/>
          </a:p>
        </p:txBody>
      </p:sp>
      <p:sp>
        <p:nvSpPr>
          <p:cNvPr id="11" name="矩形 10"/>
          <p:cNvSpPr/>
          <p:nvPr/>
        </p:nvSpPr>
        <p:spPr>
          <a:xfrm>
            <a:off x="8588157" y="2349656"/>
            <a:ext cx="1287532"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1.2 </a:t>
            </a:r>
            <a:r>
              <a:rPr lang="en-US" altLang="zh-CN" sz="2600" dirty="0" err="1">
                <a:solidFill>
                  <a:srgbClr val="C00000"/>
                </a:solidFill>
                <a:latin typeface="Times New Roman" panose="02020603050405020304"/>
                <a:ea typeface="微软雅黑" panose="020B0503020204020204" pitchFamily="34" charset="-122"/>
              </a:rPr>
              <a:t>mol</a:t>
            </a:r>
            <a:r>
              <a:rPr lang="en-US" altLang="zh-CN" sz="2600" dirty="0">
                <a:solidFill>
                  <a:srgbClr val="C00000"/>
                </a:solidFill>
                <a:latin typeface="Times New Roman" panose="02020603050405020304"/>
                <a:ea typeface="微软雅黑" panose="020B0503020204020204" pitchFamily="34" charset="-122"/>
              </a:rPr>
              <a:t> </a:t>
            </a:r>
            <a:endParaRPr lang="zh-CN" altLang="en-US" sz="2600" dirty="0"/>
          </a:p>
        </p:txBody>
      </p:sp>
      <p:sp>
        <p:nvSpPr>
          <p:cNvPr id="12" name="矩形 11"/>
          <p:cNvSpPr/>
          <p:nvPr/>
        </p:nvSpPr>
        <p:spPr>
          <a:xfrm>
            <a:off x="719916" y="3606643"/>
            <a:ext cx="2760692"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0.1 </a:t>
            </a:r>
            <a:r>
              <a:rPr lang="en-US" altLang="zh-CN" sz="2600" dirty="0" err="1">
                <a:solidFill>
                  <a:srgbClr val="C00000"/>
                </a:solidFill>
                <a:latin typeface="Times New Roman" panose="02020603050405020304"/>
                <a:ea typeface="微软雅黑" panose="020B0503020204020204" pitchFamily="34" charset="-122"/>
              </a:rPr>
              <a:t>mol·L</a:t>
            </a:r>
            <a:r>
              <a:rPr lang="zh-CN" altLang="zh-CN" sz="2600" baseline="300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baseline="30000" dirty="0">
                <a:solidFill>
                  <a:srgbClr val="C00000"/>
                </a:solidFill>
                <a:latin typeface="Times New Roman" panose="02020603050405020304"/>
                <a:ea typeface="微软雅黑" panose="020B0503020204020204" pitchFamily="34" charset="-122"/>
              </a:rPr>
              <a:t>1</a:t>
            </a:r>
            <a:r>
              <a:rPr lang="en-US" altLang="zh-CN" sz="2600" dirty="0">
                <a:solidFill>
                  <a:srgbClr val="C00000"/>
                </a:solidFill>
                <a:latin typeface="Times New Roman" panose="02020603050405020304"/>
                <a:ea typeface="微软雅黑" panose="020B0503020204020204" pitchFamily="34" charset="-122"/>
              </a:rPr>
              <a:t>·min</a:t>
            </a:r>
            <a:r>
              <a:rPr lang="zh-CN" altLang="zh-CN" sz="2600" baseline="300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baseline="30000" dirty="0">
                <a:solidFill>
                  <a:srgbClr val="C00000"/>
                </a:solidFill>
                <a:latin typeface="Times New Roman" panose="02020603050405020304"/>
                <a:ea typeface="微软雅黑" panose="020B0503020204020204" pitchFamily="34" charset="-122"/>
              </a:rPr>
              <a:t>1</a:t>
            </a:r>
            <a:endParaRPr lang="zh-CN" altLang="en-US" sz="2600" dirty="0"/>
          </a:p>
        </p:txBody>
      </p:sp>
      <p:sp>
        <p:nvSpPr>
          <p:cNvPr id="13" name="矩形 12"/>
          <p:cNvSpPr/>
          <p:nvPr/>
        </p:nvSpPr>
        <p:spPr>
          <a:xfrm>
            <a:off x="4458858" y="4251486"/>
            <a:ext cx="1045479"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33.3%</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nvGraphicFramePr>
        <p:xfrm>
          <a:off x="381000" y="603416"/>
          <a:ext cx="11493500" cy="5346700"/>
        </p:xfrm>
        <a:graphic>
          <a:graphicData uri="http://schemas.openxmlformats.org/presentationml/2006/ole">
            <mc:AlternateContent xmlns:mc="http://schemas.openxmlformats.org/markup-compatibility/2006">
              <mc:Choice xmlns:v="urn:schemas-microsoft-com:vml" Requires="v">
                <p:oleObj spid="_x0000_s39960" name="Document" r:id="rId1" imgW="11505565" imgH="5361305" progId="Word.Document.8">
                  <p:embed/>
                </p:oleObj>
              </mc:Choice>
              <mc:Fallback>
                <p:oleObj name="Document" r:id="rId1" imgW="11505565" imgH="5361305" progId="Word.Document.8">
                  <p:embed/>
                  <p:pic>
                    <p:nvPicPr>
                      <p:cNvPr id="0" name="图片 39959"/>
                      <p:cNvPicPr/>
                      <p:nvPr/>
                    </p:nvPicPr>
                    <p:blipFill>
                      <a:blip r:embed="rId2"/>
                      <a:stretch>
                        <a:fillRect/>
                      </a:stretch>
                    </p:blipFill>
                    <p:spPr>
                      <a:xfrm>
                        <a:off x="381000" y="603416"/>
                        <a:ext cx="11493500" cy="53467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60418" y="580958"/>
            <a:ext cx="11654075" cy="124839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12.</a:t>
            </a:r>
            <a:r>
              <a:rPr lang="zh-CN" altLang="zh-CN" sz="2600" kern="100" dirty="0">
                <a:latin typeface="Times New Roman" panose="02020603050405020304"/>
                <a:ea typeface="微软雅黑" panose="020B0503020204020204" pitchFamily="34" charset="-122"/>
                <a:cs typeface="Times New Roman" panose="02020603050405020304"/>
              </a:rPr>
              <a:t>某兴趣小组设计了如下实验，探究不同条件对</a:t>
            </a:r>
            <a:r>
              <a:rPr lang="en-US" altLang="zh-CN" sz="2600" kern="100" dirty="0">
                <a:latin typeface="Times New Roman" panose="02020603050405020304"/>
                <a:ea typeface="微软雅黑" panose="020B0503020204020204" pitchFamily="34" charset="-122"/>
                <a:cs typeface="Courier New" panose="02070309020205020404"/>
              </a:rPr>
              <a:t>KI</a:t>
            </a:r>
            <a:r>
              <a:rPr lang="zh-CN" altLang="zh-CN" sz="2600" kern="100" dirty="0">
                <a:latin typeface="Times New Roman" panose="02020603050405020304"/>
                <a:ea typeface="微软雅黑" panose="020B0503020204020204" pitchFamily="34" charset="-122"/>
                <a:cs typeface="Times New Roman" panose="02020603050405020304"/>
              </a:rPr>
              <a:t>溶液</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硫酸酸化</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被空气中</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氧化反应速率的影响：</a:t>
            </a:r>
            <a:endParaRPr lang="zh-CN" altLang="zh-CN" sz="1050" kern="100" dirty="0">
              <a:effectLst/>
              <a:latin typeface="宋体" panose="02010600030101010101" pitchFamily="2" charset="-122"/>
              <a:cs typeface="Courier New" panose="02070309020205020404"/>
            </a:endParaRPr>
          </a:p>
        </p:txBody>
      </p:sp>
      <p:sp>
        <p:nvSpPr>
          <p:cNvPr id="11" name="矩形 10"/>
          <p:cNvSpPr/>
          <p:nvPr/>
        </p:nvSpPr>
        <p:spPr>
          <a:xfrm>
            <a:off x="516880" y="1806428"/>
            <a:ext cx="11397613" cy="64823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请完成下表</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微软雅黑" panose="020B0503020204020204" pitchFamily="34" charset="-122"/>
                <a:cs typeface="Times New Roman" panose="02020603050405020304"/>
              </a:rPr>
              <a:t>硫酸</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KI</a:t>
            </a:r>
            <a:r>
              <a:rPr lang="zh-CN" altLang="zh-CN" sz="2600" kern="100" dirty="0">
                <a:latin typeface="Times New Roman" panose="02020603050405020304"/>
                <a:ea typeface="微软雅黑" panose="020B0503020204020204" pitchFamily="34" charset="-122"/>
                <a:cs typeface="Times New Roman" panose="02020603050405020304"/>
              </a:rPr>
              <a:t>溶液体积均为</a:t>
            </a:r>
            <a:r>
              <a:rPr lang="en-US" altLang="zh-CN" sz="2600" kern="100" dirty="0">
                <a:latin typeface="Times New Roman" panose="02020603050405020304"/>
                <a:ea typeface="微软雅黑" panose="020B0503020204020204" pitchFamily="34" charset="-122"/>
                <a:cs typeface="Courier New" panose="02070309020205020404"/>
              </a:rPr>
              <a:t>5 mL</a:t>
            </a:r>
            <a:r>
              <a:rPr lang="zh-CN" altLang="zh-CN" sz="2600" kern="100" dirty="0">
                <a:latin typeface="Times New Roman" panose="02020603050405020304"/>
                <a:ea typeface="微软雅黑" panose="020B0503020204020204" pitchFamily="34" charset="-122"/>
                <a:cs typeface="Times New Roman" panose="02020603050405020304"/>
              </a:rPr>
              <a:t>，淀粉溶液用量相同</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graphicFrame>
        <p:nvGraphicFramePr>
          <p:cNvPr id="4" name="表格 3"/>
          <p:cNvGraphicFramePr>
            <a:graphicFrameLocks noGrp="1"/>
          </p:cNvGraphicFramePr>
          <p:nvPr/>
        </p:nvGraphicFramePr>
        <p:xfrm>
          <a:off x="609600" y="2529679"/>
          <a:ext cx="10971214" cy="3240414"/>
        </p:xfrm>
        <a:graphic>
          <a:graphicData uri="http://schemas.openxmlformats.org/drawingml/2006/table">
            <a:tbl>
              <a:tblPr/>
              <a:tblGrid>
                <a:gridCol w="1761977"/>
                <a:gridCol w="1263884"/>
                <a:gridCol w="2347840"/>
                <a:gridCol w="2632227"/>
                <a:gridCol w="2965286"/>
              </a:tblGrid>
              <a:tr h="540069">
                <a:tc>
                  <a:txBody>
                    <a:bodyPr/>
                    <a:lstStyle/>
                    <a:p>
                      <a:pPr algn="ctr">
                        <a:lnSpc>
                          <a:spcPct val="150000"/>
                        </a:lnSpc>
                        <a:spcAft>
                          <a:spcPts val="0"/>
                        </a:spcAft>
                        <a:tabLst>
                          <a:tab pos="2610485" algn="l"/>
                        </a:tabLst>
                      </a:pPr>
                      <a:r>
                        <a:rPr lang="zh-CN" sz="2400" kern="100" dirty="0">
                          <a:effectLst/>
                          <a:latin typeface="Times New Roman" panose="02020603050405020304"/>
                          <a:ea typeface="微软雅黑" panose="020B0503020204020204" pitchFamily="34" charset="-122"/>
                          <a:cs typeface="Times New Roman" panose="02020603050405020304"/>
                        </a:rPr>
                        <a:t>实验编号</a:t>
                      </a:r>
                      <a:endParaRPr lang="zh-CN" sz="24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i="1" kern="100">
                          <a:effectLst/>
                          <a:latin typeface="Times New Roman" panose="02020603050405020304"/>
                          <a:ea typeface="微软雅黑" panose="020B0503020204020204" pitchFamily="34" charset="-122"/>
                          <a:cs typeface="Courier New" panose="02070309020205020404"/>
                        </a:rPr>
                        <a:t>T</a:t>
                      </a:r>
                      <a:r>
                        <a:rPr lang="en-US" sz="2400" kern="100">
                          <a:effectLst/>
                          <a:latin typeface="Times New Roman" panose="02020603050405020304"/>
                          <a:ea typeface="微软雅黑" panose="020B0503020204020204" pitchFamily="34" charset="-122"/>
                          <a:cs typeface="Courier New" panose="02070309020205020404"/>
                        </a:rPr>
                        <a:t>/K</a:t>
                      </a:r>
                      <a:endParaRPr lang="zh-CN" sz="24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i="1" kern="100" dirty="0">
                          <a:effectLst/>
                          <a:latin typeface="Times New Roman" panose="02020603050405020304"/>
                          <a:ea typeface="微软雅黑" panose="020B0503020204020204" pitchFamily="34" charset="-122"/>
                          <a:cs typeface="Courier New" panose="02070309020205020404"/>
                        </a:rPr>
                        <a:t>c</a:t>
                      </a:r>
                      <a:r>
                        <a:rPr lang="en-US" sz="2400" kern="100" dirty="0">
                          <a:effectLst/>
                          <a:latin typeface="Times New Roman" panose="02020603050405020304"/>
                          <a:ea typeface="微软雅黑" panose="020B0503020204020204" pitchFamily="34" charset="-122"/>
                          <a:cs typeface="Courier New" panose="02070309020205020404"/>
                        </a:rPr>
                        <a:t>(KI)/</a:t>
                      </a:r>
                      <a:r>
                        <a:rPr lang="en-US" sz="2400" kern="100" dirty="0" err="1">
                          <a:effectLst/>
                          <a:latin typeface="Times New Roman" panose="02020603050405020304"/>
                          <a:ea typeface="微软雅黑" panose="020B0503020204020204" pitchFamily="34" charset="-122"/>
                          <a:cs typeface="Courier New" panose="02070309020205020404"/>
                        </a:rPr>
                        <a:t>mol·L</a:t>
                      </a:r>
                      <a:r>
                        <a:rPr lang="zh-CN" sz="2400" kern="100" baseline="30000" dirty="0">
                          <a:effectLst/>
                          <a:latin typeface="Times New Roman" panose="02020603050405020304"/>
                          <a:ea typeface="微软雅黑" panose="020B0503020204020204" pitchFamily="34" charset="-122"/>
                          <a:cs typeface="Times New Roman" panose="02020603050405020304"/>
                        </a:rPr>
                        <a:t>－</a:t>
                      </a:r>
                      <a:r>
                        <a:rPr lang="en-US" sz="2400" kern="100" baseline="30000" dirty="0">
                          <a:effectLst/>
                          <a:latin typeface="Times New Roman" panose="02020603050405020304"/>
                          <a:ea typeface="微软雅黑" panose="020B0503020204020204" pitchFamily="34" charset="-122"/>
                          <a:cs typeface="Courier New" panose="02070309020205020404"/>
                        </a:rPr>
                        <a:t>1</a:t>
                      </a:r>
                      <a:endParaRPr lang="zh-CN" sz="24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i="1" kern="100">
                          <a:effectLst/>
                          <a:latin typeface="Times New Roman" panose="02020603050405020304"/>
                          <a:ea typeface="微软雅黑" panose="020B0503020204020204" pitchFamily="34" charset="-122"/>
                          <a:cs typeface="Courier New" panose="02070309020205020404"/>
                        </a:rPr>
                        <a:t>c</a:t>
                      </a:r>
                      <a:r>
                        <a:rPr lang="en-US" sz="2400" kern="100">
                          <a:effectLst/>
                          <a:latin typeface="Times New Roman" panose="02020603050405020304"/>
                          <a:ea typeface="微软雅黑" panose="020B0503020204020204" pitchFamily="34" charset="-122"/>
                          <a:cs typeface="Courier New" panose="02070309020205020404"/>
                        </a:rPr>
                        <a:t>(H</a:t>
                      </a:r>
                      <a:r>
                        <a:rPr lang="en-US" sz="2400" kern="100" baseline="-25000">
                          <a:effectLst/>
                          <a:latin typeface="Times New Roman" panose="02020603050405020304"/>
                          <a:ea typeface="微软雅黑" panose="020B0503020204020204" pitchFamily="34" charset="-122"/>
                          <a:cs typeface="Courier New" panose="02070309020205020404"/>
                        </a:rPr>
                        <a:t>2</a:t>
                      </a:r>
                      <a:r>
                        <a:rPr lang="en-US" sz="2400" kern="100">
                          <a:effectLst/>
                          <a:latin typeface="Times New Roman" panose="02020603050405020304"/>
                          <a:ea typeface="微软雅黑" panose="020B0503020204020204" pitchFamily="34" charset="-122"/>
                          <a:cs typeface="Courier New" panose="02070309020205020404"/>
                        </a:rPr>
                        <a:t>SO</a:t>
                      </a:r>
                      <a:r>
                        <a:rPr lang="en-US" sz="2400" kern="100" baseline="-25000">
                          <a:effectLst/>
                          <a:latin typeface="Times New Roman" panose="02020603050405020304"/>
                          <a:ea typeface="微软雅黑" panose="020B0503020204020204" pitchFamily="34" charset="-122"/>
                          <a:cs typeface="Courier New" panose="02070309020205020404"/>
                        </a:rPr>
                        <a:t>4</a:t>
                      </a:r>
                      <a:r>
                        <a:rPr lang="en-US" sz="2400" kern="100">
                          <a:effectLst/>
                          <a:latin typeface="Times New Roman" panose="02020603050405020304"/>
                          <a:ea typeface="微软雅黑" panose="020B0503020204020204" pitchFamily="34" charset="-122"/>
                          <a:cs typeface="Courier New" panose="02070309020205020404"/>
                        </a:rPr>
                        <a:t>)/mol·L</a:t>
                      </a:r>
                      <a:r>
                        <a:rPr lang="zh-CN" sz="2400" kern="100" baseline="30000">
                          <a:effectLst/>
                          <a:latin typeface="Times New Roman" panose="02020603050405020304"/>
                          <a:ea typeface="微软雅黑" panose="020B0503020204020204" pitchFamily="34" charset="-122"/>
                          <a:cs typeface="Times New Roman" panose="02020603050405020304"/>
                        </a:rPr>
                        <a:t>－</a:t>
                      </a:r>
                      <a:r>
                        <a:rPr lang="en-US" sz="2400" kern="100" baseline="30000">
                          <a:effectLst/>
                          <a:latin typeface="Times New Roman" panose="02020603050405020304"/>
                          <a:ea typeface="微软雅黑" panose="020B0503020204020204" pitchFamily="34" charset="-122"/>
                          <a:cs typeface="Courier New" panose="02070309020205020404"/>
                        </a:rPr>
                        <a:t>1</a:t>
                      </a:r>
                      <a:endParaRPr lang="zh-CN" sz="24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400" kern="100">
                          <a:effectLst/>
                          <a:latin typeface="Times New Roman" panose="02020603050405020304"/>
                          <a:ea typeface="微软雅黑" panose="020B0503020204020204" pitchFamily="34" charset="-122"/>
                          <a:cs typeface="Times New Roman" panose="02020603050405020304"/>
                        </a:rPr>
                        <a:t>实验目的</a:t>
                      </a:r>
                      <a:endParaRPr lang="zh-CN" sz="24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5847">
                <a:tc>
                  <a:txBody>
                    <a:bodyPr/>
                    <a:lstStyle/>
                    <a:p>
                      <a:pPr algn="ctr">
                        <a:lnSpc>
                          <a:spcPct val="150000"/>
                        </a:lnSpc>
                        <a:spcAft>
                          <a:spcPts val="0"/>
                        </a:spcAft>
                        <a:tabLst>
                          <a:tab pos="2610485" algn="l"/>
                        </a:tabLst>
                      </a:pPr>
                      <a:r>
                        <a:rPr lang="en-US" sz="2400" kern="100">
                          <a:effectLst/>
                          <a:latin typeface="宋体" panose="02010600030101010101" pitchFamily="2" charset="-122"/>
                          <a:ea typeface="微软雅黑" panose="020B0503020204020204" pitchFamily="34" charset="-122"/>
                          <a:cs typeface="Times New Roman" panose="02020603050405020304"/>
                        </a:rPr>
                        <a:t>Ⅰ</a:t>
                      </a:r>
                      <a:endParaRPr lang="zh-CN" sz="24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298</a:t>
                      </a:r>
                      <a:endParaRPr lang="zh-CN" sz="24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1</a:t>
                      </a:r>
                      <a:endParaRPr lang="zh-CN" sz="24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0.1</a:t>
                      </a:r>
                      <a:endParaRPr lang="zh-CN" sz="24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50000"/>
                        </a:lnSpc>
                        <a:spcAft>
                          <a:spcPts val="0"/>
                        </a:spcAft>
                        <a:tabLst>
                          <a:tab pos="2610485" algn="l"/>
                        </a:tabLst>
                      </a:pPr>
                      <a:r>
                        <a:rPr lang="zh-CN" sz="2400" kern="100" dirty="0">
                          <a:effectLst/>
                          <a:latin typeface="Times New Roman" panose="02020603050405020304"/>
                          <a:ea typeface="微软雅黑" panose="020B0503020204020204" pitchFamily="34" charset="-122"/>
                          <a:cs typeface="Times New Roman" panose="02020603050405020304"/>
                        </a:rPr>
                        <a:t>实验</a:t>
                      </a:r>
                      <a:r>
                        <a:rPr lang="en-US" sz="2400" kern="100" dirty="0">
                          <a:effectLst/>
                          <a:latin typeface="宋体" panose="02010600030101010101" pitchFamily="2" charset="-122"/>
                          <a:ea typeface="微软雅黑" panose="020B0503020204020204" pitchFamily="34" charset="-122"/>
                          <a:cs typeface="Times New Roman" panose="02020603050405020304"/>
                        </a:rPr>
                        <a:t>Ⅰ</a:t>
                      </a:r>
                      <a:r>
                        <a:rPr lang="zh-CN" sz="2400" kern="100" dirty="0">
                          <a:effectLst/>
                          <a:latin typeface="Times New Roman" panose="02020603050405020304"/>
                          <a:ea typeface="微软雅黑" panose="020B0503020204020204" pitchFamily="34" charset="-122"/>
                          <a:cs typeface="Times New Roman" panose="02020603050405020304"/>
                        </a:rPr>
                        <a:t>和</a:t>
                      </a:r>
                      <a:r>
                        <a:rPr lang="en-US" sz="2400" kern="100" dirty="0">
                          <a:effectLst/>
                          <a:latin typeface="宋体" panose="02010600030101010101" pitchFamily="2" charset="-122"/>
                          <a:ea typeface="微软雅黑" panose="020B0503020204020204" pitchFamily="34" charset="-122"/>
                          <a:cs typeface="Times New Roman" panose="02020603050405020304"/>
                        </a:rPr>
                        <a:t>Ⅱ</a:t>
                      </a:r>
                      <a:r>
                        <a:rPr lang="zh-CN" sz="2400" kern="100" dirty="0">
                          <a:effectLst/>
                          <a:latin typeface="Times New Roman" panose="02020603050405020304"/>
                          <a:ea typeface="微软雅黑" panose="020B0503020204020204" pitchFamily="34" charset="-122"/>
                          <a:cs typeface="Times New Roman" panose="02020603050405020304"/>
                        </a:rPr>
                        <a:t>探究温度对该反应速率的影响；实验</a:t>
                      </a:r>
                      <a:r>
                        <a:rPr lang="en-US" sz="2400" kern="100" dirty="0">
                          <a:effectLst/>
                          <a:latin typeface="宋体" panose="02010600030101010101" pitchFamily="2" charset="-122"/>
                          <a:ea typeface="微软雅黑" panose="020B0503020204020204" pitchFamily="34" charset="-122"/>
                          <a:cs typeface="Times New Roman" panose="02020603050405020304"/>
                        </a:rPr>
                        <a:t>Ⅰ</a:t>
                      </a:r>
                      <a:r>
                        <a:rPr lang="zh-CN" sz="2400" kern="100" dirty="0">
                          <a:effectLst/>
                          <a:latin typeface="Times New Roman" panose="02020603050405020304"/>
                          <a:ea typeface="微软雅黑" panose="020B0503020204020204" pitchFamily="34" charset="-122"/>
                          <a:cs typeface="Times New Roman" panose="02020603050405020304"/>
                        </a:rPr>
                        <a:t>和</a:t>
                      </a:r>
                      <a:r>
                        <a:rPr lang="en-US" sz="2400" kern="100" dirty="0">
                          <a:effectLst/>
                          <a:latin typeface="宋体" panose="02010600030101010101" pitchFamily="2" charset="-122"/>
                          <a:ea typeface="微软雅黑" panose="020B0503020204020204" pitchFamily="34" charset="-122"/>
                          <a:cs typeface="Times New Roman" panose="02020603050405020304"/>
                        </a:rPr>
                        <a:t>Ⅲ</a:t>
                      </a:r>
                      <a:r>
                        <a:rPr lang="zh-CN" sz="2400" kern="100" dirty="0">
                          <a:effectLst/>
                          <a:latin typeface="Times New Roman" panose="02020603050405020304"/>
                          <a:ea typeface="微软雅黑" panose="020B0503020204020204" pitchFamily="34" charset="-122"/>
                          <a:cs typeface="Times New Roman" panose="02020603050405020304"/>
                        </a:rPr>
                        <a:t>探究反应物浓度对该反应速率的影响</a:t>
                      </a:r>
                      <a:endParaRPr lang="zh-CN" sz="24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0138">
                <a:tc>
                  <a:txBody>
                    <a:bodyPr/>
                    <a:lstStyle/>
                    <a:p>
                      <a:pPr algn="ctr">
                        <a:lnSpc>
                          <a:spcPct val="150000"/>
                        </a:lnSpc>
                        <a:spcAft>
                          <a:spcPts val="0"/>
                        </a:spcAft>
                        <a:tabLst>
                          <a:tab pos="2610485" algn="l"/>
                        </a:tabLst>
                      </a:pPr>
                      <a:r>
                        <a:rPr lang="en-US" sz="2400" kern="100">
                          <a:effectLst/>
                          <a:latin typeface="宋体" panose="02010600030101010101" pitchFamily="2" charset="-122"/>
                          <a:ea typeface="微软雅黑" panose="020B0503020204020204" pitchFamily="34" charset="-122"/>
                          <a:cs typeface="Times New Roman" panose="02020603050405020304"/>
                        </a:rPr>
                        <a:t>Ⅱ</a:t>
                      </a:r>
                      <a:endParaRPr lang="zh-CN" sz="24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308</a:t>
                      </a:r>
                      <a:endParaRPr lang="zh-CN" sz="24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1</a:t>
                      </a:r>
                      <a:endParaRPr lang="zh-CN" sz="24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i="1" kern="100">
                          <a:effectLst/>
                          <a:latin typeface="Times New Roman" panose="02020603050405020304"/>
                          <a:ea typeface="微软雅黑" panose="020B0503020204020204" pitchFamily="34" charset="-122"/>
                          <a:cs typeface="Courier New" panose="02070309020205020404"/>
                        </a:rPr>
                        <a:t>c</a:t>
                      </a:r>
                      <a:endParaRPr lang="zh-CN" sz="24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594360">
                <a:tc>
                  <a:txBody>
                    <a:bodyPr/>
                    <a:lstStyle/>
                    <a:p>
                      <a:pPr algn="ctr">
                        <a:lnSpc>
                          <a:spcPct val="150000"/>
                        </a:lnSpc>
                        <a:spcAft>
                          <a:spcPts val="0"/>
                        </a:spcAft>
                        <a:tabLst>
                          <a:tab pos="2610485" algn="l"/>
                        </a:tabLst>
                      </a:pPr>
                      <a:r>
                        <a:rPr lang="en-US" sz="2400" kern="100">
                          <a:effectLst/>
                          <a:latin typeface="宋体" panose="02010600030101010101" pitchFamily="2" charset="-122"/>
                          <a:ea typeface="微软雅黑" panose="020B0503020204020204" pitchFamily="34" charset="-122"/>
                          <a:cs typeface="Times New Roman" panose="02020603050405020304"/>
                        </a:rPr>
                        <a:t>Ⅲ</a:t>
                      </a:r>
                      <a:endParaRPr lang="zh-CN" sz="24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i="1" kern="100">
                          <a:effectLst/>
                          <a:latin typeface="Times New Roman" panose="02020603050405020304"/>
                          <a:ea typeface="微软雅黑" panose="020B0503020204020204" pitchFamily="34" charset="-122"/>
                          <a:cs typeface="Courier New" panose="02070309020205020404"/>
                        </a:rPr>
                        <a:t>T</a:t>
                      </a:r>
                      <a:endParaRPr lang="zh-CN" sz="24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a:effectLst/>
                          <a:latin typeface="Times New Roman" panose="02020603050405020304"/>
                          <a:ea typeface="微软雅黑" panose="020B0503020204020204" pitchFamily="34" charset="-122"/>
                          <a:cs typeface="Courier New" panose="02070309020205020404"/>
                        </a:rPr>
                        <a:t>1</a:t>
                      </a:r>
                      <a:endParaRPr lang="zh-CN" sz="24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400" kern="100" dirty="0">
                          <a:effectLst/>
                          <a:latin typeface="Times New Roman" panose="02020603050405020304"/>
                          <a:ea typeface="微软雅黑" panose="020B0503020204020204" pitchFamily="34" charset="-122"/>
                          <a:cs typeface="Courier New" panose="02070309020205020404"/>
                        </a:rPr>
                        <a:t>0.2</a:t>
                      </a:r>
                      <a:endParaRPr lang="zh-CN" sz="24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bl>
          </a:graphicData>
        </a:graphic>
      </p:graphicFrame>
      <p:sp>
        <p:nvSpPr>
          <p:cNvPr id="14" name="矩形 13"/>
          <p:cNvSpPr/>
          <p:nvPr/>
        </p:nvSpPr>
        <p:spPr>
          <a:xfrm>
            <a:off x="527193" y="5661932"/>
            <a:ext cx="11243394" cy="648230"/>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i="1"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i="1" kern="100" dirty="0">
                <a:latin typeface="Times New Roman" panose="02020603050405020304"/>
                <a:ea typeface="微软雅黑" panose="020B0503020204020204" pitchFamily="34" charset="-122"/>
                <a:cs typeface="Courier New" panose="02070309020205020404"/>
              </a:rPr>
              <a:t>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15" name="矩形 14"/>
          <p:cNvSpPr/>
          <p:nvPr/>
        </p:nvSpPr>
        <p:spPr>
          <a:xfrm>
            <a:off x="1414608" y="5774691"/>
            <a:ext cx="601447" cy="492443"/>
          </a:xfrm>
          <a:prstGeom prst="rect">
            <a:avLst/>
          </a:prstGeom>
        </p:spPr>
        <p:txBody>
          <a:bodyPr wrap="none">
            <a:spAutoFit/>
          </a:bodyPr>
          <a:lstStyle/>
          <a:p>
            <a:r>
              <a:rPr lang="en-US" altLang="zh-CN" sz="2600">
                <a:solidFill>
                  <a:srgbClr val="C00000"/>
                </a:solidFill>
                <a:latin typeface="Times New Roman" panose="02020603050405020304"/>
                <a:ea typeface="微软雅黑" panose="020B0503020204020204" pitchFamily="34" charset="-122"/>
              </a:rPr>
              <a:t>0.1</a:t>
            </a:r>
            <a:endParaRPr lang="zh-CN" altLang="en-US" sz="2600" dirty="0"/>
          </a:p>
        </p:txBody>
      </p:sp>
      <p:sp>
        <p:nvSpPr>
          <p:cNvPr id="16" name="矩形 15"/>
          <p:cNvSpPr/>
          <p:nvPr/>
        </p:nvSpPr>
        <p:spPr>
          <a:xfrm>
            <a:off x="3610173" y="5779619"/>
            <a:ext cx="684803"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298</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682018"/>
            <a:ext cx="11243394" cy="184766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b="1" dirty="0">
                <a:solidFill>
                  <a:srgbClr val="0000FF"/>
                </a:solidFill>
                <a:latin typeface="Times New Roman" panose="02020603050405020304"/>
                <a:ea typeface="黑体" panose="02010609060101010101" charset="-122"/>
                <a:cs typeface="Times New Roman" panose="02020603050405020304"/>
              </a:rPr>
              <a:t>解析</a:t>
            </a:r>
            <a:r>
              <a:rPr lang="zh-CN" altLang="zh-CN" sz="2600" dirty="0">
                <a:latin typeface="Times New Roman" panose="02020603050405020304"/>
                <a:ea typeface="黑体" panose="02010609060101010101" charset="-122"/>
                <a:cs typeface="Times New Roman" panose="02020603050405020304"/>
              </a:rPr>
              <a:t>　</a:t>
            </a:r>
            <a:r>
              <a:rPr lang="en-US" altLang="zh-CN" sz="2600" b="1" dirty="0">
                <a:solidFill>
                  <a:srgbClr val="0000FF"/>
                </a:solidFill>
                <a:latin typeface="Times New Roman" panose="02020603050405020304"/>
                <a:ea typeface="仿宋_GB2312"/>
              </a:rPr>
              <a:t>(1)</a:t>
            </a:r>
            <a:r>
              <a:rPr lang="zh-CN" altLang="zh-CN" sz="2600" b="1" dirty="0">
                <a:solidFill>
                  <a:srgbClr val="0000FF"/>
                </a:solidFill>
                <a:latin typeface="Times New Roman" panose="02020603050405020304"/>
                <a:ea typeface="仿宋_GB2312"/>
                <a:cs typeface="Times New Roman" panose="02020603050405020304"/>
              </a:rPr>
              <a:t>实验</a:t>
            </a:r>
            <a:r>
              <a:rPr lang="en-US" altLang="zh-CN" sz="2600" b="1" dirty="0">
                <a:solidFill>
                  <a:srgbClr val="0000FF"/>
                </a:solidFill>
                <a:latin typeface="宋体" panose="02010600030101010101" pitchFamily="2" charset="-122"/>
                <a:ea typeface="仿宋_GB2312"/>
                <a:cs typeface="Times New Roman" panose="02020603050405020304"/>
              </a:rPr>
              <a:t>Ⅰ</a:t>
            </a:r>
            <a:r>
              <a:rPr lang="zh-CN" altLang="zh-CN" sz="2600" b="1" dirty="0">
                <a:solidFill>
                  <a:srgbClr val="0000FF"/>
                </a:solidFill>
                <a:latin typeface="Times New Roman" panose="02020603050405020304"/>
                <a:ea typeface="仿宋_GB2312"/>
                <a:cs typeface="Times New Roman" panose="02020603050405020304"/>
              </a:rPr>
              <a:t>和</a:t>
            </a:r>
            <a:r>
              <a:rPr lang="en-US" altLang="zh-CN" sz="2600" b="1" dirty="0">
                <a:solidFill>
                  <a:srgbClr val="0000FF"/>
                </a:solidFill>
                <a:latin typeface="宋体" panose="02010600030101010101" pitchFamily="2" charset="-122"/>
                <a:ea typeface="仿宋_GB2312"/>
                <a:cs typeface="Times New Roman" panose="02020603050405020304"/>
              </a:rPr>
              <a:t>Ⅱ</a:t>
            </a:r>
            <a:r>
              <a:rPr lang="zh-CN" altLang="zh-CN" sz="2600" b="1" dirty="0">
                <a:solidFill>
                  <a:srgbClr val="0000FF"/>
                </a:solidFill>
                <a:latin typeface="Times New Roman" panose="02020603050405020304"/>
                <a:ea typeface="仿宋_GB2312"/>
                <a:cs typeface="Times New Roman" panose="02020603050405020304"/>
              </a:rPr>
              <a:t>探究温度对该反应速率的影响，则除温度外的其他条件不变，故</a:t>
            </a:r>
            <a:r>
              <a:rPr lang="en-US" altLang="zh-CN" sz="2600" b="1" i="1" dirty="0">
                <a:solidFill>
                  <a:srgbClr val="0000FF"/>
                </a:solidFill>
                <a:latin typeface="Times New Roman" panose="02020603050405020304"/>
                <a:ea typeface="仿宋_GB2312"/>
              </a:rPr>
              <a:t>c</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0.1</a:t>
            </a:r>
            <a:r>
              <a:rPr lang="zh-CN" altLang="zh-CN" sz="2600" b="1" dirty="0">
                <a:solidFill>
                  <a:srgbClr val="0000FF"/>
                </a:solidFill>
                <a:latin typeface="Times New Roman" panose="02020603050405020304"/>
                <a:ea typeface="仿宋_GB2312"/>
                <a:cs typeface="Times New Roman" panose="02020603050405020304"/>
              </a:rPr>
              <a:t>；实验</a:t>
            </a:r>
            <a:r>
              <a:rPr lang="en-US" altLang="zh-CN" sz="2600" b="1" dirty="0">
                <a:solidFill>
                  <a:srgbClr val="0000FF"/>
                </a:solidFill>
                <a:latin typeface="宋体" panose="02010600030101010101" pitchFamily="2" charset="-122"/>
                <a:ea typeface="仿宋_GB2312"/>
                <a:cs typeface="Times New Roman" panose="02020603050405020304"/>
              </a:rPr>
              <a:t>Ⅰ</a:t>
            </a:r>
            <a:r>
              <a:rPr lang="zh-CN" altLang="zh-CN" sz="2600" b="1" dirty="0">
                <a:solidFill>
                  <a:srgbClr val="0000FF"/>
                </a:solidFill>
                <a:latin typeface="Times New Roman" panose="02020603050405020304"/>
                <a:ea typeface="仿宋_GB2312"/>
                <a:cs typeface="Times New Roman" panose="02020603050405020304"/>
              </a:rPr>
              <a:t>和</a:t>
            </a:r>
            <a:r>
              <a:rPr lang="en-US" altLang="zh-CN" sz="2600" b="1" dirty="0">
                <a:solidFill>
                  <a:srgbClr val="0000FF"/>
                </a:solidFill>
                <a:latin typeface="宋体" panose="02010600030101010101" pitchFamily="2" charset="-122"/>
                <a:ea typeface="仿宋_GB2312"/>
                <a:cs typeface="Times New Roman" panose="02020603050405020304"/>
              </a:rPr>
              <a:t>Ⅲ</a:t>
            </a:r>
            <a:r>
              <a:rPr lang="zh-CN" altLang="zh-CN" sz="2600" b="1" dirty="0">
                <a:solidFill>
                  <a:srgbClr val="0000FF"/>
                </a:solidFill>
                <a:latin typeface="Times New Roman" panose="02020603050405020304"/>
                <a:ea typeface="仿宋_GB2312"/>
                <a:cs typeface="Times New Roman" panose="02020603050405020304"/>
              </a:rPr>
              <a:t>探究反应物浓度对该反应速率的影响，则除反应物浓度外的其他条件不变，则</a:t>
            </a:r>
            <a:r>
              <a:rPr lang="en-US" altLang="zh-CN" sz="2600" b="1" i="1" dirty="0">
                <a:solidFill>
                  <a:srgbClr val="0000FF"/>
                </a:solidFill>
                <a:latin typeface="Times New Roman" panose="02020603050405020304"/>
                <a:ea typeface="仿宋_GB2312"/>
              </a:rPr>
              <a:t>T</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298</a:t>
            </a:r>
            <a:r>
              <a:rPr lang="zh-CN" altLang="zh-CN" sz="2600" b="1" dirty="0">
                <a:solidFill>
                  <a:srgbClr val="0000FF"/>
                </a:solidFill>
                <a:latin typeface="Times New Roman" panose="02020603050405020304"/>
                <a:ea typeface="仿宋_GB231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5" y="665949"/>
            <a:ext cx="11341433"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该实验中应该观察记录</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，为此</a:t>
            </a:r>
            <a:r>
              <a:rPr lang="zh-CN" altLang="zh-CN" sz="2600" kern="100" dirty="0">
                <a:latin typeface="Times New Roman" panose="02020603050405020304"/>
                <a:ea typeface="微软雅黑" panose="020B0503020204020204" pitchFamily="34" charset="-122"/>
                <a:cs typeface="Times New Roman" panose="02020603050405020304"/>
              </a:rPr>
              <a:t>，该实验中三种溶液混合的顺序不合理的是</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先将</a:t>
            </a:r>
            <a:r>
              <a:rPr lang="en-US" altLang="zh-CN" sz="2600" kern="100" dirty="0">
                <a:latin typeface="Times New Roman" panose="02020603050405020304"/>
                <a:ea typeface="微软雅黑" panose="020B0503020204020204" pitchFamily="34" charset="-122"/>
                <a:cs typeface="Courier New" panose="02070309020205020404"/>
              </a:rPr>
              <a:t>KI</a:t>
            </a:r>
            <a:r>
              <a:rPr lang="zh-CN" altLang="zh-CN" sz="2600" kern="100" dirty="0">
                <a:latin typeface="Times New Roman" panose="02020603050405020304"/>
                <a:ea typeface="微软雅黑" panose="020B0503020204020204" pitchFamily="34" charset="-122"/>
                <a:cs typeface="Times New Roman" panose="02020603050405020304"/>
              </a:rPr>
              <a:t>溶液与淀粉溶液混合，然后再加入硫酸溶液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a:t>
            </a:r>
            <a:r>
              <a:rPr lang="zh-CN" altLang="zh-CN" sz="2600" kern="100" dirty="0">
                <a:latin typeface="Times New Roman" panose="02020603050405020304"/>
                <a:ea typeface="微软雅黑" panose="020B0503020204020204" pitchFamily="34" charset="-122"/>
                <a:cs typeface="Times New Roman" panose="02020603050405020304"/>
              </a:rPr>
              <a:t>先将</a:t>
            </a:r>
            <a:r>
              <a:rPr lang="en-US" altLang="zh-CN" sz="2600" kern="100" dirty="0">
                <a:latin typeface="Times New Roman" panose="02020603050405020304"/>
                <a:ea typeface="微软雅黑" panose="020B0503020204020204" pitchFamily="34" charset="-122"/>
                <a:cs typeface="Courier New" panose="02070309020205020404"/>
              </a:rPr>
              <a:t>KI</a:t>
            </a:r>
            <a:r>
              <a:rPr lang="zh-CN" altLang="zh-CN" sz="2600" kern="100" dirty="0">
                <a:latin typeface="Times New Roman" panose="02020603050405020304"/>
                <a:ea typeface="微软雅黑" panose="020B0503020204020204" pitchFamily="34" charset="-122"/>
                <a:cs typeface="Times New Roman" panose="02020603050405020304"/>
              </a:rPr>
              <a:t>溶液与硫酸溶液混合，然后再加入淀粉溶液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先将硫酸溶液与淀粉溶液混合，然后再加入</a:t>
            </a:r>
            <a:r>
              <a:rPr lang="en-US" altLang="zh-CN" sz="2600" kern="100" dirty="0">
                <a:latin typeface="Times New Roman" panose="02020603050405020304"/>
                <a:ea typeface="微软雅黑" panose="020B0503020204020204" pitchFamily="34" charset="-122"/>
                <a:cs typeface="Courier New" panose="02070309020205020404"/>
              </a:rPr>
              <a:t>KI</a:t>
            </a:r>
            <a:r>
              <a:rPr lang="zh-CN" altLang="zh-CN" sz="2600" kern="100" dirty="0" smtClean="0">
                <a:latin typeface="Times New Roman" panose="02020603050405020304"/>
                <a:ea typeface="微软雅黑" panose="020B0503020204020204" pitchFamily="34" charset="-122"/>
                <a:cs typeface="Times New Roman" panose="02020603050405020304"/>
              </a:rPr>
              <a:t>溶液</a:t>
            </a:r>
            <a:endParaRPr lang="zh-CN" altLang="zh-CN" sz="1050" kern="100" dirty="0">
              <a:latin typeface="宋体" panose="02010600030101010101" pitchFamily="2" charset="-122"/>
              <a:cs typeface="Courier New" panose="02070309020205020404"/>
            </a:endParaRPr>
          </a:p>
        </p:txBody>
      </p:sp>
      <p:sp>
        <p:nvSpPr>
          <p:cNvPr id="6" name="矩形 5"/>
          <p:cNvSpPr/>
          <p:nvPr/>
        </p:nvSpPr>
        <p:spPr>
          <a:xfrm>
            <a:off x="4763191" y="742149"/>
            <a:ext cx="3852337" cy="492443"/>
          </a:xfrm>
          <a:prstGeom prst="rect">
            <a:avLst/>
          </a:prstGeom>
        </p:spPr>
        <p:txBody>
          <a:bodyPr wrap="none">
            <a:spAutoFit/>
          </a:bodyPr>
          <a:lstStyle/>
          <a:p>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溶液出现蓝色所需的时间</a:t>
            </a:r>
            <a:endParaRPr lang="zh-CN" altLang="en-US" sz="2600" dirty="0"/>
          </a:p>
        </p:txBody>
      </p:sp>
      <p:sp>
        <p:nvSpPr>
          <p:cNvPr id="7" name="矩形 6"/>
          <p:cNvSpPr/>
          <p:nvPr/>
        </p:nvSpPr>
        <p:spPr>
          <a:xfrm>
            <a:off x="5375114" y="1355009"/>
            <a:ext cx="684803"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298</a:t>
            </a:r>
            <a:endParaRPr lang="zh-CN" altLang="en-US" sz="2600" dirty="0"/>
          </a:p>
        </p:txBody>
      </p:sp>
      <p:sp>
        <p:nvSpPr>
          <p:cNvPr id="8" name="矩形 7"/>
          <p:cNvSpPr/>
          <p:nvPr/>
        </p:nvSpPr>
        <p:spPr>
          <a:xfrm>
            <a:off x="334486" y="3726586"/>
            <a:ext cx="11243394"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en-US" sz="2600" b="1" dirty="0" smtClean="0">
                <a:solidFill>
                  <a:srgbClr val="0000FF"/>
                </a:solidFill>
                <a:latin typeface="Times New Roman" panose="02020603050405020304"/>
                <a:ea typeface="仿宋_GB2312"/>
              </a:rPr>
              <a:t>解析  </a:t>
            </a:r>
            <a:r>
              <a:rPr lang="en-US" altLang="zh-CN" sz="2600" b="1" dirty="0" smtClean="0">
                <a:solidFill>
                  <a:srgbClr val="0000FF"/>
                </a:solidFill>
                <a:latin typeface="Times New Roman" panose="02020603050405020304"/>
                <a:ea typeface="仿宋_GB2312"/>
              </a:rPr>
              <a:t>(</a:t>
            </a:r>
            <a:r>
              <a:rPr lang="en-US" altLang="zh-CN" sz="2600" b="1" dirty="0">
                <a:solidFill>
                  <a:srgbClr val="0000FF"/>
                </a:solidFill>
                <a:latin typeface="Times New Roman" panose="02020603050405020304"/>
                <a:ea typeface="仿宋_GB2312"/>
              </a:rPr>
              <a:t>2)I</a:t>
            </a:r>
            <a:r>
              <a:rPr lang="zh-CN" altLang="zh-CN" sz="2600" b="1" baseline="30000" dirty="0">
                <a:solidFill>
                  <a:srgbClr val="0000FF"/>
                </a:solidFill>
                <a:latin typeface="Times New Roman" panose="02020603050405020304"/>
                <a:ea typeface="仿宋_GB2312"/>
                <a:cs typeface="Times New Roman" panose="02020603050405020304"/>
              </a:rPr>
              <a:t>－</a:t>
            </a:r>
            <a:r>
              <a:rPr lang="zh-CN" altLang="zh-CN" sz="2600" b="1" dirty="0">
                <a:solidFill>
                  <a:srgbClr val="0000FF"/>
                </a:solidFill>
                <a:latin typeface="Times New Roman" panose="02020603050405020304"/>
                <a:ea typeface="仿宋_GB2312"/>
                <a:cs typeface="Times New Roman" panose="02020603050405020304"/>
              </a:rPr>
              <a:t>被空气中的</a:t>
            </a:r>
            <a:r>
              <a:rPr lang="en-US" altLang="zh-CN" sz="2600" b="1" dirty="0">
                <a:solidFill>
                  <a:srgbClr val="0000FF"/>
                </a:solidFill>
                <a:latin typeface="Times New Roman" panose="02020603050405020304"/>
                <a:ea typeface="仿宋_GB2312"/>
              </a:rPr>
              <a:t>O</a:t>
            </a:r>
            <a:r>
              <a:rPr lang="en-US" altLang="zh-CN" sz="2600" b="1" baseline="-25000"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氧化生成</a:t>
            </a:r>
            <a:r>
              <a:rPr lang="en-US" altLang="zh-CN" sz="2600" b="1" dirty="0">
                <a:solidFill>
                  <a:srgbClr val="0000FF"/>
                </a:solidFill>
                <a:latin typeface="Times New Roman" panose="02020603050405020304"/>
                <a:ea typeface="仿宋_GB2312"/>
              </a:rPr>
              <a:t>I</a:t>
            </a:r>
            <a:r>
              <a:rPr lang="en-US" altLang="zh-CN" sz="2600" b="1" baseline="-25000"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a:t>
            </a:r>
            <a:r>
              <a:rPr lang="en-US" altLang="zh-CN" sz="2600" b="1" dirty="0">
                <a:solidFill>
                  <a:srgbClr val="0000FF"/>
                </a:solidFill>
                <a:latin typeface="Times New Roman" panose="02020603050405020304"/>
                <a:ea typeface="仿宋_GB2312"/>
              </a:rPr>
              <a:t>I</a:t>
            </a:r>
            <a:r>
              <a:rPr lang="en-US" altLang="zh-CN" sz="2600" b="1" baseline="-25000" dirty="0">
                <a:solidFill>
                  <a:srgbClr val="0000FF"/>
                </a:solidFill>
                <a:latin typeface="Times New Roman" panose="02020603050405020304"/>
                <a:ea typeface="仿宋_GB2312"/>
              </a:rPr>
              <a:t>2</a:t>
            </a:r>
            <a:r>
              <a:rPr lang="zh-CN" altLang="zh-CN" sz="2600" b="1" dirty="0">
                <a:solidFill>
                  <a:srgbClr val="0000FF"/>
                </a:solidFill>
                <a:latin typeface="Times New Roman" panose="02020603050405020304"/>
                <a:ea typeface="仿宋_GB2312"/>
                <a:cs typeface="Times New Roman" panose="02020603050405020304"/>
              </a:rPr>
              <a:t>遇淀粉变蓝，则该实验中应该记录溶液出现蓝色所需的时间；应在反应未开始时加入淀粉溶液，否则会有误差。</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549805" y="2644973"/>
            <a:ext cx="720092"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 name="对象 1"/>
          <p:cNvGraphicFramePr>
            <a:graphicFrameLocks noChangeAspect="1"/>
          </p:cNvGraphicFramePr>
          <p:nvPr/>
        </p:nvGraphicFramePr>
        <p:xfrm>
          <a:off x="381000" y="1449541"/>
          <a:ext cx="11493500" cy="4152900"/>
        </p:xfrm>
        <a:graphic>
          <a:graphicData uri="http://schemas.openxmlformats.org/presentationml/2006/ole">
            <mc:AlternateContent xmlns:mc="http://schemas.openxmlformats.org/markup-compatibility/2006">
              <mc:Choice xmlns:v="urn:schemas-microsoft-com:vml" Requires="v">
                <p:oleObj spid="_x0000_s40985" name="Document" r:id="rId1" imgW="11505565" imgH="4168775" progId="Word.Document.8">
                  <p:embed/>
                </p:oleObj>
              </mc:Choice>
              <mc:Fallback>
                <p:oleObj name="Document" r:id="rId1" imgW="11505565" imgH="4168775" progId="Word.Document.8">
                  <p:embed/>
                  <p:pic>
                    <p:nvPicPr>
                      <p:cNvPr id="0" name="图片 40984"/>
                      <p:cNvPicPr/>
                      <p:nvPr/>
                    </p:nvPicPr>
                    <p:blipFill>
                      <a:blip r:embed="rId2"/>
                      <a:stretch>
                        <a:fillRect/>
                      </a:stretch>
                    </p:blipFill>
                    <p:spPr>
                      <a:xfrm>
                        <a:off x="381000" y="1449541"/>
                        <a:ext cx="11493500" cy="4152900"/>
                      </a:xfrm>
                      <a:prstGeom prst="rect">
                        <a:avLst/>
                      </a:prstGeom>
                    </p:spPr>
                  </p:pic>
                </p:oleObj>
              </mc:Fallback>
            </mc:AlternateContent>
          </a:graphicData>
        </a:graphic>
      </p:graphicFrame>
      <p:sp>
        <p:nvSpPr>
          <p:cNvPr id="4" name="矩形 3"/>
          <p:cNvSpPr/>
          <p:nvPr/>
        </p:nvSpPr>
        <p:spPr>
          <a:xfrm>
            <a:off x="4320376" y="754849"/>
            <a:ext cx="2937022" cy="523220"/>
          </a:xfrm>
          <a:prstGeom prst="rect">
            <a:avLst/>
          </a:prstGeom>
        </p:spPr>
        <p:txBody>
          <a:bodyPr wrap="none">
            <a:spAutoFit/>
          </a:bodyPr>
          <a:lstStyle/>
          <a:p>
            <a:r>
              <a:rPr lang="en-US" altLang="zh-CN" sz="2800" dirty="0">
                <a:latin typeface="Times New Roman" panose="02020603050405020304"/>
                <a:ea typeface="微软雅黑" panose="020B0503020204020204" pitchFamily="34" charset="-122"/>
              </a:rPr>
              <a:t>B</a:t>
            </a:r>
            <a:r>
              <a:rPr lang="zh-CN" altLang="zh-CN" sz="2800" dirty="0">
                <a:latin typeface="Times New Roman" panose="02020603050405020304"/>
                <a:ea typeface="微软雅黑" panose="020B0503020204020204" pitchFamily="34" charset="-122"/>
                <a:cs typeface="Times New Roman" panose="02020603050405020304"/>
              </a:rPr>
              <a:t>级　素养培优练</a:t>
            </a:r>
            <a:endParaRPr lang="zh-CN" altLang="en-US" sz="2800" dirty="0"/>
          </a:p>
        </p:txBody>
      </p:sp>
      <p:pic>
        <p:nvPicPr>
          <p:cNvPr id="40981" name="Picture 21" descr="SJ48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21066" y="2676525"/>
            <a:ext cx="2160276" cy="151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571500"/>
          <a:ext cx="11493500" cy="5537200"/>
        </p:xfrm>
        <a:graphic>
          <a:graphicData uri="http://schemas.openxmlformats.org/presentationml/2006/ole">
            <mc:AlternateContent xmlns:mc="http://schemas.openxmlformats.org/markup-compatibility/2006">
              <mc:Choice xmlns:v="urn:schemas-microsoft-com:vml" Requires="v">
                <p:oleObj spid="_x0000_s48151" name="Document" r:id="rId1" imgW="11505565" imgH="5559425" progId="Word.Document.8">
                  <p:embed/>
                </p:oleObj>
              </mc:Choice>
              <mc:Fallback>
                <p:oleObj name="Document" r:id="rId1" imgW="11505565" imgH="5559425" progId="Word.Document.8">
                  <p:embed/>
                  <p:pic>
                    <p:nvPicPr>
                      <p:cNvPr id="0" name="图片 48150"/>
                      <p:cNvPicPr/>
                      <p:nvPr/>
                    </p:nvPicPr>
                    <p:blipFill>
                      <a:blip r:embed="rId2"/>
                      <a:stretch>
                        <a:fillRect/>
                      </a:stretch>
                    </p:blipFill>
                    <p:spPr>
                      <a:xfrm>
                        <a:off x="381000" y="571500"/>
                        <a:ext cx="11493500" cy="55372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694516" y="909472"/>
          <a:ext cx="10971213" cy="3223264"/>
        </p:xfrm>
        <a:graphic>
          <a:graphicData uri="http://schemas.openxmlformats.org/drawingml/2006/table">
            <a:tbl>
              <a:tblPr/>
              <a:tblGrid>
                <a:gridCol w="4500575"/>
                <a:gridCol w="2700345"/>
                <a:gridCol w="1980253"/>
                <a:gridCol w="1790040"/>
              </a:tblGrid>
              <a:tr h="720092">
                <a:tc>
                  <a:txBody>
                    <a:bodyPr/>
                    <a:lstStyle/>
                    <a:p>
                      <a:pPr algn="ctr">
                        <a:lnSpc>
                          <a:spcPct val="150000"/>
                        </a:lnSpc>
                        <a:spcAft>
                          <a:spcPts val="0"/>
                        </a:spcAft>
                        <a:tabLst>
                          <a:tab pos="2700655" algn="l"/>
                        </a:tabLst>
                      </a:pPr>
                      <a:r>
                        <a:rPr lang="zh-CN" sz="2600" kern="100" dirty="0">
                          <a:effectLst/>
                          <a:latin typeface="Times New Roman" panose="02020603050405020304"/>
                          <a:ea typeface="微软雅黑" panose="020B0503020204020204" pitchFamily="34" charset="-122"/>
                          <a:cs typeface="Times New Roman" panose="02020603050405020304"/>
                        </a:rPr>
                        <a:t>反应物或生成物</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SO</a:t>
                      </a:r>
                      <a:r>
                        <a:rPr lang="en-US" sz="2600" kern="100" baseline="-25000">
                          <a:effectLst/>
                          <a:latin typeface="Times New Roman" panose="02020603050405020304"/>
                          <a:ea typeface="微软雅黑" panose="020B0503020204020204" pitchFamily="34" charset="-122"/>
                          <a:cs typeface="Courier New" panose="02070309020205020404"/>
                        </a:rPr>
                        <a:t>2</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O</a:t>
                      </a:r>
                      <a:r>
                        <a:rPr lang="en-US" sz="2600" kern="100" baseline="-25000">
                          <a:effectLst/>
                          <a:latin typeface="Times New Roman" panose="02020603050405020304"/>
                          <a:ea typeface="微软雅黑" panose="020B0503020204020204" pitchFamily="34" charset="-122"/>
                          <a:cs typeface="Courier New" panose="02070309020205020404"/>
                        </a:rPr>
                        <a:t>2</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en-US" sz="2600" kern="100">
                          <a:effectLst/>
                          <a:latin typeface="Times New Roman" panose="02020603050405020304"/>
                          <a:ea typeface="微软雅黑" panose="020B0503020204020204" pitchFamily="34" charset="-122"/>
                          <a:cs typeface="Courier New" panose="02070309020205020404"/>
                        </a:rPr>
                        <a:t>SO</a:t>
                      </a:r>
                      <a:r>
                        <a:rPr lang="en-US" sz="2600" kern="100" baseline="-25000">
                          <a:effectLst/>
                          <a:latin typeface="Times New Roman" panose="02020603050405020304"/>
                          <a:ea typeface="微软雅黑" panose="020B0503020204020204" pitchFamily="34" charset="-122"/>
                          <a:cs typeface="Courier New" panose="02070309020205020404"/>
                        </a:rPr>
                        <a:t>3</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5824">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物质的量浓度变化</a:t>
                      </a:r>
                      <a:r>
                        <a:rPr lang="en-US" sz="2600" kern="100">
                          <a:effectLst/>
                          <a:latin typeface="Times New Roman" panose="02020603050405020304"/>
                          <a:ea typeface="微软雅黑" panose="020B0503020204020204" pitchFamily="34" charset="-122"/>
                          <a:cs typeface="Courier New" panose="02070309020205020404"/>
                        </a:rPr>
                        <a:t>(mol·L</a:t>
                      </a:r>
                      <a:r>
                        <a:rPr lang="zh-CN" sz="2600" kern="100" baseline="30000">
                          <a:effectLst/>
                          <a:latin typeface="Times New Roman" panose="02020603050405020304"/>
                          <a:ea typeface="微软雅黑" panose="020B0503020204020204" pitchFamily="34" charset="-122"/>
                          <a:cs typeface="Times New Roman" panose="02020603050405020304"/>
                        </a:rPr>
                        <a:t>－</a:t>
                      </a:r>
                      <a:r>
                        <a:rPr lang="en-US" sz="2600" kern="100" baseline="30000">
                          <a:effectLst/>
                          <a:latin typeface="Times New Roman" panose="02020603050405020304"/>
                          <a:ea typeface="微软雅黑" panose="020B0503020204020204" pitchFamily="34" charset="-122"/>
                          <a:cs typeface="Courier New" panose="02070309020205020404"/>
                        </a:rPr>
                        <a:t>1</a:t>
                      </a:r>
                      <a:r>
                        <a:rPr lang="en-US" sz="2600" kern="100">
                          <a:effectLst/>
                          <a:latin typeface="Times New Roman" panose="02020603050405020304"/>
                          <a:ea typeface="微软雅黑" panose="020B0503020204020204" pitchFamily="34" charset="-122"/>
                          <a:cs typeface="Courier New" panose="02070309020205020404"/>
                        </a:rPr>
                        <a:t>)</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4383">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化学反应速率</a:t>
                      </a:r>
                      <a:r>
                        <a:rPr lang="en-US" sz="2600" kern="100">
                          <a:effectLst/>
                          <a:latin typeface="Times New Roman" panose="02020603050405020304"/>
                          <a:ea typeface="微软雅黑" panose="020B0503020204020204" pitchFamily="34" charset="-122"/>
                          <a:cs typeface="Courier New" panose="02070309020205020404"/>
                        </a:rPr>
                        <a:t>(mol·L</a:t>
                      </a:r>
                      <a:r>
                        <a:rPr lang="zh-CN" sz="2600" kern="100" baseline="30000">
                          <a:effectLst/>
                          <a:latin typeface="Times New Roman" panose="02020603050405020304"/>
                          <a:ea typeface="微软雅黑" panose="020B0503020204020204" pitchFamily="34" charset="-122"/>
                          <a:cs typeface="Times New Roman" panose="02020603050405020304"/>
                        </a:rPr>
                        <a:t>－</a:t>
                      </a:r>
                      <a:r>
                        <a:rPr lang="en-US" sz="2600" kern="100" baseline="30000">
                          <a:effectLst/>
                          <a:latin typeface="Times New Roman" panose="02020603050405020304"/>
                          <a:ea typeface="微软雅黑" panose="020B0503020204020204" pitchFamily="34" charset="-122"/>
                          <a:cs typeface="Courier New" panose="02070309020205020404"/>
                        </a:rPr>
                        <a:t>1</a:t>
                      </a:r>
                      <a:r>
                        <a:rPr lang="en-US" sz="2600" kern="100">
                          <a:effectLst/>
                          <a:latin typeface="Times New Roman" panose="02020603050405020304"/>
                          <a:ea typeface="微软雅黑" panose="020B0503020204020204" pitchFamily="34" charset="-122"/>
                          <a:cs typeface="Courier New" panose="02070309020205020404"/>
                        </a:rPr>
                        <a:t>·s</a:t>
                      </a:r>
                      <a:r>
                        <a:rPr lang="zh-CN" sz="2600" kern="100" baseline="30000">
                          <a:effectLst/>
                          <a:latin typeface="Times New Roman" panose="02020603050405020304"/>
                          <a:ea typeface="微软雅黑" panose="020B0503020204020204" pitchFamily="34" charset="-122"/>
                          <a:cs typeface="Times New Roman" panose="02020603050405020304"/>
                        </a:rPr>
                        <a:t>－</a:t>
                      </a:r>
                      <a:r>
                        <a:rPr lang="en-US" sz="2600" kern="100" baseline="30000">
                          <a:effectLst/>
                          <a:latin typeface="Times New Roman" panose="02020603050405020304"/>
                          <a:ea typeface="微软雅黑" panose="020B0503020204020204" pitchFamily="34" charset="-122"/>
                          <a:cs typeface="Courier New" panose="02070309020205020404"/>
                        </a:rPr>
                        <a:t>1</a:t>
                      </a:r>
                      <a:r>
                        <a:rPr lang="en-US" sz="2600" kern="100">
                          <a:effectLst/>
                          <a:latin typeface="Times New Roman" panose="02020603050405020304"/>
                          <a:ea typeface="微软雅黑" panose="020B0503020204020204" pitchFamily="34" charset="-122"/>
                          <a:cs typeface="Courier New" panose="02070309020205020404"/>
                        </a:rPr>
                        <a:t>)</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2965">
                <a:tc>
                  <a:txBody>
                    <a:bodyPr/>
                    <a:lstStyle/>
                    <a:p>
                      <a:pPr algn="ctr">
                        <a:lnSpc>
                          <a:spcPct val="150000"/>
                        </a:lnSpc>
                        <a:spcAft>
                          <a:spcPts val="0"/>
                        </a:spcAft>
                        <a:tabLst>
                          <a:tab pos="2700655" algn="l"/>
                        </a:tabLst>
                      </a:pPr>
                      <a:r>
                        <a:rPr lang="zh-CN" sz="2600" kern="100">
                          <a:effectLst/>
                          <a:latin typeface="Times New Roman" panose="02020603050405020304"/>
                          <a:ea typeface="微软雅黑" panose="020B0503020204020204" pitchFamily="34" charset="-122"/>
                          <a:cs typeface="Times New Roman" panose="02020603050405020304"/>
                        </a:rPr>
                        <a:t>化学反应速率之比</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50000"/>
                        </a:lnSpc>
                        <a:spcAft>
                          <a:spcPts val="0"/>
                        </a:spcAft>
                        <a:tabLst>
                          <a:tab pos="2700655" algn="l"/>
                        </a:tabLst>
                      </a:pPr>
                      <a:r>
                        <a:rPr kumimoji="0" lang="en-US" altLang="zh-CN" sz="2600" b="0" i="0" u="none" kern="100" baseline="0" dirty="0" smtClean="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rPr>
                        <a:t>______________</a:t>
                      </a:r>
                      <a:endParaRPr kumimoji="0" lang="zh-CN" sz="2600" b="0" i="0" u="none" kern="100" baseline="0" dirty="0">
                        <a:solidFill>
                          <a:srgbClr val="000000"/>
                        </a:solidFill>
                        <a:effectLst/>
                        <a:latin typeface="Times New Roman" panose="02020603050405020304"/>
                        <a:ea typeface="宋体" panose="02010600030101010101" pitchFamily="2" charset="-122"/>
                        <a:cs typeface="Courier New" panose="02070309020205020404"/>
                        <a:sym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6275229" y="1629564"/>
            <a:ext cx="601447" cy="620619"/>
          </a:xfrm>
          <a:prstGeom prst="rect">
            <a:avLst/>
          </a:prstGeom>
        </p:spPr>
        <p:txBody>
          <a:bodyPr wrap="none">
            <a:spAutoFit/>
          </a:bodyPr>
          <a:lstStyle/>
          <a:p>
            <a:pPr algn="ctr">
              <a:lnSpc>
                <a:spcPct val="150000"/>
              </a:lnSpc>
              <a:spcAft>
                <a:spcPts val="0"/>
              </a:spcAft>
              <a:tabLst>
                <a:tab pos="2700655" algn="l"/>
              </a:tabLst>
            </a:pP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0.4</a:t>
            </a:r>
            <a:endParaRPr lang="zh-CN"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
        <p:nvSpPr>
          <p:cNvPr id="7" name="矩形 6"/>
          <p:cNvSpPr/>
          <p:nvPr/>
        </p:nvSpPr>
        <p:spPr>
          <a:xfrm>
            <a:off x="8615528" y="1629564"/>
            <a:ext cx="601447" cy="620619"/>
          </a:xfrm>
          <a:prstGeom prst="rect">
            <a:avLst/>
          </a:prstGeom>
        </p:spPr>
        <p:txBody>
          <a:bodyPr wrap="none">
            <a:spAutoFit/>
          </a:bodyPr>
          <a:lstStyle/>
          <a:p>
            <a:pPr algn="ctr">
              <a:lnSpc>
                <a:spcPct val="150000"/>
              </a:lnSpc>
              <a:spcAft>
                <a:spcPts val="0"/>
              </a:spcAft>
              <a:tabLst>
                <a:tab pos="2700655" algn="l"/>
              </a:tabLst>
            </a:pP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0.2</a:t>
            </a:r>
            <a:endParaRPr lang="zh-CN"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
        <p:nvSpPr>
          <p:cNvPr id="9" name="矩形 8"/>
          <p:cNvSpPr/>
          <p:nvPr/>
        </p:nvSpPr>
        <p:spPr>
          <a:xfrm>
            <a:off x="10415758" y="1629564"/>
            <a:ext cx="601447" cy="620619"/>
          </a:xfrm>
          <a:prstGeom prst="rect">
            <a:avLst/>
          </a:prstGeom>
        </p:spPr>
        <p:txBody>
          <a:bodyPr wrap="none">
            <a:spAutoFit/>
          </a:bodyPr>
          <a:lstStyle/>
          <a:p>
            <a:pPr algn="ctr">
              <a:lnSpc>
                <a:spcPct val="150000"/>
              </a:lnSpc>
              <a:spcAft>
                <a:spcPts val="0"/>
              </a:spcAft>
              <a:tabLst>
                <a:tab pos="2700655" algn="l"/>
              </a:tabLst>
            </a:pP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0.4</a:t>
            </a:r>
            <a:endParaRPr lang="zh-CN"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
        <p:nvSpPr>
          <p:cNvPr id="10" name="矩形 9"/>
          <p:cNvSpPr/>
          <p:nvPr/>
        </p:nvSpPr>
        <p:spPr>
          <a:xfrm>
            <a:off x="5940583" y="2516979"/>
            <a:ext cx="768159" cy="620619"/>
          </a:xfrm>
          <a:prstGeom prst="rect">
            <a:avLst/>
          </a:prstGeom>
        </p:spPr>
        <p:txBody>
          <a:bodyPr wrap="none">
            <a:spAutoFit/>
          </a:bodyPr>
          <a:lstStyle/>
          <a:p>
            <a:pPr algn="ctr">
              <a:lnSpc>
                <a:spcPct val="150000"/>
              </a:lnSpc>
              <a:spcAft>
                <a:spcPts val="0"/>
              </a:spcAft>
              <a:tabLst>
                <a:tab pos="2700655" algn="l"/>
              </a:tabLst>
            </a:pP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0.08</a:t>
            </a:r>
            <a:endParaRPr lang="zh-CN"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
        <p:nvSpPr>
          <p:cNvPr id="11" name="矩形 10"/>
          <p:cNvSpPr/>
          <p:nvPr/>
        </p:nvSpPr>
        <p:spPr>
          <a:xfrm>
            <a:off x="8448816" y="2529679"/>
            <a:ext cx="768159" cy="620619"/>
          </a:xfrm>
          <a:prstGeom prst="rect">
            <a:avLst/>
          </a:prstGeom>
        </p:spPr>
        <p:txBody>
          <a:bodyPr wrap="none">
            <a:spAutoFit/>
          </a:bodyPr>
          <a:lstStyle/>
          <a:p>
            <a:pPr algn="ctr">
              <a:lnSpc>
                <a:spcPct val="150000"/>
              </a:lnSpc>
              <a:spcAft>
                <a:spcPts val="0"/>
              </a:spcAft>
              <a:tabLst>
                <a:tab pos="2700655" algn="l"/>
              </a:tabLst>
            </a:pP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0.04</a:t>
            </a:r>
            <a:endParaRPr lang="zh-CN"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
        <p:nvSpPr>
          <p:cNvPr id="12" name="矩形 11"/>
          <p:cNvSpPr/>
          <p:nvPr/>
        </p:nvSpPr>
        <p:spPr>
          <a:xfrm>
            <a:off x="10377658" y="2529679"/>
            <a:ext cx="768159" cy="620619"/>
          </a:xfrm>
          <a:prstGeom prst="rect">
            <a:avLst/>
          </a:prstGeom>
        </p:spPr>
        <p:txBody>
          <a:bodyPr wrap="none">
            <a:spAutoFit/>
          </a:bodyPr>
          <a:lstStyle/>
          <a:p>
            <a:pPr algn="ctr">
              <a:lnSpc>
                <a:spcPct val="150000"/>
              </a:lnSpc>
              <a:spcAft>
                <a:spcPts val="0"/>
              </a:spcAft>
              <a:tabLst>
                <a:tab pos="2700655" algn="l"/>
              </a:tabLst>
            </a:pP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0.08</a:t>
            </a:r>
            <a:endParaRPr lang="zh-CN"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
        <p:nvSpPr>
          <p:cNvPr id="13" name="矩形 12"/>
          <p:cNvSpPr/>
          <p:nvPr/>
        </p:nvSpPr>
        <p:spPr>
          <a:xfrm>
            <a:off x="7535390" y="3353594"/>
            <a:ext cx="1435008" cy="616579"/>
          </a:xfrm>
          <a:prstGeom prst="rect">
            <a:avLst/>
          </a:prstGeom>
        </p:spPr>
        <p:txBody>
          <a:bodyPr wrap="none">
            <a:spAutoFit/>
          </a:bodyPr>
          <a:lstStyle/>
          <a:p>
            <a:pPr algn="ctr">
              <a:lnSpc>
                <a:spcPct val="150000"/>
              </a:lnSpc>
              <a:spcAft>
                <a:spcPts val="0"/>
              </a:spcAft>
              <a:tabLst>
                <a:tab pos="2700655" algn="l"/>
              </a:tabLst>
            </a:pP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a:t>
            </a:r>
            <a:r>
              <a:rPr lang="en-US" altLang="zh-CN" sz="2600"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1</a:t>
            </a:r>
            <a:r>
              <a:rPr lang="en-US" altLang="zh-CN" sz="2600" kern="100" dirty="0">
                <a:solidFill>
                  <a:srgbClr val="C00000"/>
                </a:solidFill>
                <a:latin typeface="Times New Roman" panose="02020603050405020304"/>
                <a:ea typeface="宋体" panose="02010600030101010101" pitchFamily="2" charset="-122"/>
                <a:cs typeface="Times New Roman" panose="02020603050405020304"/>
                <a:sym typeface="Times New Roman" panose="02020603050405020304"/>
              </a:rPr>
              <a:t>∶</a:t>
            </a:r>
            <a:r>
              <a:rPr lang="en-US"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rPr>
              <a:t>2 </a:t>
            </a:r>
            <a:endParaRPr lang="zh-CN" altLang="zh-CN" sz="2600" kern="100" dirty="0">
              <a:solidFill>
                <a:srgbClr val="C00000"/>
              </a:solidFill>
              <a:latin typeface="Times New Roman" panose="02020603050405020304"/>
              <a:ea typeface="宋体" panose="02010600030101010101" pitchFamily="2" charset="-122"/>
              <a:cs typeface="Courier New" panose="02070309020205020404"/>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autoUpdateAnimBg="0"/>
      <p:bldP spid="9" grpId="0" autoUpdateAnimBg="0"/>
      <p:bldP spid="10" grpId="0" autoUpdateAnimBg="0"/>
      <p:bldP spid="11" grpId="0" autoUpdateAnimBg="0"/>
      <p:bldP spid="12" grpId="0" autoUpdateAnimBg="0"/>
      <p:bldP spid="13"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549426"/>
            <a:ext cx="11654075" cy="1038337"/>
          </a:xfrm>
          <a:prstGeom prst="rect">
            <a:avLst/>
          </a:prstGeom>
        </p:spPr>
        <p:txBody>
          <a:bodyPr wrap="square" lIns="121898" tIns="60948" rIns="121898" bIns="60948">
            <a:spAutoFit/>
          </a:bodyPr>
          <a:lstStyle/>
          <a:p>
            <a:pPr marL="269875" indent="-457200" algn="just">
              <a:lnSpc>
                <a:spcPct val="12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14.</a:t>
            </a:r>
            <a:r>
              <a:rPr lang="zh-CN" altLang="zh-CN" sz="2600" kern="100" dirty="0">
                <a:latin typeface="Times New Roman" panose="02020603050405020304"/>
                <a:ea typeface="微软雅黑" panose="020B0503020204020204" pitchFamily="34" charset="-122"/>
                <a:cs typeface="Times New Roman" panose="02020603050405020304"/>
              </a:rPr>
              <a:t>一定温度下，</a:t>
            </a:r>
            <a:r>
              <a:rPr lang="en-US" altLang="zh-CN" sz="2600" kern="100" dirty="0">
                <a:latin typeface="Times New Roman" panose="02020603050405020304"/>
                <a:ea typeface="微软雅黑" panose="020B0503020204020204" pitchFamily="34" charset="-122"/>
                <a:cs typeface="Courier New" panose="02070309020205020404"/>
              </a:rPr>
              <a:t>10 L 0.40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的</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溶液发生催化分解，测得不同时刻生成</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的体积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已折算为标准状况下</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如表所示：</a:t>
            </a:r>
            <a:endParaRPr lang="zh-CN" altLang="zh-CN" sz="1050" kern="100" dirty="0">
              <a:effectLst/>
              <a:latin typeface="宋体" panose="02010600030101010101" pitchFamily="2" charset="-122"/>
              <a:cs typeface="Courier New" panose="02070309020205020404"/>
            </a:endParaRPr>
          </a:p>
        </p:txBody>
      </p:sp>
      <p:graphicFrame>
        <p:nvGraphicFramePr>
          <p:cNvPr id="4" name="表格 3"/>
          <p:cNvGraphicFramePr>
            <a:graphicFrameLocks noGrp="1"/>
          </p:cNvGraphicFramePr>
          <p:nvPr/>
        </p:nvGraphicFramePr>
        <p:xfrm>
          <a:off x="626281" y="1693064"/>
          <a:ext cx="10971215" cy="1048967"/>
        </p:xfrm>
        <a:graphic>
          <a:graphicData uri="http://schemas.openxmlformats.org/drawingml/2006/table">
            <a:tbl>
              <a:tblPr/>
              <a:tblGrid>
                <a:gridCol w="4084301"/>
                <a:gridCol w="1038085"/>
                <a:gridCol w="1038085"/>
                <a:gridCol w="1202686"/>
                <a:gridCol w="1202686"/>
                <a:gridCol w="1202686"/>
                <a:gridCol w="1202686"/>
              </a:tblGrid>
              <a:tr h="508898">
                <a:tc>
                  <a:txBody>
                    <a:bodyPr/>
                    <a:lstStyle/>
                    <a:p>
                      <a:pPr algn="ctr">
                        <a:lnSpc>
                          <a:spcPct val="100000"/>
                        </a:lnSpc>
                        <a:spcAft>
                          <a:spcPts val="0"/>
                        </a:spcAft>
                        <a:tabLst>
                          <a:tab pos="2610485" algn="l"/>
                        </a:tabLst>
                      </a:pPr>
                      <a:r>
                        <a:rPr lang="en-US" sz="2600" i="1" kern="100" dirty="0">
                          <a:effectLst/>
                          <a:latin typeface="Times New Roman" panose="02020603050405020304"/>
                          <a:ea typeface="微软雅黑" panose="020B0503020204020204" pitchFamily="34" charset="-122"/>
                          <a:cs typeface="Courier New" panose="02070309020205020404"/>
                        </a:rPr>
                        <a:t>t</a:t>
                      </a:r>
                      <a:r>
                        <a:rPr lang="en-US" sz="2600" kern="100" dirty="0">
                          <a:effectLst/>
                          <a:latin typeface="Times New Roman" panose="02020603050405020304"/>
                          <a:ea typeface="微软雅黑" panose="020B0503020204020204" pitchFamily="34" charset="-122"/>
                          <a:cs typeface="Courier New" panose="02070309020205020404"/>
                        </a:rPr>
                        <a:t>/min</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en-US" sz="2600" kern="100" dirty="0">
                          <a:effectLst/>
                          <a:latin typeface="Times New Roman" panose="02020603050405020304"/>
                          <a:ea typeface="微软雅黑" panose="020B0503020204020204" pitchFamily="34" charset="-122"/>
                          <a:cs typeface="Courier New" panose="02070309020205020404"/>
                        </a:rPr>
                        <a:t>0</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2</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4</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6</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8</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10</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69">
                <a:tc>
                  <a:txBody>
                    <a:bodyPr/>
                    <a:lstStyle/>
                    <a:p>
                      <a:pPr algn="ctr">
                        <a:lnSpc>
                          <a:spcPct val="100000"/>
                        </a:lnSpc>
                        <a:spcAft>
                          <a:spcPts val="0"/>
                        </a:spcAft>
                        <a:tabLst>
                          <a:tab pos="2610485" algn="l"/>
                        </a:tabLst>
                      </a:pPr>
                      <a:r>
                        <a:rPr lang="en-US" sz="2600" i="1" kern="100" dirty="0">
                          <a:effectLst/>
                          <a:latin typeface="Times New Roman" panose="02020603050405020304"/>
                          <a:ea typeface="微软雅黑" panose="020B0503020204020204" pitchFamily="34" charset="-122"/>
                          <a:cs typeface="Courier New" panose="02070309020205020404"/>
                        </a:rPr>
                        <a:t>V</a:t>
                      </a:r>
                      <a:r>
                        <a:rPr lang="en-US" sz="2600" kern="100" dirty="0">
                          <a:effectLst/>
                          <a:latin typeface="Times New Roman" panose="02020603050405020304"/>
                          <a:ea typeface="微软雅黑" panose="020B0503020204020204" pitchFamily="34" charset="-122"/>
                          <a:cs typeface="Courier New" panose="02070309020205020404"/>
                        </a:rPr>
                        <a:t>(O</a:t>
                      </a:r>
                      <a:r>
                        <a:rPr lang="en-US" sz="2600" kern="100" baseline="-25000" dirty="0">
                          <a:effectLst/>
                          <a:latin typeface="Times New Roman" panose="02020603050405020304"/>
                          <a:ea typeface="微软雅黑" panose="020B0503020204020204" pitchFamily="34" charset="-122"/>
                          <a:cs typeface="Courier New" panose="02070309020205020404"/>
                        </a:rPr>
                        <a:t>2</a:t>
                      </a:r>
                      <a:r>
                        <a:rPr lang="en-US" sz="2600" kern="100" dirty="0">
                          <a:effectLst/>
                          <a:latin typeface="Times New Roman" panose="02020603050405020304"/>
                          <a:ea typeface="微软雅黑" panose="020B0503020204020204" pitchFamily="34" charset="-122"/>
                          <a:cs typeface="Courier New" panose="02070309020205020404"/>
                        </a:rPr>
                        <a:t>)/L</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0.0</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9.9</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17.2</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22.4</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26.5</a:t>
                      </a:r>
                      <a:endParaRPr lang="zh-CN" sz="100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2610485" algn="l"/>
                        </a:tabLst>
                      </a:pPr>
                      <a:r>
                        <a:rPr lang="en-US" sz="2600" kern="100" dirty="0">
                          <a:effectLst/>
                          <a:latin typeface="Times New Roman" panose="02020603050405020304"/>
                          <a:ea typeface="微软雅黑" panose="020B0503020204020204" pitchFamily="34" charset="-122"/>
                          <a:cs typeface="Courier New" panose="02070309020205020404"/>
                        </a:rPr>
                        <a:t>29.9</a:t>
                      </a:r>
                      <a:endParaRPr lang="zh-CN" sz="100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432525" y="2813525"/>
            <a:ext cx="11243394" cy="3123908"/>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下列说法错误的是</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溶液体积变化忽略不计</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　　</a:t>
            </a:r>
            <a:r>
              <a:rPr lang="en-US" altLang="zh-CN" sz="2600" kern="100" dirty="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A.0</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4 min</a:t>
            </a:r>
            <a:r>
              <a:rPr lang="zh-CN" altLang="zh-CN" sz="2600" kern="100" dirty="0">
                <a:latin typeface="Times New Roman" panose="02020603050405020304"/>
                <a:ea typeface="微软雅黑" panose="020B0503020204020204" pitchFamily="34" charset="-122"/>
                <a:cs typeface="Times New Roman" panose="02020603050405020304"/>
              </a:rPr>
              <a:t>内的平均反应速率</a:t>
            </a:r>
            <a:r>
              <a:rPr lang="en-US" altLang="zh-CN" sz="2600" i="1" kern="100" dirty="0">
                <a:latin typeface="Book Antiqua" panose="02040602050305030304"/>
                <a:ea typeface="微软雅黑" panose="020B0503020204020204" pitchFamily="34" charset="-122"/>
                <a:cs typeface="Times New Roman" panose="02020603050405020304"/>
              </a:rPr>
              <a:t>v</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0.038 4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·min</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B.6</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10 min</a:t>
            </a:r>
            <a:r>
              <a:rPr lang="zh-CN" altLang="zh-CN" sz="2600" kern="100" dirty="0">
                <a:latin typeface="Times New Roman" panose="02020603050405020304"/>
                <a:ea typeface="微软雅黑" panose="020B0503020204020204" pitchFamily="34" charset="-122"/>
                <a:cs typeface="Times New Roman" panose="02020603050405020304"/>
              </a:rPr>
              <a:t>内的平均反应速率</a:t>
            </a:r>
            <a:r>
              <a:rPr lang="en-US" altLang="zh-CN" sz="2600" i="1" kern="100" dirty="0">
                <a:latin typeface="Book Antiqua" panose="02040602050305030304"/>
                <a:ea typeface="微软雅黑" panose="020B0503020204020204" pitchFamily="34" charset="-122"/>
                <a:cs typeface="Times New Roman" panose="02020603050405020304"/>
              </a:rPr>
              <a:t>v</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0.038 4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en-US" altLang="zh-CN" sz="2600" kern="100" dirty="0">
                <a:latin typeface="Times New Roman" panose="02020603050405020304"/>
                <a:ea typeface="微软雅黑" panose="020B0503020204020204" pitchFamily="34" charset="-122"/>
                <a:cs typeface="Courier New" panose="02070309020205020404"/>
              </a:rPr>
              <a:t>·min</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C.</a:t>
            </a:r>
            <a:r>
              <a:rPr lang="zh-CN" altLang="zh-CN" sz="2600" kern="100" dirty="0">
                <a:latin typeface="Times New Roman" panose="02020603050405020304"/>
                <a:ea typeface="微软雅黑" panose="020B0503020204020204" pitchFamily="34" charset="-122"/>
                <a:cs typeface="Times New Roman" panose="02020603050405020304"/>
              </a:rPr>
              <a:t>反应至</a:t>
            </a:r>
            <a:r>
              <a:rPr lang="en-US" altLang="zh-CN" sz="2600" kern="100" dirty="0">
                <a:latin typeface="Times New Roman" panose="02020603050405020304"/>
                <a:ea typeface="微软雅黑" panose="020B0503020204020204" pitchFamily="34" charset="-122"/>
                <a:cs typeface="Courier New" panose="02070309020205020404"/>
              </a:rPr>
              <a:t>6 min</a:t>
            </a:r>
            <a:r>
              <a:rPr lang="zh-CN" altLang="zh-CN" sz="2600" kern="100" dirty="0">
                <a:latin typeface="Times New Roman" panose="02020603050405020304"/>
                <a:ea typeface="微软雅黑" panose="020B0503020204020204" pitchFamily="34" charset="-122"/>
                <a:cs typeface="Times New Roman" panose="02020603050405020304"/>
              </a:rPr>
              <a:t>时，</a:t>
            </a:r>
            <a:r>
              <a:rPr lang="en-US" altLang="zh-CN" sz="2600" i="1" kern="100" dirty="0">
                <a:latin typeface="Times New Roman" panose="02020603050405020304"/>
                <a:ea typeface="微软雅黑" panose="020B0503020204020204" pitchFamily="34" charset="-122"/>
                <a:cs typeface="Courier New" panose="02070309020205020404"/>
              </a:rPr>
              <a:t>c</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0.20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D.</a:t>
            </a:r>
            <a:r>
              <a:rPr lang="zh-CN" altLang="zh-CN" sz="2600" kern="100" dirty="0">
                <a:latin typeface="Times New Roman" panose="02020603050405020304"/>
                <a:ea typeface="微软雅黑" panose="020B0503020204020204" pitchFamily="34" charset="-122"/>
                <a:cs typeface="Times New Roman" panose="02020603050405020304"/>
              </a:rPr>
              <a:t>反应至</a:t>
            </a:r>
            <a:r>
              <a:rPr lang="en-US" altLang="zh-CN" sz="2600" kern="100" dirty="0">
                <a:latin typeface="Times New Roman" panose="02020603050405020304"/>
                <a:ea typeface="微软雅黑" panose="020B0503020204020204" pitchFamily="34" charset="-122"/>
                <a:cs typeface="Courier New" panose="02070309020205020404"/>
              </a:rPr>
              <a:t>6 min</a:t>
            </a:r>
            <a:r>
              <a:rPr lang="zh-CN" altLang="zh-CN" sz="2600" kern="100" dirty="0">
                <a:latin typeface="Times New Roman" panose="02020603050405020304"/>
                <a:ea typeface="微软雅黑" panose="020B0503020204020204" pitchFamily="34" charset="-122"/>
                <a:cs typeface="Times New Roman" panose="02020603050405020304"/>
              </a:rPr>
              <a:t>时，</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分解了</a:t>
            </a:r>
            <a:r>
              <a:rPr lang="en-US" altLang="zh-CN" sz="2600" kern="100" dirty="0">
                <a:latin typeface="Times New Roman" panose="02020603050405020304"/>
                <a:ea typeface="微软雅黑" panose="020B0503020204020204" pitchFamily="34" charset="-122"/>
                <a:cs typeface="Courier New" panose="02070309020205020404"/>
              </a:rPr>
              <a:t>40</a:t>
            </a:r>
            <a:r>
              <a:rPr lang="en-US" altLang="zh-CN" sz="2600" kern="100" dirty="0" smtClean="0">
                <a:latin typeface="Times New Roman" panose="02020603050405020304"/>
                <a:ea typeface="微软雅黑" panose="020B0503020204020204" pitchFamily="34" charset="-122"/>
                <a:cs typeface="Courier New" panose="02070309020205020404"/>
              </a:rPr>
              <a:t>%</a:t>
            </a:r>
            <a:endParaRPr lang="zh-CN" altLang="zh-CN" sz="1050" kern="100" dirty="0">
              <a:latin typeface="宋体" panose="02010600030101010101" pitchFamily="2" charset="-122"/>
              <a:cs typeface="Courier New" panose="02070309020205020404"/>
            </a:endParaRPr>
          </a:p>
        </p:txBody>
      </p:sp>
      <p:sp>
        <p:nvSpPr>
          <p:cNvPr id="7" name="TextBox 6"/>
          <p:cNvSpPr txBox="1"/>
          <p:nvPr/>
        </p:nvSpPr>
        <p:spPr>
          <a:xfrm>
            <a:off x="6929598" y="2941519"/>
            <a:ext cx="900115" cy="553998"/>
          </a:xfrm>
          <a:prstGeom prst="rect">
            <a:avLst/>
          </a:prstGeom>
          <a:noFill/>
        </p:spPr>
        <p:txBody>
          <a:bodyPr wrap="square" rtlCol="0">
            <a:spAutoFit/>
          </a:bodyPr>
          <a:lstStyle/>
          <a:p>
            <a:r>
              <a:rPr lang="en-US" altLang="zh-CN" sz="3000" b="1" dirty="0" smtClean="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D</a:t>
            </a:r>
            <a:endParaRPr lang="zh-CN" altLang="en-US" sz="30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nvGraphicFramePr>
        <p:xfrm>
          <a:off x="381000" y="626593"/>
          <a:ext cx="11493500" cy="5143500"/>
        </p:xfrm>
        <a:graphic>
          <a:graphicData uri="http://schemas.openxmlformats.org/presentationml/2006/ole">
            <mc:AlternateContent xmlns:mc="http://schemas.openxmlformats.org/markup-compatibility/2006">
              <mc:Choice xmlns:v="urn:schemas-microsoft-com:vml" Requires="v">
                <p:oleObj spid="_x0000_s79877" name="Document" r:id="rId1" imgW="11505565" imgH="5161280" progId="Word.Document.8">
                  <p:embed/>
                </p:oleObj>
              </mc:Choice>
              <mc:Fallback>
                <p:oleObj name="Document" r:id="rId1" imgW="11505565" imgH="5161280" progId="Word.Document.8">
                  <p:embed/>
                  <p:pic>
                    <p:nvPicPr>
                      <p:cNvPr id="0" name="图片 79876"/>
                      <p:cNvPicPr/>
                      <p:nvPr/>
                    </p:nvPicPr>
                    <p:blipFill>
                      <a:blip r:embed="rId2"/>
                      <a:stretch>
                        <a:fillRect/>
                      </a:stretch>
                    </p:blipFill>
                    <p:spPr>
                      <a:xfrm>
                        <a:off x="381000" y="626593"/>
                        <a:ext cx="11493500" cy="51435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0418" y="774478"/>
            <a:ext cx="11654075" cy="2523744"/>
          </a:xfrm>
          <a:prstGeom prst="rect">
            <a:avLst/>
          </a:prstGeom>
        </p:spPr>
        <p:txBody>
          <a:bodyPr wrap="square" lIns="121898" tIns="60948" rIns="121898" bIns="60948">
            <a:spAutoFit/>
          </a:bodyPr>
          <a:lstStyle/>
          <a:p>
            <a:pPr marL="269875" indent="-457200" algn="just">
              <a:lnSpc>
                <a:spcPct val="150000"/>
              </a:lnSpc>
              <a:spcAft>
                <a:spcPts val="0"/>
              </a:spcAft>
              <a:tabLst>
                <a:tab pos="2610485" algn="l"/>
              </a:tabLst>
            </a:pPr>
            <a:r>
              <a:rPr lang="en-US" altLang="zh-CN" sz="2600" kern="100" dirty="0" smtClean="0">
                <a:latin typeface="微软雅黑" panose="020B0503020204020204" pitchFamily="34" charset="-122"/>
                <a:ea typeface="微软雅黑" panose="020B0503020204020204" pitchFamily="34" charset="-122"/>
                <a:cs typeface="Courier New" panose="02070309020205020404" pitchFamily="49" charset="0"/>
              </a:rPr>
              <a:t>15.</a:t>
            </a:r>
            <a:r>
              <a:rPr lang="zh-CN" altLang="zh-CN" sz="2600" kern="100" dirty="0">
                <a:latin typeface="Times New Roman" panose="02020603050405020304"/>
                <a:ea typeface="微软雅黑" panose="020B0503020204020204" pitchFamily="34" charset="-122"/>
                <a:cs typeface="Times New Roman" panose="02020603050405020304"/>
              </a:rPr>
              <a:t>已知锌与稀盐酸反应放热，某学生为了探究反应过程中的速率变化，用排水集气法收集反应放出的氢气。所用稀盐酸浓度有</a:t>
            </a:r>
            <a:r>
              <a:rPr lang="en-US" altLang="zh-CN" sz="2600" kern="100" dirty="0">
                <a:latin typeface="Times New Roman" panose="02020603050405020304"/>
                <a:ea typeface="微软雅黑" panose="020B0503020204020204" pitchFamily="34" charset="-122"/>
                <a:cs typeface="Courier New" panose="02070309020205020404"/>
              </a:rPr>
              <a:t>1.00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2.00 </a:t>
            </a:r>
            <a:r>
              <a:rPr lang="en-US" altLang="zh-CN" sz="2600" kern="100" dirty="0" err="1">
                <a:latin typeface="Times New Roman" panose="02020603050405020304"/>
                <a:ea typeface="微软雅黑" panose="020B0503020204020204" pitchFamily="34" charset="-122"/>
                <a:cs typeface="Courier New" panose="02070309020205020404"/>
              </a:rPr>
              <a:t>mol·L</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en-US" altLang="zh-CN" sz="2600" kern="100" baseline="300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两种浓度，每次实验稀盐酸的用量为</a:t>
            </a:r>
            <a:r>
              <a:rPr lang="en-US" altLang="zh-CN" sz="2600" kern="100" dirty="0">
                <a:latin typeface="Times New Roman" panose="02020603050405020304"/>
                <a:ea typeface="微软雅黑" panose="020B0503020204020204" pitchFamily="34" charset="-122"/>
                <a:cs typeface="Courier New" panose="02070309020205020404"/>
              </a:rPr>
              <a:t>25.00 mL</a:t>
            </a:r>
            <a:r>
              <a:rPr lang="zh-CN" altLang="zh-CN" sz="2600" kern="100" dirty="0">
                <a:latin typeface="Times New Roman" panose="02020603050405020304"/>
                <a:ea typeface="微软雅黑" panose="020B0503020204020204" pitchFamily="34" charset="-122"/>
                <a:cs typeface="Times New Roman" panose="02020603050405020304"/>
              </a:rPr>
              <a:t>，锌有细颗粒与粗颗粒两种规格，用量为</a:t>
            </a:r>
            <a:r>
              <a:rPr lang="en-US" altLang="zh-CN" sz="2600" kern="100" dirty="0">
                <a:latin typeface="Times New Roman" panose="02020603050405020304"/>
                <a:ea typeface="微软雅黑" panose="020B0503020204020204" pitchFamily="34" charset="-122"/>
                <a:cs typeface="Courier New" panose="02070309020205020404"/>
              </a:rPr>
              <a:t>6.50 g</a:t>
            </a:r>
            <a:r>
              <a:rPr lang="zh-CN" altLang="zh-CN" sz="2600" kern="100" dirty="0">
                <a:latin typeface="Times New Roman" panose="02020603050405020304"/>
                <a:ea typeface="微软雅黑" panose="020B0503020204020204" pitchFamily="34" charset="-122"/>
                <a:cs typeface="Times New Roman" panose="02020603050405020304"/>
              </a:rPr>
              <a:t>。实验温度有</a:t>
            </a:r>
            <a:r>
              <a:rPr lang="en-US" altLang="zh-CN" sz="2600" kern="100" dirty="0">
                <a:latin typeface="Times New Roman" panose="02020603050405020304"/>
                <a:ea typeface="微软雅黑" panose="020B0503020204020204" pitchFamily="34" charset="-122"/>
                <a:cs typeface="Courier New" panose="02070309020205020404"/>
              </a:rPr>
              <a:t>298 K</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308 K</a:t>
            </a:r>
            <a:r>
              <a:rPr lang="zh-CN" altLang="zh-CN" sz="2600" kern="100" dirty="0">
                <a:latin typeface="Times New Roman" panose="02020603050405020304"/>
                <a:ea typeface="微软雅黑" panose="020B0503020204020204" pitchFamily="34" charset="-122"/>
                <a:cs typeface="Times New Roman" panose="02020603050405020304"/>
              </a:rPr>
              <a:t>两种温度。</a:t>
            </a:r>
            <a:endParaRPr lang="zh-CN" altLang="zh-CN" sz="1050" kern="100" dirty="0">
              <a:effectLst/>
              <a:latin typeface="宋体" panose="02010600030101010101" pitchFamily="2" charset="-122"/>
              <a:cs typeface="Courier New" panose="02070309020205020404"/>
            </a:endParaRPr>
          </a:p>
        </p:txBody>
      </p:sp>
      <p:sp>
        <p:nvSpPr>
          <p:cNvPr id="9" name="矩形 8"/>
          <p:cNvSpPr/>
          <p:nvPr/>
        </p:nvSpPr>
        <p:spPr>
          <a:xfrm>
            <a:off x="514493" y="3261538"/>
            <a:ext cx="11219977" cy="124839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完成以下实验设计</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填写表</a:t>
            </a:r>
            <a:r>
              <a:rPr lang="en-US" altLang="zh-CN" sz="2600" kern="100" dirty="0">
                <a:latin typeface="Times New Roman" panose="02020603050405020304"/>
                <a:ea typeface="微软雅黑" panose="020B0503020204020204" pitchFamily="34" charset="-122"/>
                <a:cs typeface="Courier New" panose="02070309020205020404"/>
              </a:rPr>
              <a:t>1</a:t>
            </a:r>
            <a:r>
              <a:rPr lang="zh-CN" altLang="zh-CN" sz="2600" kern="100" dirty="0">
                <a:latin typeface="Times New Roman" panose="02020603050405020304"/>
                <a:ea typeface="微软雅黑" panose="020B0503020204020204" pitchFamily="34" charset="-122"/>
                <a:cs typeface="Times New Roman" panose="02020603050405020304"/>
              </a:rPr>
              <a:t>中空白项</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，并在实验目的一栏中填出对应的实验编号</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49426"/>
            <a:ext cx="11243394" cy="648230"/>
          </a:xfrm>
          <a:prstGeom prst="rect">
            <a:avLst/>
          </a:prstGeom>
        </p:spPr>
        <p:txBody>
          <a:bodyPr wrap="square" lIns="121898" tIns="60948" rIns="121898" bIns="60948">
            <a:spAutoFit/>
          </a:bodyPr>
          <a:lstStyle/>
          <a:p>
            <a:pPr algn="ctr">
              <a:lnSpc>
                <a:spcPct val="150000"/>
              </a:lnSpc>
              <a:spcAft>
                <a:spcPts val="0"/>
              </a:spcAft>
              <a:tabLst>
                <a:tab pos="2700655" algn="l"/>
              </a:tabLst>
            </a:pPr>
            <a:r>
              <a:rPr lang="zh-CN" altLang="zh-CN" sz="2600" kern="100" dirty="0">
                <a:latin typeface="Times New Roman" panose="02020603050405020304"/>
                <a:ea typeface="微软雅黑" panose="020B0503020204020204" pitchFamily="34" charset="-122"/>
                <a:cs typeface="Times New Roman" panose="02020603050405020304"/>
              </a:rPr>
              <a:t>表</a:t>
            </a:r>
            <a:r>
              <a:rPr lang="en-US" altLang="zh-CN" sz="2600" kern="100" dirty="0" smtClean="0">
                <a:latin typeface="Times New Roman" panose="02020603050405020304"/>
                <a:ea typeface="微软雅黑" panose="020B0503020204020204" pitchFamily="34" charset="-122"/>
                <a:cs typeface="Courier New" panose="02070309020205020404"/>
              </a:rPr>
              <a:t>1</a:t>
            </a:r>
            <a:endParaRPr lang="zh-CN" altLang="zh-CN" sz="1050" kern="100" dirty="0">
              <a:latin typeface="宋体" panose="02010600030101010101" pitchFamily="2" charset="-122"/>
              <a:cs typeface="Courier New" panose="02070309020205020404"/>
            </a:endParaRPr>
          </a:p>
        </p:txBody>
      </p:sp>
      <p:sp>
        <p:nvSpPr>
          <p:cNvPr id="6" name="矩形 5"/>
          <p:cNvSpPr/>
          <p:nvPr/>
        </p:nvSpPr>
        <p:spPr>
          <a:xfrm>
            <a:off x="8842929" y="3708243"/>
            <a:ext cx="518091" cy="492443"/>
          </a:xfrm>
          <a:prstGeom prst="rect">
            <a:avLst/>
          </a:prstGeom>
        </p:spPr>
        <p:txBody>
          <a:bodyPr wrap="none">
            <a:spAutoFit/>
          </a:bodyPr>
          <a:lstStyle/>
          <a:p>
            <a:r>
              <a:rPr lang="en-US" altLang="zh-CN" sz="2600" dirty="0">
                <a:solidFill>
                  <a:srgbClr val="C00000"/>
                </a:solidFill>
                <a:latin typeface="宋体" panose="02010600030101010101" pitchFamily="2" charset="-122"/>
                <a:ea typeface="微软雅黑" panose="020B0503020204020204" pitchFamily="34" charset="-122"/>
                <a:cs typeface="Times New Roman" panose="02020603050405020304"/>
              </a:rPr>
              <a:t>③</a:t>
            </a:r>
            <a:endParaRPr lang="zh-CN" altLang="en-US" sz="2600" dirty="0"/>
          </a:p>
        </p:txBody>
      </p:sp>
      <p:sp>
        <p:nvSpPr>
          <p:cNvPr id="7" name="矩形 6"/>
          <p:cNvSpPr/>
          <p:nvPr/>
        </p:nvSpPr>
        <p:spPr>
          <a:xfrm>
            <a:off x="8944529" y="4869978"/>
            <a:ext cx="518091" cy="492443"/>
          </a:xfrm>
          <a:prstGeom prst="rect">
            <a:avLst/>
          </a:prstGeom>
        </p:spPr>
        <p:txBody>
          <a:bodyPr wrap="none">
            <a:spAutoFit/>
          </a:bodyPr>
          <a:lstStyle/>
          <a:p>
            <a:r>
              <a:rPr lang="en-US" altLang="zh-CN" sz="2600">
                <a:solidFill>
                  <a:srgbClr val="C00000"/>
                </a:solidFill>
                <a:latin typeface="宋体" panose="02010600030101010101" pitchFamily="2" charset="-122"/>
                <a:ea typeface="微软雅黑" panose="020B0503020204020204" pitchFamily="34" charset="-122"/>
                <a:cs typeface="Times New Roman" panose="02020603050405020304"/>
              </a:rPr>
              <a:t>④</a:t>
            </a:r>
            <a:endParaRPr lang="zh-CN" altLang="en-US" sz="2600" dirty="0"/>
          </a:p>
        </p:txBody>
      </p:sp>
      <p:graphicFrame>
        <p:nvGraphicFramePr>
          <p:cNvPr id="5" name="表格 4"/>
          <p:cNvGraphicFramePr>
            <a:graphicFrameLocks noGrp="1"/>
          </p:cNvGraphicFramePr>
          <p:nvPr>
            <p:custDataLst>
              <p:tags r:id="rId1"/>
            </p:custDataLst>
          </p:nvPr>
        </p:nvGraphicFramePr>
        <p:xfrm>
          <a:off x="871865" y="1378116"/>
          <a:ext cx="10446682" cy="4572000"/>
        </p:xfrm>
        <a:graphic>
          <a:graphicData uri="http://schemas.openxmlformats.org/drawingml/2006/table">
            <a:tbl>
              <a:tblPr/>
              <a:tblGrid>
                <a:gridCol w="1163760"/>
                <a:gridCol w="1203458"/>
                <a:gridCol w="1546109"/>
                <a:gridCol w="2235590"/>
                <a:gridCol w="4297765"/>
              </a:tblGrid>
              <a:tr h="1131887">
                <a:tc>
                  <a:txBody>
                    <a:bodyPr/>
                    <a:lstStyle/>
                    <a:p>
                      <a:pPr algn="ctr">
                        <a:lnSpc>
                          <a:spcPct val="150000"/>
                        </a:lnSpc>
                        <a:spcAft>
                          <a:spcPts val="0"/>
                        </a:spcAft>
                        <a:tabLst>
                          <a:tab pos="2610485" algn="l"/>
                        </a:tabLst>
                      </a:pPr>
                      <a:r>
                        <a:rPr lang="zh-CN" sz="2500" kern="100">
                          <a:effectLst/>
                          <a:latin typeface="Times New Roman" panose="02020603050405020304"/>
                          <a:ea typeface="微软雅黑" panose="020B0503020204020204" pitchFamily="34" charset="-122"/>
                          <a:cs typeface="Times New Roman" panose="02020603050405020304"/>
                        </a:rPr>
                        <a:t>实验</a:t>
                      </a:r>
                      <a:endParaRPr lang="zh-CN" sz="2500" kern="100">
                        <a:effectLst/>
                        <a:latin typeface="Times New Roman" panose="02020603050405020304"/>
                        <a:ea typeface="微软雅黑" panose="020B0503020204020204" pitchFamily="34" charset="-122"/>
                        <a:cs typeface="Times New Roman" panose="02020603050405020304"/>
                      </a:endParaRPr>
                    </a:p>
                    <a:p>
                      <a:pPr algn="ctr">
                        <a:lnSpc>
                          <a:spcPct val="150000"/>
                        </a:lnSpc>
                        <a:spcAft>
                          <a:spcPts val="0"/>
                        </a:spcAft>
                        <a:tabLst>
                          <a:tab pos="2610485" algn="l"/>
                        </a:tabLst>
                      </a:pPr>
                      <a:r>
                        <a:rPr lang="zh-CN" sz="2500" kern="100">
                          <a:effectLst/>
                          <a:latin typeface="Times New Roman" panose="02020603050405020304"/>
                          <a:ea typeface="微软雅黑" panose="020B0503020204020204" pitchFamily="34" charset="-122"/>
                          <a:cs typeface="Times New Roman" panose="02020603050405020304"/>
                        </a:rPr>
                        <a:t>编号</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500" i="1" kern="100">
                          <a:effectLst/>
                          <a:latin typeface="Times New Roman" panose="02020603050405020304"/>
                          <a:ea typeface="微软雅黑" panose="020B0503020204020204" pitchFamily="34" charset="-122"/>
                          <a:cs typeface="Courier New" panose="02070309020205020404"/>
                        </a:rPr>
                        <a:t>T</a:t>
                      </a:r>
                      <a:r>
                        <a:rPr lang="en-US" sz="2500" kern="100">
                          <a:effectLst/>
                          <a:latin typeface="Times New Roman" panose="02020603050405020304"/>
                          <a:ea typeface="微软雅黑" panose="020B0503020204020204" pitchFamily="34" charset="-122"/>
                          <a:cs typeface="Courier New" panose="02070309020205020404"/>
                        </a:rPr>
                        <a:t>/K</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500" kern="100">
                          <a:effectLst/>
                          <a:latin typeface="Times New Roman" panose="02020603050405020304"/>
                          <a:ea typeface="微软雅黑" panose="020B0503020204020204" pitchFamily="34" charset="-122"/>
                          <a:cs typeface="Times New Roman" panose="02020603050405020304"/>
                        </a:rPr>
                        <a:t>锌规格</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500" u="sng" kern="100">
                          <a:effectLst/>
                          <a:latin typeface="Times New Roman" panose="02020603050405020304"/>
                          <a:ea typeface="微软雅黑" panose="020B0503020204020204" pitchFamily="34" charset="-122"/>
                          <a:cs typeface="Times New Roman" panose="02020603050405020304"/>
                        </a:rPr>
                        <a:t>盐酸浓度</a:t>
                      </a:r>
                      <a:endParaRPr lang="zh-CN" sz="1000" kern="100">
                        <a:effectLst/>
                        <a:latin typeface="宋体" panose="02010600030101010101" pitchFamily="2" charset="-122"/>
                        <a:cs typeface="Courier New" panose="02070309020205020404"/>
                      </a:endParaRPr>
                    </a:p>
                    <a:p>
                      <a:pPr algn="ctr">
                        <a:lnSpc>
                          <a:spcPct val="150000"/>
                        </a:lnSpc>
                        <a:spcAft>
                          <a:spcPts val="0"/>
                        </a:spcAft>
                        <a:tabLst>
                          <a:tab pos="2610485" algn="l"/>
                        </a:tabLst>
                      </a:pPr>
                      <a:r>
                        <a:rPr lang="en-US" sz="2500" kern="100">
                          <a:effectLst/>
                          <a:latin typeface="Times New Roman" panose="02020603050405020304"/>
                          <a:ea typeface="微软雅黑" panose="020B0503020204020204" pitchFamily="34" charset="-122"/>
                          <a:cs typeface="Courier New" panose="02070309020205020404"/>
                        </a:rPr>
                        <a:t>mol·L</a:t>
                      </a:r>
                      <a:r>
                        <a:rPr lang="zh-CN" sz="2500" kern="100" baseline="30000">
                          <a:effectLst/>
                          <a:latin typeface="Times New Roman" panose="02020603050405020304"/>
                          <a:ea typeface="微软雅黑" panose="020B0503020204020204" pitchFamily="34" charset="-122"/>
                          <a:cs typeface="Times New Roman" panose="02020603050405020304"/>
                        </a:rPr>
                        <a:t>－</a:t>
                      </a:r>
                      <a:r>
                        <a:rPr lang="en-US" sz="2500" kern="100" baseline="30000">
                          <a:effectLst/>
                          <a:latin typeface="Times New Roman" panose="02020603050405020304"/>
                          <a:ea typeface="微软雅黑" panose="020B0503020204020204" pitchFamily="34" charset="-122"/>
                          <a:cs typeface="Courier New" panose="02070309020205020404"/>
                        </a:rPr>
                        <a:t>1</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500" kern="100">
                          <a:effectLst/>
                          <a:latin typeface="Times New Roman" panose="02020603050405020304"/>
                          <a:ea typeface="微软雅黑" panose="020B0503020204020204" pitchFamily="34" charset="-122"/>
                          <a:cs typeface="Times New Roman" panose="02020603050405020304"/>
                        </a:rPr>
                        <a:t>实验目的</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944">
                <a:tc>
                  <a:txBody>
                    <a:bodyPr/>
                    <a:lstStyle/>
                    <a:p>
                      <a:pPr algn="ctr">
                        <a:lnSpc>
                          <a:spcPct val="150000"/>
                        </a:lnSpc>
                        <a:spcAft>
                          <a:spcPts val="0"/>
                        </a:spcAft>
                        <a:tabLst>
                          <a:tab pos="2610485" algn="l"/>
                        </a:tabLst>
                      </a:pPr>
                      <a:r>
                        <a:rPr lang="en-US" sz="2500" kern="100">
                          <a:effectLst/>
                          <a:latin typeface="宋体" panose="02010600030101010101" pitchFamily="2" charset="-122"/>
                          <a:ea typeface="微软雅黑" panose="020B0503020204020204" pitchFamily="34" charset="-122"/>
                          <a:cs typeface="Times New Roman" panose="02020603050405020304"/>
                        </a:rPr>
                        <a:t>①</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500" kern="100">
                          <a:effectLst/>
                          <a:latin typeface="Times New Roman" panose="02020603050405020304"/>
                          <a:ea typeface="微软雅黑" panose="020B0503020204020204" pitchFamily="34" charset="-122"/>
                          <a:cs typeface="Courier New" panose="02070309020205020404"/>
                        </a:rPr>
                        <a:t>298</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500" kern="100">
                          <a:effectLst/>
                          <a:latin typeface="Times New Roman" panose="02020603050405020304"/>
                          <a:ea typeface="微软雅黑" panose="020B0503020204020204" pitchFamily="34" charset="-122"/>
                          <a:cs typeface="Times New Roman" panose="02020603050405020304"/>
                        </a:rPr>
                        <a:t>粗颗粒</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500" kern="100">
                          <a:effectLst/>
                          <a:latin typeface="Times New Roman" panose="02020603050405020304"/>
                          <a:ea typeface="微软雅黑" panose="020B0503020204020204" pitchFamily="34" charset="-122"/>
                          <a:cs typeface="Courier New" panose="02070309020205020404"/>
                        </a:rPr>
                        <a:t>2.00</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ct val="150000"/>
                        </a:lnSpc>
                        <a:spcAft>
                          <a:spcPts val="0"/>
                        </a:spcAft>
                        <a:tabLst>
                          <a:tab pos="2610485" algn="l"/>
                        </a:tabLst>
                      </a:pPr>
                      <a:r>
                        <a:rPr lang="en-US" sz="2500" kern="100">
                          <a:effectLst/>
                          <a:latin typeface="Times New Roman" panose="02020603050405020304"/>
                          <a:ea typeface="微软雅黑" panose="020B0503020204020204" pitchFamily="34" charset="-122"/>
                          <a:cs typeface="Courier New" panose="02070309020205020404"/>
                        </a:rPr>
                        <a:t>(</a:t>
                      </a:r>
                      <a:r>
                        <a:rPr lang="en-US" sz="2500" kern="100">
                          <a:effectLst/>
                          <a:latin typeface="宋体" panose="02010600030101010101" pitchFamily="2" charset="-122"/>
                          <a:ea typeface="微软雅黑" panose="020B0503020204020204" pitchFamily="34" charset="-122"/>
                          <a:cs typeface="Times New Roman" panose="02020603050405020304"/>
                        </a:rPr>
                        <a:t>Ⅰ</a:t>
                      </a:r>
                      <a:r>
                        <a:rPr lang="en-US" sz="2500" kern="100">
                          <a:effectLst/>
                          <a:latin typeface="Times New Roman" panose="02020603050405020304"/>
                          <a:ea typeface="微软雅黑" panose="020B0503020204020204" pitchFamily="34" charset="-122"/>
                          <a:cs typeface="Courier New" panose="02070309020205020404"/>
                        </a:rPr>
                        <a:t>)</a:t>
                      </a:r>
                      <a:r>
                        <a:rPr lang="zh-CN" sz="2500" kern="100">
                          <a:effectLst/>
                          <a:latin typeface="Times New Roman" panose="02020603050405020304"/>
                          <a:ea typeface="微软雅黑" panose="020B0503020204020204" pitchFamily="34" charset="-122"/>
                          <a:cs typeface="Times New Roman" panose="02020603050405020304"/>
                        </a:rPr>
                        <a:t>实验</a:t>
                      </a:r>
                      <a:r>
                        <a:rPr lang="en-US" sz="2500" kern="100">
                          <a:effectLst/>
                          <a:latin typeface="宋体" panose="02010600030101010101" pitchFamily="2" charset="-122"/>
                          <a:ea typeface="微软雅黑" panose="020B0503020204020204" pitchFamily="34" charset="-122"/>
                          <a:cs typeface="Times New Roman" panose="02020603050405020304"/>
                        </a:rPr>
                        <a:t>①</a:t>
                      </a:r>
                      <a:r>
                        <a:rPr lang="zh-CN" sz="2500" kern="100">
                          <a:effectLst/>
                          <a:latin typeface="Times New Roman" panose="02020603050405020304"/>
                          <a:ea typeface="微软雅黑" panose="020B0503020204020204" pitchFamily="34" charset="-122"/>
                          <a:cs typeface="Times New Roman" panose="02020603050405020304"/>
                        </a:rPr>
                        <a:t>和</a:t>
                      </a:r>
                      <a:r>
                        <a:rPr lang="en-US" sz="2500" kern="100">
                          <a:effectLst/>
                          <a:latin typeface="宋体" panose="02010600030101010101" pitchFamily="2" charset="-122"/>
                          <a:ea typeface="微软雅黑" panose="020B0503020204020204" pitchFamily="34" charset="-122"/>
                          <a:cs typeface="Times New Roman" panose="02020603050405020304"/>
                        </a:rPr>
                        <a:t>②</a:t>
                      </a:r>
                      <a:r>
                        <a:rPr lang="zh-CN" sz="2500" kern="100">
                          <a:effectLst/>
                          <a:latin typeface="Times New Roman" panose="02020603050405020304"/>
                          <a:ea typeface="微软雅黑" panose="020B0503020204020204" pitchFamily="34" charset="-122"/>
                          <a:cs typeface="Times New Roman" panose="02020603050405020304"/>
                        </a:rPr>
                        <a:t>探究盐酸浓度对该反应速率的影响；</a:t>
                      </a:r>
                      <a:endParaRPr lang="zh-CN" sz="1000" kern="100">
                        <a:effectLst/>
                        <a:latin typeface="宋体" panose="02010600030101010101" pitchFamily="2" charset="-122"/>
                        <a:cs typeface="Courier New" panose="02070309020205020404"/>
                      </a:endParaRPr>
                    </a:p>
                    <a:p>
                      <a:pPr algn="l">
                        <a:lnSpc>
                          <a:spcPct val="150000"/>
                        </a:lnSpc>
                        <a:spcAft>
                          <a:spcPts val="0"/>
                        </a:spcAft>
                        <a:tabLst>
                          <a:tab pos="2610485" algn="l"/>
                        </a:tabLst>
                      </a:pPr>
                      <a:r>
                        <a:rPr lang="en-US" sz="2500" kern="100">
                          <a:effectLst/>
                          <a:latin typeface="Times New Roman" panose="02020603050405020304"/>
                          <a:ea typeface="微软雅黑" panose="020B0503020204020204" pitchFamily="34" charset="-122"/>
                          <a:cs typeface="Courier New" panose="02070309020205020404"/>
                        </a:rPr>
                        <a:t>(</a:t>
                      </a:r>
                      <a:r>
                        <a:rPr lang="en-US" sz="2500" kern="100">
                          <a:effectLst/>
                          <a:latin typeface="宋体" panose="02010600030101010101" pitchFamily="2" charset="-122"/>
                          <a:ea typeface="微软雅黑" panose="020B0503020204020204" pitchFamily="34" charset="-122"/>
                          <a:cs typeface="Times New Roman" panose="02020603050405020304"/>
                        </a:rPr>
                        <a:t>Ⅱ</a:t>
                      </a:r>
                      <a:r>
                        <a:rPr lang="en-US" sz="2500" kern="100">
                          <a:effectLst/>
                          <a:latin typeface="Times New Roman" panose="02020603050405020304"/>
                          <a:ea typeface="微软雅黑" panose="020B0503020204020204" pitchFamily="34" charset="-122"/>
                          <a:cs typeface="Courier New" panose="02070309020205020404"/>
                        </a:rPr>
                        <a:t>)</a:t>
                      </a:r>
                      <a:r>
                        <a:rPr lang="zh-CN" sz="2500" kern="100">
                          <a:effectLst/>
                          <a:latin typeface="Times New Roman" panose="02020603050405020304"/>
                          <a:ea typeface="微软雅黑" panose="020B0503020204020204" pitchFamily="34" charset="-122"/>
                          <a:cs typeface="Times New Roman" panose="02020603050405020304"/>
                        </a:rPr>
                        <a:t>实验</a:t>
                      </a:r>
                      <a:r>
                        <a:rPr lang="en-US" sz="2500" kern="100">
                          <a:effectLst/>
                          <a:latin typeface="宋体" panose="02010600030101010101" pitchFamily="2" charset="-122"/>
                          <a:ea typeface="微软雅黑" panose="020B0503020204020204" pitchFamily="34" charset="-122"/>
                          <a:cs typeface="Times New Roman" panose="02020603050405020304"/>
                        </a:rPr>
                        <a:t>①</a:t>
                      </a:r>
                      <a:r>
                        <a:rPr lang="zh-CN" sz="2500" kern="100">
                          <a:effectLst/>
                          <a:latin typeface="Times New Roman" panose="02020603050405020304"/>
                          <a:ea typeface="微软雅黑" panose="020B0503020204020204" pitchFamily="34" charset="-122"/>
                          <a:cs typeface="Times New Roman" panose="02020603050405020304"/>
                        </a:rPr>
                        <a:t>和</a:t>
                      </a:r>
                      <a:r>
                        <a:rPr lang="en-US" sz="2500" kern="100">
                          <a:effectLst/>
                          <a:latin typeface="Times New Roman" panose="02020603050405020304"/>
                          <a:ea typeface="微软雅黑" panose="020B0503020204020204" pitchFamily="34" charset="-122"/>
                          <a:cs typeface="Courier New" panose="02070309020205020404"/>
                        </a:rPr>
                        <a:t>____</a:t>
                      </a:r>
                      <a:r>
                        <a:rPr lang="zh-CN" sz="2500" kern="100">
                          <a:effectLst/>
                          <a:latin typeface="Times New Roman" panose="02020603050405020304"/>
                          <a:ea typeface="微软雅黑" panose="020B0503020204020204" pitchFamily="34" charset="-122"/>
                          <a:cs typeface="Times New Roman" panose="02020603050405020304"/>
                        </a:rPr>
                        <a:t>探究温度对该反应速率的影响；</a:t>
                      </a:r>
                      <a:endParaRPr lang="zh-CN" sz="1000" kern="100">
                        <a:effectLst/>
                        <a:latin typeface="宋体" panose="02010600030101010101" pitchFamily="2" charset="-122"/>
                        <a:cs typeface="Courier New" panose="02070309020205020404"/>
                      </a:endParaRPr>
                    </a:p>
                    <a:p>
                      <a:pPr algn="l">
                        <a:lnSpc>
                          <a:spcPct val="150000"/>
                        </a:lnSpc>
                        <a:spcAft>
                          <a:spcPts val="0"/>
                        </a:spcAft>
                        <a:tabLst>
                          <a:tab pos="2610485" algn="l"/>
                        </a:tabLst>
                      </a:pPr>
                      <a:r>
                        <a:rPr lang="en-US" sz="2500" kern="100">
                          <a:effectLst/>
                          <a:latin typeface="Times New Roman" panose="02020603050405020304"/>
                          <a:ea typeface="微软雅黑" panose="020B0503020204020204" pitchFamily="34" charset="-122"/>
                          <a:cs typeface="Courier New" panose="02070309020205020404"/>
                        </a:rPr>
                        <a:t>(</a:t>
                      </a:r>
                      <a:r>
                        <a:rPr lang="en-US" sz="2500" kern="100">
                          <a:effectLst/>
                          <a:latin typeface="宋体" panose="02010600030101010101" pitchFamily="2" charset="-122"/>
                          <a:ea typeface="微软雅黑" panose="020B0503020204020204" pitchFamily="34" charset="-122"/>
                          <a:cs typeface="Times New Roman" panose="02020603050405020304"/>
                        </a:rPr>
                        <a:t>Ⅲ</a:t>
                      </a:r>
                      <a:r>
                        <a:rPr lang="en-US" sz="2500" kern="100">
                          <a:effectLst/>
                          <a:latin typeface="Times New Roman" panose="02020603050405020304"/>
                          <a:ea typeface="微软雅黑" panose="020B0503020204020204" pitchFamily="34" charset="-122"/>
                          <a:cs typeface="Courier New" panose="02070309020205020404"/>
                        </a:rPr>
                        <a:t>)</a:t>
                      </a:r>
                      <a:r>
                        <a:rPr lang="zh-CN" sz="2500" kern="100">
                          <a:effectLst/>
                          <a:latin typeface="Times New Roman" panose="02020603050405020304"/>
                          <a:ea typeface="微软雅黑" panose="020B0503020204020204" pitchFamily="34" charset="-122"/>
                          <a:cs typeface="Times New Roman" panose="02020603050405020304"/>
                        </a:rPr>
                        <a:t>实验</a:t>
                      </a:r>
                      <a:r>
                        <a:rPr lang="en-US" sz="2500" kern="100">
                          <a:effectLst/>
                          <a:latin typeface="宋体" panose="02010600030101010101" pitchFamily="2" charset="-122"/>
                          <a:ea typeface="微软雅黑" panose="020B0503020204020204" pitchFamily="34" charset="-122"/>
                          <a:cs typeface="Times New Roman" panose="02020603050405020304"/>
                        </a:rPr>
                        <a:t>①</a:t>
                      </a:r>
                      <a:r>
                        <a:rPr lang="zh-CN" sz="2500" kern="100">
                          <a:effectLst/>
                          <a:latin typeface="Times New Roman" panose="02020603050405020304"/>
                          <a:ea typeface="微软雅黑" panose="020B0503020204020204" pitchFamily="34" charset="-122"/>
                          <a:cs typeface="Times New Roman" panose="02020603050405020304"/>
                        </a:rPr>
                        <a:t>和</a:t>
                      </a:r>
                      <a:r>
                        <a:rPr lang="en-US" sz="2500" kern="100">
                          <a:effectLst/>
                          <a:latin typeface="Times New Roman" panose="02020603050405020304"/>
                          <a:ea typeface="微软雅黑" panose="020B0503020204020204" pitchFamily="34" charset="-122"/>
                          <a:cs typeface="Courier New" panose="02070309020205020404"/>
                        </a:rPr>
                        <a:t>____</a:t>
                      </a:r>
                      <a:r>
                        <a:rPr lang="zh-CN" sz="2500" kern="100">
                          <a:effectLst/>
                          <a:latin typeface="Times New Roman" panose="02020603050405020304"/>
                          <a:ea typeface="微软雅黑" panose="020B0503020204020204" pitchFamily="34" charset="-122"/>
                          <a:cs typeface="Times New Roman" panose="02020603050405020304"/>
                        </a:rPr>
                        <a:t>探究锌规格</a:t>
                      </a:r>
                      <a:r>
                        <a:rPr lang="en-US" sz="2500" kern="100">
                          <a:effectLst/>
                          <a:latin typeface="Times New Roman" panose="02020603050405020304"/>
                          <a:ea typeface="微软雅黑" panose="020B0503020204020204" pitchFamily="34" charset="-122"/>
                          <a:cs typeface="Courier New" panose="02070309020205020404"/>
                        </a:rPr>
                        <a:t>(</a:t>
                      </a:r>
                      <a:r>
                        <a:rPr lang="zh-CN" sz="2500" kern="100">
                          <a:effectLst/>
                          <a:latin typeface="Times New Roman" panose="02020603050405020304"/>
                          <a:ea typeface="微软雅黑" panose="020B0503020204020204" pitchFamily="34" charset="-122"/>
                          <a:cs typeface="Times New Roman" panose="02020603050405020304"/>
                        </a:rPr>
                        <a:t>粗、细</a:t>
                      </a:r>
                      <a:r>
                        <a:rPr lang="en-US" sz="2500" kern="100">
                          <a:effectLst/>
                          <a:latin typeface="Times New Roman" panose="02020603050405020304"/>
                          <a:ea typeface="微软雅黑" panose="020B0503020204020204" pitchFamily="34" charset="-122"/>
                          <a:cs typeface="Courier New" panose="02070309020205020404"/>
                        </a:rPr>
                        <a:t>)</a:t>
                      </a:r>
                      <a:r>
                        <a:rPr lang="zh-CN" sz="2500" kern="100">
                          <a:effectLst/>
                          <a:latin typeface="Times New Roman" panose="02020603050405020304"/>
                          <a:ea typeface="微软雅黑" panose="020B0503020204020204" pitchFamily="34" charset="-122"/>
                          <a:cs typeface="Times New Roman" panose="02020603050405020304"/>
                        </a:rPr>
                        <a:t>对该反应速率的影响。</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944">
                <a:tc>
                  <a:txBody>
                    <a:bodyPr/>
                    <a:lstStyle/>
                    <a:p>
                      <a:pPr algn="ctr">
                        <a:lnSpc>
                          <a:spcPct val="150000"/>
                        </a:lnSpc>
                        <a:spcAft>
                          <a:spcPts val="0"/>
                        </a:spcAft>
                        <a:tabLst>
                          <a:tab pos="2610485" algn="l"/>
                        </a:tabLst>
                      </a:pPr>
                      <a:r>
                        <a:rPr lang="en-US" sz="2500" kern="100">
                          <a:effectLst/>
                          <a:latin typeface="宋体" panose="02010600030101010101" pitchFamily="2" charset="-122"/>
                          <a:ea typeface="微软雅黑" panose="020B0503020204020204" pitchFamily="34" charset="-122"/>
                          <a:cs typeface="Times New Roman" panose="02020603050405020304"/>
                        </a:rPr>
                        <a:t>②</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500" kern="100">
                          <a:effectLst/>
                          <a:latin typeface="Times New Roman" panose="02020603050405020304"/>
                          <a:ea typeface="微软雅黑" panose="020B0503020204020204" pitchFamily="34" charset="-122"/>
                          <a:cs typeface="Courier New" panose="02070309020205020404"/>
                        </a:rPr>
                        <a:t>298</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500" kern="100">
                          <a:effectLst/>
                          <a:latin typeface="Times New Roman" panose="02020603050405020304"/>
                          <a:ea typeface="微软雅黑" panose="020B0503020204020204" pitchFamily="34" charset="-122"/>
                          <a:cs typeface="Times New Roman" panose="02020603050405020304"/>
                        </a:rPr>
                        <a:t>粗颗粒</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500" kern="100">
                          <a:effectLst/>
                          <a:latin typeface="Times New Roman" panose="02020603050405020304"/>
                          <a:ea typeface="微软雅黑" panose="020B0503020204020204" pitchFamily="34" charset="-122"/>
                          <a:cs typeface="Courier New" panose="02070309020205020404"/>
                        </a:rPr>
                        <a:t>1.00</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565944">
                <a:tc>
                  <a:txBody>
                    <a:bodyPr/>
                    <a:lstStyle/>
                    <a:p>
                      <a:pPr algn="ctr">
                        <a:lnSpc>
                          <a:spcPct val="150000"/>
                        </a:lnSpc>
                        <a:spcAft>
                          <a:spcPts val="0"/>
                        </a:spcAft>
                        <a:tabLst>
                          <a:tab pos="2610485" algn="l"/>
                        </a:tabLst>
                      </a:pPr>
                      <a:r>
                        <a:rPr lang="en-US" sz="2500" kern="100">
                          <a:effectLst/>
                          <a:latin typeface="宋体" panose="02010600030101010101" pitchFamily="2" charset="-122"/>
                          <a:ea typeface="微软雅黑" panose="020B0503020204020204" pitchFamily="34" charset="-122"/>
                          <a:cs typeface="Times New Roman" panose="02020603050405020304"/>
                        </a:rPr>
                        <a:t>③</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500" kern="100">
                          <a:effectLst/>
                          <a:latin typeface="Times New Roman" panose="02020603050405020304"/>
                          <a:ea typeface="微软雅黑" panose="020B0503020204020204" pitchFamily="34" charset="-122"/>
                          <a:cs typeface="Courier New" panose="02070309020205020404"/>
                        </a:rPr>
                        <a:t>308</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500" kern="100">
                          <a:effectLst/>
                          <a:latin typeface="Times New Roman" panose="02020603050405020304"/>
                          <a:ea typeface="微软雅黑" panose="020B0503020204020204" pitchFamily="34" charset="-122"/>
                          <a:cs typeface="Times New Roman" panose="02020603050405020304"/>
                        </a:rPr>
                        <a:t>粗颗粒</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500" kern="100">
                          <a:effectLst/>
                          <a:latin typeface="Times New Roman" panose="02020603050405020304"/>
                          <a:ea typeface="微软雅黑" panose="020B0503020204020204" pitchFamily="34" charset="-122"/>
                          <a:cs typeface="Courier New" panose="02070309020205020404"/>
                        </a:rPr>
                        <a:t>2.00</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1697831">
                <a:tc>
                  <a:txBody>
                    <a:bodyPr/>
                    <a:lstStyle/>
                    <a:p>
                      <a:pPr algn="ctr">
                        <a:lnSpc>
                          <a:spcPct val="150000"/>
                        </a:lnSpc>
                        <a:spcAft>
                          <a:spcPts val="0"/>
                        </a:spcAft>
                        <a:tabLst>
                          <a:tab pos="2610485" algn="l"/>
                        </a:tabLst>
                      </a:pPr>
                      <a:r>
                        <a:rPr lang="en-US" sz="2500" kern="100">
                          <a:effectLst/>
                          <a:latin typeface="宋体" panose="02010600030101010101" pitchFamily="2" charset="-122"/>
                          <a:ea typeface="微软雅黑" panose="020B0503020204020204" pitchFamily="34" charset="-122"/>
                          <a:cs typeface="Times New Roman" panose="02020603050405020304"/>
                        </a:rPr>
                        <a:t>④</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500" kern="100">
                          <a:effectLst/>
                          <a:latin typeface="Times New Roman" panose="02020603050405020304"/>
                          <a:ea typeface="微软雅黑" panose="020B0503020204020204" pitchFamily="34" charset="-122"/>
                          <a:cs typeface="Courier New" panose="02070309020205020404"/>
                        </a:rPr>
                        <a:t>298</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zh-CN" sz="2500" kern="100">
                          <a:effectLst/>
                          <a:latin typeface="Times New Roman" panose="02020603050405020304"/>
                          <a:ea typeface="微软雅黑" panose="020B0503020204020204" pitchFamily="34" charset="-122"/>
                          <a:cs typeface="Times New Roman" panose="02020603050405020304"/>
                        </a:rPr>
                        <a:t>细颗粒</a:t>
                      </a:r>
                      <a:endParaRPr lang="zh-CN" sz="1000" kern="10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500" kern="100" dirty="0">
                          <a:effectLst/>
                          <a:latin typeface="Times New Roman" panose="02020603050405020304"/>
                          <a:ea typeface="微软雅黑" panose="020B0503020204020204" pitchFamily="34" charset="-122"/>
                          <a:cs typeface="Courier New" panose="02070309020205020404"/>
                        </a:rPr>
                        <a:t>2.00</a:t>
                      </a:r>
                      <a:endParaRPr lang="zh-CN" sz="1000" kern="100" dirty="0">
                        <a:effectLst/>
                        <a:latin typeface="宋体" panose="02010600030101010101" pitchFamily="2" charset="-122"/>
                        <a:cs typeface="Courier New" panose="02070309020205020404"/>
                      </a:endParaRPr>
                    </a:p>
                  </a:txBody>
                  <a:tcPr marL="65301" marR="65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4494" y="909472"/>
            <a:ext cx="11161425" cy="2492990"/>
          </a:xfrm>
          <a:prstGeom prst="rect">
            <a:avLst/>
          </a:prstGeom>
        </p:spPr>
        <p:txBody>
          <a:bodyPr wrap="square">
            <a:spAutoFit/>
          </a:bodyPr>
          <a:lstStyle/>
          <a:p>
            <a:pPr>
              <a:lnSpc>
                <a:spcPct val="150000"/>
              </a:lnSpc>
            </a:pPr>
            <a:r>
              <a:rPr lang="zh-CN" altLang="zh-CN" sz="2600" b="1" dirty="0">
                <a:solidFill>
                  <a:srgbClr val="0000FF"/>
                </a:solidFill>
                <a:latin typeface="Times New Roman" panose="02020603050405020304"/>
                <a:ea typeface="黑体" panose="02010609060101010101" charset="-122"/>
                <a:cs typeface="Times New Roman" panose="02020603050405020304"/>
              </a:rPr>
              <a:t>解析</a:t>
            </a:r>
            <a:r>
              <a:rPr lang="zh-CN" altLang="zh-CN" sz="2600" dirty="0">
                <a:latin typeface="Times New Roman" panose="02020603050405020304"/>
                <a:ea typeface="黑体" panose="02010609060101010101" charset="-122"/>
                <a:cs typeface="Times New Roman" panose="02020603050405020304"/>
              </a:rPr>
              <a:t>　</a:t>
            </a:r>
            <a:r>
              <a:rPr lang="en-US" altLang="zh-CN" sz="2600" b="1" dirty="0">
                <a:solidFill>
                  <a:srgbClr val="0000FF"/>
                </a:solidFill>
                <a:latin typeface="Times New Roman" panose="02020603050405020304"/>
                <a:ea typeface="仿宋_GB2312"/>
              </a:rPr>
              <a:t>(1)</a:t>
            </a:r>
            <a:r>
              <a:rPr lang="zh-CN" altLang="zh-CN" sz="2600" b="1" dirty="0">
                <a:solidFill>
                  <a:srgbClr val="0000FF"/>
                </a:solidFill>
                <a:latin typeface="Times New Roman" panose="02020603050405020304"/>
                <a:ea typeface="仿宋_GB2312"/>
                <a:cs typeface="Times New Roman" panose="02020603050405020304"/>
              </a:rPr>
              <a:t>探究温度对该反应速率的影响，则固体的比表面积以及盐酸的浓度应该是一样的，所以实验</a:t>
            </a:r>
            <a:r>
              <a:rPr lang="en-US" altLang="zh-CN" sz="2600" b="1" dirty="0">
                <a:solidFill>
                  <a:srgbClr val="0000FF"/>
                </a:solidFill>
                <a:latin typeface="宋体" panose="02010600030101010101" pitchFamily="2" charset="-122"/>
                <a:ea typeface="仿宋_GB2312"/>
                <a:cs typeface="Times New Roman" panose="02020603050405020304"/>
              </a:rPr>
              <a:t>①</a:t>
            </a:r>
            <a:r>
              <a:rPr lang="zh-CN" altLang="zh-CN" sz="2600" b="1" dirty="0">
                <a:solidFill>
                  <a:srgbClr val="0000FF"/>
                </a:solidFill>
                <a:latin typeface="Times New Roman" panose="02020603050405020304"/>
                <a:ea typeface="仿宋_GB2312"/>
                <a:cs typeface="Times New Roman" panose="02020603050405020304"/>
              </a:rPr>
              <a:t>和</a:t>
            </a:r>
            <a:r>
              <a:rPr lang="en-US" altLang="zh-CN" sz="2600" b="1" dirty="0">
                <a:solidFill>
                  <a:srgbClr val="0000FF"/>
                </a:solidFill>
                <a:latin typeface="宋体" panose="02010600030101010101" pitchFamily="2" charset="-122"/>
                <a:ea typeface="仿宋_GB2312"/>
                <a:cs typeface="Times New Roman" panose="02020603050405020304"/>
              </a:rPr>
              <a:t>③</a:t>
            </a:r>
            <a:r>
              <a:rPr lang="zh-CN" altLang="zh-CN" sz="2600" b="1" dirty="0">
                <a:solidFill>
                  <a:srgbClr val="0000FF"/>
                </a:solidFill>
                <a:latin typeface="Times New Roman" panose="02020603050405020304"/>
                <a:ea typeface="仿宋_GB2312"/>
                <a:cs typeface="Times New Roman" panose="02020603050405020304"/>
              </a:rPr>
              <a:t>作为对照；探究锌规格</a:t>
            </a:r>
            <a:r>
              <a:rPr lang="en-US" altLang="zh-CN" sz="2600" b="1" dirty="0">
                <a:solidFill>
                  <a:srgbClr val="0000FF"/>
                </a:solidFill>
                <a:latin typeface="Times New Roman" panose="02020603050405020304"/>
                <a:ea typeface="仿宋_GB2312"/>
              </a:rPr>
              <a:t>(</a:t>
            </a:r>
            <a:r>
              <a:rPr lang="zh-CN" altLang="zh-CN" sz="2600" b="1" dirty="0">
                <a:solidFill>
                  <a:srgbClr val="0000FF"/>
                </a:solidFill>
                <a:latin typeface="Times New Roman" panose="02020603050405020304"/>
                <a:ea typeface="仿宋_GB2312"/>
                <a:cs typeface="Times New Roman" panose="02020603050405020304"/>
              </a:rPr>
              <a:t>粗、细</a:t>
            </a:r>
            <a:r>
              <a:rPr lang="en-US" altLang="zh-CN" sz="2600" b="1" dirty="0">
                <a:solidFill>
                  <a:srgbClr val="0000FF"/>
                </a:solidFill>
                <a:latin typeface="Times New Roman" panose="02020603050405020304"/>
                <a:ea typeface="仿宋_GB2312"/>
              </a:rPr>
              <a:t>)</a:t>
            </a:r>
            <a:r>
              <a:rPr lang="zh-CN" altLang="zh-CN" sz="2600" b="1" dirty="0">
                <a:solidFill>
                  <a:srgbClr val="0000FF"/>
                </a:solidFill>
                <a:latin typeface="Times New Roman" panose="02020603050405020304"/>
                <a:ea typeface="仿宋_GB2312"/>
                <a:cs typeface="Times New Roman" panose="02020603050405020304"/>
              </a:rPr>
              <a:t>对该反应速率的影响，要求实验温度以及盐酸的浓度是相等的，所以实验</a:t>
            </a:r>
            <a:r>
              <a:rPr lang="en-US" altLang="zh-CN" sz="2600" b="1" dirty="0">
                <a:solidFill>
                  <a:srgbClr val="0000FF"/>
                </a:solidFill>
                <a:latin typeface="宋体" panose="02010600030101010101" pitchFamily="2" charset="-122"/>
                <a:ea typeface="仿宋_GB2312"/>
                <a:cs typeface="Times New Roman" panose="02020603050405020304"/>
              </a:rPr>
              <a:t>①</a:t>
            </a:r>
            <a:r>
              <a:rPr lang="zh-CN" altLang="zh-CN" sz="2600" b="1" dirty="0">
                <a:solidFill>
                  <a:srgbClr val="0000FF"/>
                </a:solidFill>
                <a:latin typeface="Times New Roman" panose="02020603050405020304"/>
                <a:ea typeface="仿宋_GB2312"/>
                <a:cs typeface="Times New Roman" panose="02020603050405020304"/>
              </a:rPr>
              <a:t>和</a:t>
            </a:r>
            <a:r>
              <a:rPr lang="zh-CN" altLang="zh-CN" sz="2600" b="1" dirty="0">
                <a:solidFill>
                  <a:srgbClr val="0000FF"/>
                </a:solidFill>
                <a:latin typeface="Calibri" panose="020F0502020204030204"/>
                <a:ea typeface="仿宋_GB2312"/>
                <a:cs typeface="Times New Roman" panose="02020603050405020304"/>
              </a:rPr>
              <a:t>④</a:t>
            </a:r>
            <a:r>
              <a:rPr lang="zh-CN" altLang="zh-CN" sz="2600" b="1" dirty="0">
                <a:solidFill>
                  <a:srgbClr val="0000FF"/>
                </a:solidFill>
                <a:latin typeface="Times New Roman" panose="02020603050405020304"/>
                <a:ea typeface="仿宋_GB2312"/>
                <a:cs typeface="Times New Roman" panose="02020603050405020304"/>
              </a:rPr>
              <a:t>作为对照。</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678649"/>
            <a:ext cx="11243394" cy="132341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实验</a:t>
            </a: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记录如表</a:t>
            </a:r>
            <a:r>
              <a:rPr lang="en-US" altLang="zh-CN" sz="2600" kern="1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换算成标准状况</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ctr">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表</a:t>
            </a:r>
            <a:r>
              <a:rPr lang="en-US" altLang="zh-CN" sz="2600" kern="100" dirty="0" smtClean="0">
                <a:latin typeface="Times New Roman" panose="02020603050405020304"/>
                <a:ea typeface="微软雅黑" panose="020B0503020204020204" pitchFamily="34" charset="-122"/>
                <a:cs typeface="Courier New" panose="02070309020205020404"/>
              </a:rPr>
              <a:t>2</a:t>
            </a:r>
            <a:endParaRPr lang="zh-CN" altLang="zh-CN" sz="1050" kern="100" dirty="0">
              <a:latin typeface="宋体" panose="02010600030101010101" pitchFamily="2" charset="-122"/>
              <a:cs typeface="Courier New" panose="02070309020205020404"/>
            </a:endParaRPr>
          </a:p>
        </p:txBody>
      </p:sp>
      <p:graphicFrame>
        <p:nvGraphicFramePr>
          <p:cNvPr id="5" name="表格 4"/>
          <p:cNvGraphicFramePr>
            <a:graphicFrameLocks noGrp="1"/>
          </p:cNvGraphicFramePr>
          <p:nvPr/>
        </p:nvGraphicFramePr>
        <p:xfrm>
          <a:off x="609600" y="2349656"/>
          <a:ext cx="10971213" cy="2377440"/>
        </p:xfrm>
        <a:graphic>
          <a:graphicData uri="http://schemas.openxmlformats.org/drawingml/2006/table">
            <a:tbl>
              <a:tblPr/>
              <a:tblGrid>
                <a:gridCol w="2644591"/>
                <a:gridCol w="1764524"/>
                <a:gridCol w="1764524"/>
                <a:gridCol w="1764524"/>
                <a:gridCol w="1764524"/>
                <a:gridCol w="1268526"/>
              </a:tblGrid>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时间</a:t>
                      </a:r>
                      <a:r>
                        <a:rPr lang="en-US" sz="2600" kern="100">
                          <a:effectLst/>
                          <a:latin typeface="Times New Roman" panose="02020603050405020304"/>
                          <a:ea typeface="微软雅黑" panose="020B0503020204020204" pitchFamily="34" charset="-122"/>
                          <a:cs typeface="Courier New" panose="02070309020205020404"/>
                        </a:rPr>
                        <a:t>/s</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10</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20</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30</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40</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50</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氢气</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16.8</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39.2</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67.2</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224</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420</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时间</a:t>
                      </a:r>
                      <a:r>
                        <a:rPr lang="en-US" sz="2600" kern="100">
                          <a:effectLst/>
                          <a:latin typeface="Times New Roman" panose="02020603050405020304"/>
                          <a:ea typeface="微软雅黑" panose="020B0503020204020204" pitchFamily="34" charset="-122"/>
                          <a:cs typeface="Courier New" panose="02070309020205020404"/>
                        </a:rPr>
                        <a:t>/s</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60</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70</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80</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90</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100</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tabLst>
                          <a:tab pos="2610485" algn="l"/>
                        </a:tabLst>
                      </a:pPr>
                      <a:r>
                        <a:rPr lang="zh-CN" sz="2600" kern="100">
                          <a:effectLst/>
                          <a:latin typeface="Times New Roman" panose="02020603050405020304"/>
                          <a:ea typeface="微软雅黑" panose="020B0503020204020204" pitchFamily="34" charset="-122"/>
                          <a:cs typeface="Times New Roman" panose="02020603050405020304"/>
                        </a:rPr>
                        <a:t>氢气</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492.8</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520.8</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543.2</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a:effectLst/>
                          <a:latin typeface="Times New Roman" panose="02020603050405020304"/>
                          <a:ea typeface="微软雅黑" panose="020B0503020204020204" pitchFamily="34" charset="-122"/>
                          <a:cs typeface="Courier New" panose="02070309020205020404"/>
                        </a:rPr>
                        <a:t>554.4</a:t>
                      </a:r>
                      <a:endParaRPr lang="zh-CN" sz="1050" kern="10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610485" algn="l"/>
                        </a:tabLst>
                      </a:pPr>
                      <a:r>
                        <a:rPr lang="en-US" sz="2600" kern="100" dirty="0">
                          <a:effectLst/>
                          <a:latin typeface="Times New Roman" panose="02020603050405020304"/>
                          <a:ea typeface="微软雅黑" panose="020B0503020204020204" pitchFamily="34" charset="-122"/>
                          <a:cs typeface="Courier New" panose="02070309020205020404"/>
                        </a:rPr>
                        <a:t>560</a:t>
                      </a:r>
                      <a:endParaRPr lang="zh-CN" sz="1050" kern="100" dirty="0">
                        <a:effectLst/>
                        <a:latin typeface="宋体" panose="02010600030101010101" pitchFamily="2" charset="-122"/>
                        <a:cs typeface="Courier New" panose="020703090202050204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549426"/>
            <a:ext cx="11243394" cy="3724072"/>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计算在</a:t>
            </a:r>
            <a:r>
              <a:rPr lang="en-US" altLang="zh-CN" sz="2600" kern="100" dirty="0">
                <a:latin typeface="Times New Roman" panose="02020603050405020304"/>
                <a:ea typeface="微软雅黑" panose="020B0503020204020204" pitchFamily="34" charset="-122"/>
                <a:cs typeface="Courier New" panose="02070309020205020404"/>
              </a:rPr>
              <a:t>30</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40 s</a:t>
            </a:r>
            <a:r>
              <a:rPr lang="zh-CN" altLang="zh-CN" sz="2600" kern="100" dirty="0">
                <a:latin typeface="Times New Roman" panose="02020603050405020304"/>
                <a:ea typeface="微软雅黑" panose="020B0503020204020204" pitchFamily="34" charset="-122"/>
                <a:cs typeface="Times New Roman" panose="02020603050405020304"/>
              </a:rPr>
              <a:t>范围内盐酸的平均反应速率</a:t>
            </a:r>
            <a:r>
              <a:rPr lang="en-US" altLang="zh-CN" sz="2600" i="1" kern="100" dirty="0">
                <a:latin typeface="Book Antiqua" panose="02040602050305030304"/>
                <a:ea typeface="微软雅黑" panose="020B0503020204020204" pitchFamily="34" charset="-122"/>
                <a:cs typeface="Times New Roman" panose="02020603050405020304"/>
              </a:rPr>
              <a:t>v</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dirty="0" err="1">
                <a:latin typeface="Times New Roman" panose="02020603050405020304"/>
                <a:ea typeface="微软雅黑" panose="020B0503020204020204" pitchFamily="34" charset="-122"/>
                <a:cs typeface="Courier New" panose="02070309020205020404"/>
              </a:rPr>
              <a:t>HCl</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smtClean="0">
                <a:latin typeface="Times New Roman" panose="02020603050405020304"/>
                <a:ea typeface="微软雅黑" panose="020B0503020204020204" pitchFamily="34" charset="-122"/>
                <a:cs typeface="Courier New" panose="02070309020205020404"/>
              </a:rPr>
              <a:t>_________________ (</a:t>
            </a:r>
            <a:r>
              <a:rPr lang="zh-CN" altLang="zh-CN" sz="2600" kern="100" dirty="0">
                <a:latin typeface="Times New Roman" panose="02020603050405020304"/>
                <a:ea typeface="微软雅黑" panose="020B0503020204020204" pitchFamily="34" charset="-122"/>
                <a:cs typeface="Times New Roman" panose="02020603050405020304"/>
              </a:rPr>
              <a:t>忽略溶液体积变化</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反应速率最大的时间段</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如</a:t>
            </a:r>
            <a:r>
              <a:rPr lang="en-US" altLang="zh-CN" sz="2600" kern="100" dirty="0">
                <a:latin typeface="Times New Roman" panose="02020603050405020304"/>
                <a:ea typeface="微软雅黑" panose="020B0503020204020204" pitchFamily="34" charset="-122"/>
                <a:cs typeface="Courier New" panose="02070309020205020404"/>
              </a:rPr>
              <a:t>0</a:t>
            </a:r>
            <a:r>
              <a:rPr lang="zh-CN" altLang="zh-CN" sz="2600" kern="100" dirty="0">
                <a:latin typeface="Times New Roman" panose="02020603050405020304"/>
                <a:ea typeface="微软雅黑" panose="020B0503020204020204" pitchFamily="34" charset="-122"/>
                <a:cs typeface="Times New Roman" panose="02020603050405020304"/>
              </a:rPr>
              <a:t>～</a:t>
            </a:r>
            <a:r>
              <a:rPr lang="en-US" altLang="zh-CN" sz="2600" kern="100" dirty="0">
                <a:latin typeface="Times New Roman" panose="02020603050405020304"/>
                <a:ea typeface="微软雅黑" panose="020B0503020204020204" pitchFamily="34" charset="-122"/>
                <a:cs typeface="Courier New" panose="02070309020205020404"/>
              </a:rPr>
              <a:t>10 s)</a:t>
            </a:r>
            <a:r>
              <a:rPr lang="zh-CN" altLang="zh-CN" sz="2600" kern="100" dirty="0">
                <a:latin typeface="Times New Roman" panose="02020603050405020304"/>
                <a:ea typeface="微软雅黑" panose="020B0503020204020204" pitchFamily="34" charset="-122"/>
                <a:cs typeface="Times New Roman" panose="02020603050405020304"/>
              </a:rPr>
              <a:t>为</a:t>
            </a:r>
            <a:r>
              <a:rPr lang="en-US" altLang="zh-CN" sz="2600" kern="100" dirty="0" smtClean="0">
                <a:latin typeface="Times New Roman" panose="02020603050405020304"/>
                <a:ea typeface="微软雅黑" panose="020B0503020204020204" pitchFamily="34" charset="-122"/>
                <a:cs typeface="Courier New" panose="02070309020205020404"/>
              </a:rPr>
              <a:t>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，可能</a:t>
            </a:r>
            <a:r>
              <a:rPr lang="zh-CN" altLang="zh-CN" sz="2600" kern="100" dirty="0">
                <a:latin typeface="Times New Roman" panose="02020603050405020304"/>
                <a:ea typeface="微软雅黑" panose="020B0503020204020204" pitchFamily="34" charset="-122"/>
                <a:cs typeface="Times New Roman" panose="02020603050405020304"/>
              </a:rPr>
              <a:t>的原因是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③</a:t>
            </a:r>
            <a:r>
              <a:rPr lang="zh-CN" altLang="zh-CN" sz="2600" kern="100" dirty="0">
                <a:latin typeface="Times New Roman" panose="02020603050405020304"/>
                <a:ea typeface="微软雅黑" panose="020B0503020204020204" pitchFamily="34" charset="-122"/>
                <a:cs typeface="Times New Roman" panose="02020603050405020304"/>
              </a:rPr>
              <a:t>反应速率最小的时间段为</a:t>
            </a:r>
            <a:r>
              <a:rPr lang="en-US" altLang="zh-CN" sz="2600" kern="100" dirty="0" smtClean="0">
                <a:latin typeface="Times New Roman" panose="02020603050405020304"/>
                <a:ea typeface="微软雅黑" panose="020B0503020204020204" pitchFamily="34" charset="-122"/>
                <a:cs typeface="Courier New" panose="02070309020205020404"/>
              </a:rPr>
              <a:t>___________</a:t>
            </a:r>
            <a:r>
              <a:rPr lang="en-US" altLang="zh-CN" sz="2600" kern="100" dirty="0">
                <a:latin typeface="Times New Roman" panose="02020603050405020304"/>
                <a:ea typeface="微软雅黑" panose="020B0503020204020204" pitchFamily="34" charset="-122"/>
                <a:cs typeface="Courier New" panose="02070309020205020404"/>
              </a:rPr>
              <a:t>___</a:t>
            </a:r>
            <a:r>
              <a:rPr lang="en-US" altLang="zh-CN" sz="2600" kern="100" dirty="0" smtClean="0">
                <a:latin typeface="Times New Roman" panose="02020603050405020304"/>
                <a:ea typeface="微软雅黑" panose="020B0503020204020204" pitchFamily="34" charset="-122"/>
                <a:cs typeface="Courier New" panose="02070309020205020404"/>
              </a:rPr>
              <a:t>___</a:t>
            </a:r>
            <a:r>
              <a:rPr lang="zh-CN" altLang="zh-CN" sz="2600" kern="100" dirty="0">
                <a:latin typeface="Times New Roman" panose="02020603050405020304"/>
                <a:ea typeface="微软雅黑" panose="020B0503020204020204" pitchFamily="34" charset="-122"/>
                <a:cs typeface="Times New Roman" panose="02020603050405020304"/>
              </a:rPr>
              <a:t>，可能原因是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a:t>
            </a:r>
            <a:r>
              <a:rPr lang="en-US" altLang="zh-CN" sz="2600" kern="100" dirty="0">
                <a:latin typeface="Times New Roman" panose="02020603050405020304"/>
                <a:ea typeface="微软雅黑" panose="020B0503020204020204" pitchFamily="34" charset="-122"/>
                <a:cs typeface="Courier New" panose="02070309020205020404"/>
              </a:rPr>
              <a:t>______</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8795551" y="640549"/>
            <a:ext cx="2704587"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0.056 </a:t>
            </a:r>
            <a:r>
              <a:rPr lang="en-US" altLang="zh-CN" sz="2600" dirty="0" err="1">
                <a:solidFill>
                  <a:srgbClr val="C00000"/>
                </a:solidFill>
                <a:latin typeface="Times New Roman" panose="02020603050405020304"/>
                <a:ea typeface="微软雅黑" panose="020B0503020204020204" pitchFamily="34" charset="-122"/>
              </a:rPr>
              <a:t>mol·L</a:t>
            </a:r>
            <a:r>
              <a:rPr lang="zh-CN" altLang="zh-CN" sz="2600" baseline="300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baseline="30000" dirty="0">
                <a:solidFill>
                  <a:srgbClr val="C00000"/>
                </a:solidFill>
                <a:latin typeface="Times New Roman" panose="02020603050405020304"/>
                <a:ea typeface="微软雅黑" panose="020B0503020204020204" pitchFamily="34" charset="-122"/>
              </a:rPr>
              <a:t>1</a:t>
            </a:r>
            <a:r>
              <a:rPr lang="en-US" altLang="zh-CN" sz="2600" dirty="0">
                <a:solidFill>
                  <a:srgbClr val="C00000"/>
                </a:solidFill>
                <a:latin typeface="Times New Roman" panose="02020603050405020304"/>
                <a:ea typeface="微软雅黑" panose="020B0503020204020204" pitchFamily="34" charset="-122"/>
              </a:rPr>
              <a:t>·s</a:t>
            </a:r>
            <a:r>
              <a:rPr lang="zh-CN" altLang="zh-CN" sz="2600" baseline="300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baseline="30000" dirty="0">
                <a:solidFill>
                  <a:srgbClr val="C00000"/>
                </a:solidFill>
                <a:latin typeface="Times New Roman" panose="02020603050405020304"/>
                <a:ea typeface="微软雅黑" panose="020B0503020204020204" pitchFamily="34" charset="-122"/>
              </a:rPr>
              <a:t>1</a:t>
            </a:r>
            <a:endParaRPr lang="zh-CN" altLang="en-US" sz="2600" dirty="0"/>
          </a:p>
        </p:txBody>
      </p:sp>
      <p:sp>
        <p:nvSpPr>
          <p:cNvPr id="4" name="矩形 3"/>
          <p:cNvSpPr/>
          <p:nvPr/>
        </p:nvSpPr>
        <p:spPr>
          <a:xfrm>
            <a:off x="7217388" y="1857213"/>
            <a:ext cx="1398140"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40</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50 s</a:t>
            </a:r>
            <a:endParaRPr lang="zh-CN" altLang="en-US" sz="2600" dirty="0"/>
          </a:p>
        </p:txBody>
      </p:sp>
      <p:sp>
        <p:nvSpPr>
          <p:cNvPr id="5" name="矩形 4"/>
          <p:cNvSpPr/>
          <p:nvPr/>
        </p:nvSpPr>
        <p:spPr>
          <a:xfrm>
            <a:off x="527193" y="2428079"/>
            <a:ext cx="5519460"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反应放热，温度升高，反应速率加快</a:t>
            </a:r>
            <a:endParaRPr lang="zh-CN" altLang="en-US" sz="2600" dirty="0"/>
          </a:p>
        </p:txBody>
      </p:sp>
      <p:sp>
        <p:nvSpPr>
          <p:cNvPr id="6" name="矩形 5"/>
          <p:cNvSpPr/>
          <p:nvPr/>
        </p:nvSpPr>
        <p:spPr>
          <a:xfrm>
            <a:off x="6275229" y="3013551"/>
            <a:ext cx="1564852"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90</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a:t>
            </a:r>
            <a:r>
              <a:rPr lang="en-US" altLang="zh-CN" sz="2600" dirty="0">
                <a:solidFill>
                  <a:srgbClr val="C00000"/>
                </a:solidFill>
                <a:latin typeface="Times New Roman" panose="02020603050405020304"/>
                <a:ea typeface="微软雅黑" panose="020B0503020204020204" pitchFamily="34" charset="-122"/>
              </a:rPr>
              <a:t>100 s</a:t>
            </a:r>
            <a:endParaRPr lang="zh-CN" altLang="en-US" sz="2600" dirty="0"/>
          </a:p>
        </p:txBody>
      </p:sp>
      <p:sp>
        <p:nvSpPr>
          <p:cNvPr id="7" name="矩形 6"/>
          <p:cNvSpPr/>
          <p:nvPr/>
        </p:nvSpPr>
        <p:spPr>
          <a:xfrm>
            <a:off x="514493" y="3581243"/>
            <a:ext cx="7186583"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反应进行过程中，盐酸浓度减小，反应速率减慢</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723900"/>
          <a:ext cx="11493500" cy="4940300"/>
        </p:xfrm>
        <a:graphic>
          <a:graphicData uri="http://schemas.openxmlformats.org/presentationml/2006/ole">
            <mc:AlternateContent xmlns:mc="http://schemas.openxmlformats.org/markup-compatibility/2006">
              <mc:Choice xmlns:v="urn:schemas-microsoft-com:vml" Requires="v">
                <p:oleObj spid="_x0000_s80900" name="Document" r:id="rId1" imgW="11505565" imgH="4962525" progId="Word.Document.8">
                  <p:embed/>
                </p:oleObj>
              </mc:Choice>
              <mc:Fallback>
                <p:oleObj name="Document" r:id="rId1" imgW="11505565" imgH="4962525" progId="Word.Document.8">
                  <p:embed/>
                  <p:pic>
                    <p:nvPicPr>
                      <p:cNvPr id="0" name="图片 80899"/>
                      <p:cNvPicPr/>
                      <p:nvPr/>
                    </p:nvPicPr>
                    <p:blipFill>
                      <a:blip r:embed="rId2"/>
                      <a:stretch>
                        <a:fillRect/>
                      </a:stretch>
                    </p:blipFill>
                    <p:spPr>
                      <a:xfrm>
                        <a:off x="381000" y="723900"/>
                        <a:ext cx="11493500" cy="49403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729449"/>
            <a:ext cx="11243394" cy="3121025"/>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另一学生也做了同样的实验，由于反应太快，测量氢气的体积时不好控制，他就事先在盐酸溶液中分别加入等体积的某液体以减慢反应速率，在不影响产生</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气体总量的情况下，你认为可加入的液体是</a:t>
            </a:r>
            <a:r>
              <a:rPr lang="en-US" altLang="zh-CN" sz="2600" kern="100" dirty="0">
                <a:latin typeface="Times New Roman" panose="02020603050405020304"/>
                <a:ea typeface="微软雅黑" panose="020B0503020204020204" pitchFamily="34" charset="-122"/>
                <a:cs typeface="Courier New" panose="02070309020205020404"/>
              </a:rPr>
              <a:t>________(</a:t>
            </a:r>
            <a:r>
              <a:rPr lang="zh-CN" altLang="zh-CN" sz="2600" kern="100" dirty="0">
                <a:latin typeface="Times New Roman" panose="02020603050405020304"/>
                <a:ea typeface="微软雅黑" panose="020B0503020204020204" pitchFamily="34" charset="-122"/>
                <a:cs typeface="Times New Roman" panose="02020603050405020304"/>
              </a:rPr>
              <a:t>填字母序号</a:t>
            </a:r>
            <a:r>
              <a:rPr lang="en-US" altLang="zh-CN" sz="2600" kern="100" dirty="0">
                <a:latin typeface="Times New Roman" panose="02020603050405020304"/>
                <a:ea typeface="微软雅黑" panose="020B0503020204020204" pitchFamily="34" charset="-122"/>
                <a:cs typeface="Courier New" panose="02070309020205020404"/>
              </a:rPr>
              <a:t>)</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A.</a:t>
            </a:r>
            <a:r>
              <a:rPr lang="zh-CN" altLang="zh-CN" sz="2600" kern="100" dirty="0">
                <a:latin typeface="Times New Roman" panose="02020603050405020304"/>
                <a:ea typeface="微软雅黑" panose="020B0503020204020204" pitchFamily="34" charset="-122"/>
                <a:cs typeface="Times New Roman" panose="02020603050405020304"/>
              </a:rPr>
              <a:t>蒸馏水</a:t>
            </a:r>
            <a:r>
              <a:rPr lang="zh-CN"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宋体" panose="02010600030101010101" pitchFamily="2" charset="-122"/>
                <a:ea typeface="Times New Roman" panose="02020603050405020304"/>
                <a:cs typeface="Courier New" panose="02070309020205020404"/>
              </a:rPr>
              <a:t>	</a:t>
            </a:r>
            <a:r>
              <a:rPr lang="en-US" altLang="zh-CN" sz="2600" kern="100" dirty="0" smtClean="0">
                <a:latin typeface="宋体" panose="02010600030101010101" pitchFamily="2" charset="-122"/>
                <a:ea typeface="Times New Roman" panose="02020603050405020304"/>
                <a:cs typeface="Courier New" panose="02070309020205020404"/>
              </a:rPr>
              <a:t>		</a:t>
            </a:r>
            <a:r>
              <a:rPr lang="en-US" altLang="zh-CN" sz="2600" kern="100" dirty="0" smtClean="0">
                <a:latin typeface="Times New Roman" panose="02020603050405020304" pitchFamily="18" charset="0"/>
                <a:ea typeface="Times New Roman" panose="02020603050405020304"/>
                <a:cs typeface="Times New Roman" panose="02020603050405020304" pitchFamily="18" charset="0"/>
              </a:rPr>
              <a:t>B.NaNO</a:t>
            </a:r>
            <a:r>
              <a:rPr lang="en-US" altLang="zh-CN" sz="2600" kern="100" baseline="-25000" dirty="0" smtClean="0">
                <a:latin typeface="Times New Roman" panose="02020603050405020304" pitchFamily="18" charset="0"/>
                <a:ea typeface="Times New Roman" panose="02020603050405020304"/>
                <a:cs typeface="Times New Roman" panose="02020603050405020304" pitchFamily="18" charset="0"/>
              </a:rPr>
              <a:t>3</a:t>
            </a:r>
            <a:r>
              <a:rPr lang="zh-CN" altLang="zh-CN" sz="2600" kern="100" dirty="0">
                <a:latin typeface="Times New Roman" panose="02020603050405020304"/>
                <a:ea typeface="微软雅黑" panose="020B0503020204020204" pitchFamily="34" charset="-122"/>
                <a:cs typeface="Times New Roman" panose="02020603050405020304"/>
              </a:rPr>
              <a:t>溶液</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err="1">
                <a:latin typeface="Times New Roman" panose="02020603050405020304"/>
                <a:ea typeface="微软雅黑" panose="020B0503020204020204" pitchFamily="34" charset="-122"/>
                <a:cs typeface="Courier New" panose="02070309020205020404"/>
              </a:rPr>
              <a:t>C.NaCl</a:t>
            </a:r>
            <a:r>
              <a:rPr lang="zh-CN" altLang="zh-CN" sz="2600" kern="100" dirty="0">
                <a:latin typeface="Times New Roman" panose="02020603050405020304"/>
                <a:ea typeface="微软雅黑" panose="020B0503020204020204" pitchFamily="34" charset="-122"/>
                <a:cs typeface="Times New Roman" panose="02020603050405020304"/>
              </a:rPr>
              <a:t>溶液</a:t>
            </a:r>
            <a:r>
              <a:rPr lang="zh-CN" altLang="zh-CN" sz="2600" kern="100" dirty="0">
                <a:latin typeface="宋体" panose="02010600030101010101" pitchFamily="2" charset="-122"/>
                <a:ea typeface="Times New Roman" panose="02020603050405020304"/>
                <a:cs typeface="Courier New" panose="02070309020205020404"/>
              </a:rPr>
              <a:t> </a:t>
            </a:r>
            <a:r>
              <a:rPr lang="en-US" altLang="zh-CN" sz="2600" kern="100" dirty="0">
                <a:latin typeface="宋体" panose="02010600030101010101" pitchFamily="2" charset="-122"/>
                <a:ea typeface="Times New Roman" panose="02020603050405020304"/>
                <a:cs typeface="Courier New" panose="02070309020205020404"/>
              </a:rPr>
              <a:t>	</a:t>
            </a:r>
            <a:r>
              <a:rPr lang="en-US" altLang="zh-CN" sz="2600" kern="100" dirty="0" smtClean="0">
                <a:latin typeface="宋体" panose="02010600030101010101" pitchFamily="2" charset="-122"/>
                <a:ea typeface="Times New Roman" panose="02020603050405020304"/>
                <a:cs typeface="Courier New" panose="02070309020205020404"/>
              </a:rPr>
              <a:t>		</a:t>
            </a:r>
            <a:r>
              <a:rPr lang="en-US" altLang="zh-CN" sz="2600" kern="100" dirty="0" smtClean="0">
                <a:latin typeface="Times New Roman" panose="02020603050405020304" pitchFamily="18" charset="0"/>
                <a:ea typeface="Times New Roman" panose="02020603050405020304"/>
                <a:cs typeface="Times New Roman" panose="02020603050405020304" pitchFamily="18" charset="0"/>
              </a:rPr>
              <a:t>D.Na</a:t>
            </a:r>
            <a:r>
              <a:rPr lang="en-US" altLang="zh-CN" sz="2600" kern="100" baseline="-25000" dirty="0" smtClean="0">
                <a:latin typeface="Times New Roman" panose="02020603050405020304" pitchFamily="18" charset="0"/>
                <a:ea typeface="Times New Roman" panose="02020603050405020304"/>
                <a:cs typeface="Times New Roman" panose="02020603050405020304" pitchFamily="18" charset="0"/>
              </a:rPr>
              <a:t>2</a:t>
            </a:r>
            <a:r>
              <a:rPr lang="en-US" altLang="zh-CN" sz="2600" kern="100" dirty="0" smtClean="0">
                <a:latin typeface="Times New Roman" panose="02020603050405020304" pitchFamily="18" charset="0"/>
                <a:ea typeface="Times New Roman" panose="02020603050405020304"/>
                <a:cs typeface="Times New Roman" panose="02020603050405020304" pitchFamily="18" charset="0"/>
              </a:rPr>
              <a:t>CO</a:t>
            </a:r>
            <a:r>
              <a:rPr lang="en-US" altLang="zh-CN" sz="2600" kern="100" baseline="-25000" dirty="0" smtClean="0">
                <a:latin typeface="Times New Roman" panose="02020603050405020304" pitchFamily="18" charset="0"/>
                <a:ea typeface="Times New Roman" panose="02020603050405020304"/>
                <a:cs typeface="Times New Roman" panose="02020603050405020304" pitchFamily="18" charset="0"/>
              </a:rPr>
              <a:t>3</a:t>
            </a:r>
            <a:r>
              <a:rPr lang="zh-CN" altLang="zh-CN" sz="2600" kern="100" dirty="0" smtClean="0">
                <a:latin typeface="Times New Roman" panose="02020603050405020304"/>
                <a:ea typeface="微软雅黑" panose="020B0503020204020204" pitchFamily="34" charset="-122"/>
                <a:cs typeface="Times New Roman" panose="02020603050405020304"/>
              </a:rPr>
              <a:t>溶液</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7895436" y="2002310"/>
            <a:ext cx="647934" cy="492443"/>
          </a:xfrm>
          <a:prstGeom prst="rect">
            <a:avLst/>
          </a:prstGeom>
        </p:spPr>
        <p:txBody>
          <a:bodyPr wrap="none">
            <a:spAutoFit/>
          </a:bodyPr>
          <a:lstStyle/>
          <a:p>
            <a:r>
              <a:rPr lang="en-US" altLang="zh-CN" sz="2600" dirty="0">
                <a:solidFill>
                  <a:srgbClr val="C00000"/>
                </a:solidFill>
                <a:latin typeface="Times New Roman" panose="02020603050405020304"/>
                <a:ea typeface="微软雅黑" panose="020B0503020204020204" pitchFamily="34" charset="-122"/>
              </a:rPr>
              <a:t>AC</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1010763"/>
          <a:ext cx="11493500" cy="2959100"/>
        </p:xfrm>
        <a:graphic>
          <a:graphicData uri="http://schemas.openxmlformats.org/presentationml/2006/ole">
            <mc:AlternateContent xmlns:mc="http://schemas.openxmlformats.org/markup-compatibility/2006">
              <mc:Choice xmlns:v="urn:schemas-microsoft-com:vml" Requires="v">
                <p:oleObj spid="_x0000_s81924" name="Document" r:id="rId1" imgW="11505565" imgH="2978150" progId="Word.Document.8">
                  <p:embed/>
                </p:oleObj>
              </mc:Choice>
              <mc:Fallback>
                <p:oleObj name="Document" r:id="rId1" imgW="11505565" imgH="2978150" progId="Word.Document.8">
                  <p:embed/>
                  <p:pic>
                    <p:nvPicPr>
                      <p:cNvPr id="0" name="图片 81923"/>
                      <p:cNvPicPr/>
                      <p:nvPr/>
                    </p:nvPicPr>
                    <p:blipFill>
                      <a:blip r:embed="rId2"/>
                      <a:stretch>
                        <a:fillRect/>
                      </a:stretch>
                    </p:blipFill>
                    <p:spPr>
                      <a:xfrm>
                        <a:off x="381000" y="1010763"/>
                        <a:ext cx="11493500" cy="29591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418" y="511326"/>
            <a:ext cx="11654075" cy="1323415"/>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latin typeface="Times New Roman" panose="02020603050405020304"/>
                <a:ea typeface="黑体" panose="02010609060101010101" charset="-122"/>
                <a:cs typeface="Times New Roman" panose="02020603050405020304"/>
              </a:rPr>
              <a:t>【微自测】</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700655" algn="l"/>
              </a:tabLst>
            </a:pPr>
            <a:r>
              <a:rPr lang="en-US" altLang="zh-CN" sz="2600" b="1" dirty="0">
                <a:latin typeface="Times New Roman" panose="02020603050405020304"/>
                <a:ea typeface="楷体_GB2312"/>
              </a:rPr>
              <a:t>1.</a:t>
            </a:r>
            <a:r>
              <a:rPr lang="zh-CN" altLang="zh-CN" sz="2600" b="1" dirty="0">
                <a:latin typeface="Times New Roman" panose="02020603050405020304"/>
                <a:ea typeface="楷体_GB2312"/>
                <a:cs typeface="Times New Roman" panose="02020603050405020304"/>
              </a:rPr>
              <a:t>判断正误，正确的打</a:t>
            </a:r>
            <a:r>
              <a:rPr lang="en-US" altLang="zh-CN" sz="2600" dirty="0">
                <a:latin typeface="宋体" panose="02010600030101010101" pitchFamily="2" charset="-122"/>
                <a:ea typeface="微软雅黑" panose="020B0503020204020204" pitchFamily="34" charset="-122"/>
                <a:cs typeface="Times New Roman" panose="02020603050405020304"/>
              </a:rPr>
              <a:t>“</a:t>
            </a:r>
            <a:r>
              <a:rPr lang="en-US" altLang="zh-CN" sz="2600" b="1" dirty="0">
                <a:latin typeface="宋体" panose="02010600030101010101" pitchFamily="2" charset="-122"/>
                <a:ea typeface="楷体_GB2312"/>
                <a:cs typeface="Times New Roman" panose="02020603050405020304"/>
              </a:rPr>
              <a:t>√</a:t>
            </a:r>
            <a:r>
              <a:rPr lang="en-US" altLang="zh-CN" sz="2600" dirty="0">
                <a:latin typeface="宋体" panose="02010600030101010101" pitchFamily="2" charset="-122"/>
                <a:ea typeface="微软雅黑" panose="020B0503020204020204" pitchFamily="34" charset="-122"/>
                <a:cs typeface="Times New Roman" panose="02020603050405020304"/>
              </a:rPr>
              <a:t>”</a:t>
            </a:r>
            <a:r>
              <a:rPr lang="zh-CN" altLang="zh-CN" sz="2600" b="1" dirty="0">
                <a:latin typeface="Times New Roman" panose="02020603050405020304"/>
                <a:ea typeface="楷体_GB2312"/>
                <a:cs typeface="Times New Roman" panose="02020603050405020304"/>
              </a:rPr>
              <a:t>，错误的打</a:t>
            </a:r>
            <a:r>
              <a:rPr lang="en-US" altLang="zh-CN" sz="2600" dirty="0">
                <a:latin typeface="宋体" panose="02010600030101010101" pitchFamily="2" charset="-122"/>
                <a:ea typeface="微软雅黑" panose="020B0503020204020204" pitchFamily="34" charset="-122"/>
                <a:cs typeface="Times New Roman" panose="02020603050405020304"/>
              </a:rPr>
              <a:t>“×”</a:t>
            </a:r>
            <a:r>
              <a:rPr lang="zh-CN" altLang="zh-CN" sz="2600" b="1" dirty="0">
                <a:latin typeface="Times New Roman" panose="02020603050405020304"/>
                <a:ea typeface="楷体_GB2312"/>
                <a:cs typeface="Times New Roman" panose="02020603050405020304"/>
              </a:rPr>
              <a:t>。</a:t>
            </a:r>
            <a:endParaRPr lang="zh-CN" altLang="zh-CN" sz="1050" kern="100" dirty="0">
              <a:effectLst/>
              <a:latin typeface="宋体" panose="02010600030101010101" pitchFamily="2" charset="-122"/>
              <a:cs typeface="Courier New" panose="02070309020205020404"/>
            </a:endParaRPr>
          </a:p>
        </p:txBody>
      </p:sp>
      <p:graphicFrame>
        <p:nvGraphicFramePr>
          <p:cNvPr id="2" name="对象 1"/>
          <p:cNvGraphicFramePr>
            <a:graphicFrameLocks noChangeAspect="1"/>
          </p:cNvGraphicFramePr>
          <p:nvPr/>
        </p:nvGraphicFramePr>
        <p:xfrm>
          <a:off x="622300" y="1816100"/>
          <a:ext cx="11099800" cy="3962400"/>
        </p:xfrm>
        <a:graphic>
          <a:graphicData uri="http://schemas.openxmlformats.org/presentationml/2006/ole">
            <mc:AlternateContent xmlns:mc="http://schemas.openxmlformats.org/markup-compatibility/2006">
              <mc:Choice xmlns:v="urn:schemas-microsoft-com:vml" Requires="v">
                <p:oleObj spid="_x0000_s5146" name="Document" r:id="rId1" imgW="11117580" imgH="3970655" progId="Word.Document.8">
                  <p:embed/>
                </p:oleObj>
              </mc:Choice>
              <mc:Fallback>
                <p:oleObj name="Document" r:id="rId1" imgW="11117580" imgH="3970655" progId="Word.Document.8">
                  <p:embed/>
                  <p:pic>
                    <p:nvPicPr>
                      <p:cNvPr id="0" name="图片 5145"/>
                      <p:cNvPicPr/>
                      <p:nvPr/>
                    </p:nvPicPr>
                    <p:blipFill>
                      <a:blip r:embed="rId2"/>
                      <a:stretch>
                        <a:fillRect/>
                      </a:stretch>
                    </p:blipFill>
                    <p:spPr>
                      <a:xfrm>
                        <a:off x="622300" y="1816100"/>
                        <a:ext cx="11099800" cy="3962400"/>
                      </a:xfrm>
                      <a:prstGeom prst="rect">
                        <a:avLst/>
                      </a:prstGeom>
                    </p:spPr>
                  </p:pic>
                </p:oleObj>
              </mc:Fallback>
            </mc:AlternateContent>
          </a:graphicData>
        </a:graphic>
      </p:graphicFrame>
      <p:sp>
        <p:nvSpPr>
          <p:cNvPr id="5" name="矩形 4"/>
          <p:cNvSpPr/>
          <p:nvPr/>
        </p:nvSpPr>
        <p:spPr>
          <a:xfrm>
            <a:off x="516880" y="5693893"/>
            <a:ext cx="11397613" cy="64823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600" kern="100" dirty="0">
                <a:solidFill>
                  <a:srgbClr val="C00000"/>
                </a:solidFill>
                <a:latin typeface="Times New Roman" panose="02020603050405020304"/>
                <a:ea typeface="黑体" panose="02010609060101010101" charset="-122"/>
                <a:cs typeface="Times New Roman" panose="02020603050405020304"/>
              </a:rPr>
              <a:t>答案</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(1)</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(2)</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(3)</a:t>
            </a:r>
            <a:r>
              <a:rPr lang="en-US" altLang="zh-CN" sz="2600" kern="100" dirty="0">
                <a:solidFill>
                  <a:srgbClr val="C00000"/>
                </a:solidFill>
                <a:latin typeface="宋体" panose="02010600030101010101" pitchFamily="2" charset="-122"/>
                <a:ea typeface="微软雅黑" panose="020B0503020204020204" pitchFamily="34" charset="-122"/>
                <a:cs typeface="Times New Roman" panose="02020603050405020304"/>
              </a:rPr>
              <a:t>×</a:t>
            </a:r>
            <a:r>
              <a:rPr lang="zh-CN" altLang="zh-CN" sz="2600" kern="100" dirty="0">
                <a:solidFill>
                  <a:srgbClr val="C00000"/>
                </a:solidFill>
                <a:latin typeface="Times New Roman" panose="02020603050405020304"/>
                <a:ea typeface="微软雅黑" panose="020B0503020204020204" pitchFamily="34" charset="-122"/>
                <a:cs typeface="Times New Roman" panose="02020603050405020304"/>
              </a:rPr>
              <a:t>　</a:t>
            </a:r>
            <a:r>
              <a:rPr lang="en-US" altLang="zh-CN" sz="2600" kern="100" dirty="0">
                <a:solidFill>
                  <a:srgbClr val="C00000"/>
                </a:solidFill>
                <a:latin typeface="Times New Roman" panose="02020603050405020304"/>
                <a:ea typeface="微软雅黑" panose="020B0503020204020204" pitchFamily="34" charset="-122"/>
                <a:cs typeface="Courier New" panose="02070309020205020404"/>
              </a:rPr>
              <a:t>(4</a:t>
            </a:r>
            <a:r>
              <a:rPr lang="en-US" altLang="zh-CN" sz="2600" kern="100" dirty="0" smtClean="0">
                <a:solidFill>
                  <a:srgbClr val="C00000"/>
                </a:solidFill>
                <a:latin typeface="Times New Roman" panose="02020603050405020304"/>
                <a:ea typeface="微软雅黑" panose="020B0503020204020204" pitchFamily="34" charset="-122"/>
                <a:cs typeface="Courier New" panose="02070309020205020404"/>
              </a:rPr>
              <a:t>)</a:t>
            </a:r>
            <a:r>
              <a:rPr lang="en-US" altLang="zh-CN" sz="2600" kern="100" dirty="0" smtClean="0">
                <a:solidFill>
                  <a:srgbClr val="C00000"/>
                </a:solidFill>
                <a:latin typeface="宋体" panose="02010600030101010101" pitchFamily="2" charset="-122"/>
                <a:ea typeface="微软雅黑" panose="020B0503020204020204" pitchFamily="34" charset="-122"/>
                <a:cs typeface="Times New Roman" panose="02020603050405020304"/>
              </a:rPr>
              <a:t>×</a:t>
            </a:r>
            <a:endParaRPr lang="zh-CN" altLang="zh-CN" sz="1050" kern="100" dirty="0">
              <a:solidFill>
                <a:srgbClr val="C00000"/>
              </a:solidFill>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729449"/>
            <a:ext cx="11243394" cy="1248394"/>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Times New Roman" panose="02020603050405020304"/>
                <a:ea typeface="微软雅黑" panose="020B0503020204020204" pitchFamily="34" charset="-122"/>
                <a:cs typeface="Courier New" panose="02070309020205020404"/>
              </a:rPr>
              <a:t>(4)</a:t>
            </a:r>
            <a:r>
              <a:rPr lang="zh-CN" altLang="zh-CN" sz="2600" kern="100" dirty="0">
                <a:latin typeface="Times New Roman" panose="02020603050405020304"/>
                <a:ea typeface="微软雅黑" panose="020B0503020204020204" pitchFamily="34" charset="-122"/>
                <a:cs typeface="Times New Roman" panose="02020603050405020304"/>
              </a:rPr>
              <a:t>某化学研究小组的同学为比较</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30000" dirty="0">
                <a:latin typeface="Times New Roman" panose="02020603050405020304"/>
                <a:ea typeface="微软雅黑" panose="020B0503020204020204" pitchFamily="34" charset="-122"/>
                <a:cs typeface="Courier New" panose="02070309020205020404"/>
              </a:rPr>
              <a:t>3</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和</a:t>
            </a:r>
            <a:r>
              <a:rPr lang="en-US" altLang="zh-CN" sz="2600" kern="100" dirty="0">
                <a:latin typeface="Times New Roman" panose="02020603050405020304"/>
                <a:ea typeface="微软雅黑" panose="020B0503020204020204" pitchFamily="34" charset="-122"/>
                <a:cs typeface="Courier New" panose="02070309020205020404"/>
              </a:rPr>
              <a:t>Cu</a:t>
            </a:r>
            <a:r>
              <a:rPr lang="en-US" altLang="zh-CN" sz="2600" kern="100" baseline="30000" dirty="0">
                <a:latin typeface="Times New Roman" panose="02020603050405020304"/>
                <a:ea typeface="微软雅黑" panose="020B0503020204020204" pitchFamily="34" charset="-122"/>
                <a:cs typeface="Courier New" panose="02070309020205020404"/>
              </a:rPr>
              <a:t>2</a:t>
            </a:r>
            <a:r>
              <a:rPr lang="zh-CN" altLang="zh-CN" sz="2600" kern="100" baseline="30000" dirty="0">
                <a:latin typeface="Times New Roman" panose="02020603050405020304"/>
                <a:ea typeface="微软雅黑" panose="020B0503020204020204" pitchFamily="34" charset="-122"/>
                <a:cs typeface="Times New Roman" panose="02020603050405020304"/>
              </a:rPr>
              <a:t>＋</a:t>
            </a:r>
            <a:r>
              <a:rPr lang="zh-CN" altLang="zh-CN" sz="2600" kern="100" dirty="0">
                <a:latin typeface="Times New Roman" panose="02020603050405020304"/>
                <a:ea typeface="微软雅黑" panose="020B0503020204020204" pitchFamily="34" charset="-122"/>
                <a:cs typeface="Times New Roman" panose="02020603050405020304"/>
              </a:rPr>
              <a:t>对</a:t>
            </a:r>
            <a:r>
              <a:rPr lang="en-US" altLang="zh-CN" sz="2600" kern="100" dirty="0">
                <a:latin typeface="Times New Roman" panose="02020603050405020304"/>
                <a:ea typeface="微软雅黑" panose="020B0503020204020204" pitchFamily="34" charset="-122"/>
                <a:cs typeface="Courier New" panose="02070309020205020404"/>
              </a:rPr>
              <a:t>H</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O</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zh-CN" altLang="zh-CN" sz="2600" kern="100" dirty="0">
                <a:latin typeface="Times New Roman" panose="02020603050405020304"/>
                <a:ea typeface="微软雅黑" panose="020B0503020204020204" pitchFamily="34" charset="-122"/>
                <a:cs typeface="Times New Roman" panose="02020603050405020304"/>
              </a:rPr>
              <a:t>分解的催化效果，分别设计了如图甲、乙所示的实验。请回答相关问题</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pic>
        <p:nvPicPr>
          <p:cNvPr id="78850" name="Picture 2" descr="SJ9"/>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4815" y="2169633"/>
            <a:ext cx="4680598" cy="269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486" y="729449"/>
            <a:ext cx="11243394" cy="4324236"/>
          </a:xfrm>
          <a:prstGeom prst="rect">
            <a:avLst/>
          </a:prstGeom>
        </p:spPr>
        <p:txBody>
          <a:bodyPr wrap="square" lIns="121898" tIns="60948" rIns="121898" bIns="60948">
            <a:spAutoFit/>
          </a:bodyPr>
          <a:lstStyle/>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①</a:t>
            </a:r>
            <a:r>
              <a:rPr lang="zh-CN" altLang="zh-CN" sz="2600" kern="100" dirty="0">
                <a:latin typeface="Times New Roman" panose="02020603050405020304"/>
                <a:ea typeface="微软雅黑" panose="020B0503020204020204" pitchFamily="34" charset="-122"/>
                <a:cs typeface="Times New Roman" panose="02020603050405020304"/>
              </a:rPr>
              <a:t>定性分析：如图甲可通过观察</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smtClean="0">
                <a:latin typeface="Times New Roman" panose="02020603050405020304"/>
                <a:ea typeface="微软雅黑" panose="020B0503020204020204" pitchFamily="34" charset="-122"/>
                <a:cs typeface="Courier New" panose="02070309020205020404"/>
              </a:rPr>
              <a:t>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，定性</a:t>
            </a:r>
            <a:r>
              <a:rPr lang="zh-CN" altLang="zh-CN" sz="2600" kern="100" dirty="0">
                <a:latin typeface="Times New Roman" panose="02020603050405020304"/>
                <a:ea typeface="微软雅黑" panose="020B0503020204020204" pitchFamily="34" charset="-122"/>
                <a:cs typeface="Times New Roman" panose="02020603050405020304"/>
              </a:rPr>
              <a:t>比较得出结论。甲同学提出将</a:t>
            </a:r>
            <a:r>
              <a:rPr lang="en-US" altLang="zh-CN" sz="2600" kern="100" dirty="0">
                <a:latin typeface="Times New Roman" panose="02020603050405020304"/>
                <a:ea typeface="微软雅黑" panose="020B0503020204020204" pitchFamily="34" charset="-122"/>
                <a:cs typeface="Courier New" panose="02070309020205020404"/>
              </a:rPr>
              <a:t>FeCl</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改为</a:t>
            </a:r>
            <a:r>
              <a:rPr lang="en-US" altLang="zh-CN" sz="2600" kern="100" dirty="0">
                <a:latin typeface="Times New Roman" panose="02020603050405020304"/>
                <a:ea typeface="微软雅黑" panose="020B0503020204020204" pitchFamily="34" charset="-122"/>
                <a:cs typeface="Courier New" panose="02070309020205020404"/>
              </a:rPr>
              <a:t>Fe</a:t>
            </a:r>
            <a:r>
              <a:rPr lang="en-US" altLang="zh-CN" sz="2600" kern="100" baseline="-25000" dirty="0">
                <a:latin typeface="Times New Roman" panose="02020603050405020304"/>
                <a:ea typeface="微软雅黑" panose="020B0503020204020204" pitchFamily="34" charset="-122"/>
                <a:cs typeface="Courier New" panose="02070309020205020404"/>
              </a:rPr>
              <a:t>2</a:t>
            </a:r>
            <a:r>
              <a:rPr lang="en-US" altLang="zh-CN" sz="2600" kern="100" dirty="0">
                <a:latin typeface="Times New Roman" panose="02020603050405020304"/>
                <a:ea typeface="微软雅黑" panose="020B0503020204020204" pitchFamily="34" charset="-122"/>
                <a:cs typeface="Courier New" panose="02070309020205020404"/>
              </a:rPr>
              <a:t>(SO</a:t>
            </a:r>
            <a:r>
              <a:rPr lang="en-US" altLang="zh-CN" sz="2600" kern="100" baseline="-25000" dirty="0">
                <a:latin typeface="Times New Roman" panose="02020603050405020304"/>
                <a:ea typeface="微软雅黑" panose="020B0503020204020204" pitchFamily="34" charset="-122"/>
                <a:cs typeface="Courier New" panose="02070309020205020404"/>
              </a:rPr>
              <a:t>4</a:t>
            </a:r>
            <a:r>
              <a:rPr lang="en-US" altLang="zh-CN" sz="2600" kern="100" dirty="0">
                <a:latin typeface="Times New Roman" panose="02020603050405020304"/>
                <a:ea typeface="微软雅黑" panose="020B0503020204020204" pitchFamily="34" charset="-122"/>
                <a:cs typeface="Courier New" panose="02070309020205020404"/>
              </a:rPr>
              <a:t>)</a:t>
            </a:r>
            <a:r>
              <a:rPr lang="en-US" altLang="zh-CN" sz="2600" kern="100" baseline="-25000" dirty="0">
                <a:latin typeface="Times New Roman" panose="02020603050405020304"/>
                <a:ea typeface="微软雅黑" panose="020B0503020204020204" pitchFamily="34" charset="-122"/>
                <a:cs typeface="Courier New" panose="02070309020205020404"/>
              </a:rPr>
              <a:t>3</a:t>
            </a:r>
            <a:r>
              <a:rPr lang="zh-CN" altLang="zh-CN" sz="2600" kern="100" dirty="0">
                <a:latin typeface="Times New Roman" panose="02020603050405020304"/>
                <a:ea typeface="微软雅黑" panose="020B0503020204020204" pitchFamily="34" charset="-122"/>
                <a:cs typeface="Times New Roman" panose="02020603050405020304"/>
              </a:rPr>
              <a:t>更为合理，其理由是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a:t>
            </a:r>
            <a:r>
              <a:rPr lang="zh-CN" altLang="zh-CN" sz="2600" kern="100" dirty="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zh-CN" altLang="zh-CN" sz="2600" kern="100" dirty="0">
                <a:latin typeface="Times New Roman" panose="02020603050405020304"/>
                <a:ea typeface="微软雅黑" panose="020B0503020204020204" pitchFamily="34" charset="-122"/>
                <a:cs typeface="Times New Roman" panose="02020603050405020304"/>
              </a:rPr>
              <a:t>受甲同学的启发乙同学提出了另一种方案，你猜想乙同学的方案是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a:p>
            <a:pPr algn="just">
              <a:lnSpc>
                <a:spcPct val="150000"/>
              </a:lnSpc>
              <a:spcAft>
                <a:spcPts val="0"/>
              </a:spcAft>
              <a:tabLst>
                <a:tab pos="2610485" algn="l"/>
              </a:tabLst>
            </a:pPr>
            <a:r>
              <a:rPr lang="en-US" altLang="zh-CN" sz="2600" kern="100" dirty="0">
                <a:latin typeface="宋体" panose="02010600030101010101" pitchFamily="2" charset="-122"/>
                <a:ea typeface="微软雅黑" panose="020B0503020204020204" pitchFamily="34" charset="-122"/>
                <a:cs typeface="Times New Roman" panose="02020603050405020304"/>
              </a:rPr>
              <a:t>②</a:t>
            </a:r>
            <a:r>
              <a:rPr lang="zh-CN" altLang="zh-CN" sz="2600" kern="100" dirty="0">
                <a:latin typeface="Times New Roman" panose="02020603050405020304"/>
                <a:ea typeface="微软雅黑" panose="020B0503020204020204" pitchFamily="34" charset="-122"/>
                <a:cs typeface="Times New Roman" panose="02020603050405020304"/>
              </a:rPr>
              <a:t>定量分析：如图乙所示，实验时均以生成</a:t>
            </a:r>
            <a:r>
              <a:rPr lang="en-US" altLang="zh-CN" sz="2600" kern="100" dirty="0">
                <a:latin typeface="Times New Roman" panose="02020603050405020304"/>
                <a:ea typeface="微软雅黑" panose="020B0503020204020204" pitchFamily="34" charset="-122"/>
                <a:cs typeface="Courier New" panose="02070309020205020404"/>
              </a:rPr>
              <a:t>40 mL</a:t>
            </a:r>
            <a:r>
              <a:rPr lang="zh-CN" altLang="zh-CN" sz="2600" kern="100" dirty="0">
                <a:latin typeface="Times New Roman" panose="02020603050405020304"/>
                <a:ea typeface="微软雅黑" panose="020B0503020204020204" pitchFamily="34" charset="-122"/>
                <a:cs typeface="Times New Roman" panose="02020603050405020304"/>
              </a:rPr>
              <a:t>气体为</a:t>
            </a:r>
            <a:r>
              <a:rPr lang="zh-CN" altLang="zh-CN" sz="2600" kern="100" dirty="0" smtClean="0">
                <a:latin typeface="Times New Roman" panose="02020603050405020304"/>
                <a:ea typeface="微软雅黑" panose="020B0503020204020204" pitchFamily="34" charset="-122"/>
                <a:cs typeface="Times New Roman" panose="02020603050405020304"/>
              </a:rPr>
              <a:t>准</a:t>
            </a:r>
            <a:r>
              <a:rPr lang="en-US"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其他</a:t>
            </a:r>
            <a:r>
              <a:rPr lang="zh-CN" altLang="zh-CN" sz="2600" kern="100" dirty="0">
                <a:latin typeface="Times New Roman" panose="02020603050405020304"/>
                <a:ea typeface="微软雅黑" panose="020B0503020204020204" pitchFamily="34" charset="-122"/>
                <a:cs typeface="Times New Roman" panose="02020603050405020304"/>
              </a:rPr>
              <a:t>可能影响实验的因素均已</a:t>
            </a:r>
            <a:r>
              <a:rPr lang="zh-CN" altLang="zh-CN" sz="2600" kern="100" dirty="0" smtClean="0">
                <a:latin typeface="Times New Roman" panose="02020603050405020304"/>
                <a:ea typeface="微软雅黑" panose="020B0503020204020204" pitchFamily="34" charset="-122"/>
                <a:cs typeface="Times New Roman" panose="02020603050405020304"/>
              </a:rPr>
              <a:t>忽略</a:t>
            </a:r>
            <a:r>
              <a:rPr lang="en-US" altLang="zh-CN" sz="2600" kern="100" dirty="0" smtClean="0">
                <a:latin typeface="Times New Roman" panose="02020603050405020304"/>
                <a:ea typeface="微软雅黑" panose="020B0503020204020204" pitchFamily="34" charset="-122"/>
                <a:cs typeface="Times New Roman" panose="02020603050405020304"/>
              </a:rPr>
              <a:t>,</a:t>
            </a:r>
            <a:r>
              <a:rPr lang="zh-CN" altLang="zh-CN" sz="2600" kern="100" dirty="0" smtClean="0">
                <a:latin typeface="Times New Roman" panose="02020603050405020304"/>
                <a:ea typeface="微软雅黑" panose="020B0503020204020204" pitchFamily="34" charset="-122"/>
                <a:cs typeface="Times New Roman" panose="02020603050405020304"/>
              </a:rPr>
              <a:t>实验</a:t>
            </a:r>
            <a:r>
              <a:rPr lang="zh-CN" altLang="zh-CN" sz="2600" kern="100" dirty="0">
                <a:latin typeface="Times New Roman" panose="02020603050405020304"/>
                <a:ea typeface="微软雅黑" panose="020B0503020204020204" pitchFamily="34" charset="-122"/>
                <a:cs typeface="Times New Roman" panose="02020603050405020304"/>
              </a:rPr>
              <a:t>中需要测量的数据是</a:t>
            </a:r>
            <a:r>
              <a:rPr lang="en-US" altLang="zh-CN" sz="2600" kern="100" dirty="0" smtClean="0">
                <a:latin typeface="Times New Roman" panose="02020603050405020304"/>
                <a:ea typeface="微软雅黑" panose="020B0503020204020204" pitchFamily="34" charset="-122"/>
                <a:cs typeface="Courier New" panose="02070309020205020404"/>
              </a:rPr>
              <a:t>____________________________</a:t>
            </a:r>
            <a:r>
              <a:rPr lang="zh-CN" altLang="zh-CN" sz="2600" kern="100" dirty="0" smtClean="0">
                <a:latin typeface="Times New Roman" panose="02020603050405020304"/>
                <a:ea typeface="微软雅黑" panose="020B0503020204020204" pitchFamily="34" charset="-122"/>
                <a:cs typeface="Times New Roman" panose="02020603050405020304"/>
              </a:rPr>
              <a:t>。</a:t>
            </a:r>
            <a:endParaRPr lang="zh-CN" altLang="zh-CN" sz="1050" kern="100" dirty="0">
              <a:latin typeface="宋体" panose="02010600030101010101" pitchFamily="2" charset="-122"/>
              <a:cs typeface="Courier New" panose="02070309020205020404"/>
            </a:endParaRPr>
          </a:p>
        </p:txBody>
      </p:sp>
      <p:sp>
        <p:nvSpPr>
          <p:cNvPr id="3" name="矩形 2"/>
          <p:cNvSpPr/>
          <p:nvPr/>
        </p:nvSpPr>
        <p:spPr>
          <a:xfrm>
            <a:off x="514492" y="706272"/>
            <a:ext cx="10621357" cy="1292662"/>
          </a:xfrm>
          <a:prstGeom prst="rect">
            <a:avLst/>
          </a:prstGeom>
        </p:spPr>
        <p:txBody>
          <a:bodyPr wrap="square">
            <a:spAutoFit/>
          </a:bodyPr>
          <a:lstStyle/>
          <a:p>
            <a:pPr>
              <a:lnSpc>
                <a:spcPct val="150000"/>
              </a:lnSpc>
            </a:pPr>
            <a:r>
              <a:rPr lang="en-US" altLang="zh-CN" sz="2600" dirty="0" smtClean="0">
                <a:solidFill>
                  <a:srgbClr val="C00000"/>
                </a:solidFill>
                <a:latin typeface="Times New Roman" panose="02020603050405020304"/>
                <a:ea typeface="微软雅黑" panose="020B0503020204020204" pitchFamily="34" charset="-122"/>
                <a:cs typeface="Times New Roman" panose="02020603050405020304"/>
              </a:rPr>
              <a:t>                                                         </a:t>
            </a:r>
            <a:r>
              <a:rPr lang="zh-CN" altLang="zh-CN" sz="2600" dirty="0" smtClean="0">
                <a:solidFill>
                  <a:srgbClr val="C00000"/>
                </a:solidFill>
                <a:latin typeface="Times New Roman" panose="02020603050405020304"/>
                <a:ea typeface="微软雅黑" panose="020B0503020204020204" pitchFamily="34" charset="-122"/>
                <a:cs typeface="Times New Roman" panose="02020603050405020304"/>
              </a:rPr>
              <a:t>反应</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产生气泡快慢</a:t>
            </a:r>
            <a:r>
              <a:rPr lang="en-US" altLang="zh-CN" sz="2600" dirty="0">
                <a:solidFill>
                  <a:srgbClr val="C00000"/>
                </a:solidFill>
                <a:latin typeface="Times New Roman" panose="02020603050405020304"/>
                <a:ea typeface="微软雅黑" panose="020B0503020204020204" pitchFamily="34" charset="-122"/>
              </a:rPr>
              <a:t>(</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或反应完成的先后或试管壁的冷热程度</a:t>
            </a:r>
            <a:r>
              <a:rPr lang="en-US" altLang="zh-CN" sz="2600" dirty="0">
                <a:solidFill>
                  <a:srgbClr val="C00000"/>
                </a:solidFill>
                <a:latin typeface="Times New Roman" panose="02020603050405020304"/>
                <a:ea typeface="微软雅黑" panose="020B0503020204020204" pitchFamily="34" charset="-122"/>
              </a:rPr>
              <a:t>)</a:t>
            </a:r>
            <a:endParaRPr lang="zh-CN" altLang="en-US" sz="2600" dirty="0"/>
          </a:p>
        </p:txBody>
      </p:sp>
      <p:sp>
        <p:nvSpPr>
          <p:cNvPr id="4" name="矩形 3"/>
          <p:cNvSpPr/>
          <p:nvPr/>
        </p:nvSpPr>
        <p:spPr>
          <a:xfrm>
            <a:off x="548551" y="3160871"/>
            <a:ext cx="7853432"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通过活塞的移动，观察相同时间内产生气体量的多少</a:t>
            </a:r>
            <a:endParaRPr lang="zh-CN" altLang="en-US" sz="2600" dirty="0"/>
          </a:p>
        </p:txBody>
      </p:sp>
      <p:sp>
        <p:nvSpPr>
          <p:cNvPr id="6" name="矩形 5"/>
          <p:cNvSpPr/>
          <p:nvPr/>
        </p:nvSpPr>
        <p:spPr>
          <a:xfrm>
            <a:off x="5015068" y="1938810"/>
            <a:ext cx="7007712" cy="577081"/>
          </a:xfrm>
          <a:prstGeom prst="rect">
            <a:avLst/>
          </a:prstGeom>
        </p:spPr>
        <p:txBody>
          <a:bodyPr wrap="square">
            <a:spAutoFit/>
          </a:bodyPr>
          <a:lstStyle/>
          <a:p>
            <a:pPr lvl="0">
              <a:lnSpc>
                <a:spcPct val="150000"/>
              </a:lnSpc>
            </a:pPr>
            <a:r>
              <a:rPr lang="zh-CN" altLang="zh-CN" sz="2400" dirty="0">
                <a:solidFill>
                  <a:srgbClr val="C00000"/>
                </a:solidFill>
                <a:latin typeface="Times New Roman" panose="02020603050405020304"/>
                <a:ea typeface="微软雅黑" panose="020B0503020204020204" pitchFamily="34" charset="-122"/>
                <a:cs typeface="Times New Roman" panose="02020603050405020304"/>
              </a:rPr>
              <a:t>控制阴离子相同，排除阴离子不同造成的干扰</a:t>
            </a:r>
            <a:endParaRPr lang="zh-CN" altLang="en-US" sz="2400" dirty="0">
              <a:solidFill>
                <a:prstClr val="black"/>
              </a:solidFill>
            </a:endParaRPr>
          </a:p>
        </p:txBody>
      </p:sp>
      <p:sp>
        <p:nvSpPr>
          <p:cNvPr id="7" name="矩形 6"/>
          <p:cNvSpPr/>
          <p:nvPr/>
        </p:nvSpPr>
        <p:spPr>
          <a:xfrm>
            <a:off x="6995321" y="4355309"/>
            <a:ext cx="4398961" cy="492443"/>
          </a:xfrm>
          <a:prstGeom prst="rect">
            <a:avLst/>
          </a:prstGeom>
        </p:spPr>
        <p:txBody>
          <a:bodyPr wrap="none">
            <a:spAutoFit/>
          </a:bodyPr>
          <a:lstStyle/>
          <a:p>
            <a:r>
              <a:rPr lang="zh-CN" altLang="zh-CN" sz="2600">
                <a:solidFill>
                  <a:srgbClr val="C00000"/>
                </a:solidFill>
                <a:latin typeface="Times New Roman" panose="02020603050405020304"/>
                <a:ea typeface="微软雅黑" panose="020B0503020204020204" pitchFamily="34" charset="-122"/>
                <a:cs typeface="Times New Roman" panose="02020603050405020304"/>
              </a:rPr>
              <a:t>收集</a:t>
            </a:r>
            <a:r>
              <a:rPr lang="en-US" altLang="zh-CN" sz="2600" dirty="0">
                <a:solidFill>
                  <a:srgbClr val="C00000"/>
                </a:solidFill>
                <a:latin typeface="Times New Roman" panose="02020603050405020304"/>
                <a:ea typeface="微软雅黑" panose="020B0503020204020204" pitchFamily="34" charset="-122"/>
              </a:rPr>
              <a:t>40 mL</a:t>
            </a:r>
            <a:r>
              <a:rPr lang="zh-CN" altLang="zh-CN" sz="2600" dirty="0">
                <a:solidFill>
                  <a:srgbClr val="C00000"/>
                </a:solidFill>
                <a:latin typeface="Times New Roman" panose="02020603050405020304"/>
                <a:ea typeface="微软雅黑" panose="020B0503020204020204" pitchFamily="34" charset="-122"/>
                <a:cs typeface="Times New Roman" panose="02020603050405020304"/>
              </a:rPr>
              <a:t>气体所需要的时间</a:t>
            </a:r>
            <a:endParaRPr lang="zh-CN" altLang="en-US" sz="2600" dirty="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381000" y="773909"/>
          <a:ext cx="11493500" cy="3556000"/>
        </p:xfrm>
        <a:graphic>
          <a:graphicData uri="http://schemas.openxmlformats.org/presentationml/2006/ole">
            <mc:AlternateContent xmlns:mc="http://schemas.openxmlformats.org/markup-compatibility/2006">
              <mc:Choice xmlns:v="urn:schemas-microsoft-com:vml" Requires="v">
                <p:oleObj spid="_x0000_s50197" name="Document" r:id="rId1" imgW="11505565" imgH="3573780" progId="Word.Document.8">
                  <p:embed/>
                </p:oleObj>
              </mc:Choice>
              <mc:Fallback>
                <p:oleObj name="Document" r:id="rId1" imgW="11505565" imgH="3573780" progId="Word.Document.8">
                  <p:embed/>
                  <p:pic>
                    <p:nvPicPr>
                      <p:cNvPr id="0" name="图片 50196"/>
                      <p:cNvPicPr/>
                      <p:nvPr/>
                    </p:nvPicPr>
                    <p:blipFill>
                      <a:blip r:embed="rId2"/>
                      <a:stretch>
                        <a:fillRect/>
                      </a:stretch>
                    </p:blipFill>
                    <p:spPr>
                      <a:xfrm>
                        <a:off x="381000" y="773909"/>
                        <a:ext cx="11493500" cy="35560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4">
            <a:hlinkClick r:id="rId1" action="ppaction://hlinksldjump"/>
          </p:cNvPr>
          <p:cNvSpPr txBox="1"/>
          <p:nvPr/>
        </p:nvSpPr>
        <p:spPr>
          <a:xfrm>
            <a:off x="457818" y="3507423"/>
            <a:ext cx="3736975" cy="864019"/>
          </a:xfrm>
          <a:prstGeom prst="rect">
            <a:avLst/>
          </a:prstGeom>
          <a:noFill/>
        </p:spPr>
        <p:txBody>
          <a:bodyPr wrap="square" rtlCol="0">
            <a:spAutoFit/>
          </a:bodyPr>
          <a:lstStyle/>
          <a:p>
            <a:pPr marR="0" lvl="0" indent="0" fontAlgn="auto">
              <a:lnSpc>
                <a:spcPts val="6500"/>
              </a:lnSpc>
              <a:spcBef>
                <a:spcPts val="0"/>
              </a:spcBef>
              <a:spcAft>
                <a:spcPts val="0"/>
              </a:spcAft>
              <a:buClrTx/>
              <a:buSzTx/>
              <a:buFontTx/>
              <a:buNone/>
              <a:defRPr/>
            </a:pPr>
            <a:r>
              <a:rPr lang="en-US" altLang="zh-CN"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Thanks</a:t>
            </a: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文本框 5">
            <a:hlinkClick r:id="rId1" action="ppaction://hlinksldjump"/>
          </p:cNvPr>
          <p:cNvSpPr txBox="1"/>
          <p:nvPr/>
        </p:nvSpPr>
        <p:spPr>
          <a:xfrm>
            <a:off x="432418" y="2567204"/>
            <a:ext cx="5548630" cy="925894"/>
          </a:xfrm>
          <a:prstGeom prst="rect">
            <a:avLst/>
          </a:prstGeom>
          <a:noFill/>
        </p:spPr>
        <p:txBody>
          <a:bodyPr wrap="square" rtlCol="0">
            <a:spAutoFit/>
          </a:bodyPr>
          <a:lstStyle/>
          <a:p>
            <a:pPr>
              <a:lnSpc>
                <a:spcPts val="6500"/>
              </a:lnSpc>
              <a:defRPr/>
            </a:pPr>
            <a:r>
              <a:rPr lang="zh-CN" altLang="en-US" sz="4800" b="1" dirty="0" smtClean="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本讲内</a:t>
            </a:r>
            <a:r>
              <a:rPr lang="zh-CN" altLang="en-US"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容结束 </a:t>
            </a:r>
            <a:endParaRPr lang="en-US" altLang="zh-CN" sz="4800" b="1" dirty="0">
              <a:solidFill>
                <a:schemeClr val="bg2">
                  <a:lumMod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TABLE_BEAUTIFY" val="smartTable{bcf87416-4d5d-4995-9688-356e20f744b0}"/>
</p:tagLst>
</file>

<file path=ppt/tags/tag2.xml><?xml version="1.0" encoding="utf-8"?>
<p:tagLst xmlns:p="http://schemas.openxmlformats.org/presentationml/2006/main">
  <p:tag name="ISPRING_PRESENTATION_TITLE" val="PowerPoint 演示文稿"/>
  <p:tag name="KSO_WPP_MARK_KEY" val="497f268d-f6b4-4bcd-a462-dfcc1d97882d"/>
  <p:tag name="COMMONDATA" val="eyJoZGlkIjoiNGU3YzdjZjZiMjk4MWRhM2RiZDkzNDY1NDBkMTUwYT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A3A3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10525</Words>
  <Application>WPS 演示</Application>
  <PresentationFormat>自定义</PresentationFormat>
  <Paragraphs>871</Paragraphs>
  <Slides>93</Slides>
  <Notes>6</Notes>
  <HiddenSlides>0</HiddenSlides>
  <MMClips>0</MMClips>
  <ScaleCrop>false</ScaleCrop>
  <HeadingPairs>
    <vt:vector size="8" baseType="variant">
      <vt:variant>
        <vt:lpstr>已用的字体</vt:lpstr>
      </vt:variant>
      <vt:variant>
        <vt:i4>23</vt:i4>
      </vt:variant>
      <vt:variant>
        <vt:lpstr>主题</vt:lpstr>
      </vt:variant>
      <vt:variant>
        <vt:i4>1</vt:i4>
      </vt:variant>
      <vt:variant>
        <vt:lpstr>嵌入 OLE 服务器</vt:lpstr>
      </vt:variant>
      <vt:variant>
        <vt:i4>30</vt:i4>
      </vt:variant>
      <vt:variant>
        <vt:lpstr>幻灯片标题</vt:lpstr>
      </vt:variant>
      <vt:variant>
        <vt:i4>93</vt:i4>
      </vt:variant>
    </vt:vector>
  </HeadingPairs>
  <TitlesOfParts>
    <vt:vector size="147" baseType="lpstr">
      <vt:lpstr>Arial</vt:lpstr>
      <vt:lpstr>宋体</vt:lpstr>
      <vt:lpstr>Wingdings</vt:lpstr>
      <vt:lpstr>微软雅黑</vt:lpstr>
      <vt:lpstr>微软雅黑 Light</vt:lpstr>
      <vt:lpstr>黑体</vt:lpstr>
      <vt:lpstr>方正小标宋简体</vt:lpstr>
      <vt:lpstr>Arial Unicode MS</vt:lpstr>
      <vt:lpstr>Times New Roman</vt:lpstr>
      <vt:lpstr>Courier New</vt:lpstr>
      <vt:lpstr>方正大黑_GBK</vt:lpstr>
      <vt:lpstr>Times New Roman</vt:lpstr>
      <vt:lpstr>Courier New</vt:lpstr>
      <vt:lpstr>楷体_GB2312</vt:lpstr>
      <vt:lpstr>新宋体</vt:lpstr>
      <vt:lpstr>等线</vt:lpstr>
      <vt:lpstr>Calibri</vt:lpstr>
      <vt:lpstr>华文细黑</vt:lpstr>
      <vt:lpstr>仿宋_GB2312</vt:lpstr>
      <vt:lpstr>仿宋</vt:lpstr>
      <vt:lpstr>Book Antiqua</vt:lpstr>
      <vt:lpstr>Arial</vt:lpstr>
      <vt:lpstr>Calibri</vt:lpstr>
      <vt:lpstr>Office 主题​​</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lastModifiedBy>Administrator</cp:lastModifiedBy>
  <cp:revision>659</cp:revision>
  <dcterms:created xsi:type="dcterms:W3CDTF">2016-06-07T15:36:00Z</dcterms:created>
  <dcterms:modified xsi:type="dcterms:W3CDTF">2023-08-07T08:54:05Z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CFC6ACBB1C5E44F28142923C602504C4_12</vt:lpwstr>
  </property>
</Properties>
</file>