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9"/>
  </p:notesMasterIdLst>
  <p:sldIdLst>
    <p:sldId id="458" r:id="rId2"/>
    <p:sldId id="646" r:id="rId3"/>
    <p:sldId id="544" r:id="rId4"/>
    <p:sldId id="328" r:id="rId5"/>
    <p:sldId id="547" r:id="rId6"/>
    <p:sldId id="1646" r:id="rId7"/>
    <p:sldId id="1647" r:id="rId8"/>
    <p:sldId id="1648" r:id="rId9"/>
    <p:sldId id="1649" r:id="rId10"/>
    <p:sldId id="1650" r:id="rId11"/>
    <p:sldId id="1651" r:id="rId12"/>
    <p:sldId id="1652" r:id="rId13"/>
    <p:sldId id="352" r:id="rId14"/>
    <p:sldId id="401" r:id="rId15"/>
    <p:sldId id="1123" r:id="rId16"/>
    <p:sldId id="1124" r:id="rId17"/>
    <p:sldId id="1125" r:id="rId18"/>
    <p:sldId id="1049" r:id="rId19"/>
    <p:sldId id="1263" r:id="rId20"/>
    <p:sldId id="1264" r:id="rId21"/>
    <p:sldId id="1265" r:id="rId22"/>
    <p:sldId id="1270" r:id="rId23"/>
    <p:sldId id="1271" r:id="rId24"/>
    <p:sldId id="1272" r:id="rId25"/>
    <p:sldId id="1573" r:id="rId26"/>
    <p:sldId id="1574" r:id="rId27"/>
    <p:sldId id="1575" r:id="rId28"/>
    <p:sldId id="630" r:id="rId29"/>
    <p:sldId id="1580" r:id="rId30"/>
    <p:sldId id="1581" r:id="rId31"/>
    <p:sldId id="1582" r:id="rId32"/>
    <p:sldId id="1583" r:id="rId33"/>
    <p:sldId id="1586" r:id="rId34"/>
    <p:sldId id="1587" r:id="rId35"/>
    <p:sldId id="1588" r:id="rId36"/>
    <p:sldId id="1594" r:id="rId37"/>
    <p:sldId id="1595" r:id="rId38"/>
    <p:sldId id="1596" r:id="rId39"/>
    <p:sldId id="1597" r:id="rId40"/>
    <p:sldId id="1423" r:id="rId41"/>
    <p:sldId id="770" r:id="rId42"/>
    <p:sldId id="806" r:id="rId43"/>
    <p:sldId id="771" r:id="rId44"/>
    <p:sldId id="807" r:id="rId45"/>
    <p:sldId id="773" r:id="rId46"/>
    <p:sldId id="775" r:id="rId47"/>
    <p:sldId id="776" r:id="rId48"/>
    <p:sldId id="782" r:id="rId49"/>
    <p:sldId id="783" r:id="rId50"/>
    <p:sldId id="1654" r:id="rId51"/>
    <p:sldId id="1655" r:id="rId52"/>
    <p:sldId id="353" r:id="rId53"/>
    <p:sldId id="599" r:id="rId54"/>
    <p:sldId id="571" r:id="rId55"/>
    <p:sldId id="572" r:id="rId56"/>
    <p:sldId id="573" r:id="rId57"/>
    <p:sldId id="638" r:id="rId58"/>
    <p:sldId id="575" r:id="rId59"/>
    <p:sldId id="768" r:id="rId60"/>
    <p:sldId id="576" r:id="rId61"/>
    <p:sldId id="577" r:id="rId62"/>
    <p:sldId id="791" r:id="rId63"/>
    <p:sldId id="578" r:id="rId64"/>
    <p:sldId id="744" r:id="rId65"/>
    <p:sldId id="745" r:id="rId66"/>
    <p:sldId id="746" r:id="rId67"/>
    <p:sldId id="747" r:id="rId68"/>
    <p:sldId id="1656" r:id="rId69"/>
    <p:sldId id="749" r:id="rId70"/>
    <p:sldId id="750" r:id="rId71"/>
    <p:sldId id="1657" r:id="rId72"/>
    <p:sldId id="1658" r:id="rId73"/>
    <p:sldId id="1659" r:id="rId74"/>
    <p:sldId id="751" r:id="rId75"/>
    <p:sldId id="752" r:id="rId76"/>
    <p:sldId id="753" r:id="rId77"/>
    <p:sldId id="754" r:id="rId78"/>
    <p:sldId id="789" r:id="rId79"/>
    <p:sldId id="790" r:id="rId80"/>
    <p:sldId id="1660" r:id="rId81"/>
    <p:sldId id="1661" r:id="rId82"/>
    <p:sldId id="1662" r:id="rId83"/>
    <p:sldId id="1663" r:id="rId84"/>
    <p:sldId id="1664" r:id="rId85"/>
    <p:sldId id="1665" r:id="rId86"/>
    <p:sldId id="1667" r:id="rId87"/>
    <p:sldId id="708" r:id="rId88"/>
  </p:sldIdLst>
  <p:sldSz cx="12190413" cy="6859588"/>
  <p:notesSz cx="6858000" cy="9144000"/>
  <p:custDataLst>
    <p:tags r:id="rId90"/>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1" autoAdjust="0"/>
    <p:restoredTop sz="94714" autoAdjust="0"/>
  </p:normalViewPr>
  <p:slideViewPr>
    <p:cSldViewPr snapToObjects="1" showGuides="1">
      <p:cViewPr>
        <p:scale>
          <a:sx n="60" d="100"/>
          <a:sy n="60" d="100"/>
        </p:scale>
        <p:origin x="-2580" y="-1278"/>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5.xml"/><Relationship Id="rId7" Type="http://schemas.openxmlformats.org/officeDocument/2006/relationships/slide" Target="../slides/slide48.xml"/><Relationship Id="rId2"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 Target="../slides/slide41.xml"/><Relationship Id="rId5" Type="http://schemas.openxmlformats.org/officeDocument/2006/relationships/slide" Target="../slides/slide3.xml"/><Relationship Id="rId4" Type="http://schemas.openxmlformats.org/officeDocument/2006/relationships/slide" Target="../slides/slide46.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58.xml"/><Relationship Id="rId13" Type="http://schemas.openxmlformats.org/officeDocument/2006/relationships/slide" Target="../slides/slide74.xml"/><Relationship Id="rId3" Type="http://schemas.openxmlformats.org/officeDocument/2006/relationships/slide" Target="../slides/slide53.xml"/><Relationship Id="rId7" Type="http://schemas.openxmlformats.org/officeDocument/2006/relationships/slide" Target="../slides/slide57.xml"/><Relationship Id="rId12" Type="http://schemas.openxmlformats.org/officeDocument/2006/relationships/slide" Target="../slides/slide69.xml"/><Relationship Id="rId17" Type="http://schemas.openxmlformats.org/officeDocument/2006/relationships/slide" Target="../slides/slide78.xml"/><Relationship Id="rId2" Type="http://schemas.openxmlformats.org/officeDocument/2006/relationships/slide" Target="../slides/slide60.xml"/><Relationship Id="rId16"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 Target="../slides/slide56.xml"/><Relationship Id="rId11" Type="http://schemas.openxmlformats.org/officeDocument/2006/relationships/slide" Target="../slides/slide3.xml"/><Relationship Id="rId5" Type="http://schemas.openxmlformats.org/officeDocument/2006/relationships/slide" Target="../slides/slide55.xml"/><Relationship Id="rId15" Type="http://schemas.openxmlformats.org/officeDocument/2006/relationships/slide" Target="../slides/slide65.xml"/><Relationship Id="rId10" Type="http://schemas.openxmlformats.org/officeDocument/2006/relationships/slide" Target="../slides/slide63.xml"/><Relationship Id="rId4" Type="http://schemas.openxmlformats.org/officeDocument/2006/relationships/slide" Target="../slides/slide54.xml"/><Relationship Id="rId9" Type="http://schemas.openxmlformats.org/officeDocument/2006/relationships/slide" Target="../slides/slide61.xml"/><Relationship Id="rId14" Type="http://schemas.openxmlformats.org/officeDocument/2006/relationships/slide" Target="../slides/slide76.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69" r:id="rId16"/>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file:///F:\&#39532;&#36125;\2022\&#35838;&#20214;\2022%20&#31179;%20&#21019;&#26032;&#35774;&#35745;%20&#23398;&#29983;&#29992;&#20070;%20&#21270;&#23398;%20&#24517;&#20462;%20&#31532;&#19968;&#20876;%20&#33487;&#25945;%20&#23398;&#29983;&#29992;&#20070;%20&#20864;\x243.TIF"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file:///F:\&#39532;&#36125;\2022\&#35838;&#20214;\2022%20&#31179;%20&#21019;&#26032;&#35774;&#35745;%20&#23398;&#29983;&#29992;&#20070;%20&#21270;&#23398;%20&#24517;&#20462;%20&#31532;&#19968;&#20876;%20&#33487;&#25945;%20&#23398;&#29983;&#29992;&#20070;%20&#20864;\x245.TI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file:///F:\&#39532;&#36125;\2022\&#35838;&#20214;\2022%20&#31179;%20&#21019;&#26032;&#35774;&#35745;%20&#23398;&#29983;&#29992;&#20070;%20&#21270;&#23398;%20&#24517;&#20462;%20&#31532;&#19968;&#20876;%20&#33487;&#25945;%20&#23398;&#29983;&#29992;&#20070;%20&#20864;\x242.TIF"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file:///F:\&#39532;&#36125;\2022\&#35838;&#20214;\2022%20&#31179;%20&#21019;&#26032;&#35774;&#35745;%20&#23398;&#29983;&#29992;&#20070;%20&#21270;&#23398;%20&#24517;&#20462;%20&#31532;&#19968;&#20876;%20&#33487;&#25945;%20&#23398;&#29983;&#29992;&#20070;%20&#20864;\x244.TIF"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3___7.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__8.doc"/><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3___9.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Microsoft_Word_97_-_2003___10.doc"/><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52.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3___11.doc"/><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Word_97_-_2003___2.doc"/><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3___12.doc"/><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11.xml"/><Relationship Id="rId1" Type="http://schemas.openxmlformats.org/officeDocument/2006/relationships/vmlDrawing" Target="../drawings/vmlDrawing12.vml"/><Relationship Id="rId4" Type="http://schemas.openxmlformats.org/officeDocument/2006/relationships/image" Target="../media/image3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3___14.doc"/><Relationship Id="rId2" Type="http://schemas.openxmlformats.org/officeDocument/2006/relationships/slideLayout" Target="../slideLayouts/slideLayout11.xml"/><Relationship Id="rId1" Type="http://schemas.openxmlformats.org/officeDocument/2006/relationships/vmlDrawing" Target="../drawings/vmlDrawing13.vml"/><Relationship Id="rId5" Type="http://schemas.openxmlformats.org/officeDocument/2006/relationships/image" Target="../media/image34.png"/><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3___15.doc"/><Relationship Id="rId2" Type="http://schemas.openxmlformats.org/officeDocument/2006/relationships/slideLayout" Target="../slideLayouts/slideLayout11.xml"/><Relationship Id="rId1" Type="http://schemas.openxmlformats.org/officeDocument/2006/relationships/vmlDrawing" Target="../drawings/vmlDrawing14.vml"/><Relationship Id="rId4" Type="http://schemas.openxmlformats.org/officeDocument/2006/relationships/image" Target="../media/image35.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3___16.doc"/><Relationship Id="rId2" Type="http://schemas.openxmlformats.org/officeDocument/2006/relationships/slideLayout" Target="../slideLayouts/slideLayout11.xml"/><Relationship Id="rId1" Type="http://schemas.openxmlformats.org/officeDocument/2006/relationships/vmlDrawing" Target="../drawings/vmlDrawing15.vml"/><Relationship Id="rId4" Type="http://schemas.openxmlformats.org/officeDocument/2006/relationships/image" Target="../media/image37.emf"/></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11.xml"/><Relationship Id="rId1" Type="http://schemas.openxmlformats.org/officeDocument/2006/relationships/vmlDrawing" Target="../drawings/vmlDrawing16.vml"/><Relationship Id="rId4" Type="http://schemas.openxmlformats.org/officeDocument/2006/relationships/image" Target="../media/image3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3___18.doc"/><Relationship Id="rId2" Type="http://schemas.openxmlformats.org/officeDocument/2006/relationships/slideLayout" Target="../slideLayouts/slideLayout11.xml"/><Relationship Id="rId1" Type="http://schemas.openxmlformats.org/officeDocument/2006/relationships/vmlDrawing" Target="../drawings/vmlDrawing17.vml"/><Relationship Id="rId4" Type="http://schemas.openxmlformats.org/officeDocument/2006/relationships/image" Target="../media/image40.emf"/></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__3.doc"/><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image" Target="../media/image43.emf"/><Relationship Id="rId5" Type="http://schemas.openxmlformats.org/officeDocument/2006/relationships/oleObject" Target="../embeddings/Microsoft_Word_97_-_2003___20.doc"/><Relationship Id="rId4" Type="http://schemas.openxmlformats.org/officeDocument/2006/relationships/image" Target="../media/image42.emf"/></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1.xml"/><Relationship Id="rId1" Type="http://schemas.openxmlformats.org/officeDocument/2006/relationships/vmlDrawing" Target="../drawings/vmlDrawing19.vml"/><Relationship Id="rId5" Type="http://schemas.openxmlformats.org/officeDocument/2006/relationships/image" Target="../media/image44.emf"/><Relationship Id="rId4" Type="http://schemas.openxmlformats.org/officeDocument/2006/relationships/oleObject" Target="../embeddings/Microsoft_Word_97_-_2003___21.doc"/></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Word_97_-_2003___22.doc"/><Relationship Id="rId2" Type="http://schemas.openxmlformats.org/officeDocument/2006/relationships/slideLayout" Target="../slideLayouts/slideLayout11.xml"/><Relationship Id="rId1" Type="http://schemas.openxmlformats.org/officeDocument/2006/relationships/vmlDrawing" Target="../drawings/vmlDrawing20.vml"/><Relationship Id="rId4" Type="http://schemas.openxmlformats.org/officeDocument/2006/relationships/image" Target="../media/image46.emf"/></Relationships>
</file>

<file path=ppt/slides/_rels/slide83.xml.rels><?xml version="1.0" encoding="UTF-8" standalone="yes"?>
<Relationships xmlns="http://schemas.openxmlformats.org/package/2006/relationships"><Relationship Id="rId3" Type="http://schemas.openxmlformats.org/officeDocument/2006/relationships/image" Target="file:///F:\&#39532;&#36125;\2022\&#35838;&#20214;\2022%20&#31179;%20&#21019;&#26032;&#35774;&#35745;%20&#23398;&#29983;&#29992;&#20070;%20&#21270;&#23398;%20&#24517;&#20462;%20&#31532;&#19968;&#20876;%20&#33487;&#25945;%20&#23398;&#29983;&#29992;&#20070;%20&#20864;\X257.TIF" TargetMode="External"/><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Word_97_-_2003___23.doc"/><Relationship Id="rId2" Type="http://schemas.openxmlformats.org/officeDocument/2006/relationships/slideLayout" Target="../slideLayouts/slideLayout11.xml"/><Relationship Id="rId1" Type="http://schemas.openxmlformats.org/officeDocument/2006/relationships/vmlDrawing" Target="../drawings/vmlDrawing21.vml"/><Relationship Id="rId4" Type="http://schemas.openxmlformats.org/officeDocument/2006/relationships/image" Target="../media/image4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Word_97_-_2003___24.doc"/><Relationship Id="rId2" Type="http://schemas.openxmlformats.org/officeDocument/2006/relationships/slideLayout" Target="../slideLayouts/slideLayout11.xml"/><Relationship Id="rId1" Type="http://schemas.openxmlformats.org/officeDocument/2006/relationships/vmlDrawing" Target="../drawings/vmlDrawing22.vml"/><Relationship Id="rId6" Type="http://schemas.openxmlformats.org/officeDocument/2006/relationships/image" Target="file:///F:\&#39532;&#36125;\2022\&#35838;&#20214;\2022%20&#31179;%20&#21019;&#26032;&#35774;&#35745;%20&#23398;&#29983;&#29992;&#20070;%20&#21270;&#23398;%20&#24517;&#20462;%20&#31532;&#19968;&#20876;%20&#33487;&#25945;%20&#23398;&#29983;&#29992;&#20070;%20&#20864;\X258.TIF" TargetMode="External"/><Relationship Id="rId5" Type="http://schemas.openxmlformats.org/officeDocument/2006/relationships/image" Target="../media/image50.png"/><Relationship Id="rId4" Type="http://schemas.openxmlformats.org/officeDocument/2006/relationships/image" Target="../media/image4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Word_97_-_2003___25.doc"/><Relationship Id="rId2" Type="http://schemas.openxmlformats.org/officeDocument/2006/relationships/slideLayout" Target="../slideLayouts/slideLayout11.xml"/><Relationship Id="rId1" Type="http://schemas.openxmlformats.org/officeDocument/2006/relationships/vmlDrawing" Target="../drawings/vmlDrawing23.vml"/><Relationship Id="rId4" Type="http://schemas.openxmlformats.org/officeDocument/2006/relationships/image" Target="../media/image51.emf"/></Relationships>
</file>

<file path=ppt/slides/_rels/slide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__4.doc"/><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876919"/>
            <a:ext cx="9501505" cy="1235979"/>
          </a:xfrm>
          <a:prstGeom prst="rect">
            <a:avLst/>
          </a:prstGeom>
          <a:noFill/>
        </p:spPr>
        <p:txBody>
          <a:bodyPr wrap="square" rtlCol="0">
            <a:spAutoFit/>
          </a:bodyPr>
          <a:lstStyle/>
          <a:p>
            <a:pPr>
              <a:lnSpc>
                <a:spcPct val="110000"/>
              </a:lnSpc>
              <a:spcBef>
                <a:spcPts val="0"/>
              </a:spcBef>
              <a:spcAft>
                <a:spcPts val="0"/>
              </a:spcAft>
            </a:pPr>
            <a:r>
              <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第一单元　含硫化合物的性质</a:t>
            </a:r>
          </a:p>
          <a:p>
            <a:pPr>
              <a:lnSpc>
                <a:spcPct val="110000"/>
              </a:lnSpc>
              <a:spcBef>
                <a:spcPts val="0"/>
              </a:spcBef>
              <a:spcAft>
                <a:spcPts val="0"/>
              </a:spcAft>
            </a:pPr>
            <a:r>
              <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第一课时　二氧化硫的性质和应用</a:t>
            </a:r>
          </a:p>
        </p:txBody>
      </p:sp>
      <p:sp>
        <p:nvSpPr>
          <p:cNvPr id="4" name="TextBox 3"/>
          <p:cNvSpPr txBox="1"/>
          <p:nvPr/>
        </p:nvSpPr>
        <p:spPr>
          <a:xfrm>
            <a:off x="8975526" y="0"/>
            <a:ext cx="3241290" cy="430887"/>
          </a:xfrm>
          <a:prstGeom prst="rect">
            <a:avLst/>
          </a:prstGeom>
          <a:solidFill>
            <a:schemeClr val="accent6"/>
          </a:solidFill>
        </p:spPr>
        <p:txBody>
          <a:bodyPr wrap="square" rtlCol="0">
            <a:spAutoFit/>
          </a:bodyPr>
          <a:lstStyle/>
          <a:p>
            <a:pPr algn="ctr" fontAlgn="ctr"/>
            <a:r>
              <a:rPr lang="zh-CN" altLang="en-US" sz="2200" dirty="0">
                <a:solidFill>
                  <a:schemeClr val="bg1"/>
                </a:solidFill>
                <a:latin typeface="黑体" panose="02010609060101010101" pitchFamily="2" charset="-122"/>
                <a:ea typeface="黑体" panose="02010609060101010101" pitchFamily="2" charset="-122"/>
              </a:rPr>
              <a:t>专题</a:t>
            </a:r>
            <a:r>
              <a:rPr lang="en-US" altLang="zh-CN" sz="2200" dirty="0">
                <a:solidFill>
                  <a:schemeClr val="bg1"/>
                </a:solidFill>
                <a:latin typeface="黑体" panose="02010609060101010101" pitchFamily="2" charset="-122"/>
                <a:ea typeface="黑体" panose="02010609060101010101" pitchFamily="2" charset="-122"/>
              </a:rPr>
              <a:t>4  </a:t>
            </a:r>
            <a:r>
              <a:rPr lang="zh-CN" altLang="en-US" sz="2200" dirty="0">
                <a:solidFill>
                  <a:schemeClr val="bg1"/>
                </a:solidFill>
                <a:latin typeface="黑体" panose="02010609060101010101" pitchFamily="2" charset="-122"/>
                <a:ea typeface="黑体" panose="02010609060101010101" pitchFamily="2" charset="-122"/>
              </a:rPr>
              <a:t>硫与环境保护</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漂白性</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二氧化硫能漂白某些有色物质，如品红溶液。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原理：二氧化硫与某些有色物质反应，化合生</a:t>
            </a:r>
            <a:r>
              <a:rPr lang="zh-CN" altLang="zh-CN" sz="2600" kern="100" dirty="0" smtClean="0">
                <a:latin typeface="Times New Roman"/>
                <a:ea typeface="微软雅黑"/>
                <a:cs typeface="Times New Roman"/>
              </a:rPr>
              <a:t>成</a:t>
            </a:r>
            <a:r>
              <a:rPr lang="en-US" altLang="zh-CN" sz="2600" kern="100" dirty="0" smtClean="0">
                <a:latin typeface="Times New Roman"/>
                <a:ea typeface="微软雅黑"/>
                <a:cs typeface="Times New Roman"/>
                <a:sym typeface="Times New Roman"/>
              </a:rPr>
              <a:t>________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无色物质。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特点：加热或长久放置时，无色物质</a:t>
            </a:r>
            <a:r>
              <a:rPr lang="zh-CN" altLang="zh-CN" sz="2600" kern="100" dirty="0" smtClean="0">
                <a:latin typeface="Times New Roman"/>
                <a:ea typeface="微软雅黑"/>
                <a:cs typeface="Times New Roman"/>
              </a:rPr>
              <a:t>会</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恢复原来的颜色</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7715386" y="1992246"/>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不稳定</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6455246" y="2619704"/>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分解</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用途</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漂白纸浆以及草帽等编织物。</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制硫酸和作防腐剂、抗氧化剂。</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黑体"/>
                <a:cs typeface="Courier New"/>
              </a:rPr>
              <a:t>4</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亚硫酸</a:t>
            </a:r>
            <a:r>
              <a:rPr lang="en-US" altLang="zh-CN" sz="2600" kern="100" dirty="0">
                <a:latin typeface="Times New Roman"/>
                <a:ea typeface="黑体"/>
                <a:cs typeface="Courier New"/>
              </a:rPr>
              <a:t>(H</a:t>
            </a:r>
            <a:r>
              <a:rPr lang="en-US" altLang="zh-CN" sz="2600" kern="100" baseline="-25000" dirty="0">
                <a:latin typeface="Times New Roman"/>
                <a:ea typeface="黑体"/>
                <a:cs typeface="Courier New"/>
              </a:rPr>
              <a:t>2</a:t>
            </a:r>
            <a:r>
              <a:rPr lang="en-US" altLang="zh-CN" sz="2600" kern="100" dirty="0">
                <a:latin typeface="Times New Roman"/>
                <a:ea typeface="黑体"/>
                <a:cs typeface="Courier New"/>
              </a:rPr>
              <a:t>SO</a:t>
            </a:r>
            <a:r>
              <a:rPr lang="en-US" altLang="zh-CN" sz="2600" kern="100" baseline="-25000" dirty="0">
                <a:latin typeface="Times New Roman"/>
                <a:ea typeface="黑体"/>
                <a:cs typeface="Courier New"/>
              </a:rPr>
              <a:t>3</a:t>
            </a:r>
            <a:r>
              <a:rPr lang="en-US" altLang="zh-CN" sz="2600" kern="100" dirty="0">
                <a:latin typeface="Times New Roman"/>
                <a:ea typeface="黑体"/>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亚硫酸是一</a:t>
            </a:r>
            <a:r>
              <a:rPr lang="zh-CN" altLang="zh-CN" sz="2600" kern="100" dirty="0" smtClean="0">
                <a:latin typeface="Times New Roman"/>
                <a:ea typeface="微软雅黑"/>
                <a:cs typeface="Times New Roman"/>
              </a:rPr>
              <a:t>种</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容易被氧化剂</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氧化；</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的反应方程式分别为</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______________________________________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2" name="矩形 1"/>
          <p:cNvSpPr/>
          <p:nvPr/>
        </p:nvSpPr>
        <p:spPr>
          <a:xfrm>
            <a:off x="3259891" y="3159764"/>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弱酸</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6230221" y="3744829"/>
            <a:ext cx="3520836"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O</a:t>
            </a:r>
            <a:r>
              <a:rPr lang="en-US" altLang="zh-CN" sz="2600" kern="100" baseline="-25000" dirty="0">
                <a:solidFill>
                  <a:srgbClr val="C00000"/>
                </a:solidFill>
                <a:latin typeface="Times New Roman"/>
                <a:ea typeface="微软雅黑"/>
                <a:cs typeface="Courier New"/>
                <a:sym typeface="Times New Roman"/>
              </a:rPr>
              <a:t>2</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=2H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4</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1459691" y="4333453"/>
            <a:ext cx="4463401"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r>
              <a:rPr lang="en-US" altLang="zh-CN" sz="2600" kern="100" baseline="-25000" dirty="0">
                <a:solidFill>
                  <a:srgbClr val="C00000"/>
                </a:solidFill>
                <a:latin typeface="Times New Roman"/>
                <a:ea typeface="微软雅黑"/>
                <a:cs typeface="Courier New"/>
                <a:sym typeface="Times New Roman"/>
              </a:rPr>
              <a:t>2</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a:t>
            </a:r>
            <a:r>
              <a:rPr lang="en-US" altLang="zh-CN" sz="2600" kern="100" dirty="0" smtClean="0">
                <a:solidFill>
                  <a:srgbClr val="C00000"/>
                </a:solidFill>
                <a:latin typeface="Times New Roman"/>
                <a:ea typeface="微软雅黑"/>
                <a:cs typeface="Courier New"/>
                <a:sym typeface="Times New Roman"/>
              </a:rPr>
              <a:t>H</a:t>
            </a:r>
            <a:r>
              <a:rPr lang="en-US" altLang="zh-CN" sz="2600" kern="100" baseline="-25000" dirty="0" smtClean="0">
                <a:solidFill>
                  <a:srgbClr val="C00000"/>
                </a:solidFill>
                <a:latin typeface="Times New Roman"/>
                <a:ea typeface="微软雅黑"/>
                <a:cs typeface="Courier New"/>
                <a:sym typeface="Times New Roman"/>
              </a:rPr>
              <a:t>2</a:t>
            </a:r>
            <a:r>
              <a:rPr lang="en-US" altLang="zh-CN" sz="2600" kern="100" dirty="0" smtClean="0">
                <a:solidFill>
                  <a:srgbClr val="C00000"/>
                </a:solidFill>
                <a:latin typeface="Times New Roman"/>
                <a:ea typeface="微软雅黑"/>
                <a:cs typeface="Courier New"/>
                <a:sym typeface="Times New Roman"/>
              </a:rPr>
              <a:t>SO</a:t>
            </a:r>
            <a:r>
              <a:rPr lang="en-US" altLang="zh-CN" sz="2600" kern="100" baseline="-25000" dirty="0" smtClean="0">
                <a:solidFill>
                  <a:srgbClr val="C00000"/>
                </a:solidFill>
                <a:latin typeface="Times New Roman"/>
                <a:ea typeface="微软雅黑"/>
                <a:cs typeface="Courier New"/>
                <a:sym typeface="Times New Roman"/>
              </a:rPr>
              <a:t>4</a:t>
            </a:r>
            <a:r>
              <a:rPr lang="zh-CN" altLang="zh-CN" sz="2600" kern="100" dirty="0" smtClean="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endParaRPr lang="zh-CN" altLang="en-US" sz="2600" dirty="0">
              <a:solidFill>
                <a:srgbClr val="C00000"/>
              </a:solidFill>
              <a:latin typeface="Times New Roman"/>
              <a:ea typeface="微软雅黑"/>
              <a:sym typeface="Times New Roman"/>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402302345"/>
              </p:ext>
            </p:extLst>
          </p:nvPr>
        </p:nvGraphicFramePr>
        <p:xfrm>
          <a:off x="776288" y="5004969"/>
          <a:ext cx="11414125" cy="836613"/>
        </p:xfrm>
        <a:graphic>
          <a:graphicData uri="http://schemas.openxmlformats.org/presentationml/2006/ole">
            <mc:AlternateContent xmlns:mc="http://schemas.openxmlformats.org/markup-compatibility/2006">
              <mc:Choice xmlns:v="urn:schemas-microsoft-com:vml" Requires="v">
                <p:oleObj spid="_x0000_s5224" name="Document" r:id="rId3" imgW="11484297" imgH="849659" progId="Word.Document.8">
                  <p:embed/>
                </p:oleObj>
              </mc:Choice>
              <mc:Fallback>
                <p:oleObj name="Document" r:id="rId3" imgW="11484297" imgH="849659" progId="Word.Document.8">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5004969"/>
                        <a:ext cx="11414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41458"/>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可用澄清石灰水鉴别</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使品红溶液褪色是因为</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具有强氧化性</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的水溶液中存在</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的原因是</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反应为可逆反应</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均为无色无味的气体</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煤中加</a:t>
            </a:r>
            <a:r>
              <a:rPr lang="en-US" altLang="zh-CN" sz="2600" kern="100" dirty="0" err="1">
                <a:latin typeface="Times New Roman"/>
                <a:ea typeface="微软雅黑"/>
                <a:cs typeface="Courier New"/>
              </a:rPr>
              <a:t>CaO</a:t>
            </a:r>
            <a:r>
              <a:rPr lang="zh-CN" altLang="zh-CN" sz="2600" kern="100" dirty="0">
                <a:latin typeface="Times New Roman"/>
                <a:ea typeface="微软雅黑"/>
                <a:cs typeface="Times New Roman"/>
              </a:rPr>
              <a:t>可以脱硫，燃烧时减少</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的排放</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5600151" y="2082256"/>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7602340" y="2667321"/>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10887705" y="3249774"/>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9" name="矩形 8"/>
          <p:cNvSpPr/>
          <p:nvPr/>
        </p:nvSpPr>
        <p:spPr>
          <a:xfrm>
            <a:off x="5622120" y="3879844"/>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10" name="矩形 9"/>
          <p:cNvSpPr/>
          <p:nvPr/>
        </p:nvSpPr>
        <p:spPr>
          <a:xfrm>
            <a:off x="7625376" y="4467521"/>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P spid="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二、二氧化硫与二氧化碳的鉴别、净化及检验</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一、二氧化硫的性质和用途</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一、二氧化硫的性质和用途</a:t>
            </a:r>
            <a:endParaRPr lang="zh-CN" altLang="zh-CN" sz="2800" b="1" kern="100" dirty="0" smtClean="0">
              <a:latin typeface="黑体" pitchFamily="2" charset="-122"/>
              <a:ea typeface="黑体" pitchFamily="2" charset="-122"/>
              <a:cs typeface="Courier New"/>
            </a:endParaRPr>
          </a:p>
        </p:txBody>
      </p:sp>
      <p:pic>
        <p:nvPicPr>
          <p:cNvPr id="6146" name="Picture 2" descr="实验探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101" y="1299084"/>
            <a:ext cx="2037358" cy="51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实验素材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705" y="2071853"/>
            <a:ext cx="6219950" cy="53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226086142"/>
              </p:ext>
            </p:extLst>
          </p:nvPr>
        </p:nvGraphicFramePr>
        <p:xfrm>
          <a:off x="604596" y="2934738"/>
          <a:ext cx="10756194" cy="2475276"/>
        </p:xfrm>
        <a:graphic>
          <a:graphicData uri="http://schemas.openxmlformats.org/drawingml/2006/table">
            <a:tbl>
              <a:tblPr/>
              <a:tblGrid>
                <a:gridCol w="1125125"/>
                <a:gridCol w="2160240"/>
                <a:gridCol w="2115235"/>
                <a:gridCol w="2790310"/>
                <a:gridCol w="2565284"/>
              </a:tblGrid>
              <a:tr h="2475276">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实</a:t>
                      </a:r>
                      <a:r>
                        <a:rPr lang="zh-CN" sz="2600" kern="100" dirty="0" smtClean="0">
                          <a:effectLst/>
                          <a:latin typeface="Times New Roman"/>
                          <a:ea typeface="微软雅黑"/>
                          <a:cs typeface="Times New Roman"/>
                        </a:rPr>
                        <a:t>验</a:t>
                      </a:r>
                      <a:endParaRPr lang="en-US" altLang="zh-CN" sz="2600" kern="100" dirty="0" smtClean="0">
                        <a:effectLst/>
                        <a:latin typeface="Times New Roman"/>
                        <a:ea typeface="微软雅黑"/>
                        <a:cs typeface="Times New Roman"/>
                      </a:endParaRPr>
                    </a:p>
                    <a:p>
                      <a:pPr algn="ctr">
                        <a:lnSpc>
                          <a:spcPct val="150000"/>
                        </a:lnSpc>
                        <a:spcAft>
                          <a:spcPts val="0"/>
                        </a:spcAft>
                        <a:tabLst>
                          <a:tab pos="3510915" algn="l"/>
                        </a:tabLst>
                      </a:pPr>
                      <a:r>
                        <a:rPr lang="zh-CN" sz="2600" kern="100" dirty="0" smtClean="0">
                          <a:effectLst/>
                          <a:latin typeface="Times New Roman"/>
                          <a:ea typeface="微软雅黑"/>
                          <a:cs typeface="Times New Roman"/>
                        </a:rPr>
                        <a:t>操</a:t>
                      </a:r>
                      <a:r>
                        <a:rPr lang="zh-CN" sz="2600" kern="100" dirty="0">
                          <a:effectLst/>
                          <a:latin typeface="Times New Roman"/>
                          <a:ea typeface="微软雅黑"/>
                          <a:cs typeface="Times New Roman"/>
                        </a:rPr>
                        <a:t>作</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dirty="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55" name="Picture 11" descr="F:\马贝\2022\课件\2022 秋 创新设计 学生用书 化学 必修 第一册 苏教 学生用书 冀\x242.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1328" y="3713356"/>
            <a:ext cx="1933618" cy="117533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F:\马贝\2022\课件\2022 秋 创新设计 学生用书 化学 必修 第一册 苏教 学生用书 冀\x243.TIF"/>
          <p:cNvPicPr>
            <a:picLocks noChangeAspect="1" noChangeArrowheads="1"/>
          </p:cNvPicPr>
          <p:nvPr/>
        </p:nvPicPr>
        <p:blipFill>
          <a:blip r:embed="rId7" r:link="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9981" y="3887197"/>
            <a:ext cx="1852576" cy="1061586"/>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F:\马贝\2022\课件\2022 秋 创新设计 学生用书 化学 必修 第一册 苏教 学生用书 冀\x244.TIF"/>
          <p:cNvPicPr>
            <a:picLocks noChangeAspect="1" noChangeArrowheads="1"/>
          </p:cNvPicPr>
          <p:nvPr/>
        </p:nvPicPr>
        <p:blipFill>
          <a:blip r:embed="rId9" r:link="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0211" y="3678774"/>
            <a:ext cx="2480758" cy="16308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马贝\2022\课件\2022 秋 创新设计 学生用书 化学 必修 第一册 苏教 学生用书 冀\x245.TIF"/>
          <p:cNvPicPr>
            <a:picLocks noChangeAspect="1" noChangeArrowheads="1"/>
          </p:cNvPicPr>
          <p:nvPr/>
        </p:nvPicPr>
        <p:blipFill>
          <a:blip r:embed="rId11" r:link="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0551" y="3159764"/>
            <a:ext cx="1946868" cy="198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11362225"/>
              </p:ext>
            </p:extLst>
          </p:nvPr>
        </p:nvGraphicFramePr>
        <p:xfrm>
          <a:off x="154546" y="684489"/>
          <a:ext cx="11461750" cy="5013325"/>
        </p:xfrm>
        <a:graphic>
          <a:graphicData uri="http://schemas.openxmlformats.org/presentationml/2006/ole">
            <mc:AlternateContent xmlns:mc="http://schemas.openxmlformats.org/markup-compatibility/2006">
              <mc:Choice xmlns:v="urn:schemas-microsoft-com:vml" Requires="v">
                <p:oleObj spid="_x0000_s7257" name="Document" r:id="rId3" imgW="9494832" imgH="4148929" progId="Word.Document.8">
                  <p:embed/>
                </p:oleObj>
              </mc:Choice>
              <mc:Fallback>
                <p:oleObj name="Document" r:id="rId3" imgW="9494832" imgH="4148929" progId="Word.Document.8">
                  <p:embed/>
                  <p:pic>
                    <p:nvPicPr>
                      <p:cNvPr id="0" name=""/>
                      <p:cNvPicPr/>
                      <p:nvPr/>
                    </p:nvPicPr>
                    <p:blipFill>
                      <a:blip r:embed="rId4"/>
                      <a:stretch>
                        <a:fillRect/>
                      </a:stretch>
                    </p:blipFill>
                    <p:spPr>
                      <a:xfrm>
                        <a:off x="154546" y="684489"/>
                        <a:ext cx="11461750" cy="5013325"/>
                      </a:xfrm>
                      <a:prstGeom prst="rect">
                        <a:avLst/>
                      </a:prstGeom>
                    </p:spPr>
                  </p:pic>
                </p:oleObj>
              </mc:Fallback>
            </mc:AlternateContent>
          </a:graphicData>
        </a:graphic>
      </p:graphicFrame>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分别将</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及</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通入品红溶液中并加热，现象有何不同？若分别通入紫色</a:t>
            </a:r>
            <a:r>
              <a:rPr lang="zh-CN" altLang="zh-CN" sz="2600" kern="100" dirty="0" smtClean="0">
                <a:latin typeface="Times New Roman"/>
                <a:ea typeface="微软雅黑"/>
                <a:cs typeface="Times New Roman"/>
              </a:rPr>
              <a:t>石</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蕊</a:t>
            </a:r>
            <a:r>
              <a:rPr lang="zh-CN" altLang="zh-CN" sz="2600" kern="100" dirty="0">
                <a:latin typeface="Times New Roman"/>
                <a:ea typeface="微软雅黑"/>
                <a:cs typeface="Times New Roman"/>
              </a:rPr>
              <a:t>试液中呢</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2526523"/>
            <a:ext cx="11397613" cy="62944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提示</a:t>
            </a:r>
            <a:r>
              <a:rPr lang="zh-CN" altLang="zh-CN" sz="2600" b="1" kern="100" dirty="0">
                <a:solidFill>
                  <a:srgbClr val="C00000"/>
                </a:solidFill>
                <a:latin typeface="Times New Roman"/>
                <a:ea typeface="仿宋_GB2312"/>
                <a:cs typeface="Times New Roman"/>
              </a:rPr>
              <a:t>：</a:t>
            </a:r>
            <a:endParaRPr lang="zh-CN" altLang="zh-CN" sz="1050" kern="100" dirty="0">
              <a:effectLst/>
              <a:latin typeface="宋体"/>
              <a:cs typeface="Courier New"/>
            </a:endParaRPr>
          </a:p>
        </p:txBody>
      </p:sp>
      <p:pic>
        <p:nvPicPr>
          <p:cNvPr id="279554" name="Picture 2" descr="问题探究"/>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X24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4696" y="2534924"/>
            <a:ext cx="6835004" cy="177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X24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4704" y="4554919"/>
            <a:ext cx="6744996" cy="177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6849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par>
                                <p:cTn id="8" presetID="3" presetClass="entr" presetSubtype="1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blinds(horizontal)">
                                      <p:cBhvr>
                                        <p:cTn id="10" dur="500"/>
                                        <p:tgtEl>
                                          <p:spTgt spid="819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84489"/>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solidFill>
                  <a:srgbClr val="0000FF"/>
                </a:solidFill>
                <a:latin typeface="Times New Roman"/>
                <a:ea typeface="仿宋_GB2312"/>
                <a:cs typeface="Courier New"/>
              </a:rPr>
              <a:t>.</a:t>
            </a:r>
            <a:r>
              <a:rPr lang="zh-CN" altLang="zh-CN" sz="2600" kern="100" dirty="0">
                <a:latin typeface="Times New Roman"/>
                <a:ea typeface="微软雅黑"/>
                <a:cs typeface="Times New Roman"/>
              </a:rPr>
              <a:t>将等物质的量的</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同时通入同一品红溶液中，有何现象？请解释原因</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en-US" altLang="zh-CN" sz="2600" kern="100" dirty="0">
              <a:latin typeface="Times New Roman"/>
              <a:ea typeface="微软雅黑"/>
              <a:cs typeface="Times New Roman"/>
            </a:endParaRPr>
          </a:p>
          <a:p>
            <a:pPr algn="just">
              <a:lnSpc>
                <a:spcPct val="150000"/>
              </a:lnSpc>
              <a:spcAft>
                <a:spcPts val="0"/>
              </a:spcAft>
              <a:tabLst>
                <a:tab pos="3510915" algn="l"/>
              </a:tabLst>
            </a:pP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你能根据</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溶液反应，写出</a:t>
            </a:r>
            <a:r>
              <a:rPr lang="en-US" altLang="zh-CN" sz="2600" kern="100" dirty="0">
                <a:latin typeface="Times New Roman"/>
                <a:ea typeface="微软雅黑"/>
                <a:cs typeface="Courier New"/>
              </a:rPr>
              <a:t> 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与足量</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溶液、澄清石灰水反</a:t>
            </a:r>
            <a:r>
              <a:rPr lang="zh-CN" altLang="zh-CN" sz="2600" kern="100" dirty="0" smtClean="0">
                <a:latin typeface="Times New Roman"/>
                <a:ea typeface="微软雅黑"/>
                <a:cs typeface="Times New Roman"/>
              </a:rPr>
              <a:t>应</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化学方程式和离子方程式吗</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7" name="矩形 6"/>
          <p:cNvSpPr/>
          <p:nvPr/>
        </p:nvSpPr>
        <p:spPr>
          <a:xfrm>
            <a:off x="516880" y="1356393"/>
            <a:ext cx="11397613"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提示</a:t>
            </a:r>
            <a:r>
              <a:rPr lang="zh-CN" altLang="zh-CN" sz="2600" b="1" kern="100" dirty="0">
                <a:solidFill>
                  <a:srgbClr val="C00000"/>
                </a:solidFill>
                <a:latin typeface="Times New Roman"/>
                <a:ea typeface="仿宋_GB2312"/>
                <a:cs typeface="Times New Roman"/>
              </a:rPr>
              <a:t>：等物质的量的</a:t>
            </a:r>
            <a:r>
              <a:rPr lang="en-US" altLang="zh-CN" sz="2600" b="1" kern="100" dirty="0">
                <a:solidFill>
                  <a:srgbClr val="C00000"/>
                </a:solidFill>
                <a:latin typeface="Times New Roman"/>
                <a:ea typeface="仿宋_GB2312"/>
                <a:cs typeface="Courier New"/>
              </a:rPr>
              <a:t>SO</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和</a:t>
            </a:r>
            <a:r>
              <a:rPr lang="en-US" altLang="zh-CN" sz="2600" b="1" kern="100" dirty="0">
                <a:solidFill>
                  <a:srgbClr val="C00000"/>
                </a:solidFill>
                <a:latin typeface="Times New Roman"/>
                <a:ea typeface="仿宋_GB2312"/>
                <a:cs typeface="Courier New"/>
              </a:rPr>
              <a:t>Cl</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同时通入同一品红溶液中，发生反应：</a:t>
            </a:r>
            <a:r>
              <a:rPr lang="en-US" altLang="zh-CN" sz="2600" b="1" kern="100" dirty="0">
                <a:solidFill>
                  <a:srgbClr val="C00000"/>
                </a:solidFill>
                <a:latin typeface="Times New Roman"/>
                <a:ea typeface="仿宋_GB2312"/>
                <a:cs typeface="Courier New"/>
              </a:rPr>
              <a:t>SO</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Cl</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2H</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O</a:t>
            </a:r>
            <a:r>
              <a:rPr lang="en-US" altLang="zh-CN" sz="2600" b="1" kern="100" spc="-80" dirty="0">
                <a:solidFill>
                  <a:srgbClr val="C00000"/>
                </a:solidFill>
                <a:latin typeface="Times New Roman"/>
                <a:ea typeface="仿宋_GB2312"/>
                <a:cs typeface="Courier New"/>
              </a:rPr>
              <a:t>==</a:t>
            </a:r>
            <a:r>
              <a:rPr lang="en-US" altLang="zh-CN" sz="2600" b="1" kern="100" dirty="0">
                <a:solidFill>
                  <a:srgbClr val="C00000"/>
                </a:solidFill>
                <a:latin typeface="Times New Roman"/>
                <a:ea typeface="仿宋_GB2312"/>
                <a:cs typeface="Courier New"/>
              </a:rPr>
              <a:t>=H</a:t>
            </a:r>
            <a:r>
              <a:rPr lang="en-US" altLang="zh-CN" sz="2600" b="1" kern="100" baseline="-25000" dirty="0">
                <a:solidFill>
                  <a:srgbClr val="C00000"/>
                </a:solidFill>
                <a:latin typeface="Times New Roman"/>
                <a:ea typeface="仿宋_GB2312"/>
                <a:cs typeface="Courier New"/>
              </a:rPr>
              <a:t>2</a:t>
            </a:r>
            <a:r>
              <a:rPr lang="en-US" altLang="zh-CN" sz="2600" b="1" kern="100" dirty="0">
                <a:solidFill>
                  <a:srgbClr val="C00000"/>
                </a:solidFill>
                <a:latin typeface="Times New Roman"/>
                <a:ea typeface="仿宋_GB2312"/>
                <a:cs typeface="Courier New"/>
              </a:rPr>
              <a:t>SO</a:t>
            </a:r>
            <a:r>
              <a:rPr lang="en-US" altLang="zh-CN" sz="2600" b="1" kern="100" baseline="-25000" dirty="0">
                <a:solidFill>
                  <a:srgbClr val="C00000"/>
                </a:solidFill>
                <a:latin typeface="Times New Roman"/>
                <a:ea typeface="仿宋_GB2312"/>
                <a:cs typeface="Courier New"/>
              </a:rPr>
              <a:t>4</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2HCl</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SO</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失去漂白能力，品红溶液不褪色</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94652222"/>
              </p:ext>
            </p:extLst>
          </p:nvPr>
        </p:nvGraphicFramePr>
        <p:xfrm>
          <a:off x="767558" y="3775375"/>
          <a:ext cx="10863263" cy="2444750"/>
        </p:xfrm>
        <a:graphic>
          <a:graphicData uri="http://schemas.openxmlformats.org/presentationml/2006/ole">
            <mc:AlternateContent xmlns:mc="http://schemas.openxmlformats.org/markup-compatibility/2006">
              <mc:Choice xmlns:v="urn:schemas-microsoft-com:vml" Requires="v">
                <p:oleObj spid="_x0000_s9303" name="Document" r:id="rId3" imgW="10844042" imgH="2569499" progId="Word.Document.8">
                  <p:embed/>
                </p:oleObj>
              </mc:Choice>
              <mc:Fallback>
                <p:oleObj name="Document" r:id="rId3" imgW="10844042" imgH="2569499" progId="Word.Document.8">
                  <p:embed/>
                  <p:pic>
                    <p:nvPicPr>
                      <p:cNvPr id="0" name=""/>
                      <p:cNvPicPr/>
                      <p:nvPr/>
                    </p:nvPicPr>
                    <p:blipFill>
                      <a:blip r:embed="rId4"/>
                      <a:stretch>
                        <a:fillRect/>
                      </a:stretch>
                    </p:blipFill>
                    <p:spPr>
                      <a:xfrm>
                        <a:off x="767558" y="3775375"/>
                        <a:ext cx="10863263" cy="2444750"/>
                      </a:xfrm>
                      <a:prstGeom prst="rect">
                        <a:avLst/>
                      </a:prstGeom>
                    </p:spPr>
                  </p:pic>
                </p:oleObj>
              </mc:Fallback>
            </mc:AlternateContent>
          </a:graphicData>
        </a:graphic>
      </p:graphicFrame>
    </p:spTree>
    <p:extLst>
      <p:ext uri="{BB962C8B-B14F-4D97-AF65-F5344CB8AC3E}">
        <p14:creationId xmlns:p14="http://schemas.microsoft.com/office/powerpoint/2010/main" val="17344100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en-US" altLang="zh-CN" sz="2600" kern="100" dirty="0">
                <a:latin typeface="Times New Roman"/>
                <a:ea typeface="黑体"/>
                <a:cs typeface="Courier New"/>
              </a:rPr>
              <a:t>SO</a:t>
            </a:r>
            <a:r>
              <a:rPr lang="en-US" altLang="zh-CN" sz="2600" kern="100" baseline="-25000" dirty="0">
                <a:latin typeface="Times New Roman"/>
                <a:ea typeface="黑体"/>
                <a:cs typeface="Courier New"/>
              </a:rPr>
              <a:t>2</a:t>
            </a:r>
            <a:r>
              <a:rPr lang="zh-CN" altLang="zh-CN" sz="2600" kern="100" dirty="0">
                <a:latin typeface="Times New Roman"/>
                <a:ea typeface="黑体"/>
                <a:cs typeface="Times New Roman"/>
              </a:rPr>
              <a:t>使有色物质褪色与漂白选择</a:t>
            </a:r>
            <a:r>
              <a:rPr lang="zh-CN" altLang="zh-CN" sz="2600" kern="100" dirty="0" smtClean="0">
                <a:latin typeface="Times New Roman"/>
                <a:ea typeface="黑体"/>
                <a:cs typeface="Times New Roman"/>
              </a:rPr>
              <a:t>性</a:t>
            </a:r>
            <a:endParaRPr lang="zh-CN" altLang="zh-CN" sz="1050" kern="100" dirty="0">
              <a:latin typeface="宋体"/>
              <a:cs typeface="Courier New"/>
            </a:endParaRPr>
          </a:p>
        </p:txBody>
      </p:sp>
      <p:sp>
        <p:nvSpPr>
          <p:cNvPr id="7" name="矩形 6"/>
          <p:cNvSpPr/>
          <p:nvPr/>
        </p:nvSpPr>
        <p:spPr>
          <a:xfrm>
            <a:off x="516880" y="1965761"/>
            <a:ext cx="11397613"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的漂白具有选择性，可以漂白品红溶液，以及棉、麻等物品，但不能漂白酸碱指示剂，如石蕊、酚酞等。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能使溴水、酸性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溶液褪色，是因为</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的还原性而非漂白性。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使滴有酚酞的</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溶液褪色，是因为</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属于酸性氧化物与碱反应而非漂白性</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80578"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72944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016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en-US" altLang="zh-CN" sz="2600" kern="100" dirty="0">
                <a:latin typeface="Times New Roman"/>
                <a:ea typeface="黑体"/>
                <a:cs typeface="Courier New"/>
              </a:rPr>
              <a:t>SO</a:t>
            </a:r>
            <a:r>
              <a:rPr lang="en-US" altLang="zh-CN" sz="2600" kern="100" baseline="-25000" dirty="0">
                <a:latin typeface="Times New Roman"/>
                <a:ea typeface="黑体"/>
                <a:cs typeface="Courier New"/>
              </a:rPr>
              <a:t>2</a:t>
            </a:r>
            <a:r>
              <a:rPr lang="zh-CN" altLang="zh-CN" sz="2600" kern="100" dirty="0">
                <a:latin typeface="Times New Roman"/>
                <a:ea typeface="黑体"/>
                <a:cs typeface="Times New Roman"/>
              </a:rPr>
              <a:t>与氯水漂白原理的比</a:t>
            </a:r>
            <a:r>
              <a:rPr lang="zh-CN" altLang="zh-CN" sz="2600" kern="100" dirty="0" smtClean="0">
                <a:latin typeface="Times New Roman"/>
                <a:ea typeface="黑体"/>
                <a:cs typeface="Times New Roman"/>
              </a:rPr>
              <a:t>较</a:t>
            </a:r>
            <a:endParaRPr lang="zh-CN" altLang="zh-CN" sz="1050" kern="100" dirty="0">
              <a:latin typeface="宋体"/>
              <a:cs typeface="Courier New"/>
            </a:endParaRPr>
          </a:p>
        </p:txBody>
      </p:sp>
      <p:graphicFrame>
        <p:nvGraphicFramePr>
          <p:cNvPr id="4" name="表格 3"/>
          <p:cNvGraphicFramePr>
            <a:graphicFrameLocks noGrp="1"/>
          </p:cNvGraphicFramePr>
          <p:nvPr>
            <p:extLst>
              <p:ext uri="{D42A27DB-BD31-4B8C-83A1-F6EECF244321}">
                <p14:modId xmlns:p14="http://schemas.microsoft.com/office/powerpoint/2010/main" val="1913527097"/>
              </p:ext>
            </p:extLst>
          </p:nvPr>
        </p:nvGraphicFramePr>
        <p:xfrm>
          <a:off x="784616" y="1840421"/>
          <a:ext cx="9991109" cy="4350954"/>
        </p:xfrm>
        <a:graphic>
          <a:graphicData uri="http://schemas.openxmlformats.org/drawingml/2006/table">
            <a:tbl>
              <a:tblPr/>
              <a:tblGrid>
                <a:gridCol w="1276717"/>
                <a:gridCol w="5384021"/>
                <a:gridCol w="3330371"/>
              </a:tblGrid>
              <a:tr h="321491">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氯水</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SO</a:t>
                      </a:r>
                      <a:r>
                        <a:rPr lang="en-US" sz="2300" kern="100" baseline="-25000">
                          <a:effectLst/>
                          <a:latin typeface="Times New Roman"/>
                          <a:ea typeface="微软雅黑"/>
                          <a:cs typeface="Courier New"/>
                        </a:rPr>
                        <a:t>2</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897">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漂白</a:t>
                      </a:r>
                      <a:endParaRPr lang="zh-CN" sz="2300" kern="100">
                        <a:effectLst/>
                        <a:latin typeface="宋体"/>
                        <a:cs typeface="Courier New"/>
                      </a:endParaRPr>
                    </a:p>
                    <a:p>
                      <a:pPr algn="ctr">
                        <a:lnSpc>
                          <a:spcPct val="150000"/>
                        </a:lnSpc>
                        <a:spcAft>
                          <a:spcPts val="0"/>
                        </a:spcAft>
                        <a:tabLst>
                          <a:tab pos="3510915" algn="l"/>
                        </a:tabLst>
                      </a:pPr>
                      <a:r>
                        <a:rPr lang="zh-CN" sz="2300" kern="100">
                          <a:effectLst/>
                          <a:latin typeface="Times New Roman"/>
                          <a:ea typeface="微软雅黑"/>
                          <a:cs typeface="Times New Roman"/>
                        </a:rPr>
                        <a:t>原理</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300" kern="100">
                          <a:effectLst/>
                          <a:latin typeface="Times New Roman"/>
                          <a:ea typeface="微软雅黑"/>
                          <a:cs typeface="Courier New"/>
                        </a:rPr>
                        <a:t>HClO</a:t>
                      </a:r>
                      <a:r>
                        <a:rPr lang="zh-CN" sz="2300" kern="100">
                          <a:effectLst/>
                          <a:latin typeface="Times New Roman"/>
                          <a:ea typeface="微软雅黑"/>
                          <a:cs typeface="Times New Roman"/>
                        </a:rPr>
                        <a:t>具有强氧化性，将有色物质氧化成稳定的无色物质</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300" kern="100">
                          <a:effectLst/>
                          <a:latin typeface="Times New Roman"/>
                          <a:ea typeface="微软雅黑"/>
                          <a:cs typeface="Courier New"/>
                        </a:rPr>
                        <a:t>SO</a:t>
                      </a:r>
                      <a:r>
                        <a:rPr lang="en-US" sz="2300" kern="100" baseline="-25000">
                          <a:effectLst/>
                          <a:latin typeface="Times New Roman"/>
                          <a:ea typeface="微软雅黑"/>
                          <a:cs typeface="Courier New"/>
                        </a:rPr>
                        <a:t>2</a:t>
                      </a:r>
                      <a:r>
                        <a:rPr lang="zh-CN" sz="2300" kern="100">
                          <a:effectLst/>
                          <a:latin typeface="Times New Roman"/>
                          <a:ea typeface="微软雅黑"/>
                          <a:cs typeface="Times New Roman"/>
                        </a:rPr>
                        <a:t>跟某些有色物质化合生成不稳定的无色物质</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717">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反应</a:t>
                      </a:r>
                      <a:endParaRPr lang="zh-CN" sz="2300" kern="100">
                        <a:effectLst/>
                        <a:latin typeface="宋体"/>
                        <a:cs typeface="Courier New"/>
                      </a:endParaRPr>
                    </a:p>
                    <a:p>
                      <a:pPr algn="ctr">
                        <a:lnSpc>
                          <a:spcPct val="150000"/>
                        </a:lnSpc>
                        <a:spcAft>
                          <a:spcPts val="0"/>
                        </a:spcAft>
                        <a:tabLst>
                          <a:tab pos="3510915" algn="l"/>
                        </a:tabLst>
                      </a:pPr>
                      <a:r>
                        <a:rPr lang="zh-CN" sz="2300" kern="100">
                          <a:effectLst/>
                          <a:latin typeface="Times New Roman"/>
                          <a:ea typeface="微软雅黑"/>
                          <a:cs typeface="Times New Roman"/>
                        </a:rPr>
                        <a:t>类型</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氧化还原反应</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a:effectLst/>
                          <a:latin typeface="Times New Roman"/>
                          <a:ea typeface="微软雅黑"/>
                          <a:cs typeface="Times New Roman"/>
                        </a:rPr>
                        <a:t>化合反应</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538">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特点</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a:effectLst/>
                          <a:latin typeface="Times New Roman"/>
                          <a:ea typeface="微软雅黑"/>
                          <a:cs typeface="Times New Roman"/>
                        </a:rPr>
                        <a:t>具有不可逆性，久置不恢复原色</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具有可逆性，久置能恢复原色</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4492625" y="16002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1155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7858556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1582133"/>
            <a:ext cx="11654075"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a:t>
            </a:r>
            <a:r>
              <a:rPr lang="en-US" altLang="zh-CN" sz="2600" kern="100" dirty="0">
                <a:latin typeface="Times New Roman"/>
                <a:ea typeface="微软雅黑"/>
                <a:cs typeface="Courier New"/>
              </a:rPr>
              <a:t>.</a:t>
            </a:r>
            <a:r>
              <a:rPr lang="zh-CN" altLang="zh-CN" sz="2600" b="1" kern="100" dirty="0">
                <a:latin typeface="Times New Roman"/>
                <a:ea typeface="仿宋_GB2312"/>
                <a:cs typeface="Times New Roman"/>
              </a:rPr>
              <a:t>能列举、描述、辨识二氧化硫的重要物理性质、化学性质及实验现象。</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了解二氧化硫的应用。</a:t>
            </a:r>
            <a:endParaRPr lang="zh-CN" altLang="zh-CN" sz="1050" kern="100" dirty="0">
              <a:effectLst/>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415212061"/>
              </p:ext>
            </p:extLst>
          </p:nvPr>
        </p:nvGraphicFramePr>
        <p:xfrm>
          <a:off x="649602" y="1089534"/>
          <a:ext cx="10486164" cy="4005445"/>
        </p:xfrm>
        <a:graphic>
          <a:graphicData uri="http://schemas.openxmlformats.org/drawingml/2006/table">
            <a:tbl>
              <a:tblPr/>
              <a:tblGrid>
                <a:gridCol w="1339981"/>
                <a:gridCol w="4735693"/>
                <a:gridCol w="4410490"/>
              </a:tblGrid>
              <a:tr h="1820657">
                <a:tc rowSpan="2">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应用</a:t>
                      </a:r>
                      <a:endParaRPr lang="zh-CN" sz="2300" kern="100">
                        <a:effectLst/>
                        <a:latin typeface="宋体"/>
                        <a:cs typeface="Courier New"/>
                      </a:endParaRPr>
                    </a:p>
                    <a:p>
                      <a:pPr algn="ctr">
                        <a:lnSpc>
                          <a:spcPct val="150000"/>
                        </a:lnSpc>
                        <a:spcAft>
                          <a:spcPts val="0"/>
                        </a:spcAft>
                        <a:tabLst>
                          <a:tab pos="3510915" algn="l"/>
                        </a:tabLst>
                      </a:pPr>
                      <a:r>
                        <a:rPr lang="zh-CN" sz="2300" kern="100">
                          <a:effectLst/>
                          <a:latin typeface="Times New Roman"/>
                          <a:ea typeface="微软雅黑"/>
                          <a:cs typeface="Times New Roman"/>
                        </a:rPr>
                        <a:t>范围</a:t>
                      </a:r>
                      <a:endParaRPr lang="zh-CN" sz="23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a:effectLst/>
                          <a:latin typeface="Times New Roman"/>
                          <a:ea typeface="微软雅黑"/>
                          <a:cs typeface="Times New Roman"/>
                        </a:rPr>
                        <a:t>适用于几乎所有的有机色质</a:t>
                      </a:r>
                      <a:endParaRPr lang="zh-CN" sz="23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a:effectLst/>
                          <a:latin typeface="Times New Roman"/>
                          <a:ea typeface="微软雅黑"/>
                          <a:cs typeface="Times New Roman"/>
                        </a:rPr>
                        <a:t>仅适用于品红、有色的毛发、丝绸、纸浆、草帽辫等</a:t>
                      </a:r>
                      <a:endParaRPr lang="zh-CN" sz="2300" kern="10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4788">
                <a:tc vMerge="1">
                  <a:txBody>
                    <a:bodyPr/>
                    <a:lstStyle/>
                    <a:p>
                      <a:endParaRPr lang="zh-CN" altLang="en-US"/>
                    </a:p>
                  </a:txBody>
                  <a:tcPr/>
                </a:tc>
                <a:tc gridSpan="2">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鉴别</a:t>
                      </a:r>
                      <a:r>
                        <a:rPr lang="en-US" sz="2300" kern="100" dirty="0">
                          <a:effectLst/>
                          <a:latin typeface="Times New Roman"/>
                          <a:ea typeface="微软雅黑"/>
                          <a:cs typeface="Courier New"/>
                        </a:rPr>
                        <a:t>Cl</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和</a:t>
                      </a:r>
                      <a:r>
                        <a:rPr lang="en-US" sz="2300" kern="100" dirty="0">
                          <a:effectLst/>
                          <a:latin typeface="Times New Roman"/>
                          <a:ea typeface="微软雅黑"/>
                          <a:cs typeface="Courier New"/>
                        </a:rPr>
                        <a:t>SO</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将气体分别通入两份品红溶液，品红溶液均褪色，然后再加热褪色后的溶液，恢复红色的则通入的是</a:t>
                      </a:r>
                      <a:r>
                        <a:rPr lang="en-US" sz="2300" kern="100" dirty="0">
                          <a:effectLst/>
                          <a:latin typeface="Times New Roman"/>
                          <a:ea typeface="微软雅黑"/>
                          <a:cs typeface="Courier New"/>
                        </a:rPr>
                        <a:t>SO</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，不恢复原来红色的则通入的为</a:t>
                      </a:r>
                      <a:r>
                        <a:rPr lang="en-US" sz="2300" kern="100" dirty="0">
                          <a:effectLst/>
                          <a:latin typeface="Times New Roman"/>
                          <a:ea typeface="微软雅黑"/>
                          <a:cs typeface="Courier New"/>
                        </a:rPr>
                        <a:t>Cl</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a:t>
                      </a:r>
                      <a:endParaRPr lang="zh-CN" sz="23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33928006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9551" y="549474"/>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zh-CN" altLang="zh-CN" sz="2600" kern="100" dirty="0">
                <a:latin typeface="Times New Roman"/>
                <a:ea typeface="黑体"/>
                <a:cs typeface="Times New Roman"/>
              </a:rPr>
              <a:t>常见的能用于漂白的物质的比</a:t>
            </a:r>
            <a:r>
              <a:rPr lang="zh-CN" altLang="zh-CN" sz="2600" kern="100" dirty="0" smtClean="0">
                <a:latin typeface="Times New Roman"/>
                <a:ea typeface="黑体"/>
                <a:cs typeface="Times New Roman"/>
              </a:rPr>
              <a:t>较</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973125185"/>
              </p:ext>
            </p:extLst>
          </p:nvPr>
        </p:nvGraphicFramePr>
        <p:xfrm>
          <a:off x="694606" y="1375196"/>
          <a:ext cx="10846203" cy="4728483"/>
        </p:xfrm>
        <a:graphic>
          <a:graphicData uri="http://schemas.openxmlformats.org/drawingml/2006/table">
            <a:tbl>
              <a:tblPr/>
              <a:tblGrid>
                <a:gridCol w="1820289"/>
                <a:gridCol w="3535305"/>
                <a:gridCol w="3330370"/>
                <a:gridCol w="2160239"/>
              </a:tblGrid>
              <a:tr h="485782">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类型</a:t>
                      </a:r>
                      <a:endParaRPr lang="zh-CN" sz="2600" kern="100" dirty="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化合型</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氧化型</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吸附型</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487">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物质</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SO</a:t>
                      </a:r>
                      <a:r>
                        <a:rPr lang="en-US" sz="2600" kern="100" baseline="-25000">
                          <a:effectLst/>
                          <a:latin typeface="Times New Roman"/>
                          <a:ea typeface="微软雅黑"/>
                          <a:cs typeface="Courier New"/>
                        </a:rPr>
                        <a:t>2</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dirty="0">
                          <a:effectLst/>
                          <a:latin typeface="Times New Roman"/>
                          <a:ea typeface="微软雅黑"/>
                          <a:cs typeface="Courier New"/>
                        </a:rPr>
                        <a:t>Cl</a:t>
                      </a:r>
                      <a:r>
                        <a:rPr lang="en-US" sz="2600" kern="100" baseline="-25000" dirty="0">
                          <a:effectLst/>
                          <a:latin typeface="Times New Roman"/>
                          <a:ea typeface="微软雅黑"/>
                          <a:cs typeface="Courier New"/>
                        </a:rPr>
                        <a:t>2</a:t>
                      </a:r>
                      <a:r>
                        <a:rPr lang="zh-CN" sz="2600" kern="100" dirty="0">
                          <a:effectLst/>
                          <a:latin typeface="Times New Roman"/>
                          <a:ea typeface="微软雅黑"/>
                          <a:cs typeface="Times New Roman"/>
                        </a:rPr>
                        <a:t>、</a:t>
                      </a:r>
                      <a:r>
                        <a:rPr lang="en-US" sz="2600" kern="100" dirty="0" err="1">
                          <a:effectLst/>
                          <a:latin typeface="Times New Roman"/>
                          <a:ea typeface="微软雅黑"/>
                          <a:cs typeface="Courier New"/>
                        </a:rPr>
                        <a:t>HClO</a:t>
                      </a:r>
                      <a:r>
                        <a:rPr lang="zh-CN" sz="2600" kern="100" dirty="0" smtClean="0">
                          <a:effectLst/>
                          <a:latin typeface="Times New Roman"/>
                          <a:ea typeface="微软雅黑"/>
                          <a:cs typeface="Times New Roman"/>
                        </a:rPr>
                        <a:t>、</a:t>
                      </a:r>
                      <a:endParaRPr lang="en-US" altLang="zh-CN" sz="2600" kern="100" dirty="0" smtClean="0">
                        <a:effectLst/>
                        <a:latin typeface="Times New Roman"/>
                        <a:ea typeface="微软雅黑"/>
                        <a:cs typeface="Times New Roman"/>
                      </a:endParaRPr>
                    </a:p>
                    <a:p>
                      <a:pPr algn="ctr">
                        <a:lnSpc>
                          <a:spcPct val="150000"/>
                        </a:lnSpc>
                        <a:spcAft>
                          <a:spcPts val="0"/>
                        </a:spcAft>
                        <a:tabLst>
                          <a:tab pos="3510915" algn="l"/>
                        </a:tabLst>
                      </a:pPr>
                      <a:r>
                        <a:rPr lang="zh-CN" sz="2600" kern="100" dirty="0" smtClean="0">
                          <a:effectLst/>
                          <a:latin typeface="Times New Roman"/>
                          <a:ea typeface="微软雅黑"/>
                          <a:cs typeface="Times New Roman"/>
                        </a:rPr>
                        <a:t>次</a:t>
                      </a:r>
                      <a:r>
                        <a:rPr lang="zh-CN" sz="2600" kern="100" dirty="0">
                          <a:effectLst/>
                          <a:latin typeface="Times New Roman"/>
                          <a:ea typeface="微软雅黑"/>
                          <a:cs typeface="Times New Roman"/>
                        </a:rPr>
                        <a:t>氯酸盐、</a:t>
                      </a:r>
                      <a:r>
                        <a:rPr lang="en-US" sz="2600" kern="100" dirty="0">
                          <a:effectLst/>
                          <a:latin typeface="Times New Roman"/>
                          <a:ea typeface="微软雅黑"/>
                          <a:cs typeface="Courier New"/>
                        </a:rPr>
                        <a:t>H</a:t>
                      </a:r>
                      <a:r>
                        <a:rPr lang="en-US" sz="2600" kern="100" baseline="-25000" dirty="0">
                          <a:effectLst/>
                          <a:latin typeface="Times New Roman"/>
                          <a:ea typeface="微软雅黑"/>
                          <a:cs typeface="Courier New"/>
                        </a:rPr>
                        <a:t>2</a:t>
                      </a:r>
                      <a:r>
                        <a:rPr lang="en-US" sz="2600" kern="100" dirty="0">
                          <a:effectLst/>
                          <a:latin typeface="Times New Roman"/>
                          <a:ea typeface="微软雅黑"/>
                          <a:cs typeface="Courier New"/>
                        </a:rPr>
                        <a:t>O</a:t>
                      </a:r>
                      <a:r>
                        <a:rPr lang="en-US" sz="2600" kern="100" baseline="-25000" dirty="0">
                          <a:effectLst/>
                          <a:latin typeface="Times New Roman"/>
                          <a:ea typeface="微软雅黑"/>
                          <a:cs typeface="Courier New"/>
                        </a:rPr>
                        <a:t>2</a:t>
                      </a:r>
                      <a:r>
                        <a:rPr lang="zh-CN" sz="2600" kern="100" dirty="0">
                          <a:effectLst/>
                          <a:latin typeface="Times New Roman"/>
                          <a:ea typeface="微软雅黑"/>
                          <a:cs typeface="Times New Roman"/>
                        </a:rPr>
                        <a:t>、</a:t>
                      </a:r>
                      <a:r>
                        <a:rPr lang="en-US" sz="2600" kern="100" dirty="0">
                          <a:effectLst/>
                          <a:latin typeface="Times New Roman"/>
                          <a:ea typeface="微软雅黑"/>
                          <a:cs typeface="Courier New"/>
                        </a:rPr>
                        <a:t>Na</a:t>
                      </a:r>
                      <a:r>
                        <a:rPr lang="en-US" sz="2600" kern="100" baseline="-25000" dirty="0">
                          <a:effectLst/>
                          <a:latin typeface="Times New Roman"/>
                          <a:ea typeface="微软雅黑"/>
                          <a:cs typeface="Courier New"/>
                        </a:rPr>
                        <a:t>2</a:t>
                      </a:r>
                      <a:r>
                        <a:rPr lang="en-US" sz="2600" kern="100" dirty="0">
                          <a:effectLst/>
                          <a:latin typeface="Times New Roman"/>
                          <a:ea typeface="微软雅黑"/>
                          <a:cs typeface="Courier New"/>
                        </a:rPr>
                        <a:t>O</a:t>
                      </a:r>
                      <a:r>
                        <a:rPr lang="en-US" sz="2600" kern="100" baseline="-25000" dirty="0">
                          <a:effectLst/>
                          <a:latin typeface="Times New Roman"/>
                          <a:ea typeface="微软雅黑"/>
                          <a:cs typeface="Courier New"/>
                        </a:rPr>
                        <a:t>2</a:t>
                      </a:r>
                      <a:r>
                        <a:rPr lang="zh-CN" sz="2600" kern="100" dirty="0">
                          <a:effectLst/>
                          <a:latin typeface="Times New Roman"/>
                          <a:ea typeface="微软雅黑"/>
                          <a:cs typeface="Times New Roman"/>
                        </a:rPr>
                        <a:t>、</a:t>
                      </a:r>
                      <a:r>
                        <a:rPr lang="en-US" sz="2600" kern="100" dirty="0">
                          <a:effectLst/>
                          <a:latin typeface="Times New Roman"/>
                          <a:ea typeface="微软雅黑"/>
                          <a:cs typeface="Courier New"/>
                        </a:rPr>
                        <a:t>O</a:t>
                      </a:r>
                      <a:r>
                        <a:rPr lang="en-US" sz="2600" kern="100" baseline="-25000" dirty="0">
                          <a:effectLst/>
                          <a:latin typeface="Times New Roman"/>
                          <a:ea typeface="微软雅黑"/>
                          <a:cs typeface="Courier New"/>
                        </a:rPr>
                        <a:t>3</a:t>
                      </a:r>
                      <a:endParaRPr lang="zh-CN" sz="2600" kern="100" dirty="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活性炭、</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硅胶</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6140">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漂白</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原理</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与有色物质化合生成不稳定的无色物质</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将有色物质氧化为无色物质</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吸附有色物质</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496">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变</a:t>
                      </a:r>
                      <a:r>
                        <a:rPr lang="zh-CN" sz="2600" kern="100" dirty="0" smtClean="0">
                          <a:effectLst/>
                          <a:latin typeface="Times New Roman"/>
                          <a:ea typeface="微软雅黑"/>
                          <a:cs typeface="Times New Roman"/>
                        </a:rPr>
                        <a:t>化类</a:t>
                      </a:r>
                      <a:r>
                        <a:rPr lang="zh-CN" sz="2600" kern="100" dirty="0">
                          <a:effectLst/>
                          <a:latin typeface="Times New Roman"/>
                          <a:ea typeface="微软雅黑"/>
                          <a:cs typeface="Times New Roman"/>
                        </a:rPr>
                        <a:t>型</a:t>
                      </a:r>
                      <a:endParaRPr lang="zh-CN" sz="2600" kern="100" dirty="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化学变化</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化学变化</a:t>
                      </a:r>
                      <a:endParaRPr lang="zh-CN" sz="2600" kern="10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物理变化</a:t>
                      </a:r>
                      <a:endParaRPr lang="zh-CN" sz="2600" kern="100" dirty="0">
                        <a:effectLst/>
                        <a:latin typeface="宋体"/>
                        <a:cs typeface="Courier New"/>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19071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下列物质都可用于漂白，但漂白原理与其他三种物质不相同的是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986451"/>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	B.SO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D.NaClO</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NaClO</a:t>
            </a:r>
            <a:r>
              <a:rPr lang="zh-CN" altLang="zh-CN" sz="2600" b="1" kern="100" dirty="0">
                <a:solidFill>
                  <a:srgbClr val="0000FF"/>
                </a:solidFill>
                <a:latin typeface="Times New Roman"/>
                <a:ea typeface="仿宋_GB2312"/>
                <a:cs typeface="Times New Roman"/>
              </a:rPr>
              <a:t>均具有氧化性，具有漂白性，漂白的原理是与有色物质发生氧化还原反应，是永久性的和不可逆的过程；</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具有漂白性，漂白原理是与有色物质结合成一种不稳定的无色物质，加热颜色又恢复原色，因此</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的漂白是可逆的、暂时性的过程</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10145656" y="140456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江苏启东高一期中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葡萄酒中常会添加适量的二氧化硫，下列关于</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说</a:t>
            </a:r>
            <a:r>
              <a:rPr lang="zh-CN" altLang="zh-CN" sz="2600" kern="100" dirty="0">
                <a:latin typeface="Times New Roman"/>
                <a:ea typeface="微软雅黑"/>
                <a:cs typeface="Times New Roman"/>
              </a:rPr>
              <a:t>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941458"/>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的水溶液能导电，所以</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是电解质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少量的</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添加到葡萄酒中起到抗氧化作用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硫粉在过量的纯氧中燃烧可以生成大量的</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通入滴有酚酞的</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溶液中，红色褪去，向褪色后的溶液中滴</a:t>
            </a:r>
            <a:r>
              <a:rPr lang="zh-CN" altLang="zh-CN" sz="2600" kern="100" dirty="0" smtClean="0">
                <a:latin typeface="Times New Roman"/>
                <a:ea typeface="微软雅黑"/>
                <a:cs typeface="Times New Roman"/>
              </a:rPr>
              <a:t>加</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err="1" smtClean="0">
                <a:latin typeface="Times New Roman"/>
                <a:ea typeface="微软雅黑"/>
                <a:cs typeface="Courier New"/>
              </a:rPr>
              <a:t>NaOH</a:t>
            </a:r>
            <a:r>
              <a:rPr lang="zh-CN" altLang="zh-CN" sz="2600" kern="100" dirty="0">
                <a:latin typeface="Times New Roman"/>
                <a:ea typeface="微软雅黑"/>
                <a:cs typeface="Times New Roman"/>
              </a:rPr>
              <a:t>溶液，红色复现，体现了</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的漂白</a:t>
            </a:r>
            <a:r>
              <a:rPr lang="zh-CN" altLang="zh-CN" sz="2600" kern="100" dirty="0" smtClean="0">
                <a:latin typeface="Times New Roman"/>
                <a:ea typeface="微软雅黑"/>
                <a:cs typeface="Times New Roman"/>
              </a:rPr>
              <a:t>性</a:t>
            </a:r>
            <a:endParaRPr lang="zh-CN" altLang="zh-CN" sz="1050" kern="100" dirty="0">
              <a:latin typeface="宋体"/>
              <a:cs typeface="Courier New"/>
            </a:endParaRPr>
          </a:p>
        </p:txBody>
      </p:sp>
      <p:sp>
        <p:nvSpPr>
          <p:cNvPr id="8" name="TextBox 7"/>
          <p:cNvSpPr txBox="1"/>
          <p:nvPr/>
        </p:nvSpPr>
        <p:spPr>
          <a:xfrm>
            <a:off x="2899851" y="1480641"/>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996775"/>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水溶液能导电，是因为二氧化硫和水反应生成的电解质亚硫酸能电离出离子，二氧化硫不能电离出离子，所以</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是非电解质，</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错误；二氧化硫具有还原性，有抗氧化的作用，可起到杀菌消毒的作用，</a:t>
            </a:r>
            <a:r>
              <a:rPr lang="en-US" altLang="zh-CN" sz="2600" b="1" kern="100" dirty="0">
                <a:solidFill>
                  <a:srgbClr val="0000FF"/>
                </a:solidFill>
                <a:latin typeface="Times New Roman"/>
                <a:ea typeface="仿宋_GB2312"/>
                <a:cs typeface="Courier New"/>
              </a:rPr>
              <a:t> B</a:t>
            </a:r>
            <a:r>
              <a:rPr lang="zh-CN" altLang="zh-CN" sz="2600" b="1" kern="100" dirty="0">
                <a:solidFill>
                  <a:srgbClr val="0000FF"/>
                </a:solidFill>
                <a:latin typeface="Times New Roman"/>
                <a:ea typeface="仿宋_GB2312"/>
                <a:cs typeface="Times New Roman"/>
              </a:rPr>
              <a:t>正确；硫粉在过量的纯氧中燃烧可以生成大量的</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，不能生成三氧化硫，</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 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通入滴有酚酞的</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溶液中，</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可与水反应生成亚硫酸，中和</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，从而使溶液红色褪去，与</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的漂白性无关，</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8448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b="1" kern="100" dirty="0">
                <a:latin typeface="Times New Roman"/>
                <a:ea typeface="楷体_GB2312"/>
                <a:cs typeface="Courier New"/>
              </a:rPr>
              <a:t>(2022·</a:t>
            </a:r>
            <a:r>
              <a:rPr lang="zh-CN" altLang="zh-CN" sz="2600" b="1" kern="100" dirty="0">
                <a:latin typeface="Times New Roman"/>
                <a:ea typeface="楷体_GB2312"/>
                <a:cs typeface="Times New Roman"/>
              </a:rPr>
              <a:t>江苏常州高一期末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实验室通过下列实验探究</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的性质</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671350411"/>
              </p:ext>
            </p:extLst>
          </p:nvPr>
        </p:nvGraphicFramePr>
        <p:xfrm>
          <a:off x="694606" y="1510211"/>
          <a:ext cx="10711189" cy="4664908"/>
        </p:xfrm>
        <a:graphic>
          <a:graphicData uri="http://schemas.openxmlformats.org/drawingml/2006/table">
            <a:tbl>
              <a:tblPr/>
              <a:tblGrid>
                <a:gridCol w="1014430"/>
                <a:gridCol w="9696759"/>
              </a:tblGrid>
              <a:tr h="717678">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实验</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实验操作和现象</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5357">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1</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用充有</a:t>
                      </a:r>
                      <a:r>
                        <a:rPr lang="en-US" sz="2300" kern="100" dirty="0">
                          <a:effectLst/>
                          <a:latin typeface="Times New Roman"/>
                          <a:ea typeface="微软雅黑"/>
                          <a:cs typeface="Courier New"/>
                        </a:rPr>
                        <a:t>80 mL SO</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的针筒吸入</a:t>
                      </a:r>
                      <a:r>
                        <a:rPr lang="en-US" sz="2300" kern="100" dirty="0">
                          <a:effectLst/>
                          <a:latin typeface="Times New Roman"/>
                          <a:ea typeface="微软雅黑"/>
                          <a:cs typeface="Courier New"/>
                        </a:rPr>
                        <a:t>10 mL</a:t>
                      </a:r>
                      <a:r>
                        <a:rPr lang="zh-CN" sz="2300" kern="100" dirty="0">
                          <a:effectLst/>
                          <a:latin typeface="Times New Roman"/>
                          <a:ea typeface="微软雅黑"/>
                          <a:cs typeface="Times New Roman"/>
                        </a:rPr>
                        <a:t>蒸馏水，用橡皮塞堵住针筒前端，充分振荡，针筒内几乎没有气体剩余</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678">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取</a:t>
                      </a:r>
                      <a:r>
                        <a:rPr lang="en-US" sz="2300" kern="100" dirty="0">
                          <a:effectLst/>
                          <a:latin typeface="Times New Roman"/>
                          <a:ea typeface="微软雅黑"/>
                          <a:cs typeface="Courier New"/>
                        </a:rPr>
                        <a:t>5 mL</a:t>
                      </a:r>
                      <a:r>
                        <a:rPr lang="zh-CN" sz="2300" kern="100" dirty="0">
                          <a:effectLst/>
                          <a:latin typeface="Times New Roman"/>
                          <a:ea typeface="微软雅黑"/>
                          <a:cs typeface="Times New Roman"/>
                        </a:rPr>
                        <a:t>实验</a:t>
                      </a:r>
                      <a:r>
                        <a:rPr lang="en-US" sz="2300" kern="100" dirty="0">
                          <a:effectLst/>
                          <a:latin typeface="Times New Roman"/>
                          <a:ea typeface="微软雅黑"/>
                          <a:cs typeface="Courier New"/>
                        </a:rPr>
                        <a:t>1</a:t>
                      </a:r>
                      <a:r>
                        <a:rPr lang="zh-CN" sz="2300" kern="100" dirty="0">
                          <a:effectLst/>
                          <a:latin typeface="Times New Roman"/>
                          <a:ea typeface="微软雅黑"/>
                          <a:cs typeface="Times New Roman"/>
                        </a:rPr>
                        <a:t>中的溶液，滴入几滴紫色石蕊试液，溶液显红色</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6517">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3</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取</a:t>
                      </a:r>
                      <a:r>
                        <a:rPr lang="en-US" sz="2300" kern="100" dirty="0">
                          <a:effectLst/>
                          <a:latin typeface="Times New Roman"/>
                          <a:ea typeface="微软雅黑"/>
                          <a:cs typeface="Courier New"/>
                        </a:rPr>
                        <a:t>5 mL</a:t>
                      </a:r>
                      <a:r>
                        <a:rPr lang="zh-CN" sz="2300" kern="100" dirty="0">
                          <a:effectLst/>
                          <a:latin typeface="Times New Roman"/>
                          <a:ea typeface="微软雅黑"/>
                          <a:cs typeface="Times New Roman"/>
                        </a:rPr>
                        <a:t>实验</a:t>
                      </a:r>
                      <a:r>
                        <a:rPr lang="en-US" sz="2300" kern="100" dirty="0">
                          <a:effectLst/>
                          <a:latin typeface="Times New Roman"/>
                          <a:ea typeface="微软雅黑"/>
                          <a:cs typeface="Courier New"/>
                        </a:rPr>
                        <a:t>1</a:t>
                      </a:r>
                      <a:r>
                        <a:rPr lang="zh-CN" sz="2300" kern="100" dirty="0">
                          <a:effectLst/>
                          <a:latin typeface="Times New Roman"/>
                          <a:ea typeface="微软雅黑"/>
                          <a:cs typeface="Times New Roman"/>
                        </a:rPr>
                        <a:t>中的溶液，加入</a:t>
                      </a:r>
                      <a:r>
                        <a:rPr lang="en-US" sz="2300" kern="100" dirty="0">
                          <a:effectLst/>
                          <a:latin typeface="Times New Roman"/>
                          <a:ea typeface="微软雅黑"/>
                          <a:cs typeface="Courier New"/>
                        </a:rPr>
                        <a:t>5 mL 3%</a:t>
                      </a:r>
                      <a:r>
                        <a:rPr lang="zh-CN" sz="2300" kern="100" dirty="0">
                          <a:effectLst/>
                          <a:latin typeface="Times New Roman"/>
                          <a:ea typeface="微软雅黑"/>
                          <a:cs typeface="Times New Roman"/>
                        </a:rPr>
                        <a:t>的</a:t>
                      </a:r>
                      <a:r>
                        <a:rPr lang="en-US" sz="2300" kern="100" dirty="0">
                          <a:effectLst/>
                          <a:latin typeface="Times New Roman"/>
                          <a:ea typeface="微软雅黑"/>
                          <a:cs typeface="Courier New"/>
                        </a:rPr>
                        <a:t>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O</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溶液，观察不到实验现象</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678">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4</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取</a:t>
                      </a:r>
                      <a:r>
                        <a:rPr lang="en-US" sz="2300" kern="100" dirty="0">
                          <a:effectLst/>
                          <a:latin typeface="Times New Roman"/>
                          <a:ea typeface="微软雅黑"/>
                          <a:cs typeface="Courier New"/>
                        </a:rPr>
                        <a:t>5 mL</a:t>
                      </a:r>
                      <a:r>
                        <a:rPr lang="zh-CN" sz="2300" kern="100" dirty="0">
                          <a:effectLst/>
                          <a:latin typeface="Times New Roman"/>
                          <a:ea typeface="微软雅黑"/>
                          <a:cs typeface="Times New Roman"/>
                        </a:rPr>
                        <a:t>实验</a:t>
                      </a:r>
                      <a:r>
                        <a:rPr lang="en-US" sz="2300" kern="100" dirty="0">
                          <a:effectLst/>
                          <a:latin typeface="Times New Roman"/>
                          <a:ea typeface="微软雅黑"/>
                          <a:cs typeface="Courier New"/>
                        </a:rPr>
                        <a:t>1</a:t>
                      </a:r>
                      <a:r>
                        <a:rPr lang="zh-CN" sz="2300" kern="100" dirty="0">
                          <a:effectLst/>
                          <a:latin typeface="Times New Roman"/>
                          <a:ea typeface="微软雅黑"/>
                          <a:cs typeface="Times New Roman"/>
                        </a:rPr>
                        <a:t>中的溶液，通入</a:t>
                      </a:r>
                      <a:r>
                        <a:rPr lang="en-US" sz="2300" kern="100" dirty="0">
                          <a:effectLst/>
                          <a:latin typeface="Times New Roman"/>
                          <a:ea typeface="微软雅黑"/>
                          <a:cs typeface="Courier New"/>
                        </a:rPr>
                        <a:t>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S</a:t>
                      </a:r>
                      <a:r>
                        <a:rPr lang="zh-CN" sz="2300" kern="100" dirty="0">
                          <a:effectLst/>
                          <a:latin typeface="Times New Roman"/>
                          <a:ea typeface="微软雅黑"/>
                          <a:cs typeface="Times New Roman"/>
                        </a:rPr>
                        <a:t>气体，出现淡黄色浑浊</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44956" y="120223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27036419"/>
              </p:ext>
            </p:extLst>
          </p:nvPr>
        </p:nvGraphicFramePr>
        <p:xfrm>
          <a:off x="377825" y="1134539"/>
          <a:ext cx="11414125" cy="4208463"/>
        </p:xfrm>
        <a:graphic>
          <a:graphicData uri="http://schemas.openxmlformats.org/presentationml/2006/ole">
            <mc:AlternateContent xmlns:mc="http://schemas.openxmlformats.org/markup-compatibility/2006">
              <mc:Choice xmlns:v="urn:schemas-microsoft-com:vml" Requires="v">
                <p:oleObj spid="_x0000_s14418" name="Document" r:id="rId3" imgW="11484297" imgH="4248296" progId="Word.Document.8">
                  <p:embed/>
                </p:oleObj>
              </mc:Choice>
              <mc:Fallback>
                <p:oleObj name="Document" r:id="rId3" imgW="11484297" imgH="4248296" progId="Word.Document.8">
                  <p:embed/>
                  <p:pic>
                    <p:nvPicPr>
                      <p:cNvPr id="0" name=""/>
                      <p:cNvPicPr/>
                      <p:nvPr/>
                    </p:nvPicPr>
                    <p:blipFill>
                      <a:blip r:embed="rId4"/>
                      <a:stretch>
                        <a:fillRect/>
                      </a:stretch>
                    </p:blipFill>
                    <p:spPr>
                      <a:xfrm>
                        <a:off x="377825" y="1134539"/>
                        <a:ext cx="11414125" cy="4208463"/>
                      </a:xfrm>
                      <a:prstGeom prst="rect">
                        <a:avLst/>
                      </a:prstGeom>
                    </p:spPr>
                  </p:pic>
                </p:oleObj>
              </mc:Fallback>
            </mc:AlternateContent>
          </a:graphicData>
        </a:graphic>
      </p:graphicFrame>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70880087"/>
              </p:ext>
            </p:extLst>
          </p:nvPr>
        </p:nvGraphicFramePr>
        <p:xfrm>
          <a:off x="377825" y="1134539"/>
          <a:ext cx="11414125" cy="4462463"/>
        </p:xfrm>
        <a:graphic>
          <a:graphicData uri="http://schemas.openxmlformats.org/presentationml/2006/ole">
            <mc:AlternateContent xmlns:mc="http://schemas.openxmlformats.org/markup-compatibility/2006">
              <mc:Choice xmlns:v="urn:schemas-microsoft-com:vml" Requires="v">
                <p:oleObj spid="_x0000_s15441" name="Document" r:id="rId3" imgW="11484297" imgH="4496713" progId="Word.Document.8">
                  <p:embed/>
                </p:oleObj>
              </mc:Choice>
              <mc:Fallback>
                <p:oleObj name="Document" r:id="rId3" imgW="11484297" imgH="4496713" progId="Word.Document.8">
                  <p:embed/>
                  <p:pic>
                    <p:nvPicPr>
                      <p:cNvPr id="0" name=""/>
                      <p:cNvPicPr/>
                      <p:nvPr/>
                    </p:nvPicPr>
                    <p:blipFill>
                      <a:blip r:embed="rId4"/>
                      <a:stretch>
                        <a:fillRect/>
                      </a:stretch>
                    </p:blipFill>
                    <p:spPr>
                      <a:xfrm>
                        <a:off x="377825" y="1134539"/>
                        <a:ext cx="11414125" cy="4462463"/>
                      </a:xfrm>
                      <a:prstGeom prst="rect">
                        <a:avLst/>
                      </a:prstGeom>
                    </p:spPr>
                  </p:pic>
                </p:oleObj>
              </mc:Fallback>
            </mc:AlternateContent>
          </a:graphicData>
        </a:graphic>
      </p:graphicFrame>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二、二氧化硫与二氧化碳的鉴别、净化及检验</a:t>
            </a:r>
            <a:endParaRPr lang="zh-CN" altLang="zh-CN" sz="2800" b="1" kern="100" dirty="0" smtClean="0">
              <a:latin typeface="黑体" pitchFamily="2" charset="-122"/>
              <a:ea typeface="黑体" pitchFamily="2" charset="-122"/>
              <a:cs typeface="Courier New"/>
            </a:endParaRPr>
          </a:p>
        </p:txBody>
      </p:sp>
      <p:pic>
        <p:nvPicPr>
          <p:cNvPr id="16386" name="Picture 2" descr="实验探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076" y="1463557"/>
            <a:ext cx="1857338" cy="47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实验素材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78" y="2057969"/>
            <a:ext cx="6042036" cy="5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594002114"/>
              </p:ext>
            </p:extLst>
          </p:nvPr>
        </p:nvGraphicFramePr>
        <p:xfrm>
          <a:off x="396716" y="2822944"/>
          <a:ext cx="11414125" cy="2632075"/>
        </p:xfrm>
        <a:graphic>
          <a:graphicData uri="http://schemas.openxmlformats.org/presentationml/2006/ole">
            <mc:AlternateContent xmlns:mc="http://schemas.openxmlformats.org/markup-compatibility/2006">
              <mc:Choice xmlns:v="urn:schemas-microsoft-com:vml" Requires="v">
                <p:oleObj spid="_x0000_s16466" name="Document" r:id="rId5" imgW="11484297" imgH="2657705" progId="Word.Document.8">
                  <p:embed/>
                </p:oleObj>
              </mc:Choice>
              <mc:Fallback>
                <p:oleObj name="Document" r:id="rId5" imgW="11484297" imgH="2657705" progId="Word.Document.8">
                  <p:embed/>
                  <p:pic>
                    <p:nvPicPr>
                      <p:cNvPr id="0" name=""/>
                      <p:cNvPicPr/>
                      <p:nvPr/>
                    </p:nvPicPr>
                    <p:blipFill>
                      <a:blip r:embed="rId6"/>
                      <a:stretch>
                        <a:fillRect/>
                      </a:stretch>
                    </p:blipFill>
                    <p:spPr>
                      <a:xfrm>
                        <a:off x="396716" y="2822944"/>
                        <a:ext cx="11414125" cy="2632075"/>
                      </a:xfrm>
                      <a:prstGeom prst="rect">
                        <a:avLst/>
                      </a:prstGeom>
                    </p:spPr>
                  </p:pic>
                </p:oleObj>
              </mc:Fallback>
            </mc:AlternateContent>
          </a:graphicData>
        </a:graphic>
      </p:graphicFrame>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X24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4746" y="1989634"/>
            <a:ext cx="8070142" cy="302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5"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6"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6"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3123908"/>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装置</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中要检验产物中有水蒸气，装置</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中要检验产物中有二氧化碳气体，则装置</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和装置</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放入的药品是什么？实验时可观察到装置</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中</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瓶的溶液褪色，</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瓶的溶液不褪色，则</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瓶、</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瓶、</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瓶溶液的作用分别是什么？</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：无水硫酸铜粉末、澄清石灰水，检验二氧化硫的存在、除去气体中的</a:t>
            </a:r>
            <a:r>
              <a:rPr lang="en-US" altLang="zh-CN" sz="2600" b="1" kern="100" dirty="0">
                <a:solidFill>
                  <a:srgbClr val="C00000"/>
                </a:solidFill>
                <a:latin typeface="Times New Roman"/>
                <a:ea typeface="仿宋_GB2312"/>
                <a:cs typeface="Courier New"/>
              </a:rPr>
              <a:t>SO</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，证明</a:t>
            </a:r>
            <a:r>
              <a:rPr lang="en-US" altLang="zh-CN" sz="2600" b="1" kern="100" dirty="0">
                <a:solidFill>
                  <a:srgbClr val="C00000"/>
                </a:solidFill>
                <a:latin typeface="Times New Roman"/>
                <a:ea typeface="仿宋_GB2312"/>
                <a:cs typeface="Courier New"/>
              </a:rPr>
              <a:t>SO</a:t>
            </a:r>
            <a:r>
              <a:rPr lang="en-US" altLang="zh-CN" sz="2600" b="1" kern="100" baseline="-25000" dirty="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气体已完全除尽</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pic>
        <p:nvPicPr>
          <p:cNvPr id="279554" name="Picture 2" descr="问题探究"/>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2368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solidFill>
                  <a:srgbClr val="0000FF"/>
                </a:solidFill>
                <a:latin typeface="Times New Roman"/>
                <a:ea typeface="仿宋_GB2312"/>
                <a:cs typeface="Courier New"/>
              </a:rPr>
              <a:t>.</a:t>
            </a:r>
            <a:r>
              <a:rPr lang="zh-CN" altLang="zh-CN" sz="2600" kern="100" dirty="0">
                <a:latin typeface="Times New Roman"/>
                <a:ea typeface="微软雅黑"/>
                <a:cs typeface="Times New Roman"/>
              </a:rPr>
              <a:t>若按上述所装试剂，装置连接顺序更改为下表</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种情况，试分析检出物质</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699247072"/>
              </p:ext>
            </p:extLst>
          </p:nvPr>
        </p:nvGraphicFramePr>
        <p:xfrm>
          <a:off x="1189660" y="1629594"/>
          <a:ext cx="9316036" cy="4408146"/>
        </p:xfrm>
        <a:graphic>
          <a:graphicData uri="http://schemas.openxmlformats.org/drawingml/2006/table">
            <a:tbl>
              <a:tblPr/>
              <a:tblGrid>
                <a:gridCol w="1147628"/>
                <a:gridCol w="2624354"/>
                <a:gridCol w="2624354"/>
                <a:gridCol w="2919700"/>
              </a:tblGrid>
              <a:tr h="1469382">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序号</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装置连</a:t>
                      </a:r>
                      <a:endParaRPr lang="zh-CN" sz="2600" kern="100" dirty="0">
                        <a:effectLst/>
                        <a:latin typeface="宋体"/>
                        <a:cs typeface="Courier New"/>
                      </a:endParaRPr>
                    </a:p>
                    <a:p>
                      <a:pPr algn="ctr">
                        <a:lnSpc>
                          <a:spcPct val="150000"/>
                        </a:lnSpc>
                        <a:spcAft>
                          <a:spcPts val="0"/>
                        </a:spcAft>
                        <a:tabLst>
                          <a:tab pos="3510915" algn="l"/>
                        </a:tabLst>
                      </a:pPr>
                      <a:r>
                        <a:rPr lang="zh-CN" sz="2600" kern="100" dirty="0">
                          <a:effectLst/>
                          <a:latin typeface="Times New Roman"/>
                          <a:ea typeface="微软雅黑"/>
                          <a:cs typeface="Times New Roman"/>
                        </a:rPr>
                        <a:t>接顺序</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能检出</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的物质</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不能检出</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的物质</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588">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a</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宋体"/>
                          <a:ea typeface="微软雅黑"/>
                          <a:cs typeface="Times New Roman"/>
                        </a:rPr>
                        <a:t>④①②③</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 </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 </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588">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b</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宋体"/>
                          <a:ea typeface="微软雅黑"/>
                          <a:cs typeface="Times New Roman"/>
                        </a:rPr>
                        <a:t>④②③①</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 </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 </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588">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c</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宋体"/>
                          <a:ea typeface="微软雅黑"/>
                          <a:cs typeface="Times New Roman"/>
                        </a:rPr>
                        <a:t>④①③②</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 </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b="1" kern="100" dirty="0">
                          <a:solidFill>
                            <a:srgbClr val="0000FF"/>
                          </a:solidFill>
                          <a:effectLst/>
                          <a:latin typeface="Times New Roman"/>
                          <a:ea typeface="仿宋_GB2312"/>
                          <a:cs typeface="Courier New"/>
                        </a:rPr>
                        <a:t> </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2944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提示</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215764421"/>
              </p:ext>
            </p:extLst>
          </p:nvPr>
        </p:nvGraphicFramePr>
        <p:xfrm>
          <a:off x="1504696" y="1089535"/>
          <a:ext cx="8730971" cy="4635514"/>
        </p:xfrm>
        <a:graphic>
          <a:graphicData uri="http://schemas.openxmlformats.org/drawingml/2006/table">
            <a:tbl>
              <a:tblPr/>
              <a:tblGrid>
                <a:gridCol w="1075555"/>
                <a:gridCol w="2459539"/>
                <a:gridCol w="2459539"/>
                <a:gridCol w="2736338"/>
              </a:tblGrid>
              <a:tr h="1545172">
                <a:tc>
                  <a:txBody>
                    <a:bodyPr/>
                    <a:lstStyle/>
                    <a:p>
                      <a:pPr algn="ctr">
                        <a:lnSpc>
                          <a:spcPct val="150000"/>
                        </a:lnSpc>
                        <a:spcAft>
                          <a:spcPts val="0"/>
                        </a:spcAft>
                        <a:tabLst>
                          <a:tab pos="3510915" algn="l"/>
                        </a:tabLst>
                      </a:pPr>
                      <a:r>
                        <a:rPr lang="zh-CN" sz="2600" kern="100" dirty="0">
                          <a:solidFill>
                            <a:srgbClr val="C00000"/>
                          </a:solidFill>
                          <a:effectLst/>
                          <a:latin typeface="Times New Roman"/>
                          <a:ea typeface="微软雅黑"/>
                          <a:cs typeface="Times New Roman"/>
                        </a:rPr>
                        <a:t>序号</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solidFill>
                            <a:srgbClr val="C00000"/>
                          </a:solidFill>
                          <a:effectLst/>
                          <a:latin typeface="Times New Roman"/>
                          <a:ea typeface="微软雅黑"/>
                          <a:cs typeface="Times New Roman"/>
                        </a:rPr>
                        <a:t>装置连</a:t>
                      </a:r>
                      <a:endParaRPr lang="zh-CN" sz="2600" kern="100" dirty="0">
                        <a:effectLst/>
                        <a:latin typeface="宋体"/>
                        <a:cs typeface="Courier New"/>
                      </a:endParaRPr>
                    </a:p>
                    <a:p>
                      <a:pPr algn="ctr">
                        <a:lnSpc>
                          <a:spcPct val="150000"/>
                        </a:lnSpc>
                        <a:spcAft>
                          <a:spcPts val="0"/>
                        </a:spcAft>
                        <a:tabLst>
                          <a:tab pos="3510915" algn="l"/>
                        </a:tabLst>
                      </a:pPr>
                      <a:r>
                        <a:rPr lang="zh-CN" sz="2600" kern="100" dirty="0">
                          <a:solidFill>
                            <a:srgbClr val="C00000"/>
                          </a:solidFill>
                          <a:effectLst/>
                          <a:latin typeface="Times New Roman"/>
                          <a:ea typeface="微软雅黑"/>
                          <a:cs typeface="Times New Roman"/>
                        </a:rPr>
                        <a:t>接顺序</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solidFill>
                            <a:srgbClr val="C00000"/>
                          </a:solidFill>
                          <a:effectLst/>
                          <a:latin typeface="Times New Roman"/>
                          <a:ea typeface="微软雅黑"/>
                          <a:cs typeface="Times New Roman"/>
                        </a:rPr>
                        <a:t>能检出</a:t>
                      </a:r>
                      <a:endParaRPr lang="zh-CN" sz="2600" kern="100">
                        <a:effectLst/>
                        <a:latin typeface="宋体"/>
                        <a:cs typeface="Courier New"/>
                      </a:endParaRPr>
                    </a:p>
                    <a:p>
                      <a:pPr algn="ctr">
                        <a:lnSpc>
                          <a:spcPct val="150000"/>
                        </a:lnSpc>
                        <a:spcAft>
                          <a:spcPts val="0"/>
                        </a:spcAft>
                        <a:tabLst>
                          <a:tab pos="3510915" algn="l"/>
                        </a:tabLst>
                      </a:pPr>
                      <a:r>
                        <a:rPr lang="zh-CN" sz="2600" kern="100">
                          <a:solidFill>
                            <a:srgbClr val="C00000"/>
                          </a:solidFill>
                          <a:effectLst/>
                          <a:latin typeface="Times New Roman"/>
                          <a:ea typeface="微软雅黑"/>
                          <a:cs typeface="Times New Roman"/>
                        </a:rPr>
                        <a:t>的物质</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solidFill>
                            <a:srgbClr val="C00000"/>
                          </a:solidFill>
                          <a:effectLst/>
                          <a:latin typeface="Times New Roman"/>
                          <a:ea typeface="微软雅黑"/>
                          <a:cs typeface="Times New Roman"/>
                        </a:rPr>
                        <a:t>不能检出</a:t>
                      </a:r>
                      <a:endParaRPr lang="zh-CN" sz="2600" kern="100">
                        <a:effectLst/>
                        <a:latin typeface="宋体"/>
                        <a:cs typeface="Courier New"/>
                      </a:endParaRPr>
                    </a:p>
                    <a:p>
                      <a:pPr algn="ctr">
                        <a:lnSpc>
                          <a:spcPct val="150000"/>
                        </a:lnSpc>
                        <a:spcAft>
                          <a:spcPts val="0"/>
                        </a:spcAft>
                        <a:tabLst>
                          <a:tab pos="3510915" algn="l"/>
                        </a:tabLst>
                      </a:pPr>
                      <a:r>
                        <a:rPr lang="zh-CN" sz="2600" kern="100">
                          <a:solidFill>
                            <a:srgbClr val="C00000"/>
                          </a:solidFill>
                          <a:effectLst/>
                          <a:latin typeface="Times New Roman"/>
                          <a:ea typeface="微软雅黑"/>
                          <a:cs typeface="Times New Roman"/>
                        </a:rPr>
                        <a:t>的物质</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114">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a</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宋体"/>
                          <a:ea typeface="微软雅黑"/>
                          <a:cs typeface="Times New Roman"/>
                        </a:rPr>
                        <a:t>④①②③</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SO</a:t>
                      </a:r>
                      <a:r>
                        <a:rPr lang="en-US" sz="2600" kern="100" baseline="-25000">
                          <a:solidFill>
                            <a:srgbClr val="C00000"/>
                          </a:solidFill>
                          <a:effectLst/>
                          <a:latin typeface="Times New Roman"/>
                          <a:ea typeface="微软雅黑"/>
                          <a:cs typeface="Courier New"/>
                        </a:rPr>
                        <a:t>2</a:t>
                      </a:r>
                      <a:r>
                        <a:rPr lang="zh-CN" sz="2600" kern="100">
                          <a:solidFill>
                            <a:srgbClr val="C00000"/>
                          </a:solidFill>
                          <a:effectLst/>
                          <a:latin typeface="Times New Roman"/>
                          <a:ea typeface="微软雅黑"/>
                          <a:cs typeface="Times New Roman"/>
                        </a:rPr>
                        <a:t>、</a:t>
                      </a:r>
                      <a:r>
                        <a:rPr lang="en-US" sz="2600" kern="100">
                          <a:solidFill>
                            <a:srgbClr val="C00000"/>
                          </a:solidFill>
                          <a:effectLst/>
                          <a:latin typeface="Times New Roman"/>
                          <a:ea typeface="微软雅黑"/>
                          <a:cs typeface="Courier New"/>
                        </a:rPr>
                        <a:t>CO</a:t>
                      </a:r>
                      <a:r>
                        <a:rPr lang="en-US" sz="2600" kern="100" baseline="-25000">
                          <a:solidFill>
                            <a:srgbClr val="C00000"/>
                          </a:solidFill>
                          <a:effectLst/>
                          <a:latin typeface="Times New Roman"/>
                          <a:ea typeface="微软雅黑"/>
                          <a:cs typeface="Courier New"/>
                        </a:rPr>
                        <a:t>2</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H</a:t>
                      </a:r>
                      <a:r>
                        <a:rPr lang="en-US" sz="2600" kern="100" baseline="-25000">
                          <a:solidFill>
                            <a:srgbClr val="C00000"/>
                          </a:solidFill>
                          <a:effectLst/>
                          <a:latin typeface="Times New Roman"/>
                          <a:ea typeface="微软雅黑"/>
                          <a:cs typeface="Courier New"/>
                        </a:rPr>
                        <a:t>2</a:t>
                      </a:r>
                      <a:r>
                        <a:rPr lang="en-US" sz="2600" kern="100">
                          <a:solidFill>
                            <a:srgbClr val="C00000"/>
                          </a:solidFill>
                          <a:effectLst/>
                          <a:latin typeface="Times New Roman"/>
                          <a:ea typeface="微软雅黑"/>
                          <a:cs typeface="Courier New"/>
                        </a:rPr>
                        <a:t>O</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114">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b</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宋体"/>
                          <a:ea typeface="微软雅黑"/>
                          <a:cs typeface="Times New Roman"/>
                        </a:rPr>
                        <a:t>④②③①</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H</a:t>
                      </a:r>
                      <a:r>
                        <a:rPr lang="en-US" sz="2600" kern="100" baseline="-25000">
                          <a:solidFill>
                            <a:srgbClr val="C00000"/>
                          </a:solidFill>
                          <a:effectLst/>
                          <a:latin typeface="Times New Roman"/>
                          <a:ea typeface="微软雅黑"/>
                          <a:cs typeface="Courier New"/>
                        </a:rPr>
                        <a:t>2</a:t>
                      </a:r>
                      <a:r>
                        <a:rPr lang="en-US" sz="2600" kern="100">
                          <a:solidFill>
                            <a:srgbClr val="C00000"/>
                          </a:solidFill>
                          <a:effectLst/>
                          <a:latin typeface="Times New Roman"/>
                          <a:ea typeface="微软雅黑"/>
                          <a:cs typeface="Courier New"/>
                        </a:rPr>
                        <a:t>O</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SO</a:t>
                      </a:r>
                      <a:r>
                        <a:rPr lang="en-US" sz="2600" kern="100" baseline="-25000">
                          <a:solidFill>
                            <a:srgbClr val="C00000"/>
                          </a:solidFill>
                          <a:effectLst/>
                          <a:latin typeface="Times New Roman"/>
                          <a:ea typeface="微软雅黑"/>
                          <a:cs typeface="Courier New"/>
                        </a:rPr>
                        <a:t>2</a:t>
                      </a:r>
                      <a:r>
                        <a:rPr lang="zh-CN" sz="2600" kern="100">
                          <a:solidFill>
                            <a:srgbClr val="C00000"/>
                          </a:solidFill>
                          <a:effectLst/>
                          <a:latin typeface="Times New Roman"/>
                          <a:ea typeface="微软雅黑"/>
                          <a:cs typeface="Times New Roman"/>
                        </a:rPr>
                        <a:t>、</a:t>
                      </a:r>
                      <a:r>
                        <a:rPr lang="en-US" sz="2600" kern="100">
                          <a:solidFill>
                            <a:srgbClr val="C00000"/>
                          </a:solidFill>
                          <a:effectLst/>
                          <a:latin typeface="Times New Roman"/>
                          <a:ea typeface="微软雅黑"/>
                          <a:cs typeface="Courier New"/>
                        </a:rPr>
                        <a:t>CO</a:t>
                      </a:r>
                      <a:r>
                        <a:rPr lang="en-US" sz="2600" kern="100" baseline="-25000">
                          <a:solidFill>
                            <a:srgbClr val="C00000"/>
                          </a:solidFill>
                          <a:effectLst/>
                          <a:latin typeface="Times New Roman"/>
                          <a:ea typeface="微软雅黑"/>
                          <a:cs typeface="Courier New"/>
                        </a:rPr>
                        <a:t>2</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114">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c</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宋体"/>
                          <a:ea typeface="微软雅黑"/>
                          <a:cs typeface="Times New Roman"/>
                        </a:rPr>
                        <a:t>④①③②</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solidFill>
                            <a:srgbClr val="C00000"/>
                          </a:solidFill>
                          <a:effectLst/>
                          <a:latin typeface="Times New Roman"/>
                          <a:ea typeface="微软雅黑"/>
                          <a:cs typeface="Courier New"/>
                        </a:rPr>
                        <a:t>SO</a:t>
                      </a:r>
                      <a:r>
                        <a:rPr lang="en-US" sz="2600" kern="100" baseline="-25000">
                          <a:solidFill>
                            <a:srgbClr val="C00000"/>
                          </a:solidFill>
                          <a:effectLst/>
                          <a:latin typeface="Times New Roman"/>
                          <a:ea typeface="微软雅黑"/>
                          <a:cs typeface="Courier New"/>
                        </a:rPr>
                        <a:t>2</a:t>
                      </a:r>
                      <a:r>
                        <a:rPr lang="zh-CN" sz="2600" kern="100">
                          <a:solidFill>
                            <a:srgbClr val="C00000"/>
                          </a:solidFill>
                          <a:effectLst/>
                          <a:latin typeface="Times New Roman"/>
                          <a:ea typeface="微软雅黑"/>
                          <a:cs typeface="Times New Roman"/>
                        </a:rPr>
                        <a:t>、</a:t>
                      </a:r>
                      <a:r>
                        <a:rPr lang="en-US" sz="2600" kern="100">
                          <a:solidFill>
                            <a:srgbClr val="C00000"/>
                          </a:solidFill>
                          <a:effectLst/>
                          <a:latin typeface="Times New Roman"/>
                          <a:ea typeface="微软雅黑"/>
                          <a:cs typeface="Courier New"/>
                        </a:rPr>
                        <a:t>CO</a:t>
                      </a:r>
                      <a:r>
                        <a:rPr lang="en-US" sz="2600" kern="100" baseline="-25000">
                          <a:solidFill>
                            <a:srgbClr val="C00000"/>
                          </a:solidFill>
                          <a:effectLst/>
                          <a:latin typeface="Times New Roman"/>
                          <a:ea typeface="微软雅黑"/>
                          <a:cs typeface="Courier New"/>
                        </a:rPr>
                        <a:t>2</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dirty="0">
                          <a:solidFill>
                            <a:srgbClr val="C00000"/>
                          </a:solidFill>
                          <a:effectLst/>
                          <a:latin typeface="Times New Roman"/>
                          <a:ea typeface="微软雅黑"/>
                          <a:cs typeface="Courier New"/>
                        </a:rPr>
                        <a:t>H</a:t>
                      </a:r>
                      <a:r>
                        <a:rPr lang="en-US" sz="2600" kern="100" baseline="-25000" dirty="0">
                          <a:solidFill>
                            <a:srgbClr val="C00000"/>
                          </a:solidFill>
                          <a:effectLst/>
                          <a:latin typeface="Times New Roman"/>
                          <a:ea typeface="微软雅黑"/>
                          <a:cs typeface="Courier New"/>
                        </a:rPr>
                        <a:t>2</a:t>
                      </a:r>
                      <a:r>
                        <a:rPr lang="en-US" sz="2600" kern="100" dirty="0">
                          <a:solidFill>
                            <a:srgbClr val="C00000"/>
                          </a:solidFill>
                          <a:effectLst/>
                          <a:latin typeface="Times New Roman"/>
                          <a:ea typeface="微软雅黑"/>
                          <a:cs typeface="Courier New"/>
                        </a:rPr>
                        <a:t>O</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1159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1323415"/>
          </a:xfrm>
          <a:prstGeom prst="rect">
            <a:avLst/>
          </a:prstGeom>
        </p:spPr>
        <p:txBody>
          <a:bodyPr wrap="square" lIns="121898" tIns="60948" rIns="121898" bIns="60948">
            <a:spAutoFit/>
          </a:bodyPr>
          <a:lstStyle/>
          <a:p>
            <a:pPr algn="just" fontAlgn="ctr">
              <a:lnSpc>
                <a:spcPct val="150000"/>
              </a:lnSpc>
              <a:tabLst>
                <a:tab pos="351091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kern="100" dirty="0">
                <a:solidFill>
                  <a:srgbClr val="000000"/>
                </a:solidFill>
                <a:latin typeface="Times New Roman"/>
                <a:ea typeface="微软雅黑"/>
                <a:cs typeface="Courier New"/>
              </a:rPr>
              <a:t> </a:t>
            </a:r>
            <a:r>
              <a:rPr lang="en-US" altLang="zh-CN" sz="2600" kern="100" dirty="0" smtClean="0">
                <a:solidFill>
                  <a:srgbClr val="000000"/>
                </a:solidFill>
                <a:latin typeface="Times New Roman"/>
                <a:ea typeface="微软雅黑"/>
                <a:cs typeface="Courier New"/>
              </a:rPr>
              <a:t>SO</a:t>
            </a:r>
            <a:r>
              <a:rPr lang="en-US" altLang="zh-CN" sz="2600" kern="100" baseline="-25000" dirty="0" smtClean="0">
                <a:solidFill>
                  <a:srgbClr val="000000"/>
                </a:solidFill>
                <a:latin typeface="Times New Roman"/>
                <a:ea typeface="微软雅黑"/>
                <a:cs typeface="Courier New"/>
              </a:rPr>
              <a:t>2</a:t>
            </a:r>
            <a:r>
              <a:rPr lang="zh-CN" altLang="en-US" sz="2600" kern="100" dirty="0" smtClean="0">
                <a:solidFill>
                  <a:srgbClr val="000000"/>
                </a:solidFill>
                <a:latin typeface="Times New Roman"/>
                <a:ea typeface="微软雅黑"/>
                <a:cs typeface="Courier New"/>
              </a:rPr>
              <a:t>和</a:t>
            </a:r>
            <a:r>
              <a:rPr lang="en-US" altLang="zh-CN" sz="2600" kern="100" dirty="0" smtClean="0">
                <a:solidFill>
                  <a:srgbClr val="000000"/>
                </a:solidFill>
                <a:latin typeface="Times New Roman"/>
                <a:ea typeface="微软雅黑"/>
                <a:cs typeface="Courier New"/>
              </a:rPr>
              <a:t>CO</a:t>
            </a:r>
            <a:r>
              <a:rPr lang="en-US" altLang="zh-CN" sz="2600" kern="100" baseline="-25000" dirty="0" smtClean="0">
                <a:solidFill>
                  <a:srgbClr val="000000"/>
                </a:solidFill>
                <a:latin typeface="Times New Roman"/>
                <a:ea typeface="微软雅黑"/>
                <a:cs typeface="Courier New"/>
              </a:rPr>
              <a:t>2</a:t>
            </a:r>
            <a:r>
              <a:rPr lang="zh-CN" altLang="en-US" sz="2600" kern="100" dirty="0">
                <a:solidFill>
                  <a:srgbClr val="000000"/>
                </a:solidFill>
                <a:latin typeface="Times New Roman"/>
                <a:ea typeface="微软雅黑"/>
                <a:cs typeface="Courier New"/>
              </a:rPr>
              <a:t>的性质比较</a:t>
            </a:r>
            <a:endParaRPr lang="zh-CN" altLang="zh-CN" sz="1800" dirty="0">
              <a:latin typeface="Arial"/>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280578"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72944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27847470"/>
              </p:ext>
            </p:extLst>
          </p:nvPr>
        </p:nvGraphicFramePr>
        <p:xfrm>
          <a:off x="1054646" y="2304669"/>
          <a:ext cx="10544810" cy="3402653"/>
        </p:xfrm>
        <a:graphic>
          <a:graphicData uri="http://schemas.openxmlformats.org/drawingml/2006/table">
            <a:tbl>
              <a:tblPr/>
              <a:tblGrid>
                <a:gridCol w="1211637"/>
                <a:gridCol w="3152633"/>
                <a:gridCol w="3152633"/>
                <a:gridCol w="3027907"/>
              </a:tblGrid>
              <a:tr h="442787">
                <a:tc gridSpan="2">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比较内容</a:t>
                      </a:r>
                      <a:endParaRPr lang="zh-CN" sz="2600" kern="100" dirty="0">
                        <a:effectLst/>
                        <a:latin typeface="宋体"/>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3510915" algn="l"/>
                        </a:tabLst>
                      </a:pPr>
                      <a:r>
                        <a:rPr lang="en-US" sz="2600" kern="100" dirty="0">
                          <a:effectLst/>
                          <a:latin typeface="Times New Roman"/>
                          <a:ea typeface="微软雅黑"/>
                          <a:cs typeface="Courier New"/>
                        </a:rPr>
                        <a:t>SO</a:t>
                      </a:r>
                      <a:r>
                        <a:rPr lang="en-US" sz="2600" kern="100" baseline="-25000" dirty="0">
                          <a:effectLst/>
                          <a:latin typeface="Times New Roman"/>
                          <a:ea typeface="微软雅黑"/>
                          <a:cs typeface="Courier New"/>
                        </a:rPr>
                        <a:t>2</a:t>
                      </a:r>
                      <a:endParaRPr lang="zh-CN" sz="26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dirty="0">
                          <a:effectLst/>
                          <a:latin typeface="Times New Roman"/>
                          <a:ea typeface="微软雅黑"/>
                          <a:cs typeface="Courier New"/>
                        </a:rPr>
                        <a:t>CO</a:t>
                      </a:r>
                      <a:r>
                        <a:rPr lang="en-US" sz="2600" kern="100" baseline="-25000" dirty="0">
                          <a:effectLst/>
                          <a:latin typeface="Times New Roman"/>
                          <a:ea typeface="微软雅黑"/>
                          <a:cs typeface="Courier New"/>
                        </a:rPr>
                        <a:t>2</a:t>
                      </a:r>
                      <a:endParaRPr lang="zh-CN" sz="26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573">
                <a:tc rowSpan="3">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物</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理</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性</a:t>
                      </a:r>
                      <a:endParaRPr lang="zh-CN" sz="260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质</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气味</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有刺激性气味</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无味</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87">
                <a:tc vMerge="1">
                  <a:txBody>
                    <a:bodyPr/>
                    <a:lstStyle/>
                    <a:p>
                      <a:endParaRPr lang="zh-CN" altLang="en-US"/>
                    </a:p>
                  </a:txBody>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毒性</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有毒</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无毒</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8360">
                <a:tc vMerge="1">
                  <a:txBody>
                    <a:bodyPr/>
                    <a:lstStyle/>
                    <a:p>
                      <a:endParaRPr lang="zh-CN" altLang="en-US"/>
                    </a:p>
                  </a:txBody>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溶解性</a:t>
                      </a:r>
                      <a:endParaRPr lang="zh-CN" sz="26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易溶</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体</a:t>
                      </a:r>
                      <a:endParaRPr lang="zh-CN" sz="2600" kern="100" dirty="0">
                        <a:effectLst/>
                        <a:latin typeface="宋体"/>
                        <a:cs typeface="Courier New"/>
                      </a:endParaRPr>
                    </a:p>
                    <a:p>
                      <a:pPr algn="ctr">
                        <a:lnSpc>
                          <a:spcPct val="150000"/>
                        </a:lnSpc>
                        <a:spcAft>
                          <a:spcPts val="0"/>
                        </a:spcAft>
                        <a:tabLst>
                          <a:tab pos="3510915" algn="l"/>
                        </a:tabLst>
                      </a:pPr>
                      <a:r>
                        <a:rPr lang="zh-CN" sz="2600" kern="100" dirty="0">
                          <a:effectLst/>
                          <a:latin typeface="Times New Roman"/>
                          <a:ea typeface="微软雅黑"/>
                          <a:cs typeface="Times New Roman"/>
                        </a:rPr>
                        <a:t>积比</a:t>
                      </a:r>
                      <a:r>
                        <a:rPr lang="en-US" sz="2600" kern="100" dirty="0">
                          <a:effectLst/>
                          <a:latin typeface="Times New Roman"/>
                          <a:ea typeface="微软雅黑"/>
                          <a:cs typeface="Courier New"/>
                        </a:rPr>
                        <a:t>1</a:t>
                      </a:r>
                      <a:r>
                        <a:rPr lang="en-US" sz="2600" kern="100" dirty="0">
                          <a:effectLst/>
                          <a:latin typeface="宋体"/>
                          <a:ea typeface="微软雅黑"/>
                          <a:cs typeface="Times New Roman"/>
                        </a:rPr>
                        <a:t>∶</a:t>
                      </a:r>
                      <a:r>
                        <a:rPr lang="en-US" sz="2600" kern="100" dirty="0">
                          <a:effectLst/>
                          <a:latin typeface="Times New Roman"/>
                          <a:ea typeface="微软雅黑"/>
                          <a:cs typeface="Courier New"/>
                        </a:rPr>
                        <a:t>40)</a:t>
                      </a:r>
                      <a:endParaRPr lang="zh-CN" sz="26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可溶</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体</a:t>
                      </a:r>
                      <a:endParaRPr lang="zh-CN" sz="2600" kern="100" dirty="0">
                        <a:effectLst/>
                        <a:latin typeface="宋体"/>
                        <a:cs typeface="Courier New"/>
                      </a:endParaRPr>
                    </a:p>
                    <a:p>
                      <a:pPr algn="ctr">
                        <a:lnSpc>
                          <a:spcPct val="150000"/>
                        </a:lnSpc>
                        <a:spcAft>
                          <a:spcPts val="0"/>
                        </a:spcAft>
                        <a:tabLst>
                          <a:tab pos="3510915" algn="l"/>
                        </a:tabLst>
                      </a:pPr>
                      <a:r>
                        <a:rPr lang="zh-CN" sz="2600" kern="100" dirty="0">
                          <a:effectLst/>
                          <a:latin typeface="Times New Roman"/>
                          <a:ea typeface="微软雅黑"/>
                          <a:cs typeface="Times New Roman"/>
                        </a:rPr>
                        <a:t>积比</a:t>
                      </a:r>
                      <a:r>
                        <a:rPr lang="en-US" sz="2600" kern="100" dirty="0">
                          <a:effectLst/>
                          <a:latin typeface="Times New Roman"/>
                          <a:ea typeface="微软雅黑"/>
                          <a:cs typeface="Courier New"/>
                        </a:rPr>
                        <a:t>1</a:t>
                      </a:r>
                      <a:r>
                        <a:rPr lang="en-US" sz="2600" kern="100" dirty="0">
                          <a:effectLst/>
                          <a:latin typeface="宋体"/>
                          <a:ea typeface="微软雅黑"/>
                          <a:cs typeface="Times New Roman"/>
                        </a:rPr>
                        <a:t>∶</a:t>
                      </a:r>
                      <a:r>
                        <a:rPr lang="en-US" sz="2600" kern="100" dirty="0">
                          <a:effectLst/>
                          <a:latin typeface="Times New Roman"/>
                          <a:ea typeface="微软雅黑"/>
                          <a:cs typeface="Courier New"/>
                        </a:rPr>
                        <a:t>1)</a:t>
                      </a:r>
                      <a:endParaRPr lang="zh-CN" sz="26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15978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64530170"/>
              </p:ext>
            </p:extLst>
          </p:nvPr>
        </p:nvGraphicFramePr>
        <p:xfrm>
          <a:off x="424576" y="606037"/>
          <a:ext cx="11206246" cy="5794087"/>
        </p:xfrm>
        <a:graphic>
          <a:graphicData uri="http://schemas.openxmlformats.org/drawingml/2006/table">
            <a:tbl>
              <a:tblPr/>
              <a:tblGrid>
                <a:gridCol w="912815"/>
                <a:gridCol w="1485230"/>
                <a:gridCol w="5026670"/>
                <a:gridCol w="3781531"/>
              </a:tblGrid>
              <a:tr h="517418">
                <a:tc rowSpan="7">
                  <a:txBody>
                    <a:bodyPr/>
                    <a:lstStyle/>
                    <a:p>
                      <a:pPr algn="ctr">
                        <a:lnSpc>
                          <a:spcPct val="150000"/>
                        </a:lnSpc>
                        <a:spcAft>
                          <a:spcPts val="0"/>
                        </a:spcAft>
                        <a:tabLst>
                          <a:tab pos="3510915" algn="l"/>
                        </a:tabLst>
                      </a:pPr>
                      <a:r>
                        <a:rPr lang="en-US" sz="2300" kern="100" dirty="0">
                          <a:effectLst/>
                          <a:latin typeface="Times New Roman"/>
                          <a:ea typeface="微软雅黑"/>
                          <a:cs typeface="Courier New"/>
                        </a:rPr>
                        <a:t> </a:t>
                      </a:r>
                      <a:endParaRPr lang="zh-CN" sz="2300" kern="100" dirty="0">
                        <a:effectLst/>
                        <a:latin typeface="宋体"/>
                        <a:cs typeface="Courier New"/>
                      </a:endParaRPr>
                    </a:p>
                    <a:p>
                      <a:pPr algn="ctr">
                        <a:lnSpc>
                          <a:spcPct val="150000"/>
                        </a:lnSpc>
                        <a:spcAft>
                          <a:spcPts val="0"/>
                        </a:spcAft>
                        <a:tabLst>
                          <a:tab pos="3510915" algn="l"/>
                        </a:tabLst>
                      </a:pPr>
                      <a:r>
                        <a:rPr lang="zh-CN" sz="2300" kern="100" dirty="0">
                          <a:effectLst/>
                          <a:latin typeface="Times New Roman"/>
                          <a:ea typeface="微软雅黑"/>
                          <a:cs typeface="Times New Roman"/>
                        </a:rPr>
                        <a:t>化</a:t>
                      </a:r>
                      <a:endParaRPr lang="zh-CN" sz="2300" kern="100" dirty="0">
                        <a:effectLst/>
                        <a:latin typeface="宋体"/>
                        <a:cs typeface="Courier New"/>
                      </a:endParaRPr>
                    </a:p>
                    <a:p>
                      <a:pPr algn="ctr">
                        <a:lnSpc>
                          <a:spcPct val="150000"/>
                        </a:lnSpc>
                        <a:spcAft>
                          <a:spcPts val="0"/>
                        </a:spcAft>
                        <a:tabLst>
                          <a:tab pos="3510915" algn="l"/>
                        </a:tabLst>
                      </a:pPr>
                      <a:r>
                        <a:rPr lang="zh-CN" sz="2300" kern="100" dirty="0">
                          <a:effectLst/>
                          <a:latin typeface="Times New Roman"/>
                          <a:ea typeface="微软雅黑"/>
                          <a:cs typeface="Times New Roman"/>
                        </a:rPr>
                        <a:t>学</a:t>
                      </a:r>
                      <a:endParaRPr lang="zh-CN" sz="2300" kern="100" dirty="0">
                        <a:effectLst/>
                        <a:latin typeface="宋体"/>
                        <a:cs typeface="Courier New"/>
                      </a:endParaRPr>
                    </a:p>
                    <a:p>
                      <a:pPr algn="ctr">
                        <a:lnSpc>
                          <a:spcPct val="150000"/>
                        </a:lnSpc>
                        <a:spcAft>
                          <a:spcPts val="0"/>
                        </a:spcAft>
                        <a:tabLst>
                          <a:tab pos="3510915" algn="l"/>
                        </a:tabLst>
                      </a:pPr>
                      <a:r>
                        <a:rPr lang="zh-CN" sz="2300" kern="100" dirty="0">
                          <a:effectLst/>
                          <a:latin typeface="Times New Roman"/>
                          <a:ea typeface="微软雅黑"/>
                          <a:cs typeface="Times New Roman"/>
                        </a:rPr>
                        <a:t>性</a:t>
                      </a:r>
                      <a:endParaRPr lang="zh-CN" sz="2300" kern="100" dirty="0">
                        <a:effectLst/>
                        <a:latin typeface="宋体"/>
                        <a:cs typeface="Courier New"/>
                      </a:endParaRPr>
                    </a:p>
                    <a:p>
                      <a:pPr algn="ctr">
                        <a:lnSpc>
                          <a:spcPct val="150000"/>
                        </a:lnSpc>
                        <a:spcAft>
                          <a:spcPts val="0"/>
                        </a:spcAft>
                        <a:tabLst>
                          <a:tab pos="3510915" algn="l"/>
                        </a:tabLst>
                      </a:pPr>
                      <a:r>
                        <a:rPr lang="zh-CN" sz="2300" kern="100" dirty="0">
                          <a:effectLst/>
                          <a:latin typeface="Times New Roman"/>
                          <a:ea typeface="微软雅黑"/>
                          <a:cs typeface="Times New Roman"/>
                        </a:rPr>
                        <a:t>质</a:t>
                      </a:r>
                      <a:endParaRPr lang="zh-CN" sz="2300" kern="100" dirty="0">
                        <a:effectLst/>
                        <a:latin typeface="宋体"/>
                        <a:cs typeface="Courier New"/>
                      </a:endParaRPr>
                    </a:p>
                    <a:p>
                      <a:pPr algn="ctr">
                        <a:lnSpc>
                          <a:spcPct val="150000"/>
                        </a:lnSpc>
                        <a:spcAft>
                          <a:spcPts val="0"/>
                        </a:spcAft>
                        <a:tabLst>
                          <a:tab pos="3510915" algn="l"/>
                        </a:tabLst>
                      </a:pPr>
                      <a:r>
                        <a:rPr lang="en-US" sz="2300" kern="100" dirty="0">
                          <a:effectLst/>
                          <a:latin typeface="Times New Roman"/>
                          <a:ea typeface="微软雅黑"/>
                          <a:cs typeface="Courier New"/>
                        </a:rPr>
                        <a:t> </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与水的反应</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517418">
                <a:tc vMerge="1">
                  <a:txBody>
                    <a:bodyPr/>
                    <a:lstStyle/>
                    <a:p>
                      <a:endParaRPr lang="zh-CN" altLang="en-US"/>
                    </a:p>
                  </a:txBody>
                  <a:tcPr/>
                </a:tc>
                <a:tc gridSpan="3">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与碱的反应</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517418">
                <a:tc vMerge="1">
                  <a:txBody>
                    <a:bodyPr/>
                    <a:lstStyle/>
                    <a:p>
                      <a:endParaRPr lang="zh-CN" altLang="en-US"/>
                    </a:p>
                  </a:txBody>
                  <a:tcPr/>
                </a:tc>
                <a:tc gridSpan="3">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与碱性氧化物反应表现相似</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624243">
                <a:tc vMerge="1">
                  <a:txBody>
                    <a:bodyPr/>
                    <a:lstStyle/>
                    <a:p>
                      <a:endParaRPr lang="zh-CN" altLang="en-US"/>
                    </a:p>
                  </a:txBody>
                  <a:tcPr/>
                </a:tc>
                <a:tc>
                  <a:txBody>
                    <a:bodyPr/>
                    <a:lstStyle/>
                    <a:p>
                      <a:pPr algn="ctr">
                        <a:lnSpc>
                          <a:spcPct val="150000"/>
                        </a:lnSpc>
                        <a:spcAft>
                          <a:spcPts val="0"/>
                        </a:spcAft>
                      </a:pPr>
                      <a:r>
                        <a:rPr lang="zh-CN" sz="2300" kern="100" dirty="0">
                          <a:effectLst/>
                          <a:latin typeface="Times New Roman"/>
                          <a:ea typeface="微软雅黑"/>
                          <a:cs typeface="Times New Roman"/>
                        </a:rPr>
                        <a:t>弱氧化性</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300" kern="100" dirty="0">
                          <a:effectLst/>
                          <a:latin typeface="Times New Roman"/>
                          <a:ea typeface="微软雅黑"/>
                          <a:cs typeface="Courier New"/>
                        </a:rPr>
                        <a:t>SO</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2H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S</a:t>
                      </a:r>
                      <a:r>
                        <a:rPr lang="en-US" sz="2300" kern="100" spc="-80" dirty="0">
                          <a:effectLst/>
                          <a:latin typeface="Times New Roman"/>
                          <a:ea typeface="微软雅黑"/>
                          <a:cs typeface="Courier New"/>
                        </a:rPr>
                        <a:t>==</a:t>
                      </a:r>
                      <a:r>
                        <a:rPr lang="en-US" sz="2300" kern="100" dirty="0">
                          <a:effectLst/>
                          <a:latin typeface="Times New Roman"/>
                          <a:ea typeface="微软雅黑"/>
                          <a:cs typeface="Courier New"/>
                        </a:rPr>
                        <a:t>=3S</a:t>
                      </a:r>
                      <a:r>
                        <a:rPr lang="en-US" sz="2300" kern="100" dirty="0">
                          <a:effectLst/>
                          <a:latin typeface="宋体"/>
                          <a:ea typeface="微软雅黑"/>
                          <a:cs typeface="Times New Roman"/>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2H</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O</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6638">
                <a:tc vMerge="1">
                  <a:txBody>
                    <a:bodyPr/>
                    <a:lstStyle/>
                    <a:p>
                      <a:endParaRPr lang="zh-CN" altLang="en-US"/>
                    </a:p>
                  </a:txBody>
                  <a:tcPr/>
                </a:tc>
                <a:tc>
                  <a:txBody>
                    <a:bodyPr/>
                    <a:lstStyle/>
                    <a:p>
                      <a:pPr algn="ctr">
                        <a:lnSpc>
                          <a:spcPct val="150000"/>
                        </a:lnSpc>
                        <a:spcAft>
                          <a:spcPts val="0"/>
                        </a:spcAft>
                      </a:pPr>
                      <a:r>
                        <a:rPr lang="zh-CN" sz="2300" kern="100" dirty="0">
                          <a:effectLst/>
                          <a:latin typeface="Times New Roman"/>
                          <a:ea typeface="微软雅黑"/>
                          <a:cs typeface="Times New Roman"/>
                        </a:rPr>
                        <a:t>还原性</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300" kern="100" dirty="0">
                          <a:effectLst/>
                          <a:latin typeface="Times New Roman"/>
                          <a:ea typeface="微软雅黑"/>
                          <a:cs typeface="Times New Roman"/>
                        </a:rPr>
                        <a:t>被酸性高锰酸钾、氯水等氧化剂氧化，通入</a:t>
                      </a:r>
                      <a:r>
                        <a:rPr lang="en-US" sz="2300" kern="100" dirty="0">
                          <a:effectLst/>
                          <a:latin typeface="Times New Roman"/>
                          <a:ea typeface="微软雅黑"/>
                          <a:cs typeface="Courier New"/>
                        </a:rPr>
                        <a:t>Ba(NO</a:t>
                      </a:r>
                      <a:r>
                        <a:rPr lang="en-US" sz="2300" kern="100" baseline="-25000" dirty="0">
                          <a:effectLst/>
                          <a:latin typeface="Times New Roman"/>
                          <a:ea typeface="微软雅黑"/>
                          <a:cs typeface="Courier New"/>
                        </a:rPr>
                        <a:t>3</a:t>
                      </a:r>
                      <a:r>
                        <a:rPr lang="en-US" sz="2300" kern="100" dirty="0">
                          <a:effectLst/>
                          <a:latin typeface="Times New Roman"/>
                          <a:ea typeface="微软雅黑"/>
                          <a:cs typeface="Courier New"/>
                        </a:rPr>
                        <a:t>)</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溶液产生白色沉淀</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300" kern="100" dirty="0">
                          <a:effectLst/>
                          <a:latin typeface="Times New Roman"/>
                          <a:ea typeface="微软雅黑"/>
                          <a:cs typeface="Times New Roman"/>
                        </a:rPr>
                        <a:t>无还原性通入</a:t>
                      </a:r>
                      <a:r>
                        <a:rPr lang="en-US" sz="2300" kern="100" dirty="0">
                          <a:effectLst/>
                          <a:latin typeface="Times New Roman"/>
                          <a:ea typeface="微软雅黑"/>
                          <a:cs typeface="Courier New"/>
                        </a:rPr>
                        <a:t>CaCl</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溶液、</a:t>
                      </a:r>
                      <a:r>
                        <a:rPr lang="en-US" sz="2300" kern="100" dirty="0">
                          <a:effectLst/>
                          <a:latin typeface="Times New Roman"/>
                          <a:ea typeface="微软雅黑"/>
                          <a:cs typeface="Courier New"/>
                        </a:rPr>
                        <a:t>Ba(NO</a:t>
                      </a:r>
                      <a:r>
                        <a:rPr lang="en-US" sz="2300" kern="100" baseline="-25000" dirty="0">
                          <a:effectLst/>
                          <a:latin typeface="Times New Roman"/>
                          <a:ea typeface="微软雅黑"/>
                          <a:cs typeface="Courier New"/>
                        </a:rPr>
                        <a:t>3</a:t>
                      </a:r>
                      <a:r>
                        <a:rPr lang="en-US" sz="2300" kern="100" dirty="0">
                          <a:effectLst/>
                          <a:latin typeface="Times New Roman"/>
                          <a:ea typeface="微软雅黑"/>
                          <a:cs typeface="Courier New"/>
                        </a:rPr>
                        <a:t>)</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溶液均无现象</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334">
                <a:tc vMerge="1">
                  <a:txBody>
                    <a:bodyPr/>
                    <a:lstStyle/>
                    <a:p>
                      <a:endParaRPr lang="zh-CN" altLang="en-US"/>
                    </a:p>
                  </a:txBody>
                  <a:tcPr/>
                </a:tc>
                <a:tc>
                  <a:txBody>
                    <a:bodyPr/>
                    <a:lstStyle/>
                    <a:p>
                      <a:pPr algn="ctr">
                        <a:lnSpc>
                          <a:spcPct val="150000"/>
                        </a:lnSpc>
                        <a:spcAft>
                          <a:spcPts val="0"/>
                        </a:spcAft>
                      </a:pPr>
                      <a:r>
                        <a:rPr lang="zh-CN" sz="2300" kern="100">
                          <a:effectLst/>
                          <a:latin typeface="Times New Roman"/>
                          <a:ea typeface="微软雅黑"/>
                          <a:cs typeface="Times New Roman"/>
                        </a:rPr>
                        <a:t>漂白性</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有，不稳定</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无</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752">
                <a:tc vMerge="1">
                  <a:txBody>
                    <a:bodyPr/>
                    <a:lstStyle/>
                    <a:p>
                      <a:endParaRPr lang="zh-CN" altLang="en-US"/>
                    </a:p>
                  </a:txBody>
                  <a:tcPr/>
                </a:tc>
                <a:tc>
                  <a:txBody>
                    <a:bodyPr/>
                    <a:lstStyle/>
                    <a:p>
                      <a:pPr algn="ctr">
                        <a:lnSpc>
                          <a:spcPct val="150000"/>
                        </a:lnSpc>
                        <a:spcAft>
                          <a:spcPts val="0"/>
                        </a:spcAft>
                      </a:pPr>
                      <a:r>
                        <a:rPr lang="zh-CN" sz="2300" kern="100" dirty="0">
                          <a:effectLst/>
                          <a:latin typeface="Times New Roman"/>
                          <a:ea typeface="微软雅黑"/>
                          <a:cs typeface="Times New Roman"/>
                        </a:rPr>
                        <a:t>对环</a:t>
                      </a:r>
                      <a:r>
                        <a:rPr lang="zh-CN" sz="2300" kern="100" dirty="0" smtClean="0">
                          <a:effectLst/>
                          <a:latin typeface="Times New Roman"/>
                          <a:ea typeface="微软雅黑"/>
                          <a:cs typeface="Times New Roman"/>
                        </a:rPr>
                        <a:t>境</a:t>
                      </a:r>
                      <a:endParaRPr lang="en-US" altLang="zh-CN" sz="2300" kern="100" dirty="0" smtClean="0">
                        <a:effectLst/>
                        <a:latin typeface="Times New Roman"/>
                        <a:ea typeface="微软雅黑"/>
                        <a:cs typeface="Times New Roman"/>
                      </a:endParaRPr>
                    </a:p>
                    <a:p>
                      <a:pPr algn="ctr">
                        <a:lnSpc>
                          <a:spcPct val="150000"/>
                        </a:lnSpc>
                        <a:spcAft>
                          <a:spcPts val="0"/>
                        </a:spcAft>
                      </a:pPr>
                      <a:r>
                        <a:rPr lang="zh-CN" sz="2300" kern="100" dirty="0" smtClean="0">
                          <a:effectLst/>
                          <a:latin typeface="Times New Roman"/>
                          <a:ea typeface="微软雅黑"/>
                          <a:cs typeface="Times New Roman"/>
                        </a:rPr>
                        <a:t>的</a:t>
                      </a:r>
                      <a:r>
                        <a:rPr lang="zh-CN" sz="2300" kern="100" dirty="0">
                          <a:effectLst/>
                          <a:latin typeface="Times New Roman"/>
                          <a:ea typeface="微软雅黑"/>
                          <a:cs typeface="Times New Roman"/>
                        </a:rPr>
                        <a:t>影响</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形成酸雨</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引起温室效应</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418">
                <a:tc>
                  <a:txBody>
                    <a:bodyPr/>
                    <a:lstStyle/>
                    <a:p>
                      <a:pPr algn="just">
                        <a:lnSpc>
                          <a:spcPct val="150000"/>
                        </a:lnSpc>
                        <a:spcAft>
                          <a:spcPts val="0"/>
                        </a:spcAft>
                      </a:pPr>
                      <a:r>
                        <a:rPr lang="zh-CN" sz="2300" kern="100">
                          <a:effectLst/>
                          <a:latin typeface="Times New Roman"/>
                          <a:ea typeface="微软雅黑"/>
                          <a:cs typeface="Times New Roman"/>
                        </a:rPr>
                        <a:t>鉴别</a:t>
                      </a:r>
                      <a:endParaRPr lang="zh-CN" sz="2300" kern="10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50000"/>
                        </a:lnSpc>
                        <a:spcAft>
                          <a:spcPts val="0"/>
                        </a:spcAft>
                      </a:pPr>
                      <a:r>
                        <a:rPr lang="en-US" sz="2300" kern="100" dirty="0">
                          <a:effectLst/>
                          <a:latin typeface="宋体"/>
                          <a:ea typeface="微软雅黑"/>
                          <a:cs typeface="Times New Roman"/>
                        </a:rPr>
                        <a:t>①</a:t>
                      </a:r>
                      <a:r>
                        <a:rPr lang="en-US" sz="2300" kern="100" dirty="0">
                          <a:effectLst/>
                          <a:latin typeface="Times New Roman"/>
                          <a:ea typeface="微软雅黑"/>
                          <a:cs typeface="Courier New"/>
                        </a:rPr>
                        <a:t>KMnO</a:t>
                      </a:r>
                      <a:r>
                        <a:rPr lang="en-US" sz="2300" kern="100" baseline="-25000" dirty="0">
                          <a:effectLst/>
                          <a:latin typeface="Times New Roman"/>
                          <a:ea typeface="微软雅黑"/>
                          <a:cs typeface="Courier New"/>
                        </a:rPr>
                        <a:t>4</a:t>
                      </a:r>
                      <a:r>
                        <a:rPr lang="zh-CN" sz="2300" kern="100" dirty="0">
                          <a:effectLst/>
                          <a:latin typeface="Times New Roman"/>
                          <a:ea typeface="微软雅黑"/>
                          <a:cs typeface="Times New Roman"/>
                        </a:rPr>
                        <a:t>酸性溶液　</a:t>
                      </a:r>
                      <a:r>
                        <a:rPr lang="en-US" sz="2300" kern="100" dirty="0">
                          <a:effectLst/>
                          <a:latin typeface="宋体"/>
                          <a:ea typeface="微软雅黑"/>
                          <a:cs typeface="Times New Roman"/>
                        </a:rPr>
                        <a:t>②</a:t>
                      </a:r>
                      <a:r>
                        <a:rPr lang="zh-CN" sz="2300" kern="100" dirty="0">
                          <a:effectLst/>
                          <a:latin typeface="Times New Roman"/>
                          <a:ea typeface="微软雅黑"/>
                          <a:cs typeface="Times New Roman"/>
                        </a:rPr>
                        <a:t>溴水　</a:t>
                      </a:r>
                      <a:r>
                        <a:rPr lang="en-US" sz="2300" kern="100" dirty="0">
                          <a:effectLst/>
                          <a:latin typeface="宋体"/>
                          <a:ea typeface="微软雅黑"/>
                          <a:cs typeface="Times New Roman"/>
                        </a:rPr>
                        <a:t>③</a:t>
                      </a:r>
                      <a:r>
                        <a:rPr lang="zh-CN" sz="2300" kern="100" dirty="0">
                          <a:effectLst/>
                          <a:latin typeface="Times New Roman"/>
                          <a:ea typeface="微软雅黑"/>
                          <a:cs typeface="Times New Roman"/>
                        </a:rPr>
                        <a:t>品红溶液</a:t>
                      </a:r>
                      <a:endParaRPr lang="zh-CN" sz="2300" kern="100" dirty="0">
                        <a:effectLst/>
                        <a:latin typeface="宋体"/>
                        <a:cs typeface="Courier New"/>
                      </a:endParaRPr>
                    </a:p>
                  </a:txBody>
                  <a:tcPr marL="11275" marR="1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738951483"/>
              </p:ext>
            </p:extLst>
          </p:nvPr>
        </p:nvGraphicFramePr>
        <p:xfrm>
          <a:off x="8255446" y="2122571"/>
          <a:ext cx="3816350" cy="992188"/>
        </p:xfrm>
        <a:graphic>
          <a:graphicData uri="http://schemas.openxmlformats.org/presentationml/2006/ole">
            <mc:AlternateContent xmlns:mc="http://schemas.openxmlformats.org/markup-compatibility/2006">
              <mc:Choice xmlns:v="urn:schemas-microsoft-com:vml" Requires="v">
                <p:oleObj spid="_x0000_s44037" name="Document" r:id="rId3" imgW="3815585" imgH="1040112" progId="Word.Document.8">
                  <p:embed/>
                </p:oleObj>
              </mc:Choice>
              <mc:Fallback>
                <p:oleObj name="Document" r:id="rId3" imgW="3815585" imgH="1040112"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446" y="2122571"/>
                        <a:ext cx="3816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92508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zh-CN" altLang="zh-CN" sz="2600" kern="100" dirty="0">
                <a:latin typeface="Times New Roman"/>
                <a:ea typeface="黑体"/>
                <a:cs typeface="Times New Roman"/>
              </a:rPr>
              <a:t>检验</a:t>
            </a:r>
            <a:r>
              <a:rPr lang="en-US" altLang="zh-CN" sz="2600" kern="100" dirty="0">
                <a:latin typeface="Times New Roman"/>
                <a:ea typeface="黑体"/>
                <a:cs typeface="Courier New"/>
              </a:rPr>
              <a:t>CO</a:t>
            </a:r>
            <a:r>
              <a:rPr lang="en-US" altLang="zh-CN" sz="2600" kern="100" baseline="-25000" dirty="0">
                <a:latin typeface="Times New Roman"/>
                <a:ea typeface="黑体"/>
                <a:cs typeface="Courier New"/>
              </a:rPr>
              <a:t>2</a:t>
            </a:r>
            <a:r>
              <a:rPr lang="zh-CN" altLang="zh-CN" sz="2600" kern="100" dirty="0">
                <a:latin typeface="Times New Roman"/>
                <a:ea typeface="黑体"/>
                <a:cs typeface="Times New Roman"/>
              </a:rPr>
              <a:t>、</a:t>
            </a:r>
            <a:r>
              <a:rPr lang="en-US" altLang="zh-CN" sz="2600" kern="100" dirty="0">
                <a:latin typeface="Times New Roman"/>
                <a:ea typeface="黑体"/>
                <a:cs typeface="Courier New"/>
              </a:rPr>
              <a:t>SO</a:t>
            </a:r>
            <a:r>
              <a:rPr lang="en-US" altLang="zh-CN" sz="2600" kern="100" baseline="-25000" dirty="0">
                <a:latin typeface="Times New Roman"/>
                <a:ea typeface="黑体"/>
                <a:cs typeface="Courier New"/>
              </a:rPr>
              <a:t>2</a:t>
            </a:r>
            <a:r>
              <a:rPr lang="zh-CN" altLang="zh-CN" sz="2600" kern="100" dirty="0">
                <a:latin typeface="Times New Roman"/>
                <a:ea typeface="黑体"/>
                <a:cs typeface="Times New Roman"/>
              </a:rPr>
              <a:t>同时存在的实验流程设</a:t>
            </a:r>
            <a:r>
              <a:rPr lang="zh-CN" altLang="zh-CN" sz="2600" kern="100" dirty="0" smtClean="0">
                <a:latin typeface="Times New Roman"/>
                <a:ea typeface="黑体"/>
                <a:cs typeface="Times New Roman"/>
              </a:rPr>
              <a:t>计</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511188770"/>
              </p:ext>
            </p:extLst>
          </p:nvPr>
        </p:nvGraphicFramePr>
        <p:xfrm>
          <a:off x="1009641" y="1785457"/>
          <a:ext cx="10216134" cy="4364518"/>
        </p:xfrm>
        <a:graphic>
          <a:graphicData uri="http://schemas.openxmlformats.org/drawingml/2006/table">
            <a:tbl>
              <a:tblPr/>
              <a:tblGrid>
                <a:gridCol w="1714547"/>
                <a:gridCol w="2411747"/>
                <a:gridCol w="2411747"/>
                <a:gridCol w="1714547"/>
                <a:gridCol w="1963546"/>
              </a:tblGrid>
              <a:tr h="1073839">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流程</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设计</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检验</a:t>
                      </a:r>
                      <a:r>
                        <a:rPr lang="en-US" sz="2500" kern="100">
                          <a:effectLst/>
                          <a:latin typeface="Times New Roman"/>
                          <a:ea typeface="微软雅黑"/>
                          <a:cs typeface="Courier New"/>
                        </a:rPr>
                        <a:t>SO</a:t>
                      </a:r>
                      <a:r>
                        <a:rPr lang="en-US" sz="2500" kern="100" baseline="-25000">
                          <a:effectLst/>
                          <a:latin typeface="Times New Roman"/>
                          <a:ea typeface="微软雅黑"/>
                          <a:cs typeface="Courier New"/>
                        </a:rPr>
                        <a:t>2</a:t>
                      </a:r>
                      <a:r>
                        <a:rPr lang="en-US" sz="2500" kern="100">
                          <a:effectLst/>
                          <a:latin typeface="Cambria Math"/>
                          <a:ea typeface="微软雅黑"/>
                          <a:cs typeface="Cambria Math"/>
                        </a:rPr>
                        <a:t>⇒</a:t>
                      </a:r>
                      <a:r>
                        <a:rPr lang="zh-CN" sz="2500" kern="100">
                          <a:effectLst/>
                          <a:latin typeface="Times New Roman"/>
                          <a:ea typeface="微软雅黑"/>
                          <a:cs typeface="Times New Roman"/>
                        </a:rPr>
                        <a:t>除去</a:t>
                      </a:r>
                      <a:r>
                        <a:rPr lang="en-US" sz="2500" kern="100">
                          <a:effectLst/>
                          <a:latin typeface="Times New Roman"/>
                          <a:ea typeface="微软雅黑"/>
                          <a:cs typeface="Courier New"/>
                        </a:rPr>
                        <a:t>SO</a:t>
                      </a:r>
                      <a:r>
                        <a:rPr lang="en-US" sz="2500" kern="100" baseline="-25000">
                          <a:effectLst/>
                          <a:latin typeface="Times New Roman"/>
                          <a:ea typeface="微软雅黑"/>
                          <a:cs typeface="Courier New"/>
                        </a:rPr>
                        <a:t>2</a:t>
                      </a:r>
                      <a:r>
                        <a:rPr lang="en-US" sz="2500" kern="100">
                          <a:effectLst/>
                          <a:latin typeface="Cambria Math"/>
                          <a:ea typeface="微软雅黑"/>
                          <a:cs typeface="Cambria Math"/>
                        </a:rPr>
                        <a:t>⇒</a:t>
                      </a:r>
                      <a:r>
                        <a:rPr lang="zh-CN" sz="2500" kern="100">
                          <a:effectLst/>
                          <a:latin typeface="Times New Roman"/>
                          <a:ea typeface="微软雅黑"/>
                          <a:cs typeface="Times New Roman"/>
                        </a:rPr>
                        <a:t>检验</a:t>
                      </a:r>
                      <a:r>
                        <a:rPr lang="en-US" sz="2500" kern="100">
                          <a:effectLst/>
                          <a:latin typeface="Times New Roman"/>
                          <a:ea typeface="微软雅黑"/>
                          <a:cs typeface="Courier New"/>
                        </a:rPr>
                        <a:t>SO</a:t>
                      </a:r>
                      <a:r>
                        <a:rPr lang="en-US" sz="2500" kern="100" baseline="-25000">
                          <a:effectLst/>
                          <a:latin typeface="Times New Roman"/>
                          <a:ea typeface="微软雅黑"/>
                          <a:cs typeface="Courier New"/>
                        </a:rPr>
                        <a:t>2</a:t>
                      </a:r>
                      <a:r>
                        <a:rPr lang="zh-CN" sz="2500" kern="100">
                          <a:effectLst/>
                          <a:latin typeface="Times New Roman"/>
                          <a:ea typeface="微软雅黑"/>
                          <a:cs typeface="Times New Roman"/>
                        </a:rPr>
                        <a:t>是否除尽</a:t>
                      </a:r>
                      <a:r>
                        <a:rPr lang="en-US" sz="2500" kern="100">
                          <a:effectLst/>
                          <a:latin typeface="Cambria Math"/>
                          <a:ea typeface="微软雅黑"/>
                          <a:cs typeface="Cambria Math"/>
                        </a:rPr>
                        <a:t>⇒</a:t>
                      </a:r>
                      <a:r>
                        <a:rPr lang="zh-CN" sz="2500" kern="100">
                          <a:effectLst/>
                          <a:latin typeface="Times New Roman"/>
                          <a:ea typeface="微软雅黑"/>
                          <a:cs typeface="Times New Roman"/>
                        </a:rPr>
                        <a:t>检验</a:t>
                      </a:r>
                      <a:r>
                        <a:rPr lang="en-US" sz="2500" kern="100">
                          <a:effectLst/>
                          <a:latin typeface="Times New Roman"/>
                          <a:ea typeface="微软雅黑"/>
                          <a:cs typeface="Courier New"/>
                        </a:rPr>
                        <a:t>CO</a:t>
                      </a:r>
                      <a:r>
                        <a:rPr lang="en-US" sz="2500" kern="100" baseline="-25000">
                          <a:effectLst/>
                          <a:latin typeface="Times New Roman"/>
                          <a:ea typeface="微软雅黑"/>
                          <a:cs typeface="Courier New"/>
                        </a:rPr>
                        <a:t>2</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10759">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选用</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试剂</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品红</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溶液</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酸性</a:t>
                      </a:r>
                      <a:r>
                        <a:rPr lang="en-US" sz="2500" kern="100">
                          <a:effectLst/>
                          <a:latin typeface="Times New Roman"/>
                          <a:ea typeface="微软雅黑"/>
                          <a:cs typeface="Courier New"/>
                        </a:rPr>
                        <a:t>KMnO</a:t>
                      </a:r>
                      <a:r>
                        <a:rPr lang="en-US" sz="2500" kern="100" baseline="-25000">
                          <a:effectLst/>
                          <a:latin typeface="Times New Roman"/>
                          <a:ea typeface="微软雅黑"/>
                          <a:cs typeface="Courier New"/>
                        </a:rPr>
                        <a:t>4</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溶液</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品红</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溶液</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澄清石</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灰水</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759">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实验</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现象</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褪色</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紫红色变浅，</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不褪色</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不褪色</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dirty="0">
                          <a:effectLst/>
                          <a:latin typeface="Times New Roman"/>
                          <a:ea typeface="微软雅黑"/>
                          <a:cs typeface="Times New Roman"/>
                        </a:rPr>
                        <a:t>变浑浊</a:t>
                      </a:r>
                      <a:endParaRPr lang="zh-CN" sz="1000" kern="100" dirty="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28498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09573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下列有关</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7" name="矩形 6"/>
          <p:cNvSpPr/>
          <p:nvPr/>
        </p:nvSpPr>
        <p:spPr>
          <a:xfrm>
            <a:off x="516880" y="1740781"/>
            <a:ext cx="11397613"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大量排放都能形成酸雨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都具有刺激性气味</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都能使澄清石灰水变浑浊</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都能使品红溶液褪色</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大量排放会形成酸雨，而</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大量排放会引起温室效应，故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无气味，</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具有刺激性气味，故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均能与澄清石灰水反应生成白色沉淀，故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具有漂白性，能使品红溶液褪色，而</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不具有漂白性，故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endParaRPr lang="zh-CN" altLang="zh-CN" sz="1050" kern="100" dirty="0">
              <a:effectLst/>
              <a:latin typeface="宋体"/>
              <a:cs typeface="Courier New"/>
            </a:endParaRPr>
          </a:p>
        </p:txBody>
      </p:sp>
      <p:sp>
        <p:nvSpPr>
          <p:cNvPr id="8" name="TextBox 7"/>
          <p:cNvSpPr txBox="1"/>
          <p:nvPr/>
        </p:nvSpPr>
        <p:spPr>
          <a:xfrm>
            <a:off x="6230221" y="121963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50446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检验</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中是否混有</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气体，可采用的方法是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131368"/>
            <a:ext cx="11397613"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通过品红溶液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先通过足量</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溶液，再通入澄清石灰水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通过澄清石灰水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先通过酸性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溶液，再通过澄清石灰</a:t>
            </a:r>
            <a:r>
              <a:rPr lang="zh-CN" altLang="zh-CN" sz="2600" kern="100" dirty="0" smtClean="0">
                <a:latin typeface="Times New Roman"/>
                <a:ea typeface="微软雅黑"/>
                <a:cs typeface="Times New Roman"/>
              </a:rPr>
              <a:t>水</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项，只能检验</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项，先通过足量</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都会被吸收，再通入澄清石灰水不会产生白色沉淀；</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都会与澄清石灰水反应产生白色沉淀；</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项，酸性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溶液将</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完全吸收，再通过澄清石灰水，若有白色沉淀生成则一定有</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，若无沉淀生成则无</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zh-CN" altLang="zh-CN" sz="2600" b="1" kern="100" dirty="0" smtClean="0">
                <a:solidFill>
                  <a:srgbClr val="0000FF"/>
                </a:solidFill>
                <a:latin typeface="Times New Roman"/>
                <a:ea typeface="仿宋_GB2312"/>
                <a:cs typeface="Times New Roman"/>
              </a:rPr>
              <a:t>故</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zh-CN" altLang="zh-CN" sz="2600" b="1" kern="100" dirty="0" smtClean="0">
                <a:solidFill>
                  <a:srgbClr val="0000FF"/>
                </a:solidFill>
                <a:latin typeface="Times New Roman"/>
                <a:ea typeface="仿宋_GB2312"/>
                <a:cs typeface="Times New Roman"/>
              </a:rPr>
              <a:t>正</a:t>
            </a:r>
            <a:r>
              <a:rPr lang="zh-CN" altLang="zh-CN" sz="2600" b="1" kern="100" dirty="0">
                <a:solidFill>
                  <a:srgbClr val="0000FF"/>
                </a:solidFill>
                <a:latin typeface="Times New Roman"/>
                <a:ea typeface="仿宋_GB2312"/>
                <a:cs typeface="Times New Roman"/>
              </a:rPr>
              <a:t>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7572237" y="549495"/>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气体中含有少量</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，欲得到干燥纯净的</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，将气体通过图中的洗气瓶</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则</a:t>
            </a:r>
            <a:r>
              <a:rPr lang="zh-CN" altLang="zh-CN" sz="2600" kern="100" dirty="0">
                <a:latin typeface="Times New Roman"/>
                <a:ea typeface="微软雅黑"/>
                <a:cs typeface="Times New Roman"/>
              </a:rPr>
              <a:t>甲、乙两瓶中所装的试剂应该是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986463"/>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甲为</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溶液，乙为浓硫酸</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甲为浓硫酸，乙为</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甲为饱和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溶液，乙为浓硫酸</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甲为浓硫酸，乙为饱和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a:t>
            </a:r>
            <a:r>
              <a:rPr lang="zh-CN" altLang="zh-CN" sz="2600" kern="100" dirty="0" smtClean="0">
                <a:latin typeface="Times New Roman"/>
                <a:ea typeface="微软雅黑"/>
                <a:cs typeface="Times New Roman"/>
              </a:rPr>
              <a:t>液</a:t>
            </a:r>
            <a:endParaRPr lang="zh-CN" altLang="zh-CN" sz="1050" kern="100" dirty="0">
              <a:latin typeface="宋体"/>
              <a:cs typeface="Courier New"/>
            </a:endParaRPr>
          </a:p>
        </p:txBody>
      </p:sp>
      <p:sp>
        <p:nvSpPr>
          <p:cNvPr id="8" name="TextBox 7"/>
          <p:cNvSpPr txBox="1"/>
          <p:nvPr/>
        </p:nvSpPr>
        <p:spPr>
          <a:xfrm>
            <a:off x="5870181" y="144957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3554" name="Picture 2" descr="X24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0251" y="2097893"/>
            <a:ext cx="5070066" cy="25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2122193"/>
            <a:ext cx="11654075"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要得到干燥纯净的</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，应先除去</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再进行干燥。</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都与</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反应，所以应用饱和</a:t>
            </a:r>
            <a:r>
              <a:rPr lang="en-US" altLang="zh-CN" sz="2600" b="1" kern="100" dirty="0">
                <a:solidFill>
                  <a:srgbClr val="0000FF"/>
                </a:solidFill>
                <a:latin typeface="Times New Roman"/>
                <a:ea typeface="仿宋_GB2312"/>
                <a:cs typeface="Courier New"/>
              </a:rPr>
              <a:t>NaHCO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溶液除去</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中的</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，再用浓硫酸干燥，</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项符合题意</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下列有关二氧化硫的说法正确的是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二氧化硫可抑制酒中细菌的生长，故可在葡萄酒中添加适量二氧化硫</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二氧化硫能使品红溶液褪色，且加热后溶液不恢复红色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二氧化硫使酸性高锰酸钾溶液褪色，体现了二氧化硫的漂白性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二氧化硫属于碱性氧化物，可以用</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溶液吸</a:t>
            </a:r>
            <a:r>
              <a:rPr lang="zh-CN" altLang="zh-CN" sz="2600" kern="100" dirty="0" smtClean="0">
                <a:latin typeface="Times New Roman"/>
                <a:ea typeface="微软雅黑"/>
                <a:cs typeface="Times New Roman"/>
              </a:rPr>
              <a:t>收</a:t>
            </a:r>
            <a:endParaRPr lang="zh-CN" altLang="zh-CN" sz="1050" kern="100" dirty="0">
              <a:latin typeface="宋体"/>
              <a:cs typeface="Courier New"/>
            </a:endParaRPr>
          </a:p>
        </p:txBody>
      </p:sp>
      <p:sp>
        <p:nvSpPr>
          <p:cNvPr id="9" name="TextBox 8"/>
          <p:cNvSpPr txBox="1"/>
          <p:nvPr/>
        </p:nvSpPr>
        <p:spPr>
          <a:xfrm>
            <a:off x="5825176" y="872715"/>
            <a:ext cx="413179" cy="553998"/>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326909"/>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葡萄酒中添加适量二氧化硫，可起到抑制细菌生长的抗氧化防腐作用，</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项正确；二氧化硫能使品红溶液褪色，生成了不稳定的无色物质，该无色物质加热后分解又使品红溶液恢复红色，</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项错误；高锰酸钾具有强氧化性，二氧化硫使酸性高锰酸钾溶液褪色，体现了二氧化硫的还原性，</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项错误；</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属于酸性氧化物，可以用</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溶液吸收，</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下列反应中体现二氧化硫还原性的是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2HCl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=2H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3S</a:t>
            </a:r>
            <a:r>
              <a:rPr lang="en-US" altLang="zh-CN" sz="2600" kern="100" dirty="0">
                <a:latin typeface="宋体"/>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2NaOH</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2</a:t>
            </a:r>
            <a:endParaRPr lang="zh-CN" altLang="zh-CN" sz="1050" kern="100" dirty="0">
              <a:latin typeface="宋体"/>
              <a:cs typeface="Courier New"/>
            </a:endParaRPr>
          </a:p>
        </p:txBody>
      </p:sp>
      <p:sp>
        <p:nvSpPr>
          <p:cNvPr id="11" name="TextBox 10"/>
          <p:cNvSpPr txBox="1"/>
          <p:nvPr/>
        </p:nvSpPr>
        <p:spPr>
          <a:xfrm>
            <a:off x="6140211" y="89409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81904"/>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项，反应</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2HCl</a:t>
            </a:r>
            <a:r>
              <a:rPr lang="zh-CN" altLang="zh-CN" sz="2600" b="1" kern="100" dirty="0">
                <a:solidFill>
                  <a:srgbClr val="0000FF"/>
                </a:solidFill>
                <a:latin typeface="Times New Roman"/>
                <a:ea typeface="仿宋_GB2312"/>
                <a:cs typeface="Times New Roman"/>
              </a:rPr>
              <a:t>中，硫元素的化合价由＋</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价升高为＋</a:t>
            </a:r>
            <a:r>
              <a:rPr lang="en-US" altLang="zh-CN" sz="2600" b="1" kern="100" dirty="0">
                <a:solidFill>
                  <a:srgbClr val="0000FF"/>
                </a:solidFill>
                <a:latin typeface="Times New Roman"/>
                <a:ea typeface="仿宋_GB2312"/>
                <a:cs typeface="Courier New"/>
              </a:rPr>
              <a:t>6</a:t>
            </a:r>
            <a:r>
              <a:rPr lang="zh-CN" altLang="zh-CN" sz="2600" b="1" kern="100" dirty="0">
                <a:solidFill>
                  <a:srgbClr val="0000FF"/>
                </a:solidFill>
                <a:latin typeface="Times New Roman"/>
                <a:ea typeface="仿宋_GB2312"/>
                <a:cs typeface="Times New Roman"/>
              </a:rPr>
              <a:t>价，则</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被氧化，体现</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的还原性，正确；</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项，反应</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3S</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中，</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中硫元素的化合价由＋</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价降低为</a:t>
            </a:r>
            <a:r>
              <a:rPr lang="en-US" altLang="zh-CN" sz="2600" b="1" kern="100" dirty="0">
                <a:solidFill>
                  <a:srgbClr val="0000FF"/>
                </a:solidFill>
                <a:latin typeface="Times New Roman"/>
                <a:ea typeface="仿宋_GB2312"/>
                <a:cs typeface="Courier New"/>
              </a:rPr>
              <a:t>0</a:t>
            </a:r>
            <a:r>
              <a:rPr lang="zh-CN" altLang="zh-CN" sz="2600" b="1" kern="100" dirty="0">
                <a:solidFill>
                  <a:srgbClr val="0000FF"/>
                </a:solidFill>
                <a:latin typeface="Times New Roman"/>
                <a:ea typeface="仿宋_GB2312"/>
                <a:cs typeface="Times New Roman"/>
              </a:rPr>
              <a:t>价，则</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被还原体现</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的氧化性，错误；</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项，反应中均没有元素化合价发生变化，不是氧化还原反应，</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既不表现氧化性也不表现还原性，错误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江苏常州高一期中</a:t>
            </a:r>
            <a:r>
              <a:rPr lang="en-US" altLang="zh-CN" sz="2600" b="1" kern="100" dirty="0">
                <a:latin typeface="Times New Roman"/>
                <a:ea typeface="楷体_GB2312"/>
                <a:cs typeface="Courier New"/>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都能用于漂白，若将这两种气体按等物质的量混合后，同时作用于潮湿的有色物质，可观察到有色物质</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立即褪色</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慢慢褪色</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褪色后又复原</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不褪色</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都具有漂白性，若将等物质的量的这两种气体同时作用于潮湿的有色物质，发生反应：</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2HCl</a:t>
            </a:r>
            <a:r>
              <a:rPr lang="zh-CN" altLang="zh-CN" sz="2600" b="1" kern="100" dirty="0">
                <a:solidFill>
                  <a:srgbClr val="0000FF"/>
                </a:solidFill>
                <a:latin typeface="Times New Roman"/>
                <a:ea typeface="仿宋_GB2312"/>
                <a:cs typeface="Times New Roman"/>
              </a:rPr>
              <a:t>，生成物不具有漂白性，则不能使有色的物质褪色</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9875626" y="14806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如图是某同学设计用来验证</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性质的微型实验装置。分析实验，下列结论</a:t>
            </a:r>
            <a:r>
              <a:rPr lang="zh-CN" altLang="zh-CN" sz="2600" kern="100" dirty="0" smtClean="0">
                <a:latin typeface="Times New Roman"/>
                <a:ea typeface="微软雅黑"/>
                <a:cs typeface="Times New Roman"/>
              </a:rPr>
              <a:t>不</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正</a:t>
            </a:r>
            <a:r>
              <a:rPr lang="zh-CN" altLang="zh-CN" sz="2600" kern="100" dirty="0">
                <a:latin typeface="Times New Roman"/>
                <a:ea typeface="微软雅黑"/>
                <a:cs typeface="Times New Roman"/>
              </a:rPr>
              <a:t>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93248" y="2121478"/>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棉球</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褪色，说明</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具有漂白性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棉球</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褪色，说明</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具有氧化性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棉球</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褪色，说明</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具有还原性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可以用氨水或高锰酸钾溶液吸收尾</a:t>
            </a:r>
            <a:r>
              <a:rPr lang="zh-CN" altLang="zh-CN" sz="2600" kern="100" dirty="0" smtClean="0">
                <a:latin typeface="Times New Roman"/>
                <a:ea typeface="微软雅黑"/>
                <a:cs typeface="Times New Roman"/>
              </a:rPr>
              <a:t>气</a:t>
            </a:r>
            <a:endParaRPr lang="zh-CN" altLang="zh-CN" sz="1050" kern="100" dirty="0">
              <a:latin typeface="宋体"/>
              <a:cs typeface="Courier New"/>
            </a:endParaRPr>
          </a:p>
        </p:txBody>
      </p:sp>
      <p:sp>
        <p:nvSpPr>
          <p:cNvPr id="11" name="TextBox 10"/>
          <p:cNvSpPr txBox="1"/>
          <p:nvPr/>
        </p:nvSpPr>
        <p:spPr>
          <a:xfrm>
            <a:off x="2269781" y="1479236"/>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4578" name="Picture 2" descr="X25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6698" y="2156496"/>
            <a:ext cx="5597796" cy="240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1781" y="1191894"/>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棉球中品红褪色，验证</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具有漂白性，</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项正确；</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棉球褪色，</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与碱液反应，碱性减弱，溶液褪色，验证</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具有酸性氧化物的性质，</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项错误；碘与</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和水反应生成氢碘酸和硫酸，碘单质反应完全</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棉球蓝色褪去，验证</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的还原性，</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项正确；</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具有强的还原性，能够被高锰酸钾溶液氧化成硫酸，</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具有酸性氧化物的性质，可以被氨水吸收，</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649973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某化学兴趣小组为了探究常温下某非金属氧化物形成的未知气体的成分。该小组成员将气体通入澄清石灰水，发现澄清石灰水变浑浊，持续通入发现浑浊液又变澄清，由此该小组成员对气体的成分提出猜想。</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黑体"/>
                <a:cs typeface="Times New Roman"/>
              </a:rPr>
              <a:t>　</a:t>
            </a:r>
            <a:r>
              <a:rPr lang="zh-CN" altLang="zh-CN" sz="2600" kern="100" dirty="0" smtClean="0">
                <a:latin typeface="Times New Roman"/>
                <a:ea typeface="黑体"/>
                <a:cs typeface="Times New Roman"/>
              </a:rPr>
              <a:t>【</a:t>
            </a:r>
            <a:r>
              <a:rPr lang="zh-CN" altLang="zh-CN" sz="2600" kern="100" dirty="0">
                <a:latin typeface="Times New Roman"/>
                <a:ea typeface="黑体"/>
                <a:cs typeface="Times New Roman"/>
              </a:rPr>
              <a:t>提出猜想】</a:t>
            </a:r>
            <a:r>
              <a:rPr lang="zh-CN" altLang="zh-CN" sz="2600" kern="100" dirty="0">
                <a:latin typeface="Times New Roman"/>
                <a:ea typeface="微软雅黑"/>
                <a:cs typeface="Times New Roman"/>
              </a:rPr>
              <a:t>　</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猜</a:t>
            </a:r>
            <a:r>
              <a:rPr lang="zh-CN" altLang="zh-CN" sz="2600" kern="100" dirty="0">
                <a:latin typeface="Times New Roman"/>
                <a:ea typeface="微软雅黑"/>
                <a:cs typeface="Times New Roman"/>
              </a:rPr>
              <a:t>想</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：该气体为</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猜</a:t>
            </a:r>
            <a:r>
              <a:rPr lang="zh-CN" altLang="zh-CN" sz="2600" kern="100" dirty="0">
                <a:latin typeface="Times New Roman"/>
                <a:ea typeface="微软雅黑"/>
                <a:cs typeface="Times New Roman"/>
              </a:rPr>
              <a:t>想</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：该气体为</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猜</a:t>
            </a:r>
            <a:r>
              <a:rPr lang="zh-CN" altLang="zh-CN" sz="2600" kern="100" dirty="0">
                <a:latin typeface="Times New Roman"/>
                <a:ea typeface="微软雅黑"/>
                <a:cs typeface="Times New Roman"/>
              </a:rPr>
              <a:t>想</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smtClean="0">
                <a:latin typeface="Times New Roman"/>
                <a:ea typeface="微软雅黑"/>
                <a:cs typeface="Courier New"/>
              </a:rPr>
              <a:t>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为</a:t>
            </a:r>
            <a:r>
              <a:rPr lang="zh-CN" altLang="zh-CN" sz="2600" kern="100" dirty="0">
                <a:latin typeface="Times New Roman"/>
                <a:ea typeface="微软雅黑"/>
                <a:cs typeface="Times New Roman"/>
              </a:rPr>
              <a:t>了验证猜测，该小组设计实验加以探究</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5" name="矩形 4"/>
          <p:cNvSpPr/>
          <p:nvPr/>
        </p:nvSpPr>
        <p:spPr>
          <a:xfrm>
            <a:off x="2539811" y="4377511"/>
            <a:ext cx="4296369"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气体为</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和</a:t>
            </a:r>
            <a:r>
              <a:rPr lang="en-US" altLang="zh-CN" sz="2600" kern="100" dirty="0">
                <a:solidFill>
                  <a:srgbClr val="C00000"/>
                </a:solidFill>
                <a:latin typeface="Times New Roman"/>
                <a:ea typeface="微软雅黑"/>
                <a:cs typeface="Courier New"/>
              </a:rPr>
              <a:t>SO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的混合气体</a:t>
            </a:r>
            <a:endParaRPr lang="zh-CN" altLang="en-US" dirty="0"/>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69454"/>
            <a:ext cx="11654075" cy="612472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【实验探究】</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该小组同学按如图所示装置，将气体从</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端通入，则：</a:t>
            </a:r>
            <a:endParaRPr lang="zh-CN" altLang="zh-CN" sz="1050" kern="100" dirty="0">
              <a:latin typeface="宋体"/>
              <a:cs typeface="Courier New"/>
            </a:endParaRPr>
          </a:p>
          <a:p>
            <a:pPr marL="252000" indent="-457200" algn="just">
              <a:lnSpc>
                <a:spcPct val="150000"/>
              </a:lnSpc>
              <a:spcAft>
                <a:spcPts val="0"/>
              </a:spcAft>
            </a:pPr>
            <a:endPar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endParaRPr>
          </a:p>
          <a:p>
            <a:pPr marL="252000" indent="-457200" algn="just">
              <a:lnSpc>
                <a:spcPct val="150000"/>
              </a:lnSpc>
              <a:spcAft>
                <a:spcPts val="0"/>
              </a:spcAft>
            </a:pPr>
            <a:endParaRPr lang="en-US" altLang="zh-CN" sz="2600" kern="100" dirty="0">
              <a:latin typeface="微软雅黑" panose="020B0503020204020204" pitchFamily="34" charset="-122"/>
              <a:ea typeface="微软雅黑" panose="020B0503020204020204" pitchFamily="34" charset="-122"/>
              <a:cs typeface="Courier New" panose="02070309020205020404" pitchFamily="49" charset="0"/>
            </a:endParaRPr>
          </a:p>
          <a:p>
            <a:pPr marL="252000" indent="-457200" algn="just">
              <a:lnSpc>
                <a:spcPct val="150000"/>
              </a:lnSpc>
              <a:spcAft>
                <a:spcPts val="0"/>
              </a:spcAft>
            </a:pPr>
            <a:endParaRPr lang="en-US" altLang="zh-CN" sz="2600" kern="100" dirty="0">
              <a:latin typeface="微软雅黑" panose="020B0503020204020204" pitchFamily="34" charset="-122"/>
              <a:ea typeface="微软雅黑" panose="020B0503020204020204" pitchFamily="34" charset="-122"/>
              <a:cs typeface="Courier New" panose="02070309020205020404" pitchFamily="49" charset="0"/>
            </a:endParaRPr>
          </a:p>
          <a:p>
            <a:pPr algn="just">
              <a:lnSpc>
                <a:spcPct val="150000"/>
              </a:lnSpc>
              <a:spcAft>
                <a:spcPts val="0"/>
              </a:spcAft>
              <a:tabLst>
                <a:tab pos="3510915" algn="l"/>
              </a:tabLst>
            </a:pPr>
            <a:r>
              <a:rPr lang="en-US" altLang="zh-CN" sz="2600" kern="100" dirty="0">
                <a:latin typeface="Times New Roman"/>
                <a:ea typeface="微软雅黑"/>
                <a:cs typeface="Courier New"/>
              </a:rPr>
              <a:t>(1)B</a:t>
            </a:r>
            <a:r>
              <a:rPr lang="zh-CN" altLang="zh-CN" sz="2600" kern="100" dirty="0">
                <a:latin typeface="Times New Roman"/>
                <a:ea typeface="微软雅黑"/>
                <a:cs typeface="Times New Roman"/>
              </a:rPr>
              <a:t>中应该装下列</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试剂</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填编号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err="1">
                <a:latin typeface="Times New Roman"/>
                <a:ea typeface="微软雅黑"/>
                <a:cs typeface="Courier New"/>
              </a:rPr>
              <a:t>A.NaCl</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	B.</a:t>
            </a:r>
            <a:r>
              <a:rPr lang="zh-CN" altLang="zh-CN" sz="2600" kern="100" dirty="0">
                <a:latin typeface="Times New Roman"/>
                <a:ea typeface="微软雅黑"/>
                <a:cs typeface="Times New Roman"/>
              </a:rPr>
              <a:t>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盐酸</a:t>
            </a:r>
            <a:r>
              <a:rPr lang="en-US" altLang="zh-CN" sz="2600" kern="100" dirty="0">
                <a:latin typeface="Times New Roman"/>
                <a:ea typeface="微软雅黑"/>
                <a:cs typeface="Courier New"/>
              </a:rPr>
              <a:t>	D.</a:t>
            </a:r>
            <a:r>
              <a:rPr lang="zh-CN" altLang="zh-CN" sz="2600" kern="100" dirty="0">
                <a:latin typeface="Times New Roman"/>
                <a:ea typeface="微软雅黑"/>
                <a:cs typeface="Times New Roman"/>
              </a:rPr>
              <a:t>澄清石灰水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a:t>
            </a:r>
            <a:r>
              <a:rPr lang="zh-CN" altLang="zh-CN" sz="2600" kern="100" dirty="0">
                <a:latin typeface="Times New Roman"/>
                <a:ea typeface="微软雅黑"/>
                <a:cs typeface="Times New Roman"/>
              </a:rPr>
              <a:t>中品红溶液的作用是</a:t>
            </a:r>
            <a:r>
              <a:rPr lang="en-US" altLang="zh-CN" sz="2600" kern="100" dirty="0">
                <a:latin typeface="Times New Roman"/>
                <a:ea typeface="微软雅黑"/>
                <a:cs typeface="Courier New"/>
              </a:rPr>
              <a:t>_______________________________________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lvl="0" algn="just">
              <a:lnSpc>
                <a:spcPct val="150000"/>
              </a:lnSpc>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(1)B</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验证混合气体中是否含有</a:t>
            </a:r>
            <a:r>
              <a:rPr lang="en-US" altLang="zh-CN" sz="2600" kern="100" dirty="0" smtClean="0">
                <a:solidFill>
                  <a:srgbClr val="C00000"/>
                </a:solidFill>
                <a:latin typeface="Times New Roman"/>
                <a:ea typeface="微软雅黑"/>
                <a:cs typeface="Courier New"/>
              </a:rPr>
              <a:t>SO</a:t>
            </a:r>
            <a:r>
              <a:rPr lang="en-US" altLang="zh-CN" sz="2600" kern="100" baseline="-25000" dirty="0" smtClean="0">
                <a:solidFill>
                  <a:srgbClr val="C00000"/>
                </a:solidFill>
                <a:latin typeface="Times New Roman"/>
                <a:ea typeface="微软雅黑"/>
                <a:cs typeface="Courier New"/>
              </a:rPr>
              <a:t>2</a:t>
            </a:r>
            <a:endParaRPr lang="en-US" altLang="zh-CN" sz="2600" kern="100" baseline="-25000" dirty="0">
              <a:solidFill>
                <a:srgbClr val="C00000"/>
              </a:solidFill>
              <a:latin typeface="Times New Roman"/>
              <a:ea typeface="微软雅黑"/>
              <a:cs typeface="Courier New"/>
            </a:endParaRPr>
          </a:p>
        </p:txBody>
      </p:sp>
      <p:pic>
        <p:nvPicPr>
          <p:cNvPr id="25602" name="Picture 2" descr="X25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8810" y="1629594"/>
            <a:ext cx="5251338" cy="179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blinds(horizontal)">
                                      <p:cBhvr>
                                        <p:cTn id="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一、硫的存在与性质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存在：</a:t>
            </a:r>
            <a:r>
              <a:rPr lang="zh-CN" altLang="zh-CN" sz="2600" kern="100" dirty="0">
                <a:latin typeface="Times New Roman"/>
                <a:ea typeface="微软雅黑"/>
                <a:cs typeface="Times New Roman"/>
              </a:rPr>
              <a:t>自然界中硫元素有游离态和化合态两种存在形式。自然界中的单质</a:t>
            </a:r>
            <a:r>
              <a:rPr lang="zh-CN" altLang="zh-CN" sz="2600" kern="100" dirty="0" smtClean="0">
                <a:latin typeface="Times New Roman"/>
                <a:ea typeface="微软雅黑"/>
                <a:cs typeface="Times New Roman"/>
              </a:rPr>
              <a:t>硫</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存</a:t>
            </a:r>
            <a:r>
              <a:rPr lang="zh-CN" altLang="zh-CN" sz="2600" kern="100" dirty="0">
                <a:latin typeface="Times New Roman"/>
                <a:ea typeface="微软雅黑"/>
                <a:cs typeface="Times New Roman"/>
              </a:rPr>
              <a:t>在于火山喷口的岩层中。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物理性质：</a:t>
            </a:r>
            <a:r>
              <a:rPr lang="zh-CN" altLang="zh-CN" sz="2600" kern="100" dirty="0">
                <a:latin typeface="Times New Roman"/>
                <a:ea typeface="微软雅黑"/>
                <a:cs typeface="Times New Roman"/>
              </a:rPr>
              <a:t>硫俗</a:t>
            </a:r>
            <a:r>
              <a:rPr lang="zh-CN" altLang="zh-CN" sz="2600" kern="100" dirty="0" smtClean="0">
                <a:latin typeface="Times New Roman"/>
                <a:ea typeface="微软雅黑"/>
                <a:cs typeface="Times New Roman"/>
              </a:rPr>
              <a:t>称</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是一种黄色或淡黄色的固体，质脆，易研成粉末</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密</a:t>
            </a:r>
            <a:r>
              <a:rPr lang="zh-CN" altLang="zh-CN" sz="2600" kern="100" dirty="0">
                <a:latin typeface="Times New Roman"/>
                <a:ea typeface="微软雅黑"/>
                <a:cs typeface="Times New Roman"/>
              </a:rPr>
              <a:t>度比水大，难溶于水，微溶</a:t>
            </a:r>
            <a:r>
              <a:rPr lang="zh-CN" altLang="zh-CN" sz="2600" kern="100" dirty="0" smtClean="0">
                <a:latin typeface="Times New Roman"/>
                <a:ea typeface="微软雅黑"/>
                <a:cs typeface="Times New Roman"/>
              </a:rPr>
              <a:t>于</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易溶</a:t>
            </a:r>
            <a:r>
              <a:rPr lang="zh-CN" altLang="zh-CN" sz="2600" kern="100" dirty="0" smtClean="0">
                <a:latin typeface="Times New Roman"/>
                <a:ea typeface="微软雅黑"/>
                <a:cs typeface="Times New Roman"/>
              </a:rPr>
              <a:t>于</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3484916" y="257469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硫黄</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5420131" y="320476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酒精</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7760391" y="3204769"/>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二硫化碳</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(3)D</a:t>
            </a:r>
            <a:r>
              <a:rPr lang="zh-CN" altLang="zh-CN" sz="2600" kern="100" dirty="0">
                <a:latin typeface="Times New Roman"/>
                <a:ea typeface="微软雅黑"/>
                <a:cs typeface="Times New Roman"/>
              </a:rPr>
              <a:t>中澄清石灰水的作用是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通过该实验，该小组同学观察到以下三个实验现象：</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宋体"/>
                <a:ea typeface="微软雅黑"/>
                <a:cs typeface="Times New Roman"/>
              </a:rPr>
              <a:t>①</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中品红溶液褪色　</a:t>
            </a:r>
            <a:r>
              <a:rPr lang="en-US" altLang="zh-CN" sz="2600" kern="100" dirty="0">
                <a:latin typeface="宋体"/>
                <a:ea typeface="微软雅黑"/>
                <a:cs typeface="Times New Roman"/>
              </a:rPr>
              <a:t>②</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中品红溶液不褪色　</a:t>
            </a:r>
            <a:r>
              <a:rPr lang="en-US" altLang="zh-CN" sz="2600" kern="100" dirty="0">
                <a:latin typeface="宋体"/>
                <a:ea typeface="微软雅黑"/>
                <a:cs typeface="Times New Roman"/>
              </a:rPr>
              <a:t>③</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中澄清石灰水变浑浊</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黑体"/>
                <a:cs typeface="Times New Roman"/>
              </a:rPr>
              <a:t>【得出结论】</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由上述现象该小组同学确认该气体的成分为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验证混合气体中是否含有</a:t>
            </a:r>
            <a:r>
              <a:rPr lang="en-US" altLang="zh-CN" sz="2600" kern="100" dirty="0">
                <a:solidFill>
                  <a:srgbClr val="C00000"/>
                </a:solidFill>
                <a:latin typeface="Times New Roman"/>
                <a:ea typeface="微软雅黑"/>
                <a:cs typeface="Courier New"/>
              </a:rPr>
              <a:t>CO</a:t>
            </a:r>
            <a:r>
              <a:rPr lang="en-US" altLang="zh-CN" sz="2600" kern="100" baseline="-25000" dirty="0">
                <a:solidFill>
                  <a:srgbClr val="C00000"/>
                </a:solidFill>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(4)CO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和</a:t>
            </a:r>
            <a:r>
              <a:rPr lang="en-US" altLang="zh-CN" sz="2600" kern="100" dirty="0">
                <a:solidFill>
                  <a:srgbClr val="C00000"/>
                </a:solidFill>
                <a:latin typeface="Times New Roman"/>
                <a:ea typeface="微软雅黑"/>
                <a:cs typeface="Courier New"/>
              </a:rPr>
              <a:t>SO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的混合气体</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42657981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linds(horizontal)">
                                      <p:cBhvr>
                                        <p:cTn id="7" dur="500"/>
                                        <p:tgtEl>
                                          <p:spTgt spid="5">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linds(horizontal)">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657044"/>
            <a:ext cx="11654075" cy="244782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能使澄清石灰水先变浑浊，又变澄清的气体，只有</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，所以提出的猜想是：</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气体为</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气体为</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气体为</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的混合气体。要验证气体的成分，必须先验证</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是否存在，并除净，再验证</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气体的存在，因为</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的存在对</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的验证有干扰</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657981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下列说法不正确的是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矩形 10"/>
          <p:cNvSpPr/>
          <p:nvPr/>
        </p:nvSpPr>
        <p:spPr>
          <a:xfrm>
            <a:off x="516880" y="2049515"/>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从性质的角度分类，</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属于酸性氧化物</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从元素化合价的角度分类，</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既可作氧化剂又可作还原剂</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从在水中是否发生电离的角度，</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属于电解质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从对大气及环境影响的角度，</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是一种大气污染物</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为非电解质</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2" name="TextBox 11"/>
          <p:cNvSpPr txBox="1"/>
          <p:nvPr/>
        </p:nvSpPr>
        <p:spPr>
          <a:xfrm>
            <a:off x="3844956" y="147184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554" y="745215"/>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blinds(horizontal)">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关于</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的叙述中正确的是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在有的反应中表现氧化性，在有的反应中表现还原性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是酸性氧化物，溶于水得稳定的亚硫酸</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气体通入</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溶液一定得到</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气体通入</a:t>
            </a:r>
            <a:r>
              <a:rPr lang="en-US" altLang="zh-CN" sz="2600" kern="100" dirty="0">
                <a:latin typeface="Times New Roman"/>
                <a:ea typeface="微软雅黑"/>
                <a:cs typeface="Courier New"/>
              </a:rPr>
              <a:t>BaCl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溶液中，能生成白色沉淀</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亚硫酸不稳定，易分解，</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错误；过量</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反应可生成</a:t>
            </a:r>
            <a:r>
              <a:rPr lang="en-US" altLang="zh-CN" sz="2600" b="1" kern="100" dirty="0">
                <a:solidFill>
                  <a:srgbClr val="0000FF"/>
                </a:solidFill>
                <a:latin typeface="Times New Roman"/>
                <a:ea typeface="仿宋_GB2312"/>
                <a:cs typeface="Courier New"/>
              </a:rPr>
              <a:t>NaHSO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错误；亚硫酸是弱酸，酸性比盐酸弱，</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BaCl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溶液不反应，</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4700051"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下列变化不属于化学变化的是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矩形 7"/>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使品红溶液褪色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氯水使有色布条褪色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活性炭使红墨水褪色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水溶液使染料褪色</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都是通过发生化学反应使有色物质褪色。而</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是通过活性炭的吸附作用将有色物质吸附，从而使颜色褪去，为物理变化</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5150101"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下列物质能使品红溶液褪色，且褪色原理基本相同的是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活性炭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新制氯水　</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二氧化硫　</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臭氧　</a:t>
            </a:r>
            <a:r>
              <a:rPr lang="en-US" altLang="zh-CN" sz="2600" kern="100" dirty="0">
                <a:latin typeface="宋体"/>
                <a:ea typeface="微软雅黑"/>
                <a:cs typeface="Times New Roman"/>
              </a:rPr>
              <a:t>⑤</a:t>
            </a:r>
            <a:r>
              <a:rPr lang="zh-CN" altLang="zh-CN" sz="2600" kern="100" dirty="0">
                <a:latin typeface="Times New Roman"/>
                <a:ea typeface="微软雅黑"/>
                <a:cs typeface="Times New Roman"/>
              </a:rPr>
              <a:t>过氧化钠　</a:t>
            </a:r>
            <a:r>
              <a:rPr lang="en-US" altLang="zh-CN" sz="2600" kern="100" dirty="0">
                <a:latin typeface="宋体"/>
                <a:ea typeface="微软雅黑"/>
                <a:cs typeface="Times New Roman"/>
              </a:rPr>
              <a:t>⑥</a:t>
            </a:r>
            <a:r>
              <a:rPr lang="zh-CN" altLang="zh-CN" sz="2600" kern="100" dirty="0">
                <a:latin typeface="Times New Roman"/>
                <a:ea typeface="微软雅黑"/>
                <a:cs typeface="Times New Roman"/>
              </a:rPr>
              <a:t>双氧水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en-US" altLang="zh-CN" sz="2600" kern="100" dirty="0">
                <a:latin typeface="宋体"/>
                <a:ea typeface="微软雅黑"/>
                <a:cs typeface="Times New Roman"/>
              </a:rPr>
              <a:t>①②④</a:t>
            </a:r>
            <a:r>
              <a:rPr lang="en-US" altLang="zh-CN" sz="2600" kern="100" dirty="0">
                <a:latin typeface="Times New Roman"/>
                <a:ea typeface="微软雅黑"/>
                <a:cs typeface="Courier New"/>
              </a:rPr>
              <a:t>	B.</a:t>
            </a:r>
            <a:r>
              <a:rPr lang="en-US" altLang="zh-CN" sz="2600" kern="100" dirty="0">
                <a:latin typeface="宋体"/>
                <a:ea typeface="微软雅黑"/>
                <a:cs typeface="Times New Roman"/>
              </a:rPr>
              <a:t>②③⑤</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②④⑤⑥</a:t>
            </a:r>
            <a:r>
              <a:rPr lang="en-US" altLang="zh-CN" sz="2600" kern="100" dirty="0">
                <a:latin typeface="Times New Roman"/>
                <a:ea typeface="微软雅黑"/>
                <a:cs typeface="Courier New"/>
              </a:rPr>
              <a:t>	D.</a:t>
            </a:r>
            <a:r>
              <a:rPr lang="en-US" altLang="zh-CN" sz="2600" kern="100" dirty="0">
                <a:latin typeface="宋体"/>
                <a:ea typeface="微软雅黑"/>
                <a:cs typeface="Times New Roman"/>
              </a:rPr>
              <a:t>③④⑥</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新制氯水、臭氧、双氧水、过氧化钠都是因为具有强氧化性，可以使品红褪色；</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是因为与品红化合成不稳定的无色物质；活性炭由于具有吸附作用使品红褪色</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8795506" y="868710"/>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4947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矩形 7"/>
          <p:cNvSpPr/>
          <p:nvPr/>
        </p:nvSpPr>
        <p:spPr>
          <a:xfrm>
            <a:off x="516880" y="1221378"/>
            <a:ext cx="11397613"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能使品红溶液、溴水和酸性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溶液褪色，是因为</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具有漂白性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都可用于漂白物质，将等物质的量的两种气体同时作用于潮湿</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有</a:t>
            </a:r>
            <a:r>
              <a:rPr lang="zh-CN" altLang="zh-CN" sz="2600" kern="100" dirty="0">
                <a:latin typeface="Times New Roman"/>
                <a:ea typeface="微软雅黑"/>
                <a:cs typeface="Times New Roman"/>
              </a:rPr>
              <a:t>色物质时，可增强漂白效果</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活性炭使有色物质褪色是利用了碳单质的还原性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使品红溶液褪色后，将褪色后的溶液加热，溶液重新变为红色</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使溴水、酸性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溶液褪色是因为</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具有还原性，不是漂白性；</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项，二者混合能反应，减弱了漂白效果；</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项，活性炭使有色物质褪色是因为其吸附作用</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3529921" y="64370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6.</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下图是研究二氧化硫性质的微型实验装置。现用</a:t>
            </a:r>
            <a:r>
              <a:rPr lang="en-US" altLang="zh-CN" sz="2600" kern="100" dirty="0">
                <a:latin typeface="Times New Roman"/>
                <a:ea typeface="微软雅黑"/>
                <a:cs typeface="Courier New"/>
              </a:rPr>
              <a:t>70%</a:t>
            </a:r>
            <a:r>
              <a:rPr lang="zh-CN" altLang="zh-CN" sz="2600" kern="100" dirty="0">
                <a:latin typeface="Times New Roman"/>
                <a:ea typeface="微软雅黑"/>
                <a:cs typeface="Times New Roman"/>
              </a:rPr>
              <a:t>硫酸溶液和亚硫酸钠晶体反应制取</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气体，实验现象很明显，且不污染空气。下列说法中错误的是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9" name="矩形 8"/>
          <p:cNvSpPr/>
          <p:nvPr/>
        </p:nvSpPr>
        <p:spPr>
          <a:xfrm>
            <a:off x="516880" y="2706543"/>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紫色石蕊溶液变红</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品红溶液褪色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溴水的橙色褪去</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含酚酞的</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溶液红色变</a:t>
            </a:r>
            <a:r>
              <a:rPr lang="zh-CN" altLang="zh-CN" sz="2600" kern="100" dirty="0" smtClean="0">
                <a:latin typeface="Times New Roman"/>
                <a:ea typeface="微软雅黑"/>
                <a:cs typeface="Times New Roman"/>
              </a:rPr>
              <a:t>深</a:t>
            </a:r>
            <a:endParaRPr lang="zh-CN" altLang="zh-CN" sz="1050" kern="100" dirty="0">
              <a:latin typeface="宋体"/>
              <a:cs typeface="Courier New"/>
            </a:endParaRPr>
          </a:p>
        </p:txBody>
      </p:sp>
      <p:sp>
        <p:nvSpPr>
          <p:cNvPr id="10" name="TextBox 9"/>
          <p:cNvSpPr txBox="1"/>
          <p:nvPr/>
        </p:nvSpPr>
        <p:spPr>
          <a:xfrm>
            <a:off x="3934966" y="206903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6626" name="Picture 2" descr="X25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8123" y="2623037"/>
            <a:ext cx="6318126" cy="232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与水反应生成亚硫酸，溶液显酸性，则紫色石蕊溶液变红，</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具有漂白性，能与品红反应生成无色物质，则品红溶液褪色，</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可与溴单质反应生成硫酸和氢溴酸，则溴水的橙色褪去，</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反应生成亚硫酸钠，溶液碱性减弱，则含酚酞的</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溶液红色变浅，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化学性</a:t>
            </a:r>
            <a:r>
              <a:rPr lang="zh-CN" altLang="zh-CN" sz="2600" kern="100" dirty="0" smtClean="0">
                <a:latin typeface="Times New Roman"/>
                <a:ea typeface="黑体"/>
                <a:cs typeface="Times New Roman"/>
              </a:rPr>
              <a:t>质</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62000093"/>
              </p:ext>
            </p:extLst>
          </p:nvPr>
        </p:nvGraphicFramePr>
        <p:xfrm>
          <a:off x="690803" y="1508726"/>
          <a:ext cx="10895013" cy="4351338"/>
        </p:xfrm>
        <a:graphic>
          <a:graphicData uri="http://schemas.openxmlformats.org/presentationml/2006/ole">
            <mc:AlternateContent xmlns:mc="http://schemas.openxmlformats.org/markup-compatibility/2006">
              <mc:Choice xmlns:v="urn:schemas-microsoft-com:vml" Requires="v">
                <p:oleObj spid="_x0000_s1250" name="Document" r:id="rId3" imgW="10970295" imgH="4397706" progId="Word.Document.8">
                  <p:embed/>
                </p:oleObj>
              </mc:Choice>
              <mc:Fallback>
                <p:oleObj name="Document" r:id="rId3" imgW="10970295" imgH="4397706" progId="Word.Document.8">
                  <p:embed/>
                  <p:pic>
                    <p:nvPicPr>
                      <p:cNvPr id="0" name=""/>
                      <p:cNvPicPr/>
                      <p:nvPr/>
                    </p:nvPicPr>
                    <p:blipFill>
                      <a:blip r:embed="rId4"/>
                      <a:stretch>
                        <a:fillRect/>
                      </a:stretch>
                    </p:blipFill>
                    <p:spPr>
                      <a:xfrm>
                        <a:off x="690803" y="1508726"/>
                        <a:ext cx="10895013" cy="4351338"/>
                      </a:xfrm>
                      <a:prstGeom prst="rect">
                        <a:avLst/>
                      </a:prstGeom>
                    </p:spPr>
                  </p:pic>
                </p:oleObj>
              </mc:Fallback>
            </mc:AlternateContent>
          </a:graphicData>
        </a:graphic>
      </p:graphicFrame>
      <p:sp>
        <p:nvSpPr>
          <p:cNvPr id="4" name="矩形 3"/>
          <p:cNvSpPr/>
          <p:nvPr/>
        </p:nvSpPr>
        <p:spPr>
          <a:xfrm>
            <a:off x="10055646" y="2304669"/>
            <a:ext cx="851515" cy="492443"/>
          </a:xfrm>
          <a:prstGeom prst="rect">
            <a:avLst/>
          </a:prstGeom>
        </p:spPr>
        <p:txBody>
          <a:bodyPr wrap="none">
            <a:spAutoFit/>
          </a:bodyPr>
          <a:lstStyle/>
          <a:p>
            <a:r>
              <a:rPr lang="zh-CN" altLang="zh-CN" sz="2600" dirty="0" smtClean="0">
                <a:solidFill>
                  <a:srgbClr val="C00000"/>
                </a:solidFill>
                <a:latin typeface="Times New Roman"/>
                <a:ea typeface="微软雅黑"/>
                <a:cs typeface="Times New Roman"/>
              </a:rPr>
              <a:t>蓝紫</a:t>
            </a:r>
            <a:endParaRPr lang="zh-CN" altLang="en-US" sz="2600" dirty="0">
              <a:solidFill>
                <a:srgbClr val="C00000"/>
              </a:solidFill>
            </a:endParaRPr>
          </a:p>
        </p:txBody>
      </p:sp>
      <p:sp>
        <p:nvSpPr>
          <p:cNvPr id="7" name="矩形 6"/>
          <p:cNvSpPr/>
          <p:nvPr/>
        </p:nvSpPr>
        <p:spPr>
          <a:xfrm>
            <a:off x="3754946" y="2349674"/>
            <a:ext cx="1184940"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淡蓝色</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354984623"/>
              </p:ext>
            </p:extLst>
          </p:nvPr>
        </p:nvGraphicFramePr>
        <p:xfrm>
          <a:off x="8481026" y="2951156"/>
          <a:ext cx="3090863" cy="928688"/>
        </p:xfrm>
        <a:graphic>
          <a:graphicData uri="http://schemas.openxmlformats.org/presentationml/2006/ole">
            <mc:AlternateContent xmlns:mc="http://schemas.openxmlformats.org/markup-compatibility/2006">
              <mc:Choice xmlns:v="urn:schemas-microsoft-com:vml" Requires="v">
                <p:oleObj spid="_x0000_s1251" name="Document" r:id="rId5" imgW="3110015" imgH="952266" progId="Word.Document.8">
                  <p:embed/>
                </p:oleObj>
              </mc:Choice>
              <mc:Fallback>
                <p:oleObj name="Document" r:id="rId5" imgW="3110015" imgH="952266" progId="Word.Document.8">
                  <p:embed/>
                  <p:pic>
                    <p:nvPicPr>
                      <p:cNvPr id="0" name=""/>
                      <p:cNvPicPr/>
                      <p:nvPr/>
                    </p:nvPicPr>
                    <p:blipFill>
                      <a:blip r:embed="rId6"/>
                      <a:stretch>
                        <a:fillRect/>
                      </a:stretch>
                    </p:blipFill>
                    <p:spPr>
                      <a:xfrm>
                        <a:off x="8481026" y="2951156"/>
                        <a:ext cx="3090863" cy="928688"/>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7.</a:t>
            </a:r>
            <a:r>
              <a:rPr lang="zh-CN" altLang="zh-CN" sz="2600" kern="100" dirty="0">
                <a:latin typeface="Times New Roman"/>
                <a:ea typeface="微软雅黑"/>
                <a:cs typeface="Times New Roman"/>
              </a:rPr>
              <a:t>为了除去混在</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气体中的</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O(g)</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，下列试剂的使用顺序正确的</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986463"/>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宋体"/>
                <a:ea typeface="微软雅黑"/>
                <a:cs typeface="Times New Roman"/>
              </a:rPr>
              <a:t>①</a:t>
            </a:r>
            <a:r>
              <a:rPr lang="zh-CN" altLang="zh-CN" sz="2600" kern="100" dirty="0">
                <a:latin typeface="Times New Roman"/>
                <a:ea typeface="微软雅黑"/>
                <a:cs typeface="Times New Roman"/>
              </a:rPr>
              <a:t>饱和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饱和</a:t>
            </a:r>
            <a:r>
              <a:rPr lang="en-US" altLang="zh-CN" sz="2600" kern="100" dirty="0">
                <a:latin typeface="Times New Roman"/>
                <a:ea typeface="微软雅黑"/>
                <a:cs typeface="Courier New"/>
              </a:rPr>
              <a:t>NaHCO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　</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浓硫酸　</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灼热的铜网</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en-US" altLang="zh-CN" sz="2600" kern="100" dirty="0">
                <a:latin typeface="宋体"/>
                <a:ea typeface="微软雅黑"/>
                <a:cs typeface="Times New Roman"/>
              </a:rPr>
              <a:t>②③④</a:t>
            </a:r>
            <a:r>
              <a:rPr lang="en-US" altLang="zh-CN" sz="2600" kern="100" dirty="0">
                <a:latin typeface="Times New Roman"/>
                <a:ea typeface="微软雅黑"/>
                <a:cs typeface="Courier New"/>
              </a:rPr>
              <a:t>	B.</a:t>
            </a:r>
            <a:r>
              <a:rPr lang="en-US" altLang="zh-CN" sz="2600" kern="100" dirty="0">
                <a:latin typeface="宋体"/>
                <a:ea typeface="微软雅黑"/>
                <a:cs typeface="Times New Roman"/>
              </a:rPr>
              <a:t>①③④</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③②④</a:t>
            </a:r>
            <a:r>
              <a:rPr lang="en-US" altLang="zh-CN" sz="2600" kern="100" dirty="0">
                <a:latin typeface="Times New Roman"/>
                <a:ea typeface="微软雅黑"/>
                <a:cs typeface="Courier New"/>
              </a:rPr>
              <a:t>	D.</a:t>
            </a:r>
            <a:r>
              <a:rPr lang="en-US" altLang="zh-CN" sz="2600" kern="100" dirty="0">
                <a:latin typeface="宋体"/>
                <a:ea typeface="微软雅黑"/>
                <a:cs typeface="Times New Roman"/>
              </a:rPr>
              <a:t>①②③④</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先除</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，再除去水蒸气，最后除</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919631"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下列离子方程式正确的是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4475026" y="870423"/>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43192640"/>
              </p:ext>
            </p:extLst>
          </p:nvPr>
        </p:nvGraphicFramePr>
        <p:xfrm>
          <a:off x="516595" y="1719604"/>
          <a:ext cx="11414125" cy="3373438"/>
        </p:xfrm>
        <a:graphic>
          <a:graphicData uri="http://schemas.openxmlformats.org/presentationml/2006/ole">
            <mc:AlternateContent xmlns:mc="http://schemas.openxmlformats.org/markup-compatibility/2006">
              <mc:Choice xmlns:v="urn:schemas-microsoft-com:vml" Requires="v">
                <p:oleObj spid="_x0000_s27688" name="Document" r:id="rId3" imgW="11484297" imgH="3398637" progId="Word.Document.8">
                  <p:embed/>
                </p:oleObj>
              </mc:Choice>
              <mc:Fallback>
                <p:oleObj name="Document" r:id="rId3" imgW="11484297" imgH="3398637" progId="Word.Document.8">
                  <p:embed/>
                  <p:pic>
                    <p:nvPicPr>
                      <p:cNvPr id="0" name=""/>
                      <p:cNvPicPr/>
                      <p:nvPr/>
                    </p:nvPicPr>
                    <p:blipFill>
                      <a:blip r:embed="rId4"/>
                      <a:stretch>
                        <a:fillRect/>
                      </a:stretch>
                    </p:blipFill>
                    <p:spPr>
                      <a:xfrm>
                        <a:off x="516595" y="1719604"/>
                        <a:ext cx="11414125" cy="3373438"/>
                      </a:xfrm>
                      <a:prstGeom prst="rect">
                        <a:avLst/>
                      </a:prstGeom>
                    </p:spPr>
                  </p:pic>
                </p:oleObj>
              </mc:Fallback>
            </mc:AlternateContent>
          </a:graphicData>
        </a:graphic>
      </p:graphicFrame>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705376493"/>
              </p:ext>
            </p:extLst>
          </p:nvPr>
        </p:nvGraphicFramePr>
        <p:xfrm>
          <a:off x="377825" y="1539584"/>
          <a:ext cx="11414125" cy="3184525"/>
        </p:xfrm>
        <a:graphic>
          <a:graphicData uri="http://schemas.openxmlformats.org/presentationml/2006/ole">
            <mc:AlternateContent xmlns:mc="http://schemas.openxmlformats.org/markup-compatibility/2006">
              <mc:Choice xmlns:v="urn:schemas-microsoft-com:vml" Requires="v">
                <p:oleObj spid="_x0000_s28711" name="Document" r:id="rId3" imgW="11484297" imgH="3211784" progId="Word.Document.8">
                  <p:embed/>
                </p:oleObj>
              </mc:Choice>
              <mc:Fallback>
                <p:oleObj name="Document" r:id="rId3" imgW="11484297" imgH="3211784" progId="Word.Document.8">
                  <p:embed/>
                  <p:pic>
                    <p:nvPicPr>
                      <p:cNvPr id="0" name=""/>
                      <p:cNvPicPr/>
                      <p:nvPr/>
                    </p:nvPicPr>
                    <p:blipFill>
                      <a:blip r:embed="rId4"/>
                      <a:stretch>
                        <a:fillRect/>
                      </a:stretch>
                    </p:blipFill>
                    <p:spPr>
                      <a:xfrm>
                        <a:off x="377825" y="1539584"/>
                        <a:ext cx="11414125" cy="3184525"/>
                      </a:xfrm>
                      <a:prstGeom prst="rect">
                        <a:avLst/>
                      </a:prstGeom>
                    </p:spPr>
                  </p:pic>
                </p:oleObj>
              </mc:Fallback>
            </mc:AlternateContent>
          </a:graphicData>
        </a:graphic>
      </p:graphicFrame>
    </p:spTree>
    <p:extLst>
      <p:ext uri="{BB962C8B-B14F-4D97-AF65-F5344CB8AC3E}">
        <p14:creationId xmlns:p14="http://schemas.microsoft.com/office/powerpoint/2010/main" val="32470268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9.</a:t>
            </a:r>
            <a:r>
              <a:rPr lang="zh-CN" altLang="zh-CN" sz="2600" kern="100" dirty="0">
                <a:latin typeface="Times New Roman"/>
                <a:ea typeface="微软雅黑"/>
                <a:cs typeface="Times New Roman"/>
              </a:rPr>
              <a:t>向盛有氯化钡稀溶液的甲、乙两试管中分别通入</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至饱和，若继续向甲试管中加入足量双氧水，向乙试管中加入足量氢氧化钠溶液，则下列叙述正确的是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甲、乙两试管中都有白色沉淀生成</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甲、乙两试管中都没有白色沉淀生成</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甲试管中没有白色沉淀生成而乙试管中有</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甲试管中有白色沉淀生成而乙试管中没</a:t>
            </a:r>
            <a:r>
              <a:rPr lang="zh-CN" altLang="zh-CN" sz="2600" kern="100" dirty="0" smtClean="0">
                <a:latin typeface="Times New Roman"/>
                <a:ea typeface="微软雅黑"/>
                <a:cs typeface="Times New Roman"/>
              </a:rPr>
              <a:t>有</a:t>
            </a:r>
            <a:endParaRPr lang="zh-CN" altLang="zh-CN" sz="1050" kern="100" dirty="0">
              <a:latin typeface="宋体"/>
              <a:cs typeface="Courier New"/>
            </a:endParaRPr>
          </a:p>
        </p:txBody>
      </p:sp>
      <p:sp>
        <p:nvSpPr>
          <p:cNvPr id="10" name="TextBox 9"/>
          <p:cNvSpPr txBox="1"/>
          <p:nvPr/>
        </p:nvSpPr>
        <p:spPr>
          <a:xfrm>
            <a:off x="1324676" y="207964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当甲试管中加入足量双氧水时，</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被氧化为</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反应则得到</a:t>
            </a:r>
            <a:r>
              <a:rPr lang="en-US" altLang="zh-CN" sz="2600" b="1" kern="100" dirty="0">
                <a:solidFill>
                  <a:srgbClr val="0000FF"/>
                </a:solidFill>
                <a:latin typeface="Times New Roman"/>
                <a:ea typeface="仿宋_GB2312"/>
                <a:cs typeface="Courier New"/>
              </a:rPr>
              <a:t>BaSO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沉淀；当乙试管中加入足量</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溶液时，会发生反应：</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2NaOH</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反应则得到</a:t>
            </a:r>
            <a:r>
              <a:rPr lang="en-US" altLang="zh-CN" sz="2600" b="1" kern="100" dirty="0">
                <a:solidFill>
                  <a:srgbClr val="0000FF"/>
                </a:solidFill>
                <a:latin typeface="Times New Roman"/>
                <a:ea typeface="仿宋_GB2312"/>
                <a:cs typeface="Courier New"/>
              </a:rPr>
              <a:t>BaSO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沉淀</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05130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3123908"/>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10.</a:t>
            </a:r>
            <a:r>
              <a:rPr lang="zh-CN" altLang="zh-CN" sz="2600" kern="100" dirty="0">
                <a:latin typeface="Times New Roman"/>
                <a:ea typeface="微软雅黑"/>
                <a:cs typeface="Times New Roman"/>
              </a:rPr>
              <a:t>香烟烟雾中含有</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等气体，用</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无水</a:t>
            </a:r>
            <a:r>
              <a:rPr lang="en-US" altLang="zh-CN" sz="2600" kern="100" dirty="0">
                <a:latin typeface="Times New Roman"/>
                <a:ea typeface="微软雅黑"/>
                <a:cs typeface="Courier New"/>
              </a:rPr>
              <a:t>CuSO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澄清石灰水</a:t>
            </a:r>
            <a:r>
              <a:rPr lang="en-US" altLang="zh-CN" sz="2600" kern="100" dirty="0">
                <a:latin typeface="Times New Roman"/>
                <a:ea typeface="微软雅黑"/>
                <a:cs typeface="Courier New"/>
              </a:rPr>
              <a:t>  </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红热</a:t>
            </a:r>
            <a:r>
              <a:rPr lang="en-US" altLang="zh-CN" sz="2600" kern="100" dirty="0" err="1">
                <a:latin typeface="Times New Roman"/>
                <a:ea typeface="微软雅黑"/>
                <a:cs typeface="Courier New"/>
              </a:rPr>
              <a:t>CuO</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碱石灰　</a:t>
            </a:r>
            <a:r>
              <a:rPr lang="en-US" altLang="zh-CN" sz="2600" kern="100" dirty="0">
                <a:latin typeface="宋体"/>
                <a:ea typeface="微软雅黑"/>
                <a:cs typeface="Times New Roman"/>
              </a:rPr>
              <a:t>⑤</a:t>
            </a:r>
            <a:r>
              <a:rPr lang="zh-CN" altLang="zh-CN" sz="2600" kern="100" dirty="0">
                <a:latin typeface="Times New Roman"/>
                <a:ea typeface="微软雅黑"/>
                <a:cs typeface="Times New Roman"/>
              </a:rPr>
              <a:t>品红溶液</a:t>
            </a:r>
            <a:r>
              <a:rPr lang="en-US" altLang="zh-CN" sz="2600" kern="100" dirty="0">
                <a:latin typeface="Times New Roman"/>
                <a:ea typeface="微软雅黑"/>
                <a:cs typeface="Courier New"/>
              </a:rPr>
              <a:t>  </a:t>
            </a:r>
            <a:r>
              <a:rPr lang="en-US" altLang="zh-CN" sz="2600" kern="100" dirty="0">
                <a:latin typeface="宋体"/>
                <a:ea typeface="微软雅黑"/>
                <a:cs typeface="Times New Roman"/>
              </a:rPr>
              <a:t>⑥</a:t>
            </a:r>
            <a:r>
              <a:rPr lang="zh-CN" altLang="zh-CN" sz="2600" kern="100" dirty="0">
                <a:latin typeface="Times New Roman"/>
                <a:ea typeface="微软雅黑"/>
                <a:cs typeface="Times New Roman"/>
              </a:rPr>
              <a:t>酸性高锰酸钾溶液等药品可将其一一检出，检测时香烟烟雾通入药品的正确顺序是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①⑤②①④③</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①⑤⑥②④③</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③④②⑥⑤①</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en-US" altLang="zh-CN" sz="2600" kern="100" dirty="0" smtClean="0">
                <a:latin typeface="宋体"/>
                <a:ea typeface="微软雅黑"/>
                <a:cs typeface="Times New Roman"/>
              </a:rPr>
              <a:t>②⑤①④③⑥</a:t>
            </a:r>
            <a:endParaRPr lang="zh-CN" altLang="zh-CN" sz="1050" kern="100" dirty="0">
              <a:latin typeface="宋体"/>
              <a:cs typeface="Courier New"/>
            </a:endParaRPr>
          </a:p>
        </p:txBody>
      </p:sp>
      <p:sp>
        <p:nvSpPr>
          <p:cNvPr id="10" name="TextBox 9"/>
          <p:cNvSpPr txBox="1"/>
          <p:nvPr/>
        </p:nvSpPr>
        <p:spPr>
          <a:xfrm>
            <a:off x="8255446" y="2065706"/>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48154"/>
          </a:xfrm>
          <a:prstGeom prst="rect">
            <a:avLst/>
          </a:prstGeom>
        </p:spPr>
        <p:txBody>
          <a:bodyPr wrap="square" lIns="121898" tIns="60948" rIns="121898" bIns="60948">
            <a:spAutoFit/>
          </a:bodyPr>
          <a:lstStyle/>
          <a:p>
            <a:pPr lvl="0" algn="just">
              <a:lnSpc>
                <a:spcPct val="150000"/>
              </a:lnSpc>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先用</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检测出水，无水硫酸铜变蓝，因为后面一些步骤中会有水产生，且空气中的水蒸气可能也会影响检测结果；再用</a:t>
            </a:r>
            <a:r>
              <a:rPr lang="en-US" altLang="zh-CN" sz="2600" b="1" kern="100" dirty="0">
                <a:solidFill>
                  <a:srgbClr val="0000FF"/>
                </a:solidFill>
                <a:latin typeface="宋体"/>
                <a:ea typeface="仿宋_GB2312"/>
                <a:cs typeface="Times New Roman"/>
              </a:rPr>
              <a:t>⑤</a:t>
            </a:r>
            <a:r>
              <a:rPr lang="zh-CN" altLang="zh-CN" sz="2600" b="1" kern="100" dirty="0">
                <a:solidFill>
                  <a:srgbClr val="0000FF"/>
                </a:solidFill>
                <a:latin typeface="Times New Roman"/>
                <a:ea typeface="仿宋_GB2312"/>
                <a:cs typeface="Times New Roman"/>
              </a:rPr>
              <a:t>检测</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使品红溶液褪色；再用</a:t>
            </a:r>
            <a:r>
              <a:rPr lang="en-US" altLang="zh-CN" sz="2600" b="1" kern="100" dirty="0">
                <a:solidFill>
                  <a:srgbClr val="0000FF"/>
                </a:solidFill>
                <a:latin typeface="宋体"/>
                <a:ea typeface="仿宋_GB2312"/>
                <a:cs typeface="Times New Roman"/>
              </a:rPr>
              <a:t>⑥</a:t>
            </a:r>
            <a:r>
              <a:rPr lang="zh-CN" altLang="zh-CN" sz="2600" b="1" kern="100" dirty="0">
                <a:solidFill>
                  <a:srgbClr val="0000FF"/>
                </a:solidFill>
                <a:latin typeface="Times New Roman"/>
                <a:ea typeface="仿宋_GB2312"/>
                <a:cs typeface="Times New Roman"/>
              </a:rPr>
              <a:t>将多余的</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除去</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或者说检测</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是否除尽</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，因为如果不除尽，</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会影响后面的实验；再用</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检测</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并除去过量的</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使澄清石灰水变浑浊；通过</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碱石灰除去</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；再用</a:t>
            </a:r>
            <a:r>
              <a:rPr lang="zh-CN"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来检测</a:t>
            </a:r>
            <a:r>
              <a:rPr lang="en-US" altLang="zh-CN" sz="2600" b="1" kern="100" dirty="0">
                <a:solidFill>
                  <a:srgbClr val="0000FF"/>
                </a:solidFill>
                <a:latin typeface="Times New Roman"/>
                <a:ea typeface="仿宋_GB2312"/>
                <a:cs typeface="Courier New"/>
              </a:rPr>
              <a:t>CO</a:t>
            </a:r>
            <a:r>
              <a:rPr lang="zh-CN" altLang="zh-CN" sz="2600" b="1" kern="100" dirty="0">
                <a:solidFill>
                  <a:srgbClr val="0000FF"/>
                </a:solidFill>
                <a:latin typeface="Times New Roman"/>
                <a:ea typeface="仿宋_GB2312"/>
                <a:cs typeface="Times New Roman"/>
              </a:rPr>
              <a:t>，红热氧化铜由黑色变成红色；</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5524565"/>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11.</a:t>
            </a:r>
            <a:r>
              <a:rPr lang="zh-CN" altLang="zh-CN" sz="2600" kern="100" dirty="0">
                <a:latin typeface="Times New Roman"/>
                <a:ea typeface="微软雅黑"/>
                <a:cs typeface="Times New Roman"/>
              </a:rPr>
              <a:t>常温下</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是两种有刺激性气味的气体。将</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通入品红溶液中，品红溶液变为无色；将</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通入品红溶液中，品红溶液也变为无色。将</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通入紫色石蕊溶液中，溶液变为红色；将</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通入紫色石蕊溶液中，溶液先变红后褪色。将</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按</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的体积比充分混合，通入品红溶液中，品红溶液不褪色，通入紫色石蕊溶液中，溶液只变红不褪色。试回答下列问题：</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的化学式：</a:t>
            </a:r>
            <a:r>
              <a:rPr lang="en-US" altLang="zh-CN" sz="2600" kern="100" dirty="0">
                <a:latin typeface="Times New Roman"/>
                <a:ea typeface="微软雅黑"/>
                <a:cs typeface="Courier New"/>
              </a:rPr>
              <a:t>A____________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写出</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与</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溶液反应的化学方程式：</a:t>
            </a:r>
            <a:r>
              <a:rPr lang="zh-CN" altLang="zh-CN" sz="2600" kern="100" dirty="0">
                <a:latin typeface="宋体"/>
                <a:ea typeface="Times New Roman"/>
                <a:cs typeface="Courier New"/>
              </a:rPr>
              <a:t> </a:t>
            </a:r>
            <a:r>
              <a:rPr lang="en-US" altLang="zh-CN" sz="2600" kern="100" dirty="0" smtClean="0">
                <a:latin typeface="宋体"/>
                <a:ea typeface="Times New Roman"/>
                <a:cs typeface="Courier New"/>
              </a:rPr>
              <a:t>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答</a:t>
            </a:r>
            <a:r>
              <a:rPr lang="zh-CN" altLang="zh-CN" sz="2600" kern="100" dirty="0">
                <a:solidFill>
                  <a:srgbClr val="C00000"/>
                </a:solidFill>
                <a:latin typeface="Times New Roman"/>
                <a:ea typeface="黑体"/>
                <a:cs typeface="Times New Roman"/>
              </a:rPr>
              <a:t>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 (1)SO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Cl</a:t>
            </a:r>
            <a:r>
              <a:rPr lang="en-US" altLang="zh-CN" sz="2600" kern="100" baseline="-25000" dirty="0">
                <a:solidFill>
                  <a:srgbClr val="C00000"/>
                </a:solidFill>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solidFill>
                  <a:srgbClr val="C00000"/>
                </a:solidFill>
                <a:latin typeface="Times New Roman"/>
                <a:ea typeface="微软雅黑"/>
                <a:cs typeface="Courier New"/>
              </a:rPr>
              <a:t>　(</a:t>
            </a:r>
            <a:r>
              <a:rPr lang="en-US" altLang="zh-CN" sz="2600" kern="100" dirty="0">
                <a:solidFill>
                  <a:srgbClr val="C00000"/>
                </a:solidFill>
                <a:latin typeface="Times New Roman"/>
                <a:ea typeface="微软雅黑"/>
                <a:cs typeface="Courier New"/>
              </a:rPr>
              <a:t>2)2NaOH</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SO</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少量</a:t>
            </a:r>
            <a:r>
              <a:rPr lang="en-US" altLang="zh-CN" sz="2600" kern="100" dirty="0">
                <a:solidFill>
                  <a:srgbClr val="C00000"/>
                </a:solidFill>
                <a:latin typeface="Times New Roman"/>
                <a:ea typeface="微软雅黑"/>
                <a:cs typeface="Courier New"/>
              </a:rPr>
              <a:t>)</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=Na</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SO</a:t>
            </a:r>
            <a:r>
              <a:rPr lang="en-US" altLang="zh-CN" sz="2600" kern="100" baseline="-250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H</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zh-CN" altLang="zh-CN" sz="2600" kern="100" dirty="0">
                <a:solidFill>
                  <a:srgbClr val="C00000"/>
                </a:solidFill>
                <a:latin typeface="Times New Roman"/>
                <a:ea typeface="微软雅黑"/>
                <a:cs typeface="Times New Roman"/>
              </a:rPr>
              <a:t>或</a:t>
            </a:r>
            <a:r>
              <a:rPr lang="en-US" altLang="zh-CN" sz="2600" kern="100" dirty="0" err="1">
                <a:solidFill>
                  <a:srgbClr val="C00000"/>
                </a:solidFill>
                <a:latin typeface="Times New Roman"/>
                <a:ea typeface="微软雅黑"/>
                <a:cs typeface="Courier New"/>
              </a:rPr>
              <a:t>NaOH</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SO</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过量</a:t>
            </a:r>
            <a:r>
              <a:rPr lang="en-US" altLang="zh-CN" sz="2600" kern="100" dirty="0">
                <a:solidFill>
                  <a:srgbClr val="C00000"/>
                </a:solidFill>
                <a:latin typeface="Times New Roman"/>
                <a:ea typeface="微软雅黑"/>
                <a:cs typeface="Courier New"/>
              </a:rPr>
              <a:t>)</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=NaHSO</a:t>
            </a:r>
            <a:r>
              <a:rPr lang="en-US" altLang="zh-CN" sz="2600" kern="100" baseline="-25000" dirty="0">
                <a:solidFill>
                  <a:srgbClr val="C00000"/>
                </a:solidFill>
                <a:latin typeface="Times New Roman"/>
                <a:ea typeface="微软雅黑"/>
                <a:cs typeface="Courier New"/>
              </a:rPr>
              <a:t>3</a:t>
            </a:r>
            <a:r>
              <a:rPr lang="en-US" altLang="zh-CN" sz="2600" kern="100" dirty="0" smtClean="0">
                <a:solidFill>
                  <a:srgbClr val="C00000"/>
                </a:solidFill>
                <a:latin typeface="Times New Roman"/>
                <a:ea typeface="微软雅黑"/>
                <a:cs typeface="Courier New"/>
              </a:rPr>
              <a:t>)</a:t>
            </a:r>
            <a:endParaRPr lang="zh-CN" altLang="zh-CN" sz="1050" kern="100" dirty="0">
              <a:latin typeface="宋体"/>
              <a:cs typeface="Courier New"/>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linds(horizont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写出</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与</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溶液反应的离子方程式：</a:t>
            </a:r>
            <a:r>
              <a:rPr lang="zh-CN" altLang="zh-CN" sz="2600" kern="100" dirty="0">
                <a:latin typeface="宋体"/>
                <a:ea typeface="Times New Roman"/>
                <a:cs typeface="Courier New"/>
              </a:rPr>
              <a:t> </a:t>
            </a:r>
            <a:r>
              <a:rPr lang="en-US" altLang="zh-CN" sz="2600" kern="100" dirty="0" smtClean="0">
                <a:latin typeface="宋体"/>
                <a:ea typeface="Times New Roman"/>
                <a:cs typeface="Courier New"/>
              </a:rPr>
              <a:t>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加热通入</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后变为无色的品红溶液，现象是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；加热通入</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后变为无色的品红溶液，现象是</a:t>
            </a:r>
            <a:r>
              <a:rPr lang="en-US" altLang="zh-CN" sz="2600" kern="100" dirty="0">
                <a:latin typeface="Times New Roman"/>
                <a:ea typeface="微软雅黑"/>
                <a:cs typeface="Courier New"/>
              </a:rPr>
              <a:t>___________________________________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3)2OH</a:t>
            </a:r>
            <a:r>
              <a:rPr lang="en-US" altLang="zh-CN" sz="2600" kern="100" baseline="300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Cl</a:t>
            </a:r>
            <a:r>
              <a:rPr lang="en-US" altLang="zh-CN" sz="2600" kern="100" baseline="-25000" dirty="0">
                <a:solidFill>
                  <a:srgbClr val="C00000"/>
                </a:solidFill>
                <a:latin typeface="Times New Roman"/>
                <a:ea typeface="微软雅黑"/>
                <a:cs typeface="Courier New"/>
              </a:rPr>
              <a:t>2</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a:t>
            </a:r>
            <a:r>
              <a:rPr lang="en-US" altLang="zh-CN" sz="2600" kern="100" dirty="0" err="1">
                <a:solidFill>
                  <a:srgbClr val="C00000"/>
                </a:solidFill>
                <a:latin typeface="Times New Roman"/>
                <a:ea typeface="微软雅黑"/>
                <a:cs typeface="Courier New"/>
              </a:rPr>
              <a:t>Cl</a:t>
            </a:r>
            <a:r>
              <a:rPr lang="en-US" altLang="zh-CN" sz="2600" kern="100" baseline="300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a:t>
            </a:r>
            <a:r>
              <a:rPr lang="en-US" altLang="zh-CN" sz="2600" kern="100" dirty="0" err="1">
                <a:solidFill>
                  <a:srgbClr val="C00000"/>
                </a:solidFill>
                <a:latin typeface="Times New Roman"/>
                <a:ea typeface="微软雅黑"/>
                <a:cs typeface="Courier New"/>
              </a:rPr>
              <a:t>ClO</a:t>
            </a:r>
            <a:r>
              <a:rPr lang="en-US" altLang="zh-CN" sz="2600" kern="100" baseline="300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H</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(4)</a:t>
            </a:r>
            <a:r>
              <a:rPr lang="zh-CN" altLang="zh-CN" sz="2600" kern="100" dirty="0">
                <a:solidFill>
                  <a:srgbClr val="C00000"/>
                </a:solidFill>
                <a:latin typeface="Times New Roman"/>
                <a:ea typeface="微软雅黑"/>
                <a:cs typeface="Times New Roman"/>
              </a:rPr>
              <a:t>溶液又变为红色　无明显变</a:t>
            </a:r>
            <a:r>
              <a:rPr lang="zh-CN" altLang="zh-CN" sz="2600" kern="100" dirty="0" smtClean="0">
                <a:solidFill>
                  <a:srgbClr val="C00000"/>
                </a:solidFill>
                <a:latin typeface="Times New Roman"/>
                <a:ea typeface="微软雅黑"/>
                <a:cs typeface="Times New Roman"/>
              </a:rPr>
              <a:t>化</a:t>
            </a:r>
            <a:endParaRPr lang="zh-CN" altLang="zh-CN" sz="1050" kern="100" dirty="0">
              <a:latin typeface="宋体"/>
              <a:cs typeface="Courier New"/>
            </a:endParaRPr>
          </a:p>
        </p:txBody>
      </p:sp>
    </p:spTree>
    <p:extLst>
      <p:ext uri="{BB962C8B-B14F-4D97-AF65-F5344CB8AC3E}">
        <p14:creationId xmlns:p14="http://schemas.microsoft.com/office/powerpoint/2010/main" val="8766858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1445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12.</a:t>
            </a:r>
            <a:r>
              <a:rPr lang="zh-CN" altLang="zh-CN" sz="2600" kern="100" dirty="0">
                <a:latin typeface="Times New Roman"/>
                <a:ea typeface="微软雅黑"/>
                <a:cs typeface="Times New Roman"/>
              </a:rPr>
              <a:t>某化学小组为了证明二氧化硫和氯气的漂白性，设计了如图所示的实验装置</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87278900"/>
              </p:ext>
            </p:extLst>
          </p:nvPr>
        </p:nvGraphicFramePr>
        <p:xfrm>
          <a:off x="531731" y="3832582"/>
          <a:ext cx="11414125" cy="2522537"/>
        </p:xfrm>
        <a:graphic>
          <a:graphicData uri="http://schemas.openxmlformats.org/presentationml/2006/ole">
            <mc:AlternateContent xmlns:mc="http://schemas.openxmlformats.org/markup-compatibility/2006">
              <mc:Choice xmlns:v="urn:schemas-microsoft-com:vml" Requires="v">
                <p:oleObj spid="_x0000_s29733" name="Document" r:id="rId3" imgW="11484297" imgH="2657705" progId="Word.Document.8">
                  <p:embed/>
                </p:oleObj>
              </mc:Choice>
              <mc:Fallback>
                <p:oleObj name="Document" r:id="rId3" imgW="11484297" imgH="2657705" progId="Word.Document.8">
                  <p:embed/>
                  <p:pic>
                    <p:nvPicPr>
                      <p:cNvPr id="0" name=""/>
                      <p:cNvPicPr/>
                      <p:nvPr/>
                    </p:nvPicPr>
                    <p:blipFill>
                      <a:blip r:embed="rId4"/>
                      <a:stretch>
                        <a:fillRect/>
                      </a:stretch>
                    </p:blipFill>
                    <p:spPr>
                      <a:xfrm>
                        <a:off x="531731" y="3832582"/>
                        <a:ext cx="11414125" cy="2522537"/>
                      </a:xfrm>
                      <a:prstGeom prst="rect">
                        <a:avLst/>
                      </a:prstGeom>
                    </p:spPr>
                  </p:pic>
                </p:oleObj>
              </mc:Fallback>
            </mc:AlternateContent>
          </a:graphicData>
        </a:graphic>
      </p:graphicFrame>
      <p:pic>
        <p:nvPicPr>
          <p:cNvPr id="29698" name="Picture 2" descr="X25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871" y="1060734"/>
            <a:ext cx="4868286" cy="276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41458"/>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硫的非金属性较强，所以只以化合态存在于自然界中</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硫在足量空气中燃烧生成</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硫单质中元素化合价为</a:t>
            </a:r>
            <a:r>
              <a:rPr lang="en-US" altLang="zh-CN" sz="2600" kern="100" dirty="0">
                <a:latin typeface="Times New Roman"/>
                <a:ea typeface="微软雅黑"/>
                <a:cs typeface="Courier New"/>
              </a:rPr>
              <a:t>0</a:t>
            </a:r>
            <a:r>
              <a:rPr lang="zh-CN" altLang="zh-CN" sz="2600" kern="100" dirty="0">
                <a:latin typeface="Times New Roman"/>
                <a:ea typeface="微软雅黑"/>
                <a:cs typeface="Times New Roman"/>
              </a:rPr>
              <a:t>，硫既有氧化性又有还原性</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可以用二硫化碳清洗附有硫黄的试管</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8795506" y="2079644"/>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5375126" y="2664709"/>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8637455" y="3249774"/>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9" name="矩形 8"/>
          <p:cNvSpPr/>
          <p:nvPr/>
        </p:nvSpPr>
        <p:spPr>
          <a:xfrm>
            <a:off x="6477215" y="3882456"/>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864509"/>
            <a:ext cx="11243394"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请回答下列问题：</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用来制取氯气的装置是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填字母</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，反应中浓盐酸所表现出的化学性质是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反应开始一段时间后，</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试管中的品红溶液均褪色。停止通气后，再给</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两个试管分别加热，</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填</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试管中无明显现象。</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装置</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的作用是</a:t>
            </a:r>
            <a:r>
              <a:rPr lang="en-US" altLang="zh-CN" sz="2600" kern="100" dirty="0">
                <a:latin typeface="Times New Roman"/>
                <a:ea typeface="微软雅黑"/>
                <a:cs typeface="Courier New"/>
              </a:rPr>
              <a:t>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(1)E</a:t>
            </a:r>
            <a:r>
              <a:rPr lang="zh-CN" altLang="zh-CN" sz="2600" kern="100" dirty="0">
                <a:solidFill>
                  <a:srgbClr val="C00000"/>
                </a:solidFill>
                <a:latin typeface="Times New Roman"/>
                <a:ea typeface="微软雅黑"/>
                <a:cs typeface="Times New Roman"/>
              </a:rPr>
              <a:t>　还原性　酸性　</a:t>
            </a:r>
            <a:r>
              <a:rPr lang="en-US" altLang="zh-CN" sz="2600" kern="100" dirty="0">
                <a:solidFill>
                  <a:srgbClr val="C00000"/>
                </a:solidFill>
                <a:latin typeface="Times New Roman"/>
                <a:ea typeface="微软雅黑"/>
                <a:cs typeface="Courier New"/>
              </a:rPr>
              <a:t>(2)D</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吸收多余的二氧化硫和氯</a:t>
            </a:r>
            <a:r>
              <a:rPr lang="zh-CN" altLang="zh-CN" sz="2600" kern="100" dirty="0" smtClean="0">
                <a:solidFill>
                  <a:srgbClr val="C00000"/>
                </a:solidFill>
                <a:latin typeface="Times New Roman"/>
                <a:ea typeface="微软雅黑"/>
                <a:cs typeface="Times New Roman"/>
              </a:rPr>
              <a:t>气</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linds(horizontal)">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503531590"/>
              </p:ext>
            </p:extLst>
          </p:nvPr>
        </p:nvGraphicFramePr>
        <p:xfrm>
          <a:off x="377825" y="549474"/>
          <a:ext cx="11414125" cy="5818188"/>
        </p:xfrm>
        <a:graphic>
          <a:graphicData uri="http://schemas.openxmlformats.org/presentationml/2006/ole">
            <mc:AlternateContent xmlns:mc="http://schemas.openxmlformats.org/markup-compatibility/2006">
              <mc:Choice xmlns:v="urn:schemas-microsoft-com:vml" Requires="v">
                <p:oleObj spid="_x0000_s30754" name="Document" r:id="rId3" imgW="11484297" imgH="5870209" progId="Word.Document.8">
                  <p:embed/>
                </p:oleObj>
              </mc:Choice>
              <mc:Fallback>
                <p:oleObj name="Document" r:id="rId3" imgW="11484297" imgH="5870209" progId="Word.Document.8">
                  <p:embed/>
                  <p:pic>
                    <p:nvPicPr>
                      <p:cNvPr id="0" name=""/>
                      <p:cNvPicPr/>
                      <p:nvPr/>
                    </p:nvPicPr>
                    <p:blipFill>
                      <a:blip r:embed="rId4"/>
                      <a:stretch>
                        <a:fillRect/>
                      </a:stretch>
                    </p:blipFill>
                    <p:spPr>
                      <a:xfrm>
                        <a:off x="377825" y="549474"/>
                        <a:ext cx="11414125" cy="5818188"/>
                      </a:xfrm>
                      <a:prstGeom prst="rect">
                        <a:avLst/>
                      </a:prstGeom>
                    </p:spPr>
                  </p:pic>
                </p:oleObj>
              </mc:Fallback>
            </mc:AlternateContent>
          </a:graphicData>
        </a:graphic>
      </p:graphicFrame>
    </p:spTree>
    <p:extLst>
      <p:ext uri="{BB962C8B-B14F-4D97-AF65-F5344CB8AC3E}">
        <p14:creationId xmlns:p14="http://schemas.microsoft.com/office/powerpoint/2010/main" val="24053012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74499"/>
            <a:ext cx="11243394"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若装置</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中的品红溶液换成紫色的石蕊溶液，则出现的现象</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Courier New"/>
              </a:rPr>
              <a:t>______________________________________________________________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该小组同学将两种气体混合后通入品红溶液，一段时间后，品红溶液几乎不褪色。查阅资料得知：两种气体按体积比</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混合，再与水反应可生成两种常见的酸，因而失去漂白作用，该反应的化学方程式是</a:t>
            </a:r>
            <a:r>
              <a:rPr lang="en-US" altLang="zh-CN" sz="2600" kern="100" dirty="0">
                <a:latin typeface="Times New Roman"/>
                <a:ea typeface="微软雅黑"/>
                <a:cs typeface="Courier New"/>
              </a:rPr>
              <a:t>_____________________________________________________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4)</a:t>
            </a:r>
            <a:r>
              <a:rPr lang="zh-CN" altLang="zh-CN" sz="2600" kern="100" dirty="0">
                <a:solidFill>
                  <a:srgbClr val="C00000"/>
                </a:solidFill>
                <a:latin typeface="Times New Roman"/>
                <a:ea typeface="微软雅黑"/>
                <a:cs typeface="Times New Roman"/>
              </a:rPr>
              <a:t>先变红，后褪色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Times New Roman"/>
                <a:ea typeface="微软雅黑"/>
                <a:cs typeface="Courier New"/>
              </a:rPr>
              <a:t>(5)SO</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Cl</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Times New Roman"/>
                <a:ea typeface="微软雅黑"/>
                <a:cs typeface="Courier New"/>
              </a:rPr>
              <a:t>2H</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=2HCl</a:t>
            </a:r>
            <a:r>
              <a:rPr lang="zh-CN" altLang="zh-CN" sz="2600" kern="100" dirty="0">
                <a:solidFill>
                  <a:srgbClr val="C00000"/>
                </a:solidFill>
                <a:latin typeface="Times New Roman"/>
                <a:ea typeface="微软雅黑"/>
                <a:cs typeface="Times New Roman"/>
              </a:rPr>
              <a:t>＋</a:t>
            </a:r>
            <a:r>
              <a:rPr lang="en-US" altLang="zh-CN" sz="2600" kern="100" dirty="0" smtClean="0">
                <a:solidFill>
                  <a:srgbClr val="C00000"/>
                </a:solidFill>
                <a:latin typeface="Times New Roman"/>
                <a:ea typeface="微软雅黑"/>
                <a:cs typeface="Courier New"/>
              </a:rPr>
              <a:t>H</a:t>
            </a:r>
            <a:r>
              <a:rPr lang="en-US" altLang="zh-CN" sz="2600" kern="100" baseline="-25000" dirty="0" smtClean="0">
                <a:solidFill>
                  <a:srgbClr val="C00000"/>
                </a:solidFill>
                <a:latin typeface="Times New Roman"/>
                <a:ea typeface="微软雅黑"/>
                <a:cs typeface="Courier New"/>
              </a:rPr>
              <a:t>2</a:t>
            </a:r>
            <a:r>
              <a:rPr lang="en-US" altLang="zh-CN" sz="2600" kern="100" dirty="0" smtClean="0">
                <a:solidFill>
                  <a:srgbClr val="C00000"/>
                </a:solidFill>
                <a:latin typeface="Times New Roman"/>
                <a:ea typeface="微软雅黑"/>
                <a:cs typeface="Courier New"/>
              </a:rPr>
              <a:t>SO</a:t>
            </a:r>
            <a:r>
              <a:rPr lang="en-US" altLang="zh-CN" sz="2600" kern="100" baseline="-25000" dirty="0" smtClean="0">
                <a:solidFill>
                  <a:srgbClr val="C00000"/>
                </a:solidFill>
                <a:latin typeface="Times New Roman"/>
                <a:ea typeface="微软雅黑"/>
                <a:cs typeface="Courier New"/>
              </a:rPr>
              <a:t>4</a:t>
            </a:r>
            <a:endParaRPr lang="zh-CN" altLang="zh-CN" sz="1050" kern="100" dirty="0">
              <a:latin typeface="宋体"/>
              <a:cs typeface="Courier New"/>
            </a:endParaRPr>
          </a:p>
        </p:txBody>
      </p:sp>
    </p:spTree>
    <p:extLst>
      <p:ext uri="{BB962C8B-B14F-4D97-AF65-F5344CB8AC3E}">
        <p14:creationId xmlns:p14="http://schemas.microsoft.com/office/powerpoint/2010/main" val="24053012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smtClean="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氯气溶于水生成盐酸和次氯酸，氯水显酸性和强氧化性，因此若装置</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中的品红溶液换成紫色的石蕊溶液，则出现的现象是先变红，后褪色。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solidFill>
                  <a:srgbClr val="0000FF"/>
                </a:solidFill>
                <a:latin typeface="Times New Roman"/>
                <a:ea typeface="仿宋_GB2312"/>
                <a:cs typeface="Courier New"/>
              </a:rPr>
              <a:t>(5)</a:t>
            </a:r>
            <a:r>
              <a:rPr lang="zh-CN" altLang="zh-CN" sz="2600" b="1" kern="100" dirty="0">
                <a:solidFill>
                  <a:srgbClr val="0000FF"/>
                </a:solidFill>
                <a:latin typeface="Times New Roman"/>
                <a:ea typeface="仿宋_GB2312"/>
                <a:cs typeface="Times New Roman"/>
              </a:rPr>
              <a:t>氯气有强氧化性，二氧化硫有还原性，二者能按</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发生氧化还原反应生成盐酸和硫酸而使气体失去漂白性，化学方程式为</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2HCl</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4053012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42029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13.</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矩形 9"/>
          <p:cNvSpPr/>
          <p:nvPr/>
        </p:nvSpPr>
        <p:spPr>
          <a:xfrm>
            <a:off x="694516" y="2151201"/>
            <a:ext cx="11219977"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气体分别通入溴水中，溴水都褪色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气体分别通入</a:t>
            </a:r>
            <a:r>
              <a:rPr lang="en-US" altLang="zh-CN" sz="2600" kern="100" dirty="0">
                <a:latin typeface="Times New Roman"/>
                <a:ea typeface="微软雅黑"/>
                <a:cs typeface="Courier New"/>
              </a:rPr>
              <a:t>Ba(OH)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溶液中，都有白色沉淀生成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气体分别通入</a:t>
            </a:r>
            <a:r>
              <a:rPr lang="en-US" altLang="zh-CN" sz="2600" kern="100" dirty="0">
                <a:latin typeface="Times New Roman"/>
                <a:ea typeface="微软雅黑"/>
                <a:cs typeface="Courier New"/>
              </a:rPr>
              <a:t>BaCl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溶液中，都没有白色沉淀生成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气体分别通入用硝酸酸化的</a:t>
            </a:r>
            <a:r>
              <a:rPr lang="en-US" altLang="zh-CN" sz="2600" kern="100" dirty="0">
                <a:latin typeface="Times New Roman"/>
                <a:ea typeface="微软雅黑"/>
                <a:cs typeface="Courier New"/>
              </a:rPr>
              <a:t>BaCl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溶液中，都有白色沉淀生</a:t>
            </a:r>
            <a:r>
              <a:rPr lang="zh-CN" altLang="zh-CN" sz="2600" kern="100" dirty="0" smtClean="0">
                <a:latin typeface="Times New Roman"/>
                <a:ea typeface="微软雅黑"/>
                <a:cs typeface="Times New Roman"/>
              </a:rPr>
              <a:t>成</a:t>
            </a:r>
            <a:endParaRPr lang="zh-CN" altLang="zh-CN" sz="1050" kern="100" dirty="0">
              <a:latin typeface="宋体"/>
              <a:cs typeface="Courier New"/>
            </a:endParaRPr>
          </a:p>
        </p:txBody>
      </p:sp>
      <p:sp>
        <p:nvSpPr>
          <p:cNvPr id="11" name="TextBox 10"/>
          <p:cNvSpPr txBox="1"/>
          <p:nvPr/>
        </p:nvSpPr>
        <p:spPr>
          <a:xfrm>
            <a:off x="4430093" y="1539584"/>
            <a:ext cx="1035043"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3650" name="Picture 2" descr="素养培优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885154"/>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380922979"/>
              </p:ext>
            </p:extLst>
          </p:nvPr>
        </p:nvGraphicFramePr>
        <p:xfrm>
          <a:off x="377825" y="1854619"/>
          <a:ext cx="11414125" cy="1908175"/>
        </p:xfrm>
        <a:graphic>
          <a:graphicData uri="http://schemas.openxmlformats.org/presentationml/2006/ole">
            <mc:AlternateContent xmlns:mc="http://schemas.openxmlformats.org/markup-compatibility/2006">
              <mc:Choice xmlns:v="urn:schemas-microsoft-com:vml" Requires="v">
                <p:oleObj spid="_x0000_s31776" name="Document" r:id="rId3" imgW="11484297" imgH="1927214" progId="Word.Document.8">
                  <p:embed/>
                </p:oleObj>
              </mc:Choice>
              <mc:Fallback>
                <p:oleObj name="Document" r:id="rId3" imgW="11484297" imgH="1927214" progId="Word.Document.8">
                  <p:embed/>
                  <p:pic>
                    <p:nvPicPr>
                      <p:cNvPr id="0" name=""/>
                      <p:cNvPicPr/>
                      <p:nvPr/>
                    </p:nvPicPr>
                    <p:blipFill>
                      <a:blip r:embed="rId4"/>
                      <a:stretch>
                        <a:fillRect/>
                      </a:stretch>
                    </p:blipFill>
                    <p:spPr>
                      <a:xfrm>
                        <a:off x="377825" y="1854619"/>
                        <a:ext cx="11414125" cy="1908175"/>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27944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14.</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某兴趣小组探究</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气体的还原性，装置如图所示，下列说法不合理</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694516" y="3411231"/>
            <a:ext cx="11219977"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为了验证</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中发生了氧化还原反应，加入稀盐酸酸化的</a:t>
            </a:r>
            <a:r>
              <a:rPr lang="en-US" altLang="zh-CN" sz="2600" kern="100" dirty="0">
                <a:latin typeface="Times New Roman"/>
                <a:ea typeface="微软雅黑"/>
                <a:cs typeface="Courier New"/>
              </a:rPr>
              <a:t>BaCl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溶液，产生</a:t>
            </a:r>
            <a:r>
              <a:rPr lang="zh-CN" altLang="zh-CN" sz="2600" kern="100" dirty="0" smtClean="0">
                <a:latin typeface="Times New Roman"/>
                <a:ea typeface="微软雅黑"/>
                <a:cs typeface="Times New Roman"/>
              </a:rPr>
              <a:t>白</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色</a:t>
            </a:r>
            <a:r>
              <a:rPr lang="zh-CN" altLang="zh-CN" sz="2600" kern="100" dirty="0">
                <a:latin typeface="Times New Roman"/>
                <a:ea typeface="微软雅黑"/>
                <a:cs typeface="Times New Roman"/>
              </a:rPr>
              <a:t>沉淀</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装置</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的作用是吸收</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尾气，防止污染空气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向反应后的</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溶液中加入酸性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溶液，紫红色褪去，说明一定有</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装置</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是为了验证还原性：</a:t>
            </a:r>
            <a:r>
              <a:rPr lang="en-US" altLang="zh-CN" sz="2600" kern="100" dirty="0">
                <a:latin typeface="Times New Roman"/>
                <a:ea typeface="微软雅黑"/>
                <a:cs typeface="Courier New"/>
              </a:rPr>
              <a:t> I</a:t>
            </a:r>
            <a:r>
              <a:rPr lang="en-US" altLang="zh-CN" sz="2600" kern="100" baseline="30000" dirty="0">
                <a:latin typeface="Times New Roman"/>
                <a:ea typeface="微软雅黑"/>
                <a:cs typeface="Courier New"/>
              </a:rPr>
              <a:t>-</a:t>
            </a:r>
            <a:r>
              <a:rPr lang="en-US" altLang="zh-CN" sz="2600" kern="100" dirty="0">
                <a:latin typeface="Times New Roman"/>
                <a:ea typeface="微软雅黑"/>
                <a:cs typeface="Courier New"/>
              </a:rPr>
              <a:t>&gt;</a:t>
            </a:r>
            <a:r>
              <a:rPr lang="en-US" altLang="zh-CN" sz="2600" kern="100" dirty="0" smtClean="0">
                <a:latin typeface="Times New Roman"/>
                <a:ea typeface="微软雅黑"/>
                <a:cs typeface="Courier New"/>
              </a:rPr>
              <a:t>SO</a:t>
            </a:r>
            <a:r>
              <a:rPr lang="en-US" altLang="zh-CN" sz="2600" kern="100" baseline="-25000" dirty="0" smtClean="0">
                <a:latin typeface="Times New Roman"/>
                <a:ea typeface="微软雅黑"/>
                <a:cs typeface="Courier New"/>
              </a:rPr>
              <a:t>2</a:t>
            </a:r>
            <a:endParaRPr lang="zh-CN" altLang="zh-CN" sz="1050" kern="100" dirty="0">
              <a:latin typeface="宋体"/>
              <a:cs typeface="Courier New"/>
            </a:endParaRPr>
          </a:p>
        </p:txBody>
      </p:sp>
      <p:sp>
        <p:nvSpPr>
          <p:cNvPr id="10" name="TextBox 9"/>
          <p:cNvSpPr txBox="1"/>
          <p:nvPr/>
        </p:nvSpPr>
        <p:spPr>
          <a:xfrm>
            <a:off x="1144656" y="982436"/>
            <a:ext cx="810018"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45058" name="Picture 2" descr="X25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0086" y="1602859"/>
            <a:ext cx="4725410" cy="194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863942774"/>
              </p:ext>
            </p:extLst>
          </p:nvPr>
        </p:nvGraphicFramePr>
        <p:xfrm>
          <a:off x="377825" y="1044529"/>
          <a:ext cx="11414125" cy="4462463"/>
        </p:xfrm>
        <a:graphic>
          <a:graphicData uri="http://schemas.openxmlformats.org/presentationml/2006/ole">
            <mc:AlternateContent xmlns:mc="http://schemas.openxmlformats.org/markup-compatibility/2006">
              <mc:Choice xmlns:v="urn:schemas-microsoft-com:vml" Requires="v">
                <p:oleObj spid="_x0000_s32797" name="Document" r:id="rId3" imgW="11484297" imgH="4496713" progId="Word.Document.8">
                  <p:embed/>
                </p:oleObj>
              </mc:Choice>
              <mc:Fallback>
                <p:oleObj name="Document" r:id="rId3" imgW="11484297" imgH="4496713" progId="Word.Document.8">
                  <p:embed/>
                  <p:pic>
                    <p:nvPicPr>
                      <p:cNvPr id="0" name=""/>
                      <p:cNvPicPr/>
                      <p:nvPr/>
                    </p:nvPicPr>
                    <p:blipFill>
                      <a:blip r:embed="rId4"/>
                      <a:stretch>
                        <a:fillRect/>
                      </a:stretch>
                    </p:blipFill>
                    <p:spPr>
                      <a:xfrm>
                        <a:off x="377825" y="1044529"/>
                        <a:ext cx="11414125" cy="4462463"/>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66125615"/>
              </p:ext>
            </p:extLst>
          </p:nvPr>
        </p:nvGraphicFramePr>
        <p:xfrm>
          <a:off x="377825" y="929934"/>
          <a:ext cx="11414125" cy="4210050"/>
        </p:xfrm>
        <a:graphic>
          <a:graphicData uri="http://schemas.openxmlformats.org/presentationml/2006/ole">
            <mc:AlternateContent xmlns:mc="http://schemas.openxmlformats.org/markup-compatibility/2006">
              <mc:Choice xmlns:v="urn:schemas-microsoft-com:vml" Requires="v">
                <p:oleObj spid="_x0000_s33821" name="Document" r:id="rId3" imgW="11484297" imgH="4248296" progId="Word.Document.8">
                  <p:embed/>
                </p:oleObj>
              </mc:Choice>
              <mc:Fallback>
                <p:oleObj name="Document" r:id="rId3" imgW="11484297" imgH="4248296" progId="Word.Document.8">
                  <p:embed/>
                  <p:pic>
                    <p:nvPicPr>
                      <p:cNvPr id="0" name=""/>
                      <p:cNvPicPr/>
                      <p:nvPr/>
                    </p:nvPicPr>
                    <p:blipFill>
                      <a:blip r:embed="rId4"/>
                      <a:stretch>
                        <a:fillRect/>
                      </a:stretch>
                    </p:blipFill>
                    <p:spPr>
                      <a:xfrm>
                        <a:off x="377825" y="929934"/>
                        <a:ext cx="11414125" cy="4210050"/>
                      </a:xfrm>
                      <a:prstGeom prst="rect">
                        <a:avLst/>
                      </a:prstGeom>
                    </p:spPr>
                  </p:pic>
                </p:oleObj>
              </mc:Fallback>
            </mc:AlternateContent>
          </a:graphicData>
        </a:graphic>
      </p:graphicFrame>
    </p:spTree>
    <p:extLst>
      <p:ext uri="{BB962C8B-B14F-4D97-AF65-F5344CB8AC3E}">
        <p14:creationId xmlns:p14="http://schemas.microsoft.com/office/powerpoint/2010/main" val="2004064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9581" y="3038175"/>
            <a:ext cx="11243394" cy="3123908"/>
          </a:xfrm>
          <a:prstGeom prst="rect">
            <a:avLst/>
          </a:prstGeom>
        </p:spPr>
        <p:txBody>
          <a:bodyPr wrap="square" lIns="121898" tIns="60948" rIns="121898" bIns="60948">
            <a:spAutoFit/>
          </a:bodyPr>
          <a:lstStyle/>
          <a:p>
            <a:pPr algn="just">
              <a:lnSpc>
                <a:spcPct val="150000"/>
              </a:lnSpc>
              <a:spcAft>
                <a:spcPts val="0"/>
              </a:spcAft>
              <a:tabLst>
                <a:tab pos="3510915" algn="l"/>
              </a:tabLst>
            </a:pPr>
            <a:endParaRPr lang="en-US" altLang="zh-CN" sz="2600" kern="100" dirty="0" smtClean="0">
              <a:latin typeface="宋体"/>
              <a:ea typeface="微软雅黑"/>
              <a:cs typeface="Times New Roman"/>
            </a:endParaRPr>
          </a:p>
          <a:p>
            <a:pPr algn="ctr">
              <a:lnSpc>
                <a:spcPct val="150000"/>
              </a:lnSpc>
              <a:spcAft>
                <a:spcPts val="0"/>
              </a:spcAft>
              <a:tabLst>
                <a:tab pos="3510915" algn="l"/>
              </a:tabLst>
            </a:pPr>
            <a:r>
              <a:rPr lang="zh-CN" altLang="zh-CN" sz="2600" b="1" kern="100" dirty="0">
                <a:latin typeface="Times New Roman"/>
                <a:ea typeface="楷体_GB2312"/>
                <a:cs typeface="Times New Roman"/>
              </a:rPr>
              <a:t>图</a:t>
            </a:r>
            <a:r>
              <a:rPr lang="en-US" altLang="zh-CN" sz="2600" b="1" kern="100" dirty="0">
                <a:latin typeface="Times New Roman"/>
                <a:ea typeface="楷体_GB2312"/>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①</a:t>
            </a:r>
            <a:r>
              <a:rPr lang="zh-CN" altLang="zh-CN" sz="2600" kern="100" dirty="0">
                <a:latin typeface="Times New Roman"/>
                <a:ea typeface="微软雅黑"/>
                <a:cs typeface="Times New Roman"/>
              </a:rPr>
              <a:t>氨水吸收</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。向氨水中通入少量</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，主要反应的离子方程式为</a:t>
            </a:r>
            <a:r>
              <a:rPr lang="en-US" altLang="zh-CN" sz="2600" kern="100" dirty="0">
                <a:latin typeface="Times New Roman"/>
                <a:ea typeface="微软雅黑"/>
                <a:cs typeface="Courier New"/>
              </a:rPr>
              <a:t>________________________</a:t>
            </a:r>
            <a:r>
              <a:rPr lang="zh-CN" altLang="zh-CN" sz="2600" kern="100" dirty="0">
                <a:latin typeface="Times New Roman"/>
                <a:ea typeface="微软雅黑"/>
                <a:cs typeface="Times New Roman"/>
              </a:rPr>
              <a:t>；当通入</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至溶液</a:t>
            </a:r>
            <a:r>
              <a:rPr lang="en-US" altLang="zh-CN" sz="2600" kern="100" dirty="0">
                <a:latin typeface="Times New Roman"/>
                <a:ea typeface="微软雅黑"/>
                <a:cs typeface="Courier New"/>
              </a:rPr>
              <a:t>pH</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时，溶液中浓度最大的阴离子是</a:t>
            </a:r>
            <a:r>
              <a:rPr lang="en-US" altLang="zh-CN" sz="2600" kern="100" dirty="0">
                <a:latin typeface="Times New Roman"/>
                <a:ea typeface="微软雅黑"/>
                <a:cs typeface="Courier New"/>
              </a:rPr>
              <a:t>________________ (</a:t>
            </a:r>
            <a:r>
              <a:rPr lang="zh-CN" altLang="zh-CN" sz="2600" kern="100" dirty="0">
                <a:latin typeface="Times New Roman"/>
                <a:ea typeface="微软雅黑"/>
                <a:cs typeface="Times New Roman"/>
              </a:rPr>
              <a:t>填化学式</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p:txBody>
      </p:sp>
      <p:pic>
        <p:nvPicPr>
          <p:cNvPr id="34818" name="Picture 2" descr="X2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0001" y="639484"/>
            <a:ext cx="3141122" cy="290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6834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612472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zh-CN" altLang="zh-CN" sz="2600" kern="100" dirty="0">
                <a:latin typeface="Times New Roman"/>
                <a:ea typeface="微软雅黑"/>
                <a:cs typeface="Times New Roman"/>
              </a:rPr>
              <a:t>二、</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的性质与应用</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物理性质</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二</a:t>
            </a:r>
            <a:r>
              <a:rPr lang="zh-CN" altLang="zh-CN" sz="2600" kern="100" dirty="0">
                <a:latin typeface="Times New Roman"/>
                <a:ea typeface="微软雅黑"/>
                <a:cs typeface="Times New Roman"/>
              </a:rPr>
              <a:t>氧化硫是一</a:t>
            </a:r>
            <a:r>
              <a:rPr lang="zh-CN" altLang="zh-CN" sz="2600" kern="100" dirty="0" smtClean="0">
                <a:latin typeface="Times New Roman"/>
                <a:ea typeface="微软雅黑"/>
                <a:cs typeface="Times New Roman"/>
              </a:rPr>
              <a:t>种</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气</a:t>
            </a:r>
            <a:r>
              <a:rPr lang="zh-CN" altLang="zh-CN" sz="2600" kern="100" dirty="0">
                <a:latin typeface="Times New Roman"/>
                <a:ea typeface="微软雅黑"/>
                <a:cs typeface="Times New Roman"/>
              </a:rPr>
              <a:t>味的气体，密度比空</a:t>
            </a:r>
            <a:r>
              <a:rPr lang="zh-CN" altLang="zh-CN" sz="2600" kern="100" dirty="0" smtClean="0">
                <a:latin typeface="Times New Roman"/>
                <a:ea typeface="微软雅黑"/>
                <a:cs typeface="Times New Roman"/>
              </a:rPr>
              <a:t>气</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易液化</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溶</a:t>
            </a:r>
            <a:r>
              <a:rPr lang="zh-CN" altLang="zh-CN" sz="2600" kern="100" dirty="0">
                <a:latin typeface="Times New Roman"/>
                <a:ea typeface="微软雅黑"/>
                <a:cs typeface="Times New Roman"/>
              </a:rPr>
              <a:t>于水</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40)</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化学性质</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1)SO</a:t>
            </a:r>
            <a:r>
              <a:rPr lang="en-US" altLang="zh-CN" sz="2600" kern="100" baseline="-25000" dirty="0">
                <a:latin typeface="Times New Roman"/>
                <a:ea typeface="微软雅黑"/>
                <a:cs typeface="Courier New"/>
              </a:rPr>
              <a:t>2</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性</a:t>
            </a:r>
            <a:r>
              <a:rPr lang="zh-CN" altLang="zh-CN" sz="2600" kern="100" dirty="0">
                <a:latin typeface="Times New Roman"/>
                <a:ea typeface="微软雅黑"/>
                <a:cs typeface="Times New Roman"/>
              </a:rPr>
              <a:t>氧化物，具有酸性氧化物的通性。</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写出对应的化学方程式</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宋体"/>
                <a:ea typeface="微软雅黑"/>
                <a:cs typeface="Times New Roman"/>
              </a:rPr>
              <a:t>　①</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反应</a:t>
            </a:r>
            <a:r>
              <a:rPr lang="zh-CN" altLang="zh-CN" sz="2600" kern="100" dirty="0" smtClean="0">
                <a:latin typeface="Times New Roman"/>
                <a:ea typeface="微软雅黑"/>
                <a:cs typeface="Times New Roman"/>
              </a:rPr>
              <a:t>：</a:t>
            </a:r>
            <a:r>
              <a:rPr lang="zh-CN" altLang="en-US" sz="2600" u="sng" kern="100" dirty="0" smtClean="0">
                <a:latin typeface="Times New Roman"/>
                <a:ea typeface="微软雅黑"/>
                <a:cs typeface="Courier New"/>
              </a:rPr>
              <a:t>　　　　　　　　　　　　　　</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该反应</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反</a:t>
            </a:r>
            <a:r>
              <a:rPr lang="zh-CN" altLang="zh-CN" sz="2600" kern="100" dirty="0">
                <a:latin typeface="Times New Roman"/>
                <a:ea typeface="微软雅黑"/>
                <a:cs typeface="Times New Roman"/>
              </a:rPr>
              <a:t>应</a:t>
            </a:r>
            <a:r>
              <a:rPr lang="en-US" altLang="zh-CN" sz="2600" kern="100" dirty="0">
                <a:latin typeface="Times New Roman"/>
                <a:ea typeface="微软雅黑"/>
                <a:cs typeface="Courier New"/>
              </a:rPr>
              <a:t> (</a:t>
            </a:r>
            <a:r>
              <a:rPr lang="zh-CN" altLang="zh-CN" sz="2600" kern="100" dirty="0">
                <a:latin typeface="Times New Roman"/>
                <a:ea typeface="微软雅黑"/>
                <a:cs typeface="Times New Roman"/>
              </a:rPr>
              <a:t>亚硫酸能使紫色石蕊试液变红</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宋体"/>
                <a:ea typeface="微软雅黑"/>
                <a:cs typeface="Times New Roman"/>
              </a:rPr>
              <a:t>　②</a:t>
            </a:r>
            <a:r>
              <a:rPr lang="zh-CN" altLang="zh-CN" sz="2600" kern="100" dirty="0">
                <a:latin typeface="Times New Roman"/>
                <a:ea typeface="微软雅黑"/>
                <a:cs typeface="Times New Roman"/>
              </a:rPr>
              <a:t>与碱反应</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a:t>
            </a:r>
            <a:r>
              <a:rPr lang="en-US" altLang="zh-CN" sz="2600" kern="100" dirty="0" err="1">
                <a:latin typeface="Times New Roman"/>
                <a:ea typeface="微软雅黑"/>
                <a:cs typeface="Courier New"/>
              </a:rPr>
              <a:t>NaOH</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宋体"/>
                <a:ea typeface="微软雅黑"/>
                <a:cs typeface="Times New Roman"/>
              </a:rPr>
              <a:t>　③</a:t>
            </a:r>
            <a:r>
              <a:rPr lang="zh-CN" altLang="zh-CN" sz="2600" kern="100" dirty="0">
                <a:latin typeface="Times New Roman"/>
                <a:ea typeface="微软雅黑"/>
                <a:cs typeface="Times New Roman"/>
              </a:rPr>
              <a:t>与碱性氧化物反应</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a:t>
            </a:r>
            <a:r>
              <a:rPr lang="en-US" altLang="zh-CN" sz="2600" kern="100" dirty="0" err="1">
                <a:latin typeface="Times New Roman"/>
                <a:ea typeface="微软雅黑"/>
                <a:cs typeface="Courier New"/>
              </a:rPr>
              <a:t>CaO</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3074373" y="1719604"/>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无色</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4475026" y="1719604"/>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有刺激性</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9875626" y="1719604"/>
            <a:ext cx="518091"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大</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849532" y="2349674"/>
            <a:ext cx="518091"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易</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2044756" y="3519804"/>
            <a:ext cx="518091"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酸</a:t>
            </a:r>
            <a:endParaRPr lang="zh-CN" altLang="en-US" sz="2600" dirty="0">
              <a:solidFill>
                <a:srgbClr val="C00000"/>
              </a:solidFill>
              <a:latin typeface="Times New Roman"/>
              <a:ea typeface="微软雅黑"/>
              <a:sym typeface="Times New Roman"/>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4030386231"/>
              </p:ext>
            </p:extLst>
          </p:nvPr>
        </p:nvGraphicFramePr>
        <p:xfrm>
          <a:off x="3496276" y="4015692"/>
          <a:ext cx="3548063" cy="584200"/>
        </p:xfrm>
        <a:graphic>
          <a:graphicData uri="http://schemas.openxmlformats.org/presentationml/2006/ole">
            <mc:AlternateContent xmlns:mc="http://schemas.openxmlformats.org/markup-compatibility/2006">
              <mc:Choice xmlns:v="urn:schemas-microsoft-com:vml" Requires="v">
                <p:oleObj spid="_x0000_s2154" name="Document" r:id="rId3" imgW="3557334" imgH="594401" progId="Word.Document.8">
                  <p:embed/>
                </p:oleObj>
              </mc:Choice>
              <mc:Fallback>
                <p:oleObj name="Document" r:id="rId3" imgW="3557334" imgH="594401" progId="Word.Document.8">
                  <p:embed/>
                  <p:pic>
                    <p:nvPicPr>
                      <p:cNvPr id="0" name=""/>
                      <p:cNvPicPr/>
                      <p:nvPr/>
                    </p:nvPicPr>
                    <p:blipFill>
                      <a:blip r:embed="rId4"/>
                      <a:stretch>
                        <a:fillRect/>
                      </a:stretch>
                    </p:blipFill>
                    <p:spPr>
                      <a:xfrm>
                        <a:off x="3496276" y="4015692"/>
                        <a:ext cx="3548063" cy="584200"/>
                      </a:xfrm>
                      <a:prstGeom prst="rect">
                        <a:avLst/>
                      </a:prstGeom>
                    </p:spPr>
                  </p:pic>
                </p:oleObj>
              </mc:Fallback>
            </mc:AlternateContent>
          </a:graphicData>
        </a:graphic>
      </p:graphicFrame>
      <p:sp>
        <p:nvSpPr>
          <p:cNvPr id="10" name="矩形 9"/>
          <p:cNvSpPr/>
          <p:nvPr/>
        </p:nvSpPr>
        <p:spPr>
          <a:xfrm>
            <a:off x="9290561" y="410744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可逆</a:t>
            </a:r>
            <a:endParaRPr lang="zh-CN" altLang="en-US" sz="2600" dirty="0">
              <a:solidFill>
                <a:srgbClr val="C00000"/>
              </a:solidFill>
              <a:latin typeface="Times New Roman"/>
              <a:ea typeface="微软雅黑"/>
              <a:sym typeface="Times New Roman"/>
            </a:endParaRPr>
          </a:p>
        </p:txBody>
      </p:sp>
      <p:sp>
        <p:nvSpPr>
          <p:cNvPr id="11" name="矩形 10"/>
          <p:cNvSpPr/>
          <p:nvPr/>
        </p:nvSpPr>
        <p:spPr>
          <a:xfrm>
            <a:off x="4250001" y="5274999"/>
            <a:ext cx="4769101" cy="492443"/>
          </a:xfrm>
          <a:prstGeom prst="rect">
            <a:avLst/>
          </a:prstGeom>
        </p:spPr>
        <p:txBody>
          <a:bodyPr wrap="square">
            <a:spAutoFit/>
          </a:bodyPr>
          <a:lstStyle/>
          <a:p>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2</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2NaOH</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endParaRPr lang="zh-CN" altLang="en-US" sz="2600" dirty="0">
              <a:solidFill>
                <a:srgbClr val="C00000"/>
              </a:solidFill>
              <a:latin typeface="Times New Roman"/>
              <a:ea typeface="微软雅黑"/>
              <a:sym typeface="Times New Roman"/>
            </a:endParaRPr>
          </a:p>
        </p:txBody>
      </p:sp>
      <p:sp>
        <p:nvSpPr>
          <p:cNvPr id="12" name="矩形 11"/>
          <p:cNvSpPr/>
          <p:nvPr/>
        </p:nvSpPr>
        <p:spPr>
          <a:xfrm>
            <a:off x="5903826" y="5905069"/>
            <a:ext cx="3115276" cy="492443"/>
          </a:xfrm>
          <a:prstGeom prst="rect">
            <a:avLst/>
          </a:prstGeom>
        </p:spPr>
        <p:txBody>
          <a:bodyPr wrap="none">
            <a:spAutoFit/>
          </a:bodyPr>
          <a:lstStyle/>
          <a:p>
            <a:r>
              <a:rPr lang="en-US" altLang="zh-CN" sz="2600" kern="100" dirty="0" err="1">
                <a:solidFill>
                  <a:srgbClr val="C00000"/>
                </a:solidFill>
                <a:latin typeface="Times New Roman"/>
                <a:ea typeface="微软雅黑"/>
                <a:cs typeface="Courier New"/>
                <a:sym typeface="Times New Roman"/>
              </a:rPr>
              <a:t>CaO</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2</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=CaSO</a:t>
            </a:r>
            <a:r>
              <a:rPr lang="en-US" altLang="zh-CN" sz="2600" kern="100" baseline="-25000" dirty="0">
                <a:solidFill>
                  <a:srgbClr val="C00000"/>
                </a:solidFill>
                <a:latin typeface="Times New Roman"/>
                <a:ea typeface="微软雅黑"/>
                <a:cs typeface="Courier New"/>
                <a:sym typeface="Times New Roman"/>
              </a:rPr>
              <a:t>3</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P spid="10" grpId="0" autoUpdateAnimBg="0"/>
      <p:bldP spid="11" grpId="0" autoUpdateAnimBg="0"/>
      <p:bldP spid="1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271793991"/>
              </p:ext>
            </p:extLst>
          </p:nvPr>
        </p:nvGraphicFramePr>
        <p:xfrm>
          <a:off x="424576" y="899441"/>
          <a:ext cx="11414125" cy="1166813"/>
        </p:xfrm>
        <a:graphic>
          <a:graphicData uri="http://schemas.openxmlformats.org/presentationml/2006/ole">
            <mc:AlternateContent xmlns:mc="http://schemas.openxmlformats.org/markup-compatibility/2006">
              <mc:Choice xmlns:v="urn:schemas-microsoft-com:vml" Requires="v">
                <p:oleObj spid="_x0000_s38959" name="Document" r:id="rId3" imgW="11484297" imgH="1188803" progId="Word.Document.8">
                  <p:embed/>
                </p:oleObj>
              </mc:Choice>
              <mc:Fallback>
                <p:oleObj name="Document" r:id="rId3" imgW="11484297" imgH="1188803" progId="Word.Document.8">
                  <p:embed/>
                  <p:pic>
                    <p:nvPicPr>
                      <p:cNvPr id="0" name=""/>
                      <p:cNvPicPr/>
                      <p:nvPr/>
                    </p:nvPicPr>
                    <p:blipFill>
                      <a:blip r:embed="rId4"/>
                      <a:stretch>
                        <a:fillRect/>
                      </a:stretch>
                    </p:blipFill>
                    <p:spPr>
                      <a:xfrm>
                        <a:off x="424576" y="899441"/>
                        <a:ext cx="11414125" cy="11668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144638260"/>
              </p:ext>
            </p:extLst>
          </p:nvPr>
        </p:nvGraphicFramePr>
        <p:xfrm>
          <a:off x="424487" y="2207006"/>
          <a:ext cx="11414125" cy="2347913"/>
        </p:xfrm>
        <a:graphic>
          <a:graphicData uri="http://schemas.openxmlformats.org/presentationml/2006/ole">
            <mc:AlternateContent xmlns:mc="http://schemas.openxmlformats.org/markup-compatibility/2006">
              <mc:Choice xmlns:v="urn:schemas-microsoft-com:vml" Requires="v">
                <p:oleObj spid="_x0000_s38960" name="Document" r:id="rId5" imgW="11484297" imgH="2377606" progId="Word.Document.8">
                  <p:embed/>
                </p:oleObj>
              </mc:Choice>
              <mc:Fallback>
                <p:oleObj name="Document" r:id="rId5" imgW="11484297" imgH="2377606" progId="Word.Document.8">
                  <p:embed/>
                  <p:pic>
                    <p:nvPicPr>
                      <p:cNvPr id="0" name="对象 2"/>
                      <p:cNvPicPr>
                        <a:picLocks noChangeAspect="1" noChangeArrowheads="1"/>
                      </p:cNvPicPr>
                      <p:nvPr/>
                    </p:nvPicPr>
                    <p:blipFill>
                      <a:blip r:embed="rId6"/>
                      <a:srcRect/>
                      <a:stretch>
                        <a:fillRect/>
                      </a:stretch>
                    </p:blipFill>
                    <p:spPr bwMode="auto">
                      <a:xfrm>
                        <a:off x="424487" y="2207006"/>
                        <a:ext cx="11414125"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48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414459"/>
            <a:ext cx="6480800" cy="452871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②</a:t>
            </a:r>
            <a:r>
              <a:rPr lang="en-US" altLang="zh-CN" sz="2600" kern="100" dirty="0" err="1">
                <a:latin typeface="Times New Roman"/>
                <a:ea typeface="微软雅黑"/>
                <a:cs typeface="Courier New"/>
              </a:rPr>
              <a:t>ZnO</a:t>
            </a:r>
            <a:r>
              <a:rPr lang="zh-CN" altLang="zh-CN" sz="2600" kern="100" dirty="0">
                <a:latin typeface="Times New Roman"/>
                <a:ea typeface="微软雅黑"/>
                <a:cs typeface="Times New Roman"/>
              </a:rPr>
              <a:t>水悬浊液吸收</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。向</a:t>
            </a:r>
            <a:r>
              <a:rPr lang="en-US" altLang="zh-CN" sz="2600" kern="100" dirty="0" err="1">
                <a:latin typeface="Times New Roman"/>
                <a:ea typeface="微软雅黑"/>
                <a:cs typeface="Courier New"/>
              </a:rPr>
              <a:t>ZnO</a:t>
            </a:r>
            <a:r>
              <a:rPr lang="zh-CN" altLang="zh-CN" sz="2600" kern="100" dirty="0">
                <a:latin typeface="Times New Roman"/>
                <a:ea typeface="微软雅黑"/>
                <a:cs typeface="Times New Roman"/>
              </a:rPr>
              <a:t>水悬浊液中匀速缓慢通入</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，在开始吸收的</a:t>
            </a:r>
            <a:r>
              <a:rPr lang="en-US" altLang="zh-CN" sz="2600" kern="100" dirty="0">
                <a:latin typeface="Times New Roman"/>
                <a:ea typeface="微软雅黑"/>
                <a:cs typeface="Courier New"/>
              </a:rPr>
              <a:t>40 min</a:t>
            </a:r>
            <a:r>
              <a:rPr lang="zh-CN" altLang="zh-CN" sz="2600" kern="100" dirty="0">
                <a:latin typeface="Times New Roman"/>
                <a:ea typeface="微软雅黑"/>
                <a:cs typeface="Times New Roman"/>
              </a:rPr>
              <a:t>内，</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吸收率、溶液</a:t>
            </a:r>
            <a:r>
              <a:rPr lang="en-US" altLang="zh-CN" sz="2600" kern="100" dirty="0">
                <a:latin typeface="Times New Roman"/>
                <a:ea typeface="微软雅黑"/>
                <a:cs typeface="Courier New"/>
              </a:rPr>
              <a:t>pH</a:t>
            </a:r>
            <a:r>
              <a:rPr lang="zh-CN" altLang="zh-CN" sz="2600" kern="100" dirty="0">
                <a:latin typeface="Times New Roman"/>
                <a:ea typeface="微软雅黑"/>
                <a:cs typeface="Times New Roman"/>
              </a:rPr>
              <a:t>均经历了从几乎不变到迅速降低的变化</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如图</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pH</a:t>
            </a:r>
            <a:r>
              <a:rPr lang="zh-CN" altLang="zh-CN" sz="2600" kern="100" dirty="0">
                <a:latin typeface="Times New Roman"/>
                <a:ea typeface="微软雅黑"/>
                <a:cs typeface="Times New Roman"/>
              </a:rPr>
              <a:t>几乎不变阶段，主要产物是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填化学式</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吸收率迅速降低阶段，主要反应的离子方程式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endParaRPr lang="zh-CN" altLang="zh-CN" sz="1050" kern="100" dirty="0">
              <a:solidFill>
                <a:srgbClr val="0000FF"/>
              </a:solidFill>
              <a:latin typeface="宋体"/>
              <a:cs typeface="Courier New"/>
            </a:endParaRPr>
          </a:p>
        </p:txBody>
      </p:sp>
      <p:pic>
        <p:nvPicPr>
          <p:cNvPr id="35842" name="Picture 2" descr="X25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2605" y="1134539"/>
            <a:ext cx="4573022" cy="37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857751915"/>
              </p:ext>
            </p:extLst>
          </p:nvPr>
        </p:nvGraphicFramePr>
        <p:xfrm>
          <a:off x="441721" y="4799846"/>
          <a:ext cx="11414125" cy="1465263"/>
        </p:xfrm>
        <a:graphic>
          <a:graphicData uri="http://schemas.openxmlformats.org/presentationml/2006/ole">
            <mc:AlternateContent xmlns:mc="http://schemas.openxmlformats.org/markup-compatibility/2006">
              <mc:Choice xmlns:v="urn:schemas-microsoft-com:vml" Requires="v">
                <p:oleObj spid="_x0000_s35861" name="Document" r:id="rId4" imgW="11484297" imgH="1491944" progId="Word.Document.8">
                  <p:embed/>
                </p:oleObj>
              </mc:Choice>
              <mc:Fallback>
                <p:oleObj name="Document" r:id="rId4" imgW="11484297" imgH="1491944" progId="Word.Document.8">
                  <p:embed/>
                  <p:pic>
                    <p:nvPicPr>
                      <p:cNvPr id="0" name=""/>
                      <p:cNvPicPr/>
                      <p:nvPr/>
                    </p:nvPicPr>
                    <p:blipFill>
                      <a:blip r:embed="rId5"/>
                      <a:stretch>
                        <a:fillRect/>
                      </a:stretch>
                    </p:blipFill>
                    <p:spPr>
                      <a:xfrm>
                        <a:off x="441721" y="4799846"/>
                        <a:ext cx="11414125" cy="1465263"/>
                      </a:xfrm>
                      <a:prstGeom prst="rect">
                        <a:avLst/>
                      </a:prstGeom>
                    </p:spPr>
                  </p:pic>
                </p:oleObj>
              </mc:Fallback>
            </mc:AlternateContent>
          </a:graphicData>
        </a:graphic>
      </p:graphicFrame>
    </p:spTree>
    <p:extLst>
      <p:ext uri="{BB962C8B-B14F-4D97-AF65-F5344CB8AC3E}">
        <p14:creationId xmlns:p14="http://schemas.microsoft.com/office/powerpoint/2010/main" val="167448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727696604"/>
              </p:ext>
            </p:extLst>
          </p:nvPr>
        </p:nvGraphicFramePr>
        <p:xfrm>
          <a:off x="425450" y="1892300"/>
          <a:ext cx="11414125" cy="2947988"/>
        </p:xfrm>
        <a:graphic>
          <a:graphicData uri="http://schemas.openxmlformats.org/presentationml/2006/ole">
            <mc:AlternateContent xmlns:mc="http://schemas.openxmlformats.org/markup-compatibility/2006">
              <mc:Choice xmlns:v="urn:schemas-microsoft-com:vml" Requires="v">
                <p:oleObj spid="_x0000_s39960" name="Document" r:id="rId3" imgW="11484297" imgH="2972007" progId="Word.Document.8">
                  <p:embed/>
                </p:oleObj>
              </mc:Choice>
              <mc:Fallback>
                <p:oleObj name="Document" r:id="rId3" imgW="11484297" imgH="2972007" progId="Word.Document.8">
                  <p:embed/>
                  <p:pic>
                    <p:nvPicPr>
                      <p:cNvPr id="0" name="对象 3"/>
                      <p:cNvPicPr>
                        <a:picLocks noChangeAspect="1" noChangeArrowheads="1"/>
                      </p:cNvPicPr>
                      <p:nvPr/>
                    </p:nvPicPr>
                    <p:blipFill>
                      <a:blip r:embed="rId4"/>
                      <a:srcRect/>
                      <a:stretch>
                        <a:fillRect/>
                      </a:stretch>
                    </p:blipFill>
                    <p:spPr bwMode="auto">
                      <a:xfrm>
                        <a:off x="425450" y="1892300"/>
                        <a:ext cx="1141412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48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4496" y="729494"/>
            <a:ext cx="6930850"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用</a:t>
            </a:r>
            <a:r>
              <a:rPr lang="en-US" altLang="zh-CN" sz="2600" kern="100" dirty="0" err="1">
                <a:latin typeface="Times New Roman"/>
                <a:ea typeface="微软雅黑"/>
                <a:cs typeface="Courier New"/>
              </a:rPr>
              <a:t>NaClO</a:t>
            </a:r>
            <a:r>
              <a:rPr lang="zh-CN" altLang="zh-CN" sz="2600" kern="100" dirty="0">
                <a:latin typeface="Times New Roman"/>
                <a:ea typeface="微软雅黑"/>
                <a:cs typeface="Times New Roman"/>
              </a:rPr>
              <a:t>碱性溶液吸收二氧化硫。工业上控制在</a:t>
            </a:r>
            <a:r>
              <a:rPr lang="en-US" altLang="zh-CN" sz="2600" kern="100" dirty="0">
                <a:latin typeface="Times New Roman"/>
                <a:ea typeface="微软雅黑"/>
                <a:cs typeface="Courier New"/>
              </a:rPr>
              <a:t>40</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50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时，将含有</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的烟气和</a:t>
            </a:r>
            <a:r>
              <a:rPr lang="en-US" altLang="zh-CN" sz="2600" kern="100" dirty="0" err="1">
                <a:latin typeface="Times New Roman"/>
                <a:ea typeface="微软雅黑"/>
                <a:cs typeface="Courier New"/>
              </a:rPr>
              <a:t>NaClO</a:t>
            </a:r>
            <a:r>
              <a:rPr lang="zh-CN" altLang="zh-CN" sz="2600" kern="100" dirty="0">
                <a:latin typeface="Times New Roman"/>
                <a:ea typeface="微软雅黑"/>
                <a:cs typeface="Times New Roman"/>
              </a:rPr>
              <a:t>碱性溶液按图示方式通入反应釜</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反应釜发生的反应中，</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表现出</a:t>
            </a:r>
            <a:r>
              <a:rPr lang="en-US" altLang="zh-CN" sz="2600" kern="100" dirty="0">
                <a:latin typeface="Times New Roman"/>
                <a:ea typeface="微软雅黑"/>
                <a:cs typeface="Courier New"/>
              </a:rPr>
              <a:t>____________ (</a:t>
            </a:r>
            <a:r>
              <a:rPr lang="zh-CN" altLang="zh-CN" sz="2600" kern="100" dirty="0">
                <a:latin typeface="Times New Roman"/>
                <a:ea typeface="微软雅黑"/>
                <a:cs typeface="Times New Roman"/>
              </a:rPr>
              <a:t>填写具体化学性质</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反应釜中采用</a:t>
            </a:r>
            <a:r>
              <a:rPr lang="zh-CN" altLang="zh-CN" sz="2600" kern="100" dirty="0">
                <a:latin typeface="宋体"/>
                <a:ea typeface="微软雅黑"/>
                <a:cs typeface="Times New Roman"/>
              </a:rPr>
              <a:t>“</a:t>
            </a:r>
            <a:r>
              <a:rPr lang="zh-CN" altLang="zh-CN" sz="2600" kern="100" dirty="0">
                <a:latin typeface="Times New Roman"/>
                <a:ea typeface="微软雅黑"/>
                <a:cs typeface="Times New Roman"/>
              </a:rPr>
              <a:t>气—液逆流</a:t>
            </a:r>
            <a:r>
              <a:rPr lang="zh-CN" altLang="zh-CN" sz="2600" kern="100" dirty="0">
                <a:latin typeface="宋体"/>
                <a:ea typeface="微软雅黑"/>
                <a:cs typeface="Times New Roman"/>
              </a:rPr>
              <a:t>”</a:t>
            </a:r>
            <a:r>
              <a:rPr lang="zh-CN" altLang="zh-CN" sz="2600" kern="100" dirty="0">
                <a:latin typeface="Times New Roman"/>
                <a:ea typeface="微软雅黑"/>
                <a:cs typeface="Times New Roman"/>
              </a:rPr>
              <a:t>接触吸收法的优点是</a:t>
            </a:r>
            <a:r>
              <a:rPr lang="en-US" altLang="zh-CN" sz="2600" kern="100" dirty="0">
                <a:latin typeface="Times New Roman"/>
                <a:ea typeface="微软雅黑"/>
                <a:cs typeface="Courier New"/>
              </a:rPr>
              <a:t>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dirty="0" smtClean="0">
                <a:solidFill>
                  <a:srgbClr val="C00000"/>
                </a:solidFill>
                <a:latin typeface="Times New Roman"/>
                <a:ea typeface="微软雅黑"/>
              </a:rPr>
              <a:t>(</a:t>
            </a:r>
            <a:r>
              <a:rPr lang="en-US" altLang="zh-CN" sz="2600" dirty="0">
                <a:solidFill>
                  <a:srgbClr val="C00000"/>
                </a:solidFill>
                <a:latin typeface="Times New Roman"/>
                <a:ea typeface="微软雅黑"/>
              </a:rPr>
              <a:t>2)</a:t>
            </a:r>
            <a:r>
              <a:rPr lang="en-US" altLang="zh-CN" sz="2600" dirty="0">
                <a:solidFill>
                  <a:srgbClr val="C00000"/>
                </a:solidFill>
                <a:latin typeface="宋体"/>
                <a:ea typeface="微软雅黑"/>
                <a:cs typeface="Times New Roman"/>
              </a:rPr>
              <a:t>①</a:t>
            </a:r>
            <a:r>
              <a:rPr lang="zh-CN" altLang="zh-CN" sz="2600" dirty="0">
                <a:solidFill>
                  <a:srgbClr val="C00000"/>
                </a:solidFill>
                <a:latin typeface="Times New Roman"/>
                <a:ea typeface="微软雅黑"/>
                <a:cs typeface="Times New Roman"/>
              </a:rPr>
              <a:t>还原性　</a:t>
            </a:r>
            <a:r>
              <a:rPr lang="en-US" altLang="zh-CN" sz="2600" dirty="0">
                <a:solidFill>
                  <a:srgbClr val="C00000"/>
                </a:solidFill>
                <a:latin typeface="宋体"/>
                <a:ea typeface="微软雅黑"/>
                <a:cs typeface="Times New Roman"/>
              </a:rPr>
              <a:t>②</a:t>
            </a:r>
            <a:r>
              <a:rPr lang="zh-CN" altLang="zh-CN" sz="2600" dirty="0">
                <a:solidFill>
                  <a:srgbClr val="C00000"/>
                </a:solidFill>
                <a:latin typeface="Times New Roman"/>
                <a:ea typeface="微软雅黑"/>
                <a:cs typeface="Times New Roman"/>
              </a:rPr>
              <a:t>让烟气和吸收液充分接触，提高</a:t>
            </a:r>
            <a:r>
              <a:rPr lang="en-US" altLang="zh-CN" sz="2600" dirty="0">
                <a:solidFill>
                  <a:srgbClr val="C00000"/>
                </a:solidFill>
                <a:latin typeface="Times New Roman"/>
                <a:ea typeface="微软雅黑"/>
              </a:rPr>
              <a:t>SO</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的吸收效率　</a:t>
            </a:r>
            <a:endParaRPr lang="en-US" altLang="zh-CN" sz="2600" kern="100" dirty="0" smtClean="0">
              <a:latin typeface="Times New Roman"/>
              <a:ea typeface="微软雅黑"/>
              <a:cs typeface="Times New Roman"/>
            </a:endParaRPr>
          </a:p>
        </p:txBody>
      </p:sp>
      <p:sp>
        <p:nvSpPr>
          <p:cNvPr id="3" name="Rectangle 2"/>
          <p:cNvSpPr>
            <a:spLocks noChangeArrowheads="1"/>
          </p:cNvSpPr>
          <p:nvPr/>
        </p:nvSpPr>
        <p:spPr bwMode="auto">
          <a:xfrm>
            <a:off x="-160489" y="-350626"/>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6865" name="Picture 1" descr="F:\马贝\2022\课件\2022 秋 创新设计 学生用书 化学 必修 第一册 苏教 学生用书 冀\X257.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892" y="1453714"/>
            <a:ext cx="4404270" cy="2404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509892" y="4026885"/>
            <a:ext cx="43654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511550" algn="l"/>
              </a:tabLst>
            </a:pPr>
            <a:r>
              <a:rPr kumimoji="0" lang="zh-CN" sz="2600" b="1" i="0" u="none" strike="noStrike" cap="none" normalizeH="0" baseline="0" dirty="0" smtClean="0">
                <a:ln>
                  <a:noFill/>
                </a:ln>
                <a:solidFill>
                  <a:schemeClr val="tx1"/>
                </a:solidFill>
                <a:effectLst/>
                <a:latin typeface="Times New Roman" pitchFamily="18" charset="0"/>
                <a:ea typeface="楷体_GB2312" pitchFamily="49" charset="-122"/>
                <a:cs typeface="Times New Roman" pitchFamily="18" charset="0"/>
              </a:rPr>
              <a:t>反应</a:t>
            </a:r>
            <a:r>
              <a:rPr kumimoji="0" lang="zh-CN" sz="26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釡</a:t>
            </a:r>
            <a:r>
              <a:rPr kumimoji="0" lang="zh-CN" sz="2600" b="1" i="0" u="none" strike="noStrike" cap="none" normalizeH="0" baseline="0" dirty="0" smtClean="0">
                <a:ln>
                  <a:noFill/>
                </a:ln>
                <a:solidFill>
                  <a:schemeClr val="tx1"/>
                </a:solidFill>
                <a:effectLst/>
                <a:latin typeface="Arial" pitchFamily="34" charset="0"/>
                <a:ea typeface="宋体" pitchFamily="2" charset="-122"/>
                <a:cs typeface="楷体_GB2312" pitchFamily="49" charset="-122"/>
              </a:rPr>
              <a:t>示意图</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67448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210289380"/>
              </p:ext>
            </p:extLst>
          </p:nvPr>
        </p:nvGraphicFramePr>
        <p:xfrm>
          <a:off x="377825" y="1717675"/>
          <a:ext cx="11414125" cy="2886075"/>
        </p:xfrm>
        <a:graphic>
          <a:graphicData uri="http://schemas.openxmlformats.org/presentationml/2006/ole">
            <mc:AlternateContent xmlns:mc="http://schemas.openxmlformats.org/markup-compatibility/2006">
              <mc:Choice xmlns:v="urn:schemas-microsoft-com:vml" Requires="v">
                <p:oleObj spid="_x0000_s40982" name="Document" r:id="rId3" imgW="11411279" imgH="2904682" progId="Word.Document.8">
                  <p:embed/>
                </p:oleObj>
              </mc:Choice>
              <mc:Fallback>
                <p:oleObj name="Document" r:id="rId3" imgW="11411279" imgH="2904682" progId="Word.Document.8">
                  <p:embed/>
                  <p:pic>
                    <p:nvPicPr>
                      <p:cNvPr id="0" name=""/>
                      <p:cNvPicPr/>
                      <p:nvPr/>
                    </p:nvPicPr>
                    <p:blipFill>
                      <a:blip r:embed="rId4"/>
                      <a:stretch>
                        <a:fillRect/>
                      </a:stretch>
                    </p:blipFill>
                    <p:spPr>
                      <a:xfrm>
                        <a:off x="377825" y="1717675"/>
                        <a:ext cx="11414125" cy="2886075"/>
                      </a:xfrm>
                      <a:prstGeom prst="rect">
                        <a:avLst/>
                      </a:prstGeom>
                    </p:spPr>
                  </p:pic>
                </p:oleObj>
              </mc:Fallback>
            </mc:AlternateContent>
          </a:graphicData>
        </a:graphic>
      </p:graphicFrame>
    </p:spTree>
    <p:extLst>
      <p:ext uri="{BB962C8B-B14F-4D97-AF65-F5344CB8AC3E}">
        <p14:creationId xmlns:p14="http://schemas.microsoft.com/office/powerpoint/2010/main" val="167448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551" y="558567"/>
            <a:ext cx="7695855" cy="336628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为了提高</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的吸收效率，工业上常加</a:t>
            </a:r>
            <a:r>
              <a:rPr lang="en-US" altLang="zh-CN" sz="2600" kern="100" dirty="0">
                <a:latin typeface="Times New Roman"/>
                <a:ea typeface="微软雅黑"/>
                <a:cs typeface="Courier New"/>
              </a:rPr>
              <a:t>Ni</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作催化剂，催化过程如图</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所示。在催化过程中，反应产生的四价镍和氧原子具有强氧化能力，能加快吸收速度。试写出过程</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的离子方程</a:t>
            </a:r>
            <a:r>
              <a:rPr lang="zh-CN" altLang="zh-CN" sz="2600" kern="100" dirty="0" smtClean="0">
                <a:latin typeface="Times New Roman"/>
                <a:ea typeface="微软雅黑"/>
                <a:cs typeface="Times New Roman"/>
              </a:rPr>
              <a:t>式</a:t>
            </a:r>
            <a:r>
              <a:rPr lang="en-US" altLang="zh-CN" sz="2600" kern="100" dirty="0" smtClean="0">
                <a:latin typeface="Times New Roman"/>
                <a:ea typeface="微软雅黑"/>
                <a:cs typeface="Courier New"/>
              </a:rPr>
              <a:t>___________________________________</a:t>
            </a:r>
            <a:r>
              <a:rPr lang="en-US" altLang="zh-CN" sz="2600" kern="100" dirty="0">
                <a:latin typeface="Times New Roman"/>
                <a:ea typeface="微软雅黑"/>
                <a:cs typeface="Courier New"/>
              </a:rPr>
              <a:t>_</a:t>
            </a:r>
            <a:r>
              <a:rPr lang="en-US" altLang="zh-CN" sz="2600" kern="100" dirty="0" smtClean="0">
                <a:latin typeface="Times New Roman"/>
                <a:ea typeface="微软雅黑"/>
                <a:cs typeface="Courier New"/>
              </a:rPr>
              <a:t>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endParaRPr lang="zh-CN" altLang="zh-CN" sz="1050" kern="100" dirty="0">
              <a:solidFill>
                <a:srgbClr val="0000FF"/>
              </a:solidFill>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093535887"/>
              </p:ext>
            </p:extLst>
          </p:nvPr>
        </p:nvGraphicFramePr>
        <p:xfrm>
          <a:off x="396716" y="3789834"/>
          <a:ext cx="11414125" cy="2522537"/>
        </p:xfrm>
        <a:graphic>
          <a:graphicData uri="http://schemas.openxmlformats.org/presentationml/2006/ole">
            <mc:AlternateContent xmlns:mc="http://schemas.openxmlformats.org/markup-compatibility/2006">
              <mc:Choice xmlns:v="urn:schemas-microsoft-com:vml" Requires="v">
                <p:oleObj spid="_x0000_s37916" name="Document" r:id="rId3" imgW="11484297" imgH="2548978" progId="Word.Document.8">
                  <p:embed/>
                </p:oleObj>
              </mc:Choice>
              <mc:Fallback>
                <p:oleObj name="Document" r:id="rId3" imgW="11484297" imgH="2548978" progId="Word.Document.8">
                  <p:embed/>
                  <p:pic>
                    <p:nvPicPr>
                      <p:cNvPr id="0" name=""/>
                      <p:cNvPicPr/>
                      <p:nvPr/>
                    </p:nvPicPr>
                    <p:blipFill>
                      <a:blip r:embed="rId4"/>
                      <a:stretch>
                        <a:fillRect/>
                      </a:stretch>
                    </p:blipFill>
                    <p:spPr>
                      <a:xfrm>
                        <a:off x="396716" y="3789834"/>
                        <a:ext cx="11414125" cy="2522537"/>
                      </a:xfrm>
                      <a:prstGeom prst="rect">
                        <a:avLst/>
                      </a:prstGeom>
                    </p:spPr>
                  </p:pic>
                </p:oleObj>
              </mc:Fallback>
            </mc:AlternateContent>
          </a:graphicData>
        </a:graphic>
      </p:graphicFrame>
      <p:sp>
        <p:nvSpPr>
          <p:cNvPr id="4" name="Rectangle 4"/>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7891" name="Picture 3" descr="F:\马贝\2022\课件\2022 秋 创新设计 学生用书 化学 必修 第一册 苏教 学生用书 冀\X258.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1308" y="1238372"/>
            <a:ext cx="3167000" cy="1651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8255446" y="2889734"/>
            <a:ext cx="33753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511550" algn="l"/>
              </a:tabLst>
            </a:pPr>
            <a:r>
              <a:rPr kumimoji="0" lang="zh-CN" sz="2600" b="1" i="0" u="none" strike="noStrike" cap="none" normalizeH="0" baseline="0" dirty="0" smtClean="0">
                <a:ln>
                  <a:noFill/>
                </a:ln>
                <a:solidFill>
                  <a:schemeClr val="tx1"/>
                </a:solidFill>
                <a:effectLst/>
                <a:latin typeface="Times New Roman" pitchFamily="18" charset="0"/>
                <a:ea typeface="楷体_GB2312" pitchFamily="49" charset="-122"/>
                <a:cs typeface="Times New Roman" pitchFamily="18" charset="0"/>
              </a:rPr>
              <a:t>图</a:t>
            </a:r>
            <a:r>
              <a:rPr kumimoji="0" lang="en-US" altLang="zh-CN" sz="2600" b="1" i="0" u="none" strike="noStrike" cap="none" normalizeH="0" baseline="0" dirty="0" smtClean="0">
                <a:ln>
                  <a:noFill/>
                </a:ln>
                <a:solidFill>
                  <a:schemeClr val="tx1"/>
                </a:solidFill>
                <a:effectLst/>
                <a:latin typeface="Times New Roman" pitchFamily="18" charset="0"/>
                <a:ea typeface="楷体_GB2312" pitchFamily="49" charset="-122"/>
                <a:cs typeface="Times New Roman" pitchFamily="18" charset="0"/>
              </a:rPr>
              <a:t>3</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7" name="矩形 6"/>
          <p:cNvSpPr/>
          <p:nvPr/>
        </p:nvSpPr>
        <p:spPr>
          <a:xfrm>
            <a:off x="927948" y="2844729"/>
            <a:ext cx="5167258" cy="72325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smtClean="0">
                <a:solidFill>
                  <a:srgbClr val="C00000"/>
                </a:solidFill>
                <a:latin typeface="Times New Roman"/>
                <a:ea typeface="微软雅黑"/>
                <a:cs typeface="Courier New"/>
              </a:rPr>
              <a:t>2NiO</a:t>
            </a:r>
            <a:r>
              <a:rPr lang="en-US" altLang="zh-CN" sz="2600" kern="100" baseline="-25000" dirty="0" smtClean="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en-US" altLang="zh-CN" sz="2600" kern="100" dirty="0" err="1">
                <a:solidFill>
                  <a:srgbClr val="C00000"/>
                </a:solidFill>
                <a:latin typeface="Times New Roman"/>
                <a:ea typeface="微软雅黑"/>
                <a:cs typeface="Courier New"/>
              </a:rPr>
              <a:t>ClO</a:t>
            </a:r>
            <a:r>
              <a:rPr lang="en-US" altLang="zh-CN" sz="2600" kern="100" baseline="30000" dirty="0">
                <a:solidFill>
                  <a:srgbClr val="C00000"/>
                </a:solidFill>
                <a:latin typeface="Times New Roman"/>
                <a:ea typeface="微软雅黑"/>
                <a:cs typeface="Courier New"/>
              </a:rPr>
              <a:t>-</a:t>
            </a:r>
            <a:r>
              <a:rPr lang="en-US" altLang="zh-CN" sz="2600" kern="100" spc="-80" dirty="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=Ni</a:t>
            </a:r>
            <a:r>
              <a:rPr lang="en-US" altLang="zh-CN" sz="2600" kern="100" baseline="-25000" dirty="0">
                <a:solidFill>
                  <a:srgbClr val="C00000"/>
                </a:solidFill>
                <a:latin typeface="Times New Roman"/>
                <a:ea typeface="微软雅黑"/>
                <a:cs typeface="Courier New"/>
              </a:rPr>
              <a:t>2</a:t>
            </a:r>
            <a:r>
              <a:rPr lang="en-US" altLang="zh-CN" sz="2600" kern="100" dirty="0">
                <a:solidFill>
                  <a:srgbClr val="C00000"/>
                </a:solidFill>
                <a:latin typeface="Times New Roman"/>
                <a:ea typeface="微软雅黑"/>
                <a:cs typeface="Courier New"/>
              </a:rPr>
              <a:t>O</a:t>
            </a:r>
            <a:r>
              <a:rPr lang="en-US" altLang="zh-CN" sz="2600" kern="100" baseline="-250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a:t>
            </a:r>
            <a:r>
              <a:rPr lang="en-US" altLang="zh-CN" sz="2600" kern="100" dirty="0" err="1">
                <a:solidFill>
                  <a:srgbClr val="C00000"/>
                </a:solidFill>
                <a:latin typeface="Times New Roman"/>
                <a:ea typeface="微软雅黑"/>
                <a:cs typeface="Courier New"/>
              </a:rPr>
              <a:t>Cl</a:t>
            </a:r>
            <a:r>
              <a:rPr lang="en-US" altLang="zh-CN" sz="2600" kern="100" baseline="30000" dirty="0">
                <a:solidFill>
                  <a:srgbClr val="C00000"/>
                </a:solidFill>
                <a:latin typeface="Times New Roman"/>
                <a:ea typeface="微软雅黑"/>
                <a:cs typeface="Courier New"/>
              </a:rPr>
              <a:t>-</a:t>
            </a:r>
            <a:r>
              <a:rPr lang="zh-CN" altLang="zh-CN" sz="2600" kern="100" dirty="0">
                <a:solidFill>
                  <a:srgbClr val="C00000"/>
                </a:solidFill>
                <a:latin typeface="Times New Roman"/>
                <a:ea typeface="微软雅黑"/>
                <a:cs typeface="Times New Roman"/>
              </a:rPr>
              <a:t>＋</a:t>
            </a:r>
            <a:r>
              <a:rPr lang="en-US" altLang="zh-CN" sz="2600" kern="100" dirty="0" smtClean="0">
                <a:solidFill>
                  <a:srgbClr val="C00000"/>
                </a:solidFill>
                <a:latin typeface="Times New Roman"/>
                <a:ea typeface="微软雅黑"/>
                <a:cs typeface="Courier New"/>
              </a:rPr>
              <a:t>2O</a:t>
            </a:r>
            <a:endParaRPr lang="zh-CN" altLang="zh-CN" sz="1050" kern="100" dirty="0">
              <a:latin typeface="宋体"/>
              <a:cs typeface="Courier New"/>
            </a:endParaRPr>
          </a:p>
        </p:txBody>
      </p:sp>
      <p:sp>
        <p:nvSpPr>
          <p:cNvPr id="8" name="矩形 7"/>
          <p:cNvSpPr/>
          <p:nvPr/>
        </p:nvSpPr>
        <p:spPr>
          <a:xfrm>
            <a:off x="9920631" y="4509914"/>
            <a:ext cx="851515" cy="617477"/>
          </a:xfrm>
          <a:prstGeom prst="rect">
            <a:avLst/>
          </a:prstGeom>
        </p:spPr>
        <p:txBody>
          <a:bodyPr wrap="none">
            <a:spAutoFit/>
          </a:bodyPr>
          <a:lstStyle/>
          <a:p>
            <a:pPr lvl="0" algn="just">
              <a:lnSpc>
                <a:spcPct val="150000"/>
              </a:lnSpc>
              <a:tabLst>
                <a:tab pos="3510915" algn="l"/>
              </a:tabLst>
            </a:pPr>
            <a:r>
              <a:rPr lang="zh-CN" altLang="zh-CN" sz="2600" kern="100" smtClean="0">
                <a:solidFill>
                  <a:srgbClr val="C00000"/>
                </a:solidFill>
                <a:latin typeface="Times New Roman"/>
                <a:ea typeface="微软雅黑"/>
                <a:cs typeface="Times New Roman"/>
              </a:rPr>
              <a:t>减</a:t>
            </a:r>
            <a:r>
              <a:rPr lang="zh-CN" altLang="zh-CN" sz="2600" kern="100" dirty="0">
                <a:solidFill>
                  <a:srgbClr val="C00000"/>
                </a:solidFill>
                <a:latin typeface="Times New Roman"/>
                <a:ea typeface="微软雅黑"/>
                <a:cs typeface="Times New Roman"/>
              </a:rPr>
              <a:t>小</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167448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865151774"/>
              </p:ext>
            </p:extLst>
          </p:nvPr>
        </p:nvGraphicFramePr>
        <p:xfrm>
          <a:off x="377825" y="947551"/>
          <a:ext cx="11414125" cy="4462463"/>
        </p:xfrm>
        <a:graphic>
          <a:graphicData uri="http://schemas.openxmlformats.org/presentationml/2006/ole">
            <mc:AlternateContent xmlns:mc="http://schemas.openxmlformats.org/markup-compatibility/2006">
              <mc:Choice xmlns:v="urn:schemas-microsoft-com:vml" Requires="v">
                <p:oleObj spid="_x0000_s42006" name="Document" r:id="rId3" imgW="11484297" imgH="4496713" progId="Word.Document.8">
                  <p:embed/>
                </p:oleObj>
              </mc:Choice>
              <mc:Fallback>
                <p:oleObj name="Document" r:id="rId3" imgW="11484297" imgH="4496713" progId="Word.Document.8">
                  <p:embed/>
                  <p:pic>
                    <p:nvPicPr>
                      <p:cNvPr id="0" name=""/>
                      <p:cNvPicPr/>
                      <p:nvPr/>
                    </p:nvPicPr>
                    <p:blipFill>
                      <a:blip r:embed="rId4"/>
                      <a:stretch>
                        <a:fillRect/>
                      </a:stretch>
                    </p:blipFill>
                    <p:spPr>
                      <a:xfrm>
                        <a:off x="377825" y="947551"/>
                        <a:ext cx="11414125" cy="4462463"/>
                      </a:xfrm>
                      <a:prstGeom prst="rect">
                        <a:avLst/>
                      </a:prstGeom>
                    </p:spPr>
                  </p:pic>
                </p:oleObj>
              </mc:Fallback>
            </mc:AlternateContent>
          </a:graphicData>
        </a:graphic>
      </p:graphicFrame>
    </p:spTree>
    <p:extLst>
      <p:ext uri="{BB962C8B-B14F-4D97-AF65-F5344CB8AC3E}">
        <p14:creationId xmlns:p14="http://schemas.microsoft.com/office/powerpoint/2010/main" val="13256569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本课时内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847044822"/>
              </p:ext>
            </p:extLst>
          </p:nvPr>
        </p:nvGraphicFramePr>
        <p:xfrm>
          <a:off x="377825" y="397386"/>
          <a:ext cx="11414125" cy="6227763"/>
        </p:xfrm>
        <a:graphic>
          <a:graphicData uri="http://schemas.openxmlformats.org/presentationml/2006/ole">
            <mc:AlternateContent xmlns:mc="http://schemas.openxmlformats.org/markup-compatibility/2006">
              <mc:Choice xmlns:v="urn:schemas-microsoft-com:vml" Requires="v">
                <p:oleObj spid="_x0000_s3177" name="Document" r:id="rId3" imgW="11484297" imgH="6272357" progId="Word.Document.8">
                  <p:embed/>
                </p:oleObj>
              </mc:Choice>
              <mc:Fallback>
                <p:oleObj name="Document" r:id="rId3" imgW="11484297" imgH="6272357" progId="Word.Document.8">
                  <p:embed/>
                  <p:pic>
                    <p:nvPicPr>
                      <p:cNvPr id="0" name=""/>
                      <p:cNvPicPr/>
                      <p:nvPr/>
                    </p:nvPicPr>
                    <p:blipFill>
                      <a:blip r:embed="rId4"/>
                      <a:stretch>
                        <a:fillRect/>
                      </a:stretch>
                    </p:blipFill>
                    <p:spPr>
                      <a:xfrm>
                        <a:off x="377825" y="397386"/>
                        <a:ext cx="11414125" cy="6227763"/>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4304</Words>
  <Application>Microsoft Office PowerPoint</Application>
  <PresentationFormat>自定义</PresentationFormat>
  <Paragraphs>452</Paragraphs>
  <Slides>87</Slides>
  <Notes>6</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87</vt:i4>
      </vt:variant>
    </vt:vector>
  </HeadingPairs>
  <TitlesOfParts>
    <vt:vector size="90" baseType="lpstr">
      <vt:lpstr>Office 主题​​</vt:lpstr>
      <vt:lpstr>Document</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740</cp:revision>
  <dcterms:created xsi:type="dcterms:W3CDTF">2016-06-07T15:36:00Z</dcterms:created>
  <dcterms:modified xsi:type="dcterms:W3CDTF">2022-05-24T01:31:48Z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