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sldIdLst>
    <p:sldId id="458" r:id="rId2"/>
    <p:sldId id="646" r:id="rId3"/>
    <p:sldId id="544" r:id="rId4"/>
    <p:sldId id="328" r:id="rId5"/>
    <p:sldId id="547" r:id="rId6"/>
    <p:sldId id="1646" r:id="rId7"/>
    <p:sldId id="1647" r:id="rId8"/>
    <p:sldId id="1648" r:id="rId9"/>
    <p:sldId id="1649" r:id="rId10"/>
    <p:sldId id="1650" r:id="rId11"/>
    <p:sldId id="1651" r:id="rId12"/>
    <p:sldId id="1652" r:id="rId13"/>
    <p:sldId id="352" r:id="rId14"/>
    <p:sldId id="401" r:id="rId15"/>
    <p:sldId id="1123" r:id="rId16"/>
    <p:sldId id="1125" r:id="rId17"/>
    <p:sldId id="1114" r:id="rId18"/>
    <p:sldId id="1270" r:id="rId19"/>
    <p:sldId id="1271" r:id="rId20"/>
    <p:sldId id="1272" r:id="rId21"/>
    <p:sldId id="1573" r:id="rId22"/>
    <p:sldId id="630" r:id="rId23"/>
    <p:sldId id="1580" r:id="rId24"/>
    <p:sldId id="1581" r:id="rId25"/>
    <p:sldId id="1582" r:id="rId26"/>
    <p:sldId id="1583" r:id="rId27"/>
    <p:sldId id="1584" r:id="rId28"/>
    <p:sldId id="1585" r:id="rId29"/>
    <p:sldId id="1594" r:id="rId30"/>
    <p:sldId id="1595" r:id="rId31"/>
    <p:sldId id="1596" r:id="rId32"/>
    <p:sldId id="1597" r:id="rId33"/>
    <p:sldId id="1598" r:id="rId34"/>
    <p:sldId id="1653" r:id="rId35"/>
    <p:sldId id="737" r:id="rId36"/>
    <p:sldId id="1363" r:id="rId37"/>
    <p:sldId id="1364" r:id="rId38"/>
    <p:sldId id="1365" r:id="rId39"/>
    <p:sldId id="1366" r:id="rId40"/>
    <p:sldId id="1367" r:id="rId41"/>
    <p:sldId id="1654" r:id="rId42"/>
    <p:sldId id="1655" r:id="rId43"/>
    <p:sldId id="1656" r:id="rId44"/>
    <p:sldId id="1657" r:id="rId45"/>
    <p:sldId id="1658" r:id="rId46"/>
    <p:sldId id="1659" r:id="rId47"/>
    <p:sldId id="1660" r:id="rId48"/>
    <p:sldId id="1661" r:id="rId49"/>
    <p:sldId id="1662" r:id="rId50"/>
    <p:sldId id="1663" r:id="rId51"/>
    <p:sldId id="1664" r:id="rId52"/>
    <p:sldId id="1423" r:id="rId53"/>
    <p:sldId id="770" r:id="rId54"/>
    <p:sldId id="771" r:id="rId55"/>
    <p:sldId id="773" r:id="rId56"/>
    <p:sldId id="775" r:id="rId57"/>
    <p:sldId id="782" r:id="rId58"/>
    <p:sldId id="783" r:id="rId59"/>
    <p:sldId id="353" r:id="rId60"/>
    <p:sldId id="599" r:id="rId61"/>
    <p:sldId id="571" r:id="rId62"/>
    <p:sldId id="572" r:id="rId63"/>
    <p:sldId id="573" r:id="rId64"/>
    <p:sldId id="638" r:id="rId65"/>
    <p:sldId id="575" r:id="rId66"/>
    <p:sldId id="768" r:id="rId67"/>
    <p:sldId id="576" r:id="rId68"/>
    <p:sldId id="577" r:id="rId69"/>
    <p:sldId id="791" r:id="rId70"/>
    <p:sldId id="578" r:id="rId71"/>
    <p:sldId id="745" r:id="rId72"/>
    <p:sldId id="747" r:id="rId73"/>
    <p:sldId id="748" r:id="rId74"/>
    <p:sldId id="1665" r:id="rId75"/>
    <p:sldId id="749" r:id="rId76"/>
    <p:sldId id="750" r:id="rId77"/>
    <p:sldId id="1666" r:id="rId78"/>
    <p:sldId id="1667" r:id="rId79"/>
    <p:sldId id="751" r:id="rId80"/>
    <p:sldId id="752" r:id="rId81"/>
    <p:sldId id="1671" r:id="rId82"/>
    <p:sldId id="753" r:id="rId83"/>
    <p:sldId id="754" r:id="rId84"/>
    <p:sldId id="789" r:id="rId85"/>
    <p:sldId id="1669" r:id="rId86"/>
    <p:sldId id="1670" r:id="rId87"/>
    <p:sldId id="708" r:id="rId88"/>
  </p:sldIdLst>
  <p:sldSz cx="12190413" cy="6859588"/>
  <p:notesSz cx="6858000" cy="9144000"/>
  <p:custDataLst>
    <p:tags r:id="rId90"/>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60" d="100"/>
          <a:sy n="60" d="100"/>
        </p:scale>
        <p:origin x="-2580" y="-1278"/>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55.xml"/><Relationship Id="rId7" Type="http://schemas.openxmlformats.org/officeDocument/2006/relationships/slide" Target="../slides/slide57.xml"/><Relationship Id="rId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xml"/><Relationship Id="rId4" Type="http://schemas.openxmlformats.org/officeDocument/2006/relationships/slide" Target="../slides/slide56.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65.xml"/><Relationship Id="rId13" Type="http://schemas.openxmlformats.org/officeDocument/2006/relationships/slide" Target="../slides/slide79.xml"/><Relationship Id="rId3" Type="http://schemas.openxmlformats.org/officeDocument/2006/relationships/slide" Target="../slides/slide60.xml"/><Relationship Id="rId7" Type="http://schemas.openxmlformats.org/officeDocument/2006/relationships/slide" Target="../slides/slide64.xml"/><Relationship Id="rId12" Type="http://schemas.openxmlformats.org/officeDocument/2006/relationships/slide" Target="../slides/slide75.xml"/><Relationship Id="rId17" Type="http://schemas.openxmlformats.org/officeDocument/2006/relationships/slide" Target="../slides/slide84.xml"/><Relationship Id="rId2" Type="http://schemas.openxmlformats.org/officeDocument/2006/relationships/slide" Target="../slides/slide67.xml"/><Relationship Id="rId1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63.xml"/><Relationship Id="rId11" Type="http://schemas.openxmlformats.org/officeDocument/2006/relationships/slide" Target="../slides/slide3.xml"/><Relationship Id="rId5" Type="http://schemas.openxmlformats.org/officeDocument/2006/relationships/slide" Target="../slides/slide62.xml"/><Relationship Id="rId15" Type="http://schemas.openxmlformats.org/officeDocument/2006/relationships/slide" Target="../slides/slide71.xml"/><Relationship Id="rId10" Type="http://schemas.openxmlformats.org/officeDocument/2006/relationships/slide" Target="../slides/slide70.xml"/><Relationship Id="rId4" Type="http://schemas.openxmlformats.org/officeDocument/2006/relationships/slide" Target="../slides/slide61.xml"/><Relationship Id="rId9" Type="http://schemas.openxmlformats.org/officeDocument/2006/relationships/slide" Target="../slides/slide68.xml"/><Relationship Id="rId14" Type="http://schemas.openxmlformats.org/officeDocument/2006/relationships/slide" Target="../slides/slide82.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41688368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7890685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75" r:id="rId16"/>
    <p:sldLayoutId id="2147483679" r:id="rId17"/>
    <p:sldLayoutId id="2147483669" r:id="rId18"/>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__6.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Word_97_-_2003___7.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__8.doc"/><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Microsoft_Word_97_-_2003___10.doc"/></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__11.doc"/><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5.png"/><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59.xml"/><Relationship Id="rId5" Type="http://schemas.openxmlformats.org/officeDocument/2006/relationships/slide" Target="slide35.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__14.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__15.doc"/><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0.emf"/><Relationship Id="rId5" Type="http://schemas.openxmlformats.org/officeDocument/2006/relationships/oleObject" Target="../embeddings/Microsoft_Word_97_-_2003___16.doc"/><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__18.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vmlDrawing" Target="../drawings/vmlDrawing16.vml"/><Relationship Id="rId5" Type="http://schemas.openxmlformats.org/officeDocument/2006/relationships/image" Target="../media/image34.emf"/><Relationship Id="rId4" Type="http://schemas.openxmlformats.org/officeDocument/2006/relationships/oleObject" Target="../embeddings/Microsoft_Word_97_-_2003___20.doc"/></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Word_97_-_2003___21.doc"/><Relationship Id="rId2" Type="http://schemas.openxmlformats.org/officeDocument/2006/relationships/slideLayout" Target="../slideLayouts/slideLayout8.xml"/><Relationship Id="rId1" Type="http://schemas.openxmlformats.org/officeDocument/2006/relationships/vmlDrawing" Target="../drawings/vmlDrawing17.vml"/><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3___22.doc"/><Relationship Id="rId2" Type="http://schemas.openxmlformats.org/officeDocument/2006/relationships/slideLayout" Target="../slideLayouts/slideLayout8.xml"/><Relationship Id="rId1" Type="http://schemas.openxmlformats.org/officeDocument/2006/relationships/vmlDrawing" Target="../drawings/vmlDrawing18.vml"/><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Microsoft_Word_97_-_2003___23.doc"/></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3___24.doc"/><Relationship Id="rId2" Type="http://schemas.openxmlformats.org/officeDocument/2006/relationships/slideLayout" Target="../slideLayouts/slideLayout8.xml"/><Relationship Id="rId1" Type="http://schemas.openxmlformats.org/officeDocument/2006/relationships/vmlDrawing" Target="../drawings/vmlDrawing20.v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3___25.doc"/><Relationship Id="rId2" Type="http://schemas.openxmlformats.org/officeDocument/2006/relationships/slideLayout" Target="../slideLayouts/slideLayout8.xml"/><Relationship Id="rId1" Type="http://schemas.openxmlformats.org/officeDocument/2006/relationships/vmlDrawing" Target="../drawings/vmlDrawing21.v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3___26.doc"/><Relationship Id="rId2" Type="http://schemas.openxmlformats.org/officeDocument/2006/relationships/slideLayout" Target="../slideLayouts/slideLayout8.xml"/><Relationship Id="rId1" Type="http://schemas.openxmlformats.org/officeDocument/2006/relationships/vmlDrawing" Target="../drawings/vmlDrawing22.vml"/><Relationship Id="rId4" Type="http://schemas.openxmlformats.org/officeDocument/2006/relationships/image" Target="../media/image42.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__27.doc"/><Relationship Id="rId2" Type="http://schemas.openxmlformats.org/officeDocument/2006/relationships/slideLayout" Target="../slideLayouts/slideLayout8.xml"/><Relationship Id="rId1" Type="http://schemas.openxmlformats.org/officeDocument/2006/relationships/vmlDrawing" Target="../drawings/vmlDrawing23.vml"/><Relationship Id="rId4" Type="http://schemas.openxmlformats.org/officeDocument/2006/relationships/image" Target="../media/image4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__28.doc"/><Relationship Id="rId2" Type="http://schemas.openxmlformats.org/officeDocument/2006/relationships/slideLayout" Target="../slideLayouts/slideLayout8.xml"/><Relationship Id="rId1" Type="http://schemas.openxmlformats.org/officeDocument/2006/relationships/vmlDrawing" Target="../drawings/vmlDrawing24.vml"/><Relationship Id="rId6" Type="http://schemas.openxmlformats.org/officeDocument/2006/relationships/image" Target="../media/image45.emf"/><Relationship Id="rId5" Type="http://schemas.openxmlformats.org/officeDocument/2006/relationships/oleObject" Target="../embeddings/Microsoft_Word_97_-_2003___29.doc"/><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3___30.doc"/><Relationship Id="rId2" Type="http://schemas.openxmlformats.org/officeDocument/2006/relationships/slideLayout" Target="../slideLayouts/slideLayout8.xml"/><Relationship Id="rId1" Type="http://schemas.openxmlformats.org/officeDocument/2006/relationships/vmlDrawing" Target="../drawings/vmlDrawing25.vml"/><Relationship Id="rId4" Type="http://schemas.openxmlformats.org/officeDocument/2006/relationships/image" Target="../media/image4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Word_97_-_2003___31.doc"/><Relationship Id="rId2" Type="http://schemas.openxmlformats.org/officeDocument/2006/relationships/slideLayout" Target="../slideLayouts/slideLayout8.xml"/><Relationship Id="rId1" Type="http://schemas.openxmlformats.org/officeDocument/2006/relationships/vmlDrawing" Target="../drawings/vmlDrawing26.vml"/><Relationship Id="rId4" Type="http://schemas.openxmlformats.org/officeDocument/2006/relationships/image" Target="../media/image47.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__32.doc"/><Relationship Id="rId2" Type="http://schemas.openxmlformats.org/officeDocument/2006/relationships/slideLayout" Target="../slideLayouts/slideLayout8.xml"/><Relationship Id="rId1" Type="http://schemas.openxmlformats.org/officeDocument/2006/relationships/vmlDrawing" Target="../drawings/vmlDrawing27.vml"/><Relationship Id="rId4" Type="http://schemas.openxmlformats.org/officeDocument/2006/relationships/image" Target="../media/image4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3___33.doc"/><Relationship Id="rId2" Type="http://schemas.openxmlformats.org/officeDocument/2006/relationships/slideLayout" Target="../slideLayouts/slideLayout10.xml"/><Relationship Id="rId1" Type="http://schemas.openxmlformats.org/officeDocument/2006/relationships/vmlDrawing" Target="../drawings/vmlDrawing28.vml"/><Relationship Id="rId4" Type="http://schemas.openxmlformats.org/officeDocument/2006/relationships/image" Target="../media/image49.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Microsoft_Word_97_-_2003___1.doc"/><Relationship Id="rId7" Type="http://schemas.openxmlformats.org/officeDocument/2006/relationships/oleObject" Target="../embeddings/Microsoft_Word_97_-_2003___3.doc"/><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Microsoft_Word_97_-_2003___2.doc"/><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Microsoft_Word_97_-_2003___4.doc"/></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3___34.doc"/><Relationship Id="rId2" Type="http://schemas.openxmlformats.org/officeDocument/2006/relationships/slideLayout" Target="../slideLayouts/slideLayout11.xml"/><Relationship Id="rId1" Type="http://schemas.openxmlformats.org/officeDocument/2006/relationships/vmlDrawing" Target="../drawings/vmlDrawing29.vml"/><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3___35.doc"/><Relationship Id="rId2" Type="http://schemas.openxmlformats.org/officeDocument/2006/relationships/slideLayout" Target="../slideLayouts/slideLayout11.xml"/><Relationship Id="rId1" Type="http://schemas.openxmlformats.org/officeDocument/2006/relationships/vmlDrawing" Target="../drawings/vmlDrawing30.vml"/><Relationship Id="rId6" Type="http://schemas.openxmlformats.org/officeDocument/2006/relationships/image" Target="../media/image53.emf"/><Relationship Id="rId5" Type="http://schemas.openxmlformats.org/officeDocument/2006/relationships/oleObject" Target="../embeddings/Microsoft_Word_97_-_2003___36.doc"/><Relationship Id="rId4" Type="http://schemas.openxmlformats.org/officeDocument/2006/relationships/image" Target="../media/image52.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3___37.doc"/><Relationship Id="rId2" Type="http://schemas.openxmlformats.org/officeDocument/2006/relationships/slideLayout" Target="../slideLayouts/slideLayout11.xml"/><Relationship Id="rId1" Type="http://schemas.openxmlformats.org/officeDocument/2006/relationships/vmlDrawing" Target="../drawings/vmlDrawing31.vml"/><Relationship Id="rId4" Type="http://schemas.openxmlformats.org/officeDocument/2006/relationships/image" Target="../media/image54.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__38.doc"/><Relationship Id="rId2" Type="http://schemas.openxmlformats.org/officeDocument/2006/relationships/slideLayout" Target="../slideLayouts/slideLayout11.xml"/><Relationship Id="rId1" Type="http://schemas.openxmlformats.org/officeDocument/2006/relationships/vmlDrawing" Target="../drawings/vmlDrawing32.vml"/><Relationship Id="rId4" Type="http://schemas.openxmlformats.org/officeDocument/2006/relationships/image" Target="../media/image55.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3___39.doc"/><Relationship Id="rId2" Type="http://schemas.openxmlformats.org/officeDocument/2006/relationships/slideLayout" Target="../slideLayouts/slideLayout11.xml"/><Relationship Id="rId1" Type="http://schemas.openxmlformats.org/officeDocument/2006/relationships/vmlDrawing" Target="../drawings/vmlDrawing33.vml"/><Relationship Id="rId6" Type="http://schemas.openxmlformats.org/officeDocument/2006/relationships/image" Target="../media/image57.emf"/><Relationship Id="rId5" Type="http://schemas.openxmlformats.org/officeDocument/2006/relationships/oleObject" Target="../embeddings/Microsoft_Word_97_-_2003___40.doc"/><Relationship Id="rId4" Type="http://schemas.openxmlformats.org/officeDocument/2006/relationships/image" Target="../media/image56.emf"/></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3___41.doc"/><Relationship Id="rId2" Type="http://schemas.openxmlformats.org/officeDocument/2006/relationships/slideLayout" Target="../slideLayouts/slideLayout11.xml"/><Relationship Id="rId1" Type="http://schemas.openxmlformats.org/officeDocument/2006/relationships/vmlDrawing" Target="../drawings/vmlDrawing34.vml"/><Relationship Id="rId4" Type="http://schemas.openxmlformats.org/officeDocument/2006/relationships/image" Target="../media/image59.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3___42.doc"/><Relationship Id="rId2" Type="http://schemas.openxmlformats.org/officeDocument/2006/relationships/slideLayout" Target="../slideLayouts/slideLayout11.xml"/><Relationship Id="rId1" Type="http://schemas.openxmlformats.org/officeDocument/2006/relationships/vmlDrawing" Target="../drawings/vmlDrawing35.vml"/><Relationship Id="rId4" Type="http://schemas.openxmlformats.org/officeDocument/2006/relationships/image" Target="../media/image6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__43.doc"/><Relationship Id="rId2" Type="http://schemas.openxmlformats.org/officeDocument/2006/relationships/slideLayout" Target="../slideLayouts/slideLayout11.xml"/><Relationship Id="rId1" Type="http://schemas.openxmlformats.org/officeDocument/2006/relationships/vmlDrawing" Target="../drawings/vmlDrawing36.vml"/><Relationship Id="rId4" Type="http://schemas.openxmlformats.org/officeDocument/2006/relationships/image" Target="../media/image61.emf"/></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Microsoft_Word_97_-_2003___44.doc"/><Relationship Id="rId2" Type="http://schemas.openxmlformats.org/officeDocument/2006/relationships/slideLayout" Target="../slideLayouts/slideLayout11.xml"/><Relationship Id="rId1" Type="http://schemas.openxmlformats.org/officeDocument/2006/relationships/vmlDrawing" Target="../drawings/vmlDrawing37.vml"/><Relationship Id="rId4" Type="http://schemas.openxmlformats.org/officeDocument/2006/relationships/image" Target="../media/image6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Microsoft_Word_97_-_2003___45.doc"/><Relationship Id="rId2" Type="http://schemas.openxmlformats.org/officeDocument/2006/relationships/slideLayout" Target="../slideLayouts/slideLayout11.xml"/><Relationship Id="rId1" Type="http://schemas.openxmlformats.org/officeDocument/2006/relationships/vmlDrawing" Target="../drawings/vmlDrawing38.vml"/><Relationship Id="rId4" Type="http://schemas.openxmlformats.org/officeDocument/2006/relationships/image" Target="../media/image64.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Microsoft_Word_97_-_2003___46.doc"/><Relationship Id="rId2" Type="http://schemas.openxmlformats.org/officeDocument/2006/relationships/slideLayout" Target="../slideLayouts/slideLayout11.xml"/><Relationship Id="rId1" Type="http://schemas.openxmlformats.org/officeDocument/2006/relationships/vmlDrawing" Target="../drawings/vmlDrawing39.vml"/><Relationship Id="rId4" Type="http://schemas.openxmlformats.org/officeDocument/2006/relationships/image" Target="../media/image65.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Microsoft_Word_97_-_2003___47.doc"/><Relationship Id="rId2" Type="http://schemas.openxmlformats.org/officeDocument/2006/relationships/slideLayout" Target="../slideLayouts/slideLayout11.xml"/><Relationship Id="rId1" Type="http://schemas.openxmlformats.org/officeDocument/2006/relationships/vmlDrawing" Target="../drawings/vmlDrawing40.vml"/><Relationship Id="rId4" Type="http://schemas.openxmlformats.org/officeDocument/2006/relationships/image" Target="../media/image66.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3___48.doc"/><Relationship Id="rId2" Type="http://schemas.openxmlformats.org/officeDocument/2006/relationships/slideLayout" Target="../slideLayouts/slideLayout11.xml"/><Relationship Id="rId1" Type="http://schemas.openxmlformats.org/officeDocument/2006/relationships/vmlDrawing" Target="../drawings/vmlDrawing41.vml"/><Relationship Id="rId6" Type="http://schemas.openxmlformats.org/officeDocument/2006/relationships/image" Target="../media/image68.emf"/><Relationship Id="rId5" Type="http://schemas.openxmlformats.org/officeDocument/2006/relationships/oleObject" Target="../embeddings/Microsoft_Word_97_-_2003___49.doc"/><Relationship Id="rId4" Type="http://schemas.openxmlformats.org/officeDocument/2006/relationships/image" Target="../media/image67.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3___50.doc"/><Relationship Id="rId2" Type="http://schemas.openxmlformats.org/officeDocument/2006/relationships/slideLayout" Target="../slideLayouts/slideLayout11.xml"/><Relationship Id="rId1" Type="http://schemas.openxmlformats.org/officeDocument/2006/relationships/vmlDrawing" Target="../drawings/vmlDrawing42.vml"/><Relationship Id="rId4" Type="http://schemas.openxmlformats.org/officeDocument/2006/relationships/image" Target="../media/image69.emf"/></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1.xml"/><Relationship Id="rId1" Type="http://schemas.openxmlformats.org/officeDocument/2006/relationships/vmlDrawing" Target="../drawings/vmlDrawing43.vml"/><Relationship Id="rId5" Type="http://schemas.openxmlformats.org/officeDocument/2006/relationships/image" Target="../media/image70.emf"/><Relationship Id="rId4" Type="http://schemas.openxmlformats.org/officeDocument/2006/relationships/oleObject" Target="../embeddings/Microsoft_Word_97_-_2003___51.do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3___52.doc"/><Relationship Id="rId2" Type="http://schemas.openxmlformats.org/officeDocument/2006/relationships/slideLayout" Target="../slideLayouts/slideLayout11.xml"/><Relationship Id="rId1" Type="http://schemas.openxmlformats.org/officeDocument/2006/relationships/vmlDrawing" Target="../drawings/vmlDrawing44.vml"/><Relationship Id="rId4" Type="http://schemas.openxmlformats.org/officeDocument/2006/relationships/image" Target="../media/image72.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Word_97_-_2003___53.doc"/><Relationship Id="rId2" Type="http://schemas.openxmlformats.org/officeDocument/2006/relationships/slideLayout" Target="../slideLayouts/slideLayout11.xml"/><Relationship Id="rId1" Type="http://schemas.openxmlformats.org/officeDocument/2006/relationships/vmlDrawing" Target="../drawings/vmlDrawing45.vml"/><Relationship Id="rId4" Type="http://schemas.openxmlformats.org/officeDocument/2006/relationships/image" Target="../media/image73.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Word_97_-_2003___54.doc"/><Relationship Id="rId2" Type="http://schemas.openxmlformats.org/officeDocument/2006/relationships/slideLayout" Target="../slideLayouts/slideLayout11.xml"/><Relationship Id="rId1" Type="http://schemas.openxmlformats.org/officeDocument/2006/relationships/vmlDrawing" Target="../drawings/vmlDrawing46.vml"/><Relationship Id="rId4" Type="http://schemas.openxmlformats.org/officeDocument/2006/relationships/image" Target="../media/image74.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Microsoft_Word_97_-_2003___55.doc"/><Relationship Id="rId2" Type="http://schemas.openxmlformats.org/officeDocument/2006/relationships/slideLayout" Target="../slideLayouts/slideLayout11.xml"/><Relationship Id="rId1" Type="http://schemas.openxmlformats.org/officeDocument/2006/relationships/vmlDrawing" Target="../drawings/vmlDrawing47.vml"/><Relationship Id="rId4" Type="http://schemas.openxmlformats.org/officeDocument/2006/relationships/image" Target="../media/image75.emf"/></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Word_97_-_2003___56.doc"/><Relationship Id="rId2" Type="http://schemas.openxmlformats.org/officeDocument/2006/relationships/slideLayout" Target="../slideLayouts/slideLayout11.xml"/><Relationship Id="rId1" Type="http://schemas.openxmlformats.org/officeDocument/2006/relationships/vmlDrawing" Target="../drawings/vmlDrawing48.vml"/><Relationship Id="rId4" Type="http://schemas.openxmlformats.org/officeDocument/2006/relationships/image" Target="../media/image77.emf"/></Relationships>
</file>

<file path=ppt/slides/_rels/slide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9702"/>
            <a:ext cx="9501505" cy="1399357"/>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第二单元　</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硫</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及其化合物的相互转化</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列得失：根据化合价的变化标出电子转移的方向和数目。</a:t>
            </a:r>
            <a:endParaRPr lang="zh-CN" altLang="zh-CN" sz="1050" kern="100" dirty="0">
              <a:latin typeface="宋体"/>
              <a:cs typeface="Courier New"/>
            </a:endParaRPr>
          </a:p>
          <a:p>
            <a:pPr marL="252000" indent="-457200" algn="just">
              <a:lnSpc>
                <a:spcPct val="150000"/>
              </a:lnSpc>
              <a:spcAft>
                <a:spcPts val="0"/>
              </a:spcAft>
            </a:pPr>
            <a:endPar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求总数：</a:t>
            </a:r>
            <a:r>
              <a:rPr lang="zh-CN" altLang="zh-CN" sz="2600" kern="100" dirty="0" smtClean="0">
                <a:latin typeface="Times New Roman"/>
                <a:ea typeface="微软雅黑"/>
                <a:cs typeface="Times New Roman"/>
              </a:rPr>
              <a:t>使</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总数相等。</a:t>
            </a:r>
            <a:endParaRPr lang="zh-CN" altLang="zh-CN" sz="1050" kern="100" dirty="0">
              <a:latin typeface="宋体"/>
              <a:cs typeface="Courier New"/>
            </a:endParaRPr>
          </a:p>
          <a:p>
            <a:pPr marL="252000" indent="-457200" algn="just">
              <a:lnSpc>
                <a:spcPct val="150000"/>
              </a:lnSpc>
              <a:spcAft>
                <a:spcPts val="0"/>
              </a:spcAft>
            </a:pPr>
            <a:endPar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en-US" altLang="zh-CN" sz="2600" kern="100" dirty="0">
              <a:latin typeface="微软雅黑" panose="020B0503020204020204" pitchFamily="34" charset="-122"/>
              <a:ea typeface="微软雅黑" panose="020B0503020204020204" pitchFamily="34" charset="-122"/>
              <a:cs typeface="Courier New" panose="02070309020205020404" pitchFamily="49" charset="0"/>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4" name="图片 3"/>
          <p:cNvPicPr/>
          <p:nvPr/>
        </p:nvPicPr>
        <p:blipFill>
          <a:blip r:embed="rId2">
            <a:clrChange>
              <a:clrFrom>
                <a:srgbClr val="FFFFFF"/>
              </a:clrFrom>
              <a:clrTo>
                <a:srgbClr val="FFFFFF">
                  <a:alpha val="0"/>
                </a:srgbClr>
              </a:clrTo>
            </a:clrChange>
          </a:blip>
          <a:stretch>
            <a:fillRect/>
          </a:stretch>
        </p:blipFill>
        <p:spPr>
          <a:xfrm>
            <a:off x="635220" y="1629564"/>
            <a:ext cx="5203850" cy="1656424"/>
          </a:xfrm>
          <a:prstGeom prst="rect">
            <a:avLst/>
          </a:prstGeom>
        </p:spPr>
      </p:pic>
      <p:sp>
        <p:nvSpPr>
          <p:cNvPr id="2" name="矩形 1"/>
          <p:cNvSpPr/>
          <p:nvPr/>
        </p:nvSpPr>
        <p:spPr>
          <a:xfrm>
            <a:off x="2494746" y="3249771"/>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得失电子</a:t>
            </a:r>
            <a:endParaRPr lang="zh-CN" altLang="en-US" sz="2600" dirty="0">
              <a:solidFill>
                <a:srgbClr val="C00000"/>
              </a:solidFill>
              <a:latin typeface="Times New Roman"/>
              <a:ea typeface="微软雅黑"/>
              <a:sym typeface="Times New Roman"/>
            </a:endParaRPr>
          </a:p>
        </p:txBody>
      </p:sp>
      <p:pic>
        <p:nvPicPr>
          <p:cNvPr id="7" name="图片 6"/>
          <p:cNvPicPr/>
          <p:nvPr/>
        </p:nvPicPr>
        <p:blipFill>
          <a:blip r:embed="rId3">
            <a:clrChange>
              <a:clrFrom>
                <a:srgbClr val="FFFFFF"/>
              </a:clrFrom>
              <a:clrTo>
                <a:srgbClr val="FFFFFF">
                  <a:alpha val="0"/>
                </a:srgbClr>
              </a:clrTo>
            </a:clrChange>
          </a:blip>
          <a:stretch>
            <a:fillRect/>
          </a:stretch>
        </p:blipFill>
        <p:spPr>
          <a:xfrm>
            <a:off x="549296" y="3969863"/>
            <a:ext cx="6525270" cy="2023300"/>
          </a:xfrm>
          <a:prstGeom prst="rect">
            <a:avLst/>
          </a:prstGeom>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335688101"/>
              </p:ext>
            </p:extLst>
          </p:nvPr>
        </p:nvGraphicFramePr>
        <p:xfrm>
          <a:off x="377825" y="1629564"/>
          <a:ext cx="11414125" cy="2633663"/>
        </p:xfrm>
        <a:graphic>
          <a:graphicData uri="http://schemas.openxmlformats.org/presentationml/2006/ole">
            <mc:AlternateContent xmlns:mc="http://schemas.openxmlformats.org/markup-compatibility/2006">
              <mc:Choice xmlns:v="urn:schemas-microsoft-com:vml" Requires="v">
                <p:oleObj spid="_x0000_s4186" name="Document" r:id="rId3" imgW="11484297" imgH="2657705" progId="Word.Document.8">
                  <p:embed/>
                </p:oleObj>
              </mc:Choice>
              <mc:Fallback>
                <p:oleObj name="Document" r:id="rId3" imgW="11484297" imgH="2657705" progId="Word.Document.8">
                  <p:embed/>
                  <p:pic>
                    <p:nvPicPr>
                      <p:cNvPr id="0" name=""/>
                      <p:cNvPicPr/>
                      <p:nvPr/>
                    </p:nvPicPr>
                    <p:blipFill>
                      <a:blip r:embed="rId4"/>
                      <a:stretch>
                        <a:fillRect/>
                      </a:stretch>
                    </p:blipFill>
                    <p:spPr>
                      <a:xfrm>
                        <a:off x="377825" y="1629564"/>
                        <a:ext cx="11414125" cy="2633663"/>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986451"/>
            <a:ext cx="11397613"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氧化还原反应中元素化合价升高的数值和元素化合价降低的数值相等</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氧化还原反应中氧化剂失电子总数等于还原剂得电子总数</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配平的氧化还原反应方程式中各种元素原子数守恒</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11157828" y="2037236"/>
            <a:ext cx="518091" cy="492443"/>
          </a:xfrm>
          <a:prstGeom prst="rect">
            <a:avLst/>
          </a:prstGeom>
        </p:spPr>
        <p:txBody>
          <a:bodyPr wrap="none">
            <a:spAutoFit/>
          </a:bodyPr>
          <a:lstStyle/>
          <a:p>
            <a:r>
              <a:rPr lang="en-US" altLang="zh-CN" sz="2600" b="1" kern="100" dirty="0" smtClean="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9515643" y="2709702"/>
            <a:ext cx="518091" cy="492443"/>
          </a:xfrm>
          <a:prstGeom prst="rect">
            <a:avLst/>
          </a:prstGeom>
        </p:spPr>
        <p:txBody>
          <a:bodyPr wrap="none">
            <a:spAutoFit/>
          </a:bodyPr>
          <a:lstStyle/>
          <a:p>
            <a:r>
              <a:rPr lang="en-US" altLang="zh-CN" sz="2600" b="1" kern="100" dirty="0" smtClean="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8457483" y="3297397"/>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二、氧化还原反应方程式的配平与计算 </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一、含硫物质之间的相互转化</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一、含硫物质之间的相互转化</a:t>
            </a:r>
            <a:endParaRPr lang="zh-CN" altLang="zh-CN" sz="2800" b="1" kern="100" dirty="0" smtClean="0">
              <a:latin typeface="黑体" pitchFamily="2" charset="-122"/>
              <a:ea typeface="黑体" pitchFamily="2" charset="-122"/>
              <a:cs typeface="Courier New"/>
            </a:endParaRPr>
          </a:p>
        </p:txBody>
      </p:sp>
      <p:sp>
        <p:nvSpPr>
          <p:cNvPr id="7" name="矩形 6"/>
          <p:cNvSpPr/>
          <p:nvPr/>
        </p:nvSpPr>
        <p:spPr>
          <a:xfrm>
            <a:off x="260418" y="2169633"/>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硫及其化合物的转化关系</a:t>
            </a:r>
            <a:endParaRPr lang="zh-CN" altLang="zh-CN" sz="1050" kern="100" dirty="0">
              <a:effectLst/>
              <a:latin typeface="宋体"/>
              <a:cs typeface="Courier New"/>
            </a:endParaRPr>
          </a:p>
        </p:txBody>
      </p:sp>
      <p:pic>
        <p:nvPicPr>
          <p:cNvPr id="5122" name="Picture 2"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045" y="1469290"/>
            <a:ext cx="2037406"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X27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9" y="3069748"/>
            <a:ext cx="7806708" cy="292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7448966"/>
              </p:ext>
            </p:extLst>
          </p:nvPr>
        </p:nvGraphicFramePr>
        <p:xfrm>
          <a:off x="377825" y="1449541"/>
          <a:ext cx="11414125" cy="2900363"/>
        </p:xfrm>
        <a:graphic>
          <a:graphicData uri="http://schemas.openxmlformats.org/presentationml/2006/ole">
            <mc:AlternateContent xmlns:mc="http://schemas.openxmlformats.org/markup-compatibility/2006">
              <mc:Choice xmlns:v="urn:schemas-microsoft-com:vml" Requires="v">
                <p:oleObj spid="_x0000_s6229" name="Document" r:id="rId3" imgW="11484297" imgH="2929884" progId="Word.Document.8">
                  <p:embed/>
                </p:oleObj>
              </mc:Choice>
              <mc:Fallback>
                <p:oleObj name="Document" r:id="rId3" imgW="11484297" imgH="2929884" progId="Word.Document.8">
                  <p:embed/>
                  <p:pic>
                    <p:nvPicPr>
                      <p:cNvPr id="0" name=""/>
                      <p:cNvPicPr/>
                      <p:nvPr/>
                    </p:nvPicPr>
                    <p:blipFill>
                      <a:blip r:embed="rId4"/>
                      <a:stretch>
                        <a:fillRect/>
                      </a:stretch>
                    </p:blipFill>
                    <p:spPr>
                      <a:xfrm>
                        <a:off x="377825" y="1449541"/>
                        <a:ext cx="11414125" cy="2900363"/>
                      </a:xfrm>
                      <a:prstGeom prst="rect">
                        <a:avLst/>
                      </a:prstGeom>
                    </p:spPr>
                  </p:pic>
                </p:oleObj>
              </mc:Fallback>
            </mc:AlternateContent>
          </a:graphicData>
        </a:graphic>
      </p:graphicFrame>
    </p:spTree>
    <p:extLst>
      <p:ext uri="{BB962C8B-B14F-4D97-AF65-F5344CB8AC3E}">
        <p14:creationId xmlns:p14="http://schemas.microsoft.com/office/powerpoint/2010/main" val="33913067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69403"/>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含硫化合物的价态变化规</a:t>
            </a:r>
            <a:r>
              <a:rPr lang="zh-CN" altLang="zh-CN" sz="2600" kern="100" dirty="0" smtClean="0">
                <a:latin typeface="Times New Roman"/>
                <a:ea typeface="黑体"/>
                <a:cs typeface="Times New Roman"/>
              </a:rPr>
              <a:t>律</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50612447"/>
              </p:ext>
            </p:extLst>
          </p:nvPr>
        </p:nvGraphicFramePr>
        <p:xfrm>
          <a:off x="621840" y="1009650"/>
          <a:ext cx="11414125" cy="5595938"/>
        </p:xfrm>
        <a:graphic>
          <a:graphicData uri="http://schemas.openxmlformats.org/presentationml/2006/ole">
            <mc:AlternateContent xmlns:mc="http://schemas.openxmlformats.org/markup-compatibility/2006">
              <mc:Choice xmlns:v="urn:schemas-microsoft-com:vml" Requires="v">
                <p:oleObj spid="_x0000_s7253" name="Document" r:id="rId3" imgW="11484297" imgH="5641593" progId="Word.Document.8">
                  <p:embed/>
                </p:oleObj>
              </mc:Choice>
              <mc:Fallback>
                <p:oleObj name="Document" r:id="rId3" imgW="11484297" imgH="5641593" progId="Word.Document.8">
                  <p:embed/>
                  <p:pic>
                    <p:nvPicPr>
                      <p:cNvPr id="0" name=""/>
                      <p:cNvPicPr/>
                      <p:nvPr/>
                    </p:nvPicPr>
                    <p:blipFill>
                      <a:blip r:embed="rId4"/>
                      <a:stretch>
                        <a:fillRect/>
                      </a:stretch>
                    </p:blipFill>
                    <p:spPr>
                      <a:xfrm>
                        <a:off x="621840" y="1009650"/>
                        <a:ext cx="11414125" cy="5595938"/>
                      </a:xfrm>
                      <a:prstGeom prst="rect">
                        <a:avLst/>
                      </a:prstGeom>
                    </p:spPr>
                  </p:pic>
                </p:oleObj>
              </mc:Fallback>
            </mc:AlternateContent>
          </a:graphicData>
        </a:graphic>
      </p:graphicFrame>
      <p:pic>
        <p:nvPicPr>
          <p:cNvPr id="7170" name="Picture 2" descr="X28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953" y="1770469"/>
            <a:ext cx="3195970" cy="180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41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92357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相邻价态的微粒不发生氧化还原反应</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如</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和浓硫酸之间不发生氧化还原反应。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含硫物质的连续氧</a:t>
            </a:r>
            <a:r>
              <a:rPr lang="zh-CN" altLang="zh-CN" sz="2600" kern="100" dirty="0" smtClean="0">
                <a:latin typeface="Times New Roman"/>
                <a:ea typeface="黑体"/>
                <a:cs typeface="Times New Roman"/>
              </a:rPr>
              <a:t>化</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61568825"/>
              </p:ext>
            </p:extLst>
          </p:nvPr>
        </p:nvGraphicFramePr>
        <p:xfrm>
          <a:off x="776288" y="2889725"/>
          <a:ext cx="11414125" cy="1403350"/>
        </p:xfrm>
        <a:graphic>
          <a:graphicData uri="http://schemas.openxmlformats.org/presentationml/2006/ole">
            <mc:AlternateContent xmlns:mc="http://schemas.openxmlformats.org/markup-compatibility/2006">
              <mc:Choice xmlns:v="urn:schemas-microsoft-com:vml" Requires="v">
                <p:oleObj spid="_x0000_s8275" name="Document" r:id="rId3" imgW="11484297" imgH="1426419" progId="Word.Document.8">
                  <p:embed/>
                </p:oleObj>
              </mc:Choice>
              <mc:Fallback>
                <p:oleObj name="Document" r:id="rId3" imgW="11484297" imgH="1426419" progId="Word.Document.8">
                  <p:embed/>
                  <p:pic>
                    <p:nvPicPr>
                      <p:cNvPr id="0" name=""/>
                      <p:cNvPicPr/>
                      <p:nvPr/>
                    </p:nvPicPr>
                    <p:blipFill>
                      <a:blip r:embed="rId4"/>
                      <a:stretch>
                        <a:fillRect/>
                      </a:stretch>
                    </p:blipFill>
                    <p:spPr>
                      <a:xfrm>
                        <a:off x="776288" y="2889725"/>
                        <a:ext cx="11414125" cy="1403350"/>
                      </a:xfrm>
                      <a:prstGeom prst="rect">
                        <a:avLst/>
                      </a:prstGeom>
                    </p:spPr>
                  </p:pic>
                </p:oleObj>
              </mc:Fallback>
            </mc:AlternateContent>
          </a:graphicData>
        </a:graphic>
      </p:graphicFrame>
    </p:spTree>
    <p:extLst>
      <p:ext uri="{BB962C8B-B14F-4D97-AF65-F5344CB8AC3E}">
        <p14:creationId xmlns:p14="http://schemas.microsoft.com/office/powerpoint/2010/main" val="24688242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下列变化，需要加入还原剂才能实现的是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3280324"/>
            <a:ext cx="11397613" cy="12296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还原剂失去电子被氧化，即选项中所含元素化合价降低的过程需要加入还原剂</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6762165" y="1435612"/>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Ａ</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39679152"/>
              </p:ext>
            </p:extLst>
          </p:nvPr>
        </p:nvGraphicFramePr>
        <p:xfrm>
          <a:off x="694516" y="2078920"/>
          <a:ext cx="11414125" cy="1466850"/>
        </p:xfrm>
        <a:graphic>
          <a:graphicData uri="http://schemas.openxmlformats.org/presentationml/2006/ole">
            <mc:AlternateContent xmlns:mc="http://schemas.openxmlformats.org/markup-compatibility/2006">
              <mc:Choice xmlns:v="urn:schemas-microsoft-com:vml" Requires="v">
                <p:oleObj spid="_x0000_s9298" name="Document" r:id="rId4" imgW="11484297" imgH="1491944" progId="Word.Document.8">
                  <p:embed/>
                </p:oleObj>
              </mc:Choice>
              <mc:Fallback>
                <p:oleObj name="Document" r:id="rId4" imgW="11484297" imgH="1491944" progId="Word.Document.8">
                  <p:embed/>
                  <p:pic>
                    <p:nvPicPr>
                      <p:cNvPr id="0" name=""/>
                      <p:cNvPicPr/>
                      <p:nvPr/>
                    </p:nvPicPr>
                    <p:blipFill>
                      <a:blip r:embed="rId5"/>
                      <a:stretch>
                        <a:fillRect/>
                      </a:stretch>
                    </p:blipFill>
                    <p:spPr>
                      <a:xfrm>
                        <a:off x="694516" y="2078920"/>
                        <a:ext cx="11414125" cy="1466850"/>
                      </a:xfrm>
                      <a:prstGeom prst="rect">
                        <a:avLst/>
                      </a:prstGeom>
                    </p:spPr>
                  </p:pic>
                </p:oleObj>
              </mc:Fallback>
            </mc:AlternateContent>
          </a:graphicData>
        </a:graphic>
      </p:graphicFrame>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下列化合物中，不能由组成该化合物的两种元素的单质直接化合而成的是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A.Cu</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S</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B.SO</a:t>
            </a:r>
            <a:r>
              <a:rPr lang="en-US" altLang="zh-CN" sz="2600" kern="100" baseline="-25000" dirty="0" smtClean="0">
                <a:latin typeface="Times New Roman"/>
                <a:ea typeface="微软雅黑"/>
                <a:cs typeface="Courier New"/>
              </a:rPr>
              <a:t>3</a:t>
            </a:r>
            <a:r>
              <a:rPr lang="en-US" altLang="zh-CN" sz="2600" kern="100" dirty="0" smtClean="0">
                <a:latin typeface="Times New Roman"/>
                <a:ea typeface="微软雅黑"/>
                <a:cs typeface="Courier New"/>
              </a:rPr>
              <a:t>  </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C.FeS</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D.H</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S</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由于</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的氧化性相对</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较弱，只能将变价金属氧化成较低价态，故</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Fe</a:t>
            </a:r>
            <a:r>
              <a:rPr lang="zh-CN" altLang="zh-CN" sz="2600" b="1" kern="100" dirty="0">
                <a:solidFill>
                  <a:srgbClr val="0000FF"/>
                </a:solidFill>
                <a:latin typeface="Times New Roman"/>
                <a:ea typeface="仿宋_GB2312"/>
                <a:cs typeface="Times New Roman"/>
              </a:rPr>
              <a:t>化合，分别生成</a:t>
            </a:r>
            <a:r>
              <a:rPr lang="en-US" altLang="zh-CN" sz="2600" b="1" kern="100" dirty="0">
                <a:solidFill>
                  <a:srgbClr val="0000FF"/>
                </a:solidFill>
                <a:latin typeface="Times New Roman"/>
                <a:ea typeface="仿宋_GB2312"/>
                <a:cs typeface="Courier New"/>
              </a:rPr>
              <a:t>Cu</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FeS</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直接化合只能生成</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与</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化合生成</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874539" y="147923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999595"/>
            <a:ext cx="11654075" cy="42304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从物质类别和元素化合价的角度，利用不同类型化学反应知识，研究不同价态含硫物质的转化，能设计物质转化的方案。</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能从氧化还原反应的视角研究物质的转化，认识同一元素不同化合物之间转化的一般规律。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3.</a:t>
            </a:r>
            <a:r>
              <a:rPr lang="zh-CN" altLang="zh-CN" sz="2600" b="1" kern="100" dirty="0">
                <a:latin typeface="Times New Roman"/>
                <a:ea typeface="仿宋_GB2312"/>
                <a:cs typeface="Times New Roman"/>
              </a:rPr>
              <a:t>学会氧化还原反应的配平原则和基本方法，建立配平氧化还原反应方程式的思维模型</a:t>
            </a:r>
            <a:r>
              <a:rPr lang="zh-CN" altLang="zh-CN" sz="2600" b="1" kern="100" dirty="0" smtClean="0">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硫黄在空气中燃烧生成气体甲，甲溶于水得溶液乙，向乙溶液中滴加溴水，乙溶液变成丙。在丙里加入</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生成气体丁，把丁通入乙得到沉淀戊。甲、乙、丙、丁、戊均含有硫元素，则它们正确的顺序是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A.SO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B.SO</a:t>
            </a:r>
            <a:r>
              <a:rPr lang="en-US" altLang="zh-CN" sz="2600" kern="100" baseline="-25000" dirty="0" smtClean="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C.SO</a:t>
            </a:r>
            <a:r>
              <a:rPr lang="en-US" altLang="zh-CN" sz="2600" kern="100" baseline="-25000" dirty="0" smtClean="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D.SO</a:t>
            </a:r>
            <a:r>
              <a:rPr lang="en-US" altLang="zh-CN" sz="2600" kern="100" baseline="-25000" dirty="0" smtClean="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smtClean="0">
                <a:latin typeface="Times New Roman"/>
                <a:ea typeface="微软雅黑"/>
                <a:cs typeface="Courier New"/>
              </a:rPr>
              <a:t>S</a:t>
            </a:r>
            <a:endParaRPr lang="zh-CN" altLang="zh-CN" sz="1050" kern="100" dirty="0">
              <a:latin typeface="宋体"/>
              <a:cs typeface="Courier New"/>
            </a:endParaRPr>
          </a:p>
        </p:txBody>
      </p:sp>
      <p:sp>
        <p:nvSpPr>
          <p:cNvPr id="8" name="TextBox 7"/>
          <p:cNvSpPr txBox="1"/>
          <p:nvPr/>
        </p:nvSpPr>
        <p:spPr>
          <a:xfrm>
            <a:off x="8615528" y="2097534"/>
            <a:ext cx="413179" cy="67033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414519965"/>
              </p:ext>
            </p:extLst>
          </p:nvPr>
        </p:nvGraphicFramePr>
        <p:xfrm>
          <a:off x="377825" y="2232821"/>
          <a:ext cx="11414125" cy="2097088"/>
        </p:xfrm>
        <a:graphic>
          <a:graphicData uri="http://schemas.openxmlformats.org/presentationml/2006/ole">
            <mc:AlternateContent xmlns:mc="http://schemas.openxmlformats.org/markup-compatibility/2006">
              <mc:Choice xmlns:v="urn:schemas-microsoft-com:vml" Requires="v">
                <p:oleObj spid="_x0000_s10319" name="Document" r:id="rId3" imgW="11484297" imgH="2117668" progId="Word.Document.8">
                  <p:embed/>
                </p:oleObj>
              </mc:Choice>
              <mc:Fallback>
                <p:oleObj name="Document" r:id="rId3" imgW="11484297" imgH="2117668" progId="Word.Document.8">
                  <p:embed/>
                  <p:pic>
                    <p:nvPicPr>
                      <p:cNvPr id="0" name=""/>
                      <p:cNvPicPr/>
                      <p:nvPr/>
                    </p:nvPicPr>
                    <p:blipFill>
                      <a:blip r:embed="rId4"/>
                      <a:stretch>
                        <a:fillRect/>
                      </a:stretch>
                    </p:blipFill>
                    <p:spPr>
                      <a:xfrm>
                        <a:off x="377825" y="2232821"/>
                        <a:ext cx="11414125" cy="2097088"/>
                      </a:xfrm>
                      <a:prstGeom prst="rect">
                        <a:avLst/>
                      </a:prstGeom>
                    </p:spPr>
                  </p:pic>
                </p:oleObj>
              </mc:Fallback>
            </mc:AlternateContent>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二、氧化还原反应方程式的配平与计算 </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2169633"/>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smtClean="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氧化还原反应方程式的配平</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配平三原</a:t>
            </a:r>
            <a:r>
              <a:rPr lang="zh-CN" altLang="zh-CN" sz="2600" kern="100" dirty="0" smtClean="0">
                <a:latin typeface="Times New Roman"/>
                <a:ea typeface="微软雅黑"/>
                <a:cs typeface="Times New Roman"/>
              </a:rPr>
              <a:t>则</a:t>
            </a:r>
            <a:endParaRPr lang="zh-CN" altLang="zh-CN" sz="1050" kern="100" dirty="0">
              <a:latin typeface="宋体"/>
              <a:cs typeface="Courier New"/>
            </a:endParaRPr>
          </a:p>
        </p:txBody>
      </p:sp>
      <p:pic>
        <p:nvPicPr>
          <p:cNvPr id="9"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9355" y="1558825"/>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X28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2630" y="2889725"/>
            <a:ext cx="6303014" cy="357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配平五步</a:t>
            </a:r>
            <a:r>
              <a:rPr lang="zh-CN" altLang="zh-CN" sz="2600" kern="100" dirty="0" smtClean="0">
                <a:latin typeface="Times New Roman"/>
                <a:ea typeface="微软雅黑"/>
                <a:cs typeface="Times New Roman"/>
              </a:rPr>
              <a:t>骤</a:t>
            </a:r>
            <a:endParaRPr lang="zh-CN" altLang="zh-CN" sz="1050" kern="100" dirty="0">
              <a:latin typeface="宋体"/>
              <a:cs typeface="Courier New"/>
            </a:endParaRPr>
          </a:p>
        </p:txBody>
      </p:sp>
      <p:pic>
        <p:nvPicPr>
          <p:cNvPr id="12290" name="Picture 2" descr="X28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4861" y="1089495"/>
            <a:ext cx="6115076" cy="450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8382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690046920"/>
              </p:ext>
            </p:extLst>
          </p:nvPr>
        </p:nvGraphicFramePr>
        <p:xfrm>
          <a:off x="253920" y="729449"/>
          <a:ext cx="11809413" cy="5486400"/>
        </p:xfrm>
        <a:graphic>
          <a:graphicData uri="http://schemas.openxmlformats.org/presentationml/2006/ole">
            <mc:AlternateContent xmlns:mc="http://schemas.openxmlformats.org/markup-compatibility/2006">
              <mc:Choice xmlns:v="urn:schemas-microsoft-com:vml" Requires="v">
                <p:oleObj spid="_x0000_s13387" name="Document" r:id="rId3" imgW="11800827" imgH="6169390" progId="Word.Document.8">
                  <p:embed/>
                </p:oleObj>
              </mc:Choice>
              <mc:Fallback>
                <p:oleObj name="Document" r:id="rId3" imgW="11800827" imgH="6169390" progId="Word.Document.8">
                  <p:embed/>
                  <p:pic>
                    <p:nvPicPr>
                      <p:cNvPr id="0" name=""/>
                      <p:cNvPicPr/>
                      <p:nvPr/>
                    </p:nvPicPr>
                    <p:blipFill>
                      <a:blip r:embed="rId4"/>
                      <a:stretch>
                        <a:fillRect/>
                      </a:stretch>
                    </p:blipFill>
                    <p:spPr>
                      <a:xfrm>
                        <a:off x="253920" y="729449"/>
                        <a:ext cx="11809413" cy="5486400"/>
                      </a:xfrm>
                      <a:prstGeom prst="rect">
                        <a:avLst/>
                      </a:prstGeom>
                    </p:spPr>
                  </p:pic>
                </p:oleObj>
              </mc:Fallback>
            </mc:AlternateContent>
          </a:graphicData>
        </a:graphic>
      </p:graphicFrame>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06000532"/>
              </p:ext>
            </p:extLst>
          </p:nvPr>
        </p:nvGraphicFramePr>
        <p:xfrm>
          <a:off x="514493" y="1449541"/>
          <a:ext cx="11383963" cy="4856163"/>
        </p:xfrm>
        <a:graphic>
          <a:graphicData uri="http://schemas.openxmlformats.org/presentationml/2006/ole">
            <mc:AlternateContent xmlns:mc="http://schemas.openxmlformats.org/markup-compatibility/2006">
              <mc:Choice xmlns:v="urn:schemas-microsoft-com:vml" Requires="v">
                <p:oleObj spid="_x0000_s14411" name="Document" r:id="rId3" imgW="11380346" imgH="4889501" progId="Word.Document.8">
                  <p:embed/>
                </p:oleObj>
              </mc:Choice>
              <mc:Fallback>
                <p:oleObj name="Document" r:id="rId3" imgW="11380346" imgH="4889501" progId="Word.Document.8">
                  <p:embed/>
                  <p:pic>
                    <p:nvPicPr>
                      <p:cNvPr id="0" name=""/>
                      <p:cNvPicPr/>
                      <p:nvPr/>
                    </p:nvPicPr>
                    <p:blipFill>
                      <a:blip r:embed="rId4"/>
                      <a:stretch>
                        <a:fillRect/>
                      </a:stretch>
                    </p:blipFill>
                    <p:spPr>
                      <a:xfrm>
                        <a:off x="514493" y="1449541"/>
                        <a:ext cx="11383963" cy="4856163"/>
                      </a:xfrm>
                      <a:prstGeom prst="rect">
                        <a:avLst/>
                      </a:prstGeom>
                    </p:spPr>
                  </p:pic>
                </p:oleObj>
              </mc:Fallback>
            </mc:AlternateContent>
          </a:graphicData>
        </a:graphic>
      </p:graphicFrame>
      <p:pic>
        <p:nvPicPr>
          <p:cNvPr id="14338" name="Picture 2" descr="x282+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4907" y="549426"/>
            <a:ext cx="4011312" cy="148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氧化还原反应中的电子守恒法计</a:t>
            </a:r>
            <a:r>
              <a:rPr lang="zh-CN" altLang="zh-CN" sz="2600" kern="100" dirty="0" smtClean="0">
                <a:latin typeface="Times New Roman"/>
                <a:ea typeface="黑体"/>
                <a:cs typeface="Times New Roman"/>
              </a:rPr>
              <a:t>算</a:t>
            </a:r>
            <a:endParaRPr lang="zh-CN" altLang="zh-CN" sz="1050" kern="100" dirty="0">
              <a:latin typeface="宋体"/>
              <a:cs typeface="Courier New"/>
            </a:endParaRPr>
          </a:p>
        </p:txBody>
      </p:sp>
      <p:sp>
        <p:nvSpPr>
          <p:cNvPr id="8" name="矩形 7"/>
          <p:cNvSpPr/>
          <p:nvPr/>
        </p:nvSpPr>
        <p:spPr>
          <a:xfrm>
            <a:off x="516880" y="1446382"/>
            <a:ext cx="11397613" cy="364905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电子得失守恒</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反应中氧化剂得到的电子总数与还原剂失去的电子总数相等，即得失电子守恒。</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计算思维流程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找物质：分析反应前后化合价变化的元素，确定氧化剂、还原剂及相应的还原产物、氧化产物</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511590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881186"/>
            <a:ext cx="11654075"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定得失：确定一个原子</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或离子</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的得失电子数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注意化学式中原子的个数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列等式：根据已知化学计量数及得失电子守恒列出等式，变价原子个数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氧化剂</a:t>
            </a:r>
            <a:r>
              <a:rPr lang="en-US" altLang="zh-CN" sz="2600" kern="100" dirty="0">
                <a:latin typeface="Times New Roman"/>
                <a:ea typeface="微软雅黑"/>
                <a:cs typeface="Courier New"/>
              </a:rPr>
              <a:t>)</a:t>
            </a:r>
            <a:r>
              <a:rPr lang="zh-CN" altLang="zh-CN" sz="2600" kern="100" dirty="0">
                <a:latin typeface="宋体"/>
                <a:ea typeface="微软雅黑"/>
                <a:cs typeface="Times New Roman"/>
              </a:rPr>
              <a:t>×</a:t>
            </a:r>
            <a:r>
              <a:rPr lang="zh-CN" altLang="zh-CN" sz="2600" kern="100" dirty="0">
                <a:latin typeface="Times New Roman"/>
                <a:ea typeface="微软雅黑"/>
                <a:cs typeface="Times New Roman"/>
              </a:rPr>
              <a:t>化合价变化值</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高价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低价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＝变价原子个数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还原剂</a:t>
            </a:r>
            <a:r>
              <a:rPr lang="en-US" altLang="zh-CN" sz="2600" kern="100" dirty="0">
                <a:latin typeface="Times New Roman"/>
                <a:ea typeface="微软雅黑"/>
                <a:cs typeface="Courier New"/>
              </a:rPr>
              <a:t>)</a:t>
            </a:r>
            <a:r>
              <a:rPr lang="zh-CN" altLang="zh-CN" sz="2600" kern="100" dirty="0">
                <a:latin typeface="宋体"/>
                <a:ea typeface="微软雅黑"/>
                <a:cs typeface="Times New Roman"/>
              </a:rPr>
              <a:t>×</a:t>
            </a:r>
            <a:r>
              <a:rPr lang="zh-CN" altLang="zh-CN" sz="2600" kern="100" dirty="0">
                <a:latin typeface="Times New Roman"/>
                <a:ea typeface="微软雅黑"/>
                <a:cs typeface="Times New Roman"/>
              </a:rPr>
              <a:t>化合价变化值</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高价</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低价</a:t>
            </a:r>
            <a:r>
              <a:rPr lang="en-US" altLang="zh-CN" sz="2600" kern="100" dirty="0">
                <a:latin typeface="Times New Roman"/>
                <a:ea typeface="微软雅黑"/>
                <a:cs typeface="Courier New"/>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1980190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2200186"/>
            <a:ext cx="11654075" cy="1704288"/>
          </a:xfrm>
          <a:prstGeom prst="rect">
            <a:avLst/>
          </a:prstGeom>
        </p:spPr>
        <p:style>
          <a:lnRef idx="2">
            <a:schemeClr val="dk1"/>
          </a:lnRef>
          <a:fillRef idx="1">
            <a:schemeClr val="lt1"/>
          </a:fillRef>
          <a:effectRef idx="0">
            <a:schemeClr val="dk1"/>
          </a:effectRef>
          <a:fontRef idx="minor">
            <a:schemeClr val="dk1"/>
          </a:fontRef>
        </p:style>
        <p:txBody>
          <a:bodyPr wrap="square" lIns="121898" tIns="60948" rIns="121898" bIns="60948">
            <a:spAutoFit/>
          </a:bodyPr>
          <a:lstStyle/>
          <a:p>
            <a:pPr algn="just">
              <a:lnSpc>
                <a:spcPct val="150000"/>
              </a:lnSpc>
              <a:spcAft>
                <a:spcPts val="0"/>
              </a:spcAft>
              <a:tabLst>
                <a:tab pos="3510915" algn="l"/>
              </a:tabLst>
            </a:pPr>
            <a:endParaRPr lang="en-US" altLang="zh-CN" sz="100" b="1" kern="100" dirty="0" smtClean="0">
              <a:latin typeface="Times New Roman"/>
              <a:ea typeface="仿宋_GB2312"/>
              <a:cs typeface="Times New Roman"/>
            </a:endParaRPr>
          </a:p>
          <a:p>
            <a:pPr algn="just">
              <a:lnSpc>
                <a:spcPct val="150000"/>
              </a:lnSpc>
              <a:spcAft>
                <a:spcPts val="0"/>
              </a:spcAft>
              <a:tabLst>
                <a:tab pos="3510915" algn="l"/>
              </a:tabLst>
            </a:pPr>
            <a:endParaRPr lang="en-US" altLang="zh-CN" sz="100" b="1" kern="100" dirty="0">
              <a:latin typeface="Times New Roman"/>
              <a:ea typeface="仿宋_GB2312"/>
              <a:cs typeface="Times New Roman"/>
            </a:endParaRPr>
          </a:p>
          <a:p>
            <a:pPr algn="just">
              <a:lnSpc>
                <a:spcPct val="150000"/>
              </a:lnSpc>
              <a:spcAft>
                <a:spcPts val="0"/>
              </a:spcAft>
              <a:tabLst>
                <a:tab pos="3510915" algn="l"/>
              </a:tabLst>
            </a:pPr>
            <a:endParaRPr lang="en-US" altLang="zh-CN" sz="100" b="1" kern="100" dirty="0" smtClean="0">
              <a:latin typeface="Times New Roman"/>
              <a:ea typeface="仿宋_GB2312"/>
              <a:cs typeface="Times New Roman"/>
            </a:endParaRPr>
          </a:p>
          <a:p>
            <a:pPr algn="just">
              <a:lnSpc>
                <a:spcPct val="150000"/>
              </a:lnSpc>
              <a:spcAft>
                <a:spcPts val="0"/>
              </a:spcAft>
              <a:tabLst>
                <a:tab pos="3510915" algn="l"/>
              </a:tabLst>
            </a:pPr>
            <a:endParaRPr lang="en-US" altLang="zh-CN" sz="100" b="1" kern="100" dirty="0">
              <a:latin typeface="Times New Roman"/>
              <a:ea typeface="仿宋_GB2312"/>
              <a:cs typeface="Times New Roman"/>
            </a:endParaRPr>
          </a:p>
          <a:p>
            <a:pPr algn="just">
              <a:lnSpc>
                <a:spcPct val="150000"/>
              </a:lnSpc>
              <a:spcAft>
                <a:spcPts val="0"/>
              </a:spcAft>
              <a:tabLst>
                <a:tab pos="3510915" algn="l"/>
              </a:tabLst>
            </a:pPr>
            <a:endParaRPr lang="en-US" altLang="zh-CN" sz="100" b="1" kern="100" dirty="0" smtClean="0">
              <a:latin typeface="Times New Roman"/>
              <a:ea typeface="仿宋_GB2312"/>
              <a:cs typeface="Times New Roman"/>
            </a:endParaRPr>
          </a:p>
          <a:p>
            <a:pPr algn="just">
              <a:lnSpc>
                <a:spcPct val="150000"/>
              </a:lnSpc>
              <a:spcAft>
                <a:spcPts val="0"/>
              </a:spcAft>
              <a:tabLst>
                <a:tab pos="3510915" algn="l"/>
              </a:tabLst>
            </a:pPr>
            <a:endParaRPr lang="en-US" altLang="zh-CN" sz="100" b="1" kern="100" dirty="0" smtClean="0">
              <a:latin typeface="Times New Roman"/>
              <a:ea typeface="仿宋_GB2312"/>
              <a:cs typeface="Times New Roman"/>
            </a:endParaRPr>
          </a:p>
          <a:p>
            <a:pPr algn="just">
              <a:lnSpc>
                <a:spcPct val="150000"/>
              </a:lnSpc>
              <a:spcAft>
                <a:spcPts val="0"/>
              </a:spcAft>
              <a:tabLst>
                <a:tab pos="3510915" algn="l"/>
              </a:tabLst>
            </a:pPr>
            <a:r>
              <a:rPr lang="zh-CN" altLang="zh-CN" sz="2600" b="1" kern="100" dirty="0" smtClean="0">
                <a:latin typeface="Times New Roman"/>
                <a:ea typeface="仿宋_GB2312"/>
                <a:cs typeface="Times New Roman"/>
              </a:rPr>
              <a:t>对</a:t>
            </a:r>
            <a:r>
              <a:rPr lang="zh-CN" altLang="zh-CN" sz="2600" b="1" kern="100" dirty="0">
                <a:latin typeface="Times New Roman"/>
                <a:ea typeface="仿宋_GB2312"/>
                <a:cs typeface="Times New Roman"/>
              </a:rPr>
              <a:t>于多步连续进行的氧化还原反应，若中间各步反应过程中无损耗，可直接根据得失电子守恒建立起始反应物和最终生成物的关系，快速列式求解</a:t>
            </a:r>
            <a:r>
              <a:rPr lang="zh-CN" altLang="zh-CN" sz="2600" b="1" kern="100" dirty="0" smtClean="0">
                <a:latin typeface="Times New Roman"/>
                <a:ea typeface="仿宋_GB2312"/>
                <a:cs typeface="Times New Roman"/>
              </a:rPr>
              <a:t>。</a:t>
            </a:r>
            <a:endParaRPr lang="en-US" altLang="zh-CN" sz="2600" b="1" kern="100" dirty="0" smtClean="0">
              <a:latin typeface="Times New Roman"/>
              <a:ea typeface="仿宋_GB2312"/>
              <a:cs typeface="Times New Roman"/>
            </a:endParaRPr>
          </a:p>
          <a:p>
            <a:pPr algn="just">
              <a:lnSpc>
                <a:spcPct val="150000"/>
              </a:lnSpc>
              <a:spcAft>
                <a:spcPts val="0"/>
              </a:spcAft>
              <a:tabLst>
                <a:tab pos="3510915" algn="l"/>
              </a:tabLst>
            </a:pPr>
            <a:endParaRPr lang="zh-CN" altLang="zh-CN" sz="1050" kern="100" dirty="0">
              <a:effectLst/>
              <a:latin typeface="宋体"/>
              <a:cs typeface="Courier New"/>
            </a:endParaRPr>
          </a:p>
        </p:txBody>
      </p:sp>
      <p:pic>
        <p:nvPicPr>
          <p:cNvPr id="15362" name="Picture 2" descr="名师点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999" y="1945161"/>
            <a:ext cx="2132656" cy="47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9364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把图</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的碎纸片补充到图</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中，可得到一个完整的离子方程式。下列有关该</a:t>
            </a:r>
            <a:r>
              <a:rPr lang="zh-CN" altLang="zh-CN" sz="2600" kern="100" dirty="0" smtClean="0">
                <a:latin typeface="Times New Roman"/>
                <a:ea typeface="微软雅黑"/>
                <a:cs typeface="Times New Roman"/>
              </a:rPr>
              <a:t>离</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子</a:t>
            </a:r>
            <a:r>
              <a:rPr lang="zh-CN" altLang="zh-CN" sz="2600" kern="100" dirty="0">
                <a:latin typeface="Times New Roman"/>
                <a:ea typeface="微软雅黑"/>
                <a:cs typeface="Times New Roman"/>
              </a:rPr>
              <a:t>方程式的说法正确的是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3969863"/>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配平后的化学计量数依次为</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若有</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个</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原子被氧化，则生成</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个</a:t>
            </a:r>
            <a:r>
              <a:rPr lang="en-US" altLang="zh-CN" sz="2600" kern="100" dirty="0">
                <a:latin typeface="Times New Roman"/>
                <a:ea typeface="微软雅黑"/>
                <a:cs typeface="Courier New"/>
              </a:rPr>
              <a:t>S</a:t>
            </a:r>
            <a:r>
              <a:rPr lang="en-US" altLang="zh-CN" sz="2600" kern="100" baseline="30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氧化剂与还原剂的原子数目之比为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D.3</a:t>
            </a:r>
            <a:r>
              <a:rPr lang="zh-CN" altLang="zh-CN" sz="2600" kern="100" dirty="0">
                <a:latin typeface="Times New Roman"/>
                <a:ea typeface="微软雅黑"/>
                <a:cs typeface="Times New Roman"/>
              </a:rPr>
              <a:t>个</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原子参加反应有</a:t>
            </a: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个电子发生转</a:t>
            </a:r>
            <a:r>
              <a:rPr lang="zh-CN" altLang="zh-CN" sz="2600" kern="100" dirty="0" smtClean="0">
                <a:latin typeface="Times New Roman"/>
                <a:ea typeface="微软雅黑"/>
                <a:cs typeface="Times New Roman"/>
              </a:rPr>
              <a:t>移</a:t>
            </a:r>
            <a:endParaRPr lang="zh-CN" altLang="zh-CN" sz="1050" kern="100" dirty="0">
              <a:latin typeface="宋体"/>
              <a:cs typeface="Courier New"/>
            </a:endParaRPr>
          </a:p>
        </p:txBody>
      </p:sp>
      <p:sp>
        <p:nvSpPr>
          <p:cNvPr id="8" name="TextBox 7"/>
          <p:cNvSpPr txBox="1"/>
          <p:nvPr/>
        </p:nvSpPr>
        <p:spPr>
          <a:xfrm>
            <a:off x="4655022" y="2019305"/>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x1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4769" y="2739206"/>
            <a:ext cx="7077738" cy="114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18" name="文本框 17">
            <a:hlinkClick r:id="rId5"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6"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6"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7"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7"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84168382"/>
              </p:ext>
            </p:extLst>
          </p:nvPr>
        </p:nvGraphicFramePr>
        <p:xfrm>
          <a:off x="410589" y="729449"/>
          <a:ext cx="11414125" cy="5092700"/>
        </p:xfrm>
        <a:graphic>
          <a:graphicData uri="http://schemas.openxmlformats.org/presentationml/2006/ole">
            <mc:AlternateContent xmlns:mc="http://schemas.openxmlformats.org/markup-compatibility/2006">
              <mc:Choice xmlns:v="urn:schemas-microsoft-com:vml" Requires="v">
                <p:oleObj spid="_x0000_s17476" name="Document" r:id="rId3" imgW="11484297" imgH="5138998" progId="Word.Document.8">
                  <p:embed/>
                </p:oleObj>
              </mc:Choice>
              <mc:Fallback>
                <p:oleObj name="Document" r:id="rId3" imgW="11484297" imgH="5138998" progId="Word.Document.8">
                  <p:embed/>
                  <p:pic>
                    <p:nvPicPr>
                      <p:cNvPr id="0" name=""/>
                      <p:cNvPicPr/>
                      <p:nvPr/>
                    </p:nvPicPr>
                    <p:blipFill>
                      <a:blip r:embed="rId4"/>
                      <a:stretch>
                        <a:fillRect/>
                      </a:stretch>
                    </p:blipFill>
                    <p:spPr>
                      <a:xfrm>
                        <a:off x="410589" y="729449"/>
                        <a:ext cx="11414125" cy="5092700"/>
                      </a:xfrm>
                      <a:prstGeom prst="rect">
                        <a:avLst/>
                      </a:prstGeom>
                    </p:spPr>
                  </p:pic>
                </p:oleObj>
              </mc:Fallback>
            </mc:AlternateContent>
          </a:graphicData>
        </a:graphic>
      </p:graphicFrame>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55482" y="1449541"/>
            <a:ext cx="413179" cy="553998"/>
          </a:xfrm>
          <a:prstGeom prst="rect">
            <a:avLst/>
          </a:prstGeom>
          <a:noFill/>
        </p:spPr>
        <p:txBody>
          <a:bodyPr wrap="square" rtlCol="0">
            <a:spAutoFit/>
          </a:bodyPr>
          <a:lstStyle/>
          <a:p>
            <a:r>
              <a:rPr lang="en-US" altLang="zh-CN" sz="3000" b="1"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46612855"/>
              </p:ext>
            </p:extLst>
          </p:nvPr>
        </p:nvGraphicFramePr>
        <p:xfrm>
          <a:off x="377825" y="552292"/>
          <a:ext cx="11414125" cy="3057525"/>
        </p:xfrm>
        <a:graphic>
          <a:graphicData uri="http://schemas.openxmlformats.org/presentationml/2006/ole">
            <mc:AlternateContent xmlns:mc="http://schemas.openxmlformats.org/markup-compatibility/2006">
              <mc:Choice xmlns:v="urn:schemas-microsoft-com:vml" Requires="v">
                <p:oleObj spid="_x0000_s18566" name="Document" r:id="rId3" imgW="11484297" imgH="3092615" progId="Word.Document.8">
                  <p:embed/>
                </p:oleObj>
              </mc:Choice>
              <mc:Fallback>
                <p:oleObj name="Document" r:id="rId3" imgW="11484297" imgH="3092615" progId="Word.Document.8">
                  <p:embed/>
                  <p:pic>
                    <p:nvPicPr>
                      <p:cNvPr id="0" name=""/>
                      <p:cNvPicPr/>
                      <p:nvPr/>
                    </p:nvPicPr>
                    <p:blipFill>
                      <a:blip r:embed="rId4"/>
                      <a:stretch>
                        <a:fillRect/>
                      </a:stretch>
                    </p:blipFill>
                    <p:spPr>
                      <a:xfrm>
                        <a:off x="377825" y="552292"/>
                        <a:ext cx="11414125" cy="30575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17025746"/>
              </p:ext>
            </p:extLst>
          </p:nvPr>
        </p:nvGraphicFramePr>
        <p:xfrm>
          <a:off x="694516" y="3633337"/>
          <a:ext cx="10768013" cy="2333625"/>
        </p:xfrm>
        <a:graphic>
          <a:graphicData uri="http://schemas.openxmlformats.org/presentationml/2006/ole">
            <mc:AlternateContent xmlns:mc="http://schemas.openxmlformats.org/markup-compatibility/2006">
              <mc:Choice xmlns:v="urn:schemas-microsoft-com:vml" Requires="v">
                <p:oleObj spid="_x0000_s18567" name="Document" r:id="rId5" imgW="10765629" imgH="2349164" progId="Word.Document.8">
                  <p:embed/>
                </p:oleObj>
              </mc:Choice>
              <mc:Fallback>
                <p:oleObj name="Document" r:id="rId5" imgW="10765629" imgH="2349164" progId="Word.Document.8">
                  <p:embed/>
                  <p:pic>
                    <p:nvPicPr>
                      <p:cNvPr id="0" name=""/>
                      <p:cNvPicPr/>
                      <p:nvPr/>
                    </p:nvPicPr>
                    <p:blipFill>
                      <a:blip r:embed="rId6"/>
                      <a:stretch>
                        <a:fillRect/>
                      </a:stretch>
                    </p:blipFill>
                    <p:spPr>
                      <a:xfrm>
                        <a:off x="694516" y="3633337"/>
                        <a:ext cx="10768013" cy="2333625"/>
                      </a:xfrm>
                      <a:prstGeom prst="rect">
                        <a:avLst/>
                      </a:prstGeom>
                    </p:spPr>
                  </p:pic>
                </p:oleObj>
              </mc:Fallback>
            </mc:AlternateContent>
          </a:graphicData>
        </a:graphic>
      </p:graphicFrame>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配平下列氧化还原反应方程式</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7" name="矩形 6"/>
          <p:cNvSpPr/>
          <p:nvPr/>
        </p:nvSpPr>
        <p:spPr>
          <a:xfrm>
            <a:off x="458329" y="4641767"/>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宋体"/>
                <a:ea typeface="微软雅黑"/>
                <a:cs typeface="Times New Roman"/>
              </a:rPr>
              <a:t>①</a:t>
            </a:r>
            <a:r>
              <a:rPr lang="en-US" altLang="zh-CN" sz="2600" kern="100" dirty="0">
                <a:solidFill>
                  <a:srgbClr val="C00000"/>
                </a:solidFill>
                <a:latin typeface="Times New Roman"/>
                <a:ea typeface="微软雅黑"/>
                <a:cs typeface="Courier New"/>
              </a:rPr>
              <a:t>4</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宋体"/>
                <a:ea typeface="微软雅黑"/>
                <a:cs typeface="Times New Roman"/>
              </a:rPr>
              <a:t>②</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10</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8</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5</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8</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57427005"/>
              </p:ext>
            </p:extLst>
          </p:nvPr>
        </p:nvGraphicFramePr>
        <p:xfrm>
          <a:off x="500368" y="1404512"/>
          <a:ext cx="11414125" cy="3467100"/>
        </p:xfrm>
        <a:graphic>
          <a:graphicData uri="http://schemas.openxmlformats.org/presentationml/2006/ole">
            <mc:AlternateContent xmlns:mc="http://schemas.openxmlformats.org/markup-compatibility/2006">
              <mc:Choice xmlns:v="urn:schemas-microsoft-com:vml" Requires="v">
                <p:oleObj spid="_x0000_s19523" name="Document" r:id="rId3" imgW="11484297" imgH="3507364" progId="Word.Document.8">
                  <p:embed/>
                </p:oleObj>
              </mc:Choice>
              <mc:Fallback>
                <p:oleObj name="Document" r:id="rId3" imgW="11484297" imgH="3507364" progId="Word.Document.8">
                  <p:embed/>
                  <p:pic>
                    <p:nvPicPr>
                      <p:cNvPr id="0" name=""/>
                      <p:cNvPicPr/>
                      <p:nvPr/>
                    </p:nvPicPr>
                    <p:blipFill>
                      <a:blip r:embed="rId4"/>
                      <a:stretch>
                        <a:fillRect/>
                      </a:stretch>
                    </p:blipFill>
                    <p:spPr>
                      <a:xfrm>
                        <a:off x="500368" y="1404512"/>
                        <a:ext cx="11414125" cy="3467100"/>
                      </a:xfrm>
                      <a:prstGeom prst="rect">
                        <a:avLst/>
                      </a:prstGeom>
                    </p:spPr>
                  </p:pic>
                </p:oleObj>
              </mc:Fallback>
            </mc:AlternateContent>
          </a:graphicData>
        </a:graphic>
      </p:graphicFrame>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6880" y="3249771"/>
            <a:ext cx="11397613"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宋体"/>
                <a:ea typeface="微软雅黑"/>
                <a:cs typeface="Times New Roman"/>
              </a:rPr>
              <a:t>①</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6</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宋体"/>
                <a:ea typeface="微软雅黑"/>
                <a:cs typeface="Times New Roman"/>
              </a:rPr>
              <a:t>②</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6</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5</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3</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57571435"/>
              </p:ext>
            </p:extLst>
          </p:nvPr>
        </p:nvGraphicFramePr>
        <p:xfrm>
          <a:off x="568325" y="725488"/>
          <a:ext cx="10766425" cy="2963862"/>
        </p:xfrm>
        <a:graphic>
          <a:graphicData uri="http://schemas.openxmlformats.org/presentationml/2006/ole">
            <mc:AlternateContent xmlns:mc="http://schemas.openxmlformats.org/markup-compatibility/2006">
              <mc:Choice xmlns:v="urn:schemas-microsoft-com:vml" Requires="v">
                <p:oleObj spid="_x0000_s20547" name="Document" r:id="rId3" imgW="10767428" imgH="2984608" progId="Word.Document.8">
                  <p:embed/>
                </p:oleObj>
              </mc:Choice>
              <mc:Fallback>
                <p:oleObj name="Document" r:id="rId3" imgW="10767428" imgH="2984608" progId="Word.Document.8">
                  <p:embed/>
                  <p:pic>
                    <p:nvPicPr>
                      <p:cNvPr id="0" name=""/>
                      <p:cNvPicPr/>
                      <p:nvPr/>
                    </p:nvPicPr>
                    <p:blipFill>
                      <a:blip r:embed="rId4"/>
                      <a:stretch>
                        <a:fillRect/>
                      </a:stretch>
                    </p:blipFill>
                    <p:spPr>
                      <a:xfrm>
                        <a:off x="568325" y="725488"/>
                        <a:ext cx="10766425" cy="2963862"/>
                      </a:xfrm>
                      <a:prstGeom prst="rect">
                        <a:avLst/>
                      </a:prstGeom>
                    </p:spPr>
                  </p:pic>
                </p:oleObj>
              </mc:Fallback>
            </mc:AlternateContent>
          </a:graphicData>
        </a:graphic>
      </p:graphicFrame>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4470" y="3261538"/>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宋体"/>
                <a:ea typeface="微软雅黑"/>
                <a:cs typeface="Times New Roman"/>
              </a:rPr>
              <a:t>①</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5</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6H</a:t>
            </a:r>
            <a:r>
              <a:rPr lang="zh-CN" altLang="zh-CN" sz="2600" kern="100" baseline="30000" dirty="0">
                <a:solidFill>
                  <a:srgbClr val="C00000"/>
                </a:solidFill>
                <a:latin typeface="Times New Roman"/>
                <a:ea typeface="微软雅黑"/>
                <a:cs typeface="Times New Roman"/>
              </a:rPr>
              <a:t>＋</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5</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8</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solidFill>
                  <a:srgbClr val="C00000"/>
                </a:solidFill>
                <a:latin typeface="宋体"/>
                <a:ea typeface="微软雅黑"/>
                <a:cs typeface="Times New Roman"/>
              </a:rPr>
              <a:t>②</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4H</a:t>
            </a:r>
            <a:r>
              <a:rPr lang="zh-CN" altLang="zh-CN" sz="2600" kern="100" baseline="30000" dirty="0" smtClean="0">
                <a:solidFill>
                  <a:srgbClr val="C00000"/>
                </a:solidFill>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975083982"/>
              </p:ext>
            </p:extLst>
          </p:nvPr>
        </p:nvGraphicFramePr>
        <p:xfrm>
          <a:off x="377825" y="913786"/>
          <a:ext cx="10799763" cy="2713038"/>
        </p:xfrm>
        <a:graphic>
          <a:graphicData uri="http://schemas.openxmlformats.org/presentationml/2006/ole">
            <mc:AlternateContent xmlns:mc="http://schemas.openxmlformats.org/markup-compatibility/2006">
              <mc:Choice xmlns:v="urn:schemas-microsoft-com:vml" Requires="v">
                <p:oleObj spid="_x0000_s21571" name="Document" r:id="rId3" imgW="10797282" imgH="2730070" progId="Word.Document.8">
                  <p:embed/>
                </p:oleObj>
              </mc:Choice>
              <mc:Fallback>
                <p:oleObj name="Document" r:id="rId3" imgW="10797282" imgH="2730070" progId="Word.Document.8">
                  <p:embed/>
                  <p:pic>
                    <p:nvPicPr>
                      <p:cNvPr id="0" name=""/>
                      <p:cNvPicPr/>
                      <p:nvPr/>
                    </p:nvPicPr>
                    <p:blipFill>
                      <a:blip r:embed="rId4"/>
                      <a:stretch>
                        <a:fillRect/>
                      </a:stretch>
                    </p:blipFill>
                    <p:spPr>
                      <a:xfrm>
                        <a:off x="377825" y="913786"/>
                        <a:ext cx="10799763" cy="2713038"/>
                      </a:xfrm>
                      <a:prstGeom prst="rect">
                        <a:avLst/>
                      </a:prstGeom>
                    </p:spPr>
                  </p:pic>
                </p:oleObj>
              </mc:Fallback>
            </mc:AlternateContent>
          </a:graphicData>
        </a:graphic>
      </p:graphicFrame>
    </p:spTree>
    <p:extLst>
      <p:ext uri="{BB962C8B-B14F-4D97-AF65-F5344CB8AC3E}">
        <p14:creationId xmlns:p14="http://schemas.microsoft.com/office/powerpoint/2010/main" val="14892192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2938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54707"/>
          </a:xfrm>
          <a:prstGeom prst="rect">
            <a:avLst/>
          </a:prstGeom>
        </p:spPr>
        <p:txBody>
          <a:bodyPr wrap="square" lIns="121898" tIns="60948" rIns="121898" bIns="60948">
            <a:spAutoFit/>
          </a:bodyPr>
          <a:lstStyle/>
          <a:p>
            <a:pPr marL="252000" indent="-457200" algn="ctr">
              <a:lnSpc>
                <a:spcPct val="150000"/>
              </a:lnSpc>
              <a:spcAft>
                <a:spcPts val="0"/>
              </a:spcAft>
            </a:pPr>
            <a:r>
              <a:rPr lang="zh-CN" altLang="en-US" sz="2600" b="1" dirty="0">
                <a:latin typeface="Calibri"/>
                <a:ea typeface="宋体"/>
                <a:cs typeface="Times New Roman"/>
              </a:rPr>
              <a:t>微专题</a:t>
            </a:r>
            <a:r>
              <a:rPr lang="en-US" altLang="zh-CN" sz="2600" b="1" dirty="0">
                <a:latin typeface="Calibri"/>
                <a:ea typeface="宋体"/>
                <a:cs typeface="Times New Roman"/>
              </a:rPr>
              <a:t>6</a:t>
            </a:r>
            <a:r>
              <a:rPr lang="zh-CN" altLang="en-US" sz="2600" b="1" dirty="0">
                <a:latin typeface="Calibri"/>
                <a:ea typeface="宋体"/>
                <a:cs typeface="Times New Roman"/>
              </a:rPr>
              <a:t>　新情景氧化还原反应离子方程式的书写</a:t>
            </a:r>
            <a:endParaRPr lang="zh-CN" altLang="en-US" sz="2600" b="1"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334470" y="2349656"/>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新情景氧化还原反应方程式配平的基本原则</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得失电子守恒。氧化还原反应中，氧化剂得电子总数等于还</a:t>
            </a:r>
            <a:r>
              <a:rPr lang="zh-CN" altLang="zh-CN" sz="2600" kern="100" dirty="0" smtClean="0">
                <a:latin typeface="Times New Roman"/>
                <a:ea typeface="微软雅黑"/>
                <a:cs typeface="Times New Roman"/>
              </a:rPr>
              <a:t>原剂</a:t>
            </a:r>
            <a:r>
              <a:rPr lang="zh-CN" altLang="zh-CN" sz="2600" kern="100" dirty="0">
                <a:latin typeface="Times New Roman"/>
                <a:ea typeface="微软雅黑"/>
                <a:cs typeface="Times New Roman"/>
              </a:rPr>
              <a:t>失电</a:t>
            </a:r>
            <a:r>
              <a:rPr lang="zh-CN" altLang="zh-CN" sz="2600" kern="100" dirty="0" smtClean="0">
                <a:latin typeface="Times New Roman"/>
                <a:ea typeface="微软雅黑"/>
                <a:cs typeface="Times New Roman"/>
              </a:rPr>
              <a:t>子</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总</a:t>
            </a:r>
            <a:r>
              <a:rPr lang="zh-CN" altLang="zh-CN" sz="2600" kern="100" dirty="0">
                <a:latin typeface="Times New Roman"/>
                <a:ea typeface="微软雅黑"/>
                <a:cs typeface="Times New Roman"/>
              </a:rPr>
              <a:t>数。表现为化合价有升必有降，升降总值相等。</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质量守恒定律。反应前后原子的种类和数目不变。</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电荷守恒。离子反应方程式两侧阴、阳离子所带电荷数相等</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2530" name="Picture 2" descr="核心归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244" y="1607845"/>
            <a:ext cx="1923100" cy="48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81080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新情景氧化还原反应型离子方程式的书写流</a:t>
            </a:r>
            <a:r>
              <a:rPr lang="zh-CN" altLang="zh-CN" sz="2600" kern="100" dirty="0" smtClean="0">
                <a:latin typeface="Times New Roman"/>
                <a:ea typeface="黑体"/>
                <a:cs typeface="Times New Roman"/>
              </a:rPr>
              <a:t>程</a:t>
            </a:r>
            <a:endParaRPr lang="zh-CN" altLang="zh-CN" sz="1050" kern="100" dirty="0">
              <a:latin typeface="宋体"/>
              <a:cs typeface="Courier New"/>
            </a:endParaRPr>
          </a:p>
        </p:txBody>
      </p:sp>
      <p:sp>
        <p:nvSpPr>
          <p:cNvPr id="8" name="矩形 7"/>
          <p:cNvSpPr/>
          <p:nvPr/>
        </p:nvSpPr>
        <p:spPr>
          <a:xfrm>
            <a:off x="516880" y="1446382"/>
            <a:ext cx="11397613" cy="364905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确定参加反应的粒子</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离子</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：根据题中情景信息，通过氧化还原反应中元素价态的变化，找出发生氧化还原反应的微粒。</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正确预测产物：依据氧化还原反应价态规律确定氧化产物和还原产物。</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配平变价微粒：根据信息提示或确定给出的生成物信息判断并写出</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氧化剂＋还原剂</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还原产物＋氧化产物</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的离子方程式主干形式，根据化合价升高总数等于降低的总数确定相应的化学计量数</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879835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461045"/>
            <a:ext cx="11654075" cy="304888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确定缺项物质：根据溶液酸碱性及电荷守恒确定缺项物质是</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OH</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还是</a:t>
            </a:r>
            <a:r>
              <a:rPr lang="en-US" altLang="zh-CN" sz="2600" kern="100" dirty="0">
                <a:latin typeface="Times New Roman"/>
                <a:ea typeface="微软雅黑"/>
                <a:cs typeface="Courier New"/>
              </a:rPr>
              <a:t> H</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整体元素配平：根据原子守恒并通过观察法确定所有物质的化学计量数。</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(6)</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三查</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检验验证离子方程式正误：检查物质拆分是否正确，电荷、质量是否守恒</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6768594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857775"/>
            <a:ext cx="11654075" cy="185285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典例</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能与热的经硫酸酸化的</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溶液反应，生成</a:t>
            </a:r>
            <a:r>
              <a:rPr lang="en-US" altLang="zh-CN" sz="2600" kern="100" dirty="0">
                <a:latin typeface="Times New Roman"/>
                <a:ea typeface="微软雅黑"/>
                <a:cs typeface="Courier New"/>
              </a:rPr>
              <a:t>Mn</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zh-CN" altLang="zh-CN" sz="2600" kern="100" dirty="0" smtClean="0">
                <a:latin typeface="Times New Roman"/>
                <a:ea typeface="微软雅黑"/>
                <a:cs typeface="Times New Roman"/>
              </a:rPr>
              <a:t>写</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出</a:t>
            </a:r>
            <a:r>
              <a:rPr lang="zh-CN" altLang="zh-CN" sz="2600" kern="100" dirty="0">
                <a:latin typeface="Times New Roman"/>
                <a:ea typeface="微软雅黑"/>
                <a:cs typeface="Times New Roman"/>
              </a:rPr>
              <a:t>该反应的离子方程式</a:t>
            </a:r>
            <a:r>
              <a:rPr lang="en-US" altLang="zh-CN" sz="2600" kern="100" dirty="0">
                <a:latin typeface="Times New Roman"/>
                <a:ea typeface="微软雅黑"/>
                <a:cs typeface="Courier New"/>
              </a:rPr>
              <a:t>______________________________________________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23554" name="Picture 2" descr="典例示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939" y="1117684"/>
            <a:ext cx="2037406"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99603039"/>
              </p:ext>
            </p:extLst>
          </p:nvPr>
        </p:nvGraphicFramePr>
        <p:xfrm>
          <a:off x="694516" y="3429794"/>
          <a:ext cx="9885363" cy="977900"/>
        </p:xfrm>
        <a:graphic>
          <a:graphicData uri="http://schemas.openxmlformats.org/presentationml/2006/ole">
            <mc:AlternateContent xmlns:mc="http://schemas.openxmlformats.org/markup-compatibility/2006">
              <mc:Choice xmlns:v="urn:schemas-microsoft-com:vml" Requires="v">
                <p:oleObj spid="_x0000_s23616" name="Document" r:id="rId4" imgW="9877186" imgH="983949" progId="Word.Document.8">
                  <p:embed/>
                </p:oleObj>
              </mc:Choice>
              <mc:Fallback>
                <p:oleObj name="Document" r:id="rId4" imgW="9877186" imgH="983949" progId="Word.Document.8">
                  <p:embed/>
                  <p:pic>
                    <p:nvPicPr>
                      <p:cNvPr id="0" name=""/>
                      <p:cNvPicPr/>
                      <p:nvPr/>
                    </p:nvPicPr>
                    <p:blipFill>
                      <a:blip r:embed="rId5"/>
                      <a:stretch>
                        <a:fillRect/>
                      </a:stretch>
                    </p:blipFill>
                    <p:spPr>
                      <a:xfrm>
                        <a:off x="694516" y="3429794"/>
                        <a:ext cx="9885363" cy="977900"/>
                      </a:xfrm>
                      <a:prstGeom prst="rect">
                        <a:avLst/>
                      </a:prstGeom>
                    </p:spPr>
                  </p:pic>
                </p:oleObj>
              </mc:Fallback>
            </mc:AlternateContent>
          </a:graphicData>
        </a:graphic>
      </p:graphicFrame>
      <p:sp>
        <p:nvSpPr>
          <p:cNvPr id="10" name="矩形 9"/>
          <p:cNvSpPr/>
          <p:nvPr/>
        </p:nvSpPr>
        <p:spPr>
          <a:xfrm>
            <a:off x="653975" y="4387883"/>
            <a:ext cx="11397613"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第</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步：依题意，锰元素的化合价降低，故</a:t>
            </a:r>
            <a:r>
              <a:rPr lang="en-US" altLang="zh-CN" sz="2600" b="1" kern="100" dirty="0">
                <a:solidFill>
                  <a:srgbClr val="0000FF"/>
                </a:solidFill>
                <a:latin typeface="Times New Roman"/>
                <a:ea typeface="仿宋_GB2312"/>
                <a:cs typeface="Courier New"/>
              </a:rPr>
              <a:t>KMnO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是氧化剂，</a:t>
            </a:r>
            <a:r>
              <a:rPr lang="en-US" altLang="zh-CN" sz="2600" b="1" kern="100" dirty="0">
                <a:solidFill>
                  <a:srgbClr val="0000FF"/>
                </a:solidFill>
                <a:latin typeface="Times New Roman"/>
                <a:ea typeface="仿宋_GB2312"/>
                <a:cs typeface="Courier New"/>
              </a:rPr>
              <a:t>Mn</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是还原产物；碳元素的化合价升高，故</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C</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4</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碳元素化合价为＋</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价</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是还原剂，</a:t>
            </a:r>
            <a:r>
              <a:rPr lang="en-US" altLang="zh-CN" sz="2600" b="1" kern="100" dirty="0">
                <a:solidFill>
                  <a:srgbClr val="0000FF"/>
                </a:solidFill>
                <a:latin typeface="Times New Roman"/>
                <a:ea typeface="仿宋_GB2312"/>
                <a:cs typeface="Courier New"/>
              </a:rPr>
              <a:t>CO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是氧化产物</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23536807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915193390"/>
              </p:ext>
            </p:extLst>
          </p:nvPr>
        </p:nvGraphicFramePr>
        <p:xfrm>
          <a:off x="377825" y="1033945"/>
          <a:ext cx="11414125" cy="4556125"/>
        </p:xfrm>
        <a:graphic>
          <a:graphicData uri="http://schemas.openxmlformats.org/presentationml/2006/ole">
            <mc:AlternateContent xmlns:mc="http://schemas.openxmlformats.org/markup-compatibility/2006">
              <mc:Choice xmlns:v="urn:schemas-microsoft-com:vml" Requires="v">
                <p:oleObj spid="_x0000_s24639" name="Document" r:id="rId3" imgW="11484297" imgH="4598240" progId="Word.Document.8">
                  <p:embed/>
                </p:oleObj>
              </mc:Choice>
              <mc:Fallback>
                <p:oleObj name="Document" r:id="rId3" imgW="11484297" imgH="4598240" progId="Word.Document.8">
                  <p:embed/>
                  <p:pic>
                    <p:nvPicPr>
                      <p:cNvPr id="0" name=""/>
                      <p:cNvPicPr/>
                      <p:nvPr/>
                    </p:nvPicPr>
                    <p:blipFill>
                      <a:blip r:embed="rId4"/>
                      <a:stretch>
                        <a:fillRect/>
                      </a:stretch>
                    </p:blipFill>
                    <p:spPr>
                      <a:xfrm>
                        <a:off x="377825" y="1033945"/>
                        <a:ext cx="11414125" cy="4556125"/>
                      </a:xfrm>
                      <a:prstGeom prst="rect">
                        <a:avLst/>
                      </a:prstGeom>
                    </p:spPr>
                  </p:pic>
                </p:oleObj>
              </mc:Fallback>
            </mc:AlternateContent>
          </a:graphicData>
        </a:graphic>
      </p:graphicFrame>
    </p:spTree>
    <p:extLst>
      <p:ext uri="{BB962C8B-B14F-4D97-AF65-F5344CB8AC3E}">
        <p14:creationId xmlns:p14="http://schemas.microsoft.com/office/powerpoint/2010/main" val="7015334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095686767"/>
              </p:ext>
            </p:extLst>
          </p:nvPr>
        </p:nvGraphicFramePr>
        <p:xfrm>
          <a:off x="377825" y="1512729"/>
          <a:ext cx="11414125" cy="2097088"/>
        </p:xfrm>
        <a:graphic>
          <a:graphicData uri="http://schemas.openxmlformats.org/presentationml/2006/ole">
            <mc:AlternateContent xmlns:mc="http://schemas.openxmlformats.org/markup-compatibility/2006">
              <mc:Choice xmlns:v="urn:schemas-microsoft-com:vml" Requires="v">
                <p:oleObj spid="_x0000_s25663" name="Document" r:id="rId3" imgW="11484297" imgH="2117668" progId="Word.Document.8">
                  <p:embed/>
                </p:oleObj>
              </mc:Choice>
              <mc:Fallback>
                <p:oleObj name="Document" r:id="rId3" imgW="11484297" imgH="2117668" progId="Word.Document.8">
                  <p:embed/>
                  <p:pic>
                    <p:nvPicPr>
                      <p:cNvPr id="0" name=""/>
                      <p:cNvPicPr/>
                      <p:nvPr/>
                    </p:nvPicPr>
                    <p:blipFill>
                      <a:blip r:embed="rId4"/>
                      <a:stretch>
                        <a:fillRect/>
                      </a:stretch>
                    </p:blipFill>
                    <p:spPr>
                      <a:xfrm>
                        <a:off x="377825" y="1512729"/>
                        <a:ext cx="11414125" cy="2097088"/>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49426"/>
            <a:ext cx="11654075" cy="184855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a:t>
            </a:r>
            <a:r>
              <a:rPr lang="zh-CN" altLang="zh-CN" sz="2600" kern="100" dirty="0">
                <a:latin typeface="Times New Roman"/>
                <a:ea typeface="黑体"/>
                <a:cs typeface="Times New Roman"/>
              </a:rPr>
              <a:t>解题指导</a:t>
            </a:r>
            <a:r>
              <a:rPr lang="en-US" altLang="zh-CN" sz="2600" kern="100" dirty="0">
                <a:latin typeface="Times New Roman"/>
                <a:ea typeface="黑体"/>
                <a:cs typeface="Courier New"/>
              </a:rPr>
              <a:t>]</a:t>
            </a:r>
            <a:r>
              <a:rPr lang="zh-CN" altLang="zh-CN" sz="2600" kern="100" dirty="0">
                <a:latin typeface="Times New Roman"/>
                <a:ea typeface="微软雅黑"/>
                <a:cs typeface="Times New Roman"/>
              </a:rPr>
              <a:t>　离子方程式配平时添补缺项的方法</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根据写出的离子方程式，观察缺少的项，缺少的一般是</a:t>
            </a:r>
            <a:r>
              <a:rPr lang="en-US" altLang="zh-CN" sz="2600" kern="100" dirty="0">
                <a:latin typeface="Times New Roman"/>
                <a:ea typeface="微软雅黑"/>
                <a:cs typeface="Courier New"/>
              </a:rPr>
              <a:t>H</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OH</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，需要根据溶液环境判断</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2592640127"/>
              </p:ext>
            </p:extLst>
          </p:nvPr>
        </p:nvGraphicFramePr>
        <p:xfrm>
          <a:off x="874538" y="2664672"/>
          <a:ext cx="9901265" cy="3477310"/>
        </p:xfrm>
        <a:graphic>
          <a:graphicData uri="http://schemas.openxmlformats.org/drawingml/2006/table">
            <a:tbl>
              <a:tblPr/>
              <a:tblGrid>
                <a:gridCol w="4088544"/>
                <a:gridCol w="2109535"/>
                <a:gridCol w="2109535"/>
                <a:gridCol w="1593651"/>
              </a:tblGrid>
              <a:tr h="1620208">
                <a:tc>
                  <a:txBody>
                    <a:bodyPr/>
                    <a:lstStyle/>
                    <a:p>
                      <a:pPr algn="just">
                        <a:lnSpc>
                          <a:spcPct val="150000"/>
                        </a:lnSpc>
                        <a:spcAft>
                          <a:spcPts val="0"/>
                        </a:spcAft>
                        <a:tabLst>
                          <a:tab pos="3510915" algn="l"/>
                        </a:tabLst>
                      </a:pPr>
                      <a:r>
                        <a:rPr lang="zh-CN" sz="2400" kern="100">
                          <a:effectLst/>
                          <a:latin typeface="Times New Roman"/>
                          <a:ea typeface="微软雅黑"/>
                          <a:cs typeface="Times New Roman"/>
                        </a:rPr>
                        <a:t>补项</a:t>
                      </a:r>
                      <a:r>
                        <a:rPr lang="en-US" sz="2400" kern="100">
                          <a:effectLst/>
                          <a:latin typeface="Times New Roman"/>
                          <a:ea typeface="微软雅黑"/>
                          <a:cs typeface="Courier New"/>
                        </a:rPr>
                        <a:t>                     </a:t>
                      </a:r>
                      <a:r>
                        <a:rPr lang="zh-CN" sz="2400" kern="100">
                          <a:effectLst/>
                          <a:latin typeface="Times New Roman"/>
                          <a:ea typeface="微软雅黑"/>
                          <a:cs typeface="Times New Roman"/>
                        </a:rPr>
                        <a:t>缺项</a:t>
                      </a:r>
                      <a:endParaRPr lang="zh-CN" sz="1000" kern="100">
                        <a:effectLst/>
                        <a:latin typeface="宋体"/>
                        <a:cs typeface="Courier New"/>
                      </a:endParaRPr>
                    </a:p>
                    <a:p>
                      <a:pPr algn="ctr">
                        <a:lnSpc>
                          <a:spcPct val="150000"/>
                        </a:lnSpc>
                        <a:spcAft>
                          <a:spcPts val="0"/>
                        </a:spcAft>
                        <a:tabLst>
                          <a:tab pos="3510915" algn="l"/>
                        </a:tabLst>
                      </a:pPr>
                      <a:r>
                        <a:rPr lang="en-US" sz="2400" kern="100">
                          <a:effectLst/>
                          <a:latin typeface="Times New Roman"/>
                          <a:ea typeface="微软雅黑"/>
                          <a:cs typeface="Courier New"/>
                        </a:rPr>
                        <a:t> </a:t>
                      </a:r>
                      <a:endParaRPr lang="zh-CN" sz="1000" kern="100">
                        <a:effectLst/>
                        <a:latin typeface="宋体"/>
                        <a:cs typeface="Courier New"/>
                      </a:endParaRPr>
                    </a:p>
                    <a:p>
                      <a:pPr algn="just">
                        <a:lnSpc>
                          <a:spcPct val="150000"/>
                        </a:lnSpc>
                        <a:spcAft>
                          <a:spcPts val="0"/>
                        </a:spcAft>
                        <a:tabLst>
                          <a:tab pos="3510915" algn="l"/>
                        </a:tabLst>
                      </a:pPr>
                      <a:r>
                        <a:rPr lang="zh-CN" sz="1000" kern="100">
                          <a:effectLst/>
                          <a:latin typeface="Calibri"/>
                          <a:cs typeface="Times New Roman"/>
                        </a:rPr>
                        <a:t/>
                      </a:r>
                      <a:br>
                        <a:rPr lang="zh-CN" sz="1000" kern="100">
                          <a:effectLst/>
                          <a:latin typeface="Calibri"/>
                          <a:cs typeface="Times New Roman"/>
                        </a:rPr>
                      </a:br>
                      <a:r>
                        <a:rPr lang="zh-CN" sz="2400" kern="100">
                          <a:effectLst/>
                          <a:latin typeface="Times New Roman"/>
                          <a:ea typeface="微软雅黑"/>
                          <a:cs typeface="Times New Roman"/>
                        </a:rPr>
                        <a:t>条件</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缺</a:t>
                      </a:r>
                      <a:r>
                        <a:rPr lang="en-US" sz="2400" kern="100">
                          <a:effectLst/>
                          <a:latin typeface="Times New Roman"/>
                          <a:ea typeface="微软雅黑"/>
                          <a:cs typeface="Courier New"/>
                        </a:rPr>
                        <a:t>H</a:t>
                      </a:r>
                      <a:r>
                        <a:rPr lang="zh-CN" sz="2400" kern="100">
                          <a:effectLst/>
                          <a:latin typeface="Times New Roman"/>
                          <a:ea typeface="微软雅黑"/>
                          <a:cs typeface="Times New Roman"/>
                        </a:rPr>
                        <a:t>或</a:t>
                      </a:r>
                      <a:endParaRPr lang="zh-CN" sz="1000" kern="100">
                        <a:effectLst/>
                        <a:latin typeface="宋体"/>
                        <a:cs typeface="Courier New"/>
                      </a:endParaRPr>
                    </a:p>
                    <a:p>
                      <a:pPr algn="ctr">
                        <a:lnSpc>
                          <a:spcPct val="150000"/>
                        </a:lnSpc>
                        <a:spcAft>
                          <a:spcPts val="0"/>
                        </a:spcAft>
                        <a:tabLst>
                          <a:tab pos="3510915" algn="l"/>
                        </a:tabLst>
                      </a:pPr>
                      <a:r>
                        <a:rPr lang="zh-CN" sz="2400" kern="100">
                          <a:effectLst/>
                          <a:latin typeface="Times New Roman"/>
                          <a:ea typeface="微软雅黑"/>
                          <a:cs typeface="Times New Roman"/>
                        </a:rPr>
                        <a:t>多</a:t>
                      </a:r>
                      <a:r>
                        <a:rPr lang="en-US" sz="2400" kern="100">
                          <a:effectLst/>
                          <a:latin typeface="Times New Roman"/>
                          <a:ea typeface="微软雅黑"/>
                          <a:cs typeface="Courier New"/>
                        </a:rPr>
                        <a:t>O</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少</a:t>
                      </a:r>
                      <a:r>
                        <a:rPr lang="en-US" sz="2400" kern="100">
                          <a:effectLst/>
                          <a:latin typeface="Times New Roman"/>
                          <a:ea typeface="微软雅黑"/>
                          <a:cs typeface="Courier New"/>
                        </a:rPr>
                        <a:t>O</a:t>
                      </a:r>
                      <a:r>
                        <a:rPr lang="zh-CN" sz="2400" kern="100">
                          <a:effectLst/>
                          <a:latin typeface="Times New Roman"/>
                          <a:ea typeface="微软雅黑"/>
                          <a:cs typeface="Times New Roman"/>
                        </a:rPr>
                        <a:t>或</a:t>
                      </a:r>
                      <a:endParaRPr lang="zh-CN" sz="1000" kern="100">
                        <a:effectLst/>
                        <a:latin typeface="宋体"/>
                        <a:cs typeface="Courier New"/>
                      </a:endParaRPr>
                    </a:p>
                    <a:p>
                      <a:pPr algn="ctr">
                        <a:lnSpc>
                          <a:spcPct val="150000"/>
                        </a:lnSpc>
                        <a:spcAft>
                          <a:spcPts val="0"/>
                        </a:spcAft>
                        <a:tabLst>
                          <a:tab pos="3510915" algn="l"/>
                        </a:tabLst>
                      </a:pPr>
                      <a:r>
                        <a:rPr lang="zh-CN" sz="2400" kern="100">
                          <a:effectLst/>
                          <a:latin typeface="Times New Roman"/>
                          <a:ea typeface="微软雅黑"/>
                          <a:cs typeface="Times New Roman"/>
                        </a:rPr>
                        <a:t>多</a:t>
                      </a:r>
                      <a:r>
                        <a:rPr lang="en-US" sz="2400" kern="100">
                          <a:effectLst/>
                          <a:latin typeface="Times New Roman"/>
                          <a:ea typeface="微软雅黑"/>
                          <a:cs typeface="Courier New"/>
                        </a:rPr>
                        <a:t>H</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禁</a:t>
                      </a:r>
                      <a:r>
                        <a:rPr lang="en-US" sz="2400" kern="100">
                          <a:effectLst/>
                          <a:latin typeface="Times New Roman"/>
                          <a:ea typeface="微软雅黑"/>
                          <a:cs typeface="Courier New"/>
                        </a:rPr>
                        <a:t>sf</a:t>
                      </a:r>
                      <a:r>
                        <a:rPr lang="zh-CN" sz="2400" kern="100">
                          <a:effectLst/>
                          <a:latin typeface="Times New Roman"/>
                          <a:ea typeface="微软雅黑"/>
                          <a:cs typeface="Times New Roman"/>
                        </a:rPr>
                        <a:t>止</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8609">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酸性条件下</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补</a:t>
                      </a:r>
                      <a:r>
                        <a:rPr lang="en-US" sz="2400" kern="100">
                          <a:effectLst/>
                          <a:latin typeface="Times New Roman"/>
                          <a:ea typeface="微软雅黑"/>
                          <a:cs typeface="Courier New"/>
                        </a:rPr>
                        <a:t>H</a:t>
                      </a:r>
                      <a:r>
                        <a:rPr lang="zh-CN" sz="2400" kern="100" baseline="30000">
                          <a:effectLst/>
                          <a:latin typeface="Times New Roman"/>
                          <a:ea typeface="微软雅黑"/>
                          <a:cs typeface="Times New Roman"/>
                        </a:rPr>
                        <a:t>＋</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补</a:t>
                      </a:r>
                      <a:r>
                        <a:rPr lang="en-US" sz="2400" kern="100">
                          <a:effectLst/>
                          <a:latin typeface="Times New Roman"/>
                          <a:ea typeface="微软雅黑"/>
                          <a:cs typeface="Courier New"/>
                        </a:rPr>
                        <a:t>H</a:t>
                      </a:r>
                      <a:r>
                        <a:rPr lang="en-US" sz="2400" kern="100" baseline="-25000">
                          <a:effectLst/>
                          <a:latin typeface="Times New Roman"/>
                          <a:ea typeface="微软雅黑"/>
                          <a:cs typeface="Courier New"/>
                        </a:rPr>
                        <a:t>2</a:t>
                      </a:r>
                      <a:r>
                        <a:rPr lang="en-US" sz="2400" kern="100">
                          <a:effectLst/>
                          <a:latin typeface="Times New Roman"/>
                          <a:ea typeface="微软雅黑"/>
                          <a:cs typeface="Courier New"/>
                        </a:rPr>
                        <a:t>O</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出现</a:t>
                      </a:r>
                      <a:r>
                        <a:rPr lang="en-US" sz="2400" kern="100">
                          <a:effectLst/>
                          <a:latin typeface="Times New Roman"/>
                          <a:ea typeface="微软雅黑"/>
                          <a:cs typeface="Courier New"/>
                        </a:rPr>
                        <a:t>OH</a:t>
                      </a:r>
                      <a:r>
                        <a:rPr lang="en-US" sz="2400" kern="100" baseline="30000">
                          <a:effectLst/>
                          <a:latin typeface="Times New Roman"/>
                          <a:ea typeface="微软雅黑"/>
                          <a:cs typeface="Courier New"/>
                        </a:rPr>
                        <a:t>-</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181">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碱性条件下</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补</a:t>
                      </a:r>
                      <a:r>
                        <a:rPr lang="en-US" sz="2400" kern="100">
                          <a:effectLst/>
                          <a:latin typeface="Times New Roman"/>
                          <a:ea typeface="微软雅黑"/>
                          <a:cs typeface="Courier New"/>
                        </a:rPr>
                        <a:t>H</a:t>
                      </a:r>
                      <a:r>
                        <a:rPr lang="en-US" sz="2400" kern="100" baseline="-25000">
                          <a:effectLst/>
                          <a:latin typeface="Times New Roman"/>
                          <a:ea typeface="微软雅黑"/>
                          <a:cs typeface="Courier New"/>
                        </a:rPr>
                        <a:t>2</a:t>
                      </a:r>
                      <a:r>
                        <a:rPr lang="en-US" sz="2400" kern="100">
                          <a:effectLst/>
                          <a:latin typeface="Times New Roman"/>
                          <a:ea typeface="微软雅黑"/>
                          <a:cs typeface="Courier New"/>
                        </a:rPr>
                        <a:t>O</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a:effectLst/>
                          <a:latin typeface="Times New Roman"/>
                          <a:ea typeface="微软雅黑"/>
                          <a:cs typeface="Times New Roman"/>
                        </a:rPr>
                        <a:t>补</a:t>
                      </a:r>
                      <a:r>
                        <a:rPr lang="en-US" sz="2400" kern="100">
                          <a:effectLst/>
                          <a:latin typeface="Times New Roman"/>
                          <a:ea typeface="微软雅黑"/>
                          <a:cs typeface="Courier New"/>
                        </a:rPr>
                        <a:t>OH</a:t>
                      </a:r>
                      <a:r>
                        <a:rPr lang="en-US" sz="2400" kern="100" baseline="30000">
                          <a:effectLst/>
                          <a:latin typeface="Times New Roman"/>
                          <a:ea typeface="微软雅黑"/>
                          <a:cs typeface="Courier New"/>
                        </a:rPr>
                        <a:t>-</a:t>
                      </a:r>
                      <a:endParaRPr lang="zh-CN" sz="1000" kern="10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400" kern="100" dirty="0">
                          <a:effectLst/>
                          <a:latin typeface="Times New Roman"/>
                          <a:ea typeface="微软雅黑"/>
                          <a:cs typeface="Times New Roman"/>
                        </a:rPr>
                        <a:t>出现</a:t>
                      </a:r>
                      <a:r>
                        <a:rPr lang="en-US" sz="2400" kern="100" dirty="0">
                          <a:effectLst/>
                          <a:latin typeface="Times New Roman"/>
                          <a:ea typeface="微软雅黑"/>
                          <a:cs typeface="Courier New"/>
                        </a:rPr>
                        <a:t>H</a:t>
                      </a:r>
                      <a:r>
                        <a:rPr lang="zh-CN" sz="2400" kern="100" baseline="30000" dirty="0">
                          <a:effectLst/>
                          <a:latin typeface="Times New Roman"/>
                          <a:ea typeface="微软雅黑"/>
                          <a:cs typeface="Times New Roman"/>
                        </a:rPr>
                        <a:t>＋</a:t>
                      </a:r>
                      <a:endParaRPr lang="zh-CN" sz="1000" kern="100" dirty="0">
                        <a:effectLst/>
                        <a:latin typeface="宋体"/>
                        <a:cs typeface="Courier New"/>
                      </a:endParaRPr>
                    </a:p>
                  </a:txBody>
                  <a:tcPr marL="62163" marR="62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0" name="直接连接符 9"/>
          <p:cNvCxnSpPr/>
          <p:nvPr/>
        </p:nvCxnSpPr>
        <p:spPr>
          <a:xfrm>
            <a:off x="6213475" y="10188313"/>
            <a:ext cx="896938" cy="754062"/>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2314723" y="2664672"/>
            <a:ext cx="2700345" cy="1800231"/>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874538" y="3384765"/>
            <a:ext cx="4140530" cy="108013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55597" y="216963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7650" name="Picture 2" descr="实践应用"/>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022" y="571513"/>
            <a:ext cx="2037406"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05673261"/>
              </p:ext>
            </p:extLst>
          </p:nvPr>
        </p:nvGraphicFramePr>
        <p:xfrm>
          <a:off x="377825" y="1269518"/>
          <a:ext cx="11414125" cy="5059363"/>
        </p:xfrm>
        <a:graphic>
          <a:graphicData uri="http://schemas.openxmlformats.org/presentationml/2006/ole">
            <mc:AlternateContent xmlns:mc="http://schemas.openxmlformats.org/markup-compatibility/2006">
              <mc:Choice xmlns:v="urn:schemas-microsoft-com:vml" Requires="v">
                <p:oleObj spid="_x0000_s27711" name="Document" r:id="rId4" imgW="11484297" imgH="5097955" progId="Word.Document.8">
                  <p:embed/>
                </p:oleObj>
              </mc:Choice>
              <mc:Fallback>
                <p:oleObj name="Document" r:id="rId4" imgW="11484297" imgH="5097955" progId="Word.Document.8">
                  <p:embed/>
                  <p:pic>
                    <p:nvPicPr>
                      <p:cNvPr id="0" name=""/>
                      <p:cNvPicPr/>
                      <p:nvPr/>
                    </p:nvPicPr>
                    <p:blipFill>
                      <a:blip r:embed="rId5"/>
                      <a:stretch>
                        <a:fillRect/>
                      </a:stretch>
                    </p:blipFill>
                    <p:spPr>
                      <a:xfrm>
                        <a:off x="377825" y="1269518"/>
                        <a:ext cx="11414125" cy="5059363"/>
                      </a:xfrm>
                      <a:prstGeom prst="rect">
                        <a:avLst/>
                      </a:prstGeom>
                    </p:spPr>
                  </p:pic>
                </p:oleObj>
              </mc:Fallback>
            </mc:AlternateContent>
          </a:graphicData>
        </a:graphic>
      </p:graphicFrame>
      <p:pic>
        <p:nvPicPr>
          <p:cNvPr id="27651" name="Picture 3" descr="LW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6610" y="2995711"/>
            <a:ext cx="3595340" cy="154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864893639"/>
              </p:ext>
            </p:extLst>
          </p:nvPr>
        </p:nvGraphicFramePr>
        <p:xfrm>
          <a:off x="377825" y="729449"/>
          <a:ext cx="11414125" cy="5092700"/>
        </p:xfrm>
        <a:graphic>
          <a:graphicData uri="http://schemas.openxmlformats.org/presentationml/2006/ole">
            <mc:AlternateContent xmlns:mc="http://schemas.openxmlformats.org/markup-compatibility/2006">
              <mc:Choice xmlns:v="urn:schemas-microsoft-com:vml" Requires="v">
                <p:oleObj spid="_x0000_s28731" name="Document" r:id="rId3" imgW="11484297" imgH="5138998" progId="Word.Document.8">
                  <p:embed/>
                </p:oleObj>
              </mc:Choice>
              <mc:Fallback>
                <p:oleObj name="Document" r:id="rId3" imgW="11484297" imgH="5138998" progId="Word.Document.8">
                  <p:embed/>
                  <p:pic>
                    <p:nvPicPr>
                      <p:cNvPr id="0" name=""/>
                      <p:cNvPicPr/>
                      <p:nvPr/>
                    </p:nvPicPr>
                    <p:blipFill>
                      <a:blip r:embed="rId4"/>
                      <a:stretch>
                        <a:fillRect/>
                      </a:stretch>
                    </p:blipFill>
                    <p:spPr>
                      <a:xfrm>
                        <a:off x="377825" y="729449"/>
                        <a:ext cx="11414125" cy="5092700"/>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75114" y="216963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29178101"/>
              </p:ext>
            </p:extLst>
          </p:nvPr>
        </p:nvGraphicFramePr>
        <p:xfrm>
          <a:off x="388622" y="549426"/>
          <a:ext cx="11461750" cy="5470525"/>
        </p:xfrm>
        <a:graphic>
          <a:graphicData uri="http://schemas.openxmlformats.org/presentationml/2006/ole">
            <mc:AlternateContent xmlns:mc="http://schemas.openxmlformats.org/markup-compatibility/2006">
              <mc:Choice xmlns:v="urn:schemas-microsoft-com:vml" Requires="v">
                <p:oleObj spid="_x0000_s29754" name="Document" r:id="rId3" imgW="11455162" imgH="5508744" progId="Word.Document.8">
                  <p:embed/>
                </p:oleObj>
              </mc:Choice>
              <mc:Fallback>
                <p:oleObj name="Document" r:id="rId3" imgW="11455162" imgH="5508744" progId="Word.Document.8">
                  <p:embed/>
                  <p:pic>
                    <p:nvPicPr>
                      <p:cNvPr id="0" name=""/>
                      <p:cNvPicPr/>
                      <p:nvPr/>
                    </p:nvPicPr>
                    <p:blipFill>
                      <a:blip r:embed="rId4"/>
                      <a:stretch>
                        <a:fillRect/>
                      </a:stretch>
                    </p:blipFill>
                    <p:spPr>
                      <a:xfrm>
                        <a:off x="388622" y="549426"/>
                        <a:ext cx="11461750" cy="5470525"/>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576" y="549426"/>
            <a:ext cx="11654075" cy="1852855"/>
          </a:xfrm>
          <a:prstGeom prst="rect">
            <a:avLst/>
          </a:prstGeom>
        </p:spPr>
        <p:txBody>
          <a:bodyPr wrap="square" lIns="121898" tIns="60948" rIns="121898" bIns="60948">
            <a:spAutoFit/>
          </a:bodyPr>
          <a:lstStyle/>
          <a:p>
            <a:pPr indent="330200" algn="just">
              <a:lnSpc>
                <a:spcPct val="150000"/>
              </a:lnSpc>
              <a:spcAft>
                <a:spcPts val="0"/>
              </a:spcAft>
              <a:tabLst>
                <a:tab pos="3510915" algn="l"/>
              </a:tabLst>
            </a:pPr>
            <a:r>
              <a:rPr lang="en-US" altLang="zh-CN" sz="2600" kern="100" dirty="0">
                <a:latin typeface="Times New Roman"/>
                <a:ea typeface="微软雅黑"/>
                <a:cs typeface="Courier New"/>
              </a:rPr>
              <a:t>D.K</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FeO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处理水时，不仅能杀菌消毒，而且生成的</a:t>
            </a:r>
            <a:r>
              <a:rPr lang="en-US" altLang="zh-CN" sz="2600" kern="100" dirty="0">
                <a:latin typeface="Times New Roman"/>
                <a:ea typeface="微软雅黑"/>
                <a:cs typeface="Courier New"/>
              </a:rPr>
              <a:t>Fe</a:t>
            </a:r>
            <a:r>
              <a:rPr lang="en-US" altLang="zh-CN" sz="2600" kern="100" baseline="30000" dirty="0">
                <a:latin typeface="Times New Roman"/>
                <a:ea typeface="微软雅黑"/>
                <a:cs typeface="Courier New"/>
              </a:rPr>
              <a:t>3</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水解形成</a:t>
            </a:r>
            <a:r>
              <a:rPr lang="en-US" altLang="zh-CN" sz="2600" kern="100" dirty="0">
                <a:latin typeface="Times New Roman"/>
                <a:ea typeface="微软雅黑"/>
                <a:cs typeface="Courier New"/>
              </a:rPr>
              <a:t>Fe(OH)</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胶</a:t>
            </a:r>
            <a:endParaRPr lang="zh-CN" altLang="zh-CN" sz="1050" kern="100" dirty="0">
              <a:latin typeface="宋体"/>
              <a:cs typeface="Courier New"/>
            </a:endParaRPr>
          </a:p>
          <a:p>
            <a:pPr indent="660400" algn="just">
              <a:lnSpc>
                <a:spcPct val="150000"/>
              </a:lnSpc>
              <a:spcAft>
                <a:spcPts val="0"/>
              </a:spcAft>
              <a:tabLst>
                <a:tab pos="3510915" algn="l"/>
              </a:tabLst>
            </a:pPr>
            <a:r>
              <a:rPr lang="zh-CN" altLang="zh-CN" sz="2600" kern="100" dirty="0">
                <a:latin typeface="Times New Roman"/>
                <a:ea typeface="微软雅黑"/>
                <a:cs typeface="Times New Roman"/>
              </a:rPr>
              <a:t>体能吸附水中的悬浮杂质</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43595837"/>
              </p:ext>
            </p:extLst>
          </p:nvPr>
        </p:nvGraphicFramePr>
        <p:xfrm>
          <a:off x="434438" y="2169633"/>
          <a:ext cx="11414125" cy="3816350"/>
        </p:xfrm>
        <a:graphic>
          <a:graphicData uri="http://schemas.openxmlformats.org/presentationml/2006/ole">
            <mc:AlternateContent xmlns:mc="http://schemas.openxmlformats.org/markup-compatibility/2006">
              <mc:Choice xmlns:v="urn:schemas-microsoft-com:vml" Requires="v">
                <p:oleObj spid="_x0000_s30778" name="Document" r:id="rId3" imgW="11484297" imgH="3854429" progId="Word.Document.8">
                  <p:embed/>
                </p:oleObj>
              </mc:Choice>
              <mc:Fallback>
                <p:oleObj name="Document" r:id="rId3" imgW="11484297" imgH="3854429" progId="Word.Document.8">
                  <p:embed/>
                  <p:pic>
                    <p:nvPicPr>
                      <p:cNvPr id="0" name=""/>
                      <p:cNvPicPr/>
                      <p:nvPr/>
                    </p:nvPicPr>
                    <p:blipFill>
                      <a:blip r:embed="rId4"/>
                      <a:stretch>
                        <a:fillRect/>
                      </a:stretch>
                    </p:blipFill>
                    <p:spPr>
                      <a:xfrm>
                        <a:off x="434438" y="2169633"/>
                        <a:ext cx="11414125" cy="3816350"/>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090403045"/>
              </p:ext>
            </p:extLst>
          </p:nvPr>
        </p:nvGraphicFramePr>
        <p:xfrm>
          <a:off x="377825" y="441325"/>
          <a:ext cx="11414125" cy="5895975"/>
        </p:xfrm>
        <a:graphic>
          <a:graphicData uri="http://schemas.openxmlformats.org/presentationml/2006/ole">
            <mc:AlternateContent xmlns:mc="http://schemas.openxmlformats.org/markup-compatibility/2006">
              <mc:Choice xmlns:v="urn:schemas-microsoft-com:vml" Requires="v">
                <p:oleObj spid="_x0000_s31801" name="Document" r:id="rId3" imgW="11484297" imgH="5947614" progId="Word.Document.8">
                  <p:embed/>
                </p:oleObj>
              </mc:Choice>
              <mc:Fallback>
                <p:oleObj name="Document" r:id="rId3" imgW="11484297" imgH="5947614" progId="Word.Document.8">
                  <p:embed/>
                  <p:pic>
                    <p:nvPicPr>
                      <p:cNvPr id="0" name=""/>
                      <p:cNvPicPr/>
                      <p:nvPr/>
                    </p:nvPicPr>
                    <p:blipFill>
                      <a:blip r:embed="rId4"/>
                      <a:stretch>
                        <a:fillRect/>
                      </a:stretch>
                    </p:blipFill>
                    <p:spPr>
                      <a:xfrm>
                        <a:off x="377825" y="441325"/>
                        <a:ext cx="11414125" cy="5895975"/>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574376823"/>
              </p:ext>
            </p:extLst>
          </p:nvPr>
        </p:nvGraphicFramePr>
        <p:xfrm>
          <a:off x="377825" y="729449"/>
          <a:ext cx="11414125" cy="1687513"/>
        </p:xfrm>
        <a:graphic>
          <a:graphicData uri="http://schemas.openxmlformats.org/presentationml/2006/ole">
            <mc:AlternateContent xmlns:mc="http://schemas.openxmlformats.org/markup-compatibility/2006">
              <mc:Choice xmlns:v="urn:schemas-microsoft-com:vml" Requires="v">
                <p:oleObj spid="_x0000_s32878" name="Document" r:id="rId3" imgW="11484297" imgH="1699318" progId="Word.Document.8">
                  <p:embed/>
                </p:oleObj>
              </mc:Choice>
              <mc:Fallback>
                <p:oleObj name="Document" r:id="rId3" imgW="11484297" imgH="1699318" progId="Word.Document.8">
                  <p:embed/>
                  <p:pic>
                    <p:nvPicPr>
                      <p:cNvPr id="0" name=""/>
                      <p:cNvPicPr/>
                      <p:nvPr/>
                    </p:nvPicPr>
                    <p:blipFill>
                      <a:blip r:embed="rId4"/>
                      <a:stretch>
                        <a:fillRect/>
                      </a:stretch>
                    </p:blipFill>
                    <p:spPr>
                      <a:xfrm>
                        <a:off x="377825" y="729449"/>
                        <a:ext cx="11414125" cy="16875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53867116"/>
              </p:ext>
            </p:extLst>
          </p:nvPr>
        </p:nvGraphicFramePr>
        <p:xfrm>
          <a:off x="441817" y="2427288"/>
          <a:ext cx="11414125" cy="3184525"/>
        </p:xfrm>
        <a:graphic>
          <a:graphicData uri="http://schemas.openxmlformats.org/presentationml/2006/ole">
            <mc:AlternateContent xmlns:mc="http://schemas.openxmlformats.org/markup-compatibility/2006">
              <mc:Choice xmlns:v="urn:schemas-microsoft-com:vml" Requires="v">
                <p:oleObj spid="_x0000_s32879" name="Document" r:id="rId5" imgW="11484297" imgH="3211784" progId="Word.Document.8">
                  <p:embed/>
                </p:oleObj>
              </mc:Choice>
              <mc:Fallback>
                <p:oleObj name="Document" r:id="rId5" imgW="11484297" imgH="3211784" progId="Word.Document.8">
                  <p:embed/>
                  <p:pic>
                    <p:nvPicPr>
                      <p:cNvPr id="0" name=""/>
                      <p:cNvPicPr/>
                      <p:nvPr/>
                    </p:nvPicPr>
                    <p:blipFill>
                      <a:blip r:embed="rId6"/>
                      <a:stretch>
                        <a:fillRect/>
                      </a:stretch>
                    </p:blipFill>
                    <p:spPr>
                      <a:xfrm>
                        <a:off x="441817" y="2427288"/>
                        <a:ext cx="11414125" cy="3184525"/>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909729944"/>
              </p:ext>
            </p:extLst>
          </p:nvPr>
        </p:nvGraphicFramePr>
        <p:xfrm>
          <a:off x="377825" y="441325"/>
          <a:ext cx="11336338" cy="5911850"/>
        </p:xfrm>
        <a:graphic>
          <a:graphicData uri="http://schemas.openxmlformats.org/presentationml/2006/ole">
            <mc:AlternateContent xmlns:mc="http://schemas.openxmlformats.org/markup-compatibility/2006">
              <mc:Choice xmlns:v="urn:schemas-microsoft-com:vml" Requires="v">
                <p:oleObj spid="_x0000_s33848" name="Document" r:id="rId3" imgW="11411279" imgH="5969216" progId="Word.Document.8">
                  <p:embed/>
                </p:oleObj>
              </mc:Choice>
              <mc:Fallback>
                <p:oleObj name="Document" r:id="rId3" imgW="11411279" imgH="5969216" progId="Word.Document.8">
                  <p:embed/>
                  <p:pic>
                    <p:nvPicPr>
                      <p:cNvPr id="0" name=""/>
                      <p:cNvPicPr/>
                      <p:nvPr/>
                    </p:nvPicPr>
                    <p:blipFill>
                      <a:blip r:embed="rId4"/>
                      <a:stretch>
                        <a:fillRect/>
                      </a:stretch>
                    </p:blipFill>
                    <p:spPr>
                      <a:xfrm>
                        <a:off x="377825" y="441325"/>
                        <a:ext cx="11336338" cy="5911850"/>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一、含硫物质之间的转化</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不同价态的含硫物</a:t>
            </a:r>
            <a:r>
              <a:rPr lang="zh-CN" altLang="zh-CN" sz="2600" kern="100" dirty="0" smtClean="0">
                <a:latin typeface="Times New Roman"/>
                <a:ea typeface="黑体"/>
                <a:cs typeface="Times New Roman"/>
              </a:rPr>
              <a:t>质</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357009025"/>
              </p:ext>
            </p:extLst>
          </p:nvPr>
        </p:nvGraphicFramePr>
        <p:xfrm>
          <a:off x="874540" y="1809587"/>
          <a:ext cx="10261310" cy="3240414"/>
        </p:xfrm>
        <a:graphic>
          <a:graphicData uri="http://schemas.openxmlformats.org/drawingml/2006/table">
            <a:tbl>
              <a:tblPr/>
              <a:tblGrid>
                <a:gridCol w="2222331"/>
                <a:gridCol w="1639951"/>
                <a:gridCol w="610962"/>
                <a:gridCol w="2892842"/>
                <a:gridCol w="2895224"/>
              </a:tblGrid>
              <a:tr h="1944249">
                <a:tc>
                  <a:txBody>
                    <a:bodyPr/>
                    <a:lstStyle/>
                    <a:p>
                      <a:pPr algn="ctr">
                        <a:lnSpc>
                          <a:spcPct val="150000"/>
                        </a:lnSpc>
                        <a:spcAft>
                          <a:spcPts val="0"/>
                        </a:spcAft>
                        <a:tabLst>
                          <a:tab pos="3510915" algn="l"/>
                        </a:tabLst>
                      </a:pPr>
                      <a:r>
                        <a:rPr lang="zh-CN" sz="2600" kern="100" dirty="0">
                          <a:effectLst/>
                          <a:latin typeface="Times New Roman"/>
                          <a:ea typeface="微软雅黑"/>
                          <a:cs typeface="Times New Roman"/>
                        </a:rPr>
                        <a:t>含硫</a:t>
                      </a:r>
                      <a:endParaRPr lang="zh-CN" sz="1050" kern="100" dirty="0">
                        <a:effectLst/>
                        <a:latin typeface="宋体"/>
                        <a:cs typeface="Courier New"/>
                      </a:endParaRPr>
                    </a:p>
                    <a:p>
                      <a:pPr algn="ctr">
                        <a:lnSpc>
                          <a:spcPct val="150000"/>
                        </a:lnSpc>
                        <a:spcAft>
                          <a:spcPts val="0"/>
                        </a:spcAft>
                        <a:tabLst>
                          <a:tab pos="3510915" algn="l"/>
                        </a:tabLst>
                      </a:pPr>
                      <a:r>
                        <a:rPr lang="zh-CN" sz="2600" kern="100" dirty="0">
                          <a:effectLst/>
                          <a:latin typeface="Times New Roman"/>
                          <a:ea typeface="微软雅黑"/>
                          <a:cs typeface="Times New Roman"/>
                        </a:rPr>
                        <a:t>物质</a:t>
                      </a:r>
                      <a:endParaRPr lang="zh-CN" sz="105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H</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S</a:t>
                      </a:r>
                      <a:endParaRPr lang="zh-CN" sz="1050" kern="100">
                        <a:effectLst/>
                        <a:latin typeface="宋体"/>
                        <a:cs typeface="Courier New"/>
                      </a:endParaRPr>
                    </a:p>
                    <a:p>
                      <a:pPr algn="ctr">
                        <a:lnSpc>
                          <a:spcPct val="150000"/>
                        </a:lnSpc>
                        <a:spcAft>
                          <a:spcPts val="0"/>
                        </a:spcAft>
                        <a:tabLst>
                          <a:tab pos="3510915" algn="l"/>
                        </a:tabLst>
                      </a:pPr>
                      <a:r>
                        <a:rPr lang="en-US" sz="2600" kern="100">
                          <a:effectLst/>
                          <a:latin typeface="Times New Roman"/>
                          <a:ea typeface="微软雅黑"/>
                          <a:cs typeface="Courier New"/>
                        </a:rPr>
                        <a:t>Na</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S</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kumimoji="0" lang="en-US" altLang="zh-CN" sz="2600" i="0" u="none" kern="100" baseline="0" dirty="0" smtClean="0">
                          <a:effectLst/>
                          <a:latin typeface="Times New Roman"/>
                          <a:ea typeface="微软雅黑"/>
                          <a:cs typeface="Times New Roman"/>
                          <a:sym typeface="Times New Roman"/>
                        </a:rPr>
                        <a:t>________</a:t>
                      </a:r>
                      <a:r>
                        <a:rPr lang="zh-CN" sz="2600" kern="100" dirty="0" smtClean="0">
                          <a:effectLst/>
                          <a:latin typeface="Times New Roman"/>
                          <a:ea typeface="微软雅黑"/>
                          <a:cs typeface="Times New Roman"/>
                        </a:rPr>
                        <a:t>、</a:t>
                      </a:r>
                      <a:r>
                        <a:rPr lang="en-US" sz="2600" kern="100" dirty="0">
                          <a:effectLst/>
                          <a:latin typeface="Times New Roman"/>
                          <a:ea typeface="微软雅黑"/>
                          <a:cs typeface="Courier New"/>
                        </a:rPr>
                        <a:t>H</a:t>
                      </a:r>
                      <a:r>
                        <a:rPr lang="en-US" sz="2600" kern="100" baseline="-25000" dirty="0">
                          <a:effectLst/>
                          <a:latin typeface="Times New Roman"/>
                          <a:ea typeface="微软雅黑"/>
                          <a:cs typeface="Courier New"/>
                        </a:rPr>
                        <a:t>2</a:t>
                      </a:r>
                      <a:r>
                        <a:rPr lang="en-US" sz="2600" kern="100" dirty="0">
                          <a:effectLst/>
                          <a:latin typeface="Times New Roman"/>
                          <a:ea typeface="微软雅黑"/>
                          <a:cs typeface="Courier New"/>
                        </a:rPr>
                        <a:t>SO</a:t>
                      </a:r>
                      <a:r>
                        <a:rPr lang="en-US" sz="2600" kern="100" baseline="-25000" dirty="0">
                          <a:effectLst/>
                          <a:latin typeface="Times New Roman"/>
                          <a:ea typeface="微软雅黑"/>
                          <a:cs typeface="Courier New"/>
                        </a:rPr>
                        <a:t>3</a:t>
                      </a:r>
                      <a:r>
                        <a:rPr lang="zh-CN" sz="2600" kern="100" dirty="0" smtClean="0">
                          <a:effectLst/>
                          <a:latin typeface="Times New Roman"/>
                          <a:ea typeface="微软雅黑"/>
                          <a:cs typeface="Times New Roman"/>
                        </a:rPr>
                        <a:t>、</a:t>
                      </a:r>
                      <a:r>
                        <a:rPr kumimoji="0" lang="en-US" altLang="zh-CN" sz="2600" i="0" u="none" kern="100" baseline="0" dirty="0" smtClean="0">
                          <a:effectLst/>
                          <a:latin typeface="Times New Roman"/>
                          <a:ea typeface="微软雅黑"/>
                          <a:cs typeface="Times New Roman"/>
                          <a:sym typeface="Times New Roman"/>
                        </a:rPr>
                        <a:t>______________</a:t>
                      </a:r>
                      <a:endParaRPr kumimoji="0" lang="zh-CN" sz="2600" i="0" u="none" kern="100" baseline="0" dirty="0">
                        <a:effectLst/>
                        <a:latin typeface="Times New Roman"/>
                        <a:ea typeface="微软雅黑"/>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SO</a:t>
                      </a:r>
                      <a:r>
                        <a:rPr lang="en-US" sz="2600" kern="100" baseline="-25000">
                          <a:effectLst/>
                          <a:latin typeface="Times New Roman"/>
                          <a:ea typeface="微软雅黑"/>
                          <a:cs typeface="Courier New"/>
                        </a:rPr>
                        <a:t>3</a:t>
                      </a:r>
                      <a:r>
                        <a:rPr lang="zh-CN" sz="2600" kern="100">
                          <a:effectLst/>
                          <a:latin typeface="Times New Roman"/>
                          <a:ea typeface="微软雅黑"/>
                          <a:cs typeface="Times New Roman"/>
                        </a:rPr>
                        <a:t>、</a:t>
                      </a:r>
                      <a:r>
                        <a:rPr lang="en-US" sz="2600" kern="100">
                          <a:effectLst/>
                          <a:latin typeface="Times New Roman"/>
                          <a:ea typeface="微软雅黑"/>
                          <a:cs typeface="Courier New"/>
                        </a:rPr>
                        <a:t>H</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SO</a:t>
                      </a:r>
                      <a:r>
                        <a:rPr lang="en-US" sz="2600" kern="100" baseline="-25000">
                          <a:effectLst/>
                          <a:latin typeface="Times New Roman"/>
                          <a:ea typeface="微软雅黑"/>
                          <a:cs typeface="Courier New"/>
                        </a:rPr>
                        <a:t>4</a:t>
                      </a:r>
                      <a:r>
                        <a:rPr lang="zh-CN" sz="2600" kern="100">
                          <a:effectLst/>
                          <a:latin typeface="Times New Roman"/>
                          <a:ea typeface="微软雅黑"/>
                          <a:cs typeface="Times New Roman"/>
                        </a:rPr>
                        <a:t>、</a:t>
                      </a:r>
                      <a:endParaRPr lang="zh-CN" sz="1050" kern="100">
                        <a:effectLst/>
                        <a:latin typeface="宋体"/>
                        <a:cs typeface="Courier New"/>
                      </a:endParaRPr>
                    </a:p>
                    <a:p>
                      <a:pPr algn="ctr">
                        <a:lnSpc>
                          <a:spcPct val="150000"/>
                        </a:lnSpc>
                        <a:spcAft>
                          <a:spcPts val="0"/>
                        </a:spcAft>
                        <a:tabLst>
                          <a:tab pos="3510915" algn="l"/>
                        </a:tabLst>
                      </a:pPr>
                      <a:r>
                        <a:rPr lang="en-US" sz="2600" kern="100">
                          <a:effectLst/>
                          <a:latin typeface="Times New Roman"/>
                          <a:ea typeface="微软雅黑"/>
                          <a:cs typeface="Courier New"/>
                        </a:rPr>
                        <a:t>Na</a:t>
                      </a:r>
                      <a:r>
                        <a:rPr lang="en-US" sz="2600" kern="100" baseline="-25000">
                          <a:effectLst/>
                          <a:latin typeface="Times New Roman"/>
                          <a:ea typeface="微软雅黑"/>
                          <a:cs typeface="Courier New"/>
                        </a:rPr>
                        <a:t>2</a:t>
                      </a:r>
                      <a:r>
                        <a:rPr lang="en-US" sz="2600" kern="100">
                          <a:effectLst/>
                          <a:latin typeface="Times New Roman"/>
                          <a:ea typeface="微软雅黑"/>
                          <a:cs typeface="Courier New"/>
                        </a:rPr>
                        <a:t>SO</a:t>
                      </a:r>
                      <a:r>
                        <a:rPr lang="en-US" sz="2600" kern="100" baseline="-25000">
                          <a:effectLst/>
                          <a:latin typeface="Times New Roman"/>
                          <a:ea typeface="微软雅黑"/>
                          <a:cs typeface="Courier New"/>
                        </a:rPr>
                        <a:t>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65">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硫元素</a:t>
                      </a:r>
                      <a:endParaRPr lang="zh-CN" sz="1050" kern="100">
                        <a:effectLst/>
                        <a:latin typeface="宋体"/>
                        <a:cs typeface="Courier New"/>
                      </a:endParaRPr>
                    </a:p>
                    <a:p>
                      <a:pPr algn="ctr">
                        <a:lnSpc>
                          <a:spcPct val="150000"/>
                        </a:lnSpc>
                        <a:spcAft>
                          <a:spcPts val="0"/>
                        </a:spcAft>
                        <a:tabLst>
                          <a:tab pos="3510915" algn="l"/>
                        </a:tabLst>
                      </a:pPr>
                      <a:r>
                        <a:rPr lang="zh-CN" sz="2600" kern="100">
                          <a:effectLst/>
                          <a:latin typeface="Times New Roman"/>
                          <a:ea typeface="微软雅黑"/>
                          <a:cs typeface="Times New Roman"/>
                        </a:rPr>
                        <a:t>化合价</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kumimoji="0" lang="zh-CN" sz="2600" i="0" u="none" kern="100" baseline="0" dirty="0">
                        <a:effectLst/>
                        <a:latin typeface="Times New Roman"/>
                        <a:ea typeface="微软雅黑"/>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600" kern="100">
                          <a:effectLst/>
                          <a:latin typeface="Times New Roman"/>
                          <a:ea typeface="微软雅黑"/>
                          <a:cs typeface="Courier New"/>
                        </a:rPr>
                        <a:t>0</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600" kern="100">
                          <a:effectLst/>
                          <a:latin typeface="Times New Roman"/>
                          <a:ea typeface="微软雅黑"/>
                          <a:cs typeface="Times New Roman"/>
                        </a:rPr>
                        <a:t>＋</a:t>
                      </a:r>
                      <a:r>
                        <a:rPr lang="en-US" sz="2600" kern="100">
                          <a:effectLst/>
                          <a:latin typeface="Times New Roman"/>
                          <a:ea typeface="微软雅黑"/>
                          <a:cs typeface="Courier New"/>
                        </a:rPr>
                        <a:t>4</a:t>
                      </a:r>
                      <a:endParaRPr lang="zh-CN" sz="1050" kern="10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endParaRPr kumimoji="0" lang="zh-CN" sz="2600" i="0" u="none" kern="100" baseline="0" dirty="0">
                        <a:effectLst/>
                        <a:latin typeface="Times New Roman"/>
                        <a:ea typeface="微软雅黑"/>
                        <a:cs typeface="Courier New"/>
                        <a:sym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5735160" y="2169633"/>
            <a:ext cx="721672"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2</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6095206" y="2662076"/>
            <a:ext cx="1220206" cy="620619"/>
          </a:xfrm>
          <a:prstGeom prst="rect">
            <a:avLst/>
          </a:prstGeom>
        </p:spPr>
        <p:txBody>
          <a:bodyPr wrap="none">
            <a:spAutoFit/>
          </a:bodyPr>
          <a:lstStyle/>
          <a:p>
            <a:pPr algn="ctr">
              <a:lnSpc>
                <a:spcPct val="150000"/>
              </a:lnSpc>
              <a:spcAft>
                <a:spcPts val="0"/>
              </a:spcAft>
              <a:tabLst>
                <a:tab pos="3510915" algn="l"/>
              </a:tabLst>
            </a:pPr>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endParaRPr lang="zh-CN" altLang="zh-CN" sz="2600" kern="100" dirty="0">
              <a:solidFill>
                <a:srgbClr val="C00000"/>
              </a:solidFill>
              <a:latin typeface="Times New Roman"/>
              <a:ea typeface="微软雅黑"/>
              <a:cs typeface="Courier New"/>
              <a:sym typeface="Times New Roman"/>
            </a:endParaRPr>
          </a:p>
        </p:txBody>
      </p:sp>
      <p:sp>
        <p:nvSpPr>
          <p:cNvPr id="7" name="矩形 6"/>
          <p:cNvSpPr/>
          <p:nvPr/>
        </p:nvSpPr>
        <p:spPr>
          <a:xfrm>
            <a:off x="3754907" y="4149886"/>
            <a:ext cx="461985" cy="620619"/>
          </a:xfrm>
          <a:prstGeom prst="rect">
            <a:avLst/>
          </a:prstGeom>
        </p:spPr>
        <p:txBody>
          <a:bodyPr wrap="none">
            <a:spAutoFit/>
          </a:bodyPr>
          <a:lstStyle/>
          <a:p>
            <a:pPr algn="ctr">
              <a:lnSpc>
                <a:spcPct val="150000"/>
              </a:lnSpc>
              <a:spcAft>
                <a:spcPts val="0"/>
              </a:spcAft>
              <a:tabLst>
                <a:tab pos="3510915" algn="l"/>
              </a:tabLst>
            </a:pPr>
            <a:r>
              <a:rPr lang="en-US" altLang="zh-CN" sz="2600" kern="100" dirty="0">
                <a:solidFill>
                  <a:srgbClr val="C00000"/>
                </a:solidFill>
                <a:latin typeface="Times New Roman"/>
                <a:ea typeface="微软雅黑"/>
                <a:cs typeface="Courier New"/>
                <a:sym typeface="Times New Roman"/>
              </a:rPr>
              <a:t>-2</a:t>
            </a:r>
            <a:endParaRPr lang="zh-CN" altLang="zh-CN" sz="2600" kern="100" dirty="0">
              <a:solidFill>
                <a:srgbClr val="C00000"/>
              </a:solidFill>
              <a:latin typeface="Times New Roman"/>
              <a:ea typeface="微软雅黑"/>
              <a:cs typeface="Courier New"/>
              <a:sym typeface="Times New Roman"/>
            </a:endParaRPr>
          </a:p>
        </p:txBody>
      </p:sp>
      <p:sp>
        <p:nvSpPr>
          <p:cNvPr id="9" name="矩形 8"/>
          <p:cNvSpPr/>
          <p:nvPr/>
        </p:nvSpPr>
        <p:spPr>
          <a:xfrm>
            <a:off x="9335620" y="4148988"/>
            <a:ext cx="684803" cy="621517"/>
          </a:xfrm>
          <a:prstGeom prst="rect">
            <a:avLst/>
          </a:prstGeom>
        </p:spPr>
        <p:txBody>
          <a:bodyPr wrap="none">
            <a:spAutoFit/>
          </a:bodyPr>
          <a:lstStyle/>
          <a:p>
            <a:pPr algn="ctr">
              <a:lnSpc>
                <a:spcPct val="150000"/>
              </a:lnSpc>
              <a:spcAft>
                <a:spcPts val="0"/>
              </a:spcAft>
              <a:tabLst>
                <a:tab pos="3510915" algn="l"/>
              </a:tabLst>
            </a:pP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6</a:t>
            </a:r>
            <a:endParaRPr lang="zh-CN" altLang="zh-CN" sz="2600" kern="100" dirty="0">
              <a:solidFill>
                <a:srgbClr val="C00000"/>
              </a:solidFill>
              <a:latin typeface="Times New Roman"/>
              <a:ea typeface="微软雅黑"/>
              <a:cs typeface="Courier New"/>
              <a:sym typeface="Times New Roman"/>
            </a:endParaRPr>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760373480"/>
              </p:ext>
            </p:extLst>
          </p:nvPr>
        </p:nvGraphicFramePr>
        <p:xfrm>
          <a:off x="377825" y="1629564"/>
          <a:ext cx="11414125" cy="2522538"/>
        </p:xfrm>
        <a:graphic>
          <a:graphicData uri="http://schemas.openxmlformats.org/presentationml/2006/ole">
            <mc:AlternateContent xmlns:mc="http://schemas.openxmlformats.org/markup-compatibility/2006">
              <mc:Choice xmlns:v="urn:schemas-microsoft-com:vml" Requires="v">
                <p:oleObj spid="_x0000_s34871" name="Document" r:id="rId3" imgW="11484297" imgH="2548978" progId="Word.Document.8">
                  <p:embed/>
                </p:oleObj>
              </mc:Choice>
              <mc:Fallback>
                <p:oleObj name="Document" r:id="rId3" imgW="11484297" imgH="2548978" progId="Word.Document.8">
                  <p:embed/>
                  <p:pic>
                    <p:nvPicPr>
                      <p:cNvPr id="0" name=""/>
                      <p:cNvPicPr/>
                      <p:nvPr/>
                    </p:nvPicPr>
                    <p:blipFill>
                      <a:blip r:embed="rId4"/>
                      <a:stretch>
                        <a:fillRect/>
                      </a:stretch>
                    </p:blipFill>
                    <p:spPr>
                      <a:xfrm>
                        <a:off x="377825" y="1629564"/>
                        <a:ext cx="11414125" cy="2522538"/>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25771108"/>
              </p:ext>
            </p:extLst>
          </p:nvPr>
        </p:nvGraphicFramePr>
        <p:xfrm>
          <a:off x="392263" y="1269518"/>
          <a:ext cx="11414125" cy="3814763"/>
        </p:xfrm>
        <a:graphic>
          <a:graphicData uri="http://schemas.openxmlformats.org/presentationml/2006/ole">
            <mc:AlternateContent xmlns:mc="http://schemas.openxmlformats.org/markup-compatibility/2006">
              <mc:Choice xmlns:v="urn:schemas-microsoft-com:vml" Requires="v">
                <p:oleObj spid="_x0000_s35894" name="Document" r:id="rId3" imgW="11484297" imgH="3854429" progId="Word.Document.8">
                  <p:embed/>
                </p:oleObj>
              </mc:Choice>
              <mc:Fallback>
                <p:oleObj name="Document" r:id="rId3" imgW="11484297" imgH="3854429" progId="Word.Document.8">
                  <p:embed/>
                  <p:pic>
                    <p:nvPicPr>
                      <p:cNvPr id="0" name=""/>
                      <p:cNvPicPr/>
                      <p:nvPr/>
                    </p:nvPicPr>
                    <p:blipFill>
                      <a:blip r:embed="rId4"/>
                      <a:stretch>
                        <a:fillRect/>
                      </a:stretch>
                    </p:blipFill>
                    <p:spPr>
                      <a:xfrm>
                        <a:off x="392263" y="1269518"/>
                        <a:ext cx="11414125" cy="3814763"/>
                      </a:xfrm>
                      <a:prstGeom prst="rect">
                        <a:avLst/>
                      </a:prstGeom>
                    </p:spPr>
                  </p:pic>
                </p:oleObj>
              </mc:Fallback>
            </mc:AlternateContent>
          </a:graphicData>
        </a:graphic>
      </p:graphicFrame>
    </p:spTree>
    <p:extLst>
      <p:ext uri="{BB962C8B-B14F-4D97-AF65-F5344CB8AC3E}">
        <p14:creationId xmlns:p14="http://schemas.microsoft.com/office/powerpoint/2010/main" val="20729971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下列变化需要加入还原剂才能实现的是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7" name="矩形 6"/>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A.MnO</a:t>
            </a:r>
            <a:r>
              <a:rPr lang="en-US" altLang="zh-CN" sz="2600" kern="100" baseline="-25000" dirty="0">
                <a:latin typeface="Times New Roman"/>
                <a:ea typeface="微软雅黑"/>
                <a:cs typeface="Courier New"/>
              </a:rPr>
              <a:t>2</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Mn</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	B.CO</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err="1">
                <a:latin typeface="Times New Roman"/>
                <a:ea typeface="微软雅黑"/>
                <a:cs typeface="Courier New"/>
              </a:rPr>
              <a:t>C.Cu</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Cu</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en-US" altLang="zh-CN" sz="2600" kern="100" dirty="0">
                <a:latin typeface="Times New Roman"/>
                <a:ea typeface="微软雅黑"/>
                <a:cs typeface="Courier New"/>
              </a:rPr>
              <a:t>	D.Cl</a:t>
            </a:r>
            <a:r>
              <a:rPr lang="en-US" altLang="zh-CN" sz="2600" kern="100" baseline="-25000" dirty="0">
                <a:latin typeface="Times New Roman"/>
                <a:ea typeface="微软雅黑"/>
                <a:cs typeface="Courier New"/>
              </a:rPr>
              <a:t>2</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a:t>
            </a:r>
            <a:r>
              <a:rPr lang="en-US" altLang="zh-CN" sz="2600" b="1" kern="100" dirty="0">
                <a:solidFill>
                  <a:srgbClr val="0000FF"/>
                </a:solidFill>
                <a:latin typeface="Times New Roman"/>
                <a:ea typeface="仿宋_GB2312"/>
                <a:cs typeface="Courier New"/>
              </a:rPr>
              <a:t>MnO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a:t>
            </a:r>
            <a:r>
              <a:rPr lang="en-US" altLang="zh-CN" sz="2600" b="1" kern="100" dirty="0" err="1">
                <a:solidFill>
                  <a:srgbClr val="0000FF"/>
                </a:solidFill>
                <a:latin typeface="Times New Roman"/>
                <a:ea typeface="仿宋_GB2312"/>
                <a:cs typeface="Courier New"/>
              </a:rPr>
              <a:t>Mn</a:t>
            </a:r>
            <a:r>
              <a:rPr lang="zh-CN" altLang="zh-CN" sz="2600" b="1" kern="100" dirty="0">
                <a:solidFill>
                  <a:srgbClr val="0000FF"/>
                </a:solidFill>
                <a:latin typeface="Times New Roman"/>
                <a:ea typeface="仿宋_GB2312"/>
                <a:cs typeface="Times New Roman"/>
              </a:rPr>
              <a:t>元素化合价降低，</a:t>
            </a:r>
            <a:r>
              <a:rPr lang="en-US" altLang="zh-CN" sz="2600" b="1" kern="100" dirty="0">
                <a:solidFill>
                  <a:srgbClr val="0000FF"/>
                </a:solidFill>
                <a:latin typeface="Times New Roman"/>
                <a:ea typeface="仿宋_GB2312"/>
                <a:cs typeface="Courier New"/>
              </a:rPr>
              <a:t>MnO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为氧化剂，需加入还原剂才能实现，符合题意；</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CO</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Cu</a:t>
            </a:r>
            <a:r>
              <a:rPr lang="zh-CN" altLang="zh-CN" sz="2600" b="1" kern="100" dirty="0">
                <a:solidFill>
                  <a:srgbClr val="0000FF"/>
                </a:solidFill>
                <a:latin typeface="Times New Roman"/>
                <a:ea typeface="仿宋_GB2312"/>
                <a:cs typeface="Times New Roman"/>
              </a:rPr>
              <a:t>在反应中化合价升高，作为还原剂，加入氧化剂才能实现，不符合题意；</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Cl</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转变为</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可加入氢氧化钠，不一定要加入还原剂，不符合题意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9" name="TextBox 8"/>
          <p:cNvSpPr txBox="1"/>
          <p:nvPr/>
        </p:nvSpPr>
        <p:spPr>
          <a:xfrm>
            <a:off x="6455252"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下列生成</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的反应中，反应物中的含硫物质被氧化的是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err="1">
                <a:latin typeface="Times New Roman"/>
                <a:ea typeface="微软雅黑"/>
                <a:cs typeface="Courier New"/>
              </a:rPr>
              <a:t>A.Cu</a:t>
            </a:r>
            <a:r>
              <a:rPr lang="zh-CN" altLang="zh-CN" sz="2600" kern="100" dirty="0">
                <a:latin typeface="Times New Roman"/>
                <a:ea typeface="微软雅黑"/>
                <a:cs typeface="Times New Roman"/>
              </a:rPr>
              <a:t>与浓</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共热</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红热的木炭与浓</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与浓</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反应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D.S</a:t>
            </a:r>
            <a:r>
              <a:rPr lang="zh-CN" altLang="zh-CN" sz="2600" kern="100" dirty="0">
                <a:latin typeface="Times New Roman"/>
                <a:ea typeface="微软雅黑"/>
                <a:cs typeface="Times New Roman"/>
              </a:rPr>
              <a:t>在空气中燃烧</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只有</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项硫元素的化合价升高，被氧化</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8975574" y="89554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根据世界环保联盟的要求，广谱消毒剂</a:t>
            </a:r>
            <a:r>
              <a:rPr lang="en-US" altLang="zh-CN" sz="2600" kern="100" dirty="0">
                <a:latin typeface="Times New Roman"/>
                <a:ea typeface="微软雅黑"/>
                <a:cs typeface="Courier New"/>
              </a:rPr>
              <a:t>ClO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将逐渐取代</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成为生产自来水的消毒剂。工业上常将</a:t>
            </a:r>
            <a:r>
              <a:rPr lang="en-US" altLang="zh-CN" sz="2600" kern="100" dirty="0">
                <a:latin typeface="Times New Roman"/>
                <a:ea typeface="微软雅黑"/>
                <a:cs typeface="Courier New"/>
              </a:rPr>
              <a:t>NaClO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溶液混合并加硫酸酸化后反应制得</a:t>
            </a:r>
            <a:r>
              <a:rPr lang="en-US" altLang="zh-CN" sz="2600" kern="100" dirty="0">
                <a:latin typeface="Times New Roman"/>
                <a:ea typeface="微软雅黑"/>
                <a:cs typeface="Courier New"/>
              </a:rPr>
              <a:t>ClO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，则反应后</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转化为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SO</a:t>
            </a:r>
            <a:r>
              <a:rPr lang="en-US" altLang="zh-CN" sz="2600" kern="100" baseline="-25000" dirty="0" smtClean="0">
                <a:latin typeface="Times New Roman"/>
                <a:ea typeface="微软雅黑"/>
                <a:cs typeface="Courier New"/>
              </a:rPr>
              <a:t>4</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B.SO</a:t>
            </a:r>
            <a:r>
              <a:rPr lang="en-US" altLang="zh-CN" sz="2600" kern="100" baseline="-25000" dirty="0" smtClean="0">
                <a:latin typeface="Times New Roman"/>
                <a:ea typeface="微软雅黑"/>
                <a:cs typeface="Courier New"/>
              </a:rPr>
              <a:t>2</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C.S</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D.Na</a:t>
            </a:r>
            <a:r>
              <a:rPr lang="en-US" altLang="zh-CN" sz="2600" kern="100" baseline="-25000" dirty="0" smtClean="0">
                <a:latin typeface="Times New Roman"/>
                <a:ea typeface="微软雅黑"/>
                <a:cs typeface="Courier New"/>
              </a:rPr>
              <a:t>2</a:t>
            </a:r>
            <a:r>
              <a:rPr lang="en-US" altLang="zh-CN" sz="2600" kern="100" dirty="0" smtClean="0">
                <a:latin typeface="Times New Roman"/>
                <a:ea typeface="微软雅黑"/>
                <a:cs typeface="Courier New"/>
              </a:rPr>
              <a:t>S</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NaClO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中</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5</a:t>
            </a:r>
            <a:r>
              <a:rPr lang="zh-CN" altLang="zh-CN" sz="2600" b="1" kern="100" dirty="0">
                <a:solidFill>
                  <a:srgbClr val="0000FF"/>
                </a:solidFill>
                <a:latin typeface="Times New Roman"/>
                <a:ea typeface="仿宋_GB2312"/>
                <a:cs typeface="Times New Roman"/>
              </a:rPr>
              <a:t>价，</a:t>
            </a:r>
            <a:r>
              <a:rPr lang="en-US" altLang="zh-CN" sz="2600" b="1" kern="100" dirty="0">
                <a:solidFill>
                  <a:srgbClr val="0000FF"/>
                </a:solidFill>
                <a:latin typeface="Times New Roman"/>
                <a:ea typeface="仿宋_GB2312"/>
                <a:cs typeface="Courier New"/>
              </a:rPr>
              <a:t>ClO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价，</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元素的化合价降低，则一定有元素的化合价升高。</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价，</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可升高至＋</a:t>
            </a:r>
            <a:r>
              <a:rPr lang="en-US" altLang="zh-CN" sz="2600" b="1" kern="100" dirty="0">
                <a:solidFill>
                  <a:srgbClr val="0000FF"/>
                </a:solidFill>
                <a:latin typeface="Times New Roman"/>
                <a:ea typeface="仿宋_GB2312"/>
                <a:cs typeface="Courier New"/>
              </a:rPr>
              <a:t>6</a:t>
            </a:r>
            <a:r>
              <a:rPr lang="zh-CN" altLang="zh-CN" sz="2600" b="1" kern="100" dirty="0">
                <a:solidFill>
                  <a:srgbClr val="0000FF"/>
                </a:solidFill>
                <a:latin typeface="Times New Roman"/>
                <a:ea typeface="仿宋_GB2312"/>
                <a:cs typeface="Times New Roman"/>
              </a:rPr>
              <a:t>价，则产物为</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4294976" y="215570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对于反应</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I</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zh-CN" altLang="zh-CN" sz="2600" kern="100" baseline="30000" dirty="0">
                <a:latin typeface="Times New Roman"/>
                <a:ea typeface="微软雅黑"/>
                <a:cs typeface="Times New Roman"/>
              </a:rPr>
              <a:t>＋</a:t>
            </a:r>
            <a:r>
              <a:rPr lang="en-US" altLang="zh-CN" sz="2600" kern="100" spc="-125" dirty="0">
                <a:latin typeface="宋体"/>
                <a:ea typeface="微软雅黑"/>
                <a:cs typeface="Times New Roman"/>
              </a:rPr>
              <a:t>―</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I</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未配平</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是还原产物</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该反应能说明</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的氧化性大于</a:t>
            </a:r>
            <a:r>
              <a:rPr lang="en-US" altLang="zh-CN" sz="2600" kern="100" dirty="0">
                <a:latin typeface="Times New Roman"/>
                <a:ea typeface="微软雅黑"/>
                <a:cs typeface="Courier New"/>
              </a:rPr>
              <a:t>I</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氧化产物和还原产物的物质的量之比为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配平后的化学方程式为</a:t>
            </a:r>
            <a:r>
              <a:rPr lang="en-US" altLang="zh-CN" sz="2600" kern="100" dirty="0">
                <a:latin typeface="Times New Roman"/>
                <a:ea typeface="微软雅黑"/>
                <a:cs typeface="Courier New"/>
              </a:rPr>
              <a:t>2O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2I</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4H</a:t>
            </a:r>
            <a:r>
              <a:rPr lang="zh-CN" altLang="zh-CN" sz="2600" kern="100" baseline="30000" dirty="0">
                <a:latin typeface="Times New Roman"/>
                <a:ea typeface="微软雅黑"/>
                <a:cs typeface="Times New Roman"/>
              </a:rPr>
              <a:t>＋</a:t>
            </a:r>
            <a:r>
              <a:rPr lang="en-US" altLang="zh-CN" sz="2600" kern="100" spc="-80" dirty="0">
                <a:latin typeface="Times New Roman"/>
                <a:ea typeface="微软雅黑"/>
                <a:cs typeface="Courier New"/>
              </a:rPr>
              <a:t>==</a:t>
            </a:r>
            <a:r>
              <a:rPr lang="en-US" altLang="zh-CN" sz="2600" kern="100" dirty="0">
                <a:latin typeface="Times New Roman"/>
                <a:ea typeface="微软雅黑"/>
                <a:cs typeface="Courier New"/>
              </a:rPr>
              <a:t>=I</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此反应中氧化剂是</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，还原剂是</a:t>
            </a:r>
            <a:r>
              <a:rPr lang="en-US" altLang="zh-CN" sz="2600" b="1" kern="100" dirty="0">
                <a:solidFill>
                  <a:srgbClr val="0000FF"/>
                </a:solidFill>
                <a:latin typeface="Times New Roman"/>
                <a:ea typeface="仿宋_GB2312"/>
                <a:cs typeface="Courier New"/>
              </a:rPr>
              <a:t>I</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，氧化产物是</a:t>
            </a:r>
            <a:r>
              <a:rPr lang="en-US" altLang="zh-CN" sz="2600" b="1" kern="100" dirty="0">
                <a:solidFill>
                  <a:srgbClr val="0000FF"/>
                </a:solidFill>
                <a:latin typeface="Times New Roman"/>
                <a:ea typeface="仿宋_GB2312"/>
                <a:cs typeface="Courier New"/>
              </a:rPr>
              <a:t>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，还原产物是</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；由题意可知氧化性</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en-US" altLang="zh-CN" sz="2600" b="1" kern="100" dirty="0">
                <a:solidFill>
                  <a:srgbClr val="0000FF"/>
                </a:solidFill>
                <a:latin typeface="Times New Roman"/>
                <a:ea typeface="仿宋_GB2312"/>
                <a:cs typeface="Courier New"/>
              </a:rPr>
              <a:t>&gt;I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，不能说明氧化性</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&gt;I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中电荷不守恒，应为</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2I</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2H</a:t>
            </a:r>
            <a:r>
              <a:rPr lang="zh-CN" altLang="zh-CN" sz="2600" b="1" kern="100" baseline="30000" dirty="0">
                <a:solidFill>
                  <a:srgbClr val="0000FF"/>
                </a:solidFill>
                <a:latin typeface="Times New Roman"/>
                <a:ea typeface="仿宋_GB2312"/>
                <a:cs typeface="Times New Roman"/>
              </a:rPr>
              <a:t>＋</a:t>
            </a:r>
            <a:r>
              <a:rPr lang="en-US" altLang="zh-CN" sz="2600" b="1" kern="100" spc="-80" dirty="0">
                <a:solidFill>
                  <a:srgbClr val="0000FF"/>
                </a:solidFill>
                <a:latin typeface="Times New Roman"/>
                <a:ea typeface="仿宋_GB2312"/>
                <a:cs typeface="Courier New"/>
              </a:rPr>
              <a:t>==</a:t>
            </a:r>
            <a:r>
              <a:rPr lang="en-US" altLang="zh-CN" sz="2600" b="1" kern="100" dirty="0">
                <a:solidFill>
                  <a:srgbClr val="0000FF"/>
                </a:solidFill>
                <a:latin typeface="Times New Roman"/>
                <a:ea typeface="仿宋_GB2312"/>
                <a:cs typeface="Courier New"/>
              </a:rPr>
              <a:t>=I</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10415758"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亚硫酸钠中有＋</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价的硫，它既有氧化性又有还原性。现有试剂：溴水、硫化钠溶液、亚硫酸钠溶液、稀硫酸、氢氧化钠溶液、氨水。</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要证明亚硫酸钠具有还原性，应选用的试剂有</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，看到的现象</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________________________</a:t>
            </a:r>
            <a:r>
              <a:rPr lang="zh-CN" altLang="zh-CN" sz="2600" kern="100" dirty="0" smtClean="0">
                <a:latin typeface="Times New Roman"/>
                <a:ea typeface="微软雅黑"/>
                <a:cs typeface="Times New Roman"/>
              </a:rPr>
              <a:t>，反</a:t>
            </a:r>
            <a:r>
              <a:rPr lang="zh-CN" altLang="zh-CN" sz="2600" kern="100" dirty="0">
                <a:latin typeface="Times New Roman"/>
                <a:ea typeface="微软雅黑"/>
                <a:cs typeface="Times New Roman"/>
              </a:rPr>
              <a:t>应的离子方程式是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要证明亚硫酸钠具有氧化性，应选用的试剂有</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，看到的现象</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a:t>
            </a:r>
            <a:r>
              <a:rPr lang="en-US" altLang="zh-CN" sz="2600" kern="100" dirty="0">
                <a:latin typeface="Times New Roman"/>
                <a:ea typeface="微软雅黑"/>
                <a:cs typeface="Courier New"/>
              </a:rPr>
              <a:t>__</a:t>
            </a:r>
            <a:r>
              <a:rPr lang="en-US" altLang="zh-CN" sz="2600" kern="100" dirty="0" smtClean="0">
                <a:latin typeface="Times New Roman"/>
                <a:ea typeface="微软雅黑"/>
                <a:cs typeface="Courier New"/>
              </a:rPr>
              <a:t>___________________________</a:t>
            </a:r>
            <a:r>
              <a:rPr lang="zh-CN" altLang="zh-CN" sz="2600" kern="100" dirty="0">
                <a:latin typeface="Times New Roman"/>
                <a:ea typeface="微软雅黑"/>
                <a:cs typeface="Times New Roman"/>
              </a:rPr>
              <a:t>，反应的离子方程式</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Courier New"/>
              </a:rPr>
              <a:t>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11" name="TextBox 10"/>
          <p:cNvSpPr txBox="1"/>
          <p:nvPr/>
        </p:nvSpPr>
        <p:spPr>
          <a:xfrm>
            <a:off x="10415758" y="925238"/>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735595884"/>
              </p:ext>
            </p:extLst>
          </p:nvPr>
        </p:nvGraphicFramePr>
        <p:xfrm>
          <a:off x="377825" y="909472"/>
          <a:ext cx="11414125" cy="2522538"/>
        </p:xfrm>
        <a:graphic>
          <a:graphicData uri="http://schemas.openxmlformats.org/presentationml/2006/ole">
            <mc:AlternateContent xmlns:mc="http://schemas.openxmlformats.org/markup-compatibility/2006">
              <mc:Choice xmlns:v="urn:schemas-microsoft-com:vml" Requires="v">
                <p:oleObj spid="_x0000_s36910" name="Document" r:id="rId3" imgW="11484297" imgH="2548978" progId="Word.Document.8">
                  <p:embed/>
                </p:oleObj>
              </mc:Choice>
              <mc:Fallback>
                <p:oleObj name="Document" r:id="rId3" imgW="11484297" imgH="2548978" progId="Word.Document.8">
                  <p:embed/>
                  <p:pic>
                    <p:nvPicPr>
                      <p:cNvPr id="0" name=""/>
                      <p:cNvPicPr/>
                      <p:nvPr/>
                    </p:nvPicPr>
                    <p:blipFill>
                      <a:blip r:embed="rId4"/>
                      <a:stretch>
                        <a:fillRect/>
                      </a:stretch>
                    </p:blipFill>
                    <p:spPr>
                      <a:xfrm>
                        <a:off x="377825" y="909472"/>
                        <a:ext cx="11414125" cy="2522538"/>
                      </a:xfrm>
                      <a:prstGeom prst="rect">
                        <a:avLst/>
                      </a:prstGeom>
                    </p:spPr>
                  </p:pic>
                </p:oleObj>
              </mc:Fallback>
            </mc:AlternateContent>
          </a:graphicData>
        </a:graphic>
      </p:graphicFrame>
      <p:sp>
        <p:nvSpPr>
          <p:cNvPr id="4" name="矩形 3"/>
          <p:cNvSpPr/>
          <p:nvPr/>
        </p:nvSpPr>
        <p:spPr>
          <a:xfrm>
            <a:off x="334470" y="3160134"/>
            <a:ext cx="11397613" cy="24299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 (1)</a:t>
            </a:r>
            <a:r>
              <a:rPr lang="zh-CN" altLang="zh-CN" sz="2600" b="1" kern="100" dirty="0">
                <a:solidFill>
                  <a:srgbClr val="0000FF"/>
                </a:solidFill>
                <a:latin typeface="Times New Roman"/>
                <a:ea typeface="仿宋_GB2312"/>
                <a:cs typeface="Times New Roman"/>
              </a:rPr>
              <a:t>要证明</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具有还原性，应选择有氧化性的试剂，所给试剂中只有溴水合适，反应过程中溴水褪色。</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要证明亚硫酸钠具有氧化性，应选择有还原性的试剂，所给试剂中完成实验需选用稀硫酸、硫化钠溶液，反应过程中有单质硫生成，溶液变浑浊</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zh-CN" altLang="zh-CN" sz="2600" kern="100" dirty="0">
                <a:latin typeface="Times New Roman"/>
                <a:ea typeface="黑体"/>
                <a:cs typeface="Times New Roman"/>
              </a:rPr>
              <a:t>通过氧化还原反应实现含不同价态硫元素的物质间的转化</a:t>
            </a:r>
            <a:r>
              <a:rPr lang="zh-CN" altLang="zh-CN" sz="2600" kern="100" dirty="0" smtClean="0">
                <a:latin typeface="Times New Roman"/>
                <a:ea typeface="黑体"/>
                <a:cs typeface="Times New Roman"/>
              </a:rPr>
              <a:t>。</a:t>
            </a:r>
            <a:endParaRPr lang="en-US" altLang="zh-CN" sz="2600" kern="100" dirty="0" smtClean="0">
              <a:latin typeface="Times New Roman"/>
              <a:ea typeface="黑体"/>
              <a:cs typeface="Times New Roman"/>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39417332"/>
              </p:ext>
            </p:extLst>
          </p:nvPr>
        </p:nvGraphicFramePr>
        <p:xfrm>
          <a:off x="325294" y="1269518"/>
          <a:ext cx="11350625" cy="4965700"/>
        </p:xfrm>
        <a:graphic>
          <a:graphicData uri="http://schemas.openxmlformats.org/presentationml/2006/ole">
            <mc:AlternateContent xmlns:mc="http://schemas.openxmlformats.org/markup-compatibility/2006">
              <mc:Choice xmlns:v="urn:schemas-microsoft-com:vml" Requires="v">
                <p:oleObj spid="_x0000_s2449" name="Document" r:id="rId3" imgW="11627095" imgH="5088235" progId="Word.Document.8">
                  <p:embed/>
                </p:oleObj>
              </mc:Choice>
              <mc:Fallback>
                <p:oleObj name="Document" r:id="rId3" imgW="11627095" imgH="5088235" progId="Word.Document.8">
                  <p:embed/>
                  <p:pic>
                    <p:nvPicPr>
                      <p:cNvPr id="0" name=""/>
                      <p:cNvPicPr/>
                      <p:nvPr/>
                    </p:nvPicPr>
                    <p:blipFill>
                      <a:blip r:embed="rId4"/>
                      <a:stretch>
                        <a:fillRect/>
                      </a:stretch>
                    </p:blipFill>
                    <p:spPr>
                      <a:xfrm>
                        <a:off x="325294" y="1269518"/>
                        <a:ext cx="11350625" cy="4965700"/>
                      </a:xfrm>
                      <a:prstGeom prst="rect">
                        <a:avLst/>
                      </a:prstGeom>
                    </p:spPr>
                  </p:pic>
                </p:oleObj>
              </mc:Fallback>
            </mc:AlternateContent>
          </a:graphicData>
        </a:graphic>
      </p:graphicFrame>
      <p:sp>
        <p:nvSpPr>
          <p:cNvPr id="4" name="矩形 3"/>
          <p:cNvSpPr/>
          <p:nvPr/>
        </p:nvSpPr>
        <p:spPr>
          <a:xfrm>
            <a:off x="4600543" y="1989610"/>
            <a:ext cx="774571" cy="560538"/>
          </a:xfrm>
          <a:prstGeom prst="rect">
            <a:avLst/>
          </a:prstGeom>
        </p:spPr>
        <p:txBody>
          <a:bodyPr wrap="none">
            <a:spAutoFit/>
          </a:bodyPr>
          <a:lstStyle/>
          <a:p>
            <a:pPr lvl="0" algn="just">
              <a:lnSpc>
                <a:spcPct val="150000"/>
              </a:lnSpc>
              <a:tabLst>
                <a:tab pos="3510915" algn="l"/>
              </a:tabLst>
            </a:pPr>
            <a:r>
              <a:rPr lang="zh-CN" altLang="zh-CN" sz="2300" dirty="0">
                <a:solidFill>
                  <a:srgbClr val="C00000"/>
                </a:solidFill>
                <a:latin typeface="Times New Roman"/>
                <a:ea typeface="微软雅黑"/>
                <a:cs typeface="Times New Roman"/>
              </a:rPr>
              <a:t>黑色</a:t>
            </a:r>
            <a:endParaRPr lang="en-US" altLang="zh-CN" sz="2300" kern="100" dirty="0">
              <a:solidFill>
                <a:srgbClr val="C00000"/>
              </a:solidFill>
              <a:latin typeface="Times New Roman"/>
              <a:ea typeface="黑体"/>
              <a:cs typeface="Times New Roman"/>
            </a:endParaRPr>
          </a:p>
        </p:txBody>
      </p:sp>
      <p:sp>
        <p:nvSpPr>
          <p:cNvPr id="7" name="矩形 6"/>
          <p:cNvSpPr/>
          <p:nvPr/>
        </p:nvSpPr>
        <p:spPr>
          <a:xfrm>
            <a:off x="7328019" y="2309592"/>
            <a:ext cx="2007601" cy="446276"/>
          </a:xfrm>
          <a:prstGeom prst="rect">
            <a:avLst/>
          </a:prstGeom>
        </p:spPr>
        <p:txBody>
          <a:bodyPr wrap="none">
            <a:spAutoFit/>
          </a:bodyPr>
          <a:lstStyle/>
          <a:p>
            <a:r>
              <a:rPr lang="en-US" altLang="zh-CN" sz="2300" dirty="0">
                <a:solidFill>
                  <a:srgbClr val="C00000"/>
                </a:solidFill>
                <a:latin typeface="Times New Roman"/>
                <a:ea typeface="微软雅黑"/>
              </a:rPr>
              <a:t>Hg</a:t>
            </a:r>
            <a:r>
              <a:rPr lang="zh-CN" altLang="zh-CN" sz="2300" dirty="0">
                <a:solidFill>
                  <a:srgbClr val="C00000"/>
                </a:solidFill>
                <a:latin typeface="Times New Roman"/>
                <a:ea typeface="微软雅黑"/>
                <a:cs typeface="Times New Roman"/>
              </a:rPr>
              <a:t>＋</a:t>
            </a:r>
            <a:r>
              <a:rPr lang="en-US" altLang="zh-CN" sz="2300" dirty="0">
                <a:solidFill>
                  <a:srgbClr val="C00000"/>
                </a:solidFill>
                <a:latin typeface="Times New Roman"/>
                <a:ea typeface="微软雅黑"/>
              </a:rPr>
              <a:t>S</a:t>
            </a:r>
            <a:r>
              <a:rPr lang="en-US" altLang="zh-CN" sz="2300" spc="-80" dirty="0">
                <a:solidFill>
                  <a:srgbClr val="C00000"/>
                </a:solidFill>
                <a:latin typeface="Times New Roman"/>
                <a:ea typeface="微软雅黑"/>
              </a:rPr>
              <a:t>==</a:t>
            </a:r>
            <a:r>
              <a:rPr lang="en-US" altLang="zh-CN" sz="2300" dirty="0">
                <a:solidFill>
                  <a:srgbClr val="C00000"/>
                </a:solidFill>
                <a:latin typeface="Times New Roman"/>
                <a:ea typeface="微软雅黑"/>
              </a:rPr>
              <a:t>=</a:t>
            </a:r>
            <a:r>
              <a:rPr lang="en-US" altLang="zh-CN" sz="2300" dirty="0" err="1">
                <a:solidFill>
                  <a:srgbClr val="C00000"/>
                </a:solidFill>
                <a:latin typeface="Times New Roman"/>
                <a:ea typeface="微软雅黑"/>
              </a:rPr>
              <a:t>HgS</a:t>
            </a:r>
            <a:endParaRPr lang="zh-CN" altLang="en-US" sz="2300" dirty="0">
              <a:solidFill>
                <a:srgbClr val="C00000"/>
              </a:solidFill>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57572181"/>
              </p:ext>
            </p:extLst>
          </p:nvPr>
        </p:nvGraphicFramePr>
        <p:xfrm>
          <a:off x="6995321" y="3429794"/>
          <a:ext cx="2476500" cy="835025"/>
        </p:xfrm>
        <a:graphic>
          <a:graphicData uri="http://schemas.openxmlformats.org/presentationml/2006/ole">
            <mc:AlternateContent xmlns:mc="http://schemas.openxmlformats.org/markup-compatibility/2006">
              <mc:Choice xmlns:v="urn:schemas-microsoft-com:vml" Requires="v">
                <p:oleObj spid="_x0000_s2450" name="Document" r:id="rId5" imgW="2489185" imgH="841019" progId="Word.Document.8">
                  <p:embed/>
                </p:oleObj>
              </mc:Choice>
              <mc:Fallback>
                <p:oleObj name="Document" r:id="rId5" imgW="2489185" imgH="841019" progId="Word.Document.8">
                  <p:embed/>
                  <p:pic>
                    <p:nvPicPr>
                      <p:cNvPr id="0" name=""/>
                      <p:cNvPicPr/>
                      <p:nvPr/>
                    </p:nvPicPr>
                    <p:blipFill>
                      <a:blip r:embed="rId6"/>
                      <a:stretch>
                        <a:fillRect/>
                      </a:stretch>
                    </p:blipFill>
                    <p:spPr>
                      <a:xfrm>
                        <a:off x="6995321" y="3429794"/>
                        <a:ext cx="2476500" cy="8350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96024579"/>
              </p:ext>
            </p:extLst>
          </p:nvPr>
        </p:nvGraphicFramePr>
        <p:xfrm>
          <a:off x="10279063" y="3325813"/>
          <a:ext cx="1624012" cy="884237"/>
        </p:xfrm>
        <a:graphic>
          <a:graphicData uri="http://schemas.openxmlformats.org/presentationml/2006/ole">
            <mc:AlternateContent xmlns:mc="http://schemas.openxmlformats.org/markup-compatibility/2006">
              <mc:Choice xmlns:v="urn:schemas-microsoft-com:vml" Requires="v">
                <p:oleObj spid="_x0000_s2451" name="Document" r:id="rId7" imgW="1647604" imgH="904743" progId="Word.Document.8">
                  <p:embed/>
                </p:oleObj>
              </mc:Choice>
              <mc:Fallback>
                <p:oleObj name="Document" r:id="rId7" imgW="1647604" imgH="904743" progId="Word.Document.8">
                  <p:embed/>
                  <p:pic>
                    <p:nvPicPr>
                      <p:cNvPr id="0" name="对象 8"/>
                      <p:cNvPicPr>
                        <a:picLocks noChangeAspect="1" noChangeArrowheads="1"/>
                      </p:cNvPicPr>
                      <p:nvPr/>
                    </p:nvPicPr>
                    <p:blipFill>
                      <a:blip r:embed="rId8"/>
                      <a:srcRect/>
                      <a:stretch>
                        <a:fillRect/>
                      </a:stretch>
                    </p:blipFill>
                    <p:spPr bwMode="auto">
                      <a:xfrm>
                        <a:off x="10279063" y="3325813"/>
                        <a:ext cx="1624012"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787398673"/>
              </p:ext>
            </p:extLst>
          </p:nvPr>
        </p:nvGraphicFramePr>
        <p:xfrm>
          <a:off x="10358438" y="4872038"/>
          <a:ext cx="1449387" cy="693737"/>
        </p:xfrm>
        <a:graphic>
          <a:graphicData uri="http://schemas.openxmlformats.org/presentationml/2006/ole">
            <mc:AlternateContent xmlns:mc="http://schemas.openxmlformats.org/markup-compatibility/2006">
              <mc:Choice xmlns:v="urn:schemas-microsoft-com:vml" Requires="v">
                <p:oleObj spid="_x0000_s2452" name="Document" r:id="rId9" imgW="1477491" imgH="709969" progId="Word.Document.8">
                  <p:embed/>
                </p:oleObj>
              </mc:Choice>
              <mc:Fallback>
                <p:oleObj name="Document" r:id="rId9" imgW="1477491" imgH="709969" progId="Word.Document.8">
                  <p:embed/>
                  <p:pic>
                    <p:nvPicPr>
                      <p:cNvPr id="0" name="对象 9"/>
                      <p:cNvPicPr>
                        <a:picLocks noChangeAspect="1" noChangeArrowheads="1"/>
                      </p:cNvPicPr>
                      <p:nvPr/>
                    </p:nvPicPr>
                    <p:blipFill>
                      <a:blip r:embed="rId10"/>
                      <a:srcRect/>
                      <a:stretch>
                        <a:fillRect/>
                      </a:stretch>
                    </p:blipFill>
                    <p:spPr bwMode="auto">
                      <a:xfrm>
                        <a:off x="10358438" y="4872038"/>
                        <a:ext cx="14493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下列物质中的硫元素，既有氧化性又有还原性的是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11" name="矩形 10"/>
          <p:cNvSpPr/>
          <p:nvPr/>
        </p:nvSpPr>
        <p:spPr>
          <a:xfrm>
            <a:off x="516880" y="2049515"/>
            <a:ext cx="11397613"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	B.SO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C.SO</a:t>
            </a:r>
            <a:r>
              <a:rPr lang="en-US" altLang="zh-CN" sz="2600" kern="100" baseline="-25000" dirty="0">
                <a:latin typeface="Times New Roman"/>
                <a:ea typeface="微软雅黑"/>
                <a:cs typeface="Courier New"/>
              </a:rPr>
              <a:t>3</a:t>
            </a:r>
            <a:r>
              <a:rPr lang="en-US" altLang="zh-CN" sz="2600" kern="100" dirty="0">
                <a:latin typeface="Times New Roman"/>
                <a:ea typeface="微软雅黑"/>
                <a:cs typeface="Courier New"/>
              </a:rPr>
              <a:t>	D.H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中</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的化合价为＋</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价，处于中间价态，既有氧化性又有还原性。</a:t>
            </a:r>
            <a:endParaRPr lang="zh-CN" altLang="zh-CN" sz="1050" kern="100" dirty="0">
              <a:effectLst/>
              <a:latin typeface="宋体"/>
              <a:cs typeface="Courier New"/>
            </a:endParaRPr>
          </a:p>
        </p:txBody>
      </p:sp>
      <p:sp>
        <p:nvSpPr>
          <p:cNvPr id="12" name="TextBox 11"/>
          <p:cNvSpPr txBox="1"/>
          <p:nvPr/>
        </p:nvSpPr>
        <p:spPr>
          <a:xfrm>
            <a:off x="8075459" y="1449541"/>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6554" y="745215"/>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下列转化不能一步实现的是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A.S</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 	B.S</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 	D.Na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能一步生成</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，不能直接生成</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，故选</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4835045" y="86871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552456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常温下，单质硫主要以</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8</a:t>
            </a:r>
            <a:r>
              <a:rPr lang="zh-CN" altLang="zh-CN" sz="2600" kern="100" dirty="0">
                <a:latin typeface="Times New Roman"/>
                <a:ea typeface="微软雅黑"/>
                <a:cs typeface="Times New Roman"/>
              </a:rPr>
              <a:t>形式存在。加热时，</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8</a:t>
            </a:r>
            <a:r>
              <a:rPr lang="zh-CN" altLang="zh-CN" sz="2600" kern="100" dirty="0">
                <a:latin typeface="Times New Roman"/>
                <a:ea typeface="微软雅黑"/>
                <a:cs typeface="Times New Roman"/>
              </a:rPr>
              <a:t>会转化为</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6</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等。当</a:t>
            </a:r>
            <a:r>
              <a:rPr lang="zh-CN" altLang="zh-CN" sz="2600" kern="100" dirty="0" smtClean="0">
                <a:latin typeface="Times New Roman"/>
                <a:ea typeface="微软雅黑"/>
                <a:cs typeface="Times New Roman"/>
              </a:rPr>
              <a:t>温</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度</a:t>
            </a:r>
            <a:r>
              <a:rPr lang="zh-CN" altLang="zh-CN" sz="2600" kern="100" dirty="0">
                <a:latin typeface="Times New Roman"/>
                <a:ea typeface="微软雅黑"/>
                <a:cs typeface="Times New Roman"/>
              </a:rPr>
              <a:t>达到</a:t>
            </a:r>
            <a:r>
              <a:rPr lang="en-US" altLang="zh-CN" sz="2600" kern="100" dirty="0">
                <a:latin typeface="Times New Roman"/>
                <a:ea typeface="微软雅黑"/>
                <a:cs typeface="Courier New"/>
              </a:rPr>
              <a:t>750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时，硫蒸气主要以</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形式存在</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占</a:t>
            </a:r>
            <a:r>
              <a:rPr lang="en-US" altLang="zh-CN" sz="2600" kern="100" dirty="0">
                <a:latin typeface="Times New Roman"/>
                <a:ea typeface="微软雅黑"/>
                <a:cs typeface="Courier New"/>
              </a:rPr>
              <a:t>92%)</a:t>
            </a:r>
            <a:r>
              <a:rPr lang="zh-CN" altLang="zh-CN" sz="2600" kern="100" dirty="0">
                <a:latin typeface="Times New Roman"/>
                <a:ea typeface="微软雅黑"/>
                <a:cs typeface="Times New Roman"/>
              </a:rPr>
              <a:t>。下列说法中正确</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A.S</a:t>
            </a:r>
            <a:r>
              <a:rPr lang="en-US" altLang="zh-CN" sz="2600" kern="100" baseline="-25000" dirty="0" smtClean="0">
                <a:latin typeface="Times New Roman"/>
                <a:ea typeface="微软雅黑"/>
                <a:cs typeface="Courier New"/>
              </a:rPr>
              <a:t>8</a:t>
            </a:r>
            <a:r>
              <a:rPr lang="zh-CN" altLang="zh-CN" sz="2600" kern="100" dirty="0">
                <a:latin typeface="Times New Roman"/>
                <a:ea typeface="微软雅黑"/>
                <a:cs typeface="Times New Roman"/>
              </a:rPr>
              <a:t>转化为</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6</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属于物理变化</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不论哪种硫分子，完全燃烧时都生成</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C.S</a:t>
            </a:r>
            <a:r>
              <a:rPr lang="en-US" altLang="zh-CN" sz="2600" kern="100" baseline="-25000" dirty="0" smtClean="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6</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8</a:t>
            </a:r>
            <a:r>
              <a:rPr lang="zh-CN" altLang="zh-CN" sz="2600" kern="100" dirty="0">
                <a:latin typeface="Times New Roman"/>
                <a:ea typeface="微软雅黑"/>
                <a:cs typeface="Times New Roman"/>
              </a:rPr>
              <a:t>物理性质相同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把硫单质在空气中加热到</a:t>
            </a:r>
            <a:r>
              <a:rPr lang="en-US" altLang="zh-CN" sz="2600" kern="100" dirty="0">
                <a:latin typeface="Times New Roman"/>
                <a:ea typeface="微软雅黑"/>
                <a:cs typeface="Courier New"/>
              </a:rPr>
              <a:t>750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即得</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硫单质之间的转化为化学变化，完全燃烧的产物为</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，硫单质在</a:t>
            </a:r>
            <a:r>
              <a:rPr lang="zh-CN" altLang="zh-CN" sz="2600" b="1" kern="100" dirty="0" smtClean="0">
                <a:solidFill>
                  <a:srgbClr val="0000FF"/>
                </a:solidFill>
                <a:latin typeface="Times New Roman"/>
                <a:ea typeface="仿宋_GB2312"/>
                <a:cs typeface="Times New Roman"/>
              </a:rPr>
              <a:t>空</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zh-CN" altLang="zh-CN" sz="2600" b="1" kern="100" dirty="0" smtClean="0">
                <a:solidFill>
                  <a:srgbClr val="0000FF"/>
                </a:solidFill>
                <a:latin typeface="Times New Roman"/>
                <a:ea typeface="仿宋_GB2312"/>
                <a:cs typeface="Times New Roman"/>
              </a:rPr>
              <a:t>气</a:t>
            </a:r>
            <a:r>
              <a:rPr lang="zh-CN" altLang="zh-CN" sz="2600" b="1" kern="100" dirty="0">
                <a:solidFill>
                  <a:srgbClr val="0000FF"/>
                </a:solidFill>
                <a:latin typeface="Times New Roman"/>
                <a:ea typeface="仿宋_GB2312"/>
                <a:cs typeface="Times New Roman"/>
              </a:rPr>
              <a:t>中加热会燃烧生成</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，不可能转化成</a:t>
            </a:r>
            <a:r>
              <a:rPr lang="en-US" altLang="zh-CN" sz="2600" b="1" kern="100" dirty="0">
                <a:solidFill>
                  <a:srgbClr val="0000FF"/>
                </a:solidFill>
                <a:latin typeface="Times New Roman"/>
                <a:ea typeface="仿宋_GB2312"/>
                <a:cs typeface="Courier New"/>
              </a:rPr>
              <a:t>S</a:t>
            </a:r>
            <a:r>
              <a:rPr lang="en-US" altLang="zh-CN" sz="2600" b="1" kern="100" baseline="-250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1234585" y="2066434"/>
            <a:ext cx="413179" cy="67033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6880" y="3609817"/>
            <a:ext cx="11397613"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在该反应中，一部分</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化合价降低生成了</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，表现氧化性，一部分</a:t>
            </a:r>
            <a:r>
              <a:rPr lang="en-US" altLang="zh-CN" sz="2600" b="1" kern="100" dirty="0">
                <a:solidFill>
                  <a:srgbClr val="0000FF"/>
                </a:solidFill>
                <a:latin typeface="Times New Roman"/>
                <a:ea typeface="仿宋_GB2312"/>
                <a:cs typeface="Courier New"/>
              </a:rPr>
              <a:t>S</a:t>
            </a:r>
            <a:r>
              <a:rPr lang="zh-CN" altLang="zh-CN" sz="2600" b="1" kern="100" dirty="0">
                <a:solidFill>
                  <a:srgbClr val="0000FF"/>
                </a:solidFill>
                <a:latin typeface="Times New Roman"/>
                <a:ea typeface="仿宋_GB2312"/>
                <a:cs typeface="Times New Roman"/>
              </a:rPr>
              <a:t>化合价升高生成了</a:t>
            </a:r>
            <a:r>
              <a:rPr lang="en-US" altLang="zh-CN" sz="2600" b="1" kern="100" dirty="0">
                <a:solidFill>
                  <a:srgbClr val="0000FF"/>
                </a:solidFill>
                <a:latin typeface="Times New Roman"/>
                <a:ea typeface="仿宋_GB2312"/>
                <a:cs typeface="Courier New"/>
              </a:rPr>
              <a:t>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，表现还原性</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9335620" y="14495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93512630"/>
              </p:ext>
            </p:extLst>
          </p:nvPr>
        </p:nvGraphicFramePr>
        <p:xfrm>
          <a:off x="377825" y="549426"/>
          <a:ext cx="11288713" cy="3435350"/>
        </p:xfrm>
        <a:graphic>
          <a:graphicData uri="http://schemas.openxmlformats.org/presentationml/2006/ole">
            <mc:AlternateContent xmlns:mc="http://schemas.openxmlformats.org/markup-compatibility/2006">
              <mc:Choice xmlns:v="urn:schemas-microsoft-com:vml" Requires="v">
                <p:oleObj spid="_x0000_s37925" name="Document" r:id="rId3" imgW="11687884" imgH="3579729" progId="Word.Document.8">
                  <p:embed/>
                </p:oleObj>
              </mc:Choice>
              <mc:Fallback>
                <p:oleObj name="Document" r:id="rId3" imgW="11687884" imgH="3579729" progId="Word.Document.8">
                  <p:embed/>
                  <p:pic>
                    <p:nvPicPr>
                      <p:cNvPr id="0" name=""/>
                      <p:cNvPicPr/>
                      <p:nvPr/>
                    </p:nvPicPr>
                    <p:blipFill>
                      <a:blip r:embed="rId4"/>
                      <a:stretch>
                        <a:fillRect/>
                      </a:stretch>
                    </p:blipFill>
                    <p:spPr>
                      <a:xfrm>
                        <a:off x="377825" y="549426"/>
                        <a:ext cx="11288713" cy="3435350"/>
                      </a:xfrm>
                      <a:prstGeom prst="rect">
                        <a:avLst/>
                      </a:prstGeom>
                    </p:spPr>
                  </p:pic>
                </p:oleObj>
              </mc:Fallback>
            </mc:AlternateContent>
          </a:graphicData>
        </a:graphic>
      </p:graphicFrame>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55137" y="1542272"/>
            <a:ext cx="413179" cy="416227"/>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72153657"/>
              </p:ext>
            </p:extLst>
          </p:nvPr>
        </p:nvGraphicFramePr>
        <p:xfrm>
          <a:off x="377825" y="729449"/>
          <a:ext cx="11509375" cy="3278188"/>
        </p:xfrm>
        <a:graphic>
          <a:graphicData uri="http://schemas.openxmlformats.org/presentationml/2006/ole">
            <mc:AlternateContent xmlns:mc="http://schemas.openxmlformats.org/markup-compatibility/2006">
              <mc:Choice xmlns:v="urn:schemas-microsoft-com:vml" Requires="v">
                <p:oleObj spid="_x0000_s38979" name="Document" r:id="rId3" imgW="11484297" imgH="3398637" progId="Word.Document.8">
                  <p:embed/>
                </p:oleObj>
              </mc:Choice>
              <mc:Fallback>
                <p:oleObj name="Document" r:id="rId3" imgW="11484297" imgH="3398637" progId="Word.Document.8">
                  <p:embed/>
                  <p:pic>
                    <p:nvPicPr>
                      <p:cNvPr id="0" name=""/>
                      <p:cNvPicPr/>
                      <p:nvPr/>
                    </p:nvPicPr>
                    <p:blipFill>
                      <a:blip r:embed="rId4"/>
                      <a:stretch>
                        <a:fillRect/>
                      </a:stretch>
                    </p:blipFill>
                    <p:spPr>
                      <a:xfrm>
                        <a:off x="377825" y="729449"/>
                        <a:ext cx="11509375" cy="327818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56981587"/>
              </p:ext>
            </p:extLst>
          </p:nvPr>
        </p:nvGraphicFramePr>
        <p:xfrm>
          <a:off x="694516" y="4016685"/>
          <a:ext cx="10988675" cy="1908175"/>
        </p:xfrm>
        <a:graphic>
          <a:graphicData uri="http://schemas.openxmlformats.org/presentationml/2006/ole">
            <mc:AlternateContent xmlns:mc="http://schemas.openxmlformats.org/markup-compatibility/2006">
              <mc:Choice xmlns:v="urn:schemas-microsoft-com:vml" Requires="v">
                <p:oleObj spid="_x0000_s38980" name="Document" r:id="rId5" imgW="10986481" imgH="1927214" progId="Word.Document.8">
                  <p:embed/>
                </p:oleObj>
              </mc:Choice>
              <mc:Fallback>
                <p:oleObj name="Document" r:id="rId5" imgW="10986481" imgH="1927214" progId="Word.Document.8">
                  <p:embed/>
                  <p:pic>
                    <p:nvPicPr>
                      <p:cNvPr id="0" name=""/>
                      <p:cNvPicPr/>
                      <p:nvPr/>
                    </p:nvPicPr>
                    <p:blipFill>
                      <a:blip r:embed="rId6"/>
                      <a:stretch>
                        <a:fillRect/>
                      </a:stretch>
                    </p:blipFill>
                    <p:spPr>
                      <a:xfrm>
                        <a:off x="694516" y="4016685"/>
                        <a:ext cx="10988675" cy="1908175"/>
                      </a:xfrm>
                      <a:prstGeom prst="rect">
                        <a:avLst/>
                      </a:prstGeom>
                    </p:spPr>
                  </p:pic>
                </p:oleObj>
              </mc:Fallback>
            </mc:AlternateContent>
          </a:graphicData>
        </a:graphic>
      </p:graphicFrame>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615528" y="233572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81213914"/>
              </p:ext>
            </p:extLst>
          </p:nvPr>
        </p:nvGraphicFramePr>
        <p:xfrm>
          <a:off x="377825" y="594210"/>
          <a:ext cx="11414125" cy="5895975"/>
        </p:xfrm>
        <a:graphic>
          <a:graphicData uri="http://schemas.openxmlformats.org/presentationml/2006/ole">
            <mc:AlternateContent xmlns:mc="http://schemas.openxmlformats.org/markup-compatibility/2006">
              <mc:Choice xmlns:v="urn:schemas-microsoft-com:vml" Requires="v">
                <p:oleObj spid="_x0000_s39968" name="Document" r:id="rId3" imgW="11484297" imgH="5947614" progId="Word.Document.8">
                  <p:embed/>
                </p:oleObj>
              </mc:Choice>
              <mc:Fallback>
                <p:oleObj name="Document" r:id="rId3" imgW="11484297" imgH="5947614" progId="Word.Document.8">
                  <p:embed/>
                  <p:pic>
                    <p:nvPicPr>
                      <p:cNvPr id="0" name=""/>
                      <p:cNvPicPr/>
                      <p:nvPr/>
                    </p:nvPicPr>
                    <p:blipFill>
                      <a:blip r:embed="rId4"/>
                      <a:stretch>
                        <a:fillRect/>
                      </a:stretch>
                    </p:blipFill>
                    <p:spPr>
                      <a:xfrm>
                        <a:off x="377825" y="594210"/>
                        <a:ext cx="11414125" cy="5895975"/>
                      </a:xfrm>
                      <a:prstGeom prst="rect">
                        <a:avLst/>
                      </a:prstGeom>
                    </p:spPr>
                  </p:pic>
                </p:oleObj>
              </mc:Fallback>
            </mc:AlternateContent>
          </a:graphicData>
        </a:graphic>
      </p:graphicFrame>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6381386"/>
              </p:ext>
            </p:extLst>
          </p:nvPr>
        </p:nvGraphicFramePr>
        <p:xfrm>
          <a:off x="377825" y="857416"/>
          <a:ext cx="11414125" cy="5092700"/>
        </p:xfrm>
        <a:graphic>
          <a:graphicData uri="http://schemas.openxmlformats.org/presentationml/2006/ole">
            <mc:AlternateContent xmlns:mc="http://schemas.openxmlformats.org/markup-compatibility/2006">
              <mc:Choice xmlns:v="urn:schemas-microsoft-com:vml" Requires="v">
                <p:oleObj spid="_x0000_s40992" name="Document" r:id="rId3" imgW="11484297" imgH="5138998" progId="Word.Document.8">
                  <p:embed/>
                </p:oleObj>
              </mc:Choice>
              <mc:Fallback>
                <p:oleObj name="Document" r:id="rId3" imgW="11484297" imgH="5138998" progId="Word.Document.8">
                  <p:embed/>
                  <p:pic>
                    <p:nvPicPr>
                      <p:cNvPr id="0" name=""/>
                      <p:cNvPicPr/>
                      <p:nvPr/>
                    </p:nvPicPr>
                    <p:blipFill>
                      <a:blip r:embed="rId4"/>
                      <a:stretch>
                        <a:fillRect/>
                      </a:stretch>
                    </p:blipFill>
                    <p:spPr>
                      <a:xfrm>
                        <a:off x="377825" y="857416"/>
                        <a:ext cx="11414125" cy="5092700"/>
                      </a:xfrm>
                      <a:prstGeom prst="rect">
                        <a:avLst/>
                      </a:prstGeom>
                    </p:spPr>
                  </p:pic>
                </p:oleObj>
              </mc:Fallback>
            </mc:AlternateContent>
          </a:graphicData>
        </a:graphic>
      </p:graphicFrame>
    </p:spTree>
    <p:extLst>
      <p:ext uri="{BB962C8B-B14F-4D97-AF65-F5344CB8AC3E}">
        <p14:creationId xmlns:p14="http://schemas.microsoft.com/office/powerpoint/2010/main" val="15896607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51621" y="221770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45853088"/>
              </p:ext>
            </p:extLst>
          </p:nvPr>
        </p:nvGraphicFramePr>
        <p:xfrm>
          <a:off x="154447" y="549426"/>
          <a:ext cx="11414125" cy="3657600"/>
        </p:xfrm>
        <a:graphic>
          <a:graphicData uri="http://schemas.openxmlformats.org/presentationml/2006/ole">
            <mc:AlternateContent xmlns:mc="http://schemas.openxmlformats.org/markup-compatibility/2006">
              <mc:Choice xmlns:v="urn:schemas-microsoft-com:vml" Requires="v">
                <p:oleObj spid="_x0000_s42044" name="Document" r:id="rId3" imgW="11484297" imgH="3688097" progId="Word.Document.8">
                  <p:embed/>
                </p:oleObj>
              </mc:Choice>
              <mc:Fallback>
                <p:oleObj name="Document" r:id="rId3" imgW="11484297" imgH="3688097" progId="Word.Document.8">
                  <p:embed/>
                  <p:pic>
                    <p:nvPicPr>
                      <p:cNvPr id="0" name=""/>
                      <p:cNvPicPr/>
                      <p:nvPr/>
                    </p:nvPicPr>
                    <p:blipFill>
                      <a:blip r:embed="rId4"/>
                      <a:stretch>
                        <a:fillRect/>
                      </a:stretch>
                    </p:blipFill>
                    <p:spPr>
                      <a:xfrm>
                        <a:off x="154447" y="549426"/>
                        <a:ext cx="11414125" cy="36576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107377063"/>
              </p:ext>
            </p:extLst>
          </p:nvPr>
        </p:nvGraphicFramePr>
        <p:xfrm>
          <a:off x="498331" y="4215085"/>
          <a:ext cx="11177588" cy="1954213"/>
        </p:xfrm>
        <a:graphic>
          <a:graphicData uri="http://schemas.openxmlformats.org/presentationml/2006/ole">
            <mc:AlternateContent xmlns:mc="http://schemas.openxmlformats.org/markup-compatibility/2006">
              <mc:Choice xmlns:v="urn:schemas-microsoft-com:vml" Requires="v">
                <p:oleObj spid="_x0000_s42045" name="Document" r:id="rId5" imgW="11175320" imgH="1967897" progId="Word.Document.8">
                  <p:embed/>
                </p:oleObj>
              </mc:Choice>
              <mc:Fallback>
                <p:oleObj name="Document" r:id="rId5" imgW="11175320" imgH="1967897" progId="Word.Document.8">
                  <p:embed/>
                  <p:pic>
                    <p:nvPicPr>
                      <p:cNvPr id="0" name=""/>
                      <p:cNvPicPr/>
                      <p:nvPr/>
                    </p:nvPicPr>
                    <p:blipFill>
                      <a:blip r:embed="rId6"/>
                      <a:stretch>
                        <a:fillRect/>
                      </a:stretch>
                    </p:blipFill>
                    <p:spPr>
                      <a:xfrm>
                        <a:off x="498331" y="4215085"/>
                        <a:ext cx="11177588" cy="1954213"/>
                      </a:xfrm>
                      <a:prstGeom prst="rect">
                        <a:avLst/>
                      </a:prstGeom>
                    </p:spPr>
                  </p:pic>
                </p:oleObj>
              </mc:Fallback>
            </mc:AlternateContent>
          </a:graphicData>
        </a:graphic>
      </p:graphicFrame>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909907"/>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如图是硫元素价态与含硫元素物质类别的二维坐标图，其中</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分</a:t>
            </a:r>
            <a:r>
              <a:rPr lang="zh-CN" altLang="zh-CN" sz="2600" kern="100" dirty="0" smtClean="0">
                <a:latin typeface="Times New Roman"/>
                <a:ea typeface="微软雅黑"/>
                <a:cs typeface="Times New Roman"/>
              </a:rPr>
              <a:t>子</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中</a:t>
            </a:r>
            <a:r>
              <a:rPr lang="zh-CN" altLang="zh-CN" sz="2600" kern="100" dirty="0">
                <a:latin typeface="Times New Roman"/>
                <a:ea typeface="微软雅黑"/>
                <a:cs typeface="Times New Roman"/>
              </a:rPr>
              <a:t>只含有一个</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原子，下列说法错误的是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effectLst/>
              <a:latin typeface="宋体"/>
              <a:cs typeface="Courier New"/>
            </a:endParaRPr>
          </a:p>
        </p:txBody>
      </p:sp>
      <p:sp>
        <p:nvSpPr>
          <p:cNvPr id="9" name="矩形 8"/>
          <p:cNvSpPr/>
          <p:nvPr/>
        </p:nvSpPr>
        <p:spPr>
          <a:xfrm>
            <a:off x="638352" y="2196638"/>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物质</a:t>
            </a:r>
            <a:r>
              <a:rPr lang="en-US" altLang="zh-CN" sz="2600" kern="100" dirty="0">
                <a:latin typeface="Times New Roman"/>
                <a:ea typeface="微软雅黑"/>
                <a:cs typeface="Courier New"/>
              </a:rPr>
              <a:t>j</a:t>
            </a:r>
            <a:r>
              <a:rPr lang="zh-CN" altLang="zh-CN" sz="2600" kern="100" dirty="0">
                <a:latin typeface="Times New Roman"/>
                <a:ea typeface="微软雅黑"/>
                <a:cs typeface="Times New Roman"/>
              </a:rPr>
              <a:t>和物质</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反应生成物质</a:t>
            </a:r>
            <a:r>
              <a:rPr lang="en-US" altLang="zh-CN" sz="2600" kern="100" dirty="0">
                <a:latin typeface="Times New Roman"/>
                <a:ea typeface="微软雅黑"/>
                <a:cs typeface="Courier New"/>
              </a:rPr>
              <a:t>a</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物质</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既有氧化性又有还原性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物质</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的浓溶液具有脱水性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物质</a:t>
            </a:r>
            <a:r>
              <a:rPr lang="en-US" altLang="zh-CN" sz="2600" kern="100" dirty="0">
                <a:latin typeface="Times New Roman"/>
                <a:ea typeface="微软雅黑"/>
                <a:cs typeface="Courier New"/>
              </a:rPr>
              <a:t>f</a:t>
            </a:r>
            <a:r>
              <a:rPr lang="zh-CN" altLang="zh-CN" sz="2600" kern="100" dirty="0">
                <a:latin typeface="Times New Roman"/>
                <a:ea typeface="微软雅黑"/>
                <a:cs typeface="Times New Roman"/>
              </a:rPr>
              <a:t>可以与物质</a:t>
            </a:r>
            <a:r>
              <a:rPr lang="en-US" altLang="zh-CN" sz="2600" kern="100" dirty="0">
                <a:latin typeface="Times New Roman"/>
                <a:ea typeface="微软雅黑"/>
                <a:cs typeface="Courier New"/>
              </a:rPr>
              <a:t>q</a:t>
            </a:r>
            <a:r>
              <a:rPr lang="zh-CN" altLang="zh-CN" sz="2600" kern="100" dirty="0">
                <a:latin typeface="Times New Roman"/>
                <a:ea typeface="微软雅黑"/>
                <a:cs typeface="Times New Roman"/>
              </a:rPr>
              <a:t>发生氧化还原反</a:t>
            </a:r>
            <a:r>
              <a:rPr lang="zh-CN" altLang="zh-CN" sz="2600" kern="100" dirty="0" smtClean="0">
                <a:latin typeface="Times New Roman"/>
                <a:ea typeface="微软雅黑"/>
                <a:cs typeface="Times New Roman"/>
              </a:rPr>
              <a:t>应</a:t>
            </a:r>
            <a:endParaRPr lang="zh-CN" altLang="zh-CN" sz="1050" kern="100" dirty="0">
              <a:latin typeface="宋体"/>
              <a:cs typeface="Courier New"/>
            </a:endParaRPr>
          </a:p>
        </p:txBody>
      </p:sp>
      <p:sp>
        <p:nvSpPr>
          <p:cNvPr id="10" name="TextBox 9"/>
          <p:cNvSpPr txBox="1"/>
          <p:nvPr/>
        </p:nvSpPr>
        <p:spPr>
          <a:xfrm>
            <a:off x="6775858" y="1584970"/>
            <a:ext cx="454497"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43010" name="Picture 2" descr="X28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390" y="1810022"/>
            <a:ext cx="4296428" cy="30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912169306"/>
              </p:ext>
            </p:extLst>
          </p:nvPr>
        </p:nvGraphicFramePr>
        <p:xfrm>
          <a:off x="462328" y="1989610"/>
          <a:ext cx="11414125" cy="2538412"/>
        </p:xfrm>
        <a:graphic>
          <a:graphicData uri="http://schemas.openxmlformats.org/presentationml/2006/ole">
            <mc:AlternateContent xmlns:mc="http://schemas.openxmlformats.org/markup-compatibility/2006">
              <mc:Choice xmlns:v="urn:schemas-microsoft-com:vml" Requires="v">
                <p:oleObj spid="_x0000_s44059" name="Document" r:id="rId3" imgW="11484297" imgH="2569499" progId="Word.Document.8">
                  <p:embed/>
                </p:oleObj>
              </mc:Choice>
              <mc:Fallback>
                <p:oleObj name="Document" r:id="rId3" imgW="11484297" imgH="2569499"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28" y="1989610"/>
                        <a:ext cx="1141412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470268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zh-CN" altLang="zh-CN" sz="2600" kern="100" dirty="0">
                <a:latin typeface="Times New Roman"/>
                <a:ea typeface="黑体"/>
                <a:cs typeface="Times New Roman"/>
              </a:rPr>
              <a:t>通过非氧化还原反应实现含有相同价态硫元素的不同物质间的转化</a:t>
            </a:r>
            <a:r>
              <a:rPr lang="zh-CN" altLang="zh-CN" sz="2600" kern="100" dirty="0" smtClean="0">
                <a:latin typeface="Times New Roman"/>
                <a:ea typeface="黑体"/>
                <a:cs typeface="Times New Roman"/>
              </a:rPr>
              <a:t>。</a:t>
            </a:r>
            <a:endParaRPr lang="zh-CN" altLang="zh-CN" sz="1050" kern="100" dirty="0">
              <a:latin typeface="宋体"/>
              <a:cs typeface="Courier New"/>
            </a:endParaRPr>
          </a:p>
        </p:txBody>
      </p:sp>
      <p:sp>
        <p:nvSpPr>
          <p:cNvPr id="8" name="矩形 7"/>
          <p:cNvSpPr/>
          <p:nvPr/>
        </p:nvSpPr>
        <p:spPr>
          <a:xfrm>
            <a:off x="516880" y="3321370"/>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其中</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的化学方程式分别为：</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②</a:t>
            </a:r>
            <a:r>
              <a:rPr lang="en-US" altLang="zh-CN" sz="2600" kern="100" dirty="0" smtClean="0">
                <a:latin typeface="Times New Roman"/>
                <a:ea typeface="微软雅黑"/>
                <a:cs typeface="Times New Roman"/>
                <a:sym typeface="Times New Roman"/>
              </a:rPr>
              <a:t>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③</a:t>
            </a:r>
            <a:r>
              <a:rPr lang="en-US" altLang="zh-CN" sz="2600" kern="100" dirty="0" smtClean="0">
                <a:latin typeface="Times New Roman"/>
                <a:ea typeface="微软雅黑"/>
                <a:cs typeface="Times New Roman"/>
                <a:sym typeface="Times New Roman"/>
              </a:rPr>
              <a:t>______________________________________________________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④</a:t>
            </a:r>
            <a:r>
              <a:rPr lang="en-US" altLang="zh-CN" sz="2600" kern="100" dirty="0" smtClean="0">
                <a:latin typeface="Times New Roman"/>
                <a:ea typeface="微软雅黑"/>
                <a:cs typeface="Times New Roman"/>
                <a:sym typeface="Times New Roman"/>
              </a:rPr>
              <a:t>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5" name="图片 4"/>
          <p:cNvPicPr/>
          <p:nvPr/>
        </p:nvPicPr>
        <p:blipFill>
          <a:blip r:embed="rId2">
            <a:clrChange>
              <a:clrFrom>
                <a:srgbClr val="FFFFFF"/>
              </a:clrFrom>
              <a:clrTo>
                <a:srgbClr val="FFFFFF">
                  <a:alpha val="0"/>
                </a:srgbClr>
              </a:clrTo>
            </a:clrChange>
          </a:blip>
          <a:stretch>
            <a:fillRect/>
          </a:stretch>
        </p:blipFill>
        <p:spPr>
          <a:xfrm>
            <a:off x="694516" y="1629564"/>
            <a:ext cx="8928738" cy="1458360"/>
          </a:xfrm>
          <a:prstGeom prst="rect">
            <a:avLst/>
          </a:prstGeom>
        </p:spPr>
      </p:pic>
      <p:sp>
        <p:nvSpPr>
          <p:cNvPr id="2" name="矩形 1"/>
          <p:cNvSpPr/>
          <p:nvPr/>
        </p:nvSpPr>
        <p:spPr>
          <a:xfrm>
            <a:off x="1224434" y="3969863"/>
            <a:ext cx="5111015"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2NaOH</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2H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1243528" y="4557558"/>
            <a:ext cx="5981446"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4</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4</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Times New Roman"/>
                <a:sym typeface="Times New Roman"/>
              </a:rPr>
              <a:t>↑</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1234585" y="5230024"/>
            <a:ext cx="4889800" cy="492443"/>
          </a:xfrm>
          <a:prstGeom prst="rect">
            <a:avLst/>
          </a:prstGeom>
        </p:spPr>
        <p:txBody>
          <a:bodyPr wrap="none">
            <a:spAutoFit/>
          </a:bodyPr>
          <a:lstStyle/>
          <a:p>
            <a:r>
              <a:rPr lang="en-US" altLang="zh-CN" sz="2600" kern="100" dirty="0">
                <a:solidFill>
                  <a:srgbClr val="C00000"/>
                </a:solidFill>
                <a:latin typeface="Times New Roman"/>
                <a:ea typeface="微软雅黑"/>
                <a:cs typeface="Courier New"/>
                <a:sym typeface="Times New Roman"/>
              </a:rPr>
              <a:t>Na</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3</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SO</a:t>
            </a:r>
            <a:r>
              <a:rPr lang="en-US" altLang="zh-CN" sz="2600" kern="100" baseline="-25000" dirty="0">
                <a:solidFill>
                  <a:srgbClr val="C00000"/>
                </a:solidFill>
                <a:latin typeface="Times New Roman"/>
                <a:ea typeface="微软雅黑"/>
                <a:cs typeface="Courier New"/>
                <a:sym typeface="Times New Roman"/>
              </a:rPr>
              <a:t>2</a:t>
            </a:r>
            <a:r>
              <a:rPr lang="zh-CN" altLang="zh-CN" sz="2600" kern="100" dirty="0">
                <a:solidFill>
                  <a:srgbClr val="C00000"/>
                </a:solidFill>
                <a:latin typeface="Times New Roman"/>
                <a:ea typeface="微软雅黑"/>
                <a:cs typeface="Times New Roman"/>
                <a:sym typeface="Times New Roman"/>
              </a:rPr>
              <a:t>＋</a:t>
            </a:r>
            <a:r>
              <a:rPr lang="en-US" altLang="zh-CN" sz="2600" kern="100" dirty="0">
                <a:solidFill>
                  <a:srgbClr val="C00000"/>
                </a:solidFill>
                <a:latin typeface="Times New Roman"/>
                <a:ea typeface="微软雅黑"/>
                <a:cs typeface="Courier New"/>
                <a:sym typeface="Times New Roman"/>
              </a:rPr>
              <a:t>H</a:t>
            </a:r>
            <a:r>
              <a:rPr lang="en-US" altLang="zh-CN" sz="2600" kern="100" baseline="-25000" dirty="0">
                <a:solidFill>
                  <a:srgbClr val="C00000"/>
                </a:solidFill>
                <a:latin typeface="Times New Roman"/>
                <a:ea typeface="微软雅黑"/>
                <a:cs typeface="Courier New"/>
                <a:sym typeface="Times New Roman"/>
              </a:rPr>
              <a:t>2</a:t>
            </a:r>
            <a:r>
              <a:rPr lang="en-US" altLang="zh-CN" sz="2600" kern="100" dirty="0">
                <a:solidFill>
                  <a:srgbClr val="C00000"/>
                </a:solidFill>
                <a:latin typeface="Times New Roman"/>
                <a:ea typeface="微软雅黑"/>
                <a:cs typeface="Courier New"/>
                <a:sym typeface="Times New Roman"/>
              </a:rPr>
              <a:t>O</a:t>
            </a:r>
            <a:r>
              <a:rPr lang="en-US" altLang="zh-CN" sz="2600" kern="100" spc="-80" dirty="0">
                <a:solidFill>
                  <a:srgbClr val="C00000"/>
                </a:solidFill>
                <a:latin typeface="Times New Roman"/>
                <a:ea typeface="微软雅黑"/>
                <a:cs typeface="Courier New"/>
                <a:sym typeface="Times New Roman"/>
              </a:rPr>
              <a:t>==</a:t>
            </a:r>
            <a:r>
              <a:rPr lang="en-US" altLang="zh-CN" sz="2600" kern="100" dirty="0">
                <a:solidFill>
                  <a:srgbClr val="C00000"/>
                </a:solidFill>
                <a:latin typeface="Times New Roman"/>
                <a:ea typeface="微软雅黑"/>
                <a:cs typeface="Courier New"/>
                <a:sym typeface="Times New Roman"/>
              </a:rPr>
              <a:t>=2NaHSO</a:t>
            </a:r>
            <a:r>
              <a:rPr lang="en-US" altLang="zh-CN" sz="2600" kern="100" baseline="-25000" dirty="0">
                <a:solidFill>
                  <a:srgbClr val="C00000"/>
                </a:solidFill>
                <a:latin typeface="Times New Roman"/>
                <a:ea typeface="微软雅黑"/>
                <a:cs typeface="Courier New"/>
                <a:sym typeface="Times New Roman"/>
              </a:rPr>
              <a:t>3</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9.</a:t>
            </a:r>
            <a:r>
              <a:rPr lang="zh-CN" altLang="zh-CN" sz="2600" kern="100" dirty="0">
                <a:latin typeface="Times New Roman"/>
                <a:ea typeface="微软雅黑"/>
                <a:cs typeface="Times New Roman"/>
              </a:rPr>
              <a:t>单质</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与浓硫酸共热，反应中</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的物质的量之比为</a:t>
            </a: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元素</a:t>
            </a:r>
            <a:r>
              <a:rPr lang="zh-CN" altLang="zh-CN" sz="2600" kern="100" dirty="0" smtClean="0">
                <a:latin typeface="Times New Roman"/>
                <a:ea typeface="微软雅黑"/>
                <a:cs typeface="Times New Roman"/>
              </a:rPr>
              <a:t>在</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生</a:t>
            </a:r>
            <a:r>
              <a:rPr lang="zh-CN" altLang="zh-CN" sz="2600" kern="100" dirty="0">
                <a:latin typeface="Times New Roman"/>
                <a:ea typeface="微软雅黑"/>
                <a:cs typeface="Times New Roman"/>
              </a:rPr>
              <a:t>成物中的化合价可能为</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宋体"/>
                <a:ea typeface="微软雅黑"/>
                <a:cs typeface="Times New Roman"/>
              </a:rPr>
              <a:t>　①</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②④</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③④</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en-US" altLang="zh-CN" sz="2600" kern="100" dirty="0">
                <a:latin typeface="宋体"/>
                <a:ea typeface="微软雅黑"/>
                <a:cs typeface="Times New Roman"/>
              </a:rPr>
              <a:t>①③</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en-US" altLang="zh-CN" sz="2600" kern="100" dirty="0" smtClean="0">
                <a:latin typeface="宋体"/>
                <a:ea typeface="微软雅黑"/>
                <a:cs typeface="Times New Roman"/>
              </a:rPr>
              <a:t>②③</a:t>
            </a:r>
            <a:endParaRPr lang="zh-CN" altLang="zh-CN" sz="1050" kern="100" dirty="0">
              <a:latin typeface="宋体"/>
              <a:cs typeface="Courier New"/>
            </a:endParaRPr>
          </a:p>
        </p:txBody>
      </p:sp>
      <p:sp>
        <p:nvSpPr>
          <p:cNvPr id="10" name="TextBox 9"/>
          <p:cNvSpPr txBox="1"/>
          <p:nvPr/>
        </p:nvSpPr>
        <p:spPr>
          <a:xfrm>
            <a:off x="4601889" y="125558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4132397"/>
              </p:ext>
            </p:extLst>
          </p:nvPr>
        </p:nvGraphicFramePr>
        <p:xfrm>
          <a:off x="694516" y="3585937"/>
          <a:ext cx="10941050" cy="2552700"/>
        </p:xfrm>
        <a:graphic>
          <a:graphicData uri="http://schemas.openxmlformats.org/presentationml/2006/ole">
            <mc:AlternateContent xmlns:mc="http://schemas.openxmlformats.org/markup-compatibility/2006">
              <mc:Choice xmlns:v="urn:schemas-microsoft-com:vml" Requires="v">
                <p:oleObj spid="_x0000_s45081" name="Document" r:id="rId3" imgW="10938642" imgH="2571659" progId="Word.Document.8">
                  <p:embed/>
                </p:oleObj>
              </mc:Choice>
              <mc:Fallback>
                <p:oleObj name="Document" r:id="rId3" imgW="10938642" imgH="2571659" progId="Word.Document.8">
                  <p:embed/>
                  <p:pic>
                    <p:nvPicPr>
                      <p:cNvPr id="0" name=""/>
                      <p:cNvPicPr/>
                      <p:nvPr/>
                    </p:nvPicPr>
                    <p:blipFill>
                      <a:blip r:embed="rId4"/>
                      <a:stretch>
                        <a:fillRect/>
                      </a:stretch>
                    </p:blipFill>
                    <p:spPr>
                      <a:xfrm>
                        <a:off x="694516" y="3585937"/>
                        <a:ext cx="10941050" cy="2552700"/>
                      </a:xfrm>
                      <a:prstGeom prst="rect">
                        <a:avLst/>
                      </a:prstGeom>
                    </p:spPr>
                  </p:pic>
                </p:oleObj>
              </mc:Fallback>
            </mc:AlternateContent>
          </a:graphicData>
        </a:graphic>
      </p:graphicFrame>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805031"/>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10.</a:t>
            </a:r>
            <a:r>
              <a:rPr lang="zh-CN" altLang="zh-CN" sz="2600" kern="100" dirty="0">
                <a:latin typeface="Times New Roman"/>
                <a:ea typeface="微软雅黑"/>
                <a:cs typeface="Times New Roman"/>
              </a:rPr>
              <a:t>能实现下列物质间直接转化的元素是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694516" y="4180439"/>
            <a:ext cx="11219977" cy="12296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zh-CN" altLang="zh-CN" sz="2600" b="1" kern="100" dirty="0">
                <a:solidFill>
                  <a:srgbClr val="0000FF"/>
                </a:solidFill>
                <a:latin typeface="宋体"/>
                <a:ea typeface="Times New Roman"/>
                <a:cs typeface="Courier New"/>
              </a:rPr>
              <a:t> </a:t>
            </a:r>
            <a:r>
              <a:rPr lang="zh-CN" altLang="zh-CN" sz="2600" b="1" kern="100" dirty="0">
                <a:solidFill>
                  <a:srgbClr val="0000FF"/>
                </a:solidFill>
                <a:latin typeface="Times New Roman"/>
                <a:ea typeface="仿宋_GB2312"/>
                <a:cs typeface="Times New Roman"/>
              </a:rPr>
              <a:t>镁、铜和铁对应的氧化物分别为氧化镁、氧化铜、氧化铁，均不能直接和水反应。</a:t>
            </a:r>
            <a:endParaRPr lang="zh-CN" altLang="zh-CN" sz="1050" kern="100" dirty="0">
              <a:effectLst/>
              <a:latin typeface="宋体"/>
              <a:cs typeface="Courier New"/>
            </a:endParaRPr>
          </a:p>
        </p:txBody>
      </p:sp>
      <p:sp>
        <p:nvSpPr>
          <p:cNvPr id="10" name="TextBox 9"/>
          <p:cNvSpPr txBox="1"/>
          <p:nvPr/>
        </p:nvSpPr>
        <p:spPr>
          <a:xfrm>
            <a:off x="6275229" y="894403"/>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87144430"/>
              </p:ext>
            </p:extLst>
          </p:nvPr>
        </p:nvGraphicFramePr>
        <p:xfrm>
          <a:off x="694516" y="1694041"/>
          <a:ext cx="11414125" cy="2711450"/>
        </p:xfrm>
        <a:graphic>
          <a:graphicData uri="http://schemas.openxmlformats.org/presentationml/2006/ole">
            <mc:AlternateContent xmlns:mc="http://schemas.openxmlformats.org/markup-compatibility/2006">
              <mc:Choice xmlns:v="urn:schemas-microsoft-com:vml" Requires="v">
                <p:oleObj spid="_x0000_s46104" name="Document" r:id="rId3" imgW="11484297" imgH="2739431" progId="Word.Document.8">
                  <p:embed/>
                </p:oleObj>
              </mc:Choice>
              <mc:Fallback>
                <p:oleObj name="Document" r:id="rId3" imgW="11484297" imgH="2739431" progId="Word.Document.8">
                  <p:embed/>
                  <p:pic>
                    <p:nvPicPr>
                      <p:cNvPr id="0" name=""/>
                      <p:cNvPicPr/>
                      <p:nvPr/>
                    </p:nvPicPr>
                    <p:blipFill>
                      <a:blip r:embed="rId4"/>
                      <a:stretch>
                        <a:fillRect/>
                      </a:stretch>
                    </p:blipFill>
                    <p:spPr>
                      <a:xfrm>
                        <a:off x="694516" y="1694041"/>
                        <a:ext cx="11414125" cy="271145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11.</a:t>
            </a:r>
            <a:r>
              <a:rPr lang="zh-CN" altLang="zh-CN" sz="2600" kern="100" dirty="0">
                <a:latin typeface="Times New Roman"/>
                <a:ea typeface="微软雅黑"/>
                <a:cs typeface="Times New Roman"/>
              </a:rPr>
              <a:t>在学习了硫的转化后，某学生绘制了如图转化关系</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694516" y="3789840"/>
            <a:ext cx="11219977"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写出指定物质的化学式：</a:t>
            </a:r>
            <a:r>
              <a:rPr lang="en-US" altLang="zh-CN" sz="2600" kern="100" dirty="0">
                <a:latin typeface="Times New Roman"/>
                <a:ea typeface="微软雅黑"/>
                <a:cs typeface="Courier New"/>
              </a:rPr>
              <a:t>A________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写出</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的化学方程式：</a:t>
            </a:r>
            <a:r>
              <a:rPr lang="zh-CN" altLang="zh-CN" sz="2600" kern="100" dirty="0">
                <a:latin typeface="宋体"/>
                <a:ea typeface="Times New Roman"/>
                <a:cs typeface="Courier New"/>
              </a:rPr>
              <a:t> </a:t>
            </a:r>
            <a:r>
              <a:rPr lang="en-US" altLang="zh-CN" sz="2600" kern="100" dirty="0" smtClean="0">
                <a:latin typeface="宋体"/>
                <a:ea typeface="Times New Roman"/>
                <a:cs typeface="Courier New"/>
              </a:rPr>
              <a:t>__________________(</a:t>
            </a:r>
            <a:r>
              <a:rPr lang="zh-CN" altLang="zh-CN" sz="2600" kern="100" dirty="0">
                <a:latin typeface="Times New Roman"/>
                <a:ea typeface="微软雅黑"/>
                <a:cs typeface="Times New Roman"/>
              </a:rPr>
              <a:t>写一个即可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写出</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相互转化的化学方程式：</a:t>
            </a:r>
            <a:r>
              <a:rPr lang="en-US" altLang="zh-CN" sz="2600" kern="100" dirty="0">
                <a:latin typeface="Times New Roman"/>
                <a:ea typeface="微软雅黑"/>
                <a:cs typeface="Courier New"/>
              </a:rPr>
              <a:t>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写出一个由</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直接生成</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的化学方程式：</a:t>
            </a:r>
            <a:r>
              <a:rPr lang="en-US" altLang="zh-CN" sz="2600" kern="100" dirty="0" smtClean="0">
                <a:latin typeface="Times New Roman"/>
                <a:ea typeface="微软雅黑"/>
                <a:cs typeface="Courier New"/>
              </a:rPr>
              <a:t>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47106" name="Picture 2" descr="x28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884" y="1130782"/>
            <a:ext cx="4865390" cy="265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84432658"/>
              </p:ext>
            </p:extLst>
          </p:nvPr>
        </p:nvGraphicFramePr>
        <p:xfrm>
          <a:off x="292548" y="909472"/>
          <a:ext cx="11414125" cy="3484563"/>
        </p:xfrm>
        <a:graphic>
          <a:graphicData uri="http://schemas.openxmlformats.org/presentationml/2006/ole">
            <mc:AlternateContent xmlns:mc="http://schemas.openxmlformats.org/markup-compatibility/2006">
              <mc:Choice xmlns:v="urn:schemas-microsoft-com:vml" Requires="v">
                <p:oleObj spid="_x0000_s48149" name="Document" r:id="rId3" imgW="11484297" imgH="3516005" progId="Word.Document.8">
                  <p:embed/>
                </p:oleObj>
              </mc:Choice>
              <mc:Fallback>
                <p:oleObj name="Document" r:id="rId3" imgW="11484297" imgH="3516005" progId="Word.Document.8">
                  <p:embed/>
                  <p:pic>
                    <p:nvPicPr>
                      <p:cNvPr id="0" name=""/>
                      <p:cNvPicPr/>
                      <p:nvPr/>
                    </p:nvPicPr>
                    <p:blipFill>
                      <a:blip r:embed="rId4"/>
                      <a:stretch>
                        <a:fillRect/>
                      </a:stretch>
                    </p:blipFill>
                    <p:spPr>
                      <a:xfrm>
                        <a:off x="292548" y="909472"/>
                        <a:ext cx="11414125" cy="3484563"/>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339969227"/>
              </p:ext>
            </p:extLst>
          </p:nvPr>
        </p:nvGraphicFramePr>
        <p:xfrm>
          <a:off x="300038" y="1215872"/>
          <a:ext cx="11414125" cy="4194175"/>
        </p:xfrm>
        <a:graphic>
          <a:graphicData uri="http://schemas.openxmlformats.org/presentationml/2006/ole">
            <mc:AlternateContent xmlns:mc="http://schemas.openxmlformats.org/markup-compatibility/2006">
              <mc:Choice xmlns:v="urn:schemas-microsoft-com:vml" Requires="v">
                <p:oleObj spid="_x0000_s49172" name="Document" r:id="rId3" imgW="11484297" imgH="4235335" progId="Word.Document.8">
                  <p:embed/>
                </p:oleObj>
              </mc:Choice>
              <mc:Fallback>
                <p:oleObj name="Document" r:id="rId3" imgW="11484297" imgH="4235335" progId="Word.Document.8">
                  <p:embed/>
                  <p:pic>
                    <p:nvPicPr>
                      <p:cNvPr id="0" name=""/>
                      <p:cNvPicPr/>
                      <p:nvPr/>
                    </p:nvPicPr>
                    <p:blipFill>
                      <a:blip r:embed="rId4"/>
                      <a:stretch>
                        <a:fillRect/>
                      </a:stretch>
                    </p:blipFill>
                    <p:spPr>
                      <a:xfrm>
                        <a:off x="300038" y="1215872"/>
                        <a:ext cx="11414125" cy="4194175"/>
                      </a:xfrm>
                      <a:prstGeom prst="rect">
                        <a:avLst/>
                      </a:prstGeom>
                    </p:spPr>
                  </p:pic>
                </p:oleObj>
              </mc:Fallback>
            </mc:AlternateContent>
          </a:graphicData>
        </a:graphic>
      </p:graphicFrame>
    </p:spTree>
    <p:extLst>
      <p:ext uri="{BB962C8B-B14F-4D97-AF65-F5344CB8AC3E}">
        <p14:creationId xmlns:p14="http://schemas.microsoft.com/office/powerpoint/2010/main" val="42690111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369403"/>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12.</a:t>
            </a:r>
            <a:r>
              <a:rPr lang="zh-CN" altLang="zh-CN" sz="2600" kern="100" dirty="0">
                <a:latin typeface="Times New Roman"/>
                <a:ea typeface="微软雅黑"/>
                <a:cs typeface="Times New Roman"/>
              </a:rPr>
              <a:t>某小组同学设计实验实现几种价态硫元素的转化</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514493" y="1041307"/>
            <a:ext cx="11219977"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Ⅰ</a:t>
            </a:r>
            <a:r>
              <a:rPr lang="zh-CN" altLang="zh-CN" sz="2600" kern="100" dirty="0">
                <a:latin typeface="Times New Roman"/>
                <a:ea typeface="微软雅黑"/>
                <a:cs typeface="Times New Roman"/>
              </a:rPr>
              <a:t>：从以下试剂中选择合适的试剂实现</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6)</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的转化。</a:t>
            </a:r>
            <a:endParaRPr lang="zh-CN" altLang="zh-CN" sz="1050" kern="100" dirty="0">
              <a:latin typeface="宋体"/>
              <a:cs typeface="Courier New"/>
            </a:endParaRPr>
          </a:p>
          <a:p>
            <a:pPr algn="just">
              <a:lnSpc>
                <a:spcPct val="150000"/>
              </a:lnSpc>
              <a:spcAft>
                <a:spcPts val="0"/>
              </a:spcAft>
              <a:tabLst>
                <a:tab pos="3510915" algn="l"/>
              </a:tabLst>
            </a:pPr>
            <a:r>
              <a:rPr lang="zh-CN" altLang="zh-CN" sz="2600" kern="100" dirty="0">
                <a:latin typeface="Times New Roman"/>
                <a:ea typeface="微软雅黑"/>
                <a:cs typeface="Times New Roman"/>
              </a:rPr>
              <a:t>试剂清单：</a:t>
            </a: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浓</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稀</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酸性</a:t>
            </a:r>
            <a:r>
              <a:rPr lang="en-US" altLang="zh-CN" sz="2600" kern="100" dirty="0">
                <a:latin typeface="Times New Roman"/>
                <a:ea typeface="微软雅黑"/>
                <a:cs typeface="Courier New"/>
              </a:rPr>
              <a:t>KMnO</a:t>
            </a:r>
            <a:r>
              <a:rPr lang="en-US" altLang="zh-CN" sz="2600" kern="100" baseline="-25000" dirty="0">
                <a:latin typeface="Times New Roman"/>
                <a:ea typeface="微软雅黑"/>
                <a:cs typeface="Courier New"/>
              </a:rPr>
              <a:t>4</a:t>
            </a:r>
            <a:r>
              <a:rPr lang="zh-CN" altLang="zh-CN" sz="2600" kern="100" dirty="0">
                <a:latin typeface="Times New Roman"/>
                <a:ea typeface="微软雅黑"/>
                <a:cs typeface="Times New Roman"/>
              </a:rPr>
              <a:t>溶液　</a:t>
            </a:r>
            <a:r>
              <a:rPr lang="en-US" altLang="zh-CN" sz="2600" kern="100" dirty="0">
                <a:latin typeface="宋体"/>
                <a:ea typeface="微软雅黑"/>
                <a:cs typeface="Times New Roman"/>
              </a:rPr>
              <a:t>④</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溶液</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⑤</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　</a:t>
            </a:r>
            <a:r>
              <a:rPr lang="en-US" altLang="zh-CN" sz="2600" kern="100" dirty="0">
                <a:latin typeface="宋体"/>
                <a:ea typeface="微软雅黑"/>
                <a:cs typeface="Times New Roman"/>
              </a:rPr>
              <a:t>⑥</a:t>
            </a:r>
            <a:r>
              <a:rPr lang="zh-CN" altLang="zh-CN" sz="2600" kern="100" dirty="0">
                <a:latin typeface="Times New Roman"/>
                <a:ea typeface="微软雅黑"/>
                <a:cs typeface="Times New Roman"/>
              </a:rPr>
              <a:t>品红</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写出实现转化的化学方程式</a:t>
            </a:r>
            <a:r>
              <a:rPr lang="en-US" altLang="zh-CN" sz="2600" kern="100" dirty="0" smtClean="0">
                <a:latin typeface="Times New Roman"/>
                <a:ea typeface="微软雅黑"/>
                <a:cs typeface="Courier New"/>
              </a:rPr>
              <a:t>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设计实验，证明实现了该转化</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写出操作和现象</a:t>
            </a:r>
            <a:r>
              <a:rPr lang="en-US" altLang="zh-CN" sz="2600" kern="100" dirty="0">
                <a:latin typeface="Times New Roman"/>
                <a:ea typeface="微软雅黑"/>
                <a:cs typeface="Courier New"/>
              </a:rPr>
              <a:t>)_ 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27172150"/>
              </p:ext>
            </p:extLst>
          </p:nvPr>
        </p:nvGraphicFramePr>
        <p:xfrm>
          <a:off x="832023" y="4765379"/>
          <a:ext cx="10483850" cy="1608137"/>
        </p:xfrm>
        <a:graphic>
          <a:graphicData uri="http://schemas.openxmlformats.org/presentationml/2006/ole">
            <mc:AlternateContent xmlns:mc="http://schemas.openxmlformats.org/markup-compatibility/2006">
              <mc:Choice xmlns:v="urn:schemas-microsoft-com:vml" Requires="v">
                <p:oleObj spid="_x0000_s50195" name="Document" r:id="rId3" imgW="10481831" imgH="1808046" progId="Word.Document.8">
                  <p:embed/>
                </p:oleObj>
              </mc:Choice>
              <mc:Fallback>
                <p:oleObj name="Document" r:id="rId3" imgW="10481831" imgH="1808046" progId="Word.Document.8">
                  <p:embed/>
                  <p:pic>
                    <p:nvPicPr>
                      <p:cNvPr id="0" name=""/>
                      <p:cNvPicPr/>
                      <p:nvPr/>
                    </p:nvPicPr>
                    <p:blipFill>
                      <a:blip r:embed="rId4"/>
                      <a:stretch>
                        <a:fillRect/>
                      </a:stretch>
                    </p:blipFill>
                    <p:spPr>
                      <a:xfrm>
                        <a:off x="832023" y="4765379"/>
                        <a:ext cx="10483850" cy="1608137"/>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585401967"/>
              </p:ext>
            </p:extLst>
          </p:nvPr>
        </p:nvGraphicFramePr>
        <p:xfrm>
          <a:off x="377825" y="910436"/>
          <a:ext cx="11414125" cy="4319588"/>
        </p:xfrm>
        <a:graphic>
          <a:graphicData uri="http://schemas.openxmlformats.org/presentationml/2006/ole">
            <mc:AlternateContent xmlns:mc="http://schemas.openxmlformats.org/markup-compatibility/2006">
              <mc:Choice xmlns:v="urn:schemas-microsoft-com:vml" Requires="v">
                <p:oleObj spid="_x0000_s52242" name="Document" r:id="rId3" imgW="11484297" imgH="4358824" progId="Word.Document.8">
                  <p:embed/>
                </p:oleObj>
              </mc:Choice>
              <mc:Fallback>
                <p:oleObj name="Document" r:id="rId3" imgW="11484297" imgH="4358824" progId="Word.Document.8">
                  <p:embed/>
                  <p:pic>
                    <p:nvPicPr>
                      <p:cNvPr id="0" name=""/>
                      <p:cNvPicPr/>
                      <p:nvPr/>
                    </p:nvPicPr>
                    <p:blipFill>
                      <a:blip r:embed="rId4"/>
                      <a:stretch>
                        <a:fillRect/>
                      </a:stretch>
                    </p:blipFill>
                    <p:spPr>
                      <a:xfrm>
                        <a:off x="377825" y="910436"/>
                        <a:ext cx="11414125" cy="4319588"/>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818873577"/>
              </p:ext>
            </p:extLst>
          </p:nvPr>
        </p:nvGraphicFramePr>
        <p:xfrm>
          <a:off x="377825" y="455140"/>
          <a:ext cx="11414125" cy="4414838"/>
        </p:xfrm>
        <a:graphic>
          <a:graphicData uri="http://schemas.openxmlformats.org/presentationml/2006/ole">
            <mc:AlternateContent xmlns:mc="http://schemas.openxmlformats.org/markup-compatibility/2006">
              <mc:Choice xmlns:v="urn:schemas-microsoft-com:vml" Requires="v">
                <p:oleObj spid="_x0000_s51234" name="Document" r:id="rId3" imgW="11484297" imgH="4447390" progId="Word.Document.8">
                  <p:embed/>
                </p:oleObj>
              </mc:Choice>
              <mc:Fallback>
                <p:oleObj name="Document" r:id="rId3" imgW="11484297" imgH="4447390" progId="Word.Document.8">
                  <p:embed/>
                  <p:pic>
                    <p:nvPicPr>
                      <p:cNvPr id="0" name=""/>
                      <p:cNvPicPr/>
                      <p:nvPr/>
                    </p:nvPicPr>
                    <p:blipFill>
                      <a:blip r:embed="rId4"/>
                      <a:stretch>
                        <a:fillRect/>
                      </a:stretch>
                    </p:blipFill>
                    <p:spPr>
                      <a:xfrm>
                        <a:off x="377825" y="455140"/>
                        <a:ext cx="11414125" cy="441483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14253500"/>
              </p:ext>
            </p:extLst>
          </p:nvPr>
        </p:nvGraphicFramePr>
        <p:xfrm>
          <a:off x="425942" y="4689955"/>
          <a:ext cx="11430000" cy="1749425"/>
        </p:xfrm>
        <a:graphic>
          <a:graphicData uri="http://schemas.openxmlformats.org/presentationml/2006/ole">
            <mc:AlternateContent xmlns:mc="http://schemas.openxmlformats.org/markup-compatibility/2006">
              <mc:Choice xmlns:v="urn:schemas-microsoft-com:vml" Requires="v">
                <p:oleObj spid="_x0000_s51235" name="Document" r:id="rId5" imgW="11427825" imgH="1761603" progId="Word.Document.8">
                  <p:embed/>
                </p:oleObj>
              </mc:Choice>
              <mc:Fallback>
                <p:oleObj name="Document" r:id="rId5" imgW="11427825" imgH="1761603" progId="Word.Document.8">
                  <p:embed/>
                  <p:pic>
                    <p:nvPicPr>
                      <p:cNvPr id="0" name=""/>
                      <p:cNvPicPr/>
                      <p:nvPr/>
                    </p:nvPicPr>
                    <p:blipFill>
                      <a:blip r:embed="rId6"/>
                      <a:stretch>
                        <a:fillRect/>
                      </a:stretch>
                    </p:blipFill>
                    <p:spPr>
                      <a:xfrm>
                        <a:off x="425942" y="4689955"/>
                        <a:ext cx="11430000" cy="1749425"/>
                      </a:xfrm>
                      <a:prstGeom prst="rect">
                        <a:avLst/>
                      </a:prstGeom>
                    </p:spPr>
                  </p:pic>
                </p:oleObj>
              </mc:Fallback>
            </mc:AlternateContent>
          </a:graphicData>
        </a:graphic>
      </p:graphicFrame>
    </p:spTree>
    <p:extLst>
      <p:ext uri="{BB962C8B-B14F-4D97-AF65-F5344CB8AC3E}">
        <p14:creationId xmlns:p14="http://schemas.microsoft.com/office/powerpoint/2010/main" val="35551067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659482837"/>
              </p:ext>
            </p:extLst>
          </p:nvPr>
        </p:nvGraphicFramePr>
        <p:xfrm>
          <a:off x="377825" y="1269518"/>
          <a:ext cx="11352213" cy="3814763"/>
        </p:xfrm>
        <a:graphic>
          <a:graphicData uri="http://schemas.openxmlformats.org/presentationml/2006/ole">
            <mc:AlternateContent xmlns:mc="http://schemas.openxmlformats.org/markup-compatibility/2006">
              <mc:Choice xmlns:v="urn:schemas-microsoft-com:vml" Requires="v">
                <p:oleObj spid="_x0000_s53266" name="Document" r:id="rId3" imgW="11348693" imgH="3854429" progId="Word.Document.8">
                  <p:embed/>
                </p:oleObj>
              </mc:Choice>
              <mc:Fallback>
                <p:oleObj name="Document" r:id="rId3" imgW="11348693" imgH="3854429" progId="Word.Document.8">
                  <p:embed/>
                  <p:pic>
                    <p:nvPicPr>
                      <p:cNvPr id="0" name="对象 2"/>
                      <p:cNvPicPr>
                        <a:picLocks noChangeAspect="1" noChangeArrowheads="1"/>
                      </p:cNvPicPr>
                      <p:nvPr/>
                    </p:nvPicPr>
                    <p:blipFill>
                      <a:blip r:embed="rId4"/>
                      <a:srcRect/>
                      <a:stretch>
                        <a:fillRect/>
                      </a:stretch>
                    </p:blipFill>
                    <p:spPr bwMode="auto">
                      <a:xfrm>
                        <a:off x="377825" y="1269518"/>
                        <a:ext cx="113522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51067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95435" y="2071829"/>
            <a:ext cx="900115" cy="457850"/>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3650" name="Picture 2" descr="素养培优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549426"/>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136890913"/>
              </p:ext>
            </p:extLst>
          </p:nvPr>
        </p:nvGraphicFramePr>
        <p:xfrm>
          <a:off x="377825" y="1249212"/>
          <a:ext cx="11414125" cy="5060950"/>
        </p:xfrm>
        <a:graphic>
          <a:graphicData uri="http://schemas.openxmlformats.org/presentationml/2006/ole">
            <mc:AlternateContent xmlns:mc="http://schemas.openxmlformats.org/markup-compatibility/2006">
              <mc:Choice xmlns:v="urn:schemas-microsoft-com:vml" Requires="v">
                <p:oleObj spid="_x0000_s54289" name="Document" r:id="rId4" imgW="11484297" imgH="5097955" progId="Word.Document.8">
                  <p:embed/>
                </p:oleObj>
              </mc:Choice>
              <mc:Fallback>
                <p:oleObj name="Document" r:id="rId4" imgW="11484297" imgH="5097955" progId="Word.Document.8">
                  <p:embed/>
                  <p:pic>
                    <p:nvPicPr>
                      <p:cNvPr id="0" name=""/>
                      <p:cNvPicPr/>
                      <p:nvPr/>
                    </p:nvPicPr>
                    <p:blipFill>
                      <a:blip r:embed="rId5"/>
                      <a:stretch>
                        <a:fillRect/>
                      </a:stretch>
                    </p:blipFill>
                    <p:spPr>
                      <a:xfrm>
                        <a:off x="377825" y="1249212"/>
                        <a:ext cx="11414125" cy="506095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69403"/>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629564"/>
            <a:ext cx="11397613"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含硫化合物间的转化，既可以通过氧化还原反应实现，也可以通过非氧化还原反应实现</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(2)S</a:t>
            </a:r>
            <a:r>
              <a:rPr lang="zh-CN" altLang="zh-CN" sz="2600" kern="100" dirty="0">
                <a:latin typeface="Times New Roman"/>
                <a:ea typeface="微软雅黑"/>
                <a:cs typeface="Times New Roman"/>
              </a:rPr>
              <a:t>能氧化</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，使</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生成＋</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价铁的化合物</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向</a:t>
            </a:r>
            <a:r>
              <a:rPr lang="en-US" altLang="zh-CN" sz="2600" kern="100" dirty="0">
                <a:latin typeface="Times New Roman"/>
                <a:ea typeface="微软雅黑"/>
                <a:cs typeface="Courier New"/>
              </a:rPr>
              <a:t>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溶液中通入空气，溶液变浑浊，是因为发生了氧化还原反应</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浓硫酸具有强氧化性，</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具有还原性，所以浓硫酸不能干燥</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因为</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反应生成高价态的氯化物，而</a:t>
            </a:r>
            <a:r>
              <a:rPr lang="en-US" altLang="zh-CN" sz="2600" kern="100" dirty="0">
                <a:latin typeface="Times New Roman"/>
                <a:ea typeface="微软雅黑"/>
                <a:cs typeface="Courier New"/>
              </a:rPr>
              <a:t>Cu(</a:t>
            </a:r>
            <a:r>
              <a:rPr lang="zh-CN" altLang="zh-CN" sz="2600" kern="100" dirty="0">
                <a:latin typeface="Times New Roman"/>
                <a:ea typeface="微软雅黑"/>
                <a:cs typeface="Times New Roman"/>
              </a:rPr>
              <a:t>或</a:t>
            </a:r>
            <a:r>
              <a:rPr lang="en-US" altLang="zh-CN" sz="2600" kern="100" dirty="0">
                <a:latin typeface="Times New Roman"/>
                <a:ea typeface="微软雅黑"/>
                <a:cs typeface="Courier New"/>
              </a:rPr>
              <a:t>Fe)</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反应生成低价态的硫化物，所以氧化性：</a:t>
            </a:r>
            <a:r>
              <a:rPr lang="en-US" altLang="zh-CN" sz="2600" kern="100" dirty="0">
                <a:latin typeface="Times New Roman"/>
                <a:ea typeface="微软雅黑"/>
                <a:cs typeface="Courier New"/>
              </a:rPr>
              <a:t>Cl</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&gt;S</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2854792" y="234965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6837276" y="2889725"/>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10617759" y="3477420"/>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10595781" y="414988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10" name="矩形 9"/>
          <p:cNvSpPr/>
          <p:nvPr/>
        </p:nvSpPr>
        <p:spPr>
          <a:xfrm>
            <a:off x="5555137" y="5277650"/>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P spid="10"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099650623"/>
              </p:ext>
            </p:extLst>
          </p:nvPr>
        </p:nvGraphicFramePr>
        <p:xfrm>
          <a:off x="514493" y="1449541"/>
          <a:ext cx="11304588" cy="3516313"/>
        </p:xfrm>
        <a:graphic>
          <a:graphicData uri="http://schemas.openxmlformats.org/presentationml/2006/ole">
            <mc:AlternateContent xmlns:mc="http://schemas.openxmlformats.org/markup-compatibility/2006">
              <mc:Choice xmlns:v="urn:schemas-microsoft-com:vml" Requires="v">
                <p:oleObj spid="_x0000_s55312" name="Document" r:id="rId3" imgW="11380346" imgH="3555608" progId="Word.Document.8">
                  <p:embed/>
                </p:oleObj>
              </mc:Choice>
              <mc:Fallback>
                <p:oleObj name="Document" r:id="rId3" imgW="11380346" imgH="3555608" progId="Word.Document.8">
                  <p:embed/>
                  <p:pic>
                    <p:nvPicPr>
                      <p:cNvPr id="0" name=""/>
                      <p:cNvPicPr/>
                      <p:nvPr/>
                    </p:nvPicPr>
                    <p:blipFill>
                      <a:blip r:embed="rId4"/>
                      <a:stretch>
                        <a:fillRect/>
                      </a:stretch>
                    </p:blipFill>
                    <p:spPr>
                      <a:xfrm>
                        <a:off x="514493" y="1449541"/>
                        <a:ext cx="11304588" cy="3516313"/>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814878771"/>
              </p:ext>
            </p:extLst>
          </p:nvPr>
        </p:nvGraphicFramePr>
        <p:xfrm>
          <a:off x="334470" y="1437284"/>
          <a:ext cx="11414125" cy="3089275"/>
        </p:xfrm>
        <a:graphic>
          <a:graphicData uri="http://schemas.openxmlformats.org/presentationml/2006/ole">
            <mc:AlternateContent xmlns:mc="http://schemas.openxmlformats.org/markup-compatibility/2006">
              <mc:Choice xmlns:v="urn:schemas-microsoft-com:vml" Requires="v">
                <p:oleObj spid="_x0000_s56336" name="Document" r:id="rId3" imgW="11411279" imgH="3110977" progId="Word.Document.8">
                  <p:embed/>
                </p:oleObj>
              </mc:Choice>
              <mc:Fallback>
                <p:oleObj name="Document" r:id="rId3" imgW="11411279" imgH="3110977" progId="Word.Document.8">
                  <p:embed/>
                  <p:pic>
                    <p:nvPicPr>
                      <p:cNvPr id="0" name=""/>
                      <p:cNvPicPr/>
                      <p:nvPr/>
                    </p:nvPicPr>
                    <p:blipFill>
                      <a:blip r:embed="rId4"/>
                      <a:stretch>
                        <a:fillRect/>
                      </a:stretch>
                    </p:blipFill>
                    <p:spPr>
                      <a:xfrm>
                        <a:off x="334470" y="1437284"/>
                        <a:ext cx="11414125" cy="3089275"/>
                      </a:xfrm>
                      <a:prstGeom prst="rect">
                        <a:avLst/>
                      </a:prstGeom>
                    </p:spPr>
                  </p:pic>
                </p:oleObj>
              </mc:Fallback>
            </mc:AlternateContent>
          </a:graphicData>
        </a:graphic>
      </p:graphicFrame>
    </p:spTree>
    <p:extLst>
      <p:ext uri="{BB962C8B-B14F-4D97-AF65-F5344CB8AC3E}">
        <p14:creationId xmlns:p14="http://schemas.microsoft.com/office/powerpoint/2010/main" val="42678146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0026" y="2155704"/>
            <a:ext cx="1089140"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70358054"/>
              </p:ext>
            </p:extLst>
          </p:nvPr>
        </p:nvGraphicFramePr>
        <p:xfrm>
          <a:off x="377825" y="549426"/>
          <a:ext cx="11414125" cy="5611813"/>
        </p:xfrm>
        <a:graphic>
          <a:graphicData uri="http://schemas.openxmlformats.org/presentationml/2006/ole">
            <mc:AlternateContent xmlns:mc="http://schemas.openxmlformats.org/markup-compatibility/2006">
              <mc:Choice xmlns:v="urn:schemas-microsoft-com:vml" Requires="v">
                <p:oleObj spid="_x0000_s57359" name="Document" r:id="rId3" imgW="11484297" imgH="5667515" progId="Word.Document.8">
                  <p:embed/>
                </p:oleObj>
              </mc:Choice>
              <mc:Fallback>
                <p:oleObj name="Document" r:id="rId3" imgW="11484297" imgH="5667515" progId="Word.Document.8">
                  <p:embed/>
                  <p:pic>
                    <p:nvPicPr>
                      <p:cNvPr id="0" name=""/>
                      <p:cNvPicPr/>
                      <p:nvPr/>
                    </p:nvPicPr>
                    <p:blipFill>
                      <a:blip r:embed="rId4"/>
                      <a:stretch>
                        <a:fillRect/>
                      </a:stretch>
                    </p:blipFill>
                    <p:spPr>
                      <a:xfrm>
                        <a:off x="377825" y="549426"/>
                        <a:ext cx="11414125" cy="5611813"/>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279804625"/>
              </p:ext>
            </p:extLst>
          </p:nvPr>
        </p:nvGraphicFramePr>
        <p:xfrm>
          <a:off x="377825" y="1269518"/>
          <a:ext cx="11414125" cy="3814763"/>
        </p:xfrm>
        <a:graphic>
          <a:graphicData uri="http://schemas.openxmlformats.org/presentationml/2006/ole">
            <mc:AlternateContent xmlns:mc="http://schemas.openxmlformats.org/markup-compatibility/2006">
              <mc:Choice xmlns:v="urn:schemas-microsoft-com:vml" Requires="v">
                <p:oleObj spid="_x0000_s59405" name="Document" r:id="rId3" imgW="11484297" imgH="3854429" progId="Word.Document.8">
                  <p:embed/>
                </p:oleObj>
              </mc:Choice>
              <mc:Fallback>
                <p:oleObj name="Document" r:id="rId3" imgW="11484297" imgH="3854429" progId="Word.Document.8">
                  <p:embed/>
                  <p:pic>
                    <p:nvPicPr>
                      <p:cNvPr id="0" name=""/>
                      <p:cNvPicPr/>
                      <p:nvPr/>
                    </p:nvPicPr>
                    <p:blipFill>
                      <a:blip r:embed="rId4"/>
                      <a:stretch>
                        <a:fillRect/>
                      </a:stretch>
                    </p:blipFill>
                    <p:spPr>
                      <a:xfrm>
                        <a:off x="377825" y="1269518"/>
                        <a:ext cx="11414125" cy="3814763"/>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844" y="608996"/>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15</a:t>
            </a:r>
            <a:r>
              <a:rPr lang="zh-CN" altLang="zh-CN" sz="2600" kern="100" dirty="0">
                <a:latin typeface="Times New Roman"/>
                <a:ea typeface="微软雅黑"/>
                <a:cs typeface="Times New Roman"/>
              </a:rPr>
              <a:t>．利用元素的化合价推测物质的性质是化学研究的重要手段。下图是硫元</a:t>
            </a:r>
            <a:r>
              <a:rPr lang="zh-CN" altLang="zh-CN" sz="2600" kern="100" dirty="0" smtClean="0">
                <a:latin typeface="Times New Roman"/>
                <a:ea typeface="微软雅黑"/>
                <a:cs typeface="Times New Roman"/>
              </a:rPr>
              <a:t>素</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常见化合价与部分物质类别的对应关系</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9" name="矩形 8"/>
          <p:cNvSpPr/>
          <p:nvPr/>
        </p:nvSpPr>
        <p:spPr>
          <a:xfrm>
            <a:off x="455942" y="1865998"/>
            <a:ext cx="6840874" cy="4324236"/>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从硫元素化合价变化的角度分析，图中既有氧化性又有还原性的氧化物为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填化学式</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将</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Y</a:t>
            </a:r>
            <a:r>
              <a:rPr lang="zh-CN" altLang="zh-CN" sz="2600" kern="100" dirty="0">
                <a:latin typeface="Times New Roman"/>
                <a:ea typeface="微软雅黑"/>
                <a:cs typeface="Times New Roman"/>
              </a:rPr>
              <a:t>混合可生成淡黄色固体，该反应的化学方程式</a:t>
            </a:r>
            <a:r>
              <a:rPr lang="zh-CN" altLang="zh-CN" sz="2600" kern="100" dirty="0" smtClean="0">
                <a:latin typeface="Times New Roman"/>
                <a:ea typeface="微软雅黑"/>
                <a:cs typeface="Times New Roman"/>
              </a:rPr>
              <a:t>为</a:t>
            </a:r>
            <a:r>
              <a:rPr lang="en-US" altLang="zh-CN" sz="2600" kern="100" dirty="0" smtClean="0">
                <a:latin typeface="Times New Roman"/>
                <a:ea typeface="微软雅黑"/>
                <a:cs typeface="Courier New"/>
              </a:rPr>
              <a:t>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zh-CN" altLang="zh-CN" sz="2600" dirty="0">
                <a:solidFill>
                  <a:srgbClr val="C00000"/>
                </a:solidFill>
                <a:latin typeface="Times New Roman"/>
                <a:ea typeface="黑体"/>
                <a:cs typeface="Times New Roman"/>
              </a:rPr>
              <a:t>答案</a:t>
            </a:r>
            <a:r>
              <a:rPr lang="zh-CN" altLang="zh-CN" sz="2600" dirty="0">
                <a:solidFill>
                  <a:srgbClr val="C00000"/>
                </a:solidFill>
                <a:latin typeface="Times New Roman"/>
                <a:ea typeface="微软雅黑"/>
                <a:cs typeface="Times New Roman"/>
              </a:rPr>
              <a:t>　</a:t>
            </a:r>
            <a:r>
              <a:rPr lang="en-US" altLang="zh-CN" sz="2600" dirty="0">
                <a:solidFill>
                  <a:srgbClr val="C00000"/>
                </a:solidFill>
                <a:latin typeface="Times New Roman"/>
                <a:ea typeface="微软雅黑"/>
              </a:rPr>
              <a:t> (1)SO</a:t>
            </a:r>
            <a:r>
              <a:rPr lang="en-US" altLang="zh-CN" sz="2600" baseline="-25000" dirty="0">
                <a:solidFill>
                  <a:srgbClr val="C00000"/>
                </a:solidFill>
                <a:latin typeface="Times New Roman"/>
                <a:ea typeface="微软雅黑"/>
              </a:rPr>
              <a:t>2</a:t>
            </a:r>
            <a:r>
              <a:rPr lang="zh-CN" altLang="zh-CN" sz="2600" dirty="0">
                <a:solidFill>
                  <a:srgbClr val="C00000"/>
                </a:solidFill>
                <a:latin typeface="Times New Roman"/>
                <a:ea typeface="微软雅黑"/>
                <a:cs typeface="Times New Roman"/>
              </a:rPr>
              <a:t>　</a:t>
            </a:r>
            <a:endParaRPr lang="en-US" altLang="zh-CN" sz="2600" dirty="0" smtClean="0">
              <a:solidFill>
                <a:srgbClr val="C00000"/>
              </a:solidFill>
              <a:latin typeface="Times New Roman"/>
              <a:ea typeface="微软雅黑"/>
              <a:cs typeface="Times New Roman"/>
            </a:endParaRPr>
          </a:p>
          <a:p>
            <a:pPr algn="just">
              <a:lnSpc>
                <a:spcPct val="150000"/>
              </a:lnSpc>
              <a:spcAft>
                <a:spcPts val="0"/>
              </a:spcAft>
              <a:tabLst>
                <a:tab pos="3510915" algn="l"/>
              </a:tabLst>
            </a:pPr>
            <a:r>
              <a:rPr lang="en-US" altLang="zh-CN" sz="2600" dirty="0" smtClean="0">
                <a:solidFill>
                  <a:srgbClr val="C00000"/>
                </a:solidFill>
                <a:latin typeface="Times New Roman"/>
                <a:ea typeface="微软雅黑"/>
              </a:rPr>
              <a:t>(</a:t>
            </a:r>
            <a:r>
              <a:rPr lang="en-US" altLang="zh-CN" sz="2600" dirty="0">
                <a:solidFill>
                  <a:srgbClr val="C00000"/>
                </a:solidFill>
                <a:latin typeface="Times New Roman"/>
                <a:ea typeface="微软雅黑"/>
              </a:rPr>
              <a:t>2)2H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S</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SO</a:t>
            </a:r>
            <a:r>
              <a:rPr lang="en-US" altLang="zh-CN" sz="2600" baseline="-25000" dirty="0">
                <a:solidFill>
                  <a:srgbClr val="C00000"/>
                </a:solidFill>
                <a:latin typeface="Times New Roman"/>
                <a:ea typeface="微软雅黑"/>
              </a:rPr>
              <a:t>2</a:t>
            </a:r>
            <a:r>
              <a:rPr lang="en-US" altLang="zh-CN" sz="2600" spc="-80" dirty="0">
                <a:solidFill>
                  <a:srgbClr val="C00000"/>
                </a:solidFill>
                <a:latin typeface="Times New Roman"/>
                <a:ea typeface="微软雅黑"/>
              </a:rPr>
              <a:t>==</a:t>
            </a:r>
            <a:r>
              <a:rPr lang="en-US" altLang="zh-CN" sz="2600" dirty="0">
                <a:solidFill>
                  <a:srgbClr val="C00000"/>
                </a:solidFill>
                <a:latin typeface="Times New Roman"/>
                <a:ea typeface="微软雅黑"/>
              </a:rPr>
              <a:t>=3S</a:t>
            </a:r>
            <a:r>
              <a:rPr lang="en-US" altLang="zh-CN" sz="2600" dirty="0">
                <a:solidFill>
                  <a:srgbClr val="C00000"/>
                </a:solidFill>
                <a:latin typeface="宋体"/>
                <a:ea typeface="微软雅黑"/>
                <a:cs typeface="Times New Roman"/>
              </a:rPr>
              <a:t>↓</a:t>
            </a:r>
            <a:r>
              <a:rPr lang="zh-CN" altLang="zh-CN" sz="2600" dirty="0">
                <a:solidFill>
                  <a:srgbClr val="C00000"/>
                </a:solidFill>
                <a:latin typeface="Times New Roman"/>
                <a:ea typeface="微软雅黑"/>
                <a:cs typeface="Times New Roman"/>
              </a:rPr>
              <a:t>＋</a:t>
            </a:r>
            <a:r>
              <a:rPr lang="en-US" altLang="zh-CN" sz="2600" dirty="0">
                <a:solidFill>
                  <a:srgbClr val="C00000"/>
                </a:solidFill>
                <a:latin typeface="Times New Roman"/>
                <a:ea typeface="微软雅黑"/>
              </a:rPr>
              <a:t>2H</a:t>
            </a:r>
            <a:r>
              <a:rPr lang="en-US" altLang="zh-CN" sz="2600" baseline="-25000" dirty="0">
                <a:solidFill>
                  <a:srgbClr val="C00000"/>
                </a:solidFill>
                <a:latin typeface="Times New Roman"/>
                <a:ea typeface="微软雅黑"/>
              </a:rPr>
              <a:t>2</a:t>
            </a:r>
            <a:r>
              <a:rPr lang="en-US" altLang="zh-CN" sz="2600" dirty="0">
                <a:solidFill>
                  <a:srgbClr val="C00000"/>
                </a:solidFill>
                <a:latin typeface="Times New Roman"/>
                <a:ea typeface="微软雅黑"/>
              </a:rPr>
              <a:t>O</a:t>
            </a:r>
            <a:r>
              <a:rPr lang="zh-CN" altLang="zh-CN" sz="2600" dirty="0">
                <a:solidFill>
                  <a:srgbClr val="C00000"/>
                </a:solidFill>
                <a:latin typeface="Times New Roman"/>
                <a:ea typeface="微软雅黑"/>
                <a:cs typeface="Times New Roman"/>
              </a:rPr>
              <a:t>　</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58370" name="Picture 2" descr="X28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816" y="2409226"/>
            <a:ext cx="4591330" cy="285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369403"/>
            <a:ext cx="11243394" cy="612472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(3)Z</a:t>
            </a:r>
            <a:r>
              <a:rPr lang="zh-CN" altLang="zh-CN" sz="2600" kern="100" dirty="0">
                <a:latin typeface="Times New Roman"/>
                <a:ea typeface="微软雅黑"/>
                <a:cs typeface="Times New Roman"/>
              </a:rPr>
              <a:t>的浓溶液与碳在一定条件下可以发生反应，体现了</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性。</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写出硫与浓硫酸在加热条件下反应的化学方程式</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__________________</a:t>
            </a:r>
            <a:r>
              <a:rPr lang="en-US" altLang="zh-CN" sz="2600" kern="100" dirty="0">
                <a:latin typeface="Times New Roman"/>
                <a:ea typeface="微软雅黑"/>
                <a:cs typeface="Courier New"/>
              </a:rPr>
              <a:t>_</a:t>
            </a:r>
            <a:r>
              <a:rPr lang="en-US" altLang="zh-CN" sz="2600" kern="100" dirty="0" smtClean="0">
                <a:latin typeface="Times New Roman"/>
                <a:ea typeface="微软雅黑"/>
                <a:cs typeface="Courier New"/>
              </a:rPr>
              <a:t>_</a:t>
            </a:r>
          </a:p>
          <a:p>
            <a:pPr algn="just">
              <a:lnSpc>
                <a:spcPct val="150000"/>
              </a:lnSpc>
              <a:spcAft>
                <a:spcPts val="0"/>
              </a:spcAft>
              <a:tabLst>
                <a:tab pos="3510915" algn="l"/>
              </a:tabLst>
            </a:pPr>
            <a:r>
              <a:rPr lang="en-US" altLang="zh-CN" sz="2600" kern="100" dirty="0" smtClean="0">
                <a:latin typeface="Times New Roman"/>
                <a:ea typeface="微软雅黑"/>
                <a:cs typeface="Courier New"/>
              </a:rPr>
              <a:t>__________________________________________</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是重要的化工原料。从氧化还原反应的角度分析，下列制备</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的方法理论上可行的是</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填字母</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  b.Na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r>
              <a:rPr lang="en-US" altLang="zh-CN" sz="2600" kern="100" dirty="0">
                <a:latin typeface="Times New Roman"/>
                <a:ea typeface="微软雅黑"/>
                <a:cs typeface="Courier New"/>
              </a:rPr>
              <a:t>   d.Na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Na</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4</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治理含</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的烟道气，以</a:t>
            </a:r>
            <a:r>
              <a:rPr lang="en-US" altLang="zh-CN" sz="2600" kern="100" dirty="0">
                <a:latin typeface="Times New Roman"/>
                <a:ea typeface="微软雅黑"/>
                <a:cs typeface="Courier New"/>
              </a:rPr>
              <a:t>Fe</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3</a:t>
            </a:r>
            <a:r>
              <a:rPr lang="zh-CN" altLang="zh-CN" sz="2600" kern="100" dirty="0">
                <a:latin typeface="Times New Roman"/>
                <a:ea typeface="微软雅黑"/>
                <a:cs typeface="Times New Roman"/>
              </a:rPr>
              <a:t>作催化剂，将</a:t>
            </a:r>
            <a:r>
              <a:rPr lang="en-US" altLang="zh-CN" sz="2600" kern="100" dirty="0">
                <a:latin typeface="Times New Roman"/>
                <a:ea typeface="微软雅黑"/>
                <a:cs typeface="Courier New"/>
              </a:rPr>
              <a:t>CO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在</a:t>
            </a:r>
            <a:r>
              <a:rPr lang="en-US" altLang="zh-CN" sz="2600" kern="100" dirty="0">
                <a:latin typeface="Times New Roman"/>
                <a:ea typeface="微软雅黑"/>
                <a:cs typeface="Courier New"/>
              </a:rPr>
              <a:t>380 </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时转化为</a:t>
            </a:r>
            <a:r>
              <a:rPr lang="en-US" altLang="zh-CN" sz="2600" kern="100" dirty="0">
                <a:latin typeface="Times New Roman"/>
                <a:ea typeface="微软雅黑"/>
                <a:cs typeface="Courier New"/>
              </a:rPr>
              <a:t>S</a:t>
            </a:r>
            <a:r>
              <a:rPr lang="zh-CN" altLang="zh-CN" sz="2600" kern="100" dirty="0">
                <a:latin typeface="Times New Roman"/>
                <a:ea typeface="微软雅黑"/>
                <a:cs typeface="Times New Roman"/>
              </a:rPr>
              <a:t>和一种无毒气体，写出该治理烟道气反应的化学方程式</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Courier New"/>
              </a:rPr>
              <a:t>_______________________________________________________________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0773055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075369744"/>
              </p:ext>
            </p:extLst>
          </p:nvPr>
        </p:nvGraphicFramePr>
        <p:xfrm>
          <a:off x="377825" y="755492"/>
          <a:ext cx="11414125" cy="2854325"/>
        </p:xfrm>
        <a:graphic>
          <a:graphicData uri="http://schemas.openxmlformats.org/presentationml/2006/ole">
            <mc:AlternateContent xmlns:mc="http://schemas.openxmlformats.org/markup-compatibility/2006">
              <mc:Choice xmlns:v="urn:schemas-microsoft-com:vml" Requires="v">
                <p:oleObj spid="_x0000_s60423" name="Document" r:id="rId3" imgW="11484297" imgH="2875880" progId="Word.Document.8">
                  <p:embed/>
                </p:oleObj>
              </mc:Choice>
              <mc:Fallback>
                <p:oleObj name="Document" r:id="rId3" imgW="11484297" imgH="2875880" progId="Word.Document.8">
                  <p:embed/>
                  <p:pic>
                    <p:nvPicPr>
                      <p:cNvPr id="0" name=""/>
                      <p:cNvPicPr/>
                      <p:nvPr/>
                    </p:nvPicPr>
                    <p:blipFill>
                      <a:blip r:embed="rId4"/>
                      <a:stretch>
                        <a:fillRect/>
                      </a:stretch>
                    </p:blipFill>
                    <p:spPr>
                      <a:xfrm>
                        <a:off x="377825" y="755492"/>
                        <a:ext cx="11414125" cy="2854325"/>
                      </a:xfrm>
                      <a:prstGeom prst="rect">
                        <a:avLst/>
                      </a:prstGeom>
                    </p:spPr>
                  </p:pic>
                </p:oleObj>
              </mc:Fallback>
            </mc:AlternateContent>
          </a:graphicData>
        </a:graphic>
      </p:graphicFrame>
      <p:sp>
        <p:nvSpPr>
          <p:cNvPr id="4" name="矩形 3"/>
          <p:cNvSpPr/>
          <p:nvPr/>
        </p:nvSpPr>
        <p:spPr>
          <a:xfrm>
            <a:off x="334486" y="3382363"/>
            <a:ext cx="11243394"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zh-CN" altLang="zh-CN" sz="2600" b="1" kern="100" dirty="0">
                <a:solidFill>
                  <a:srgbClr val="0000FF"/>
                </a:solidFill>
                <a:latin typeface="宋体"/>
                <a:ea typeface="Times New Roman"/>
                <a:cs typeface="Courier New"/>
              </a:rPr>
              <a:t> </a:t>
            </a:r>
            <a:r>
              <a:rPr lang="zh-CN" altLang="zh-CN" sz="2600" b="1" kern="100" dirty="0">
                <a:solidFill>
                  <a:srgbClr val="0000FF"/>
                </a:solidFill>
                <a:latin typeface="Times New Roman"/>
                <a:ea typeface="仿宋_GB2312"/>
                <a:cs typeface="Times New Roman"/>
              </a:rPr>
              <a:t>根据图示：</a:t>
            </a:r>
            <a:r>
              <a:rPr lang="en-US" altLang="zh-CN" sz="2600" b="1" kern="100" dirty="0">
                <a:solidFill>
                  <a:srgbClr val="0000FF"/>
                </a:solidFill>
                <a:latin typeface="Times New Roman"/>
                <a:ea typeface="仿宋_GB2312"/>
                <a:cs typeface="Courier New"/>
              </a:rPr>
              <a:t>X</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 Y</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Z</a:t>
            </a:r>
            <a:r>
              <a:rPr lang="zh-CN" altLang="zh-CN" sz="2600" b="1" kern="100" dirty="0">
                <a:solidFill>
                  <a:srgbClr val="0000FF"/>
                </a:solidFill>
                <a:latin typeface="Times New Roman"/>
                <a:ea typeface="仿宋_GB2312"/>
                <a:cs typeface="Times New Roman"/>
              </a:rPr>
              <a:t>为</a:t>
            </a:r>
            <a:r>
              <a:rPr lang="en-US" altLang="zh-CN" sz="2600" b="1" kern="100" dirty="0">
                <a:solidFill>
                  <a:srgbClr val="0000FF"/>
                </a:solidFill>
                <a:latin typeface="Times New Roman"/>
                <a:ea typeface="仿宋_GB2312"/>
                <a:cs typeface="Courier New"/>
              </a:rPr>
              <a:t>H</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SO</a:t>
            </a:r>
            <a:r>
              <a:rPr lang="en-US" altLang="zh-CN" sz="2600" b="1" kern="100" baseline="-250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solidFill>
                  <a:srgbClr val="0000FF"/>
                </a:solidFill>
                <a:latin typeface="Times New Roman"/>
                <a:ea typeface="仿宋_GB2312"/>
                <a:cs typeface="Courier New"/>
              </a:rPr>
              <a:t>(5)Na</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S</a:t>
            </a:r>
            <a:r>
              <a:rPr lang="en-US" altLang="zh-CN" sz="2600" b="1" kern="100" baseline="-25000" dirty="0">
                <a:solidFill>
                  <a:srgbClr val="0000FF"/>
                </a:solidFill>
                <a:latin typeface="Times New Roman"/>
                <a:ea typeface="仿宋_GB2312"/>
                <a:cs typeface="Courier New"/>
              </a:rPr>
              <a:t>2</a:t>
            </a:r>
            <a:r>
              <a:rPr lang="en-US" altLang="zh-CN" sz="2600" b="1" kern="100" dirty="0">
                <a:solidFill>
                  <a:srgbClr val="0000FF"/>
                </a:solidFill>
                <a:latin typeface="Times New Roman"/>
                <a:ea typeface="仿宋_GB2312"/>
                <a:cs typeface="Courier New"/>
              </a:rPr>
              <a:t>O</a:t>
            </a:r>
            <a:r>
              <a:rPr lang="en-US" altLang="zh-CN" sz="2600" b="1" kern="100" baseline="-250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中硫元素为＋</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价，由化合价升降变化规律可知，一种物质中硫元素化合价高于＋</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，另一种物质中硫元素化合价低于＋</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，选</a:t>
            </a:r>
            <a:r>
              <a:rPr lang="en-US" altLang="zh-CN" sz="2600" b="1" kern="100" dirty="0">
                <a:solidFill>
                  <a:srgbClr val="0000FF"/>
                </a:solidFill>
                <a:latin typeface="Times New Roman"/>
                <a:ea typeface="仿宋_GB2312"/>
                <a:cs typeface="Courier New"/>
              </a:rPr>
              <a:t>a</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6416236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本单元内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425351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二、氧化还原反应方程式配平的步骤</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氧化还原反应方程式配平的依据</a:t>
            </a:r>
            <a:endParaRPr lang="zh-CN" altLang="zh-CN" sz="1050" kern="100" dirty="0">
              <a:latin typeface="宋体"/>
              <a:cs typeface="Courier New"/>
            </a:endParaRPr>
          </a:p>
          <a:p>
            <a:pPr algn="just">
              <a:lnSpc>
                <a:spcPct val="150000"/>
              </a:lnSpc>
              <a:spcAft>
                <a:spcPts val="0"/>
              </a:spcAft>
              <a:tabLst>
                <a:tab pos="3510915" algn="l"/>
              </a:tabLst>
            </a:pPr>
            <a:r>
              <a:rPr lang="zh-CN" altLang="en-US" sz="2600" kern="100" dirty="0" smtClean="0">
                <a:latin typeface="Times New Roman"/>
                <a:ea typeface="微软雅黑"/>
                <a:cs typeface="Times New Roman"/>
              </a:rPr>
              <a:t>　</a:t>
            </a:r>
            <a:r>
              <a:rPr lang="en-US" altLang="zh-CN" sz="2600" kern="100" dirty="0" smtClean="0">
                <a:latin typeface="Times New Roman"/>
                <a:ea typeface="微软雅黑"/>
                <a:cs typeface="Times New Roman"/>
                <a:sym typeface="Times New Roman"/>
              </a:rPr>
              <a:t>____________</a:t>
            </a:r>
            <a:r>
              <a:rPr lang="zh-CN" altLang="zh-CN" sz="2600" kern="100" dirty="0" smtClean="0">
                <a:latin typeface="Times New Roman"/>
                <a:ea typeface="微软雅黑"/>
                <a:cs typeface="Times New Roman"/>
              </a:rPr>
              <a:t>总</a:t>
            </a:r>
            <a:r>
              <a:rPr lang="zh-CN" altLang="zh-CN" sz="2600" kern="100" dirty="0">
                <a:latin typeface="Times New Roman"/>
                <a:ea typeface="微软雅黑"/>
                <a:cs typeface="Times New Roman"/>
              </a:rPr>
              <a:t>数相等，电子转移守恒。</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氧化还原反应方程式配平的基本步骤</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标变价：写出反应物、生成物的化学式。在化学方程式中标出化合价发</a:t>
            </a:r>
            <a:r>
              <a:rPr lang="zh-CN" altLang="zh-CN" sz="2600" kern="100" dirty="0" smtClean="0">
                <a:latin typeface="Times New Roman"/>
                <a:ea typeface="微软雅黑"/>
                <a:cs typeface="Times New Roman"/>
              </a:rPr>
              <a:t>生</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变</a:t>
            </a:r>
            <a:r>
              <a:rPr lang="zh-CN" altLang="zh-CN" sz="2600" kern="100" dirty="0">
                <a:latin typeface="Times New Roman"/>
                <a:ea typeface="微软雅黑"/>
                <a:cs typeface="Times New Roman"/>
              </a:rPr>
              <a:t>化的元素的化合价。</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2" name="矩形 1"/>
          <p:cNvSpPr/>
          <p:nvPr/>
        </p:nvSpPr>
        <p:spPr>
          <a:xfrm>
            <a:off x="694516" y="1989610"/>
            <a:ext cx="1851789"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化合价升降</a:t>
            </a:r>
            <a:endParaRPr lang="zh-CN" altLang="en-US" sz="2600" dirty="0">
              <a:solidFill>
                <a:srgbClr val="C00000"/>
              </a:solidFill>
              <a:latin typeface="Times New Roman"/>
              <a:ea typeface="微软雅黑"/>
              <a:sym typeface="Times New Roman"/>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3537562"/>
              </p:ext>
            </p:extLst>
          </p:nvPr>
        </p:nvGraphicFramePr>
        <p:xfrm>
          <a:off x="744526" y="4509932"/>
          <a:ext cx="10483850" cy="1150938"/>
        </p:xfrm>
        <a:graphic>
          <a:graphicData uri="http://schemas.openxmlformats.org/presentationml/2006/ole">
            <mc:AlternateContent xmlns:mc="http://schemas.openxmlformats.org/markup-compatibility/2006">
              <mc:Choice xmlns:v="urn:schemas-microsoft-com:vml" Requires="v">
                <p:oleObj spid="_x0000_s3165" name="Document" r:id="rId3" imgW="10481831" imgH="1158561" progId="Word.Document.8">
                  <p:embed/>
                </p:oleObj>
              </mc:Choice>
              <mc:Fallback>
                <p:oleObj name="Document" r:id="rId3" imgW="10481831" imgH="1158561" progId="Word.Document.8">
                  <p:embed/>
                  <p:pic>
                    <p:nvPicPr>
                      <p:cNvPr id="0" name=""/>
                      <p:cNvPicPr/>
                      <p:nvPr/>
                    </p:nvPicPr>
                    <p:blipFill>
                      <a:blip r:embed="rId4"/>
                      <a:stretch>
                        <a:fillRect/>
                      </a:stretch>
                    </p:blipFill>
                    <p:spPr>
                      <a:xfrm>
                        <a:off x="744526" y="4509932"/>
                        <a:ext cx="10483850" cy="1150938"/>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2654</Words>
  <Application>Microsoft Office PowerPoint</Application>
  <PresentationFormat>自定义</PresentationFormat>
  <Paragraphs>271</Paragraphs>
  <Slides>87</Slides>
  <Notes>6</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87</vt:i4>
      </vt:variant>
    </vt:vector>
  </HeadingPairs>
  <TitlesOfParts>
    <vt:vector size="90" baseType="lpstr">
      <vt:lpstr>Office 主题​​</vt:lpstr>
      <vt:lpstr>Document</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727</cp:revision>
  <dcterms:created xsi:type="dcterms:W3CDTF">2016-06-07T15:36:00Z</dcterms:created>
  <dcterms:modified xsi:type="dcterms:W3CDTF">2022-05-24T01:33:33Z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