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sldIdLst>
    <p:sldId id="458" r:id="rId2"/>
    <p:sldId id="646" r:id="rId3"/>
    <p:sldId id="544" r:id="rId4"/>
    <p:sldId id="328" r:id="rId5"/>
    <p:sldId id="547" r:id="rId6"/>
    <p:sldId id="1646" r:id="rId7"/>
    <p:sldId id="1647" r:id="rId8"/>
    <p:sldId id="1648" r:id="rId9"/>
    <p:sldId id="1649" r:id="rId10"/>
    <p:sldId id="1650" r:id="rId11"/>
    <p:sldId id="1651" r:id="rId12"/>
    <p:sldId id="1666" r:id="rId13"/>
    <p:sldId id="1652" r:id="rId14"/>
    <p:sldId id="352" r:id="rId15"/>
    <p:sldId id="401" r:id="rId16"/>
    <p:sldId id="1124" r:id="rId17"/>
    <p:sldId id="1125" r:id="rId18"/>
    <p:sldId id="1114" r:id="rId19"/>
    <p:sldId id="1049" r:id="rId20"/>
    <p:sldId id="1263" r:id="rId21"/>
    <p:sldId id="1264" r:id="rId22"/>
    <p:sldId id="1265" r:id="rId23"/>
    <p:sldId id="1270" r:id="rId24"/>
    <p:sldId id="1271" r:id="rId25"/>
    <p:sldId id="1272" r:id="rId26"/>
    <p:sldId id="630" r:id="rId27"/>
    <p:sldId id="1580" r:id="rId28"/>
    <p:sldId id="1582" r:id="rId29"/>
    <p:sldId id="1583" r:id="rId30"/>
    <p:sldId id="1594" r:id="rId31"/>
    <p:sldId id="1595" r:id="rId32"/>
    <p:sldId id="1596" r:id="rId33"/>
    <p:sldId id="1597" r:id="rId34"/>
    <p:sldId id="1598" r:id="rId35"/>
    <p:sldId id="737" r:id="rId36"/>
    <p:sldId id="1363" r:id="rId37"/>
    <p:sldId id="1364" r:id="rId38"/>
    <p:sldId id="1365" r:id="rId39"/>
    <p:sldId id="1366" r:id="rId40"/>
    <p:sldId id="1367" r:id="rId41"/>
    <p:sldId id="1368" r:id="rId42"/>
    <p:sldId id="1369" r:id="rId43"/>
    <p:sldId id="1679" r:id="rId44"/>
    <p:sldId id="1680" r:id="rId45"/>
    <p:sldId id="1681" r:id="rId46"/>
    <p:sldId id="1682" r:id="rId47"/>
    <p:sldId id="1667" r:id="rId48"/>
    <p:sldId id="1668" r:id="rId49"/>
    <p:sldId id="1669" r:id="rId50"/>
    <p:sldId id="1670" r:id="rId51"/>
    <p:sldId id="1671" r:id="rId52"/>
    <p:sldId id="1672" r:id="rId53"/>
    <p:sldId id="1673" r:id="rId54"/>
    <p:sldId id="1674" r:id="rId55"/>
    <p:sldId id="1423" r:id="rId56"/>
    <p:sldId id="770" r:id="rId57"/>
    <p:sldId id="771" r:id="rId58"/>
    <p:sldId id="807" r:id="rId59"/>
    <p:sldId id="773" r:id="rId60"/>
    <p:sldId id="781" r:id="rId61"/>
    <p:sldId id="775" r:id="rId62"/>
    <p:sldId id="776" r:id="rId63"/>
    <p:sldId id="782" r:id="rId64"/>
    <p:sldId id="783" r:id="rId65"/>
    <p:sldId id="353" r:id="rId66"/>
    <p:sldId id="599" r:id="rId67"/>
    <p:sldId id="763" r:id="rId68"/>
    <p:sldId id="571" r:id="rId69"/>
    <p:sldId id="572" r:id="rId70"/>
    <p:sldId id="765" r:id="rId71"/>
    <p:sldId id="573" r:id="rId72"/>
    <p:sldId id="766" r:id="rId73"/>
    <p:sldId id="638" r:id="rId74"/>
    <p:sldId id="575" r:id="rId75"/>
    <p:sldId id="576" r:id="rId76"/>
    <p:sldId id="769" r:id="rId77"/>
    <p:sldId id="577" r:id="rId78"/>
    <p:sldId id="791" r:id="rId79"/>
    <p:sldId id="578" r:id="rId80"/>
    <p:sldId id="744" r:id="rId81"/>
    <p:sldId id="745" r:id="rId82"/>
    <p:sldId id="747" r:id="rId83"/>
    <p:sldId id="748" r:id="rId84"/>
    <p:sldId id="749" r:id="rId85"/>
    <p:sldId id="750" r:id="rId86"/>
    <p:sldId id="751" r:id="rId87"/>
    <p:sldId id="753" r:id="rId88"/>
    <p:sldId id="754" r:id="rId89"/>
    <p:sldId id="1683" r:id="rId90"/>
    <p:sldId id="1684" r:id="rId91"/>
    <p:sldId id="708" r:id="rId92"/>
  </p:sldIdLst>
  <p:sldSz cx="12190413" cy="6859588"/>
  <p:notesSz cx="6858000" cy="9144000"/>
  <p:custDataLst>
    <p:tags r:id="rId94"/>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66" d="100"/>
          <a:sy n="66" d="100"/>
        </p:scale>
        <p:origin x="-1056" y="-546"/>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59.xml"/><Relationship Id="rId7" Type="http://schemas.openxmlformats.org/officeDocument/2006/relationships/slide" Target="../slides/slide63.xml"/><Relationship Id="rId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56.xml"/><Relationship Id="rId5" Type="http://schemas.openxmlformats.org/officeDocument/2006/relationships/slide" Target="../slides/slide3.xml"/><Relationship Id="rId4" Type="http://schemas.openxmlformats.org/officeDocument/2006/relationships/slide" Target="../slides/slide61.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74.xml"/><Relationship Id="rId13" Type="http://schemas.openxmlformats.org/officeDocument/2006/relationships/slide" Target="../slides/slide86.xml"/><Relationship Id="rId3" Type="http://schemas.openxmlformats.org/officeDocument/2006/relationships/slide" Target="../slides/slide66.xml"/><Relationship Id="rId7" Type="http://schemas.openxmlformats.org/officeDocument/2006/relationships/slide" Target="../slides/slide73.xml"/><Relationship Id="rId12" Type="http://schemas.openxmlformats.org/officeDocument/2006/relationships/slide" Target="../slides/slide84.xml"/><Relationship Id="rId2" Type="http://schemas.openxmlformats.org/officeDocument/2006/relationships/slide" Target="../slides/slide75.xml"/><Relationship Id="rId1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71.xml"/><Relationship Id="rId11" Type="http://schemas.openxmlformats.org/officeDocument/2006/relationships/slide" Target="../slides/slide3.xml"/><Relationship Id="rId5" Type="http://schemas.openxmlformats.org/officeDocument/2006/relationships/slide" Target="../slides/slide69.xml"/><Relationship Id="rId15" Type="http://schemas.openxmlformats.org/officeDocument/2006/relationships/slide" Target="../slides/slide81.xml"/><Relationship Id="rId10" Type="http://schemas.openxmlformats.org/officeDocument/2006/relationships/slide" Target="../slides/slide79.xml"/><Relationship Id="rId4" Type="http://schemas.openxmlformats.org/officeDocument/2006/relationships/slide" Target="../slides/slide68.xml"/><Relationship Id="rId9" Type="http://schemas.openxmlformats.org/officeDocument/2006/relationships/slide" Target="../slides/slide77.xml"/><Relationship Id="rId14" Type="http://schemas.openxmlformats.org/officeDocument/2006/relationships/slide" Target="../slides/slide87.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41688368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7890685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75" r:id="rId16"/>
    <p:sldLayoutId id="2147483679" r:id="rId17"/>
    <p:sldLayoutId id="2147483669" r:id="rId18"/>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__1.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__2.doc"/></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Microsoft_Word_97_-_2003___3.doc"/><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Microsoft_Word_97_-_2003___4.doc"/></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Microsoft_Word_97_-_2003___5.doc"/></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Microsoft_Word_97_-_2003___6.doc"/></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5.xml"/><Relationship Id="rId5" Type="http://schemas.openxmlformats.org/officeDocument/2006/relationships/slide" Target="slide3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Microsoft_Word_97_-_2003___7.doc"/></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Microsoft_Word_97_-_2003___8.doc"/></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oleObject" Target="../embeddings/Microsoft_Word_97_-_2003___9.doc"/></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35.emf"/><Relationship Id="rId4" Type="http://schemas.openxmlformats.org/officeDocument/2006/relationships/oleObject" Target="../embeddings/Microsoft_Word_97_-_2003___10.doc"/></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oleObject" Target="../embeddings/Microsoft_Word_97_-_2003___11.doc"/></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38.emf"/><Relationship Id="rId4" Type="http://schemas.openxmlformats.org/officeDocument/2006/relationships/oleObject" Target="../embeddings/Microsoft_Word_97_-_2003___12.doc"/></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3.vml"/><Relationship Id="rId5" Type="http://schemas.openxmlformats.org/officeDocument/2006/relationships/image" Target="../media/image39.emf"/><Relationship Id="rId4" Type="http://schemas.openxmlformats.org/officeDocument/2006/relationships/oleObject" Target="../embeddings/Microsoft_Word_97_-_2003___13.doc"/></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44.emf"/><Relationship Id="rId4" Type="http://schemas.openxmlformats.org/officeDocument/2006/relationships/oleObject" Target="../embeddings/Microsoft_Word_97_-_2003___14.doc"/></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15.vml"/><Relationship Id="rId5" Type="http://schemas.openxmlformats.org/officeDocument/2006/relationships/image" Target="../media/image45.emf"/><Relationship Id="rId4" Type="http://schemas.openxmlformats.org/officeDocument/2006/relationships/oleObject" Target="../embeddings/Microsoft_Word_97_-_2003___15.doc"/></Relationships>
</file>

<file path=ppt/slides/_rels/slide9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9702"/>
            <a:ext cx="9501505" cy="1399357"/>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碳</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酸钠和碳酸氢钠</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smtClean="0">
                <a:latin typeface="Times New Roman"/>
                <a:ea typeface="微软雅黑"/>
                <a:cs typeface="Times New Roman"/>
              </a:rPr>
              <a:t>写出上述序号所表示反应的化学方程式：</a:t>
            </a:r>
            <a:endParaRPr lang="zh-CN" altLang="zh-CN" sz="1050" kern="100" dirty="0" smtClean="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①</a:t>
            </a:r>
            <a:r>
              <a:rPr lang="en-US" altLang="zh-CN" sz="2600" kern="100" dirty="0" smtClean="0">
                <a:latin typeface="Times New Roman"/>
                <a:ea typeface="微软雅黑"/>
                <a:cs typeface="Times New Roman"/>
                <a:sym typeface="Times New Roman"/>
              </a:rPr>
              <a:t>____________________________________________</a:t>
            </a:r>
            <a:r>
              <a:rPr lang="zh-CN" altLang="zh-CN" sz="2600" kern="100" dirty="0" smtClean="0">
                <a:latin typeface="Times New Roman"/>
                <a:ea typeface="微软雅黑"/>
                <a:cs typeface="Times New Roman"/>
              </a:rPr>
              <a:t>；</a:t>
            </a:r>
            <a:endParaRPr lang="zh-CN" altLang="zh-CN" sz="1050" kern="100" dirty="0" smtClean="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②</a:t>
            </a:r>
            <a:r>
              <a:rPr lang="en-US" altLang="zh-CN" sz="2600" kern="100" dirty="0" err="1" smtClean="0">
                <a:latin typeface="Times New Roman"/>
                <a:ea typeface="微软雅黑"/>
                <a:cs typeface="Courier New"/>
              </a:rPr>
              <a:t>Ca</a:t>
            </a:r>
            <a:r>
              <a:rPr lang="en-US" altLang="zh-CN" sz="2600" kern="100" dirty="0" smtClean="0">
                <a:latin typeface="Times New Roman"/>
                <a:ea typeface="微软雅黑"/>
                <a:cs typeface="Courier New"/>
              </a:rPr>
              <a:t>(OH)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a:t>
            </a:r>
            <a:r>
              <a:rPr lang="zh-CN" altLang="zh-CN" sz="2600" kern="100" dirty="0" smtClean="0">
                <a:latin typeface="Times New Roman"/>
                <a:ea typeface="微软雅黑"/>
                <a:cs typeface="Times New Roman"/>
              </a:rPr>
              <a:t>少量</a:t>
            </a: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Ca</a:t>
            </a:r>
            <a:r>
              <a:rPr lang="en-US" altLang="zh-CN" sz="2600" kern="100" dirty="0" smtClean="0">
                <a:latin typeface="Times New Roman"/>
                <a:ea typeface="微软雅黑"/>
                <a:cs typeface="Courier New"/>
              </a:rPr>
              <a:t>(OH)</a:t>
            </a:r>
            <a:r>
              <a:rPr lang="en-US" altLang="zh-CN" sz="2600" kern="100" baseline="-25000" dirty="0" smtClean="0">
                <a:latin typeface="Times New Roman"/>
                <a:ea typeface="微软雅黑"/>
                <a:cs typeface="Courier New"/>
              </a:rPr>
              <a:t>2</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2NaHCO</a:t>
            </a:r>
            <a:r>
              <a:rPr lang="en-US" altLang="zh-CN" sz="2600" kern="100" baseline="-25000" dirty="0" smtClean="0">
                <a:latin typeface="Times New Roman"/>
                <a:ea typeface="微软雅黑"/>
                <a:cs typeface="Courier New"/>
              </a:rPr>
              <a:t>3</a:t>
            </a:r>
            <a:r>
              <a:rPr lang="en-US" altLang="zh-CN" sz="2600" kern="100" spc="-80" dirty="0" smtClean="0">
                <a:latin typeface="Times New Roman"/>
                <a:ea typeface="微软雅黑"/>
                <a:cs typeface="Courier New"/>
              </a:rPr>
              <a:t>==</a:t>
            </a:r>
            <a:r>
              <a:rPr lang="en-US" altLang="zh-CN" sz="2600" kern="100" dirty="0" smtClean="0">
                <a:latin typeface="Times New Roman"/>
                <a:ea typeface="微软雅黑"/>
                <a:cs typeface="Courier New"/>
              </a:rPr>
              <a:t>=CaCO</a:t>
            </a:r>
            <a:r>
              <a:rPr lang="en-US" altLang="zh-CN" sz="2600" kern="100" baseline="-25000" dirty="0" smtClean="0">
                <a:latin typeface="Times New Roman"/>
                <a:ea typeface="微软雅黑"/>
                <a:cs typeface="Courier New"/>
              </a:rPr>
              <a:t>3</a:t>
            </a:r>
            <a:r>
              <a:rPr lang="en-US" altLang="zh-CN" sz="2600" kern="100" dirty="0" smtClean="0">
                <a:latin typeface="宋体"/>
                <a:ea typeface="微软雅黑"/>
                <a:cs typeface="Times New Roman"/>
              </a:rPr>
              <a:t>↓</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2H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zh-CN" altLang="zh-CN" sz="2600" kern="100" dirty="0" smtClean="0">
                <a:latin typeface="Times New Roman"/>
                <a:ea typeface="微软雅黑"/>
                <a:cs typeface="Times New Roman"/>
              </a:rPr>
              <a:t>；</a:t>
            </a:r>
            <a:endParaRPr lang="zh-CN" altLang="zh-CN" sz="1050" kern="100" dirty="0" smtClean="0">
              <a:latin typeface="宋体"/>
              <a:cs typeface="Courier New"/>
            </a:endParaRPr>
          </a:p>
          <a:p>
            <a:pPr algn="just">
              <a:lnSpc>
                <a:spcPct val="150000"/>
              </a:lnSpc>
              <a:spcAft>
                <a:spcPts val="0"/>
              </a:spcAft>
              <a:tabLst>
                <a:tab pos="3510915" algn="l"/>
              </a:tabLst>
            </a:pPr>
            <a:r>
              <a:rPr lang="en-US" altLang="zh-CN" sz="2600" kern="100" dirty="0" err="1" smtClean="0">
                <a:latin typeface="Times New Roman"/>
                <a:ea typeface="微软雅黑"/>
                <a:cs typeface="Courier New"/>
              </a:rPr>
              <a:t>Ca</a:t>
            </a:r>
            <a:r>
              <a:rPr lang="en-US" altLang="zh-CN" sz="2600" kern="100" dirty="0" smtClean="0">
                <a:latin typeface="Times New Roman"/>
                <a:ea typeface="微软雅黑"/>
                <a:cs typeface="Courier New"/>
              </a:rPr>
              <a:t>(OH)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a:t>
            </a:r>
            <a:r>
              <a:rPr lang="zh-CN" altLang="zh-CN" sz="2600" kern="100" dirty="0" smtClean="0">
                <a:latin typeface="Times New Roman"/>
                <a:ea typeface="微软雅黑"/>
                <a:cs typeface="Times New Roman"/>
              </a:rPr>
              <a:t>过量</a:t>
            </a: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Ca</a:t>
            </a:r>
            <a:r>
              <a:rPr lang="en-US" altLang="zh-CN" sz="2600" kern="100" dirty="0" smtClean="0">
                <a:latin typeface="Times New Roman"/>
                <a:ea typeface="微软雅黑"/>
                <a:cs typeface="Courier New"/>
              </a:rPr>
              <a:t>(OH)</a:t>
            </a:r>
            <a:r>
              <a:rPr lang="en-US" altLang="zh-CN" sz="2600" kern="100" baseline="-25000" dirty="0" smtClean="0">
                <a:latin typeface="Times New Roman"/>
                <a:ea typeface="微软雅黑"/>
                <a:cs typeface="Courier New"/>
              </a:rPr>
              <a:t>2</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NaHCO</a:t>
            </a:r>
            <a:r>
              <a:rPr lang="en-US" altLang="zh-CN" sz="2600" kern="100" baseline="-25000" dirty="0" smtClean="0">
                <a:latin typeface="Times New Roman"/>
                <a:ea typeface="微软雅黑"/>
                <a:cs typeface="Courier New"/>
              </a:rPr>
              <a:t>3</a:t>
            </a:r>
            <a:r>
              <a:rPr lang="en-US" altLang="zh-CN" sz="2600" kern="100" spc="-80" dirty="0" smtClean="0">
                <a:latin typeface="Times New Roman"/>
                <a:ea typeface="微软雅黑"/>
                <a:cs typeface="Courier New"/>
              </a:rPr>
              <a:t>==</a:t>
            </a:r>
            <a:r>
              <a:rPr lang="en-US" altLang="zh-CN" sz="2600" kern="100" dirty="0" smtClean="0">
                <a:latin typeface="Times New Roman"/>
                <a:ea typeface="微软雅黑"/>
                <a:cs typeface="Courier New"/>
              </a:rPr>
              <a:t>=CaCO</a:t>
            </a:r>
            <a:r>
              <a:rPr lang="en-US" altLang="zh-CN" sz="2600" kern="100" baseline="-25000" dirty="0" smtClean="0">
                <a:latin typeface="Times New Roman"/>
                <a:ea typeface="微软雅黑"/>
                <a:cs typeface="Courier New"/>
              </a:rPr>
              <a:t>3</a:t>
            </a:r>
            <a:r>
              <a:rPr lang="en-US" altLang="zh-CN" sz="2600" kern="100" dirty="0" smtClean="0">
                <a:latin typeface="宋体"/>
                <a:ea typeface="微软雅黑"/>
                <a:cs typeface="Times New Roman"/>
              </a:rPr>
              <a:t>↓</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zh-CN" altLang="zh-CN" sz="2600" kern="100" dirty="0" smtClean="0">
                <a:latin typeface="Times New Roman"/>
                <a:ea typeface="微软雅黑"/>
                <a:cs typeface="Times New Roman"/>
              </a:rPr>
              <a:t>＋</a:t>
            </a:r>
            <a:r>
              <a:rPr lang="en-US" altLang="zh-CN" sz="2600" kern="100" dirty="0" err="1" smtClean="0">
                <a:latin typeface="Times New Roman"/>
                <a:ea typeface="微软雅黑"/>
                <a:cs typeface="Courier New"/>
              </a:rPr>
              <a:t>NaOH</a:t>
            </a:r>
            <a:r>
              <a:rPr lang="zh-CN" altLang="zh-CN" sz="2600" kern="100" dirty="0" smtClean="0">
                <a:latin typeface="Times New Roman"/>
                <a:ea typeface="微软雅黑"/>
                <a:cs typeface="Times New Roman"/>
              </a:rPr>
              <a:t>；</a:t>
            </a:r>
            <a:endParaRPr lang="zh-CN" altLang="zh-CN" sz="1050" kern="100" dirty="0" smtClean="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③</a:t>
            </a:r>
            <a:r>
              <a:rPr lang="en-US" altLang="zh-CN" sz="2600" kern="100" dirty="0" smtClean="0">
                <a:latin typeface="Times New Roman"/>
                <a:ea typeface="微软雅黑"/>
                <a:cs typeface="Courier New"/>
              </a:rPr>
              <a:t>NaHCO</a:t>
            </a:r>
            <a:r>
              <a:rPr lang="en-US" altLang="zh-CN" sz="2600" kern="100" baseline="-25000" dirty="0" smtClean="0">
                <a:latin typeface="Times New Roman"/>
                <a:ea typeface="微软雅黑"/>
                <a:cs typeface="Courier New"/>
              </a:rPr>
              <a:t>3</a:t>
            </a:r>
            <a:r>
              <a:rPr lang="zh-CN" altLang="zh-CN" sz="2600" kern="100" dirty="0" smtClean="0">
                <a:latin typeface="Times New Roman"/>
                <a:ea typeface="微软雅黑"/>
                <a:cs typeface="Times New Roman"/>
              </a:rPr>
              <a:t>＋</a:t>
            </a:r>
            <a:r>
              <a:rPr lang="en-US" altLang="zh-CN" sz="2600" kern="100" dirty="0" err="1" smtClean="0">
                <a:latin typeface="Times New Roman"/>
                <a:ea typeface="微软雅黑"/>
                <a:cs typeface="Courier New"/>
              </a:rPr>
              <a:t>NaOH</a:t>
            </a:r>
            <a:r>
              <a:rPr lang="en-US" altLang="zh-CN" sz="2600" kern="100" spc="-80" dirty="0" smtClean="0">
                <a:latin typeface="Times New Roman"/>
                <a:ea typeface="微软雅黑"/>
                <a:cs typeface="Courier New"/>
              </a:rPr>
              <a:t>==</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zh-CN" altLang="zh-CN" sz="2600" kern="100" dirty="0" smtClean="0">
                <a:latin typeface="Times New Roman"/>
                <a:ea typeface="微软雅黑"/>
                <a:cs typeface="Times New Roman"/>
              </a:rPr>
              <a:t>；</a:t>
            </a:r>
            <a:endParaRPr lang="zh-CN" altLang="zh-CN" sz="1050" kern="100" dirty="0" smtClean="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④</a:t>
            </a:r>
            <a:r>
              <a:rPr lang="en-US" altLang="zh-CN" sz="2600" kern="100" dirty="0" smtClean="0">
                <a:latin typeface="Times New Roman"/>
                <a:ea typeface="微软雅黑"/>
                <a:cs typeface="Times New Roman"/>
                <a:sym typeface="Times New Roman"/>
              </a:rPr>
              <a:t>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1293915" y="1402610"/>
            <a:ext cx="5521383" cy="406977"/>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NaHCO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err="1">
                <a:solidFill>
                  <a:srgbClr val="C00000"/>
                </a:solidFill>
                <a:latin typeface="Times New Roman"/>
                <a:ea typeface="微软雅黑"/>
                <a:cs typeface="Courier New"/>
                <a:sym typeface="Times New Roman"/>
              </a:rPr>
              <a:t>HCl</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a:t>
            </a:r>
            <a:r>
              <a:rPr lang="en-US" altLang="zh-CN" sz="2600" kern="100" dirty="0" err="1">
                <a:solidFill>
                  <a:srgbClr val="C00000"/>
                </a:solidFill>
                <a:latin typeface="Times New Roman"/>
                <a:ea typeface="微软雅黑"/>
                <a:cs typeface="Courier New"/>
                <a:sym typeface="Times New Roman"/>
              </a:rPr>
              <a:t>NaCl</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77413375"/>
              </p:ext>
            </p:extLst>
          </p:nvPr>
        </p:nvGraphicFramePr>
        <p:xfrm>
          <a:off x="608808" y="3633438"/>
          <a:ext cx="6386513" cy="827087"/>
        </p:xfrm>
        <a:graphic>
          <a:graphicData uri="http://schemas.openxmlformats.org/presentationml/2006/ole">
            <mc:AlternateContent xmlns:mc="http://schemas.openxmlformats.org/markup-compatibility/2006">
              <mc:Choice xmlns:v="urn:schemas-microsoft-com:vml" Requires="v">
                <p:oleObj spid="_x0000_s3166" name="Document" r:id="rId4" imgW="6490671" imgH="835258" progId="Word.Document.8">
                  <p:embed/>
                </p:oleObj>
              </mc:Choice>
              <mc:Fallback>
                <p:oleObj name="Document" r:id="rId4" imgW="6490671" imgH="835258" progId="Word.Document.8">
                  <p:embed/>
                  <p:pic>
                    <p:nvPicPr>
                      <p:cNvPr id="0" name=""/>
                      <p:cNvPicPr/>
                      <p:nvPr/>
                    </p:nvPicPr>
                    <p:blipFill>
                      <a:blip r:embed="rId5"/>
                      <a:stretch>
                        <a:fillRect/>
                      </a:stretch>
                    </p:blipFill>
                    <p:spPr>
                      <a:xfrm>
                        <a:off x="608808" y="3633438"/>
                        <a:ext cx="6386513" cy="827087"/>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470" y="1629564"/>
            <a:ext cx="11654075" cy="156578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用途：</a:t>
            </a:r>
            <a:r>
              <a:rPr lang="zh-CN" altLang="zh-CN" sz="2600" kern="100" dirty="0">
                <a:latin typeface="Times New Roman"/>
                <a:ea typeface="微软雅黑"/>
                <a:cs typeface="Times New Roman"/>
              </a:rPr>
              <a:t>焙制糕点所用的发酵粉的主要成分</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sym typeface="Times New Roman"/>
              </a:rPr>
              <a:t>______________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该物质还常用于医疗上治</a:t>
            </a:r>
            <a:r>
              <a:rPr lang="zh-CN" altLang="zh-CN" sz="2600" kern="100" dirty="0" smtClean="0">
                <a:latin typeface="Times New Roman"/>
                <a:ea typeface="微软雅黑"/>
                <a:cs typeface="Times New Roman"/>
              </a:rPr>
              <a:t>疗</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过</a:t>
            </a:r>
            <a:r>
              <a:rPr lang="zh-CN" altLang="zh-CN" sz="2600" kern="100" dirty="0">
                <a:latin typeface="Times New Roman"/>
                <a:ea typeface="微软雅黑"/>
                <a:cs typeface="Times New Roman"/>
              </a:rPr>
              <a:t>多</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
        <p:nvSpPr>
          <p:cNvPr id="2" name="矩形 1"/>
          <p:cNvSpPr/>
          <p:nvPr/>
        </p:nvSpPr>
        <p:spPr>
          <a:xfrm>
            <a:off x="7715413" y="1744321"/>
            <a:ext cx="1386918"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NaHCO</a:t>
            </a:r>
            <a:r>
              <a:rPr lang="en-US" altLang="zh-CN" sz="2600" kern="100" baseline="-25000" dirty="0">
                <a:solidFill>
                  <a:srgbClr val="C00000"/>
                </a:solidFill>
                <a:latin typeface="Times New Roman"/>
                <a:ea typeface="微软雅黑"/>
                <a:cs typeface="Courier New"/>
                <a:sym typeface="Times New Roman"/>
              </a:rPr>
              <a:t>3</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2854792" y="2345575"/>
            <a:ext cx="851515" cy="595856"/>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胃酸</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447" y="369403"/>
            <a:ext cx="11654075" cy="72325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smtClean="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侯氏制碱</a:t>
            </a:r>
            <a:r>
              <a:rPr lang="zh-CN" altLang="zh-CN" sz="2600" kern="100" dirty="0" smtClean="0">
                <a:latin typeface="Times New Roman"/>
                <a:ea typeface="黑体"/>
                <a:cs typeface="Times New Roman"/>
              </a:rPr>
              <a:t>法</a:t>
            </a:r>
            <a:r>
              <a:rPr lang="en-US" altLang="zh-CN" sz="1050" kern="100" dirty="0" smtClean="0">
                <a:latin typeface="宋体"/>
                <a:cs typeface="Courier New"/>
              </a:rPr>
              <a:t>	</a:t>
            </a:r>
            <a:endParaRPr lang="en-US" altLang="zh-CN" sz="2600" kern="100" dirty="0" smtClean="0">
              <a:latin typeface="Times New Roman"/>
              <a:ea typeface="微软雅黑"/>
              <a:cs typeface="Times New Roman"/>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11951284"/>
              </p:ext>
            </p:extLst>
          </p:nvPr>
        </p:nvGraphicFramePr>
        <p:xfrm>
          <a:off x="479425" y="1089025"/>
          <a:ext cx="11379200" cy="5151438"/>
        </p:xfrm>
        <a:graphic>
          <a:graphicData uri="http://schemas.openxmlformats.org/presentationml/2006/ole">
            <mc:AlternateContent xmlns:mc="http://schemas.openxmlformats.org/markup-compatibility/2006">
              <mc:Choice xmlns:v="urn:schemas-microsoft-com:vml" Requires="v">
                <p:oleObj spid="_x0000_s4188" name="Document" r:id="rId4" imgW="11484297" imgH="5206683" progId="Word.Document.8">
                  <p:embed/>
                </p:oleObj>
              </mc:Choice>
              <mc:Fallback>
                <p:oleObj name="Document" r:id="rId4" imgW="11484297" imgH="5206683" progId="Word.Document.8">
                  <p:embed/>
                  <p:pic>
                    <p:nvPicPr>
                      <p:cNvPr id="0" name=""/>
                      <p:cNvPicPr/>
                      <p:nvPr/>
                    </p:nvPicPr>
                    <p:blipFill>
                      <a:blip r:embed="rId5"/>
                      <a:stretch>
                        <a:fillRect/>
                      </a:stretch>
                    </p:blipFill>
                    <p:spPr>
                      <a:xfrm>
                        <a:off x="479425" y="1089025"/>
                        <a:ext cx="11379200" cy="5151438"/>
                      </a:xfrm>
                      <a:prstGeom prst="rect">
                        <a:avLst/>
                      </a:prstGeom>
                    </p:spPr>
                  </p:pic>
                </p:oleObj>
              </mc:Fallback>
            </mc:AlternateContent>
          </a:graphicData>
        </a:graphic>
      </p:graphicFrame>
      <p:sp>
        <p:nvSpPr>
          <p:cNvPr id="7" name="矩形 6"/>
          <p:cNvSpPr/>
          <p:nvPr/>
        </p:nvSpPr>
        <p:spPr>
          <a:xfrm>
            <a:off x="4754346" y="1809587"/>
            <a:ext cx="2961067" cy="617477"/>
          </a:xfrm>
          <a:prstGeom prst="rect">
            <a:avLst/>
          </a:prstGeom>
        </p:spPr>
        <p:txBody>
          <a:bodyPr wrap="none">
            <a:spAutoFit/>
          </a:bodyPr>
          <a:lstStyle/>
          <a:p>
            <a:pPr algn="just">
              <a:lnSpc>
                <a:spcPct val="150000"/>
              </a:lnSpc>
              <a:spcAft>
                <a:spcPts val="0"/>
              </a:spcAft>
            </a:pPr>
            <a:r>
              <a:rPr lang="en-US" altLang="zh-CN" sz="2600" kern="100" dirty="0">
                <a:solidFill>
                  <a:srgbClr val="C00000"/>
                </a:solidFill>
                <a:latin typeface="Times New Roman"/>
                <a:ea typeface="微软雅黑"/>
                <a:cs typeface="Courier New"/>
              </a:rPr>
              <a:t>NaHCO</a:t>
            </a:r>
            <a:r>
              <a:rPr lang="en-US" altLang="zh-CN" sz="2600" kern="100" baseline="-25000" dirty="0">
                <a:solidFill>
                  <a:srgbClr val="C00000"/>
                </a:solidFill>
                <a:latin typeface="Times New Roman"/>
                <a:ea typeface="微软雅黑"/>
                <a:cs typeface="Courier New"/>
              </a:rPr>
              <a:t>3</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a:t>
            </a:r>
            <a:r>
              <a:rPr lang="en-US" altLang="zh-CN" sz="2600" kern="100" dirty="0" smtClean="0">
                <a:solidFill>
                  <a:srgbClr val="C00000"/>
                </a:solidFill>
                <a:latin typeface="Times New Roman"/>
                <a:ea typeface="微软雅黑"/>
                <a:cs typeface="Courier New"/>
              </a:rPr>
              <a:t>NH</a:t>
            </a:r>
            <a:r>
              <a:rPr lang="en-US" altLang="zh-CN" sz="2600" kern="100" baseline="-25000" dirty="0" smtClean="0">
                <a:solidFill>
                  <a:srgbClr val="C00000"/>
                </a:solidFill>
                <a:latin typeface="Times New Roman"/>
                <a:ea typeface="微软雅黑"/>
                <a:cs typeface="Courier New"/>
              </a:rPr>
              <a:t>4</a:t>
            </a:r>
            <a:r>
              <a:rPr lang="en-US" altLang="zh-CN" sz="2600" kern="100" dirty="0" smtClean="0">
                <a:solidFill>
                  <a:srgbClr val="C00000"/>
                </a:solidFill>
                <a:latin typeface="Times New Roman"/>
                <a:ea typeface="微软雅黑"/>
                <a:cs typeface="Courier New"/>
              </a:rPr>
              <a:t>Cl</a:t>
            </a:r>
          </a:p>
        </p:txBody>
      </p:sp>
      <p:sp>
        <p:nvSpPr>
          <p:cNvPr id="11" name="矩形 10"/>
          <p:cNvSpPr/>
          <p:nvPr/>
        </p:nvSpPr>
        <p:spPr>
          <a:xfrm>
            <a:off x="3394861" y="3657443"/>
            <a:ext cx="776175"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rPr>
              <a:t>NH</a:t>
            </a:r>
            <a:r>
              <a:rPr lang="en-US" altLang="zh-CN" sz="2600" kern="100" baseline="-25000" dirty="0">
                <a:solidFill>
                  <a:srgbClr val="C00000"/>
                </a:solidFill>
                <a:latin typeface="Times New Roman"/>
                <a:ea typeface="微软雅黑"/>
                <a:cs typeface="Courier New"/>
              </a:rPr>
              <a:t>3</a:t>
            </a:r>
            <a:endParaRPr lang="zh-CN" altLang="en-US" dirty="0"/>
          </a:p>
        </p:txBody>
      </p:sp>
      <p:sp>
        <p:nvSpPr>
          <p:cNvPr id="13" name="矩形 12"/>
          <p:cNvSpPr/>
          <p:nvPr/>
        </p:nvSpPr>
        <p:spPr>
          <a:xfrm>
            <a:off x="2996366" y="4463001"/>
            <a:ext cx="758541" cy="406977"/>
          </a:xfrm>
          <a:prstGeom prst="rect">
            <a:avLst/>
          </a:prstGeom>
        </p:spPr>
        <p:txBody>
          <a:bodyPr wrap="none">
            <a:spAutoFit/>
          </a:bodyPr>
          <a:lstStyle/>
          <a:p>
            <a:r>
              <a:rPr lang="en-US" altLang="zh-CN" sz="2600" kern="100" smtClean="0">
                <a:solidFill>
                  <a:srgbClr val="C00000"/>
                </a:solidFill>
                <a:latin typeface="Times New Roman"/>
                <a:ea typeface="微软雅黑"/>
                <a:cs typeface="Courier New"/>
              </a:rPr>
              <a:t>CO</a:t>
            </a:r>
            <a:r>
              <a:rPr lang="en-US" altLang="zh-CN" sz="2600" kern="100" baseline="-25000" smtClean="0">
                <a:solidFill>
                  <a:srgbClr val="C00000"/>
                </a:solidFill>
                <a:latin typeface="Times New Roman"/>
                <a:ea typeface="微软雅黑"/>
                <a:cs typeface="Courier New"/>
              </a:rPr>
              <a:t>2</a:t>
            </a:r>
            <a:endParaRPr lang="zh-CN" altLang="en-US" dirty="0"/>
          </a:p>
        </p:txBody>
      </p:sp>
    </p:spTree>
    <p:extLst>
      <p:ext uri="{BB962C8B-B14F-4D97-AF65-F5344CB8AC3E}">
        <p14:creationId xmlns:p14="http://schemas.microsoft.com/office/powerpoint/2010/main" val="23945801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81170"/>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endParaRPr lang="zh-CN" altLang="zh-CN" sz="1050" kern="100" dirty="0">
              <a:effectLst/>
              <a:latin typeface="宋体"/>
              <a:cs typeface="Courier New"/>
            </a:endParaRPr>
          </a:p>
        </p:txBody>
      </p:sp>
      <p:sp>
        <p:nvSpPr>
          <p:cNvPr id="8" name="矩形 7"/>
          <p:cNvSpPr/>
          <p:nvPr/>
        </p:nvSpPr>
        <p:spPr>
          <a:xfrm>
            <a:off x="516880" y="1760995"/>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与同浓度盐酸反应的剧烈程度：</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&lt;Na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热稳定性：</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&lt;Na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等物质的量的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分别与足量盐酸反应产生的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质量相同。</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利用澄清石灰水可鉴别</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溶液与</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在水中的溶解度小于</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zh-CN" altLang="zh-CN" sz="2600" kern="100" dirty="0">
                <a:latin typeface="Times New Roman"/>
                <a:ea typeface="微软雅黑"/>
                <a:cs typeface="Times New Roman"/>
              </a:rPr>
              <a:t>、</a:t>
            </a:r>
            <a:r>
              <a:rPr lang="en-US" altLang="zh-CN" sz="2600" kern="100" dirty="0" err="1">
                <a:latin typeface="Times New Roman"/>
                <a:ea typeface="微软雅黑"/>
                <a:cs typeface="Courier New"/>
              </a:rPr>
              <a:t>NaCl</a:t>
            </a:r>
            <a:r>
              <a:rPr lang="en-US" altLang="zh-CN" sz="2600" kern="100" dirty="0" smtClean="0">
                <a:latin typeface="Times New Roman"/>
                <a:ea typeface="微软雅黑"/>
                <a:cs typeface="Courier New"/>
              </a:rPr>
              <a:t>(</a:t>
            </a:r>
            <a:r>
              <a:rPr lang="zh-CN" altLang="en-US"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8277460" y="1964988"/>
            <a:ext cx="518091" cy="541687"/>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5375113" y="2528061"/>
            <a:ext cx="519694"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714891" y="3761137"/>
            <a:ext cx="519694"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8435505" y="4274122"/>
            <a:ext cx="518092" cy="595856"/>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10" name="矩形 9"/>
          <p:cNvSpPr/>
          <p:nvPr/>
        </p:nvSpPr>
        <p:spPr>
          <a:xfrm>
            <a:off x="8975574" y="4869978"/>
            <a:ext cx="519694"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a:t>
            </a:r>
            <a:r>
              <a:rPr lang="en-US" altLang="zh-CN" sz="2600" b="1" kern="100" dirty="0" smtClean="0">
                <a:solidFill>
                  <a:schemeClr val="bg2">
                    <a:lumMod val="25000"/>
                  </a:schemeClr>
                </a:solidFill>
                <a:latin typeface="微软雅黑" pitchFamily="34" charset="-122"/>
                <a:ea typeface="微软雅黑" pitchFamily="34" charset="-122"/>
                <a:cs typeface="Times New Roman"/>
              </a:rPr>
              <a:t>Na</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2</a:t>
            </a:r>
            <a:r>
              <a:rPr lang="en-US" altLang="zh-CN" sz="2600" b="1" kern="100" dirty="0" smtClean="0">
                <a:solidFill>
                  <a:schemeClr val="bg2">
                    <a:lumMod val="25000"/>
                  </a:schemeClr>
                </a:solidFill>
                <a:latin typeface="微软雅黑" pitchFamily="34" charset="-122"/>
                <a:ea typeface="微软雅黑" pitchFamily="34" charset="-122"/>
                <a:cs typeface="Times New Roman"/>
              </a:rPr>
              <a:t>CO</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3</a:t>
            </a:r>
            <a:r>
              <a:rPr lang="zh-CN" altLang="en-US" sz="2600" b="1" kern="100" dirty="0" smtClean="0">
                <a:solidFill>
                  <a:schemeClr val="bg2">
                    <a:lumMod val="25000"/>
                  </a:schemeClr>
                </a:solidFill>
                <a:latin typeface="微软雅黑" pitchFamily="34" charset="-122"/>
                <a:ea typeface="微软雅黑" pitchFamily="34" charset="-122"/>
                <a:cs typeface="Times New Roman"/>
              </a:rPr>
              <a:t>、 </a:t>
            </a:r>
            <a:r>
              <a:rPr lang="en-US" altLang="zh-CN" sz="2600" b="1" kern="100" dirty="0" smtClean="0">
                <a:solidFill>
                  <a:schemeClr val="bg2">
                    <a:lumMod val="25000"/>
                  </a:schemeClr>
                </a:solidFill>
                <a:latin typeface="微软雅黑" pitchFamily="34" charset="-122"/>
                <a:ea typeface="微软雅黑" pitchFamily="34" charset="-122"/>
                <a:cs typeface="Times New Roman"/>
              </a:rPr>
              <a:t>NaHCO</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3</a:t>
            </a:r>
            <a:r>
              <a:rPr lang="zh-CN" altLang="en-US" sz="2600" b="1" kern="100" dirty="0" smtClean="0">
                <a:solidFill>
                  <a:schemeClr val="bg2">
                    <a:lumMod val="25000"/>
                  </a:schemeClr>
                </a:solidFill>
                <a:latin typeface="微软雅黑" pitchFamily="34" charset="-122"/>
                <a:ea typeface="微软雅黑" pitchFamily="34" charset="-122"/>
                <a:cs typeface="Times New Roman"/>
              </a:rPr>
              <a:t>的</a:t>
            </a:r>
            <a:r>
              <a:rPr lang="zh-CN" altLang="en-US" sz="2600" b="1" kern="100" dirty="0">
                <a:solidFill>
                  <a:schemeClr val="bg2">
                    <a:lumMod val="25000"/>
                  </a:schemeClr>
                </a:solidFill>
                <a:latin typeface="微软雅黑" pitchFamily="34" charset="-122"/>
                <a:ea typeface="微软雅黑" pitchFamily="34" charset="-122"/>
                <a:cs typeface="Times New Roman"/>
              </a:rPr>
              <a:t>鉴别与相互转化</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a:t>
            </a:r>
            <a:r>
              <a:rPr lang="en-US" altLang="zh-CN" sz="2600" b="1" kern="100" dirty="0" smtClean="0">
                <a:solidFill>
                  <a:schemeClr val="bg2">
                    <a:lumMod val="25000"/>
                  </a:schemeClr>
                </a:solidFill>
                <a:latin typeface="微软雅黑" pitchFamily="34" charset="-122"/>
                <a:ea typeface="微软雅黑" pitchFamily="34" charset="-122"/>
                <a:cs typeface="Times New Roman"/>
              </a:rPr>
              <a:t>Na</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2</a:t>
            </a:r>
            <a:r>
              <a:rPr lang="en-US" altLang="zh-CN" sz="2600" b="1" kern="100" dirty="0" smtClean="0">
                <a:solidFill>
                  <a:schemeClr val="bg2">
                    <a:lumMod val="25000"/>
                  </a:schemeClr>
                </a:solidFill>
                <a:latin typeface="微软雅黑" pitchFamily="34" charset="-122"/>
                <a:ea typeface="微软雅黑" pitchFamily="34" charset="-122"/>
                <a:cs typeface="Times New Roman"/>
              </a:rPr>
              <a:t>CO</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3</a:t>
            </a:r>
            <a:r>
              <a:rPr lang="zh-CN" altLang="en-US" sz="2600" b="1" kern="100" dirty="0" smtClean="0">
                <a:solidFill>
                  <a:schemeClr val="bg2">
                    <a:lumMod val="25000"/>
                  </a:schemeClr>
                </a:solidFill>
                <a:latin typeface="微软雅黑" pitchFamily="34" charset="-122"/>
                <a:ea typeface="微软雅黑" pitchFamily="34" charset="-122"/>
                <a:cs typeface="Times New Roman"/>
              </a:rPr>
              <a:t>与</a:t>
            </a:r>
            <a:r>
              <a:rPr lang="en-US" altLang="zh-CN" sz="2600" b="1" kern="100" dirty="0" smtClean="0">
                <a:solidFill>
                  <a:schemeClr val="bg2">
                    <a:lumMod val="25000"/>
                  </a:schemeClr>
                </a:solidFill>
                <a:latin typeface="微软雅黑" pitchFamily="34" charset="-122"/>
                <a:ea typeface="微软雅黑" pitchFamily="34" charset="-122"/>
                <a:cs typeface="Times New Roman"/>
              </a:rPr>
              <a:t>NaHCO</a:t>
            </a:r>
            <a:r>
              <a:rPr lang="en-US" altLang="zh-CN" sz="2600" b="1" kern="100" baseline="-25000" dirty="0" smtClean="0">
                <a:solidFill>
                  <a:schemeClr val="bg2">
                    <a:lumMod val="25000"/>
                  </a:schemeClr>
                </a:solidFill>
                <a:latin typeface="微软雅黑" pitchFamily="34" charset="-122"/>
                <a:ea typeface="微软雅黑" pitchFamily="34" charset="-122"/>
                <a:cs typeface="Times New Roman"/>
              </a:rPr>
              <a:t>3</a:t>
            </a:r>
            <a:r>
              <a:rPr lang="zh-CN" altLang="en-US" sz="2600" b="1" kern="100" dirty="0" smtClean="0">
                <a:solidFill>
                  <a:schemeClr val="bg2">
                    <a:lumMod val="25000"/>
                  </a:schemeClr>
                </a:solidFill>
                <a:latin typeface="微软雅黑" pitchFamily="34" charset="-122"/>
                <a:ea typeface="微软雅黑" pitchFamily="34" charset="-122"/>
                <a:cs typeface="Times New Roman"/>
              </a:rPr>
              <a:t>的</a:t>
            </a:r>
            <a:r>
              <a:rPr lang="zh-CN" altLang="en-US" sz="2600" b="1" kern="100" dirty="0">
                <a:solidFill>
                  <a:schemeClr val="bg2">
                    <a:lumMod val="25000"/>
                  </a:schemeClr>
                </a:solidFill>
                <a:latin typeface="微软雅黑" pitchFamily="34" charset="-122"/>
                <a:ea typeface="微软雅黑" pitchFamily="34" charset="-122"/>
                <a:cs typeface="Times New Roman"/>
              </a:rPr>
              <a:t>性质差别比较</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369403"/>
            <a:ext cx="11595508" cy="73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73000"/>
              </a:lnSpc>
              <a:spcBef>
                <a:spcPts val="1300"/>
              </a:spcBef>
              <a:spcAft>
                <a:spcPts val="1300"/>
              </a:spcAft>
            </a:pPr>
            <a:r>
              <a:rPr lang="zh-CN" altLang="zh-CN" sz="2800" b="1" kern="100" dirty="0">
                <a:latin typeface="Calibri"/>
                <a:ea typeface="宋体"/>
                <a:cs typeface="Times New Roman"/>
              </a:rPr>
              <a:t>一、</a:t>
            </a:r>
            <a:r>
              <a:rPr lang="en-US" altLang="zh-CN" sz="2800" b="1" kern="100" dirty="0">
                <a:latin typeface="Calibri"/>
                <a:cs typeface="Times New Roman"/>
              </a:rPr>
              <a:t>Na</a:t>
            </a:r>
            <a:r>
              <a:rPr lang="en-US" altLang="zh-CN" sz="2800" b="1" kern="100" baseline="-25000" dirty="0">
                <a:latin typeface="Calibri"/>
                <a:cs typeface="Times New Roman"/>
              </a:rPr>
              <a:t>2</a:t>
            </a:r>
            <a:r>
              <a:rPr lang="en-US" altLang="zh-CN" sz="2800" b="1" kern="100" dirty="0">
                <a:latin typeface="Calibri"/>
                <a:cs typeface="Times New Roman"/>
              </a:rPr>
              <a:t>CO</a:t>
            </a:r>
            <a:r>
              <a:rPr lang="en-US" altLang="zh-CN" sz="2800" b="1" kern="100" baseline="-25000" dirty="0">
                <a:latin typeface="Calibri"/>
                <a:cs typeface="Times New Roman"/>
              </a:rPr>
              <a:t>3</a:t>
            </a:r>
            <a:r>
              <a:rPr lang="zh-CN" altLang="zh-CN" sz="2800" b="1" kern="100" dirty="0">
                <a:latin typeface="Calibri"/>
                <a:ea typeface="宋体"/>
                <a:cs typeface="Times New Roman"/>
              </a:rPr>
              <a:t>与</a:t>
            </a:r>
            <a:r>
              <a:rPr lang="en-US" altLang="zh-CN" sz="2800" b="1" kern="100" dirty="0">
                <a:latin typeface="Calibri"/>
                <a:cs typeface="Times New Roman"/>
              </a:rPr>
              <a:t>NaHCO</a:t>
            </a:r>
            <a:r>
              <a:rPr lang="en-US" altLang="zh-CN" sz="2800" b="1" kern="100" baseline="-25000" dirty="0">
                <a:latin typeface="Calibri"/>
                <a:cs typeface="Times New Roman"/>
              </a:rPr>
              <a:t>3</a:t>
            </a:r>
            <a:r>
              <a:rPr lang="zh-CN" altLang="zh-CN" sz="2800" b="1" kern="100" dirty="0">
                <a:latin typeface="Calibri"/>
                <a:ea typeface="宋体"/>
                <a:cs typeface="Times New Roman"/>
              </a:rPr>
              <a:t>的性质差别比较</a:t>
            </a:r>
            <a:endParaRPr lang="zh-CN" altLang="zh-CN" sz="1800" b="1" kern="100" dirty="0">
              <a:effectLst/>
              <a:latin typeface="Calibri"/>
              <a:cs typeface="Times New Roman"/>
            </a:endParaRPr>
          </a:p>
        </p:txBody>
      </p:sp>
      <p:sp>
        <p:nvSpPr>
          <p:cNvPr id="7" name="矩形 6"/>
          <p:cNvSpPr/>
          <p:nvPr/>
        </p:nvSpPr>
        <p:spPr>
          <a:xfrm>
            <a:off x="381890" y="2606171"/>
            <a:ext cx="11654075"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复合膨松剂一般由三部分组成：</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碳酸盐，其用量主要占</a:t>
            </a:r>
            <a:r>
              <a:rPr lang="en-US" altLang="zh-CN" sz="2600" kern="100" dirty="0">
                <a:latin typeface="Times New Roman"/>
                <a:ea typeface="微软雅黑"/>
                <a:cs typeface="Courier New"/>
              </a:rPr>
              <a:t>20%</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40%</a:t>
            </a:r>
            <a:r>
              <a:rPr lang="zh-CN" altLang="zh-CN" sz="2600" kern="100" dirty="0">
                <a:latin typeface="Times New Roman"/>
                <a:ea typeface="微软雅黑"/>
                <a:cs typeface="Times New Roman"/>
              </a:rPr>
              <a:t>，主要作用是产气。</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酸性盐或者有机酸如醋酸。用量约</a:t>
            </a:r>
            <a:r>
              <a:rPr lang="en-US" altLang="zh-CN" sz="2600" kern="100" dirty="0">
                <a:latin typeface="Times New Roman"/>
                <a:ea typeface="微软雅黑"/>
                <a:cs typeface="Courier New"/>
              </a:rPr>
              <a:t>35%</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50%</a:t>
            </a:r>
            <a:r>
              <a:rPr lang="zh-CN" altLang="zh-CN" sz="2600" kern="100" dirty="0">
                <a:latin typeface="Times New Roman"/>
                <a:ea typeface="微软雅黑"/>
                <a:cs typeface="Times New Roman"/>
              </a:rPr>
              <a:t>，作用是与碳酸盐反应，控制反应速率和膨松剂的作用，调节产品酸碱度。</a:t>
            </a:r>
            <a:r>
              <a:rPr lang="zh-CN" altLang="zh-CN" sz="2600" kern="100" dirty="0">
                <a:latin typeface="宋体"/>
                <a:ea typeface="微软雅黑"/>
                <a:cs typeface="Times New Roman"/>
              </a:rPr>
              <a:t>③</a:t>
            </a:r>
            <a:r>
              <a:rPr lang="zh-CN" altLang="zh-CN" sz="2600" kern="100" dirty="0">
                <a:latin typeface="Times New Roman"/>
                <a:ea typeface="微软雅黑"/>
                <a:cs typeface="Times New Roman"/>
              </a:rPr>
              <a:t>助剂，有淀粉、脂肪酸、食盐等，作用是改善膨松剂的保存性，防止吸潮失效，调节气体产生速率或使气体产生均匀，助剂的含量一般是</a:t>
            </a:r>
            <a:r>
              <a:rPr lang="en-US" altLang="zh-CN" sz="2600" kern="100" dirty="0">
                <a:latin typeface="Times New Roman"/>
                <a:ea typeface="微软雅黑"/>
                <a:cs typeface="Courier New"/>
              </a:rPr>
              <a:t>10%</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40%</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78531" name="Picture 3" descr="情景素材"/>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2079477"/>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活动探究"/>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915" y="1380867"/>
            <a:ext cx="2037406" cy="51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白醋的主要成分是醋酸</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COOH)</a:t>
            </a:r>
            <a:r>
              <a:rPr lang="zh-CN" altLang="zh-CN" sz="2600" kern="100" dirty="0">
                <a:latin typeface="Times New Roman"/>
                <a:ea typeface="微软雅黑"/>
                <a:cs typeface="Times New Roman"/>
              </a:rPr>
              <a:t>，是一种一元有机酸。蒸馒头时用白醋</a:t>
            </a:r>
            <a:r>
              <a:rPr lang="zh-CN" altLang="zh-CN" sz="2600" kern="100" dirty="0" smtClean="0">
                <a:latin typeface="Times New Roman"/>
                <a:ea typeface="微软雅黑"/>
                <a:cs typeface="Times New Roman"/>
              </a:rPr>
              <a:t>和</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碳</a:t>
            </a:r>
            <a:r>
              <a:rPr lang="zh-CN" altLang="zh-CN" sz="2600" kern="100" dirty="0">
                <a:latin typeface="Times New Roman"/>
                <a:ea typeface="微软雅黑"/>
                <a:cs typeface="Times New Roman"/>
              </a:rPr>
              <a:t>酸氢钠组成复合膨松剂，尝试分析该复合膨松剂起到膨松效果的可能原因</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79554" name="Picture 2" descr="问题探究"/>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316703494"/>
              </p:ext>
            </p:extLst>
          </p:nvPr>
        </p:nvGraphicFramePr>
        <p:xfrm>
          <a:off x="694516" y="2889725"/>
          <a:ext cx="11088688" cy="2117725"/>
        </p:xfrm>
        <a:graphic>
          <a:graphicData uri="http://schemas.openxmlformats.org/presentationml/2006/ole">
            <mc:AlternateContent xmlns:mc="http://schemas.openxmlformats.org/markup-compatibility/2006">
              <mc:Choice xmlns:v="urn:schemas-microsoft-com:vml" Requires="v">
                <p:oleObj spid="_x0000_s6219" name="Document" r:id="rId5" imgW="11265603" imgH="2138909" progId="Word.Document.8">
                  <p:embed/>
                </p:oleObj>
              </mc:Choice>
              <mc:Fallback>
                <p:oleObj name="Document" r:id="rId5" imgW="11265603" imgH="2138909" progId="Word.Document.8">
                  <p:embed/>
                  <p:pic>
                    <p:nvPicPr>
                      <p:cNvPr id="0" name=""/>
                      <p:cNvPicPr/>
                      <p:nvPr/>
                    </p:nvPicPr>
                    <p:blipFill>
                      <a:blip r:embed="rId6"/>
                      <a:stretch>
                        <a:fillRect/>
                      </a:stretch>
                    </p:blipFill>
                    <p:spPr>
                      <a:xfrm>
                        <a:off x="694516" y="2889725"/>
                        <a:ext cx="11088688" cy="2117725"/>
                      </a:xfrm>
                      <a:prstGeom prst="rect">
                        <a:avLst/>
                      </a:prstGeom>
                    </p:spPr>
                  </p:pic>
                </p:oleObj>
              </mc:Fallback>
            </mc:AlternateContent>
          </a:graphicData>
        </a:graphic>
      </p:graphicFrame>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653348"/>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如果碳酸盐使用碳酸钠，起到膨松效果的原因是怎样的？如果有两种膨松剂分别含有等质量的碳酸钠和碳酸氢钠，使用时哪一种效果更好？</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：碳酸钠与醋酸</a:t>
            </a:r>
            <a:r>
              <a:rPr lang="en-US" altLang="zh-CN" sz="2600" b="1" kern="100" dirty="0">
                <a:solidFill>
                  <a:srgbClr val="C00000"/>
                </a:solidFill>
                <a:latin typeface="Times New Roman"/>
                <a:ea typeface="仿宋_GB2312"/>
                <a:cs typeface="Courier New"/>
              </a:rPr>
              <a:t>(</a:t>
            </a:r>
            <a:r>
              <a:rPr lang="zh-CN" altLang="zh-CN" sz="2600" b="1" kern="100" dirty="0">
                <a:solidFill>
                  <a:srgbClr val="C00000"/>
                </a:solidFill>
                <a:latin typeface="Times New Roman"/>
                <a:ea typeface="仿宋_GB2312"/>
                <a:cs typeface="Times New Roman"/>
              </a:rPr>
              <a:t>简式</a:t>
            </a:r>
            <a:r>
              <a:rPr lang="en-US" altLang="zh-CN" sz="2600" b="1" kern="100" dirty="0" err="1">
                <a:solidFill>
                  <a:srgbClr val="C00000"/>
                </a:solidFill>
                <a:latin typeface="Times New Roman"/>
                <a:ea typeface="仿宋_GB2312"/>
                <a:cs typeface="Courier New"/>
              </a:rPr>
              <a:t>HAc</a:t>
            </a:r>
            <a:r>
              <a:rPr lang="en-US" altLang="zh-CN" sz="2600" b="1" kern="100" dirty="0">
                <a:solidFill>
                  <a:srgbClr val="C00000"/>
                </a:solidFill>
                <a:latin typeface="Times New Roman"/>
                <a:ea typeface="仿宋_GB2312"/>
                <a:cs typeface="Courier New"/>
              </a:rPr>
              <a:t>)</a:t>
            </a:r>
            <a:r>
              <a:rPr lang="zh-CN" altLang="zh-CN" sz="2600" b="1" kern="100" dirty="0">
                <a:solidFill>
                  <a:srgbClr val="C00000"/>
                </a:solidFill>
                <a:latin typeface="Times New Roman"/>
                <a:ea typeface="仿宋_GB2312"/>
                <a:cs typeface="Times New Roman"/>
              </a:rPr>
              <a:t>反应的化学方程式为：</a:t>
            </a:r>
            <a:r>
              <a:rPr lang="en-US" altLang="zh-CN" sz="2600" b="1" kern="100" dirty="0">
                <a:solidFill>
                  <a:srgbClr val="C00000"/>
                </a:solidFill>
                <a:latin typeface="Times New Roman"/>
                <a:ea typeface="仿宋_GB2312"/>
                <a:cs typeface="Courier New"/>
              </a:rPr>
              <a:t>2CH</a:t>
            </a:r>
            <a:r>
              <a:rPr lang="en-US" altLang="zh-CN" sz="2600" b="1" kern="100" baseline="-25000" dirty="0">
                <a:solidFill>
                  <a:srgbClr val="C00000"/>
                </a:solidFill>
                <a:latin typeface="Times New Roman"/>
                <a:ea typeface="仿宋_GB2312"/>
                <a:cs typeface="Courier New"/>
              </a:rPr>
              <a:t>3</a:t>
            </a:r>
            <a:r>
              <a:rPr lang="en-US" altLang="zh-CN" sz="2600" b="1" kern="100" dirty="0">
                <a:solidFill>
                  <a:srgbClr val="C00000"/>
                </a:solidFill>
                <a:latin typeface="Times New Roman"/>
                <a:ea typeface="仿宋_GB2312"/>
                <a:cs typeface="Courier New"/>
              </a:rPr>
              <a:t>COOH</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3</a:t>
            </a:r>
            <a:r>
              <a:rPr lang="en-US" altLang="zh-CN" sz="2600" b="1" kern="100" spc="-80" dirty="0">
                <a:solidFill>
                  <a:srgbClr val="C00000"/>
                </a:solidFill>
                <a:latin typeface="Times New Roman"/>
                <a:ea typeface="仿宋_GB2312"/>
                <a:cs typeface="Courier New"/>
              </a:rPr>
              <a:t>==</a:t>
            </a:r>
            <a:r>
              <a:rPr lang="en-US" altLang="zh-CN" sz="2600" b="1" kern="100" dirty="0">
                <a:solidFill>
                  <a:srgbClr val="C00000"/>
                </a:solidFill>
                <a:latin typeface="Times New Roman"/>
                <a:ea typeface="仿宋_GB2312"/>
                <a:cs typeface="Courier New"/>
              </a:rPr>
              <a:t>=2CH</a:t>
            </a:r>
            <a:r>
              <a:rPr lang="en-US" altLang="zh-CN" sz="2600" b="1" kern="100" baseline="-25000" dirty="0">
                <a:solidFill>
                  <a:srgbClr val="C00000"/>
                </a:solidFill>
                <a:latin typeface="Times New Roman"/>
                <a:ea typeface="仿宋_GB2312"/>
                <a:cs typeface="Courier New"/>
              </a:rPr>
              <a:t>3</a:t>
            </a:r>
            <a:r>
              <a:rPr lang="en-US" altLang="zh-CN" sz="2600" b="1" kern="100" dirty="0">
                <a:solidFill>
                  <a:srgbClr val="C00000"/>
                </a:solidFill>
                <a:latin typeface="Times New Roman"/>
                <a:ea typeface="仿宋_GB2312"/>
                <a:cs typeface="Courier New"/>
              </a:rPr>
              <a:t>COONa</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2</a:t>
            </a:r>
            <a:r>
              <a:rPr lang="en-US" altLang="zh-CN" sz="2600" kern="100" dirty="0">
                <a:solidFill>
                  <a:srgbClr val="C00000"/>
                </a:solidFill>
                <a:latin typeface="宋体"/>
                <a:ea typeface="微软雅黑"/>
                <a:cs typeface="Times New Roman"/>
              </a:rPr>
              <a:t>↑</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H</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O</a:t>
            </a:r>
            <a:r>
              <a:rPr lang="zh-CN" altLang="zh-CN" sz="2600" b="1" kern="100" dirty="0">
                <a:solidFill>
                  <a:srgbClr val="C00000"/>
                </a:solidFill>
                <a:latin typeface="Times New Roman"/>
                <a:ea typeface="仿宋_GB2312"/>
                <a:cs typeface="Times New Roman"/>
              </a:rPr>
              <a:t>。质量相等的碳酸钠和碳酸氢钠，碳酸氢钠放出的气体更多，蓬松效果更好。</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17344100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25929"/>
            <a:ext cx="11654075" cy="3724072"/>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各取少量的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溶液于两支试管中，分别逐滴加入稀盐酸至过量。两溶液有什么现象？发生的反应有哪些？写出有关化学方程式。</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溶液中开始无气体放出，一段时间后有气体放出：</a:t>
            </a:r>
            <a:r>
              <a:rPr lang="en-US" altLang="zh-CN" sz="2600" b="1" kern="100" dirty="0">
                <a:solidFill>
                  <a:srgbClr val="C00000"/>
                </a:solidFill>
                <a:latin typeface="Times New Roman"/>
                <a:ea typeface="仿宋_GB2312"/>
                <a:cs typeface="Courier New"/>
              </a:rPr>
              <a:t>Na</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a:t>
            </a:r>
            <a:r>
              <a:rPr lang="en-US" altLang="zh-CN" sz="2600" b="1" kern="100" dirty="0" err="1">
                <a:solidFill>
                  <a:srgbClr val="C00000"/>
                </a:solidFill>
                <a:latin typeface="Times New Roman"/>
                <a:ea typeface="仿宋_GB2312"/>
                <a:cs typeface="Courier New"/>
              </a:rPr>
              <a:t>HCl</a:t>
            </a:r>
            <a:r>
              <a:rPr lang="en-US" altLang="zh-CN" sz="2600" b="1" kern="100" spc="-80" dirty="0">
                <a:solidFill>
                  <a:srgbClr val="C00000"/>
                </a:solidFill>
                <a:latin typeface="Times New Roman"/>
                <a:ea typeface="仿宋_GB2312"/>
                <a:cs typeface="Courier New"/>
              </a:rPr>
              <a:t>==</a:t>
            </a:r>
            <a:r>
              <a:rPr lang="en-US" altLang="zh-CN" sz="2600" b="1" kern="100" dirty="0">
                <a:solidFill>
                  <a:srgbClr val="C00000"/>
                </a:solidFill>
                <a:latin typeface="Times New Roman"/>
                <a:ea typeface="仿宋_GB2312"/>
                <a:cs typeface="Courier New"/>
              </a:rPr>
              <a:t>=</a:t>
            </a:r>
            <a:r>
              <a:rPr lang="en-US" altLang="zh-CN" sz="2600" b="1" kern="100" dirty="0" err="1">
                <a:solidFill>
                  <a:srgbClr val="C00000"/>
                </a:solidFill>
                <a:latin typeface="Times New Roman"/>
                <a:ea typeface="仿宋_GB2312"/>
                <a:cs typeface="Courier New"/>
              </a:rPr>
              <a:t>NaCl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NaHCO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NaHCO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a:t>
            </a:r>
            <a:r>
              <a:rPr lang="en-US" altLang="zh-CN" sz="2600" b="1" kern="100" dirty="0" err="1">
                <a:solidFill>
                  <a:srgbClr val="C00000"/>
                </a:solidFill>
                <a:latin typeface="Times New Roman"/>
                <a:ea typeface="仿宋_GB2312"/>
                <a:cs typeface="Courier New"/>
              </a:rPr>
              <a:t>HCl</a:t>
            </a:r>
            <a:r>
              <a:rPr lang="en-US" altLang="zh-CN" sz="2600" b="1" kern="100" spc="-80" dirty="0">
                <a:solidFill>
                  <a:srgbClr val="C00000"/>
                </a:solidFill>
                <a:latin typeface="Times New Roman"/>
                <a:ea typeface="仿宋_GB2312"/>
                <a:cs typeface="Courier New"/>
              </a:rPr>
              <a:t>==</a:t>
            </a:r>
            <a:r>
              <a:rPr lang="en-US" altLang="zh-CN" sz="2600" b="1" kern="100" dirty="0">
                <a:solidFill>
                  <a:srgbClr val="C00000"/>
                </a:solidFill>
                <a:latin typeface="Times New Roman"/>
                <a:ea typeface="仿宋_GB2312"/>
                <a:cs typeface="Courier New"/>
              </a:rPr>
              <a:t>=</a:t>
            </a:r>
            <a:r>
              <a:rPr lang="en-US" altLang="zh-CN" sz="2600" b="1" kern="100" dirty="0" err="1">
                <a:solidFill>
                  <a:srgbClr val="C00000"/>
                </a:solidFill>
                <a:latin typeface="Times New Roman"/>
                <a:ea typeface="仿宋_GB2312"/>
                <a:cs typeface="Courier New"/>
              </a:rPr>
              <a:t>NaCl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H</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O</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2</a:t>
            </a:r>
            <a:r>
              <a:rPr lang="en-US" altLang="zh-CN" sz="2600" kern="100" dirty="0">
                <a:solidFill>
                  <a:srgbClr val="C00000"/>
                </a:solidFill>
                <a:latin typeface="宋体"/>
                <a:ea typeface="微软雅黑"/>
                <a:cs typeface="Times New Roman"/>
              </a:rPr>
              <a:t>↑</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NaHCO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溶液中一开始就有气体放出：</a:t>
            </a:r>
            <a:r>
              <a:rPr lang="en-US" altLang="zh-CN" sz="2600" b="1" kern="100" dirty="0">
                <a:solidFill>
                  <a:srgbClr val="C00000"/>
                </a:solidFill>
                <a:latin typeface="Times New Roman"/>
                <a:ea typeface="仿宋_GB2312"/>
                <a:cs typeface="Courier New"/>
              </a:rPr>
              <a:t>NaHCO</a:t>
            </a:r>
            <a:r>
              <a:rPr lang="en-US" altLang="zh-CN" sz="2600" b="1" kern="100" baseline="-25000" dirty="0">
                <a:solidFill>
                  <a:srgbClr val="C00000"/>
                </a:solidFill>
                <a:latin typeface="Times New Roman"/>
                <a:ea typeface="仿宋_GB2312"/>
                <a:cs typeface="Courier New"/>
              </a:rPr>
              <a:t>3</a:t>
            </a:r>
            <a:r>
              <a:rPr lang="zh-CN" altLang="zh-CN" sz="2600" b="1" kern="100" dirty="0">
                <a:solidFill>
                  <a:srgbClr val="C00000"/>
                </a:solidFill>
                <a:latin typeface="Times New Roman"/>
                <a:ea typeface="仿宋_GB2312"/>
                <a:cs typeface="Times New Roman"/>
              </a:rPr>
              <a:t>＋</a:t>
            </a:r>
            <a:r>
              <a:rPr lang="en-US" altLang="zh-CN" sz="2600" b="1" kern="100" dirty="0" err="1">
                <a:solidFill>
                  <a:srgbClr val="C00000"/>
                </a:solidFill>
                <a:latin typeface="Times New Roman"/>
                <a:ea typeface="仿宋_GB2312"/>
                <a:cs typeface="Courier New"/>
              </a:rPr>
              <a:t>HCl</a:t>
            </a:r>
            <a:r>
              <a:rPr lang="en-US" altLang="zh-CN" sz="2600" b="1" kern="100" spc="-80" dirty="0">
                <a:solidFill>
                  <a:srgbClr val="C00000"/>
                </a:solidFill>
                <a:latin typeface="Times New Roman"/>
                <a:ea typeface="仿宋_GB2312"/>
                <a:cs typeface="Courier New"/>
              </a:rPr>
              <a:t>==</a:t>
            </a:r>
            <a:r>
              <a:rPr lang="en-US" altLang="zh-CN" sz="2600" b="1" kern="100" dirty="0">
                <a:solidFill>
                  <a:srgbClr val="C00000"/>
                </a:solidFill>
                <a:latin typeface="Times New Roman"/>
                <a:ea typeface="仿宋_GB2312"/>
                <a:cs typeface="Courier New"/>
              </a:rPr>
              <a:t>=</a:t>
            </a:r>
            <a:r>
              <a:rPr lang="en-US" altLang="zh-CN" sz="2600" b="1" kern="100" dirty="0" err="1">
                <a:solidFill>
                  <a:srgbClr val="C00000"/>
                </a:solidFill>
                <a:latin typeface="Times New Roman"/>
                <a:ea typeface="仿宋_GB2312"/>
                <a:cs typeface="Courier New"/>
              </a:rPr>
              <a:t>NaCl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H</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O</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CO</a:t>
            </a:r>
            <a:r>
              <a:rPr lang="en-US" altLang="zh-CN" sz="2600" b="1" kern="100" baseline="-25000" dirty="0">
                <a:solidFill>
                  <a:srgbClr val="C00000"/>
                </a:solidFill>
                <a:latin typeface="Times New Roman"/>
                <a:ea typeface="仿宋_GB2312"/>
                <a:cs typeface="Courier New"/>
              </a:rPr>
              <a:t>2</a:t>
            </a:r>
            <a:r>
              <a:rPr lang="en-US" altLang="zh-CN" sz="2600" kern="100" dirty="0">
                <a:solidFill>
                  <a:srgbClr val="C00000"/>
                </a:solidFill>
                <a:latin typeface="宋体"/>
                <a:ea typeface="微软雅黑"/>
                <a:cs typeface="Times New Roman"/>
              </a:rPr>
              <a:t>↑</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4688242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068805"/>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en-US" altLang="zh-CN" sz="2600" kern="100" dirty="0">
                <a:latin typeface="Times New Roman"/>
                <a:ea typeface="黑体"/>
                <a:cs typeface="Courier New"/>
              </a:rPr>
              <a:t>Na</a:t>
            </a:r>
            <a:r>
              <a:rPr lang="en-US" altLang="zh-CN" sz="2600" kern="100" baseline="-25000" dirty="0">
                <a:latin typeface="Times New Roman"/>
                <a:ea typeface="黑体"/>
                <a:cs typeface="Courier New"/>
              </a:rPr>
              <a:t>2</a:t>
            </a:r>
            <a:r>
              <a:rPr lang="en-US" altLang="zh-CN" sz="2600" kern="100" dirty="0">
                <a:latin typeface="Times New Roman"/>
                <a:ea typeface="黑体"/>
                <a:cs typeface="Courier New"/>
              </a:rPr>
              <a:t>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与</a:t>
            </a:r>
            <a:r>
              <a:rPr lang="en-US" altLang="zh-CN" sz="2600" kern="100" dirty="0">
                <a:latin typeface="Times New Roman"/>
                <a:ea typeface="黑体"/>
                <a:cs typeface="Courier New"/>
              </a:rPr>
              <a:t>NaHCO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化学性质比</a:t>
            </a:r>
            <a:r>
              <a:rPr lang="zh-CN" altLang="zh-CN" sz="2600" kern="100" dirty="0" smtClean="0">
                <a:latin typeface="Times New Roman"/>
                <a:ea typeface="黑体"/>
                <a:cs typeface="Times New Roman"/>
              </a:rPr>
              <a:t>较</a:t>
            </a:r>
            <a:endParaRPr lang="zh-CN" altLang="zh-CN" sz="1050" kern="100" dirty="0">
              <a:latin typeface="宋体"/>
              <a:cs typeface="Courier New"/>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1749964955"/>
              </p:ext>
            </p:extLst>
          </p:nvPr>
        </p:nvGraphicFramePr>
        <p:xfrm>
          <a:off x="874540" y="1788897"/>
          <a:ext cx="10621356" cy="4533303"/>
        </p:xfrm>
        <a:graphic>
          <a:graphicData uri="http://schemas.openxmlformats.org/drawingml/2006/table">
            <a:tbl>
              <a:tblPr/>
              <a:tblGrid>
                <a:gridCol w="1080137"/>
                <a:gridCol w="5040644"/>
                <a:gridCol w="4500575"/>
              </a:tblGrid>
              <a:tr h="159346">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NaHCO</a:t>
                      </a:r>
                      <a:r>
                        <a:rPr lang="en-US" sz="2300" kern="100" baseline="-25000">
                          <a:effectLst/>
                          <a:latin typeface="Times New Roman"/>
                          <a:ea typeface="微软雅黑"/>
                          <a:cs typeface="Courier New"/>
                        </a:rPr>
                        <a:t>3</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983">
                <a:tc rowSpan="2">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盐酸</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a:t>
                      </a:r>
                      <a:r>
                        <a:rPr lang="en-US" sz="2300" kern="100">
                          <a:effectLst/>
                          <a:latin typeface="Times New Roman"/>
                          <a:ea typeface="微软雅黑"/>
                          <a:cs typeface="Courier New"/>
                        </a:rPr>
                        <a:t>HCl(</a:t>
                      </a:r>
                      <a:r>
                        <a:rPr lang="zh-CN" sz="2300" kern="100">
                          <a:effectLst/>
                          <a:latin typeface="Times New Roman"/>
                          <a:ea typeface="微软雅黑"/>
                          <a:cs typeface="Times New Roman"/>
                        </a:rPr>
                        <a:t>少量</a:t>
                      </a:r>
                      <a:r>
                        <a:rPr lang="en-US" sz="2300" kern="100">
                          <a:effectLst/>
                          <a:latin typeface="Times New Roman"/>
                          <a:ea typeface="微软雅黑"/>
                          <a:cs typeface="Courier New"/>
                        </a:rPr>
                        <a:t>)</a:t>
                      </a:r>
                      <a:r>
                        <a:rPr lang="en-US" sz="2300" kern="100" spc="-80">
                          <a:effectLst/>
                          <a:latin typeface="Times New Roman"/>
                          <a:ea typeface="微软雅黑"/>
                          <a:cs typeface="Courier New"/>
                        </a:rPr>
                        <a:t>==</a:t>
                      </a:r>
                      <a:r>
                        <a:rPr lang="en-US" sz="2300" kern="100">
                          <a:effectLst/>
                          <a:latin typeface="Times New Roman"/>
                          <a:ea typeface="微软雅黑"/>
                          <a:cs typeface="Courier New"/>
                        </a:rPr>
                        <a:t>=NaHCO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a:t>
                      </a:r>
                      <a:r>
                        <a:rPr lang="en-US" sz="2300" kern="100">
                          <a:effectLst/>
                          <a:latin typeface="Times New Roman"/>
                          <a:ea typeface="微软雅黑"/>
                          <a:cs typeface="Courier New"/>
                        </a:rPr>
                        <a:t>NaCl</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tabLst>
                          <a:tab pos="3510915" algn="l"/>
                        </a:tabLst>
                      </a:pPr>
                      <a:r>
                        <a:rPr lang="en-US" sz="2300" kern="100" dirty="0">
                          <a:effectLst/>
                          <a:latin typeface="Times New Roman"/>
                          <a:ea typeface="微软雅黑"/>
                          <a:cs typeface="Courier New"/>
                        </a:rPr>
                        <a:t>NaHCO</a:t>
                      </a:r>
                      <a:r>
                        <a:rPr lang="en-US" sz="2300" kern="100" baseline="-25000" dirty="0">
                          <a:effectLst/>
                          <a:latin typeface="Times New Roman"/>
                          <a:ea typeface="微软雅黑"/>
                          <a:cs typeface="Courier New"/>
                        </a:rPr>
                        <a:t>3</a:t>
                      </a:r>
                      <a:r>
                        <a:rPr lang="zh-CN" sz="2300" kern="100" dirty="0">
                          <a:effectLst/>
                          <a:latin typeface="Times New Roman"/>
                          <a:ea typeface="微软雅黑"/>
                          <a:cs typeface="Times New Roman"/>
                        </a:rPr>
                        <a:t>＋</a:t>
                      </a:r>
                      <a:r>
                        <a:rPr lang="en-US" sz="2300" kern="100" dirty="0" err="1">
                          <a:effectLst/>
                          <a:latin typeface="Times New Roman"/>
                          <a:ea typeface="微软雅黑"/>
                          <a:cs typeface="Courier New"/>
                        </a:rPr>
                        <a:t>HCl</a:t>
                      </a:r>
                      <a:r>
                        <a:rPr lang="en-US" sz="2300" kern="100" spc="-80" dirty="0">
                          <a:effectLst/>
                          <a:latin typeface="Times New Roman"/>
                          <a:ea typeface="微软雅黑"/>
                          <a:cs typeface="Courier New"/>
                        </a:rPr>
                        <a:t>==</a:t>
                      </a:r>
                      <a:r>
                        <a:rPr lang="en-US" sz="2300" kern="100" dirty="0">
                          <a:effectLst/>
                          <a:latin typeface="Times New Roman"/>
                          <a:ea typeface="微软雅黑"/>
                          <a:cs typeface="Courier New"/>
                        </a:rPr>
                        <a:t>=</a:t>
                      </a:r>
                      <a:r>
                        <a:rPr lang="en-US" sz="2300" kern="100" dirty="0" err="1">
                          <a:effectLst/>
                          <a:latin typeface="Times New Roman"/>
                          <a:ea typeface="微软雅黑"/>
                          <a:cs typeface="Courier New"/>
                        </a:rPr>
                        <a:t>NaCl</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CO</a:t>
                      </a:r>
                      <a:r>
                        <a:rPr lang="en-US" sz="2300" kern="100" baseline="-25000" dirty="0">
                          <a:effectLst/>
                          <a:latin typeface="Times New Roman"/>
                          <a:ea typeface="微软雅黑"/>
                          <a:cs typeface="Courier New"/>
                        </a:rPr>
                        <a:t>2</a:t>
                      </a:r>
                      <a:r>
                        <a:rPr lang="en-US" sz="2300" kern="100" dirty="0">
                          <a:effectLst/>
                          <a:latin typeface="宋体"/>
                          <a:ea typeface="微软雅黑"/>
                          <a:cs typeface="Times New Roman"/>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endParaRPr lang="zh-CN" sz="2300" kern="100" dirty="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074">
                <a:tc vMerge="1">
                  <a:txBody>
                    <a:bodyPr/>
                    <a:lstStyle/>
                    <a:p>
                      <a:endParaRPr lang="zh-CN" altLang="en-US"/>
                    </a:p>
                  </a:txBody>
                  <a:tcPr/>
                </a:tc>
                <a:tc>
                  <a:txBody>
                    <a:bodyPr/>
                    <a:lstStyle/>
                    <a:p>
                      <a:pPr algn="just">
                        <a:lnSpc>
                          <a:spcPct val="150000"/>
                        </a:lnSpc>
                        <a:spcAft>
                          <a:spcPts val="0"/>
                        </a:spcAft>
                        <a:tabLst>
                          <a:tab pos="3510915" algn="l"/>
                        </a:tabLst>
                      </a:pP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a:t>
                      </a:r>
                      <a:r>
                        <a:rPr lang="en-US" sz="2300" kern="100">
                          <a:effectLst/>
                          <a:latin typeface="Times New Roman"/>
                          <a:ea typeface="微软雅黑"/>
                          <a:cs typeface="Courier New"/>
                        </a:rPr>
                        <a:t>2HCl(</a:t>
                      </a:r>
                      <a:r>
                        <a:rPr lang="zh-CN" sz="2300" kern="100">
                          <a:effectLst/>
                          <a:latin typeface="Times New Roman"/>
                          <a:ea typeface="微软雅黑"/>
                          <a:cs typeface="Times New Roman"/>
                        </a:rPr>
                        <a:t>过量</a:t>
                      </a:r>
                      <a:r>
                        <a:rPr lang="en-US" sz="2300" kern="100">
                          <a:effectLst/>
                          <a:latin typeface="Times New Roman"/>
                          <a:ea typeface="微软雅黑"/>
                          <a:cs typeface="Courier New"/>
                        </a:rPr>
                        <a:t>)</a:t>
                      </a:r>
                      <a:r>
                        <a:rPr lang="en-US" sz="2300" kern="100" spc="-80">
                          <a:effectLst/>
                          <a:latin typeface="Times New Roman"/>
                          <a:ea typeface="微软雅黑"/>
                          <a:cs typeface="Courier New"/>
                        </a:rPr>
                        <a:t>==</a:t>
                      </a:r>
                      <a:r>
                        <a:rPr lang="en-US" sz="2300" kern="100">
                          <a:effectLst/>
                          <a:latin typeface="Times New Roman"/>
                          <a:ea typeface="微软雅黑"/>
                          <a:cs typeface="Courier New"/>
                        </a:rPr>
                        <a:t>=2NaCl</a:t>
                      </a:r>
                      <a:r>
                        <a:rPr lang="zh-CN" sz="2300" kern="100">
                          <a:effectLst/>
                          <a:latin typeface="Times New Roman"/>
                          <a:ea typeface="微软雅黑"/>
                          <a:cs typeface="Times New Roman"/>
                        </a:rPr>
                        <a:t>＋</a:t>
                      </a:r>
                      <a:r>
                        <a:rPr lang="en-US" sz="2300" kern="100">
                          <a:effectLst/>
                          <a:latin typeface="Times New Roman"/>
                          <a:ea typeface="微软雅黑"/>
                          <a:cs typeface="Courier New"/>
                        </a:rPr>
                        <a:t>H</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O</a:t>
                      </a:r>
                      <a:r>
                        <a:rPr lang="zh-CN" sz="2300" kern="100">
                          <a:effectLst/>
                          <a:latin typeface="Times New Roman"/>
                          <a:ea typeface="微软雅黑"/>
                          <a:cs typeface="Times New Roman"/>
                        </a:rPr>
                        <a:t>＋</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2</a:t>
                      </a:r>
                      <a:r>
                        <a:rPr lang="en-US" sz="2300" kern="100">
                          <a:effectLst/>
                          <a:latin typeface="宋体"/>
                          <a:ea typeface="微软雅黑"/>
                          <a:cs typeface="Times New Roman"/>
                        </a:rPr>
                        <a:t>↑</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956074">
                <a:tc rowSpan="2">
                  <a:txBody>
                    <a:bodyPr/>
                    <a:lstStyle/>
                    <a:p>
                      <a:pPr algn="ctr">
                        <a:lnSpc>
                          <a:spcPct val="150000"/>
                        </a:lnSpc>
                        <a:spcAft>
                          <a:spcPts val="0"/>
                        </a:spcAft>
                        <a:tabLst>
                          <a:tab pos="3510915" algn="l"/>
                        </a:tabLst>
                      </a:pPr>
                      <a:r>
                        <a:rPr lang="en-US" sz="2300" kern="100" dirty="0" err="1">
                          <a:effectLst/>
                          <a:latin typeface="Times New Roman"/>
                          <a:ea typeface="微软雅黑"/>
                          <a:cs typeface="Courier New"/>
                        </a:rPr>
                        <a:t>Ca</a:t>
                      </a:r>
                      <a:r>
                        <a:rPr lang="en-US" sz="2300" kern="100" dirty="0">
                          <a:effectLst/>
                          <a:latin typeface="Times New Roman"/>
                          <a:ea typeface="微软雅黑"/>
                          <a:cs typeface="Courier New"/>
                        </a:rPr>
                        <a:t>(OH)</a:t>
                      </a:r>
                      <a:r>
                        <a:rPr lang="en-US" sz="2300" kern="100" baseline="-25000" dirty="0">
                          <a:effectLst/>
                          <a:latin typeface="Times New Roman"/>
                          <a:ea typeface="微软雅黑"/>
                          <a:cs typeface="Courier New"/>
                        </a:rPr>
                        <a:t>2</a:t>
                      </a:r>
                      <a:endParaRPr lang="zh-CN" sz="2300" kern="100" dirty="0">
                        <a:effectLst/>
                        <a:latin typeface="宋体"/>
                        <a:cs typeface="Courier New"/>
                      </a:endParaRPr>
                    </a:p>
                    <a:p>
                      <a:pPr algn="ctr">
                        <a:lnSpc>
                          <a:spcPct val="150000"/>
                        </a:lnSpc>
                        <a:spcAft>
                          <a:spcPts val="0"/>
                        </a:spcAft>
                        <a:tabLst>
                          <a:tab pos="3510915" algn="l"/>
                        </a:tabLst>
                      </a:pPr>
                      <a:r>
                        <a:rPr lang="zh-CN" sz="2300" kern="100" dirty="0">
                          <a:effectLst/>
                          <a:latin typeface="Times New Roman"/>
                          <a:ea typeface="微软雅黑"/>
                          <a:cs typeface="Times New Roman"/>
                        </a:rPr>
                        <a:t>溶液</a:t>
                      </a:r>
                      <a:endParaRPr lang="zh-CN" sz="2300" kern="100" dirty="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tabLst>
                          <a:tab pos="3510915" algn="l"/>
                        </a:tabLst>
                      </a:pP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a:t>
                      </a:r>
                      <a:r>
                        <a:rPr lang="en-US" sz="2300" kern="100">
                          <a:effectLst/>
                          <a:latin typeface="Times New Roman"/>
                          <a:ea typeface="微软雅黑"/>
                          <a:cs typeface="Courier New"/>
                        </a:rPr>
                        <a:t>Ca(OH)</a:t>
                      </a:r>
                      <a:r>
                        <a:rPr lang="en-US" sz="2300" kern="100" baseline="-25000">
                          <a:effectLst/>
                          <a:latin typeface="Times New Roman"/>
                          <a:ea typeface="微软雅黑"/>
                          <a:cs typeface="Courier New"/>
                        </a:rPr>
                        <a:t>2</a:t>
                      </a:r>
                      <a:r>
                        <a:rPr lang="en-US" sz="2300" kern="100" spc="-80">
                          <a:effectLst/>
                          <a:latin typeface="Times New Roman"/>
                          <a:ea typeface="微软雅黑"/>
                          <a:cs typeface="Courier New"/>
                        </a:rPr>
                        <a:t>==</a:t>
                      </a:r>
                      <a:r>
                        <a:rPr lang="en-US" sz="2300" kern="100">
                          <a:effectLst/>
                          <a:latin typeface="Times New Roman"/>
                          <a:ea typeface="微软雅黑"/>
                          <a:cs typeface="Courier New"/>
                        </a:rPr>
                        <a:t>=CaCO</a:t>
                      </a:r>
                      <a:r>
                        <a:rPr lang="en-US" sz="2300" kern="100" baseline="-25000">
                          <a:effectLst/>
                          <a:latin typeface="Times New Roman"/>
                          <a:ea typeface="微软雅黑"/>
                          <a:cs typeface="Courier New"/>
                        </a:rPr>
                        <a:t>3</a:t>
                      </a:r>
                      <a:r>
                        <a:rPr lang="en-US" sz="2300" kern="100">
                          <a:effectLst/>
                          <a:latin typeface="宋体"/>
                          <a:ea typeface="微软雅黑"/>
                          <a:cs typeface="Times New Roman"/>
                        </a:rPr>
                        <a:t>↓</a:t>
                      </a:r>
                      <a:r>
                        <a:rPr lang="zh-CN" sz="2300" kern="100">
                          <a:effectLst/>
                          <a:latin typeface="Times New Roman"/>
                          <a:ea typeface="微软雅黑"/>
                          <a:cs typeface="Times New Roman"/>
                        </a:rPr>
                        <a:t>＋</a:t>
                      </a:r>
                      <a:r>
                        <a:rPr lang="en-US" sz="2300" kern="100">
                          <a:effectLst/>
                          <a:latin typeface="Times New Roman"/>
                          <a:ea typeface="微软雅黑"/>
                          <a:cs typeface="Courier New"/>
                        </a:rPr>
                        <a:t>2NaOH</a:t>
                      </a:r>
                      <a:endParaRPr lang="zh-CN" sz="2300" kern="100">
                        <a:effectLst/>
                        <a:latin typeface="宋体"/>
                        <a:cs typeface="Courier New"/>
                      </a:endParaRPr>
                    </a:p>
                    <a:p>
                      <a:pPr algn="just">
                        <a:lnSpc>
                          <a:spcPct val="150000"/>
                        </a:lnSpc>
                        <a:spcAft>
                          <a:spcPts val="0"/>
                        </a:spcAft>
                        <a:tabLst>
                          <a:tab pos="3510915" algn="l"/>
                        </a:tabLst>
                      </a:pPr>
                      <a:r>
                        <a:rPr lang="en-US" sz="2300" kern="100">
                          <a:effectLst/>
                          <a:latin typeface="Times New Roman"/>
                          <a:ea typeface="微软雅黑"/>
                          <a:cs typeface="Courier New"/>
                        </a:rPr>
                        <a:t> </a:t>
                      </a:r>
                      <a:endParaRPr lang="zh-CN" sz="2300" kern="100">
                        <a:effectLst/>
                        <a:latin typeface="宋体"/>
                        <a:cs typeface="Courier New"/>
                      </a:endParaRPr>
                    </a:p>
                  </a:txBody>
                  <a:tcPr marL="20896" marR="208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300" kern="100" dirty="0" err="1">
                          <a:effectLst/>
                          <a:latin typeface="Times New Roman"/>
                          <a:ea typeface="微软雅黑"/>
                          <a:cs typeface="Courier New"/>
                        </a:rPr>
                        <a:t>Ca</a:t>
                      </a:r>
                      <a:r>
                        <a:rPr lang="en-US" sz="2300" kern="100" dirty="0">
                          <a:effectLst/>
                          <a:latin typeface="Times New Roman"/>
                          <a:ea typeface="微软雅黑"/>
                          <a:cs typeface="Courier New"/>
                        </a:rPr>
                        <a:t>(OH)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过量</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NaHCO</a:t>
                      </a:r>
                      <a:r>
                        <a:rPr lang="en-US" sz="2300" kern="100" baseline="-25000" dirty="0">
                          <a:effectLst/>
                          <a:latin typeface="Times New Roman"/>
                          <a:ea typeface="微软雅黑"/>
                          <a:cs typeface="Courier New"/>
                        </a:rPr>
                        <a:t>3</a:t>
                      </a:r>
                      <a:r>
                        <a:rPr lang="en-US" sz="2300" kern="100" spc="-80" dirty="0" smtClean="0">
                          <a:effectLst/>
                          <a:latin typeface="Times New Roman"/>
                          <a:ea typeface="微软雅黑"/>
                          <a:cs typeface="Courier New"/>
                        </a:rPr>
                        <a:t>==</a:t>
                      </a:r>
                      <a:r>
                        <a:rPr lang="en-US" sz="2300" kern="100" dirty="0" smtClean="0">
                          <a:effectLst/>
                          <a:latin typeface="Times New Roman"/>
                          <a:ea typeface="微软雅黑"/>
                          <a:cs typeface="Courier New"/>
                        </a:rPr>
                        <a:t>=　CaCO</a:t>
                      </a:r>
                      <a:r>
                        <a:rPr lang="en-US" sz="2300" kern="100" baseline="-25000" dirty="0" smtClean="0">
                          <a:effectLst/>
                          <a:latin typeface="Times New Roman"/>
                          <a:ea typeface="微软雅黑"/>
                          <a:cs typeface="Courier New"/>
                        </a:rPr>
                        <a:t>3</a:t>
                      </a:r>
                      <a:r>
                        <a:rPr lang="en-US" sz="2300" kern="100" dirty="0">
                          <a:effectLst/>
                          <a:latin typeface="宋体"/>
                          <a:ea typeface="微软雅黑"/>
                          <a:cs typeface="Times New Roman"/>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r>
                        <a:rPr lang="zh-CN" sz="2300" kern="100" dirty="0">
                          <a:effectLst/>
                          <a:latin typeface="Times New Roman"/>
                          <a:ea typeface="微软雅黑"/>
                          <a:cs typeface="Times New Roman"/>
                        </a:rPr>
                        <a:t>＋</a:t>
                      </a:r>
                      <a:r>
                        <a:rPr lang="en-US" sz="2300" kern="100" dirty="0" err="1">
                          <a:effectLst/>
                          <a:latin typeface="Times New Roman"/>
                          <a:ea typeface="微软雅黑"/>
                          <a:cs typeface="Courier New"/>
                        </a:rPr>
                        <a:t>NaOH</a:t>
                      </a:r>
                      <a:endParaRPr lang="zh-CN" sz="2300" kern="100" dirty="0">
                        <a:effectLst/>
                        <a:latin typeface="宋体"/>
                        <a:cs typeface="Courier New"/>
                      </a:endParaRPr>
                    </a:p>
                  </a:txBody>
                  <a:tcPr marL="20896" marR="20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420">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tabLst>
                          <a:tab pos="3510915" algn="l"/>
                        </a:tabLst>
                      </a:pPr>
                      <a:r>
                        <a:rPr lang="en-US" sz="2300" kern="100" dirty="0" err="1">
                          <a:effectLst/>
                          <a:latin typeface="Times New Roman"/>
                          <a:ea typeface="微软雅黑"/>
                          <a:cs typeface="Courier New"/>
                        </a:rPr>
                        <a:t>Ca</a:t>
                      </a:r>
                      <a:r>
                        <a:rPr lang="en-US" sz="2300" kern="100" dirty="0">
                          <a:effectLst/>
                          <a:latin typeface="Times New Roman"/>
                          <a:ea typeface="微软雅黑"/>
                          <a:cs typeface="Courier New"/>
                        </a:rPr>
                        <a:t>(OH)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少量</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2NaHCO</a:t>
                      </a:r>
                      <a:r>
                        <a:rPr lang="en-US" sz="2300" kern="100" baseline="-25000" dirty="0">
                          <a:effectLst/>
                          <a:latin typeface="Times New Roman"/>
                          <a:ea typeface="微软雅黑"/>
                          <a:cs typeface="Courier New"/>
                        </a:rPr>
                        <a:t>3 </a:t>
                      </a:r>
                      <a:r>
                        <a:rPr lang="en-US" sz="2300" kern="100" spc="-80" dirty="0" smtClean="0">
                          <a:effectLst/>
                          <a:latin typeface="Times New Roman"/>
                          <a:ea typeface="微软雅黑"/>
                          <a:cs typeface="Courier New"/>
                        </a:rPr>
                        <a:t>==　</a:t>
                      </a:r>
                      <a:r>
                        <a:rPr lang="en-US" sz="2300" kern="100" dirty="0" smtClean="0">
                          <a:effectLst/>
                          <a:latin typeface="Times New Roman"/>
                          <a:ea typeface="微软雅黑"/>
                          <a:cs typeface="Courier New"/>
                        </a:rPr>
                        <a:t>=</a:t>
                      </a:r>
                      <a:r>
                        <a:rPr lang="en-US" sz="2300" kern="100" dirty="0">
                          <a:effectLst/>
                          <a:latin typeface="Times New Roman"/>
                          <a:ea typeface="微软雅黑"/>
                          <a:cs typeface="Courier New"/>
                        </a:rPr>
                        <a:t>CaCO</a:t>
                      </a:r>
                      <a:r>
                        <a:rPr lang="en-US" sz="2300" kern="100" baseline="-25000" dirty="0">
                          <a:effectLst/>
                          <a:latin typeface="Times New Roman"/>
                          <a:ea typeface="微软雅黑"/>
                          <a:cs typeface="Courier New"/>
                        </a:rPr>
                        <a:t>3</a:t>
                      </a:r>
                      <a:r>
                        <a:rPr lang="en-US" sz="2300" kern="100" dirty="0">
                          <a:effectLst/>
                          <a:latin typeface="宋体"/>
                          <a:ea typeface="微软雅黑"/>
                          <a:cs typeface="Times New Roman"/>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Na</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CO</a:t>
                      </a:r>
                      <a:r>
                        <a:rPr lang="en-US" sz="2300" kern="100" baseline="-25000" dirty="0">
                          <a:effectLst/>
                          <a:latin typeface="Times New Roman"/>
                          <a:ea typeface="微软雅黑"/>
                          <a:cs typeface="Courier New"/>
                        </a:rPr>
                        <a:t>3</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2H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endParaRPr lang="zh-CN" sz="2300" kern="100" dirty="0">
                        <a:effectLst/>
                        <a:latin typeface="宋体"/>
                        <a:cs typeface="Courier New"/>
                      </a:endParaRPr>
                    </a:p>
                  </a:txBody>
                  <a:tcPr marL="20896" marR="20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601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1119785"/>
            <a:ext cx="11654075" cy="30301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通过实验探究碳酸钠、碳酸氢钠的性质，尝试对具体物质的性质和变化作出解释和预测。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理解并掌握</a:t>
            </a:r>
            <a:r>
              <a:rPr lang="en-US" altLang="zh-CN" sz="2600" b="1" kern="100" dirty="0">
                <a:latin typeface="Times New Roman"/>
                <a:ea typeface="仿宋_GB2312"/>
                <a:cs typeface="Courier New"/>
              </a:rPr>
              <a:t>Na</a:t>
            </a:r>
            <a:r>
              <a:rPr lang="en-US" altLang="zh-CN" sz="2600" b="1" kern="100" baseline="-25000" dirty="0">
                <a:latin typeface="Times New Roman"/>
                <a:ea typeface="仿宋_GB2312"/>
                <a:cs typeface="Courier New"/>
              </a:rPr>
              <a:t>2</a:t>
            </a:r>
            <a:r>
              <a:rPr lang="en-US" altLang="zh-CN" sz="2600" b="1" kern="100" dirty="0">
                <a:latin typeface="Times New Roman"/>
                <a:ea typeface="仿宋_GB2312"/>
                <a:cs typeface="Courier New"/>
              </a:rPr>
              <a:t>CO</a:t>
            </a:r>
            <a:r>
              <a:rPr lang="en-US" altLang="zh-CN" sz="2600" b="1" kern="100" baseline="-25000" dirty="0">
                <a:latin typeface="Times New Roman"/>
                <a:ea typeface="仿宋_GB2312"/>
                <a:cs typeface="Courier New"/>
              </a:rPr>
              <a:t>3</a:t>
            </a:r>
            <a:r>
              <a:rPr lang="zh-CN" altLang="zh-CN" sz="2600" b="1" kern="100" dirty="0">
                <a:latin typeface="Times New Roman"/>
                <a:ea typeface="仿宋_GB2312"/>
                <a:cs typeface="Times New Roman"/>
              </a:rPr>
              <a:t>、</a:t>
            </a:r>
            <a:r>
              <a:rPr lang="en-US" altLang="zh-CN" sz="2600" b="1" kern="100" dirty="0">
                <a:latin typeface="Times New Roman"/>
                <a:ea typeface="仿宋_GB2312"/>
                <a:cs typeface="Courier New"/>
              </a:rPr>
              <a:t>NaHCO</a:t>
            </a:r>
            <a:r>
              <a:rPr lang="en-US" altLang="zh-CN" sz="2600" b="1" kern="100" baseline="-25000" dirty="0">
                <a:latin typeface="Times New Roman"/>
                <a:ea typeface="仿宋_GB2312"/>
                <a:cs typeface="Courier New"/>
              </a:rPr>
              <a:t>3</a:t>
            </a:r>
            <a:r>
              <a:rPr lang="zh-CN" altLang="zh-CN" sz="2600" b="1" kern="100" dirty="0">
                <a:latin typeface="Times New Roman"/>
                <a:ea typeface="仿宋_GB2312"/>
                <a:cs typeface="Times New Roman"/>
              </a:rPr>
              <a:t>相互转化的途径，能运用化学变化规律分析生产、生活中的实际问题</a:t>
            </a:r>
            <a:r>
              <a:rPr lang="zh-CN" altLang="zh-CN" sz="2600" b="1" kern="100" dirty="0" smtClean="0">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35139659"/>
              </p:ext>
            </p:extLst>
          </p:nvPr>
        </p:nvGraphicFramePr>
        <p:xfrm>
          <a:off x="377825" y="1105385"/>
          <a:ext cx="11523663" cy="5384800"/>
        </p:xfrm>
        <a:graphic>
          <a:graphicData uri="http://schemas.openxmlformats.org/presentationml/2006/ole">
            <mc:AlternateContent xmlns:mc="http://schemas.openxmlformats.org/markup-compatibility/2006">
              <mc:Choice xmlns:v="urn:schemas-microsoft-com:vml" Requires="v">
                <p:oleObj spid="_x0000_s9283" name="Document" r:id="rId4" imgW="11627815" imgH="5437819" progId="Word.Document.8">
                  <p:embed/>
                </p:oleObj>
              </mc:Choice>
              <mc:Fallback>
                <p:oleObj name="Document" r:id="rId4" imgW="11627815" imgH="5437819" progId="Word.Document.8">
                  <p:embed/>
                  <p:pic>
                    <p:nvPicPr>
                      <p:cNvPr id="0" name=""/>
                      <p:cNvPicPr/>
                      <p:nvPr/>
                    </p:nvPicPr>
                    <p:blipFill>
                      <a:blip r:embed="rId5"/>
                      <a:stretch>
                        <a:fillRect/>
                      </a:stretch>
                    </p:blipFill>
                    <p:spPr>
                      <a:xfrm>
                        <a:off x="377825" y="1105385"/>
                        <a:ext cx="11523663" cy="5384800"/>
                      </a:xfrm>
                      <a:prstGeom prst="rect">
                        <a:avLst/>
                      </a:prstGeom>
                    </p:spPr>
                  </p:pic>
                </p:oleObj>
              </mc:Fallback>
            </mc:AlternateContent>
          </a:graphicData>
        </a:graphic>
      </p:graphicFrame>
    </p:spTree>
    <p:extLst>
      <p:ext uri="{BB962C8B-B14F-4D97-AF65-F5344CB8AC3E}">
        <p14:creationId xmlns:p14="http://schemas.microsoft.com/office/powerpoint/2010/main" val="37858556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26"/>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2.Na</a:t>
            </a:r>
            <a:r>
              <a:rPr lang="en-US" altLang="zh-CN" sz="2600" kern="100" baseline="-25000" dirty="0">
                <a:latin typeface="Times New Roman"/>
                <a:ea typeface="黑体"/>
                <a:cs typeface="Courier New"/>
              </a:rPr>
              <a:t>2</a:t>
            </a:r>
            <a:r>
              <a:rPr lang="en-US" altLang="zh-CN" sz="2600" kern="100" dirty="0">
                <a:latin typeface="Times New Roman"/>
                <a:ea typeface="黑体"/>
                <a:cs typeface="Courier New"/>
              </a:rPr>
              <a:t>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a:t>
            </a:r>
            <a:r>
              <a:rPr lang="en-US" altLang="zh-CN" sz="2600" kern="100" dirty="0">
                <a:latin typeface="Times New Roman"/>
                <a:ea typeface="黑体"/>
                <a:cs typeface="Courier New"/>
              </a:rPr>
              <a:t>NaHCO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与酸如盐酸反应放出</a:t>
            </a:r>
            <a:r>
              <a:rPr lang="en-US" altLang="zh-CN" sz="2600" kern="100" dirty="0">
                <a:latin typeface="Times New Roman"/>
                <a:ea typeface="黑体"/>
                <a:cs typeface="Courier New"/>
              </a:rPr>
              <a:t>CO</a:t>
            </a:r>
            <a:r>
              <a:rPr lang="en-US" altLang="zh-CN" sz="2600" kern="100" baseline="-25000" dirty="0">
                <a:latin typeface="Times New Roman"/>
                <a:ea typeface="黑体"/>
                <a:cs typeface="Courier New"/>
              </a:rPr>
              <a:t>2</a:t>
            </a:r>
            <a:r>
              <a:rPr lang="zh-CN" altLang="zh-CN" sz="2600" kern="100" dirty="0">
                <a:latin typeface="Times New Roman"/>
                <a:ea typeface="黑体"/>
                <a:cs typeface="Times New Roman"/>
              </a:rPr>
              <a:t>的比</a:t>
            </a:r>
            <a:r>
              <a:rPr lang="zh-CN" altLang="zh-CN" sz="2600" kern="100" dirty="0" smtClean="0">
                <a:latin typeface="Times New Roman"/>
                <a:ea typeface="黑体"/>
                <a:cs typeface="Times New Roman"/>
              </a:rPr>
              <a:t>较</a:t>
            </a:r>
            <a:endParaRPr lang="zh-CN" altLang="zh-CN" sz="1050" kern="100" dirty="0">
              <a:latin typeface="宋体"/>
              <a:cs typeface="Courier New"/>
            </a:endParaRPr>
          </a:p>
        </p:txBody>
      </p:sp>
      <p:sp>
        <p:nvSpPr>
          <p:cNvPr id="8" name="矩形 7"/>
          <p:cNvSpPr/>
          <p:nvPr/>
        </p:nvSpPr>
        <p:spPr>
          <a:xfrm>
            <a:off x="334470" y="1221330"/>
            <a:ext cx="11397613" cy="484938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同时向</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溶液中滴加相同酸溶液，</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溶液一步反应即产生</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速率较快；</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相等物质的量的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分别与足量的盐酸反应，二者放出</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总量相同，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消耗盐酸更多；</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相同质量的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分别与足量的盐酸反应，</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放出的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较多，</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消耗的盐酸更多；</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消耗相同量的盐酸，消耗的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的量更小，与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反应放出的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也较少。</a:t>
            </a:r>
            <a:endParaRPr lang="zh-CN" altLang="zh-CN" sz="1050" kern="100" dirty="0">
              <a:effectLst/>
              <a:latin typeface="宋体"/>
              <a:cs typeface="Courier New"/>
            </a:endParaRPr>
          </a:p>
        </p:txBody>
      </p:sp>
    </p:spTree>
    <p:extLst>
      <p:ext uri="{BB962C8B-B14F-4D97-AF65-F5344CB8AC3E}">
        <p14:creationId xmlns:p14="http://schemas.microsoft.com/office/powerpoint/2010/main" val="3392800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2169633"/>
            <a:ext cx="11654075" cy="1847661"/>
          </a:xfrm>
          <a:prstGeom prst="rect">
            <a:avLst/>
          </a:prstGeom>
        </p:spPr>
        <p:style>
          <a:lnRef idx="2">
            <a:schemeClr val="dk1"/>
          </a:lnRef>
          <a:fillRef idx="1">
            <a:schemeClr val="lt1"/>
          </a:fillRef>
          <a:effectRef idx="0">
            <a:schemeClr val="dk1"/>
          </a:effectRef>
          <a:fontRef idx="minor">
            <a:schemeClr val="dk1"/>
          </a:fontRef>
        </p:style>
        <p:txBody>
          <a:bodyPr wrap="square" lIns="121898" tIns="60948" rIns="121898" bIns="60948">
            <a:spAutoFit/>
          </a:bodyPr>
          <a:lstStyle/>
          <a:p>
            <a:pPr algn="just">
              <a:lnSpc>
                <a:spcPct val="150000"/>
              </a:lnSpc>
              <a:spcAft>
                <a:spcPts val="0"/>
              </a:spcAft>
              <a:tabLst>
                <a:tab pos="3510915" algn="l"/>
              </a:tabLst>
            </a:pPr>
            <a:r>
              <a:rPr lang="en-US" altLang="zh-CN" sz="2600" b="1" kern="100" dirty="0">
                <a:latin typeface="Times New Roman"/>
                <a:ea typeface="仿宋_GB2312"/>
                <a:cs typeface="Courier New"/>
              </a:rPr>
              <a:t>Na</a:t>
            </a:r>
            <a:r>
              <a:rPr lang="en-US" altLang="zh-CN" sz="2600" b="1" kern="100" baseline="-25000" dirty="0">
                <a:latin typeface="Times New Roman"/>
                <a:ea typeface="仿宋_GB2312"/>
                <a:cs typeface="Courier New"/>
              </a:rPr>
              <a:t>2</a:t>
            </a:r>
            <a:r>
              <a:rPr lang="en-US" altLang="zh-CN" sz="2600" b="1" kern="100" dirty="0">
                <a:latin typeface="Times New Roman"/>
                <a:ea typeface="仿宋_GB2312"/>
                <a:cs typeface="Courier New"/>
              </a:rPr>
              <a:t>CO</a:t>
            </a:r>
            <a:r>
              <a:rPr lang="en-US" altLang="zh-CN" sz="2600" b="1" kern="100" baseline="-25000" dirty="0">
                <a:latin typeface="Times New Roman"/>
                <a:ea typeface="仿宋_GB2312"/>
                <a:cs typeface="Courier New"/>
              </a:rPr>
              <a:t>3</a:t>
            </a:r>
            <a:r>
              <a:rPr lang="zh-CN" altLang="zh-CN" sz="2600" b="1" kern="100" dirty="0">
                <a:latin typeface="Times New Roman"/>
                <a:ea typeface="仿宋_GB2312"/>
                <a:cs typeface="Times New Roman"/>
              </a:rPr>
              <a:t>、</a:t>
            </a:r>
            <a:r>
              <a:rPr lang="en-US" altLang="zh-CN" sz="2600" b="1" kern="100" dirty="0">
                <a:latin typeface="Times New Roman"/>
                <a:ea typeface="仿宋_GB2312"/>
                <a:cs typeface="Courier New"/>
              </a:rPr>
              <a:t>NaHCO</a:t>
            </a:r>
            <a:r>
              <a:rPr lang="en-US" altLang="zh-CN" sz="2600" b="1" kern="100" baseline="-25000" dirty="0">
                <a:latin typeface="Times New Roman"/>
                <a:ea typeface="仿宋_GB2312"/>
                <a:cs typeface="Courier New"/>
              </a:rPr>
              <a:t>3</a:t>
            </a:r>
            <a:r>
              <a:rPr lang="zh-CN" altLang="zh-CN" sz="2600" b="1" kern="100" dirty="0">
                <a:latin typeface="Times New Roman"/>
                <a:ea typeface="仿宋_GB2312"/>
                <a:cs typeface="Times New Roman"/>
              </a:rPr>
              <a:t>与足量酸盐酸反应，最终</a:t>
            </a:r>
            <a:r>
              <a:rPr lang="en-US" altLang="zh-CN" sz="2600" b="1" kern="100" dirty="0" err="1">
                <a:latin typeface="Times New Roman"/>
                <a:ea typeface="仿宋_GB2312"/>
                <a:cs typeface="Courier New"/>
              </a:rPr>
              <a:t>Na</a:t>
            </a:r>
            <a:r>
              <a:rPr lang="en-US" altLang="zh-CN" sz="2600" kern="100" dirty="0" err="1">
                <a:latin typeface="宋体"/>
                <a:ea typeface="微软雅黑"/>
                <a:cs typeface="Times New Roman"/>
              </a:rPr>
              <a:t>→</a:t>
            </a:r>
            <a:r>
              <a:rPr lang="en-US" altLang="zh-CN" sz="2600" b="1" kern="100" dirty="0" err="1">
                <a:latin typeface="Times New Roman"/>
                <a:ea typeface="仿宋_GB2312"/>
                <a:cs typeface="Courier New"/>
              </a:rPr>
              <a:t>NaCl</a:t>
            </a:r>
            <a:r>
              <a:rPr lang="zh-CN" altLang="zh-CN" sz="2600" b="1" kern="100" dirty="0">
                <a:latin typeface="Times New Roman"/>
                <a:ea typeface="仿宋_GB2312"/>
                <a:cs typeface="Times New Roman"/>
              </a:rPr>
              <a:t>，</a:t>
            </a:r>
            <a:r>
              <a:rPr lang="en-US" altLang="zh-CN" sz="2600" b="1" kern="100" dirty="0">
                <a:latin typeface="Times New Roman"/>
                <a:ea typeface="仿宋_GB2312"/>
                <a:cs typeface="Courier New"/>
              </a:rPr>
              <a:t>C</a:t>
            </a:r>
            <a:r>
              <a:rPr lang="en-US" altLang="zh-CN" sz="2600" kern="100" dirty="0">
                <a:latin typeface="宋体"/>
                <a:ea typeface="微软雅黑"/>
                <a:cs typeface="Times New Roman"/>
              </a:rPr>
              <a:t>→</a:t>
            </a:r>
            <a:r>
              <a:rPr lang="en-US" altLang="zh-CN" sz="2600" b="1" kern="100" dirty="0">
                <a:latin typeface="Times New Roman"/>
                <a:ea typeface="仿宋_GB2312"/>
                <a:cs typeface="Courier New"/>
              </a:rPr>
              <a:t>CO</a:t>
            </a:r>
            <a:r>
              <a:rPr lang="en-US" altLang="zh-CN" sz="2600" b="1" kern="100" baseline="-25000" dirty="0">
                <a:latin typeface="Times New Roman"/>
                <a:ea typeface="仿宋_GB2312"/>
                <a:cs typeface="Courier New"/>
              </a:rPr>
              <a:t>2</a:t>
            </a:r>
            <a:r>
              <a:rPr lang="zh-CN" altLang="zh-CN" sz="2600" b="1" kern="100" dirty="0">
                <a:latin typeface="Times New Roman"/>
                <a:ea typeface="仿宋_GB2312"/>
                <a:cs typeface="Times New Roman"/>
              </a:rPr>
              <a:t>，故</a:t>
            </a:r>
            <a:r>
              <a:rPr lang="en-US" altLang="zh-CN" sz="2600" b="1" kern="100" dirty="0">
                <a:latin typeface="Times New Roman"/>
                <a:ea typeface="仿宋_GB2312"/>
                <a:cs typeface="Courier New"/>
              </a:rPr>
              <a:t>Na</a:t>
            </a:r>
            <a:r>
              <a:rPr lang="zh-CN" altLang="zh-CN" sz="2600" b="1" kern="100" dirty="0">
                <a:latin typeface="Times New Roman"/>
                <a:ea typeface="仿宋_GB2312"/>
                <a:cs typeface="Times New Roman"/>
              </a:rPr>
              <a:t>元素含量</a:t>
            </a:r>
            <a:r>
              <a:rPr lang="en-US" altLang="zh-CN" sz="2600" b="1" i="1" kern="100" dirty="0">
                <a:latin typeface="Times New Roman"/>
                <a:ea typeface="仿宋_GB2312"/>
                <a:cs typeface="Courier New"/>
              </a:rPr>
              <a:t>n</a:t>
            </a:r>
            <a:r>
              <a:rPr lang="en-US" altLang="zh-CN" sz="2600" b="1" kern="100" dirty="0">
                <a:latin typeface="Times New Roman"/>
                <a:ea typeface="仿宋_GB2312"/>
                <a:cs typeface="Courier New"/>
              </a:rPr>
              <a:t>(Na)</a:t>
            </a:r>
            <a:r>
              <a:rPr lang="zh-CN" altLang="zh-CN" sz="2600" b="1" kern="100" dirty="0">
                <a:latin typeface="Times New Roman"/>
                <a:ea typeface="仿宋_GB2312"/>
                <a:cs typeface="Times New Roman"/>
              </a:rPr>
              <a:t>或</a:t>
            </a:r>
            <a:r>
              <a:rPr lang="en-US" altLang="zh-CN" sz="2600" b="1" i="1" kern="100" dirty="0">
                <a:latin typeface="Times New Roman"/>
                <a:ea typeface="仿宋_GB2312"/>
                <a:cs typeface="Courier New"/>
              </a:rPr>
              <a:t>m</a:t>
            </a:r>
            <a:r>
              <a:rPr lang="en-US" altLang="zh-CN" sz="2600" b="1" kern="100" dirty="0">
                <a:latin typeface="Times New Roman"/>
                <a:ea typeface="仿宋_GB2312"/>
                <a:cs typeface="Courier New"/>
              </a:rPr>
              <a:t>(Na)</a:t>
            </a:r>
            <a:r>
              <a:rPr lang="zh-CN" altLang="zh-CN" sz="2600" b="1" kern="100" dirty="0">
                <a:latin typeface="Times New Roman"/>
                <a:ea typeface="仿宋_GB2312"/>
                <a:cs typeface="Times New Roman"/>
              </a:rPr>
              <a:t>越大，消耗盐酸越多，</a:t>
            </a:r>
            <a:r>
              <a:rPr lang="en-US" altLang="zh-CN" sz="2600" b="1" kern="100" dirty="0">
                <a:latin typeface="Times New Roman"/>
                <a:ea typeface="仿宋_GB2312"/>
                <a:cs typeface="Courier New"/>
              </a:rPr>
              <a:t>C</a:t>
            </a:r>
            <a:r>
              <a:rPr lang="zh-CN" altLang="zh-CN" sz="2600" b="1" kern="100" dirty="0">
                <a:latin typeface="Times New Roman"/>
                <a:ea typeface="仿宋_GB2312"/>
                <a:cs typeface="Times New Roman"/>
              </a:rPr>
              <a:t>元素含量</a:t>
            </a:r>
            <a:r>
              <a:rPr lang="en-US" altLang="zh-CN" sz="2600" b="1" i="1" kern="100" dirty="0">
                <a:latin typeface="Times New Roman"/>
                <a:ea typeface="仿宋_GB2312"/>
                <a:cs typeface="Courier New"/>
              </a:rPr>
              <a:t>n</a:t>
            </a:r>
            <a:r>
              <a:rPr lang="en-US" altLang="zh-CN" sz="2600" b="1" kern="100" dirty="0">
                <a:latin typeface="Times New Roman"/>
                <a:ea typeface="仿宋_GB2312"/>
                <a:cs typeface="Courier New"/>
              </a:rPr>
              <a:t>(C)</a:t>
            </a:r>
            <a:r>
              <a:rPr lang="zh-CN" altLang="zh-CN" sz="2600" b="1" kern="100" dirty="0">
                <a:latin typeface="Times New Roman"/>
                <a:ea typeface="仿宋_GB2312"/>
                <a:cs typeface="Times New Roman"/>
              </a:rPr>
              <a:t>或</a:t>
            </a:r>
            <a:r>
              <a:rPr lang="en-US" altLang="zh-CN" sz="2600" b="1" i="1" kern="100" dirty="0">
                <a:latin typeface="Times New Roman"/>
                <a:ea typeface="仿宋_GB2312"/>
                <a:cs typeface="Courier New"/>
              </a:rPr>
              <a:t>m</a:t>
            </a:r>
            <a:r>
              <a:rPr lang="en-US" altLang="zh-CN" sz="2600" b="1" kern="100" dirty="0">
                <a:latin typeface="Times New Roman"/>
                <a:ea typeface="仿宋_GB2312"/>
                <a:cs typeface="Courier New"/>
              </a:rPr>
              <a:t>(C)</a:t>
            </a:r>
            <a:r>
              <a:rPr lang="zh-CN" altLang="zh-CN" sz="2600" b="1" kern="100" dirty="0">
                <a:latin typeface="Times New Roman"/>
                <a:ea typeface="仿宋_GB2312"/>
                <a:cs typeface="Times New Roman"/>
              </a:rPr>
              <a:t>越大，放出的</a:t>
            </a:r>
            <a:r>
              <a:rPr lang="en-US" altLang="zh-CN" sz="2600" b="1" kern="100" dirty="0">
                <a:latin typeface="Times New Roman"/>
                <a:ea typeface="仿宋_GB2312"/>
                <a:cs typeface="Courier New"/>
              </a:rPr>
              <a:t>CO</a:t>
            </a:r>
            <a:r>
              <a:rPr lang="en-US" altLang="zh-CN" sz="2600" b="1" kern="100" baseline="-25000" dirty="0">
                <a:latin typeface="Times New Roman"/>
                <a:ea typeface="仿宋_GB2312"/>
                <a:cs typeface="Courier New"/>
              </a:rPr>
              <a:t>2</a:t>
            </a:r>
            <a:r>
              <a:rPr lang="zh-CN" altLang="zh-CN" sz="2600" b="1" kern="100" dirty="0">
                <a:latin typeface="Times New Roman"/>
                <a:ea typeface="仿宋_GB2312"/>
                <a:cs typeface="Times New Roman"/>
              </a:rPr>
              <a:t>则越多</a:t>
            </a:r>
            <a:r>
              <a:rPr lang="zh-CN" altLang="zh-CN" sz="2600" b="1" kern="100" dirty="0" smtClean="0">
                <a:latin typeface="Times New Roman"/>
                <a:ea typeface="仿宋_GB2312"/>
                <a:cs typeface="Times New Roman"/>
              </a:rPr>
              <a:t>。</a:t>
            </a:r>
            <a:endParaRPr lang="zh-CN" altLang="zh-CN" sz="1050" kern="100" dirty="0">
              <a:latin typeface="宋体"/>
              <a:cs typeface="Courier New"/>
            </a:endParaRPr>
          </a:p>
        </p:txBody>
      </p:sp>
      <p:pic>
        <p:nvPicPr>
          <p:cNvPr id="8194" name="Picture 2" descr="名师点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015" y="1972049"/>
            <a:ext cx="1772610" cy="39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9071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3452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山东滕州一中高一期中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在探究膨松剂的作用原理过程中，我们发现</a:t>
            </a:r>
            <a:r>
              <a:rPr lang="zh-CN" altLang="zh-CN" sz="2600" kern="100" dirty="0" smtClean="0">
                <a:latin typeface="Times New Roman"/>
                <a:ea typeface="微软雅黑"/>
                <a:cs typeface="Times New Roman"/>
              </a:rPr>
              <a:t>用</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碳</a:t>
            </a:r>
            <a:r>
              <a:rPr lang="zh-CN" altLang="zh-CN" sz="2600" kern="100" dirty="0">
                <a:latin typeface="Times New Roman"/>
                <a:ea typeface="微软雅黑"/>
                <a:cs typeface="Times New Roman"/>
              </a:rPr>
              <a:t>酸氢钠更加松软可口，因为它</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638352" y="2345972"/>
            <a:ext cx="11397613"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热稳定性差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增加甜味　</a:t>
            </a:r>
            <a:r>
              <a:rPr lang="en-US" altLang="zh-CN" sz="2600" kern="100" dirty="0" smtClean="0">
                <a:latin typeface="宋体"/>
                <a:ea typeface="微软雅黑"/>
                <a:cs typeface="Times New Roman"/>
              </a:rPr>
              <a:t>③</a:t>
            </a:r>
            <a:r>
              <a:rPr lang="zh-CN" altLang="zh-CN" sz="2600" kern="100" dirty="0">
                <a:latin typeface="Times New Roman"/>
                <a:ea typeface="微软雅黑"/>
                <a:cs typeface="Times New Roman"/>
              </a:rPr>
              <a:t>产生二氧化碳　</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④</a:t>
            </a:r>
            <a:r>
              <a:rPr lang="zh-CN" altLang="zh-CN" sz="2600" kern="100" dirty="0">
                <a:latin typeface="Times New Roman"/>
                <a:ea typeface="微软雅黑"/>
                <a:cs typeface="Times New Roman"/>
              </a:rPr>
              <a:t>提供水分</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①②</a:t>
            </a:r>
            <a:r>
              <a:rPr lang="en-US" altLang="zh-CN" sz="2600" kern="100" dirty="0">
                <a:latin typeface="Times New Roman"/>
                <a:ea typeface="微软雅黑"/>
                <a:cs typeface="Courier New"/>
              </a:rPr>
              <a:t>	B.</a:t>
            </a:r>
            <a:r>
              <a:rPr lang="en-US" altLang="zh-CN" sz="2600" kern="100" dirty="0">
                <a:latin typeface="宋体"/>
                <a:ea typeface="微软雅黑"/>
                <a:cs typeface="Times New Roman"/>
              </a:rPr>
              <a:t>①③</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②③</a:t>
            </a:r>
            <a:r>
              <a:rPr lang="en-US" altLang="zh-CN" sz="2600" kern="100" dirty="0">
                <a:latin typeface="Times New Roman"/>
                <a:ea typeface="微软雅黑"/>
                <a:cs typeface="Courier New"/>
              </a:rPr>
              <a:t>	D.</a:t>
            </a:r>
            <a:r>
              <a:rPr lang="en-US" altLang="zh-CN" sz="2600" kern="100" dirty="0">
                <a:latin typeface="宋体"/>
                <a:ea typeface="微软雅黑"/>
                <a:cs typeface="Times New Roman"/>
              </a:rPr>
              <a:t>③④</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由碳酸氢钠分解反应可知碳酸氢钠热稳定性差，受热易分解，生成碳酸钠，水和二氧化碳，生成的气体在面团里形成大量气泡，使得面点变得松软，则</a:t>
            </a:r>
            <a:r>
              <a:rPr lang="en-US" altLang="zh-CN" sz="2600" b="1" kern="100" dirty="0">
                <a:solidFill>
                  <a:srgbClr val="0000FF"/>
                </a:solidFill>
                <a:latin typeface="宋体"/>
                <a:ea typeface="仿宋_GB2312"/>
                <a:cs typeface="Times New Roman"/>
              </a:rPr>
              <a:t>①③</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5555137" y="185190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570116"/>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X2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7461" y="2598379"/>
            <a:ext cx="2278390" cy="163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有两份质量相同的</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，向第一份中加入盐酸使其充分反应；将第二份加热使其完全分解，冷却至原温度再加入相同浓度的盐酸，充分反应，则它们所耗用的盐酸的体积比为</a:t>
            </a:r>
            <a:r>
              <a:rPr lang="en-US" altLang="zh-CN" sz="2600" kern="100" dirty="0">
                <a:latin typeface="Times New Roman"/>
                <a:ea typeface="微软雅黑"/>
                <a:cs typeface="Courier New"/>
              </a:rPr>
              <a:t> (</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r>
              <a:rPr lang="en-US" altLang="zh-CN" sz="2600" kern="100" dirty="0" smtClean="0">
                <a:latin typeface="Times New Roman"/>
                <a:ea typeface="微软雅黑"/>
                <a:cs typeface="Courier New"/>
              </a:rPr>
              <a:t>		B.1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 	</a:t>
            </a:r>
            <a:r>
              <a:rPr lang="en-US" altLang="zh-CN" sz="2600" kern="100" dirty="0" smtClean="0">
                <a:latin typeface="Times New Roman"/>
                <a:ea typeface="微软雅黑"/>
                <a:cs typeface="Courier New"/>
              </a:rPr>
              <a:t>		D.4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本题可从</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原子守恒角度考虑。无论</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是直接与盐酸反应，还是先加热分解后再与盐酸反应，</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原子的量不变，生成的</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的量相等，则消耗盐酸的量相等</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4655022" y="2128004"/>
            <a:ext cx="413179" cy="6093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某化合物加热时会放出一种气体并生成一种残渣，残渣能与稀盐酸反应放</a:t>
            </a:r>
            <a:r>
              <a:rPr lang="zh-CN" altLang="zh-CN" sz="2600" kern="100" dirty="0" smtClean="0">
                <a:latin typeface="Times New Roman"/>
                <a:ea typeface="微软雅黑"/>
                <a:cs typeface="Times New Roman"/>
              </a:rPr>
              <a:t>出</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相</a:t>
            </a:r>
            <a:r>
              <a:rPr lang="zh-CN" altLang="zh-CN" sz="2600" kern="100" dirty="0">
                <a:latin typeface="Times New Roman"/>
                <a:ea typeface="微软雅黑"/>
                <a:cs typeface="Times New Roman"/>
              </a:rPr>
              <a:t>同的气体，化合物可能是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碳酸钠</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碳酸氢钠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氯酸钾</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硫酸钠</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加热分解可生成</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能与稀盐酸反</a:t>
            </a:r>
            <a:r>
              <a:rPr lang="zh-CN" altLang="zh-CN" sz="2600" b="1" kern="100" dirty="0" smtClean="0">
                <a:solidFill>
                  <a:srgbClr val="0000FF"/>
                </a:solidFill>
                <a:latin typeface="Times New Roman"/>
                <a:ea typeface="仿宋_GB2312"/>
                <a:cs typeface="Times New Roman"/>
              </a:rPr>
              <a:t>应</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zh-CN" altLang="zh-CN" sz="2600" b="1" kern="100" dirty="0" smtClean="0">
                <a:solidFill>
                  <a:srgbClr val="0000FF"/>
                </a:solidFill>
                <a:latin typeface="Times New Roman"/>
                <a:ea typeface="仿宋_GB2312"/>
                <a:cs typeface="Times New Roman"/>
              </a:rPr>
              <a:t>放</a:t>
            </a:r>
            <a:r>
              <a:rPr lang="zh-CN" altLang="zh-CN" sz="2600" b="1" kern="100" dirty="0">
                <a:solidFill>
                  <a:srgbClr val="0000FF"/>
                </a:solidFill>
                <a:latin typeface="Times New Roman"/>
                <a:ea typeface="仿宋_GB2312"/>
                <a:cs typeface="Times New Roman"/>
              </a:rPr>
              <a:t>出</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4961935" y="1509188"/>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549426"/>
            <a:ext cx="11654075" cy="73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73000"/>
              </a:lnSpc>
              <a:spcBef>
                <a:spcPts val="1300"/>
              </a:spcBef>
              <a:spcAft>
                <a:spcPts val="1300"/>
              </a:spcAft>
            </a:pPr>
            <a:r>
              <a:rPr lang="zh-CN" altLang="zh-CN" sz="2800" b="1" kern="100" dirty="0">
                <a:latin typeface="Calibri"/>
                <a:ea typeface="宋体"/>
                <a:cs typeface="Times New Roman"/>
              </a:rPr>
              <a:t>二、</a:t>
            </a:r>
            <a:r>
              <a:rPr lang="en-US" altLang="zh-CN" sz="2800" b="1" kern="100" dirty="0">
                <a:latin typeface="Calibri"/>
                <a:cs typeface="Times New Roman"/>
              </a:rPr>
              <a:t>Na</a:t>
            </a:r>
            <a:r>
              <a:rPr lang="en-US" altLang="zh-CN" sz="2800" b="1" kern="100" baseline="-25000" dirty="0">
                <a:latin typeface="Calibri"/>
                <a:cs typeface="Times New Roman"/>
              </a:rPr>
              <a:t>2</a:t>
            </a:r>
            <a:r>
              <a:rPr lang="en-US" altLang="zh-CN" sz="2800" b="1" kern="100" dirty="0">
                <a:latin typeface="Calibri"/>
                <a:cs typeface="Times New Roman"/>
              </a:rPr>
              <a:t>CO</a:t>
            </a:r>
            <a:r>
              <a:rPr lang="en-US" altLang="zh-CN" sz="2800" b="1" kern="100" baseline="-25000" dirty="0">
                <a:latin typeface="Calibri"/>
                <a:cs typeface="Times New Roman"/>
              </a:rPr>
              <a:t>3</a:t>
            </a:r>
            <a:r>
              <a:rPr lang="zh-CN" altLang="zh-CN" sz="2800" b="1" kern="100" dirty="0">
                <a:latin typeface="Calibri"/>
                <a:ea typeface="宋体"/>
                <a:cs typeface="Times New Roman"/>
              </a:rPr>
              <a:t>、</a:t>
            </a:r>
            <a:r>
              <a:rPr lang="en-US" altLang="zh-CN" sz="2800" b="1" kern="100" dirty="0">
                <a:latin typeface="Calibri"/>
                <a:cs typeface="Times New Roman"/>
              </a:rPr>
              <a:t> NaHCO</a:t>
            </a:r>
            <a:r>
              <a:rPr lang="en-US" altLang="zh-CN" sz="2800" b="1" kern="100" baseline="-25000" dirty="0">
                <a:latin typeface="Calibri"/>
                <a:cs typeface="Times New Roman"/>
              </a:rPr>
              <a:t>3</a:t>
            </a:r>
            <a:r>
              <a:rPr lang="zh-CN" altLang="zh-CN" sz="2800" b="1" kern="100" dirty="0">
                <a:latin typeface="Calibri"/>
                <a:ea typeface="宋体"/>
                <a:cs typeface="Times New Roman"/>
              </a:rPr>
              <a:t>的鉴别与相互转</a:t>
            </a:r>
            <a:r>
              <a:rPr lang="zh-CN" altLang="zh-CN" sz="2800" b="1" kern="100" dirty="0" smtClean="0">
                <a:latin typeface="Calibri"/>
                <a:ea typeface="宋体"/>
                <a:cs typeface="Times New Roman"/>
              </a:rPr>
              <a:t>化</a:t>
            </a:r>
            <a:endParaRPr lang="zh-CN" altLang="zh-CN" sz="1800" b="1" kern="100" dirty="0">
              <a:latin typeface="Calibri"/>
              <a:cs typeface="Times New Roman"/>
            </a:endParaRPr>
          </a:p>
        </p:txBody>
      </p:sp>
      <p:sp>
        <p:nvSpPr>
          <p:cNvPr id="8" name="矩形 7"/>
          <p:cNvSpPr/>
          <p:nvPr/>
        </p:nvSpPr>
        <p:spPr>
          <a:xfrm>
            <a:off x="260418" y="1989610"/>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利用热稳定性不同鉴别</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鉴别方</a:t>
            </a:r>
            <a:r>
              <a:rPr lang="zh-CN" altLang="zh-CN" sz="2600" kern="100" dirty="0" smtClean="0">
                <a:latin typeface="Times New Roman"/>
                <a:ea typeface="微软雅黑"/>
                <a:cs typeface="Times New Roman"/>
              </a:rPr>
              <a:t>法</a:t>
            </a:r>
            <a:endParaRPr lang="zh-CN" altLang="zh-CN" sz="1050" kern="100" dirty="0">
              <a:latin typeface="宋体"/>
              <a:cs typeface="Courier New"/>
            </a:endParaRPr>
          </a:p>
        </p:txBody>
      </p:sp>
      <p:pic>
        <p:nvPicPr>
          <p:cNvPr id="9"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2828" y="1429600"/>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X2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3743" y="3429794"/>
            <a:ext cx="7721946" cy="192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03367"/>
            <a:ext cx="11654075" cy="396644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常用装</a:t>
            </a:r>
            <a:r>
              <a:rPr lang="zh-CN" altLang="zh-CN" sz="2600" kern="100" dirty="0" smtClean="0">
                <a:latin typeface="Times New Roman"/>
                <a:ea typeface="微软雅黑"/>
                <a:cs typeface="Times New Roman"/>
              </a:rPr>
              <a:t>置</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利用和酸反应生成气体的快慢不同</a:t>
            </a:r>
            <a:r>
              <a:rPr lang="en-US" altLang="zh-CN" sz="2600" kern="100" dirty="0">
                <a:latin typeface="Times New Roman"/>
                <a:ea typeface="黑体"/>
                <a:cs typeface="Courier New"/>
              </a:rPr>
              <a:t>(</a:t>
            </a:r>
            <a:r>
              <a:rPr lang="zh-CN" altLang="zh-CN" sz="2600" kern="100" dirty="0">
                <a:latin typeface="Times New Roman"/>
                <a:ea typeface="黑体"/>
                <a:cs typeface="Times New Roman"/>
              </a:rPr>
              <a:t>相同条件下</a:t>
            </a:r>
            <a:r>
              <a:rPr lang="en-US" altLang="zh-CN" sz="2600" kern="100" dirty="0">
                <a:latin typeface="Times New Roman"/>
                <a:ea typeface="黑体"/>
                <a:cs typeface="Courier New"/>
              </a:rPr>
              <a:t>)</a:t>
            </a:r>
            <a:r>
              <a:rPr lang="zh-CN" altLang="zh-CN" sz="2600" kern="100" dirty="0">
                <a:latin typeface="Times New Roman"/>
                <a:ea typeface="黑体"/>
                <a:cs typeface="Times New Roman"/>
              </a:rPr>
              <a:t>鉴别</a:t>
            </a:r>
            <a:endParaRPr lang="zh-CN" altLang="zh-CN" sz="1050" kern="100" dirty="0">
              <a:latin typeface="宋体"/>
              <a:cs typeface="Courier New"/>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pic>
        <p:nvPicPr>
          <p:cNvPr id="12290" name="Picture 2" descr="X2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4907" y="729449"/>
            <a:ext cx="3719834" cy="17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X2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4677" y="3609817"/>
            <a:ext cx="7891492" cy="25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447" y="549426"/>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en-US" altLang="zh-CN" sz="2600" kern="100" dirty="0">
                <a:latin typeface="Times New Roman"/>
                <a:ea typeface="黑体"/>
                <a:cs typeface="Courier New"/>
              </a:rPr>
              <a:t>Na</a:t>
            </a:r>
            <a:r>
              <a:rPr lang="en-US" altLang="zh-CN" sz="2600" kern="100" baseline="-25000" dirty="0">
                <a:latin typeface="Times New Roman"/>
                <a:ea typeface="黑体"/>
                <a:cs typeface="Courier New"/>
              </a:rPr>
              <a:t>2</a:t>
            </a:r>
            <a:r>
              <a:rPr lang="en-US" altLang="zh-CN" sz="2600" kern="100" dirty="0">
                <a:latin typeface="Times New Roman"/>
                <a:ea typeface="黑体"/>
                <a:cs typeface="Courier New"/>
              </a:rPr>
              <a:t>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与</a:t>
            </a:r>
            <a:r>
              <a:rPr lang="en-US" altLang="zh-CN" sz="2600" kern="100" dirty="0">
                <a:latin typeface="Times New Roman"/>
                <a:ea typeface="黑体"/>
                <a:cs typeface="Courier New"/>
              </a:rPr>
              <a:t>NaHCO</a:t>
            </a:r>
            <a:r>
              <a:rPr lang="en-US" altLang="zh-CN" sz="2600" kern="100" baseline="-25000" dirty="0">
                <a:latin typeface="Times New Roman"/>
                <a:ea typeface="黑体"/>
                <a:cs typeface="Courier New"/>
              </a:rPr>
              <a:t>3</a:t>
            </a:r>
            <a:r>
              <a:rPr lang="zh-CN" altLang="zh-CN" sz="2600" kern="100" dirty="0">
                <a:latin typeface="Times New Roman"/>
                <a:ea typeface="黑体"/>
                <a:cs typeface="Times New Roman"/>
              </a:rPr>
              <a:t>的相互转化与除</a:t>
            </a:r>
            <a:r>
              <a:rPr lang="zh-CN" altLang="zh-CN" sz="2600" kern="100" dirty="0" smtClean="0">
                <a:latin typeface="Times New Roman"/>
                <a:ea typeface="黑体"/>
                <a:cs typeface="Times New Roman"/>
              </a:rPr>
              <a:t>杂</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57454584"/>
              </p:ext>
            </p:extLst>
          </p:nvPr>
        </p:nvGraphicFramePr>
        <p:xfrm>
          <a:off x="476742" y="1269518"/>
          <a:ext cx="11379200" cy="4572000"/>
        </p:xfrm>
        <a:graphic>
          <a:graphicData uri="http://schemas.openxmlformats.org/presentationml/2006/ole">
            <mc:AlternateContent xmlns:mc="http://schemas.openxmlformats.org/markup-compatibility/2006">
              <mc:Choice xmlns:v="urn:schemas-microsoft-com:vml" Requires="v">
                <p:oleObj spid="_x0000_s13369" name="Document" r:id="rId4" imgW="11484297" imgH="4629203" progId="Word.Document.8">
                  <p:embed/>
                </p:oleObj>
              </mc:Choice>
              <mc:Fallback>
                <p:oleObj name="Document" r:id="rId4" imgW="11484297" imgH="4629203" progId="Word.Document.8">
                  <p:embed/>
                  <p:pic>
                    <p:nvPicPr>
                      <p:cNvPr id="0" name=""/>
                      <p:cNvPicPr/>
                      <p:nvPr/>
                    </p:nvPicPr>
                    <p:blipFill>
                      <a:blip r:embed="rId5"/>
                      <a:stretch>
                        <a:fillRect/>
                      </a:stretch>
                    </p:blipFill>
                    <p:spPr>
                      <a:xfrm>
                        <a:off x="476742" y="1269518"/>
                        <a:ext cx="11379200" cy="4572000"/>
                      </a:xfrm>
                      <a:prstGeom prst="rect">
                        <a:avLst/>
                      </a:prstGeom>
                    </p:spPr>
                  </p:pic>
                </p:oleObj>
              </mc:Fallback>
            </mc:AlternateContent>
          </a:graphicData>
        </a:graphic>
      </p:graphicFrame>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237372679"/>
              </p:ext>
            </p:extLst>
          </p:nvPr>
        </p:nvGraphicFramePr>
        <p:xfrm>
          <a:off x="476742" y="1399703"/>
          <a:ext cx="11379200" cy="3470275"/>
        </p:xfrm>
        <a:graphic>
          <a:graphicData uri="http://schemas.openxmlformats.org/presentationml/2006/ole">
            <mc:AlternateContent xmlns:mc="http://schemas.openxmlformats.org/markup-compatibility/2006">
              <mc:Choice xmlns:v="urn:schemas-microsoft-com:vml" Requires="v">
                <p:oleObj spid="_x0000_s14392" name="Document" r:id="rId4" imgW="11484297" imgH="3507364" progId="Word.Document.8">
                  <p:embed/>
                </p:oleObj>
              </mc:Choice>
              <mc:Fallback>
                <p:oleObj name="Document" r:id="rId4" imgW="11484297" imgH="3507364" progId="Word.Document.8">
                  <p:embed/>
                  <p:pic>
                    <p:nvPicPr>
                      <p:cNvPr id="0" name=""/>
                      <p:cNvPicPr/>
                      <p:nvPr/>
                    </p:nvPicPr>
                    <p:blipFill>
                      <a:blip r:embed="rId5"/>
                      <a:stretch>
                        <a:fillRect/>
                      </a:stretch>
                    </p:blipFill>
                    <p:spPr>
                      <a:xfrm>
                        <a:off x="476742" y="1399703"/>
                        <a:ext cx="11379200" cy="3470275"/>
                      </a:xfrm>
                      <a:prstGeom prst="rect">
                        <a:avLst/>
                      </a:prstGeom>
                    </p:spPr>
                  </p:pic>
                </p:oleObj>
              </mc:Fallback>
            </mc:AlternateContent>
          </a:graphicData>
        </a:graphic>
      </p:graphicFrame>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18" name="文本框 17">
            <a:hlinkClick r:id="rId5"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6"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6"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7"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7"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除去</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溶液中混有的少量</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可采取的方法是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986451"/>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通入二氧化碳气体</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加入氢氧化钡溶液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加入澄清石灰水</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加入稀盐酸</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除杂方法要操作简便、效果好、不引入新的杂质、保留非杂质成分。可采取方法：</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=2NaHCO</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8795551" y="14495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湖南衡阳田家炳实验中学高一期中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有两个无标签的试剂瓶，分别装有</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固体，有</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位同学为鉴别它们采用了以下不同的方法，其中不可行的是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分别配成溶液，再加入澄清石灰水</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分别配成溶液，再加入</a:t>
            </a:r>
            <a:r>
              <a:rPr lang="en-US" altLang="zh-CN" sz="2600" kern="100" dirty="0">
                <a:latin typeface="Times New Roman"/>
                <a:ea typeface="微软雅黑"/>
                <a:cs typeface="Courier New"/>
              </a:rPr>
              <a:t>CaCl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分别加热，再检验是否有使澄清石灰水变浑浊的气体产生</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分别配成溶液，再逐滴加入同浓度的盐酸，观察产生气泡的快</a:t>
            </a:r>
            <a:r>
              <a:rPr lang="zh-CN" altLang="zh-CN" sz="2600" kern="100" dirty="0" smtClean="0">
                <a:latin typeface="Times New Roman"/>
                <a:ea typeface="微软雅黑"/>
                <a:cs typeface="Times New Roman"/>
              </a:rPr>
              <a:t>慢</a:t>
            </a:r>
            <a:endParaRPr lang="zh-CN" altLang="zh-CN" sz="1050" kern="100" dirty="0">
              <a:latin typeface="宋体"/>
              <a:cs typeface="Courier New"/>
            </a:endParaRPr>
          </a:p>
        </p:txBody>
      </p:sp>
      <p:sp>
        <p:nvSpPr>
          <p:cNvPr id="8" name="TextBox 7"/>
          <p:cNvSpPr txBox="1"/>
          <p:nvPr/>
        </p:nvSpPr>
        <p:spPr>
          <a:xfrm>
            <a:off x="2606387" y="2116751"/>
            <a:ext cx="549942" cy="609399"/>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999595"/>
            <a:ext cx="11654075" cy="42304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项，分别配成溶液，再加入澄清石灰水，二者均与石灰水反应生成白色沉淀，现象相同，不能鉴别，</a:t>
            </a:r>
            <a:r>
              <a:rPr lang="en-US" altLang="zh-CN" sz="2600" b="1" kern="100" dirty="0">
                <a:solidFill>
                  <a:srgbClr val="0000FF"/>
                </a:solidFill>
                <a:latin typeface="Times New Roman"/>
                <a:ea typeface="仿宋_GB2312"/>
                <a:cs typeface="Courier New"/>
              </a:rPr>
              <a:t> A</a:t>
            </a:r>
            <a:r>
              <a:rPr lang="zh-CN" altLang="zh-CN" sz="2600" b="1" kern="100" dirty="0">
                <a:solidFill>
                  <a:srgbClr val="0000FF"/>
                </a:solidFill>
                <a:latin typeface="Times New Roman"/>
                <a:ea typeface="仿宋_GB2312"/>
                <a:cs typeface="Times New Roman"/>
              </a:rPr>
              <a:t>不可行；</a:t>
            </a:r>
            <a:r>
              <a:rPr lang="zh-CN" altLang="zh-CN" sz="2600" b="1" kern="100" dirty="0">
                <a:solidFill>
                  <a:srgbClr val="0000FF"/>
                </a:solidFill>
                <a:latin typeface="宋体"/>
                <a:ea typeface="Times New Roman"/>
                <a:cs typeface="Courier New"/>
              </a:rPr>
              <a:t> </a:t>
            </a:r>
            <a:r>
              <a:rPr lang="en-US" altLang="zh-CN" sz="2600" b="1" kern="100" dirty="0">
                <a:solidFill>
                  <a:srgbClr val="0000FF"/>
                </a:solidFill>
                <a:latin typeface="宋体"/>
                <a:ea typeface="Times New Roman"/>
                <a:cs typeface="Courier New"/>
              </a:rPr>
              <a:t>B</a:t>
            </a:r>
            <a:r>
              <a:rPr lang="zh-CN" altLang="zh-CN" sz="2600" b="1" kern="100" dirty="0">
                <a:solidFill>
                  <a:srgbClr val="0000FF"/>
                </a:solidFill>
                <a:latin typeface="Times New Roman"/>
                <a:ea typeface="仿宋_GB2312"/>
                <a:cs typeface="Times New Roman"/>
              </a:rPr>
              <a:t>项，分别配成溶液，再加入</a:t>
            </a:r>
            <a:r>
              <a:rPr lang="en-US" altLang="zh-CN" sz="2600" b="1" kern="100" dirty="0">
                <a:solidFill>
                  <a:srgbClr val="0000FF"/>
                </a:solidFill>
                <a:latin typeface="Times New Roman"/>
                <a:ea typeface="仿宋_GB2312"/>
                <a:cs typeface="Courier New"/>
              </a:rPr>
              <a:t>CaCl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溶液，碳酸钠产生沉淀，而碳酸氢钠无沉淀，</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可行；</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项，碳酸氢钠加热分解生成二氧化碳，碳酸钠不分解，则加热，再检验是否有使澄清石灰水变浑浊的气体产生可鉴别，</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可行；</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项，分别配成溶液，再逐滴加入同浓度的盐酸，碳酸氢钠与盐酸反应生成气体快，则观察产生气泡的快慢可鉴别，故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可行</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已知</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是一种金属单质，</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显淡黄色，其转化关系如图所示，则</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的以下性</a:t>
            </a:r>
            <a:r>
              <a:rPr lang="zh-CN" altLang="zh-CN" sz="2600" kern="100" dirty="0" smtClean="0">
                <a:latin typeface="Times New Roman"/>
                <a:ea typeface="微软雅黑"/>
                <a:cs typeface="Times New Roman"/>
              </a:rPr>
              <a:t>质</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描</a:t>
            </a:r>
            <a:r>
              <a:rPr lang="zh-CN" altLang="zh-CN" sz="2600" kern="100" dirty="0">
                <a:latin typeface="Times New Roman"/>
                <a:ea typeface="微软雅黑"/>
                <a:cs typeface="Times New Roman"/>
              </a:rPr>
              <a:t>述错误的是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166474"/>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溶液呈碱性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与澄清石灰水反应产生白色沉淀</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与足量盐酸反应放出气体</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受热易分</a:t>
            </a:r>
            <a:r>
              <a:rPr lang="zh-CN" altLang="zh-CN" sz="2600" kern="100" dirty="0" smtClean="0">
                <a:latin typeface="Times New Roman"/>
                <a:ea typeface="微软雅黑"/>
                <a:cs typeface="Times New Roman"/>
              </a:rPr>
              <a:t>解</a:t>
            </a:r>
            <a:endParaRPr lang="zh-CN" altLang="zh-CN" sz="1050" kern="100" dirty="0">
              <a:latin typeface="宋体"/>
              <a:cs typeface="Courier New"/>
            </a:endParaRPr>
          </a:p>
        </p:txBody>
      </p:sp>
      <p:sp>
        <p:nvSpPr>
          <p:cNvPr id="8" name="TextBox 7"/>
          <p:cNvSpPr txBox="1"/>
          <p:nvPr/>
        </p:nvSpPr>
        <p:spPr>
          <a:xfrm>
            <a:off x="3034815" y="151910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15362" name="Picture 2" descr="X2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98" y="2166474"/>
            <a:ext cx="4260866" cy="208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702061"/>
            <a:ext cx="11654075"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 A</a:t>
            </a:r>
            <a:r>
              <a:rPr lang="zh-CN" altLang="zh-CN" sz="2600" b="1" kern="100" dirty="0">
                <a:solidFill>
                  <a:srgbClr val="0000FF"/>
                </a:solidFill>
                <a:latin typeface="Times New Roman"/>
                <a:ea typeface="仿宋_GB2312"/>
                <a:cs typeface="Times New Roman"/>
              </a:rPr>
              <a:t>是金属，则</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是淡黄色的金属氧化物，即</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，依次可推知</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为</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溶液呈碱性，</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2NaOH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2HCl</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=2NaCl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性质稳定，受热不易发生分解，</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938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03"/>
            <a:ext cx="11654075" cy="723764"/>
          </a:xfrm>
          <a:prstGeom prst="rect">
            <a:avLst/>
          </a:prstGeom>
        </p:spPr>
        <p:txBody>
          <a:bodyPr wrap="square" lIns="121898" tIns="60948" rIns="121898" bIns="60948">
            <a:spAutoFit/>
          </a:bodyPr>
          <a:lstStyle/>
          <a:p>
            <a:pPr algn="ctr">
              <a:lnSpc>
                <a:spcPct val="173000"/>
              </a:lnSpc>
              <a:spcBef>
                <a:spcPts val="1300"/>
              </a:spcBef>
              <a:spcAft>
                <a:spcPts val="1300"/>
              </a:spcAft>
            </a:pPr>
            <a:r>
              <a:rPr lang="zh-CN" altLang="zh-CN" sz="2600" b="1" kern="100" dirty="0">
                <a:latin typeface="Calibri"/>
                <a:ea typeface="宋体"/>
                <a:cs typeface="Times New Roman"/>
              </a:rPr>
              <a:t>微专题</a:t>
            </a:r>
            <a:r>
              <a:rPr lang="en-US" altLang="zh-CN" sz="2600" b="1" kern="100" dirty="0">
                <a:latin typeface="Calibri"/>
                <a:cs typeface="Times New Roman"/>
              </a:rPr>
              <a:t>4</a:t>
            </a:r>
            <a:r>
              <a:rPr lang="zh-CN" altLang="zh-CN" sz="2600" b="1" kern="100" dirty="0">
                <a:latin typeface="Calibri"/>
                <a:ea typeface="宋体"/>
                <a:cs typeface="Times New Roman"/>
              </a:rPr>
              <a:t>　纯碱</a:t>
            </a:r>
            <a:r>
              <a:rPr lang="en-US" altLang="zh-CN" sz="2600" b="1" kern="100" dirty="0">
                <a:latin typeface="Calibri"/>
                <a:cs typeface="Times New Roman"/>
              </a:rPr>
              <a:t>(</a:t>
            </a:r>
            <a:r>
              <a:rPr lang="zh-CN" altLang="zh-CN" sz="2600" b="1" kern="100" dirty="0">
                <a:latin typeface="Calibri"/>
                <a:ea typeface="宋体"/>
                <a:cs typeface="Times New Roman"/>
              </a:rPr>
              <a:t>碳酸钠</a:t>
            </a:r>
            <a:r>
              <a:rPr lang="en-US" altLang="zh-CN" sz="2600" b="1" kern="100" dirty="0">
                <a:latin typeface="Calibri"/>
                <a:cs typeface="Times New Roman"/>
              </a:rPr>
              <a:t>)</a:t>
            </a:r>
            <a:r>
              <a:rPr lang="zh-CN" altLang="zh-CN" sz="2600" b="1" kern="100" dirty="0">
                <a:latin typeface="Calibri"/>
                <a:ea typeface="宋体"/>
                <a:cs typeface="Times New Roman"/>
              </a:rPr>
              <a:t>的工业制</a:t>
            </a:r>
            <a:r>
              <a:rPr lang="zh-CN" altLang="zh-CN" sz="2600" b="1" kern="100" dirty="0" smtClean="0">
                <a:latin typeface="Calibri"/>
                <a:ea typeface="宋体"/>
                <a:cs typeface="Times New Roman"/>
              </a:rPr>
              <a:t>备</a:t>
            </a:r>
            <a:endParaRPr lang="zh-CN" altLang="zh-CN" sz="1600" b="1" kern="100" dirty="0">
              <a:latin typeface="Calibri"/>
              <a:cs typeface="Times New Roman"/>
            </a:endParaRPr>
          </a:p>
        </p:txBody>
      </p:sp>
      <p:sp>
        <p:nvSpPr>
          <p:cNvPr id="7" name="矩形 6"/>
          <p:cNvSpPr/>
          <p:nvPr/>
        </p:nvSpPr>
        <p:spPr>
          <a:xfrm>
            <a:off x="516880" y="2046284"/>
            <a:ext cx="11397613"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索尔维制碱法</a:t>
            </a:r>
            <a:r>
              <a:rPr lang="en-US" altLang="zh-CN" sz="2600" kern="100" dirty="0">
                <a:latin typeface="Times New Roman"/>
                <a:ea typeface="黑体"/>
                <a:cs typeface="Courier New"/>
              </a:rPr>
              <a:t>(</a:t>
            </a:r>
            <a:r>
              <a:rPr lang="zh-CN" altLang="zh-CN" sz="2600" kern="100" dirty="0">
                <a:latin typeface="Times New Roman"/>
                <a:ea typeface="黑体"/>
                <a:cs typeface="Times New Roman"/>
              </a:rPr>
              <a:t>氨碱法</a:t>
            </a:r>
            <a:r>
              <a:rPr lang="en-US" altLang="zh-CN" sz="2600" kern="100" dirty="0">
                <a:latin typeface="Times New Roman"/>
                <a:ea typeface="黑体"/>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原料：食盐、氨、二氧化碳等。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pic>
        <p:nvPicPr>
          <p:cNvPr id="16386" name="Picture 2" descr="核心归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890" y="1403773"/>
            <a:ext cx="2144454" cy="5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lx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3033" y="3566044"/>
            <a:ext cx="7952656" cy="23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8108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生产原理流</a:t>
            </a:r>
            <a:r>
              <a:rPr lang="zh-CN" altLang="zh-CN" sz="2600" kern="100" dirty="0" smtClean="0">
                <a:latin typeface="Times New Roman"/>
                <a:ea typeface="微软雅黑"/>
                <a:cs typeface="Times New Roman"/>
              </a:rPr>
              <a:t>程</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索尔维制碱法具有原料易获取，价格便宜，损失少，实现了连续性生产</a:t>
            </a:r>
            <a:r>
              <a:rPr lang="zh-CN" altLang="zh-CN" sz="2600" kern="100" dirty="0" smtClean="0">
                <a:latin typeface="Times New Roman"/>
                <a:ea typeface="微软雅黑"/>
                <a:cs typeface="Times New Roman"/>
              </a:rPr>
              <a:t>等</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zh-CN" sz="2600" kern="100" dirty="0" smtClean="0">
                <a:latin typeface="Times New Roman"/>
                <a:ea typeface="微软雅黑"/>
                <a:cs typeface="Times New Roman"/>
              </a:rPr>
              <a:t>优</a:t>
            </a:r>
            <a:r>
              <a:rPr lang="zh-CN" altLang="zh-CN" sz="2600" kern="100" dirty="0">
                <a:latin typeface="Times New Roman"/>
                <a:ea typeface="微软雅黑"/>
                <a:cs typeface="Times New Roman"/>
              </a:rPr>
              <a:t>点</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17410" name="Picture 2" descr="lx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9" y="1269518"/>
            <a:ext cx="5490234" cy="30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835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5302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侯氏</a:t>
            </a:r>
            <a:r>
              <a:rPr lang="en-US" altLang="zh-CN" sz="2600" kern="100" dirty="0">
                <a:latin typeface="Times New Roman"/>
                <a:ea typeface="黑体"/>
                <a:cs typeface="Courier New"/>
              </a:rPr>
              <a:t>(</a:t>
            </a:r>
            <a:r>
              <a:rPr lang="zh-CN" altLang="zh-CN" sz="2600" kern="100" dirty="0">
                <a:latin typeface="Times New Roman"/>
                <a:ea typeface="黑体"/>
                <a:cs typeface="Times New Roman"/>
              </a:rPr>
              <a:t>联合</a:t>
            </a:r>
            <a:r>
              <a:rPr lang="en-US" altLang="zh-CN" sz="2600" kern="100" dirty="0">
                <a:latin typeface="Times New Roman"/>
                <a:ea typeface="黑体"/>
                <a:cs typeface="Courier New"/>
              </a:rPr>
              <a:t>)</a:t>
            </a:r>
            <a:r>
              <a:rPr lang="zh-CN" altLang="zh-CN" sz="2600" kern="100" dirty="0">
                <a:latin typeface="Times New Roman"/>
                <a:ea typeface="黑体"/>
                <a:cs typeface="Times New Roman"/>
              </a:rPr>
              <a:t>制碱法</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latin typeface="Times New Roman"/>
                <a:ea typeface="微软雅黑"/>
                <a:cs typeface="Courier New"/>
              </a:rPr>
              <a:t>　</a:t>
            </a:r>
            <a:r>
              <a:rPr lang="en-US" altLang="zh-CN" sz="2600" kern="100" dirty="0" smtClean="0">
                <a:latin typeface="Times New Roman"/>
                <a:ea typeface="微软雅黑"/>
                <a:cs typeface="Courier New"/>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原料：氨、氯化钠溶液、二氧化碳。</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18434" name="Picture 2" descr="lx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4608" y="2349656"/>
            <a:ext cx="6835168" cy="20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8594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生产原理流</a:t>
            </a:r>
            <a:r>
              <a:rPr lang="zh-CN" altLang="zh-CN" sz="2600" kern="100" dirty="0" smtClean="0">
                <a:latin typeface="Times New Roman"/>
                <a:ea typeface="微软雅黑"/>
                <a:cs typeface="Times New Roman"/>
              </a:rPr>
              <a:t>程</a:t>
            </a:r>
            <a:endParaRPr lang="zh-CN" altLang="zh-CN" sz="1050" kern="100" dirty="0">
              <a:latin typeface="宋体"/>
              <a:cs typeface="Courier New"/>
            </a:endParaRPr>
          </a:p>
        </p:txBody>
      </p:sp>
      <p:pic>
        <p:nvPicPr>
          <p:cNvPr id="19458" name="Picture 2" descr="lx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8866" y="1831576"/>
            <a:ext cx="7196800" cy="29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6807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657100576"/>
              </p:ext>
            </p:extLst>
          </p:nvPr>
        </p:nvGraphicFramePr>
        <p:xfrm>
          <a:off x="405601" y="1089495"/>
          <a:ext cx="11379200" cy="4195762"/>
        </p:xfrm>
        <a:graphic>
          <a:graphicData uri="http://schemas.openxmlformats.org/presentationml/2006/ole">
            <mc:AlternateContent xmlns:mc="http://schemas.openxmlformats.org/markup-compatibility/2006">
              <mc:Choice xmlns:v="urn:schemas-microsoft-com:vml" Requires="v">
                <p:oleObj spid="_x0000_s20527" name="Document" r:id="rId4" imgW="11484297" imgH="4248296" progId="Word.Document.8">
                  <p:embed/>
                </p:oleObj>
              </mc:Choice>
              <mc:Fallback>
                <p:oleObj name="Document" r:id="rId4" imgW="11484297" imgH="4248296" progId="Word.Document.8">
                  <p:embed/>
                  <p:pic>
                    <p:nvPicPr>
                      <p:cNvPr id="0" name=""/>
                      <p:cNvPicPr/>
                      <p:nvPr/>
                    </p:nvPicPr>
                    <p:blipFill>
                      <a:blip r:embed="rId5"/>
                      <a:stretch>
                        <a:fillRect/>
                      </a:stretch>
                    </p:blipFill>
                    <p:spPr>
                      <a:xfrm>
                        <a:off x="405601" y="1089495"/>
                        <a:ext cx="11379200" cy="4195762"/>
                      </a:xfrm>
                      <a:prstGeom prst="rect">
                        <a:avLst/>
                      </a:prstGeom>
                    </p:spPr>
                  </p:pic>
                </p:oleObj>
              </mc:Fallback>
            </mc:AlternateContent>
          </a:graphicData>
        </a:graphic>
      </p:graphicFrame>
    </p:spTree>
    <p:extLst>
      <p:ext uri="{BB962C8B-B14F-4D97-AF65-F5344CB8AC3E}">
        <p14:creationId xmlns:p14="http://schemas.microsoft.com/office/powerpoint/2010/main" val="7015334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214858"/>
            <a:ext cx="11654075" cy="2448723"/>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典例</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侯氏制碱法是我国化学工程专家侯德榜于</a:t>
            </a:r>
            <a:r>
              <a:rPr lang="en-US" altLang="zh-CN" sz="2600" kern="100" dirty="0">
                <a:latin typeface="Times New Roman"/>
                <a:ea typeface="微软雅黑"/>
                <a:cs typeface="Courier New"/>
              </a:rPr>
              <a:t>1943</a:t>
            </a:r>
            <a:r>
              <a:rPr lang="zh-CN" altLang="zh-CN" sz="2600" kern="100" dirty="0">
                <a:latin typeface="Times New Roman"/>
                <a:ea typeface="微软雅黑"/>
                <a:cs typeface="Times New Roman"/>
              </a:rPr>
              <a:t>年独立发明，它打破了当时外国的技术封锁。某化学小组模拟侯氏制碱法，以</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和水等为原料以及如图所示装置制取</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，反应的化学方程式为</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err="1">
                <a:latin typeface="Times New Roman"/>
                <a:ea typeface="微软雅黑"/>
                <a:cs typeface="Courier New"/>
              </a:rPr>
              <a:t>NaCl</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zh-CN" altLang="zh-CN" sz="2600" kern="100" dirty="0">
                <a:latin typeface="Times New Roman"/>
                <a:ea typeface="微软雅黑"/>
                <a:cs typeface="Times New Roman"/>
              </a:rPr>
              <a:t>。然后再将</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制成</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1506" name="Picture 2" descr="典例示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091" y="640850"/>
            <a:ext cx="2037406"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lx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5609" y="3889186"/>
            <a:ext cx="6630696" cy="242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2737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03"/>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装置乙的作用是</a:t>
            </a:r>
            <a:r>
              <a:rPr lang="en-US" altLang="zh-CN" sz="2600" kern="100" dirty="0" smtClean="0">
                <a:latin typeface="Times New Roman"/>
                <a:ea typeface="微软雅黑"/>
                <a:cs typeface="Courier New"/>
              </a:rPr>
              <a:t>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由装置丙中产生的</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制取</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时，需要进行的实验操作有</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、洗涤、灼烧。</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制取</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已知</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极易溶于水，生成氨水可以吸收</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。侯氏制碱法制取</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时，应先通</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，后通</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，目的是</a:t>
            </a:r>
            <a:r>
              <a:rPr lang="en-US" altLang="zh-CN" sz="2600" kern="100" dirty="0" smtClean="0">
                <a:latin typeface="Times New Roman"/>
                <a:ea typeface="微软雅黑"/>
                <a:cs typeface="Courier New"/>
              </a:rPr>
              <a:t>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21095218"/>
              </p:ext>
            </p:extLst>
          </p:nvPr>
        </p:nvGraphicFramePr>
        <p:xfrm>
          <a:off x="476742" y="3500754"/>
          <a:ext cx="11379200" cy="2627313"/>
        </p:xfrm>
        <a:graphic>
          <a:graphicData uri="http://schemas.openxmlformats.org/presentationml/2006/ole">
            <mc:AlternateContent xmlns:mc="http://schemas.openxmlformats.org/markup-compatibility/2006">
              <mc:Choice xmlns:v="urn:schemas-microsoft-com:vml" Requires="v">
                <p:oleObj spid="_x0000_s22572" name="Document" r:id="rId4" imgW="11484297" imgH="2657705" progId="Word.Document.8">
                  <p:embed/>
                </p:oleObj>
              </mc:Choice>
              <mc:Fallback>
                <p:oleObj name="Document" r:id="rId4" imgW="11484297" imgH="2657705" progId="Word.Document.8">
                  <p:embed/>
                  <p:pic>
                    <p:nvPicPr>
                      <p:cNvPr id="0" name=""/>
                      <p:cNvPicPr/>
                      <p:nvPr/>
                    </p:nvPicPr>
                    <p:blipFill>
                      <a:blip r:embed="rId5"/>
                      <a:stretch>
                        <a:fillRect/>
                      </a:stretch>
                    </p:blipFill>
                    <p:spPr>
                      <a:xfrm>
                        <a:off x="476742" y="3500754"/>
                        <a:ext cx="11379200" cy="2627313"/>
                      </a:xfrm>
                      <a:prstGeom prst="rect">
                        <a:avLst/>
                      </a:prstGeom>
                    </p:spPr>
                  </p:pic>
                </p:oleObj>
              </mc:Fallback>
            </mc:AlternateContent>
          </a:graphicData>
        </a:graphic>
      </p:graphicFrame>
    </p:spTree>
    <p:extLst>
      <p:ext uri="{BB962C8B-B14F-4D97-AF65-F5344CB8AC3E}">
        <p14:creationId xmlns:p14="http://schemas.microsoft.com/office/powerpoint/2010/main" val="1010161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461942"/>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装置甲是制备二氧化碳气体的发生装置，生成的二氧化碳气体中含有氯化氢气体，对制备碳酸氢钠有影响，装置乙的作用是吸收氯化氢气体；最后的尾气中含有氨气，不能排放到空气中，需要进行尾气吸收；</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由装置丙制取</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时需要过滤得到晶体，洗涤后加热灼烧得到碳酸钠。</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氨气在水中溶解度大，先通氨气可以吸收更多的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，提高</a:t>
            </a:r>
            <a:r>
              <a:rPr lang="en-US" altLang="zh-CN" sz="2600" b="1" kern="100" dirty="0">
                <a:solidFill>
                  <a:srgbClr val="0000FF"/>
                </a:solidFill>
                <a:latin typeface="Times New Roman"/>
                <a:ea typeface="仿宋_GB2312"/>
                <a:cs typeface="Courier New"/>
              </a:rPr>
              <a:t>HCO</a:t>
            </a:r>
            <a:r>
              <a:rPr lang="zh-CN" altLang="zh-CN" sz="2600" b="1" kern="100" dirty="0">
                <a:solidFill>
                  <a:srgbClr val="0000FF"/>
                </a:solidFill>
                <a:latin typeface="Times New Roman"/>
                <a:ea typeface="仿宋_GB2312"/>
                <a:cs typeface="Times New Roman"/>
              </a:rPr>
              <a:t>的生成率</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3187921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641068"/>
            <a:ext cx="11654075"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解题指导</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侯氏制碱法与氨碱法相比较，其优点是食盐的利用率大大提高，用等量的食盐可生产更多的纯碱，同时得到氮肥氯化铵，不再产生废渣氯化钙，减少了对环境的污染，并且大大降低了纯碱和氮肥的成本，充分体现了大规模联合生产的优越性</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3187921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623624"/>
            <a:ext cx="11654075" cy="396644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侯氏制碱法的步骤如下图</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effectLst/>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latin typeface="Times New Roman"/>
                <a:ea typeface="微软雅黑"/>
                <a:cs typeface="Times New Roman"/>
              </a:rPr>
              <a:t>试回答下列问题</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effectLst/>
              <a:latin typeface="宋体"/>
              <a:cs typeface="Courier New"/>
            </a:endParaRPr>
          </a:p>
        </p:txBody>
      </p:sp>
      <p:pic>
        <p:nvPicPr>
          <p:cNvPr id="23554"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151" y="903532"/>
            <a:ext cx="2037406"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X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3528" y="2494162"/>
            <a:ext cx="6362046" cy="201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921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26"/>
            <a:ext cx="11654075" cy="516677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若上述的悬浊液是碳酸氢钠和氯化铵的混合液，则</a:t>
            </a:r>
            <a:r>
              <a:rPr lang="en-US" altLang="zh-CN" sz="2600" kern="100" dirty="0">
                <a:latin typeface="宋体"/>
                <a:ea typeface="微软雅黑"/>
                <a:cs typeface="Times New Roman"/>
              </a:rPr>
              <a:t>Ⅰ</a:t>
            </a:r>
            <a:r>
              <a:rPr lang="zh-CN" altLang="zh-CN" sz="2600" kern="100" dirty="0">
                <a:latin typeface="Times New Roman"/>
                <a:ea typeface="微软雅黑"/>
                <a:cs typeface="Times New Roman"/>
              </a:rPr>
              <a:t>和</a:t>
            </a:r>
            <a:r>
              <a:rPr lang="en-US" altLang="zh-CN" sz="2600" kern="100" dirty="0">
                <a:latin typeface="宋体"/>
                <a:ea typeface="微软雅黑"/>
                <a:cs typeface="Times New Roman"/>
              </a:rPr>
              <a:t>Ⅱ</a:t>
            </a:r>
            <a:r>
              <a:rPr lang="zh-CN" altLang="zh-CN" sz="2600" kern="100" dirty="0">
                <a:latin typeface="Times New Roman"/>
                <a:ea typeface="微软雅黑"/>
                <a:cs typeface="Times New Roman"/>
              </a:rPr>
              <a:t>的总反应化学方程式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由这一反应可知氯化钠比碳酸氢钠的溶解度</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Ⅲ</a:t>
            </a:r>
            <a:r>
              <a:rPr lang="zh-CN" altLang="zh-CN" sz="2600" kern="100" dirty="0">
                <a:latin typeface="Times New Roman"/>
                <a:ea typeface="微软雅黑"/>
                <a:cs typeface="Times New Roman"/>
              </a:rPr>
              <a:t>的操作叫</a:t>
            </a:r>
            <a:r>
              <a:rPr lang="en-US" altLang="zh-CN" sz="2600" kern="100" dirty="0">
                <a:latin typeface="Times New Roman"/>
                <a:ea typeface="微软雅黑"/>
                <a:cs typeface="Courier New"/>
              </a:rPr>
              <a:t>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kern="100" dirty="0">
                <a:latin typeface="宋体"/>
                <a:ea typeface="微软雅黑"/>
                <a:cs typeface="Times New Roman"/>
              </a:rPr>
              <a:t>Ⅳ</a:t>
            </a:r>
            <a:r>
              <a:rPr lang="zh-CN" altLang="zh-CN" sz="2600" kern="100" dirty="0">
                <a:latin typeface="Times New Roman"/>
                <a:ea typeface="微软雅黑"/>
                <a:cs typeface="Times New Roman"/>
              </a:rPr>
              <a:t>的操作叫</a:t>
            </a:r>
            <a:r>
              <a:rPr lang="en-US" altLang="zh-CN" sz="2600" kern="100" dirty="0">
                <a:latin typeface="Times New Roman"/>
                <a:ea typeface="微软雅黑"/>
                <a:cs typeface="Courier New"/>
              </a:rPr>
              <a:t>____________________________________________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en-US" altLang="zh-CN" sz="2600" kern="100" dirty="0" err="1">
                <a:solidFill>
                  <a:srgbClr val="C00000"/>
                </a:solidFill>
                <a:latin typeface="Times New Roman"/>
                <a:ea typeface="微软雅黑"/>
                <a:cs typeface="Courier New"/>
              </a:rPr>
              <a:t>NaCl</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NH</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=NaHCO</a:t>
            </a:r>
            <a:r>
              <a:rPr lang="en-US" altLang="zh-CN" sz="2600" kern="100" baseline="-25000" dirty="0">
                <a:solidFill>
                  <a:srgbClr val="C00000"/>
                </a:solidFill>
                <a:latin typeface="Times New Roman"/>
                <a:ea typeface="微软雅黑"/>
                <a:cs typeface="Courier New"/>
              </a:rPr>
              <a:t>3</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NH</a:t>
            </a:r>
            <a:r>
              <a:rPr lang="en-US" altLang="zh-CN" sz="2600" kern="100" baseline="-25000" dirty="0">
                <a:solidFill>
                  <a:srgbClr val="C00000"/>
                </a:solidFill>
                <a:latin typeface="Times New Roman"/>
                <a:ea typeface="微软雅黑"/>
                <a:cs typeface="Courier New"/>
              </a:rPr>
              <a:t>4</a:t>
            </a:r>
            <a:r>
              <a:rPr lang="en-US" altLang="zh-CN" sz="2600" kern="100" dirty="0">
                <a:solidFill>
                  <a:srgbClr val="C00000"/>
                </a:solidFill>
                <a:latin typeface="Times New Roman"/>
                <a:ea typeface="微软雅黑"/>
                <a:cs typeface="Courier New"/>
              </a:rPr>
              <a:t>Cl</a:t>
            </a:r>
            <a:r>
              <a:rPr lang="zh-CN" altLang="zh-CN" sz="2600" kern="100" dirty="0">
                <a:solidFill>
                  <a:srgbClr val="C00000"/>
                </a:solidFill>
                <a:latin typeface="Times New Roman"/>
                <a:ea typeface="微软雅黑"/>
                <a:cs typeface="Times New Roman"/>
              </a:rPr>
              <a:t>　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过滤　</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灼烧</a:t>
            </a:r>
            <a:endParaRPr lang="zh-CN" altLang="zh-CN" sz="1050" kern="100" dirty="0">
              <a:latin typeface="宋体"/>
              <a:cs typeface="Courier New"/>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33187921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linds(horizontal)">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9808"/>
            <a:ext cx="11654075" cy="30301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从生成物是</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NH</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两种物质不难写出</a:t>
            </a:r>
            <a:r>
              <a:rPr lang="en-US" altLang="zh-CN" sz="2600" b="1" kern="100" dirty="0">
                <a:solidFill>
                  <a:srgbClr val="0000FF"/>
                </a:solidFill>
                <a:latin typeface="宋体"/>
                <a:ea typeface="仿宋_GB2312"/>
                <a:cs typeface="Times New Roman"/>
              </a:rPr>
              <a:t>Ⅰ</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Ⅱ</a:t>
            </a:r>
            <a:r>
              <a:rPr lang="zh-CN" altLang="zh-CN" sz="2600" b="1" kern="100" dirty="0">
                <a:solidFill>
                  <a:srgbClr val="0000FF"/>
                </a:solidFill>
                <a:latin typeface="Times New Roman"/>
                <a:ea typeface="仿宋_GB2312"/>
                <a:cs typeface="Times New Roman"/>
              </a:rPr>
              <a:t>的总反应化学方程式：</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NH</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。显然溶解度：</a:t>
            </a:r>
            <a:r>
              <a:rPr lang="en-US" altLang="zh-CN" sz="2600" b="1" kern="100" dirty="0" err="1">
                <a:solidFill>
                  <a:srgbClr val="0000FF"/>
                </a:solidFill>
                <a:latin typeface="Times New Roman"/>
                <a:ea typeface="仿宋_GB2312"/>
                <a:cs typeface="Courier New"/>
              </a:rPr>
              <a:t>NaCl</a:t>
            </a:r>
            <a:r>
              <a:rPr lang="en-US" altLang="zh-CN" sz="2600" b="1" kern="100" dirty="0">
                <a:solidFill>
                  <a:srgbClr val="0000FF"/>
                </a:solidFill>
                <a:latin typeface="Times New Roman"/>
                <a:ea typeface="仿宋_GB2312"/>
                <a:cs typeface="Courier New"/>
              </a:rPr>
              <a:t>&gt;NaHCO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，所以在</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的饱和溶液中才会析出</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把不溶晶体与液体分离的方法称为过滤。</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Ⅳ</a:t>
            </a:r>
            <a:r>
              <a:rPr lang="zh-CN" altLang="zh-CN" sz="2600" b="1" kern="100" dirty="0">
                <a:solidFill>
                  <a:srgbClr val="0000FF"/>
                </a:solidFill>
                <a:latin typeface="Times New Roman"/>
                <a:ea typeface="仿宋_GB2312"/>
                <a:cs typeface="Times New Roman"/>
              </a:rPr>
              <a:t>的操作是对</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进行加热，使其分解，同时使挥发性物质气化而除去，该操作为灼烧</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84855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河北高考节选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化工专家侯德榜发明的侯氏制碱法为我国纯碱工业和国民经济发展做出了重要贡献，某化学兴趣小组在实验室中模拟并改进侯氏制碱法制备</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，进一步处理得到产品</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zh-CN" altLang="zh-CN" sz="2600" kern="100" dirty="0">
                <a:latin typeface="Times New Roman"/>
                <a:ea typeface="微软雅黑"/>
                <a:cs typeface="Times New Roman"/>
              </a:rPr>
              <a:t>，实验流程如图</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4578" name="Picture 2" descr="LX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2328" y="2936875"/>
            <a:ext cx="7073292" cy="27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03"/>
            <a:ext cx="11654075" cy="184855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回答下列问题：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从</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中选择合适的仪器制备</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，正确的连接顺序是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按气流方向，用小写字母表示</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5602" name="Picture 2" descr="LX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140" y="2310581"/>
            <a:ext cx="5221296" cy="38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一、碳酸钠</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的性质和用途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物理性</a:t>
            </a:r>
            <a:r>
              <a:rPr lang="zh-CN" altLang="zh-CN" sz="2600" kern="100" dirty="0" smtClean="0">
                <a:latin typeface="Times New Roman"/>
                <a:ea typeface="黑体"/>
                <a:cs typeface="Times New Roman"/>
              </a:rPr>
              <a:t>质</a:t>
            </a:r>
            <a:endParaRPr lang="zh-CN" altLang="zh-CN" sz="1050" kern="100" dirty="0">
              <a:latin typeface="宋体"/>
              <a:cs typeface="Courier New"/>
            </a:endParaRPr>
          </a:p>
        </p:txBody>
      </p:sp>
      <p:sp>
        <p:nvSpPr>
          <p:cNvPr id="8" name="矩形 7"/>
          <p:cNvSpPr/>
          <p:nvPr/>
        </p:nvSpPr>
        <p:spPr>
          <a:xfrm>
            <a:off x="516880" y="1989610"/>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颜色状态</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粉</a:t>
            </a:r>
            <a:r>
              <a:rPr lang="zh-CN" altLang="zh-CN" sz="2600" kern="100" dirty="0">
                <a:latin typeface="Times New Roman"/>
                <a:ea typeface="微软雅黑"/>
                <a:cs typeface="Times New Roman"/>
              </a:rPr>
              <a:t>末状固体，水溶性</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俗名</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或</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其水溶液</a:t>
            </a:r>
            <a:r>
              <a:rPr lang="zh-CN" altLang="zh-CN" sz="2600" kern="100" dirty="0" smtClean="0">
                <a:latin typeface="Times New Roman"/>
                <a:ea typeface="微软雅黑"/>
                <a:cs typeface="Times New Roman"/>
              </a:rPr>
              <a:t>显</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性</a:t>
            </a:r>
            <a:r>
              <a:rPr lang="zh-CN" altLang="zh-CN" sz="2600" kern="100" dirty="0">
                <a:latin typeface="Times New Roman"/>
                <a:ea typeface="微软雅黑"/>
                <a:cs typeface="Times New Roman"/>
              </a:rPr>
              <a:t>，可除去物品表面的油污</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2363323" y="2037236"/>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白色</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6815298" y="2037236"/>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易溶</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9155597" y="2037236"/>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纯碱</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10595781" y="2037236"/>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苏打</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2363323" y="2685080"/>
            <a:ext cx="518091" cy="541687"/>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碱</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答</a:t>
            </a:r>
            <a:r>
              <a:rPr lang="zh-CN" altLang="zh-CN" sz="2600" kern="100" dirty="0">
                <a:solidFill>
                  <a:srgbClr val="C00000"/>
                </a:solidFill>
                <a:latin typeface="Times New Roman"/>
                <a:ea typeface="黑体"/>
                <a:cs typeface="Times New Roman"/>
              </a:rPr>
              <a:t>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 e f b c g h</a:t>
            </a:r>
            <a:endParaRPr lang="zh-CN" altLang="zh-CN" sz="1050" kern="100" dirty="0">
              <a:latin typeface="宋体"/>
              <a:cs typeface="Courier New"/>
            </a:endParaRPr>
          </a:p>
          <a:p>
            <a:pPr marL="252000" algn="just">
              <a:lnSpc>
                <a:spcPct val="150000"/>
              </a:lnSpc>
              <a:spcAft>
                <a:spcPts val="0"/>
              </a:spcAft>
            </a:pPr>
            <a:r>
              <a:rPr lang="zh-CN" altLang="zh-CN" sz="2600" b="1" dirty="0">
                <a:solidFill>
                  <a:srgbClr val="0000FF"/>
                </a:solidFill>
                <a:latin typeface="Times New Roman"/>
                <a:ea typeface="黑体"/>
                <a:cs typeface="Times New Roman"/>
              </a:rPr>
              <a:t>解析</a:t>
            </a:r>
            <a:r>
              <a:rPr lang="zh-CN" altLang="zh-CN" sz="2600" b="1" dirty="0">
                <a:solidFill>
                  <a:srgbClr val="0000FF"/>
                </a:solidFill>
                <a:latin typeface="Times New Roman"/>
                <a:ea typeface="仿宋_GB2312"/>
                <a:cs typeface="Times New Roman"/>
              </a:rPr>
              <a:t>　</a:t>
            </a:r>
            <a:r>
              <a:rPr lang="en-US" altLang="zh-CN" sz="2600" b="1" dirty="0">
                <a:solidFill>
                  <a:srgbClr val="0000FF"/>
                </a:solidFill>
                <a:latin typeface="Times New Roman"/>
                <a:ea typeface="仿宋_GB2312"/>
              </a:rPr>
              <a:t>(1)</a:t>
            </a:r>
            <a:r>
              <a:rPr lang="zh-CN" altLang="zh-CN" sz="2600" b="1" dirty="0">
                <a:solidFill>
                  <a:srgbClr val="0000FF"/>
                </a:solidFill>
                <a:latin typeface="Times New Roman"/>
                <a:ea typeface="仿宋_GB2312"/>
                <a:cs typeface="Times New Roman"/>
              </a:rPr>
              <a:t>要制备</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，需先选用装置</a:t>
            </a:r>
            <a:r>
              <a:rPr lang="en-US" altLang="zh-CN" sz="2600" b="1" dirty="0">
                <a:solidFill>
                  <a:srgbClr val="0000FF"/>
                </a:solidFill>
                <a:latin typeface="Times New Roman"/>
                <a:ea typeface="仿宋_GB2312"/>
              </a:rPr>
              <a:t>A</a:t>
            </a:r>
            <a:r>
              <a:rPr lang="zh-CN" altLang="zh-CN" sz="2600" b="1" dirty="0">
                <a:solidFill>
                  <a:srgbClr val="0000FF"/>
                </a:solidFill>
                <a:latin typeface="Times New Roman"/>
                <a:ea typeface="仿宋_GB2312"/>
                <a:cs typeface="Times New Roman"/>
              </a:rPr>
              <a:t>制备二氧化碳，然后通入饱和碳酸氢钠溶液中除去二氧化碳中的</a:t>
            </a:r>
            <a:r>
              <a:rPr lang="en-US" altLang="zh-CN" sz="2600" b="1" dirty="0" err="1">
                <a:solidFill>
                  <a:srgbClr val="0000FF"/>
                </a:solidFill>
                <a:latin typeface="Times New Roman"/>
                <a:ea typeface="仿宋_GB2312"/>
              </a:rPr>
              <a:t>HCl</a:t>
            </a:r>
            <a:r>
              <a:rPr lang="zh-CN" altLang="zh-CN" sz="2600" b="1" dirty="0">
                <a:solidFill>
                  <a:srgbClr val="0000FF"/>
                </a:solidFill>
                <a:latin typeface="Times New Roman"/>
                <a:ea typeface="仿宋_GB2312"/>
                <a:cs typeface="Times New Roman"/>
              </a:rPr>
              <a:t>，后与饱和氨盐水充分接触来制备</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，其中过量的二氧化碳可被氢氧化钠溶液吸收，也能充分利用二氧化碳制备得到少量</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，所以按气流方向正确的连接顺序应为：</a:t>
            </a:r>
            <a:r>
              <a:rPr lang="en-US" altLang="zh-CN" sz="2600" b="1" dirty="0">
                <a:solidFill>
                  <a:srgbClr val="0000FF"/>
                </a:solidFill>
                <a:latin typeface="Times New Roman"/>
                <a:ea typeface="仿宋_GB2312"/>
              </a:rPr>
              <a:t>a e f b c g h</a:t>
            </a:r>
            <a:r>
              <a:rPr lang="zh-CN" altLang="zh-CN" sz="2600" b="1" dirty="0">
                <a:solidFill>
                  <a:srgbClr val="0000FF"/>
                </a:solidFill>
                <a:latin typeface="Times New Roman"/>
                <a:ea typeface="仿宋_GB2312"/>
                <a:cs typeface="Times New Roman"/>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29449"/>
            <a:ext cx="11654075" cy="576693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(2)B</a:t>
            </a:r>
            <a:r>
              <a:rPr lang="zh-CN" altLang="zh-CN" sz="2600" kern="100" dirty="0">
                <a:latin typeface="Times New Roman"/>
                <a:ea typeface="微软雅黑"/>
                <a:cs typeface="Times New Roman"/>
              </a:rPr>
              <a:t>中使用雾化装置的优点是</a:t>
            </a:r>
            <a:r>
              <a:rPr lang="en-US" altLang="zh-CN" sz="2600" kern="100" dirty="0" smtClean="0">
                <a:latin typeface="Times New Roman"/>
                <a:ea typeface="微软雅黑"/>
                <a:cs typeface="Courier New"/>
              </a:rPr>
              <a:t>________________________________________</a:t>
            </a:r>
            <a:r>
              <a:rPr lang="en-US" altLang="zh-CN" sz="2600" kern="100" dirty="0">
                <a:latin typeface="Times New Roman"/>
                <a:ea typeface="微软雅黑"/>
                <a:cs typeface="Courier New"/>
              </a:rPr>
              <a:t>_</a:t>
            </a:r>
            <a:r>
              <a:rPr lang="en-US" altLang="zh-CN" sz="2600" kern="100" dirty="0" smtClean="0">
                <a:latin typeface="Times New Roman"/>
                <a:ea typeface="微软雅黑"/>
                <a:cs typeface="Courier New"/>
              </a:rPr>
              <a:t>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的总反应的化学方程式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_______________________________</a:t>
            </a:r>
            <a:r>
              <a:rPr lang="en-US" altLang="zh-CN" sz="2600" kern="100" dirty="0">
                <a:latin typeface="Times New Roman"/>
                <a:ea typeface="微软雅黑"/>
                <a:cs typeface="Courier New"/>
              </a:rPr>
              <a:t>_</a:t>
            </a:r>
            <a:r>
              <a:rPr lang="en-US" altLang="zh-CN" sz="2600" kern="100" dirty="0" smtClean="0">
                <a:latin typeface="Times New Roman"/>
                <a:ea typeface="微软雅黑"/>
                <a:cs typeface="Courier New"/>
              </a:rPr>
              <a:t>_</a:t>
            </a:r>
          </a:p>
          <a:p>
            <a:pPr algn="just">
              <a:lnSpc>
                <a:spcPct val="150000"/>
              </a:lnSpc>
              <a:spcAft>
                <a:spcPts val="0"/>
              </a:spcAft>
              <a:tabLst>
                <a:tab pos="3510915" algn="l"/>
              </a:tabLst>
            </a:pPr>
            <a:r>
              <a:rPr lang="en-US" altLang="zh-CN" sz="2600" kern="100" dirty="0" smtClean="0">
                <a:latin typeface="Times New Roman"/>
                <a:ea typeface="微软雅黑"/>
                <a:cs typeface="Courier New"/>
              </a:rPr>
              <a:t>_____________________________________________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使氨盐水雾化，可增大与二氧化碳的接触面积，从而提高产率</a:t>
            </a:r>
            <a:r>
              <a:rPr lang="en-US" altLang="zh-CN" sz="2600" kern="1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或其他合理答案</a:t>
            </a:r>
            <a:r>
              <a:rPr lang="en-US" altLang="zh-CN" sz="2600" kern="100" dirty="0">
                <a:solidFill>
                  <a:srgbClr val="C00000"/>
                </a:solidFill>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(3)NH</a:t>
            </a:r>
            <a:r>
              <a:rPr lang="en-US" altLang="zh-CN" sz="2600" kern="100" baseline="-25000" dirty="0">
                <a:solidFill>
                  <a:srgbClr val="C00000"/>
                </a:solidFill>
                <a:latin typeface="Times New Roman"/>
                <a:ea typeface="微软雅黑"/>
                <a:cs typeface="Courier New"/>
              </a:rPr>
              <a:t>3</a:t>
            </a:r>
            <a:r>
              <a:rPr lang="en-US" altLang="zh-CN" sz="2600" kern="100" dirty="0">
                <a:solidFill>
                  <a:srgbClr val="C00000"/>
                </a:solidFill>
                <a:latin typeface="Times New Roman"/>
                <a:ea typeface="微软雅黑"/>
                <a:cs typeface="Courier New"/>
              </a:rPr>
              <a:t>·H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zh-CN" altLang="zh-CN" sz="2600" kern="100" dirty="0">
                <a:solidFill>
                  <a:srgbClr val="C00000"/>
                </a:solidFill>
                <a:latin typeface="Times New Roman"/>
                <a:ea typeface="微软雅黑"/>
                <a:cs typeface="Times New Roman"/>
              </a:rPr>
              <a:t>＋</a:t>
            </a:r>
            <a:r>
              <a:rPr lang="en-US" altLang="zh-CN" sz="2600" kern="100" dirty="0" err="1">
                <a:solidFill>
                  <a:srgbClr val="C00000"/>
                </a:solidFill>
                <a:latin typeface="Times New Roman"/>
                <a:ea typeface="微软雅黑"/>
                <a:cs typeface="Courier New"/>
              </a:rPr>
              <a:t>NaCl</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2</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=NH</a:t>
            </a:r>
            <a:r>
              <a:rPr lang="en-US" altLang="zh-CN" sz="2600" kern="100" baseline="-25000" dirty="0">
                <a:solidFill>
                  <a:srgbClr val="C00000"/>
                </a:solidFill>
                <a:latin typeface="Times New Roman"/>
                <a:ea typeface="微软雅黑"/>
                <a:cs typeface="Courier New"/>
              </a:rPr>
              <a:t>4</a:t>
            </a:r>
            <a:r>
              <a:rPr lang="en-US" altLang="zh-CN" sz="2600" kern="100" dirty="0">
                <a:solidFill>
                  <a:srgbClr val="C00000"/>
                </a:solidFill>
                <a:latin typeface="Times New Roman"/>
                <a:ea typeface="微软雅黑"/>
                <a:cs typeface="Courier New"/>
              </a:rPr>
              <a:t>Cl</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NaHCO</a:t>
            </a:r>
            <a:r>
              <a:rPr lang="en-US" altLang="zh-CN" sz="2600" kern="100" baseline="-25000" dirty="0">
                <a:solidFill>
                  <a:srgbClr val="C00000"/>
                </a:solidFill>
                <a:latin typeface="Times New Roman"/>
                <a:ea typeface="微软雅黑"/>
                <a:cs typeface="Courier New"/>
              </a:rPr>
              <a:t>3</a:t>
            </a:r>
            <a:r>
              <a:rPr lang="en-US" altLang="zh-CN" sz="2600" kern="100" dirty="0" smtClean="0">
                <a:solidFill>
                  <a:srgbClr val="C00000"/>
                </a:solidFill>
                <a:latin typeface="宋体"/>
                <a:ea typeface="微软雅黑"/>
                <a:cs typeface="Times New Roman"/>
              </a:rPr>
              <a:t>↓</a:t>
            </a:r>
          </a:p>
          <a:p>
            <a:pPr algn="just">
              <a:lnSpc>
                <a:spcPct val="150000"/>
              </a:lnSpc>
              <a:spcAft>
                <a:spcPts val="0"/>
              </a:spcAft>
              <a:tabLst>
                <a:tab pos="3510915" algn="l"/>
              </a:tabLst>
            </a:pPr>
            <a:r>
              <a:rPr lang="zh-CN" altLang="zh-CN" sz="2600" b="1" dirty="0">
                <a:solidFill>
                  <a:srgbClr val="0000FF"/>
                </a:solidFill>
                <a:latin typeface="Times New Roman"/>
                <a:ea typeface="黑体"/>
                <a:cs typeface="Times New Roman"/>
              </a:rPr>
              <a:t>解析</a:t>
            </a:r>
            <a:r>
              <a:rPr lang="zh-CN" altLang="zh-CN" sz="2600" b="1" dirty="0">
                <a:solidFill>
                  <a:srgbClr val="0000FF"/>
                </a:solidFill>
                <a:latin typeface="Times New Roman"/>
                <a:ea typeface="仿宋_GB2312"/>
                <a:cs typeface="Times New Roman"/>
              </a:rPr>
              <a:t>　</a:t>
            </a:r>
            <a:r>
              <a:rPr lang="en-US" altLang="zh-CN" sz="2600" b="1" dirty="0" smtClean="0">
                <a:solidFill>
                  <a:srgbClr val="0000FF"/>
                </a:solidFill>
                <a:latin typeface="Times New Roman"/>
                <a:ea typeface="仿宋_GB2312"/>
              </a:rPr>
              <a:t>(</a:t>
            </a:r>
            <a:r>
              <a:rPr lang="en-US" altLang="zh-CN" sz="2600" b="1" dirty="0">
                <a:solidFill>
                  <a:srgbClr val="0000FF"/>
                </a:solidFill>
                <a:latin typeface="Times New Roman"/>
                <a:ea typeface="仿宋_GB2312"/>
              </a:rPr>
              <a:t>2)B</a:t>
            </a:r>
            <a:r>
              <a:rPr lang="zh-CN" altLang="zh-CN" sz="2600" b="1" dirty="0">
                <a:solidFill>
                  <a:srgbClr val="0000FF"/>
                </a:solidFill>
                <a:latin typeface="Times New Roman"/>
                <a:ea typeface="仿宋_GB2312"/>
                <a:cs typeface="Times New Roman"/>
              </a:rPr>
              <a:t>中使用雾化装置使氨盐水雾化，可增大氨盐水与二氧化碳的接触面积，从而提高产率。</a:t>
            </a:r>
            <a:r>
              <a:rPr lang="en-US" altLang="zh-CN" sz="2600" b="1"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生成</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的总反应的化学方程式为</a:t>
            </a:r>
            <a:r>
              <a:rPr lang="en-US" altLang="zh-CN" sz="2600" b="1" dirty="0">
                <a:solidFill>
                  <a:srgbClr val="0000FF"/>
                </a:solidFill>
                <a:latin typeface="Times New Roman"/>
                <a:ea typeface="仿宋_GB2312"/>
              </a:rPr>
              <a:t>NH</a:t>
            </a:r>
            <a:r>
              <a:rPr lang="en-US" altLang="zh-CN" sz="2600" b="1" baseline="-25000" dirty="0">
                <a:solidFill>
                  <a:srgbClr val="0000FF"/>
                </a:solidFill>
                <a:latin typeface="Times New Roman"/>
                <a:ea typeface="仿宋_GB2312"/>
              </a:rPr>
              <a:t>3</a:t>
            </a:r>
            <a:r>
              <a:rPr lang="en-US" altLang="zh-CN" sz="2600" b="1" dirty="0">
                <a:solidFill>
                  <a:srgbClr val="0000FF"/>
                </a:solidFill>
                <a:latin typeface="Times New Roman"/>
                <a:ea typeface="仿宋_GB2312"/>
              </a:rPr>
              <a:t>·H</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O</a:t>
            </a:r>
            <a:r>
              <a:rPr lang="zh-CN" altLang="zh-CN" sz="2600" b="1" dirty="0">
                <a:solidFill>
                  <a:srgbClr val="0000FF"/>
                </a:solidFill>
                <a:latin typeface="Times New Roman"/>
                <a:ea typeface="仿宋_GB2312"/>
                <a:cs typeface="Times New Roman"/>
              </a:rPr>
              <a:t>＋</a:t>
            </a:r>
            <a:r>
              <a:rPr lang="en-US" altLang="zh-CN" sz="2600" b="1" dirty="0" err="1">
                <a:solidFill>
                  <a:srgbClr val="0000FF"/>
                </a:solidFill>
                <a:latin typeface="Times New Roman"/>
                <a:ea typeface="仿宋_GB2312"/>
              </a:rPr>
              <a:t>NaCl</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CO</a:t>
            </a:r>
            <a:r>
              <a:rPr lang="en-US" altLang="zh-CN" sz="2600" b="1" baseline="-25000" dirty="0">
                <a:solidFill>
                  <a:srgbClr val="0000FF"/>
                </a:solidFill>
                <a:latin typeface="Times New Roman"/>
                <a:ea typeface="仿宋_GB2312"/>
              </a:rPr>
              <a:t>2</a:t>
            </a:r>
            <a:r>
              <a:rPr lang="en-US" altLang="zh-CN" sz="2600" b="1" spc="-80" dirty="0">
                <a:solidFill>
                  <a:srgbClr val="0000FF"/>
                </a:solidFill>
                <a:latin typeface="Times New Roman"/>
                <a:ea typeface="仿宋_GB2312"/>
              </a:rPr>
              <a:t>==</a:t>
            </a:r>
            <a:r>
              <a:rPr lang="en-US" altLang="zh-CN" sz="2600" b="1" dirty="0">
                <a:solidFill>
                  <a:srgbClr val="0000FF"/>
                </a:solidFill>
                <a:latin typeface="Times New Roman"/>
                <a:ea typeface="仿宋_GB2312"/>
              </a:rPr>
              <a:t>=NH</a:t>
            </a:r>
            <a:r>
              <a:rPr lang="en-US" altLang="zh-CN" sz="2600" b="1" baseline="-25000" dirty="0">
                <a:solidFill>
                  <a:srgbClr val="0000FF"/>
                </a:solidFill>
                <a:latin typeface="Times New Roman"/>
                <a:ea typeface="仿宋_GB2312"/>
              </a:rPr>
              <a:t>4</a:t>
            </a:r>
            <a:r>
              <a:rPr lang="en-US" altLang="zh-CN" sz="2600" b="1" dirty="0">
                <a:solidFill>
                  <a:srgbClr val="0000FF"/>
                </a:solidFill>
                <a:latin typeface="Times New Roman"/>
                <a:ea typeface="仿宋_GB2312"/>
              </a:rPr>
              <a:t>Cl</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en-US" altLang="zh-CN" sz="2600" dirty="0">
                <a:latin typeface="宋体"/>
                <a:ea typeface="微软雅黑"/>
                <a:cs typeface="Times New Roman"/>
              </a:rPr>
              <a:t>↓</a:t>
            </a:r>
            <a:r>
              <a:rPr lang="zh-CN" altLang="zh-CN" sz="2600" b="1" dirty="0">
                <a:solidFill>
                  <a:srgbClr val="0000FF"/>
                </a:solidFill>
                <a:latin typeface="Times New Roman"/>
                <a:ea typeface="仿宋_GB2312"/>
                <a:cs typeface="Times New Roman"/>
              </a:rPr>
              <a:t>。</a:t>
            </a:r>
            <a:endParaRPr lang="en-US" altLang="zh-CN" sz="2600" kern="100" dirty="0">
              <a:solidFill>
                <a:srgbClr val="C00000"/>
              </a:solidFill>
              <a:latin typeface="宋体"/>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blinds(horizontal)">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03"/>
            <a:ext cx="7815041" cy="67248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反应完成后，将</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中</a:t>
            </a:r>
            <a:r>
              <a:rPr lang="en-US" altLang="zh-CN" sz="2600" kern="100" dirty="0">
                <a:latin typeface="Times New Roman"/>
                <a:ea typeface="微软雅黑"/>
                <a:cs typeface="Courier New"/>
              </a:rPr>
              <a:t>U</a:t>
            </a:r>
            <a:r>
              <a:rPr lang="zh-CN" altLang="zh-CN" sz="2600" kern="100" dirty="0">
                <a:latin typeface="Times New Roman"/>
                <a:ea typeface="微软雅黑"/>
                <a:cs typeface="Times New Roman"/>
              </a:rPr>
              <a:t>形管内的混合物处理得到固体</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和滤液：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对固体</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充分加热，产生的气体先通过足量浓硫酸，再通过足量</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增重</a:t>
            </a:r>
            <a:r>
              <a:rPr lang="en-US" altLang="zh-CN" sz="2600" kern="100" dirty="0">
                <a:latin typeface="Times New Roman"/>
                <a:ea typeface="微软雅黑"/>
                <a:cs typeface="Courier New"/>
              </a:rPr>
              <a:t>0.14 g</a:t>
            </a:r>
            <a:r>
              <a:rPr lang="zh-CN" altLang="zh-CN" sz="2600" kern="100" dirty="0">
                <a:latin typeface="Times New Roman"/>
                <a:ea typeface="微软雅黑"/>
                <a:cs typeface="Times New Roman"/>
              </a:rPr>
              <a:t>，则固体</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的质量为</a:t>
            </a:r>
            <a:r>
              <a:rPr lang="en-US" altLang="zh-CN" sz="2600" kern="100" dirty="0">
                <a:latin typeface="Times New Roman"/>
                <a:ea typeface="微软雅黑"/>
                <a:cs typeface="Courier New"/>
              </a:rPr>
              <a:t>____________ g</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向滤液中加入</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粉末，存在</a:t>
            </a:r>
            <a:r>
              <a:rPr lang="en-US" altLang="zh-CN" sz="2600" kern="100" dirty="0" err="1">
                <a:latin typeface="Times New Roman"/>
                <a:ea typeface="微软雅黑"/>
                <a:cs typeface="Courier New"/>
              </a:rPr>
              <a:t>NaCl</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en-US" altLang="zh-CN" sz="2600" kern="100" dirty="0" err="1">
                <a:latin typeface="Times New Roman"/>
                <a:ea typeface="微软雅黑"/>
                <a:cs typeface="Courier New"/>
              </a:rPr>
              <a:t>aq</a:t>
            </a:r>
            <a:r>
              <a:rPr lang="en-US" altLang="zh-CN" sz="2600" kern="100" dirty="0">
                <a:latin typeface="Times New Roman"/>
                <a:ea typeface="微软雅黑"/>
                <a:cs typeface="Courier New"/>
              </a:rPr>
              <a:t>)</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err="1">
                <a:latin typeface="Times New Roman"/>
                <a:ea typeface="微软雅黑"/>
                <a:cs typeface="Courier New"/>
              </a:rPr>
              <a:t>NaCl</a:t>
            </a:r>
            <a:r>
              <a:rPr lang="en-US" altLang="zh-CN" sz="2600" kern="100" dirty="0">
                <a:latin typeface="Times New Roman"/>
                <a:ea typeface="微软雅黑"/>
                <a:cs typeface="Courier New"/>
              </a:rPr>
              <a:t>(</a:t>
            </a:r>
            <a:r>
              <a:rPr lang="en-US" altLang="zh-CN" sz="2600" kern="100" dirty="0" err="1">
                <a:latin typeface="Times New Roman"/>
                <a:ea typeface="微软雅黑"/>
                <a:cs typeface="Courier New"/>
              </a:rPr>
              <a:t>aq</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Cl(s)</a:t>
            </a:r>
            <a:r>
              <a:rPr lang="zh-CN" altLang="zh-CN" sz="2600" kern="100" dirty="0">
                <a:latin typeface="Times New Roman"/>
                <a:ea typeface="微软雅黑"/>
                <a:cs typeface="Times New Roman"/>
              </a:rPr>
              <a:t>过程。为使</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zh-CN" altLang="zh-CN" sz="2600" kern="100" dirty="0">
                <a:latin typeface="Times New Roman"/>
                <a:ea typeface="微软雅黑"/>
                <a:cs typeface="Times New Roman"/>
              </a:rPr>
              <a:t>沉淀充分析出并分离，根据</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zh-CN" altLang="zh-CN" sz="2600" kern="100" dirty="0">
                <a:latin typeface="Times New Roman"/>
                <a:ea typeface="微软雅黑"/>
                <a:cs typeface="Times New Roman"/>
              </a:rPr>
              <a:t>溶解度曲线，需采用的操作为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、洗涤、干燥。</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26626" name="Picture 2" descr="LX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9354" y="1203425"/>
            <a:ext cx="3760768" cy="287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5022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29449"/>
            <a:ext cx="11654075" cy="72325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4)0.84</a:t>
            </a:r>
            <a:r>
              <a:rPr lang="zh-CN" altLang="zh-CN" sz="2600" kern="100" dirty="0">
                <a:solidFill>
                  <a:srgbClr val="C00000"/>
                </a:solidFill>
                <a:latin typeface="Times New Roman"/>
                <a:ea typeface="微软雅黑"/>
                <a:cs typeface="Times New Roman"/>
              </a:rPr>
              <a:t>　蒸发浓缩　冷却结</a:t>
            </a:r>
            <a:r>
              <a:rPr lang="zh-CN" altLang="zh-CN" sz="2600" kern="100" dirty="0" smtClean="0">
                <a:solidFill>
                  <a:srgbClr val="C00000"/>
                </a:solidFill>
                <a:latin typeface="Times New Roman"/>
                <a:ea typeface="微软雅黑"/>
                <a:cs typeface="Times New Roman"/>
              </a:rPr>
              <a:t>晶</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29799713"/>
              </p:ext>
            </p:extLst>
          </p:nvPr>
        </p:nvGraphicFramePr>
        <p:xfrm>
          <a:off x="377825" y="1509713"/>
          <a:ext cx="11379200" cy="4730750"/>
        </p:xfrm>
        <a:graphic>
          <a:graphicData uri="http://schemas.openxmlformats.org/presentationml/2006/ole">
            <mc:AlternateContent xmlns:mc="http://schemas.openxmlformats.org/markup-compatibility/2006">
              <mc:Choice xmlns:v="urn:schemas-microsoft-com:vml" Requires="v">
                <p:oleObj spid="_x0000_s27687" name="Document" r:id="rId4" imgW="11484297" imgH="4781133" progId="Word.Document.8">
                  <p:embed/>
                </p:oleObj>
              </mc:Choice>
              <mc:Fallback>
                <p:oleObj name="Document" r:id="rId4" imgW="11484297" imgH="4781133" progId="Word.Document.8">
                  <p:embed/>
                  <p:pic>
                    <p:nvPicPr>
                      <p:cNvPr id="0" name=""/>
                      <p:cNvPicPr/>
                      <p:nvPr/>
                    </p:nvPicPr>
                    <p:blipFill>
                      <a:blip r:embed="rId5"/>
                      <a:stretch>
                        <a:fillRect/>
                      </a:stretch>
                    </p:blipFill>
                    <p:spPr>
                      <a:xfrm>
                        <a:off x="377825" y="1509713"/>
                        <a:ext cx="11379200" cy="4730750"/>
                      </a:xfrm>
                      <a:prstGeom prst="rect">
                        <a:avLst/>
                      </a:prstGeom>
                    </p:spPr>
                  </p:pic>
                </p:oleObj>
              </mc:Fallback>
            </mc:AlternateContent>
          </a:graphicData>
        </a:graphic>
      </p:graphicFrame>
    </p:spTree>
    <p:extLst>
      <p:ext uri="{BB962C8B-B14F-4D97-AF65-F5344CB8AC3E}">
        <p14:creationId xmlns:p14="http://schemas.microsoft.com/office/powerpoint/2010/main" val="2907167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361044467"/>
              </p:ext>
            </p:extLst>
          </p:nvPr>
        </p:nvGraphicFramePr>
        <p:xfrm>
          <a:off x="377825" y="1629564"/>
          <a:ext cx="11379200" cy="3179762"/>
        </p:xfrm>
        <a:graphic>
          <a:graphicData uri="http://schemas.openxmlformats.org/presentationml/2006/ole">
            <mc:AlternateContent xmlns:mc="http://schemas.openxmlformats.org/markup-compatibility/2006">
              <mc:Choice xmlns:v="urn:schemas-microsoft-com:vml" Requires="v">
                <p:oleObj spid="_x0000_s28711" name="Document" r:id="rId4" imgW="11484297" imgH="3211784" progId="Word.Document.8">
                  <p:embed/>
                </p:oleObj>
              </mc:Choice>
              <mc:Fallback>
                <p:oleObj name="Document" r:id="rId4" imgW="11484297" imgH="3211784" progId="Word.Document.8">
                  <p:embed/>
                  <p:pic>
                    <p:nvPicPr>
                      <p:cNvPr id="0" name=""/>
                      <p:cNvPicPr/>
                      <p:nvPr/>
                    </p:nvPicPr>
                    <p:blipFill>
                      <a:blip r:embed="rId5"/>
                      <a:stretch>
                        <a:fillRect/>
                      </a:stretch>
                    </p:blipFill>
                    <p:spPr>
                      <a:xfrm>
                        <a:off x="377825" y="1629564"/>
                        <a:ext cx="11379200" cy="3179762"/>
                      </a:xfrm>
                      <a:prstGeom prst="rect">
                        <a:avLst/>
                      </a:prstGeom>
                    </p:spPr>
                  </p:pic>
                </p:oleObj>
              </mc:Fallback>
            </mc:AlternateContent>
          </a:graphicData>
        </a:graphic>
      </p:graphicFrame>
    </p:spTree>
    <p:extLst>
      <p:ext uri="{BB962C8B-B14F-4D97-AF65-F5344CB8AC3E}">
        <p14:creationId xmlns:p14="http://schemas.microsoft.com/office/powerpoint/2010/main" val="2907167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下列有关碳酸钠与碳酸氢钠的说法中不正确的是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在通常状况下，都是白色固体</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它们都显碱性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在通常状况下，受热都易分解</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都可以和盐酸反应并生成</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碳酸钠与碳酸氢钠一个显著的区别是热稳定性，碳酸氢钠受热易分解，而碳酸钠受热难分解</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9" name="TextBox 8"/>
          <p:cNvSpPr txBox="1"/>
          <p:nvPr/>
        </p:nvSpPr>
        <p:spPr>
          <a:xfrm>
            <a:off x="7842303"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福建三明一中高一期中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下列有关</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性质的叙述中正确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碳酸钠可用于治疗胃溃疡病人的胃酸过多症</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发酵粉中主要含有碳酸钠，能使焙制出的糕点疏松多孔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溶液中滴加石灰水均产生白色沉淀</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均能与盐酸和</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溶液反</a:t>
            </a:r>
            <a:r>
              <a:rPr lang="zh-CN" altLang="zh-CN" sz="2600" kern="100" dirty="0" smtClean="0">
                <a:latin typeface="Times New Roman"/>
                <a:ea typeface="微软雅黑"/>
                <a:cs typeface="Times New Roman"/>
              </a:rPr>
              <a:t>应</a:t>
            </a:r>
            <a:endParaRPr lang="zh-CN" altLang="zh-CN" sz="1050" kern="100" dirty="0">
              <a:latin typeface="宋体"/>
              <a:cs typeface="Courier New"/>
            </a:endParaRPr>
          </a:p>
        </p:txBody>
      </p:sp>
      <p:sp>
        <p:nvSpPr>
          <p:cNvPr id="11" name="TextBox 10"/>
          <p:cNvSpPr txBox="1"/>
          <p:nvPr/>
        </p:nvSpPr>
        <p:spPr>
          <a:xfrm>
            <a:off x="1234585"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21824"/>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或</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与胃酸反应产生气体会冲击溃疡部位，不可用于治疗胃溃疡病人的胃酸过多症，</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错误；发酵粉中主要含有</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受热分解产生气体，能使焙制出的糕点疏松多孔，</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错误；在</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溶液中滴加石灰水，反应：</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2NaOH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，均会产生白色沉淀，</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 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溶液不反应，</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黑龙江大庆中学高一期中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中国科学技术大学的钱逸泰教授等以</a:t>
            </a:r>
            <a:r>
              <a:rPr lang="en-US" altLang="zh-CN" sz="2600" kern="100" dirty="0">
                <a:latin typeface="Times New Roman"/>
                <a:ea typeface="微软雅黑"/>
                <a:cs typeface="Courier New"/>
              </a:rPr>
              <a:t>CCl</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和金属钠为原料，在</a:t>
            </a:r>
            <a:r>
              <a:rPr lang="en-US" altLang="zh-CN" sz="2600" kern="100" dirty="0">
                <a:latin typeface="Times New Roman"/>
                <a:ea typeface="微软雅黑"/>
                <a:cs typeface="Courier New"/>
              </a:rPr>
              <a:t>700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时制造出纳米级金刚石粉末。该成果发表在世界权威的《科学》杂志上，立刻被科学家们高度评价为</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稻草变黄金</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。下列关于含钠元素物质的说法错误的是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稻草变黄金</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属于置换反应，元素种类没有改变</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两种固体颜色不同</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治疗胃酸过多可以用</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，糕点制作也可以用</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金属钠放置空气中，最终会变成</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p:txBody>
      </p:sp>
      <p:sp>
        <p:nvSpPr>
          <p:cNvPr id="11" name="TextBox 10"/>
          <p:cNvSpPr txBox="1"/>
          <p:nvPr/>
        </p:nvSpPr>
        <p:spPr>
          <a:xfrm>
            <a:off x="5555137" y="270970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42163"/>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化学性</a:t>
            </a:r>
            <a:r>
              <a:rPr lang="zh-CN" altLang="zh-CN" sz="2600" kern="100" dirty="0" smtClean="0">
                <a:latin typeface="Times New Roman"/>
                <a:ea typeface="黑体"/>
                <a:cs typeface="Times New Roman"/>
              </a:rPr>
              <a:t>质</a:t>
            </a:r>
            <a:endParaRPr lang="zh-CN" altLang="zh-CN" sz="1050" kern="100" dirty="0">
              <a:latin typeface="宋体"/>
              <a:cs typeface="Courier New"/>
            </a:endParaRPr>
          </a:p>
        </p:txBody>
      </p:sp>
      <p:sp>
        <p:nvSpPr>
          <p:cNvPr id="8" name="矩形 7"/>
          <p:cNvSpPr/>
          <p:nvPr/>
        </p:nvSpPr>
        <p:spPr>
          <a:xfrm>
            <a:off x="516880" y="2349656"/>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写出上述序号所表示反应的化学方程式：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①</a:t>
            </a:r>
            <a:r>
              <a:rPr lang="en-US" altLang="zh-CN" sz="2600" kern="100" dirty="0" smtClean="0">
                <a:latin typeface="Times New Roman"/>
                <a:ea typeface="微软雅黑"/>
                <a:cs typeface="Times New Roman"/>
                <a:sym typeface="Times New Roman"/>
              </a:rPr>
              <a:t>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②</a:t>
            </a:r>
            <a:r>
              <a:rPr lang="en-US" altLang="zh-CN" sz="2600" kern="100" dirty="0" smtClean="0">
                <a:latin typeface="Times New Roman"/>
                <a:ea typeface="微软雅黑"/>
                <a:cs typeface="Times New Roman"/>
                <a:sym typeface="Times New Roman"/>
              </a:rPr>
              <a:t>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③</a:t>
            </a:r>
            <a:r>
              <a:rPr lang="en-US" altLang="zh-CN" sz="2600" kern="100" dirty="0" smtClean="0">
                <a:latin typeface="Times New Roman"/>
                <a:ea typeface="微软雅黑"/>
                <a:cs typeface="Times New Roman"/>
                <a:sym typeface="Times New Roman"/>
              </a:rPr>
              <a:t>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写出向碳酸钠溶液中通入</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的化学方程式</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smtClean="0">
                <a:latin typeface="Times New Roman"/>
                <a:ea typeface="微软雅黑"/>
                <a:cs typeface="Times New Roman"/>
                <a:sym typeface="Times New Roman"/>
              </a:rPr>
              <a:t>______________________________________________________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1026" name="Picture 2" descr="X2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4792" y="929387"/>
            <a:ext cx="6197626" cy="160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54562" y="3061179"/>
            <a:ext cx="5724965"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2HCl</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=2NaCl</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1054562" y="3657443"/>
            <a:ext cx="579549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err="1">
                <a:solidFill>
                  <a:srgbClr val="C00000"/>
                </a:solidFill>
                <a:latin typeface="Times New Roman"/>
                <a:ea typeface="微软雅黑"/>
                <a:cs typeface="Courier New"/>
                <a:sym typeface="Times New Roman"/>
              </a:rPr>
              <a:t>Ca</a:t>
            </a:r>
            <a:r>
              <a:rPr lang="en-US" altLang="zh-CN" sz="2600" kern="100" dirty="0">
                <a:solidFill>
                  <a:srgbClr val="C00000"/>
                </a:solidFill>
                <a:latin typeface="Times New Roman"/>
                <a:ea typeface="微软雅黑"/>
                <a:cs typeface="Courier New"/>
                <a:sym typeface="Times New Roman"/>
              </a:rPr>
              <a:t>(OH)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=2NaOH</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CaCO</a:t>
            </a:r>
            <a:r>
              <a:rPr lang="en-US" altLang="zh-CN" sz="2600" kern="100" baseline="-25000" dirty="0">
                <a:solidFill>
                  <a:srgbClr val="C00000"/>
                </a:solidFill>
                <a:latin typeface="Times New Roman"/>
                <a:ea typeface="微软雅黑"/>
                <a:cs typeface="Courier New"/>
                <a:sym typeface="Times New Roman"/>
              </a:rPr>
              <a:t>3</a:t>
            </a:r>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1054562" y="4197512"/>
            <a:ext cx="5244064"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BaCl</a:t>
            </a:r>
            <a:r>
              <a:rPr lang="en-US" altLang="zh-CN" sz="2600" kern="100" baseline="-25000" dirty="0">
                <a:solidFill>
                  <a:srgbClr val="C00000"/>
                </a:solidFill>
                <a:latin typeface="Times New Roman"/>
                <a:ea typeface="微软雅黑"/>
                <a:cs typeface="Courier New"/>
                <a:sym typeface="Times New Roman"/>
              </a:rPr>
              <a:t>2</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=BaCO</a:t>
            </a:r>
            <a:r>
              <a:rPr lang="en-US" altLang="zh-CN" sz="2600" kern="100" baseline="-25000" dirty="0">
                <a:solidFill>
                  <a:srgbClr val="C00000"/>
                </a:solidFill>
                <a:latin typeface="Times New Roman"/>
                <a:ea typeface="微软雅黑"/>
                <a:cs typeface="Courier New"/>
                <a:sym typeface="Times New Roman"/>
              </a:rPr>
              <a:t>3</a:t>
            </a:r>
            <a:r>
              <a:rPr lang="en-US" altLang="zh-CN" sz="2600" kern="100" dirty="0">
                <a:solidFill>
                  <a:srgbClr val="C00000"/>
                </a:solidFill>
                <a:latin typeface="Times New Roman"/>
                <a:ea typeface="微软雅黑"/>
                <a:cs typeface="Times New Roman"/>
                <a:sym typeface="Times New Roman"/>
              </a:rPr>
              <a:t>↓</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2NaCl</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1054562" y="5277650"/>
            <a:ext cx="5000408"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CO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zh-CN" altLang="zh-CN" sz="2600" kern="100" dirty="0">
                <a:solidFill>
                  <a:srgbClr val="C00000"/>
                </a:solidFill>
                <a:latin typeface="Times New Roman"/>
                <a:ea typeface="微软雅黑"/>
                <a:cs typeface="Times New Roman"/>
                <a:sym typeface="Times New Roman"/>
              </a:rPr>
              <a:t>＋</a:t>
            </a:r>
            <a:r>
              <a:rPr lang="en-US" altLang="zh-CN" sz="2600" kern="100" dirty="0" smtClean="0">
                <a:solidFill>
                  <a:srgbClr val="C00000"/>
                </a:solidFill>
                <a:latin typeface="Times New Roman"/>
                <a:ea typeface="微软雅黑"/>
                <a:cs typeface="Courier New"/>
                <a:sym typeface="Times New Roman"/>
              </a:rPr>
              <a:t>CO</a:t>
            </a:r>
            <a:r>
              <a:rPr lang="en-US" altLang="zh-CN" sz="2600" kern="100" baseline="-25000" dirty="0" smtClean="0">
                <a:solidFill>
                  <a:srgbClr val="C00000"/>
                </a:solidFill>
                <a:latin typeface="Times New Roman"/>
                <a:ea typeface="微软雅黑"/>
                <a:cs typeface="Courier New"/>
                <a:sym typeface="Times New Roman"/>
              </a:rPr>
              <a:t>2</a:t>
            </a:r>
            <a:r>
              <a:rPr lang="en-US" altLang="zh-CN" sz="2600" kern="100" spc="-80" dirty="0" smtClean="0">
                <a:solidFill>
                  <a:srgbClr val="C00000"/>
                </a:solidFill>
                <a:latin typeface="Times New Roman"/>
                <a:ea typeface="微软雅黑"/>
                <a:cs typeface="Courier New"/>
                <a:sym typeface="Times New Roman"/>
              </a:rPr>
              <a:t>==</a:t>
            </a:r>
            <a:r>
              <a:rPr lang="en-US" altLang="zh-CN" sz="2600" kern="100" dirty="0" smtClean="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2NaHCO</a:t>
            </a:r>
            <a:r>
              <a:rPr lang="en-US" altLang="zh-CN" sz="2600" kern="100" baseline="-25000" dirty="0">
                <a:solidFill>
                  <a:srgbClr val="C00000"/>
                </a:solidFill>
                <a:latin typeface="Times New Roman"/>
                <a:ea typeface="微软雅黑"/>
                <a:cs typeface="Courier New"/>
                <a:sym typeface="Times New Roman"/>
              </a:rPr>
              <a:t>3</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4470" y="774478"/>
            <a:ext cx="11654075"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zh-CN" altLang="zh-CN" sz="2600" b="1" kern="100" dirty="0">
                <a:solidFill>
                  <a:srgbClr val="0000FF"/>
                </a:solidFill>
                <a:latin typeface="宋体"/>
                <a:ea typeface="Times New Roman"/>
                <a:cs typeface="Courier New"/>
              </a:rPr>
              <a:t> </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稻草变黄金</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的过程中发生了化学变化，在这个过程中元素种类没有改变，各种元素的原子个数没有变化，</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 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是白色固体，</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是淡黄色固体，因此两种固体颜色不同，</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 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能够与胃酸</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HCl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发生反应，降低胃酸的浓度，其本身对人无刺激性，因此可以用于治疗胃酸过多；</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不稳定，受热会发生分解反应产生</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气体，能够使面团松软，因此也可用于制糕点，</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正确；金属钠放置空气中，会被空气中的氧气氧化变成</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与水反应产生</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吸收</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气体变为</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，因此金属钠放置空气中，最终会变成</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501573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845955"/>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latin typeface="Times New Roman"/>
                <a:ea typeface="微软雅黑"/>
                <a:cs typeface="Courier New"/>
              </a:rPr>
              <a:t>4</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除去下列物质中所含的杂质</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括号内为杂质</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，选用试剂或方法正确的是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A.NaHCO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err="1">
                <a:latin typeface="Times New Roman"/>
                <a:ea typeface="微软雅黑"/>
                <a:cs typeface="Courier New"/>
              </a:rPr>
              <a:t>Ca</a:t>
            </a:r>
            <a:r>
              <a:rPr lang="en-US" altLang="zh-CN" sz="2600" kern="100" dirty="0">
                <a:latin typeface="Times New Roman"/>
                <a:ea typeface="微软雅黑"/>
                <a:cs typeface="Courier New"/>
              </a:rPr>
              <a:t>(OH)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B.CO</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a:t>
            </a:r>
            <a:r>
              <a:rPr lang="en-US" altLang="zh-CN" sz="2600" kern="100" dirty="0" err="1" smtClean="0">
                <a:latin typeface="Times New Roman"/>
                <a:ea typeface="微软雅黑"/>
                <a:cs typeface="Courier New"/>
              </a:rPr>
              <a:t>HCl</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：饱和的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C.CO</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a:t>
            </a:r>
            <a:r>
              <a:rPr lang="en-US" altLang="zh-CN" sz="2600" kern="100" dirty="0" err="1" smtClean="0">
                <a:latin typeface="Times New Roman"/>
                <a:ea typeface="微软雅黑"/>
                <a:cs typeface="Courier New"/>
              </a:rPr>
              <a:t>HCl</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：与氧气共</a:t>
            </a:r>
            <a:r>
              <a:rPr lang="zh-CN" altLang="zh-CN" sz="2600" kern="100" dirty="0" smtClean="0">
                <a:latin typeface="Times New Roman"/>
                <a:ea typeface="微软雅黑"/>
                <a:cs typeface="Times New Roman"/>
              </a:rPr>
              <a:t>热</a:t>
            </a:r>
            <a:endParaRPr lang="zh-CN" altLang="zh-CN" sz="1050" kern="100" dirty="0">
              <a:latin typeface="宋体"/>
              <a:cs typeface="Courier New"/>
            </a:endParaRPr>
          </a:p>
        </p:txBody>
      </p:sp>
      <p:sp>
        <p:nvSpPr>
          <p:cNvPr id="11" name="TextBox 10"/>
          <p:cNvSpPr txBox="1"/>
          <p:nvPr/>
        </p:nvSpPr>
        <p:spPr>
          <a:xfrm>
            <a:off x="10955827"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77287757"/>
              </p:ext>
            </p:extLst>
          </p:nvPr>
        </p:nvGraphicFramePr>
        <p:xfrm>
          <a:off x="377825" y="1809587"/>
          <a:ext cx="11379200" cy="2728912"/>
        </p:xfrm>
        <a:graphic>
          <a:graphicData uri="http://schemas.openxmlformats.org/presentationml/2006/ole">
            <mc:AlternateContent xmlns:mc="http://schemas.openxmlformats.org/markup-compatibility/2006">
              <mc:Choice xmlns:v="urn:schemas-microsoft-com:vml" Requires="v">
                <p:oleObj spid="_x0000_s29729" name="Document" r:id="rId4" imgW="11484297" imgH="2759952" progId="Word.Document.8">
                  <p:embed/>
                </p:oleObj>
              </mc:Choice>
              <mc:Fallback>
                <p:oleObj name="Document" r:id="rId4" imgW="11484297" imgH="2759952" progId="Word.Document.8">
                  <p:embed/>
                  <p:pic>
                    <p:nvPicPr>
                      <p:cNvPr id="0" name=""/>
                      <p:cNvPicPr/>
                      <p:nvPr/>
                    </p:nvPicPr>
                    <p:blipFill>
                      <a:blip r:embed="rId5"/>
                      <a:stretch>
                        <a:fillRect/>
                      </a:stretch>
                    </p:blipFill>
                    <p:spPr>
                      <a:xfrm>
                        <a:off x="377825" y="1809587"/>
                        <a:ext cx="11379200" cy="2728912"/>
                      </a:xfrm>
                      <a:prstGeom prst="rect">
                        <a:avLst/>
                      </a:prstGeom>
                    </p:spPr>
                  </p:pic>
                </p:oleObj>
              </mc:Fallback>
            </mc:AlternateContent>
          </a:graphicData>
        </a:graphic>
      </p:graphicFrame>
    </p:spTree>
    <p:extLst>
      <p:ext uri="{BB962C8B-B14F-4D97-AF65-F5344CB8AC3E}">
        <p14:creationId xmlns:p14="http://schemas.microsoft.com/office/powerpoint/2010/main" val="4264997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516677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实验室中氢氧化钠溶液在空气中放置，因密封不好会变质，有关反应的化学方程式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为</a:t>
            </a:r>
            <a:r>
              <a:rPr lang="zh-CN" altLang="zh-CN" sz="2600" kern="100" dirty="0">
                <a:latin typeface="Times New Roman"/>
                <a:ea typeface="微软雅黑"/>
                <a:cs typeface="Times New Roman"/>
              </a:rPr>
              <a:t>了检测一瓶氢氧化钠溶液是否已变质，可取少量该溶液向其中加入</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，若有</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现象发生，则说明烧碱溶液已经变质。为了除去烧碱溶液中的杂质，应加入适量的</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，并进行过滤</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答</a:t>
            </a:r>
            <a:r>
              <a:rPr lang="zh-CN" altLang="zh-CN" sz="2600" kern="100" dirty="0">
                <a:solidFill>
                  <a:srgbClr val="C00000"/>
                </a:solidFill>
                <a:latin typeface="Times New Roman"/>
                <a:ea typeface="黑体"/>
                <a:cs typeface="Times New Roman"/>
              </a:rPr>
              <a:t>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2NaOH</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2</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=Na</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solidFill>
                  <a:srgbClr val="C00000"/>
                </a:solidFill>
                <a:latin typeface="Times New Roman"/>
                <a:ea typeface="微软雅黑"/>
                <a:cs typeface="Courier New"/>
              </a:rPr>
              <a:t>　CaCl</a:t>
            </a:r>
            <a:r>
              <a:rPr lang="en-US" altLang="zh-CN" sz="2600" kern="100" baseline="-25000" dirty="0" smtClean="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溶液或</a:t>
            </a:r>
            <a:r>
              <a:rPr lang="en-US" altLang="zh-CN" sz="2600" kern="100" dirty="0" err="1">
                <a:solidFill>
                  <a:srgbClr val="C00000"/>
                </a:solidFill>
                <a:latin typeface="Times New Roman"/>
                <a:ea typeface="微软雅黑"/>
                <a:cs typeface="Courier New"/>
              </a:rPr>
              <a:t>Ca</a:t>
            </a:r>
            <a:r>
              <a:rPr lang="en-US" altLang="zh-CN" sz="2600" kern="100" dirty="0">
                <a:solidFill>
                  <a:srgbClr val="C00000"/>
                </a:solidFill>
                <a:latin typeface="Times New Roman"/>
                <a:ea typeface="微软雅黑"/>
                <a:cs typeface="Courier New"/>
              </a:rPr>
              <a:t>(OH)</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溶液</a:t>
            </a:r>
            <a:r>
              <a:rPr lang="en-US" altLang="zh-CN" sz="2600" kern="1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其他合理答案也可</a:t>
            </a:r>
            <a:r>
              <a:rPr lang="en-US" altLang="zh-CN" sz="2600" kern="100" dirty="0" smtClean="0">
                <a:solidFill>
                  <a:srgbClr val="C00000"/>
                </a:solidFill>
                <a:latin typeface="Times New Roman"/>
                <a:ea typeface="微软雅黑"/>
                <a:cs typeface="Courier New"/>
              </a:rPr>
              <a:t>)</a:t>
            </a:r>
            <a:endParaRPr lang="en-US" altLang="zh-CN" sz="2600" kern="1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微软雅黑"/>
                <a:cs typeface="Times New Roman"/>
              </a:rPr>
              <a:t>　</a:t>
            </a:r>
            <a:r>
              <a:rPr lang="zh-CN" altLang="zh-CN" sz="2600" kern="100" dirty="0" smtClean="0">
                <a:solidFill>
                  <a:srgbClr val="C00000"/>
                </a:solidFill>
                <a:latin typeface="Times New Roman"/>
                <a:ea typeface="微软雅黑"/>
                <a:cs typeface="Times New Roman"/>
              </a:rPr>
              <a:t>白</a:t>
            </a:r>
            <a:r>
              <a:rPr lang="zh-CN" altLang="zh-CN" sz="2600" kern="100" dirty="0">
                <a:solidFill>
                  <a:srgbClr val="C00000"/>
                </a:solidFill>
                <a:latin typeface="Times New Roman"/>
                <a:ea typeface="微软雅黑"/>
                <a:cs typeface="Times New Roman"/>
              </a:rPr>
              <a:t>色沉</a:t>
            </a:r>
            <a:r>
              <a:rPr lang="zh-CN" altLang="zh-CN" sz="2600" kern="100" dirty="0" smtClean="0">
                <a:solidFill>
                  <a:srgbClr val="C00000"/>
                </a:solidFill>
                <a:latin typeface="Times New Roman"/>
                <a:ea typeface="微软雅黑"/>
                <a:cs typeface="Times New Roman"/>
              </a:rPr>
              <a:t>淀　</a:t>
            </a:r>
            <a:r>
              <a:rPr lang="en-US" altLang="zh-CN" sz="2600" kern="100" dirty="0" err="1" smtClean="0">
                <a:solidFill>
                  <a:srgbClr val="C00000"/>
                </a:solidFill>
                <a:latin typeface="Times New Roman"/>
                <a:ea typeface="微软雅黑"/>
                <a:cs typeface="Courier New"/>
              </a:rPr>
              <a:t>Ca</a:t>
            </a:r>
            <a:r>
              <a:rPr lang="en-US" altLang="zh-CN" sz="2600" kern="100" dirty="0" smtClean="0">
                <a:solidFill>
                  <a:srgbClr val="C00000"/>
                </a:solidFill>
                <a:latin typeface="Times New Roman"/>
                <a:ea typeface="微软雅黑"/>
                <a:cs typeface="Courier New"/>
              </a:rPr>
              <a:t>(OH)</a:t>
            </a:r>
            <a:r>
              <a:rPr lang="en-US" altLang="zh-CN" sz="2600" kern="100" baseline="-25000" dirty="0" smtClean="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溶</a:t>
            </a:r>
            <a:r>
              <a:rPr lang="zh-CN" altLang="zh-CN" sz="2600" kern="100" dirty="0" smtClean="0">
                <a:solidFill>
                  <a:srgbClr val="C00000"/>
                </a:solidFill>
                <a:latin typeface="Times New Roman"/>
                <a:ea typeface="微软雅黑"/>
                <a:cs typeface="Times New Roman"/>
              </a:rPr>
              <a:t>液</a:t>
            </a:r>
            <a:endParaRPr lang="en-US" altLang="zh-CN" sz="2600" kern="100" dirty="0" smtClean="0">
              <a:latin typeface="Times New Roman"/>
              <a:ea typeface="微软雅黑"/>
              <a:cs typeface="Times New Roman"/>
            </a:endParaRPr>
          </a:p>
          <a:p>
            <a:pPr marL="355600" indent="-355600"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461942"/>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溶液在空气中放置，变质的原因是与空气中的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发生反应生成</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。检验</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溶液是否变质，即检验</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的存在，可向少许久置于空气的</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溶液中加入</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溶液或</a:t>
            </a:r>
            <a:r>
              <a:rPr lang="en-US" altLang="zh-CN" sz="2600" b="1" kern="100" dirty="0">
                <a:solidFill>
                  <a:srgbClr val="0000FF"/>
                </a:solidFill>
                <a:latin typeface="Times New Roman"/>
                <a:ea typeface="仿宋_GB2312"/>
                <a:cs typeface="Courier New"/>
              </a:rPr>
              <a:t>CaCl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溶液，如果产生白色沉淀，则证明</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溶液已变质。除杂的基本原则是除去原来的杂质，不引入新的杂质，所以向溶液中加入适量的</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矩形 10"/>
          <p:cNvSpPr/>
          <p:nvPr/>
        </p:nvSpPr>
        <p:spPr>
          <a:xfrm>
            <a:off x="516880" y="2049515"/>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纯碱溶液显碱性，纯碱属于不含杂质碱</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纯碱溶液不可能与其他碱溶液发生反应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向纯碱溶液中滴加盐酸，立即产生气泡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用氯化钙溶液可鉴别纯碱溶液和烧碱溶</a:t>
            </a:r>
            <a:r>
              <a:rPr lang="zh-CN" altLang="zh-CN" sz="2600" kern="100" dirty="0" smtClean="0">
                <a:latin typeface="Times New Roman"/>
                <a:ea typeface="微软雅黑"/>
                <a:cs typeface="Times New Roman"/>
              </a:rPr>
              <a:t>液</a:t>
            </a:r>
            <a:endParaRPr lang="zh-CN" altLang="zh-CN" sz="1050" kern="100" dirty="0">
              <a:latin typeface="宋体"/>
              <a:cs typeface="Courier New"/>
            </a:endParaRPr>
          </a:p>
        </p:txBody>
      </p:sp>
      <p:sp>
        <p:nvSpPr>
          <p:cNvPr id="12" name="TextBox 11"/>
          <p:cNvSpPr txBox="1"/>
          <p:nvPr/>
        </p:nvSpPr>
        <p:spPr>
          <a:xfrm>
            <a:off x="3521751" y="152837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纯碱是</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，不属于碱，</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项错误；纯碱溶液可以和</a:t>
            </a:r>
            <a:r>
              <a:rPr lang="en-US" altLang="zh-CN" sz="2600" b="1" kern="100" dirty="0">
                <a:solidFill>
                  <a:srgbClr val="0000FF"/>
                </a:solidFill>
                <a:latin typeface="Times New Roman"/>
                <a:ea typeface="仿宋_GB2312"/>
                <a:cs typeface="Courier New"/>
              </a:rPr>
              <a:t>Ba(OH)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溶液或</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溶液发生反应生成沉淀，</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项错误；向纯碱溶液中滴加盐酸，反应开始时生成</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，无气体产生，随着盐酸的滴加，反应生成</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区别固体</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最好的方法是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加热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两者分别与同浓度的稀盐酸反应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溶于水，比较其溶解性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两者分别加入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溶液或石灰水</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最好的实验方法是最简便、快速、现象明显的方法。碳酸钠与碳酸氢钠与盐酸反应快慢有较大差别，可将它们区分开</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6762165" y="892384"/>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有关</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的性质，以下叙述错误的是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等质量的</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与足量的盐酸反应，产生</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的质量：</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多</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等质量的</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与盐酸反应，产生</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的快慢：</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快</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C.CaCl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溶液加入</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溶液中不产生沉淀，加入</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溶液中产生白</a:t>
            </a:r>
            <a:r>
              <a:rPr lang="zh-CN" altLang="zh-CN" sz="2600" kern="100" dirty="0" smtClean="0">
                <a:latin typeface="Times New Roman"/>
                <a:ea typeface="微软雅黑"/>
                <a:cs typeface="Times New Roman"/>
              </a:rPr>
              <a:t>色</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沉</a:t>
            </a:r>
            <a:r>
              <a:rPr lang="zh-CN" altLang="zh-CN" sz="2600" kern="100" dirty="0">
                <a:latin typeface="Times New Roman"/>
                <a:ea typeface="微软雅黑"/>
                <a:cs typeface="Times New Roman"/>
              </a:rPr>
              <a:t>淀</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除去</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固体中混有的少量</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的最好方法是加</a:t>
            </a:r>
            <a:r>
              <a:rPr lang="zh-CN" altLang="zh-CN" sz="2600" kern="100" dirty="0" smtClean="0">
                <a:latin typeface="Times New Roman"/>
                <a:ea typeface="微软雅黑"/>
                <a:cs typeface="Times New Roman"/>
              </a:rPr>
              <a:t>热</a:t>
            </a:r>
            <a:endParaRPr lang="zh-CN" altLang="zh-CN" sz="1050" kern="100" dirty="0">
              <a:latin typeface="宋体"/>
              <a:cs typeface="Courier New"/>
            </a:endParaRPr>
          </a:p>
        </p:txBody>
      </p:sp>
      <p:sp>
        <p:nvSpPr>
          <p:cNvPr id="10" name="TextBox 9"/>
          <p:cNvSpPr txBox="1"/>
          <p:nvPr/>
        </p:nvSpPr>
        <p:spPr>
          <a:xfrm>
            <a:off x="8075459"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用</a:t>
            </a:r>
            <a:r>
              <a:rPr lang="zh-CN" altLang="zh-CN" sz="2600" kern="100" dirty="0" smtClean="0">
                <a:latin typeface="Times New Roman"/>
                <a:ea typeface="黑体"/>
                <a:cs typeface="Times New Roman"/>
              </a:rPr>
              <a:t>途</a:t>
            </a:r>
            <a:endParaRPr lang="zh-CN" altLang="zh-CN" sz="1050" kern="100" dirty="0">
              <a:latin typeface="宋体"/>
              <a:cs typeface="Courier New"/>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纯碱是一种非常重要的化工原料，</a:t>
            </a:r>
            <a:r>
              <a:rPr lang="zh-CN" altLang="zh-CN" sz="2600" kern="100" dirty="0" smtClean="0">
                <a:latin typeface="Times New Roman"/>
                <a:ea typeface="微软雅黑"/>
                <a:cs typeface="Times New Roman"/>
              </a:rPr>
              <a:t>在</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石油、冶金、食品等工业中有广泛应用。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在日常生活和生产中常用热</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溶</a:t>
            </a:r>
            <a:r>
              <a:rPr lang="zh-CN" altLang="zh-CN" sz="2600" kern="100" dirty="0">
                <a:latin typeface="Times New Roman"/>
                <a:ea typeface="微软雅黑"/>
                <a:cs typeface="Times New Roman"/>
              </a:rPr>
              <a:t>液来除去物品表面的油污</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6503852" y="1497167"/>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玻璃</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7895436" y="1449541"/>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制皂</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9155597" y="1449541"/>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造纸</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10464358" y="1449541"/>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纺织</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5423714" y="2705621"/>
            <a:ext cx="851515" cy="595856"/>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纯碱</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943503597"/>
              </p:ext>
            </p:extLst>
          </p:nvPr>
        </p:nvGraphicFramePr>
        <p:xfrm>
          <a:off x="377825" y="861227"/>
          <a:ext cx="11379200" cy="5268912"/>
        </p:xfrm>
        <a:graphic>
          <a:graphicData uri="http://schemas.openxmlformats.org/presentationml/2006/ole">
            <mc:AlternateContent xmlns:mc="http://schemas.openxmlformats.org/markup-compatibility/2006">
              <mc:Choice xmlns:v="urn:schemas-microsoft-com:vml" Requires="v">
                <p:oleObj spid="_x0000_s30744" name="Document" r:id="rId4" imgW="11484297" imgH="5329451" progId="Word.Document.8">
                  <p:embed/>
                </p:oleObj>
              </mc:Choice>
              <mc:Fallback>
                <p:oleObj name="Document" r:id="rId4" imgW="11484297" imgH="5329451" progId="Word.Document.8">
                  <p:embed/>
                  <p:pic>
                    <p:nvPicPr>
                      <p:cNvPr id="0" name=""/>
                      <p:cNvPicPr/>
                      <p:nvPr/>
                    </p:nvPicPr>
                    <p:blipFill>
                      <a:blip r:embed="rId5"/>
                      <a:stretch>
                        <a:fillRect/>
                      </a:stretch>
                    </p:blipFill>
                    <p:spPr>
                      <a:xfrm>
                        <a:off x="377825" y="861227"/>
                        <a:ext cx="11379200" cy="5268912"/>
                      </a:xfrm>
                      <a:prstGeom prst="rect">
                        <a:avLst/>
                      </a:prstGeom>
                    </p:spPr>
                  </p:pic>
                </p:oleObj>
              </mc:Fallback>
            </mc:AlternateContent>
          </a:graphicData>
        </a:graphic>
      </p:graphicFrame>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90578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NaCl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Cl</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是著名的</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侯氏制碱法</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的重要反应。下面是</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位同学对该反应涉及的有关知识发表的部分见解，错误的是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甲同学：该条件下</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的溶解度较小</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乙同学：</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不是纯碱</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丙同学：析出</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固体后的溶液中只含氯化铵</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丁同学：该反应是在饱和食盐水中先通入氨，再通入二氧化</a:t>
            </a:r>
            <a:r>
              <a:rPr lang="zh-CN" altLang="zh-CN" sz="2600" kern="100" dirty="0" smtClean="0">
                <a:latin typeface="Times New Roman"/>
                <a:ea typeface="微软雅黑"/>
                <a:cs typeface="Times New Roman"/>
              </a:rPr>
              <a:t>碳</a:t>
            </a:r>
            <a:endParaRPr lang="zh-CN" altLang="zh-CN" sz="1050" kern="100" dirty="0">
              <a:latin typeface="宋体"/>
              <a:cs typeface="Courier New"/>
            </a:endParaRPr>
          </a:p>
        </p:txBody>
      </p:sp>
      <p:sp>
        <p:nvSpPr>
          <p:cNvPr id="10" name="TextBox 9"/>
          <p:cNvSpPr txBox="1"/>
          <p:nvPr/>
        </p:nvSpPr>
        <p:spPr>
          <a:xfrm>
            <a:off x="1954677" y="216963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847834770"/>
              </p:ext>
            </p:extLst>
          </p:nvPr>
        </p:nvGraphicFramePr>
        <p:xfrm>
          <a:off x="377825" y="1989610"/>
          <a:ext cx="11379200" cy="2540000"/>
        </p:xfrm>
        <a:graphic>
          <a:graphicData uri="http://schemas.openxmlformats.org/presentationml/2006/ole">
            <mc:AlternateContent xmlns:mc="http://schemas.openxmlformats.org/markup-compatibility/2006">
              <mc:Choice xmlns:v="urn:schemas-microsoft-com:vml" Requires="v">
                <p:oleObj spid="_x0000_s32790" name="Document" r:id="rId4" imgW="11484297" imgH="2569499" progId="Word.Document.8">
                  <p:embed/>
                </p:oleObj>
              </mc:Choice>
              <mc:Fallback>
                <p:oleObj name="Document" r:id="rId4" imgW="11484297" imgH="2569499" progId="Word.Document.8">
                  <p:embed/>
                  <p:pic>
                    <p:nvPicPr>
                      <p:cNvPr id="0" name=""/>
                      <p:cNvPicPr/>
                      <p:nvPr/>
                    </p:nvPicPr>
                    <p:blipFill>
                      <a:blip r:embed="rId5"/>
                      <a:stretch>
                        <a:fillRect/>
                      </a:stretch>
                    </p:blipFill>
                    <p:spPr>
                      <a:xfrm>
                        <a:off x="377825" y="1989610"/>
                        <a:ext cx="11379200" cy="2540000"/>
                      </a:xfrm>
                      <a:prstGeom prst="rect">
                        <a:avLst/>
                      </a:prstGeom>
                    </p:spPr>
                  </p:pic>
                </p:oleObj>
              </mc:Fallback>
            </mc:AlternateContent>
          </a:graphicData>
        </a:graphic>
      </p:graphicFrame>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山西太原高一期中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下列实验不能达到实验目的的是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16880" y="1446382"/>
            <a:ext cx="10798993"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用</a:t>
            </a:r>
            <a:r>
              <a:rPr lang="en-US" altLang="zh-CN" sz="2600" kern="100" dirty="0">
                <a:latin typeface="Times New Roman"/>
                <a:ea typeface="微软雅黑"/>
                <a:cs typeface="Courier New"/>
              </a:rPr>
              <a:t>Ba(OH)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溶液鉴别碳酸钠和碳酸氢钠溶液</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用</a:t>
            </a:r>
            <a:r>
              <a:rPr lang="en-US" altLang="zh-CN" sz="2600" kern="100" dirty="0" err="1">
                <a:latin typeface="Times New Roman"/>
                <a:ea typeface="微软雅黑"/>
                <a:cs typeface="Courier New"/>
              </a:rPr>
              <a:t>Ca</a:t>
            </a:r>
            <a:r>
              <a:rPr lang="en-US" altLang="zh-CN" sz="2600" kern="100" dirty="0">
                <a:latin typeface="Times New Roman"/>
                <a:ea typeface="微软雅黑"/>
                <a:cs typeface="Courier New"/>
              </a:rPr>
              <a:t>(NO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溶液鉴别碳酸钠和碳酸氢钠溶液</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向包裹在棉花中的过氧化钠粉末滴水，证明</a:t>
            </a:r>
            <a:r>
              <a:rPr lang="zh-CN" altLang="zh-CN" sz="2600" kern="100" dirty="0" smtClean="0">
                <a:latin typeface="Times New Roman"/>
                <a:ea typeface="微软雅黑"/>
                <a:cs typeface="Times New Roman"/>
              </a:rPr>
              <a:t>过</a:t>
            </a:r>
            <a:endParaRPr lang="en-US" altLang="zh-CN" sz="2600" kern="100" dirty="0" smtClean="0">
              <a:latin typeface="Times New Roman"/>
              <a:ea typeface="微软雅黑"/>
              <a:cs typeface="Times New Roman"/>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Times New Roman"/>
              </a:rPr>
              <a:t> </a:t>
            </a: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氧</a:t>
            </a:r>
            <a:r>
              <a:rPr lang="zh-CN" altLang="zh-CN" sz="2600" kern="100" dirty="0">
                <a:latin typeface="Times New Roman"/>
                <a:ea typeface="微软雅黑"/>
                <a:cs typeface="Times New Roman"/>
              </a:rPr>
              <a:t>化钠与水的反应放热</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用上图装置比较碳酸钠、碳酸氢钠的热</a:t>
            </a:r>
            <a:r>
              <a:rPr lang="zh-CN" altLang="zh-CN" sz="2600" kern="100" dirty="0" smtClean="0">
                <a:latin typeface="Times New Roman"/>
                <a:ea typeface="微软雅黑"/>
                <a:cs typeface="Times New Roman"/>
              </a:rPr>
              <a:t>稳定性</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Ba(OH)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溶液和碳酸钠、碳酸氢钠溶液反应均能产生白色沉淀，不能鉴别，</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不能达到实验目的</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9155597"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31746" name="Picture 2" descr="X21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6766" y="1989610"/>
            <a:ext cx="3922468" cy="2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linds(horizontal)">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把</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·10H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混合物</a:t>
            </a:r>
            <a:r>
              <a:rPr lang="en-US" altLang="zh-CN" sz="2600" kern="100" dirty="0">
                <a:latin typeface="Times New Roman"/>
                <a:ea typeface="微软雅黑"/>
                <a:cs typeface="Courier New"/>
              </a:rPr>
              <a:t>6.56 g </a:t>
            </a:r>
            <a:r>
              <a:rPr lang="zh-CN" altLang="zh-CN" sz="2600" kern="100" dirty="0">
                <a:latin typeface="Times New Roman"/>
                <a:ea typeface="微软雅黑"/>
                <a:cs typeface="Times New Roman"/>
              </a:rPr>
              <a:t>溶于水制成</a:t>
            </a:r>
            <a:r>
              <a:rPr lang="en-US" altLang="zh-CN" sz="2600" kern="100" dirty="0">
                <a:latin typeface="Times New Roman"/>
                <a:ea typeface="微软雅黑"/>
                <a:cs typeface="Courier New"/>
              </a:rPr>
              <a:t>100 mL</a:t>
            </a:r>
            <a:r>
              <a:rPr lang="zh-CN" altLang="zh-CN" sz="2600" kern="100" dirty="0">
                <a:latin typeface="Times New Roman"/>
                <a:ea typeface="微软雅黑"/>
                <a:cs typeface="Times New Roman"/>
              </a:rPr>
              <a:t>溶液，测得溶液中</a:t>
            </a:r>
            <a:r>
              <a:rPr lang="en-US" altLang="zh-CN" sz="2600" i="1" kern="100" dirty="0">
                <a:latin typeface="Times New Roman"/>
                <a:ea typeface="微软雅黑"/>
                <a:cs typeface="Courier New"/>
              </a:rPr>
              <a:t>c</a:t>
            </a:r>
            <a:r>
              <a:rPr lang="en-US" altLang="zh-CN" sz="2600" kern="100" dirty="0">
                <a:latin typeface="Times New Roman"/>
                <a:ea typeface="微软雅黑"/>
                <a:cs typeface="Courier New"/>
              </a:rPr>
              <a:t>(Na</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0.5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。向该溶液中加入一定量盐酸恰好完全反应，将溶液蒸干后，所得固体质量为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A.2.93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B.5.85 </a:t>
            </a:r>
            <a:r>
              <a:rPr lang="en-US" altLang="zh-CN" sz="2600" kern="100" dirty="0">
                <a:latin typeface="Times New Roman"/>
                <a:ea typeface="微软雅黑"/>
                <a:cs typeface="Courier New"/>
              </a:rPr>
              <a:t>g</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C.6.56 </a:t>
            </a:r>
            <a:r>
              <a:rPr lang="en-US" altLang="zh-CN" sz="2600" kern="100" dirty="0">
                <a:latin typeface="Times New Roman"/>
                <a:ea typeface="微软雅黑"/>
                <a:cs typeface="Courier New"/>
              </a:rPr>
              <a:t>g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无法确定</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钠离子的物质的量为</a:t>
            </a:r>
            <a:r>
              <a:rPr lang="en-US" altLang="zh-CN" sz="2600" b="1" kern="100" dirty="0">
                <a:solidFill>
                  <a:srgbClr val="0000FF"/>
                </a:solidFill>
                <a:latin typeface="Times New Roman"/>
                <a:ea typeface="仿宋_GB2312"/>
                <a:cs typeface="Courier New"/>
              </a:rPr>
              <a:t>0.05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，向该溶液中加入一定量盐酸恰好完全反应，将溶液蒸干后，所得固体为氯化钠，且物质的量为</a:t>
            </a:r>
            <a:r>
              <a:rPr lang="en-US" altLang="zh-CN" sz="2600" b="1" kern="100" dirty="0">
                <a:solidFill>
                  <a:srgbClr val="0000FF"/>
                </a:solidFill>
                <a:latin typeface="Times New Roman"/>
                <a:ea typeface="仿宋_GB2312"/>
                <a:cs typeface="Courier New"/>
              </a:rPr>
              <a:t>0.05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，由钠的守恒可知其质量为：</a:t>
            </a:r>
            <a:r>
              <a:rPr lang="en-US" altLang="zh-CN" sz="2600" b="1" kern="100" dirty="0">
                <a:solidFill>
                  <a:srgbClr val="0000FF"/>
                </a:solidFill>
                <a:latin typeface="Times New Roman"/>
                <a:ea typeface="仿宋_GB2312"/>
                <a:cs typeface="Courier New"/>
              </a:rPr>
              <a:t>0.05 mol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58.5 g·mol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2.93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3934930" y="2097534"/>
            <a:ext cx="413179" cy="67033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zh-CN" altLang="zh-CN" sz="2600" kern="100" dirty="0">
                <a:latin typeface="Times New Roman"/>
                <a:ea typeface="微软雅黑"/>
                <a:cs typeface="Times New Roman"/>
              </a:rPr>
              <a:t>下列有关钠及其化合物性质的说法正确的是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等质量的</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分别与等浓度的盐酸完全反应时，产生</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的物质的量相等</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甲醇</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完全燃烧生成的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和水蒸气通过足量的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固体，充分反应后固体增重</a:t>
            </a:r>
            <a:r>
              <a:rPr lang="en-US" altLang="zh-CN" sz="2600" kern="100" dirty="0">
                <a:latin typeface="Times New Roman"/>
                <a:ea typeface="微软雅黑"/>
                <a:cs typeface="Courier New"/>
              </a:rPr>
              <a:t>32 g</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取</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 g 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混合物与足量稀硫酸充分反应，逸出气体用碱石灰吸收，增重</a:t>
            </a:r>
            <a:r>
              <a:rPr lang="en-US" altLang="zh-CN" sz="2600" i="1" kern="100" dirty="0">
                <a:latin typeface="Times New Roman"/>
                <a:ea typeface="微软雅黑"/>
                <a:cs typeface="Courier New"/>
              </a:rPr>
              <a:t>b</a:t>
            </a:r>
            <a:r>
              <a:rPr lang="en-US" altLang="zh-CN" sz="2600" kern="100" dirty="0">
                <a:latin typeface="Times New Roman"/>
                <a:ea typeface="微软雅黑"/>
                <a:cs typeface="Courier New"/>
              </a:rPr>
              <a:t> g</a:t>
            </a:r>
            <a:r>
              <a:rPr lang="zh-CN" altLang="zh-CN" sz="2600" kern="100" dirty="0">
                <a:latin typeface="Times New Roman"/>
                <a:ea typeface="微软雅黑"/>
                <a:cs typeface="Times New Roman"/>
              </a:rPr>
              <a:t>，能测定</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混合物中</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质量分数</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鉴别</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溶液，可用</a:t>
            </a:r>
            <a:r>
              <a:rPr lang="en-US" altLang="zh-CN" sz="2600" kern="100" dirty="0" err="1">
                <a:latin typeface="Times New Roman"/>
                <a:ea typeface="微软雅黑"/>
                <a:cs typeface="Courier New"/>
              </a:rPr>
              <a:t>Ca</a:t>
            </a:r>
            <a:r>
              <a:rPr lang="en-US" altLang="zh-CN" sz="2600" kern="100" dirty="0">
                <a:latin typeface="Times New Roman"/>
                <a:ea typeface="微软雅黑"/>
                <a:cs typeface="Courier New"/>
              </a:rPr>
              <a:t>(OH)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a:t>
            </a:r>
            <a:r>
              <a:rPr lang="zh-CN" altLang="zh-CN" sz="2600" kern="100" dirty="0" smtClean="0">
                <a:latin typeface="Times New Roman"/>
                <a:ea typeface="微软雅黑"/>
                <a:cs typeface="Times New Roman"/>
              </a:rPr>
              <a:t>液</a:t>
            </a:r>
            <a:endParaRPr lang="zh-CN" altLang="zh-CN" sz="1050" kern="100" dirty="0">
              <a:latin typeface="宋体"/>
              <a:cs typeface="Courier New"/>
            </a:endParaRPr>
          </a:p>
        </p:txBody>
      </p:sp>
      <p:sp>
        <p:nvSpPr>
          <p:cNvPr id="10" name="TextBox 9"/>
          <p:cNvSpPr txBox="1"/>
          <p:nvPr/>
        </p:nvSpPr>
        <p:spPr>
          <a:xfrm>
            <a:off x="7122211" y="84899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8157" y="921610"/>
            <a:ext cx="11577732"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等质量的</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分别与等浓度的盐酸完全反应时，碳酸氢钠的摩尔质量小，产生</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的物质的量多，</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项错误；将</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甲醇</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完全燃烧生成的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和水蒸气通过足量的</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固体，根据方程式可知，固体质量增重与</a:t>
            </a:r>
            <a:r>
              <a:rPr lang="en-US" altLang="zh-CN" sz="2600" b="1" kern="100" dirty="0">
                <a:solidFill>
                  <a:srgbClr val="0000FF"/>
                </a:solidFill>
                <a:latin typeface="Times New Roman"/>
                <a:ea typeface="仿宋_GB2312"/>
                <a:cs typeface="Courier New"/>
              </a:rPr>
              <a:t>CO·2(H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的质量相等，则充分反应后固体增重</a:t>
            </a:r>
            <a:r>
              <a:rPr lang="en-US" altLang="zh-CN" sz="2600" b="1" kern="100" dirty="0">
                <a:solidFill>
                  <a:srgbClr val="0000FF"/>
                </a:solidFill>
                <a:latin typeface="Times New Roman"/>
                <a:ea typeface="仿宋_GB2312"/>
                <a:cs typeface="Courier New"/>
              </a:rPr>
              <a:t>32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项正确；取</a:t>
            </a:r>
            <a:r>
              <a:rPr lang="en-US" altLang="zh-CN" sz="2600" b="1" i="1" kern="100" dirty="0">
                <a:solidFill>
                  <a:srgbClr val="0000FF"/>
                </a:solidFill>
                <a:latin typeface="Times New Roman"/>
                <a:ea typeface="仿宋_GB2312"/>
                <a:cs typeface="Courier New"/>
              </a:rPr>
              <a:t>a</a:t>
            </a:r>
            <a:r>
              <a:rPr lang="en-US" altLang="zh-CN" sz="2600" b="1" kern="100" dirty="0">
                <a:solidFill>
                  <a:srgbClr val="0000FF"/>
                </a:solidFill>
                <a:latin typeface="Times New Roman"/>
                <a:ea typeface="仿宋_GB2312"/>
                <a:cs typeface="Courier New"/>
              </a:rPr>
              <a:t> g 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混合物与足量稀硫酸充分反应，逸出气体应先用浓硫酸干燥后，再用碱石灰吸收，增重</a:t>
            </a:r>
            <a:r>
              <a:rPr lang="en-US" altLang="zh-CN" sz="2600" b="1" i="1" kern="100" dirty="0">
                <a:solidFill>
                  <a:srgbClr val="0000FF"/>
                </a:solidFill>
                <a:latin typeface="Times New Roman"/>
                <a:ea typeface="仿宋_GB2312"/>
                <a:cs typeface="Courier New"/>
              </a:rPr>
              <a:t>b</a:t>
            </a:r>
            <a:r>
              <a:rPr lang="en-US" altLang="zh-CN" sz="2600" b="1" kern="100" dirty="0">
                <a:solidFill>
                  <a:srgbClr val="0000FF"/>
                </a:solidFill>
                <a:latin typeface="Times New Roman"/>
                <a:ea typeface="仿宋_GB2312"/>
                <a:cs typeface="Courier New"/>
              </a:rPr>
              <a:t> g</a:t>
            </a:r>
            <a:r>
              <a:rPr lang="zh-CN" altLang="zh-CN" sz="2600" b="1" kern="100" dirty="0">
                <a:solidFill>
                  <a:srgbClr val="0000FF"/>
                </a:solidFill>
                <a:latin typeface="Times New Roman"/>
                <a:ea typeface="仿宋_GB2312"/>
                <a:cs typeface="Times New Roman"/>
              </a:rPr>
              <a:t>，能测定</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混合物中</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质量分数，</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项错误；鉴别</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溶液，可用</a:t>
            </a:r>
            <a:r>
              <a:rPr lang="en-US" altLang="zh-CN" sz="2600" b="1" kern="100" dirty="0">
                <a:solidFill>
                  <a:srgbClr val="0000FF"/>
                </a:solidFill>
                <a:latin typeface="Times New Roman"/>
                <a:ea typeface="仿宋_GB2312"/>
                <a:cs typeface="Courier New"/>
              </a:rPr>
              <a:t>CaCl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溶液，而用</a:t>
            </a:r>
            <a:r>
              <a:rPr lang="en-US" altLang="zh-CN" sz="2600" b="1" kern="100" dirty="0" err="1">
                <a:solidFill>
                  <a:srgbClr val="0000FF"/>
                </a:solidFill>
                <a:latin typeface="Times New Roman"/>
                <a:ea typeface="仿宋_GB2312"/>
                <a:cs typeface="Courier New"/>
              </a:rPr>
              <a:t>Ca</a:t>
            </a:r>
            <a:r>
              <a:rPr lang="en-US" altLang="zh-CN" sz="2600" b="1" kern="100" dirty="0">
                <a:solidFill>
                  <a:srgbClr val="0000FF"/>
                </a:solidFill>
                <a:latin typeface="Times New Roman"/>
                <a:ea typeface="仿宋_GB2312"/>
                <a:cs typeface="Courier New"/>
              </a:rPr>
              <a:t>(OH)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溶液时都生成白色沉淀，现象相同，</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某课外活动小组设计以下装置进行实验，填写有关现象及化学方程式</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516880" y="378984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(1)B</a:t>
            </a:r>
            <a:r>
              <a:rPr lang="zh-CN" altLang="zh-CN" sz="2600" kern="100" dirty="0">
                <a:latin typeface="Times New Roman"/>
                <a:ea typeface="微软雅黑"/>
                <a:cs typeface="Times New Roman"/>
              </a:rPr>
              <a:t>中浓硫酸的作用是</a:t>
            </a:r>
            <a:r>
              <a:rPr lang="en-US" altLang="zh-CN" sz="2600" kern="100" dirty="0">
                <a:latin typeface="Times New Roman"/>
                <a:ea typeface="微软雅黑"/>
                <a:cs typeface="Courier New"/>
              </a:rPr>
              <a:t>_____________________________________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(2)C</a:t>
            </a:r>
            <a:r>
              <a:rPr lang="zh-CN" altLang="zh-CN" sz="2600" kern="100" dirty="0">
                <a:latin typeface="Times New Roman"/>
                <a:ea typeface="微软雅黑"/>
                <a:cs typeface="Times New Roman"/>
              </a:rPr>
              <a:t>中发生反应的化学方程式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(3)D</a:t>
            </a:r>
            <a:r>
              <a:rPr lang="zh-CN" altLang="zh-CN" sz="2600" kern="100" dirty="0">
                <a:latin typeface="Times New Roman"/>
                <a:ea typeface="微软雅黑"/>
                <a:cs typeface="Times New Roman"/>
              </a:rPr>
              <a:t>中的现象是</a:t>
            </a:r>
            <a:r>
              <a:rPr lang="en-US" altLang="zh-CN" sz="2600" kern="100" dirty="0">
                <a:latin typeface="Times New Roman"/>
                <a:ea typeface="微软雅黑"/>
                <a:cs typeface="Courier New"/>
              </a:rPr>
              <a:t>______________________________________________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(4)E</a:t>
            </a:r>
            <a:r>
              <a:rPr lang="zh-CN" altLang="zh-CN" sz="2600" kern="100" dirty="0">
                <a:latin typeface="Times New Roman"/>
                <a:ea typeface="微软雅黑"/>
                <a:cs typeface="Times New Roman"/>
              </a:rPr>
              <a:t>中收集的气体是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填化学式</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33794" name="Picture 2" descr="X21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0568" y="1494178"/>
            <a:ext cx="5394984" cy="21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干燥二氧化碳　</a:t>
            </a:r>
            <a:r>
              <a:rPr lang="en-US" altLang="zh-CN" sz="2600" kern="100" dirty="0">
                <a:solidFill>
                  <a:srgbClr val="C00000"/>
                </a:solidFill>
                <a:latin typeface="Times New Roman"/>
                <a:ea typeface="微软雅黑"/>
                <a:cs typeface="Courier New"/>
              </a:rPr>
              <a:t>(2)2CO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2Na</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en-US" altLang="zh-CN" sz="2600" kern="100" baseline="-25000" dirty="0">
                <a:solidFill>
                  <a:srgbClr val="C00000"/>
                </a:solidFill>
                <a:latin typeface="Times New Roman"/>
                <a:ea typeface="微软雅黑"/>
                <a:cs typeface="Courier New"/>
              </a:rPr>
              <a:t>2</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=2Na</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澄清石灰水变浑浊　</a:t>
            </a:r>
            <a:r>
              <a:rPr lang="en-US" altLang="zh-CN" sz="2600" kern="100" dirty="0">
                <a:solidFill>
                  <a:srgbClr val="C00000"/>
                </a:solidFill>
                <a:latin typeface="Times New Roman"/>
                <a:ea typeface="微软雅黑"/>
                <a:cs typeface="Courier New"/>
              </a:rPr>
              <a:t>(4)O</a:t>
            </a:r>
            <a:r>
              <a:rPr lang="en-US" altLang="zh-CN" sz="2600" kern="100" baseline="-25000" dirty="0">
                <a:solidFill>
                  <a:srgbClr val="C00000"/>
                </a:solidFill>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 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受热分解会生成</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，混合气体通过浓硫酸干燥后与</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中的</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反应产生</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，未反应的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会使澄清石灰水变浑浊</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9.</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重庆复旦中学高一期中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下列有关钠的化合物的叙述中不正确的是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986451"/>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等质量的钠完全反应，无论生成氧化钠、过氧化钠还是它们的混合物，</a:t>
            </a:r>
            <a:r>
              <a:rPr lang="zh-CN" altLang="zh-CN" sz="2600" kern="100" dirty="0" smtClean="0">
                <a:latin typeface="Times New Roman"/>
                <a:ea typeface="微软雅黑"/>
                <a:cs typeface="Times New Roman"/>
              </a:rPr>
              <a:t>转</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移</a:t>
            </a:r>
            <a:r>
              <a:rPr lang="zh-CN" altLang="zh-CN" sz="2600" kern="100" dirty="0">
                <a:latin typeface="Times New Roman"/>
                <a:ea typeface="微软雅黑"/>
                <a:cs typeface="Times New Roman"/>
              </a:rPr>
              <a:t>的电子数均相同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烧碱是</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，苏打是</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，纯碱是</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金属钠着火时，不可用水来灭火</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err="1">
                <a:latin typeface="Times New Roman"/>
                <a:ea typeface="微软雅黑"/>
                <a:cs typeface="Courier New"/>
              </a:rPr>
              <a:t>D.Na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长期放置在空气中，最终都将变为</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p:txBody>
      </p:sp>
      <p:sp>
        <p:nvSpPr>
          <p:cNvPr id="10" name="TextBox 9"/>
          <p:cNvSpPr txBox="1"/>
          <p:nvPr/>
        </p:nvSpPr>
        <p:spPr>
          <a:xfrm>
            <a:off x="11135850" y="1465307"/>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5" name="Picture 2" descr="素养培优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750139"/>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8961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纯碱不是碱</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向饱和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溶液中通入</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，有白色晶体析出</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热的纯碱液可以去除油污</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小苏打的主要成分是碳酸钠</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2854792" y="2169633"/>
            <a:ext cx="518091" cy="492443"/>
          </a:xfrm>
          <a:prstGeom prst="rect">
            <a:avLst/>
          </a:prstGeom>
        </p:spPr>
        <p:txBody>
          <a:bodyPr wrap="none">
            <a:spAutoFit/>
          </a:bodyPr>
          <a:lstStyle/>
          <a:p>
            <a:r>
              <a:rPr lang="en-US" altLang="zh-CN" sz="2600" b="1" kern="100" dirty="0" smtClean="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8075459" y="2757328"/>
            <a:ext cx="518091" cy="492443"/>
          </a:xfrm>
          <a:prstGeom prst="rect">
            <a:avLst/>
          </a:prstGeom>
        </p:spPr>
        <p:txBody>
          <a:bodyPr wrap="none">
            <a:spAutoFit/>
          </a:bodyPr>
          <a:lstStyle/>
          <a:p>
            <a:r>
              <a:rPr lang="en-US" altLang="zh-CN" sz="2600" b="1" kern="100" dirty="0" smtClean="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4835045" y="3297397"/>
            <a:ext cx="518091" cy="492443"/>
          </a:xfrm>
          <a:prstGeom prst="rect">
            <a:avLst/>
          </a:prstGeom>
        </p:spPr>
        <p:txBody>
          <a:bodyPr wrap="none">
            <a:spAutoFit/>
          </a:bodyPr>
          <a:lstStyle/>
          <a:p>
            <a:r>
              <a:rPr lang="en-US" altLang="zh-CN" sz="2600" b="1" kern="100" dirty="0" smtClean="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5195091" y="3969863"/>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钠从</a:t>
            </a:r>
            <a:r>
              <a:rPr lang="en-US" altLang="zh-CN" sz="2600" b="1" kern="100" dirty="0">
                <a:solidFill>
                  <a:srgbClr val="0000FF"/>
                </a:solidFill>
                <a:latin typeface="Times New Roman"/>
                <a:ea typeface="仿宋_GB2312"/>
                <a:cs typeface="Courier New"/>
              </a:rPr>
              <a:t>0</a:t>
            </a:r>
            <a:r>
              <a:rPr lang="zh-CN" altLang="zh-CN" sz="2600" b="1" kern="100" dirty="0">
                <a:solidFill>
                  <a:srgbClr val="0000FF"/>
                </a:solidFill>
                <a:latin typeface="Times New Roman"/>
                <a:ea typeface="仿宋_GB2312"/>
                <a:cs typeface="Times New Roman"/>
              </a:rPr>
              <a:t>价变为＋</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价，失去</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个电子，等质量的钠完全反应，无论生成氧化钠、过氧化钠还是它们的混合物，转移的电子数均相同，</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正确；小苏打是</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，苏打是</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错误；金属钠着火时，不可用水来灭火，应用沙子盖灭，</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正确；空气中含有二氧化碳和水蒸气，在空气中的转化过程：</a:t>
            </a:r>
            <a:r>
              <a:rPr lang="en-US" altLang="zh-CN" sz="2600" b="1" kern="100" dirty="0">
                <a:solidFill>
                  <a:srgbClr val="0000FF"/>
                </a:solidFill>
                <a:latin typeface="Times New Roman"/>
                <a:ea typeface="仿宋_GB2312"/>
                <a:cs typeface="Courier New"/>
              </a:rPr>
              <a:t>Na</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NaOH</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·10H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en-US" altLang="zh-CN" sz="2600" b="1" kern="100" dirty="0" smtClean="0">
              <a:solidFill>
                <a:srgbClr val="0000FF"/>
              </a:solidFill>
              <a:latin typeface="Times New Roman"/>
              <a:ea typeface="仿宋_GB2312"/>
              <a:cs typeface="Times New Roman"/>
            </a:endParaRPr>
          </a:p>
          <a:p>
            <a:pPr algn="just">
              <a:lnSpc>
                <a:spcPct val="150000"/>
              </a:lnSpc>
              <a:spcAft>
                <a:spcPts val="0"/>
              </a:spcAft>
              <a:tabLst>
                <a:tab pos="3510915" algn="l"/>
              </a:tabLst>
            </a:pPr>
            <a:r>
              <a:rPr lang="en-US" altLang="zh-CN" sz="2600" b="1" kern="100" dirty="0" smtClean="0">
                <a:solidFill>
                  <a:srgbClr val="0000FF"/>
                </a:solidFill>
                <a:latin typeface="Times New Roman"/>
                <a:ea typeface="仿宋_GB2312"/>
                <a:cs typeface="Courier New"/>
              </a:rPr>
              <a:t>Na</a:t>
            </a:r>
            <a:r>
              <a:rPr lang="en-US" altLang="zh-CN" sz="2600" b="1" kern="100" baseline="-25000" dirty="0" smtClean="0">
                <a:solidFill>
                  <a:srgbClr val="0000FF"/>
                </a:solidFill>
                <a:latin typeface="Times New Roman"/>
                <a:ea typeface="仿宋_GB2312"/>
                <a:cs typeface="Courier New"/>
              </a:rPr>
              <a:t>2</a:t>
            </a:r>
            <a:r>
              <a:rPr lang="en-US" altLang="zh-CN" sz="2600" b="1" kern="100" dirty="0" smtClean="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NaOH</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·10H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en-US" altLang="zh-CN" sz="2600" b="1" kern="100" dirty="0" smtClean="0">
              <a:solidFill>
                <a:srgbClr val="0000FF"/>
              </a:solidFill>
              <a:latin typeface="Times New Roman"/>
              <a:ea typeface="仿宋_GB2312"/>
              <a:cs typeface="Times New Roman"/>
            </a:endParaRPr>
          </a:p>
          <a:p>
            <a:pPr algn="just">
              <a:lnSpc>
                <a:spcPct val="150000"/>
              </a:lnSpc>
              <a:spcAft>
                <a:spcPts val="0"/>
              </a:spcAft>
              <a:tabLst>
                <a:tab pos="3510915" algn="l"/>
              </a:tabLst>
            </a:pPr>
            <a:r>
              <a:rPr lang="en-US" altLang="zh-CN" sz="2600" b="1" kern="100" dirty="0" smtClean="0">
                <a:solidFill>
                  <a:srgbClr val="0000FF"/>
                </a:solidFill>
                <a:latin typeface="Times New Roman"/>
                <a:ea typeface="仿宋_GB2312"/>
                <a:cs typeface="Courier New"/>
              </a:rPr>
              <a:t>Na</a:t>
            </a:r>
            <a:r>
              <a:rPr lang="en-US" altLang="zh-CN" sz="2600" b="1" kern="100" baseline="-25000" dirty="0" smtClean="0">
                <a:solidFill>
                  <a:srgbClr val="0000FF"/>
                </a:solidFill>
                <a:latin typeface="Times New Roman"/>
                <a:ea typeface="仿宋_GB2312"/>
                <a:cs typeface="Courier New"/>
              </a:rPr>
              <a:t>2</a:t>
            </a:r>
            <a:r>
              <a:rPr lang="en-US" altLang="zh-CN" sz="2600" b="1" kern="100" dirty="0" smtClean="0">
                <a:solidFill>
                  <a:srgbClr val="0000FF"/>
                </a:solidFill>
                <a:latin typeface="Times New Roman"/>
                <a:ea typeface="仿宋_GB2312"/>
                <a:cs typeface="Courier New"/>
              </a:rPr>
              <a:t>O</a:t>
            </a:r>
            <a:r>
              <a:rPr lang="en-US" altLang="zh-CN" sz="2600" b="1" kern="100" baseline="-25000" dirty="0" smtClean="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NaOH</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·10H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en-US" altLang="zh-CN" sz="2600" b="1" kern="100" dirty="0" smtClean="0">
              <a:solidFill>
                <a:srgbClr val="0000FF"/>
              </a:solidFill>
              <a:latin typeface="Times New Roman"/>
              <a:ea typeface="仿宋_GB2312"/>
              <a:cs typeface="Times New Roman"/>
            </a:endParaRPr>
          </a:p>
          <a:p>
            <a:pPr algn="just">
              <a:lnSpc>
                <a:spcPct val="150000"/>
              </a:lnSpc>
              <a:spcAft>
                <a:spcPts val="0"/>
              </a:spcAft>
              <a:tabLst>
                <a:tab pos="3510915" algn="l"/>
              </a:tabLst>
            </a:pPr>
            <a:r>
              <a:rPr lang="en-US" altLang="zh-CN" sz="2600" b="1" kern="100" dirty="0" smtClean="0">
                <a:solidFill>
                  <a:srgbClr val="0000FF"/>
                </a:solidFill>
                <a:latin typeface="Times New Roman"/>
                <a:ea typeface="仿宋_GB2312"/>
                <a:cs typeface="Courier New"/>
              </a:rPr>
              <a:t>NaOH</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·10H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，所以久置空气中最终都是变为</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4447"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10.</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下列关于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性质的说法错误的是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88545" y="1521140"/>
            <a:ext cx="11219977" cy="456661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热稳定性：</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与同浓度盐酸反应的剧烈程度：</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&gt;Na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相同温度时，在水中的溶解度：</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&lt;Na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等物质的量与足量盐酸反应产生</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的物质的量：</a:t>
            </a:r>
            <a:r>
              <a:rPr lang="en-US" altLang="zh-CN" sz="2600" kern="100" dirty="0" smtClean="0">
                <a:latin typeface="Times New Roman"/>
                <a:ea typeface="微软雅黑"/>
                <a:cs typeface="Courier New"/>
              </a:rPr>
              <a:t>NaHCO</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&lt;Na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项，碳酸氢钠受热分解，碳酸钠不易分解，错误；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项，碳酸氢钠和盐酸反应更剧烈，正确；</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项，碳酸氢钠的溶解度小于碳酸钠，正确；</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项，两者与足量盐酸反应产生</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的物质的量相等，错误</a:t>
            </a:r>
            <a:r>
              <a:rPr lang="zh-CN" altLang="zh-CN" sz="2600" b="1" kern="100" dirty="0" smtClean="0">
                <a:solidFill>
                  <a:srgbClr val="0000FF"/>
                </a:solidFill>
                <a:latin typeface="Times New Roman"/>
                <a:ea typeface="仿宋_GB2312"/>
                <a:cs typeface="Times New Roman"/>
              </a:rPr>
              <a:t>。</a:t>
            </a:r>
            <a:endParaRPr lang="en-US" altLang="zh-CN" sz="2600" kern="100" baseline="-25000" dirty="0" smtClean="0">
              <a:latin typeface="Times New Roman"/>
              <a:ea typeface="微软雅黑"/>
              <a:cs typeface="Courier New"/>
            </a:endParaRPr>
          </a:p>
          <a:p>
            <a:pPr algn="just">
              <a:lnSpc>
                <a:spcPct val="150000"/>
              </a:lnSpc>
              <a:spcAft>
                <a:spcPts val="0"/>
              </a:spcAft>
              <a:tabLst>
                <a:tab pos="3510915" algn="l"/>
              </a:tabLst>
            </a:pPr>
            <a:endParaRPr lang="zh-CN" altLang="zh-CN" sz="1050" kern="100" dirty="0">
              <a:latin typeface="宋体"/>
              <a:cs typeface="Courier New"/>
            </a:endParaRPr>
          </a:p>
        </p:txBody>
      </p:sp>
      <p:sp>
        <p:nvSpPr>
          <p:cNvPr id="10" name="TextBox 9"/>
          <p:cNvSpPr txBox="1"/>
          <p:nvPr/>
        </p:nvSpPr>
        <p:spPr>
          <a:xfrm>
            <a:off x="8509557" y="897133"/>
            <a:ext cx="900115"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1867" y="369403"/>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11.</a:t>
            </a:r>
            <a:r>
              <a:rPr lang="zh-CN" altLang="zh-CN" sz="2600" kern="100" dirty="0">
                <a:latin typeface="Times New Roman"/>
                <a:ea typeface="微软雅黑"/>
                <a:cs typeface="Times New Roman"/>
              </a:rPr>
              <a:t>下列实验操作正确的是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4294976" y="445475"/>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44506197"/>
              </p:ext>
            </p:extLst>
          </p:nvPr>
        </p:nvGraphicFramePr>
        <p:xfrm>
          <a:off x="694516" y="1192026"/>
          <a:ext cx="10801380" cy="4938113"/>
        </p:xfrm>
        <a:graphic>
          <a:graphicData uri="http://schemas.openxmlformats.org/drawingml/2006/table">
            <a:tbl>
              <a:tblPr/>
              <a:tblGrid>
                <a:gridCol w="720091"/>
                <a:gridCol w="2317147"/>
                <a:gridCol w="7764142"/>
              </a:tblGrid>
              <a:tr h="503061">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选项</a:t>
                      </a:r>
                      <a:endParaRPr lang="zh-CN" sz="2300" kern="100" dirty="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实验</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操作</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7653">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A</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观察钠与水反应的现象</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用镊子从煤油中取出金属钠，切下黄豆大小的钠，小心放入装满水的烧杯中</a:t>
                      </a:r>
                      <a:endParaRPr lang="zh-CN" sz="2300" kern="100" dirty="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592">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B</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检验</a:t>
                      </a:r>
                      <a:r>
                        <a:rPr lang="en-US" sz="2300" kern="100">
                          <a:effectLst/>
                          <a:latin typeface="Times New Roman"/>
                          <a:ea typeface="微软雅黑"/>
                          <a:cs typeface="Courier New"/>
                        </a:rPr>
                        <a:t>NaHCO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与</a:t>
                      </a: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溶液</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用小试管分别取少量溶液，然后滴加澄清石灰水</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C</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证明</a:t>
                      </a: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与</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是放热反应</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用棉花包裹，放入充满</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的集气瓶中，棉花燃烧说明是放热反应</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D</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检验</a:t>
                      </a:r>
                      <a:r>
                        <a:rPr lang="en-US" sz="2300" kern="100">
                          <a:effectLst/>
                          <a:latin typeface="Times New Roman"/>
                          <a:ea typeface="微软雅黑"/>
                          <a:cs typeface="Courier New"/>
                        </a:rPr>
                        <a:t>Na</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与</a:t>
                      </a:r>
                      <a:r>
                        <a:rPr lang="en-US" sz="2300" kern="100">
                          <a:effectLst/>
                          <a:latin typeface="Times New Roman"/>
                          <a:ea typeface="微软雅黑"/>
                          <a:cs typeface="Courier New"/>
                        </a:rPr>
                        <a:t>K</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CO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溶液</a:t>
                      </a:r>
                      <a:endParaRPr lang="zh-CN" sz="2300" kern="10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用铂丝分别蘸取溶液，在酒精灯外焰上灼烧，直接观察火焰的颜色</a:t>
                      </a:r>
                      <a:endParaRPr lang="zh-CN" sz="2300" kern="100" dirty="0">
                        <a:effectLst/>
                        <a:latin typeface="宋体"/>
                        <a:cs typeface="Courier New"/>
                      </a:endParaRPr>
                    </a:p>
                  </a:txBody>
                  <a:tcPr marL="29023" marR="29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因钠保存在煤油中，表面有粘附覆盖的煤油，所以应用滤纸吸去表面的煤油，钠与水反应剧烈，水的量也不应太多，</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项错误；碳酸氢钠和碳酸钠都与氢氧化钙反应生成不溶性的碳酸钙，现象相同，所以不能用澄清石灰水鉴别碳酸氢钠和碳酸钠，</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项错误；可燃物燃烧的条件之一是：温度达到着火点以上，</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用棉花包裹，放入充满</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的集气瓶中，棉花燃烧，说明过氧化钠和二氧化碳反应放出热量导致棉花的温度达到着火点以上而燃烧，</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项正确；焰色反应时，观察钾元素的焰色反应要透过蓝色钴玻璃滤去钠元素黄光的干扰，否则观察不到钾元素的焰色反应，</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12.</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湖南雅礼中学高一</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某</a:t>
            </a:r>
            <a:r>
              <a:rPr lang="en-US" altLang="zh-CN" sz="2600" kern="100" dirty="0">
                <a:latin typeface="Times New Roman"/>
                <a:ea typeface="微软雅黑"/>
                <a:cs typeface="Courier New"/>
              </a:rPr>
              <a:t>K</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固体样品中含有</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KNO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Ba(NO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三种杂质中的一种或两种，现将</a:t>
            </a:r>
            <a:r>
              <a:rPr lang="en-US" altLang="zh-CN" sz="2600" kern="100" dirty="0">
                <a:latin typeface="Times New Roman"/>
                <a:ea typeface="微软雅黑"/>
                <a:cs typeface="Courier New"/>
              </a:rPr>
              <a:t>13.8 g</a:t>
            </a:r>
            <a:r>
              <a:rPr lang="zh-CN" altLang="zh-CN" sz="2600" kern="100" dirty="0">
                <a:latin typeface="Times New Roman"/>
                <a:ea typeface="微软雅黑"/>
                <a:cs typeface="Times New Roman"/>
              </a:rPr>
              <a:t>样品加入足量水，样品全部溶解，再加入过量的</a:t>
            </a:r>
            <a:r>
              <a:rPr lang="en-US" altLang="zh-CN" sz="2600" kern="100" dirty="0">
                <a:latin typeface="Times New Roman"/>
                <a:ea typeface="微软雅黑"/>
                <a:cs typeface="Courier New"/>
              </a:rPr>
              <a:t>CaCl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溶液，得到</a:t>
            </a:r>
            <a:r>
              <a:rPr lang="en-US" altLang="zh-CN" sz="2600" kern="100" dirty="0">
                <a:latin typeface="Times New Roman"/>
                <a:ea typeface="微软雅黑"/>
                <a:cs typeface="Courier New"/>
              </a:rPr>
              <a:t>9 g</a:t>
            </a:r>
            <a:r>
              <a:rPr lang="zh-CN" altLang="zh-CN" sz="2600" kern="100" dirty="0">
                <a:latin typeface="Times New Roman"/>
                <a:ea typeface="微软雅黑"/>
                <a:cs typeface="Times New Roman"/>
              </a:rPr>
              <a:t>沉淀，对样品所含杂质判断完全正确的是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肯定有</a:t>
            </a:r>
            <a:r>
              <a:rPr lang="en-US" altLang="zh-CN" sz="2600" kern="100" dirty="0">
                <a:latin typeface="Times New Roman"/>
                <a:ea typeface="微软雅黑"/>
                <a:cs typeface="Courier New"/>
              </a:rPr>
              <a:t>KNO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，可能还含有</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肯定有</a:t>
            </a:r>
            <a:r>
              <a:rPr lang="en-US" altLang="zh-CN" sz="2600" kern="100" dirty="0">
                <a:latin typeface="Times New Roman"/>
                <a:ea typeface="微软雅黑"/>
                <a:cs typeface="Courier New"/>
              </a:rPr>
              <a:t>KNO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，没有</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肯定没有</a:t>
            </a:r>
            <a:r>
              <a:rPr lang="en-US" altLang="zh-CN" sz="2600" kern="100" dirty="0">
                <a:latin typeface="Times New Roman"/>
                <a:ea typeface="微软雅黑"/>
                <a:cs typeface="Courier New"/>
              </a:rPr>
              <a:t>Ba(NO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，肯定有</a:t>
            </a:r>
            <a:r>
              <a:rPr lang="en-US" altLang="zh-CN" sz="2600" kern="100" dirty="0" smtClean="0">
                <a:latin typeface="Times New Roman"/>
                <a:ea typeface="微软雅黑"/>
                <a:cs typeface="Courier New"/>
              </a:rPr>
              <a:t>KNO</a:t>
            </a:r>
            <a:r>
              <a:rPr lang="en-US" altLang="zh-CN" sz="2600" kern="100" baseline="-25000" dirty="0" smtClean="0">
                <a:latin typeface="Times New Roman"/>
                <a:ea typeface="微软雅黑"/>
                <a:cs typeface="Courier New"/>
              </a:rPr>
              <a:t>3　</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肯定没有</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smtClean="0">
                <a:latin typeface="Times New Roman"/>
                <a:ea typeface="微软雅黑"/>
                <a:cs typeface="Courier New"/>
              </a:rPr>
              <a:t>Ba(NO</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p:txBody>
      </p:sp>
      <p:sp>
        <p:nvSpPr>
          <p:cNvPr id="10" name="TextBox 9"/>
          <p:cNvSpPr txBox="1"/>
          <p:nvPr/>
        </p:nvSpPr>
        <p:spPr>
          <a:xfrm>
            <a:off x="1414608" y="2709702"/>
            <a:ext cx="900115"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424831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样品加入水中，全部溶解，说明一定无</a:t>
            </a:r>
            <a:r>
              <a:rPr lang="en-US" altLang="zh-CN" sz="2600" b="1" kern="100" dirty="0">
                <a:solidFill>
                  <a:srgbClr val="0000FF"/>
                </a:solidFill>
                <a:latin typeface="Times New Roman"/>
                <a:ea typeface="仿宋_GB2312"/>
                <a:cs typeface="Courier New"/>
              </a:rPr>
              <a:t>Ba(NO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，设</a:t>
            </a:r>
            <a:r>
              <a:rPr lang="en-US" altLang="zh-CN" sz="2600" b="1" kern="100" dirty="0">
                <a:solidFill>
                  <a:srgbClr val="0000FF"/>
                </a:solidFill>
                <a:latin typeface="Times New Roman"/>
                <a:ea typeface="仿宋_GB2312"/>
                <a:cs typeface="Courier New"/>
              </a:rPr>
              <a:t>13.8 g</a:t>
            </a:r>
            <a:r>
              <a:rPr lang="zh-CN" altLang="zh-CN" sz="2600" b="1" kern="100" dirty="0">
                <a:solidFill>
                  <a:srgbClr val="0000FF"/>
                </a:solidFill>
                <a:latin typeface="Times New Roman"/>
                <a:ea typeface="仿宋_GB2312"/>
                <a:cs typeface="Times New Roman"/>
              </a:rPr>
              <a:t>纯</a:t>
            </a:r>
            <a:r>
              <a:rPr lang="en-US" altLang="zh-CN" sz="2600" b="1" kern="100" dirty="0">
                <a:solidFill>
                  <a:srgbClr val="0000FF"/>
                </a:solidFill>
                <a:latin typeface="Times New Roman"/>
                <a:ea typeface="仿宋_GB2312"/>
                <a:cs typeface="Courier New"/>
              </a:rPr>
              <a:t>K</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产生碳酸钙的质量为</a:t>
            </a:r>
            <a:r>
              <a:rPr lang="en-US" altLang="zh-CN" sz="2600" b="1" i="1" kern="100" dirty="0">
                <a:solidFill>
                  <a:srgbClr val="0000FF"/>
                </a:solidFill>
                <a:latin typeface="Times New Roman"/>
                <a:ea typeface="仿宋_GB2312"/>
                <a:cs typeface="Courier New"/>
              </a:rPr>
              <a:t>x</a:t>
            </a:r>
            <a:r>
              <a:rPr lang="zh-CN" altLang="zh-CN" sz="2600" b="1" kern="100" dirty="0">
                <a:solidFill>
                  <a:srgbClr val="0000FF"/>
                </a:solidFill>
                <a:latin typeface="Times New Roman"/>
                <a:ea typeface="仿宋_GB2312"/>
                <a:cs typeface="Times New Roman"/>
              </a:rPr>
              <a:t>，根据反应</a:t>
            </a:r>
            <a:r>
              <a:rPr lang="en-US" altLang="zh-CN" sz="2600" b="1" kern="100" dirty="0">
                <a:solidFill>
                  <a:srgbClr val="0000FF"/>
                </a:solidFill>
                <a:latin typeface="Times New Roman"/>
                <a:ea typeface="仿宋_GB2312"/>
                <a:cs typeface="Courier New"/>
              </a:rPr>
              <a:t>K</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2KCl</a:t>
            </a:r>
            <a:r>
              <a:rPr lang="zh-CN" altLang="zh-CN" sz="2600" b="1" kern="100" dirty="0">
                <a:solidFill>
                  <a:srgbClr val="0000FF"/>
                </a:solidFill>
                <a:latin typeface="Times New Roman"/>
                <a:ea typeface="仿宋_GB2312"/>
                <a:cs typeface="Times New Roman"/>
              </a:rPr>
              <a:t>，可知</a:t>
            </a:r>
            <a:r>
              <a:rPr lang="en-US" altLang="zh-CN" sz="2600" b="1" kern="100" dirty="0">
                <a:solidFill>
                  <a:srgbClr val="0000FF"/>
                </a:solidFill>
                <a:latin typeface="Times New Roman"/>
                <a:ea typeface="仿宋_GB2312"/>
                <a:cs typeface="Courier New"/>
              </a:rPr>
              <a:t>K</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，可以计算出</a:t>
            </a:r>
            <a:r>
              <a:rPr lang="en-US" altLang="zh-CN" sz="2600" b="1" i="1" kern="100" dirty="0">
                <a:solidFill>
                  <a:srgbClr val="0000FF"/>
                </a:solidFill>
                <a:latin typeface="Times New Roman"/>
                <a:ea typeface="仿宋_GB2312"/>
                <a:cs typeface="Courier New"/>
              </a:rPr>
              <a:t>m</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10 g&gt;9 g</a:t>
            </a:r>
            <a:r>
              <a:rPr lang="zh-CN" altLang="zh-CN" sz="2600" b="1" kern="100" dirty="0">
                <a:solidFill>
                  <a:srgbClr val="0000FF"/>
                </a:solidFill>
                <a:latin typeface="Times New Roman"/>
                <a:ea typeface="仿宋_GB2312"/>
                <a:cs typeface="Times New Roman"/>
              </a:rPr>
              <a:t>，假设</a:t>
            </a:r>
            <a:r>
              <a:rPr lang="en-US" altLang="zh-CN" sz="2600" b="1" kern="100" dirty="0">
                <a:solidFill>
                  <a:srgbClr val="0000FF"/>
                </a:solidFill>
                <a:latin typeface="Times New Roman"/>
                <a:ea typeface="仿宋_GB2312"/>
                <a:cs typeface="Courier New"/>
              </a:rPr>
              <a:t>13.8 g</a:t>
            </a:r>
            <a:r>
              <a:rPr lang="zh-CN" altLang="zh-CN" sz="2600" b="1" kern="100" dirty="0">
                <a:solidFill>
                  <a:srgbClr val="0000FF"/>
                </a:solidFill>
                <a:latin typeface="Times New Roman"/>
                <a:ea typeface="仿宋_GB2312"/>
                <a:cs typeface="Times New Roman"/>
              </a:rPr>
              <a:t>纯</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产生碳酸钙的质量为</a:t>
            </a:r>
            <a:r>
              <a:rPr lang="en-US" altLang="zh-CN" sz="2600" b="1" i="1" kern="100" dirty="0">
                <a:solidFill>
                  <a:srgbClr val="0000FF"/>
                </a:solidFill>
                <a:latin typeface="Times New Roman"/>
                <a:ea typeface="仿宋_GB2312"/>
                <a:cs typeface="Courier New"/>
              </a:rPr>
              <a:t>y</a:t>
            </a:r>
            <a:r>
              <a:rPr lang="zh-CN" altLang="zh-CN" sz="2600" b="1" kern="100" dirty="0">
                <a:solidFill>
                  <a:srgbClr val="0000FF"/>
                </a:solidFill>
                <a:latin typeface="Times New Roman"/>
                <a:ea typeface="仿宋_GB2312"/>
                <a:cs typeface="Times New Roman"/>
              </a:rPr>
              <a:t>，根据反应</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 </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2NaCl</a:t>
            </a:r>
            <a:r>
              <a:rPr lang="zh-CN" altLang="zh-CN" sz="2600" b="1" kern="100" dirty="0">
                <a:solidFill>
                  <a:srgbClr val="0000FF"/>
                </a:solidFill>
                <a:latin typeface="Times New Roman"/>
                <a:ea typeface="仿宋_GB2312"/>
                <a:cs typeface="Times New Roman"/>
              </a:rPr>
              <a:t>，可知</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，可以计算出</a:t>
            </a:r>
            <a:r>
              <a:rPr lang="en-US" altLang="zh-CN" sz="2600" b="1" i="1" kern="100" dirty="0">
                <a:solidFill>
                  <a:srgbClr val="0000FF"/>
                </a:solidFill>
                <a:latin typeface="Times New Roman"/>
                <a:ea typeface="仿宋_GB2312"/>
                <a:cs typeface="Courier New"/>
              </a:rPr>
              <a:t>m</a:t>
            </a:r>
            <a:r>
              <a:rPr lang="en-US" altLang="zh-CN" sz="2600" b="1" kern="100" dirty="0">
                <a:solidFill>
                  <a:srgbClr val="0000FF"/>
                </a:solidFill>
                <a:latin typeface="Times New Roman"/>
                <a:ea typeface="仿宋_GB2312"/>
                <a:cs typeface="Courier New"/>
              </a:rPr>
              <a:t>(CaCO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13 g&gt;9 g</a:t>
            </a:r>
            <a:r>
              <a:rPr lang="zh-CN" altLang="zh-CN" sz="2600" b="1" kern="100" dirty="0">
                <a:solidFill>
                  <a:srgbClr val="0000FF"/>
                </a:solidFill>
                <a:latin typeface="Times New Roman"/>
                <a:ea typeface="仿宋_GB2312"/>
                <a:cs typeface="Times New Roman"/>
              </a:rPr>
              <a:t>，若含有一种杂质，由于含有碳酸钠则得到沉淀的质量应该大于</a:t>
            </a:r>
            <a:r>
              <a:rPr lang="en-US" altLang="zh-CN" sz="2600" b="1" kern="100" dirty="0">
                <a:solidFill>
                  <a:srgbClr val="0000FF"/>
                </a:solidFill>
                <a:latin typeface="Times New Roman"/>
                <a:ea typeface="仿宋_GB2312"/>
                <a:cs typeface="Courier New"/>
              </a:rPr>
              <a:t>10 g</a:t>
            </a:r>
            <a:r>
              <a:rPr lang="zh-CN" altLang="zh-CN" sz="2600" b="1" kern="100" dirty="0">
                <a:solidFill>
                  <a:srgbClr val="0000FF"/>
                </a:solidFill>
                <a:latin typeface="Times New Roman"/>
                <a:ea typeface="仿宋_GB2312"/>
                <a:cs typeface="Times New Roman"/>
              </a:rPr>
              <a:t>小于</a:t>
            </a:r>
            <a:r>
              <a:rPr lang="en-US" altLang="zh-CN" sz="2600" b="1" kern="100" dirty="0">
                <a:solidFill>
                  <a:srgbClr val="0000FF"/>
                </a:solidFill>
                <a:latin typeface="Times New Roman"/>
                <a:ea typeface="仿宋_GB2312"/>
                <a:cs typeface="Courier New"/>
              </a:rPr>
              <a:t>13 g</a:t>
            </a:r>
            <a:r>
              <a:rPr lang="zh-CN" altLang="zh-CN" sz="2600" b="1" kern="100" dirty="0">
                <a:solidFill>
                  <a:srgbClr val="0000FF"/>
                </a:solidFill>
                <a:latin typeface="Times New Roman"/>
                <a:ea typeface="仿宋_GB2312"/>
                <a:cs typeface="Times New Roman"/>
              </a:rPr>
              <a:t>，而实际只得到</a:t>
            </a:r>
            <a:r>
              <a:rPr lang="en-US" altLang="zh-CN" sz="2600" b="1" kern="100" dirty="0">
                <a:solidFill>
                  <a:srgbClr val="0000FF"/>
                </a:solidFill>
                <a:latin typeface="Times New Roman"/>
                <a:ea typeface="仿宋_GB2312"/>
                <a:cs typeface="Courier New"/>
              </a:rPr>
              <a:t>9 g</a:t>
            </a:r>
            <a:r>
              <a:rPr lang="zh-CN" altLang="zh-CN" sz="2600" b="1" kern="100" dirty="0">
                <a:solidFill>
                  <a:srgbClr val="0000FF"/>
                </a:solidFill>
                <a:latin typeface="Times New Roman"/>
                <a:ea typeface="仿宋_GB2312"/>
                <a:cs typeface="Times New Roman"/>
              </a:rPr>
              <a:t>，故可能含有</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，同时一定含有</a:t>
            </a:r>
            <a:r>
              <a:rPr lang="en-US" altLang="zh-CN" sz="2600" b="1" kern="100" dirty="0">
                <a:solidFill>
                  <a:srgbClr val="0000FF"/>
                </a:solidFill>
                <a:latin typeface="Times New Roman"/>
                <a:ea typeface="仿宋_GB2312"/>
                <a:cs typeface="Courier New"/>
              </a:rPr>
              <a:t>KNO</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909472"/>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13.</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16.4 g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的固体混合物投入</a:t>
            </a:r>
            <a:r>
              <a:rPr lang="en-US" altLang="zh-CN" sz="2600" kern="100" dirty="0">
                <a:latin typeface="Times New Roman"/>
                <a:ea typeface="微软雅黑"/>
                <a:cs typeface="Courier New"/>
              </a:rPr>
              <a:t>150 mL 2.0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的盐酸中恰好完全反应，不再产生气泡，则所得溶液中溶质的物质的量为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A.2.0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B.0.4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C.0.3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无法计算</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分别与盐酸反应：</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HCl</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HCl</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，由上述反应和题意可知，溶液中的溶质为</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，则</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NaCl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kern="100" dirty="0" err="1">
                <a:solidFill>
                  <a:srgbClr val="0000FF"/>
                </a:solidFill>
                <a:latin typeface="Times New Roman"/>
                <a:ea typeface="仿宋_GB2312"/>
                <a:cs typeface="Courier New"/>
              </a:rPr>
              <a:t>HCl</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0.15 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2.0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0.3 </a:t>
            </a:r>
            <a:r>
              <a:rPr lang="en-US" altLang="zh-CN" sz="2600" b="1" kern="100" dirty="0" err="1">
                <a:solidFill>
                  <a:srgbClr val="0000FF"/>
                </a:solidFill>
                <a:latin typeface="Times New Roman"/>
                <a:ea typeface="仿宋_GB2312"/>
                <a:cs typeface="Courier New"/>
              </a:rPr>
              <a:t>mol</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9515643" y="1615635"/>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14.</a:t>
            </a:r>
            <a:r>
              <a:rPr lang="zh-CN" altLang="zh-CN" sz="2600" kern="100" dirty="0">
                <a:latin typeface="Times New Roman"/>
                <a:ea typeface="微软雅黑"/>
                <a:cs typeface="Times New Roman"/>
              </a:rPr>
              <a:t>下图中，</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为一种常见的单质，</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是含有</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元素的常见化合物。</a:t>
            </a:r>
            <a:r>
              <a:rPr lang="zh-CN" altLang="zh-CN" sz="2600" kern="100" dirty="0" smtClean="0">
                <a:latin typeface="Times New Roman"/>
                <a:ea typeface="微软雅黑"/>
                <a:cs typeface="Times New Roman"/>
              </a:rPr>
              <a:t>它</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们</a:t>
            </a:r>
            <a:r>
              <a:rPr lang="zh-CN" altLang="zh-CN" sz="2600" kern="100" dirty="0">
                <a:latin typeface="Times New Roman"/>
                <a:ea typeface="微软雅黑"/>
                <a:cs typeface="Times New Roman"/>
              </a:rPr>
              <a:t>的焰色反应均为黄色</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694516" y="4521699"/>
            <a:ext cx="11219977"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写出下列物质的化学式：</a:t>
            </a:r>
            <a:r>
              <a:rPr lang="en-US" altLang="zh-CN" sz="2600" kern="100" dirty="0">
                <a:latin typeface="Times New Roman"/>
                <a:ea typeface="微软雅黑"/>
                <a:cs typeface="Courier New"/>
              </a:rPr>
              <a:t>B____________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以上</a:t>
            </a: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个反应中属于氧化还原反应的有</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填编号</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35842" name="Picture 2" descr="X2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856" y="2231636"/>
            <a:ext cx="4426604" cy="227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 (1)Na</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NaHCO</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en-US" altLang="zh-CN" sz="2600" kern="100" dirty="0" smtClean="0">
                <a:solidFill>
                  <a:srgbClr val="C00000"/>
                </a:solidFill>
                <a:latin typeface="宋体"/>
                <a:ea typeface="微软雅黑"/>
                <a:cs typeface="Times New Roman"/>
              </a:rPr>
              <a:t>①②③④</a:t>
            </a:r>
          </a:p>
          <a:p>
            <a:pPr algn="just">
              <a:lnSpc>
                <a:spcPct val="150000"/>
              </a:lnSpc>
              <a:spcAft>
                <a:spcPts val="0"/>
              </a:spcAft>
              <a:tabLst>
                <a:tab pos="3510915" algn="l"/>
              </a:tabLst>
            </a:pPr>
            <a:r>
              <a:rPr lang="zh-CN" altLang="zh-CN" sz="2600" b="1" dirty="0">
                <a:solidFill>
                  <a:srgbClr val="0000FF"/>
                </a:solidFill>
                <a:latin typeface="Times New Roman"/>
                <a:ea typeface="黑体"/>
                <a:cs typeface="Times New Roman"/>
              </a:rPr>
              <a:t>解析</a:t>
            </a:r>
            <a:r>
              <a:rPr lang="zh-CN" altLang="zh-CN" sz="2600" b="1" dirty="0">
                <a:solidFill>
                  <a:srgbClr val="0000FF"/>
                </a:solidFill>
                <a:latin typeface="Times New Roman"/>
                <a:ea typeface="仿宋_GB2312"/>
                <a:cs typeface="Times New Roman"/>
              </a:rPr>
              <a:t>　</a:t>
            </a:r>
            <a:r>
              <a:rPr lang="en-US" altLang="zh-CN" sz="2600" b="1" dirty="0">
                <a:solidFill>
                  <a:srgbClr val="0000FF"/>
                </a:solidFill>
                <a:latin typeface="Times New Roman"/>
                <a:ea typeface="仿宋_GB2312"/>
              </a:rPr>
              <a:t> A</a:t>
            </a:r>
            <a:r>
              <a:rPr lang="zh-CN" altLang="zh-CN" sz="2600" b="1" dirty="0">
                <a:solidFill>
                  <a:srgbClr val="0000FF"/>
                </a:solidFill>
                <a:latin typeface="Times New Roman"/>
                <a:ea typeface="仿宋_GB2312"/>
                <a:cs typeface="Times New Roman"/>
              </a:rPr>
              <a:t>为一种常见的单质，</a:t>
            </a:r>
            <a:r>
              <a:rPr lang="en-US" altLang="zh-CN" sz="2600" b="1" dirty="0">
                <a:solidFill>
                  <a:srgbClr val="0000FF"/>
                </a:solidFill>
                <a:latin typeface="Times New Roman"/>
                <a:ea typeface="仿宋_GB2312"/>
              </a:rPr>
              <a:t>B</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D</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E</a:t>
            </a:r>
            <a:r>
              <a:rPr lang="zh-CN" altLang="zh-CN" sz="2600" b="1" dirty="0">
                <a:solidFill>
                  <a:srgbClr val="0000FF"/>
                </a:solidFill>
                <a:latin typeface="Times New Roman"/>
                <a:ea typeface="仿宋_GB2312"/>
                <a:cs typeface="Times New Roman"/>
              </a:rPr>
              <a:t>是含有</a:t>
            </a:r>
            <a:r>
              <a:rPr lang="en-US" altLang="zh-CN" sz="2600" b="1" dirty="0">
                <a:solidFill>
                  <a:srgbClr val="0000FF"/>
                </a:solidFill>
                <a:latin typeface="Times New Roman"/>
                <a:ea typeface="仿宋_GB2312"/>
              </a:rPr>
              <a:t>A</a:t>
            </a:r>
            <a:r>
              <a:rPr lang="zh-CN" altLang="zh-CN" sz="2600" b="1" dirty="0">
                <a:solidFill>
                  <a:srgbClr val="0000FF"/>
                </a:solidFill>
                <a:latin typeface="Times New Roman"/>
                <a:ea typeface="仿宋_GB2312"/>
                <a:cs typeface="Times New Roman"/>
              </a:rPr>
              <a:t>元素的常见化合物，它们的焰色反应均为黄色，则均为钠的单质或化合物，所以</a:t>
            </a:r>
            <a:r>
              <a:rPr lang="en-US" altLang="zh-CN" sz="2600" b="1" dirty="0">
                <a:solidFill>
                  <a:srgbClr val="0000FF"/>
                </a:solidFill>
                <a:latin typeface="Times New Roman"/>
                <a:ea typeface="仿宋_GB2312"/>
              </a:rPr>
              <a:t>A</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a:t>
            </a:r>
            <a:r>
              <a:rPr lang="zh-CN" altLang="zh-CN" sz="2600" b="1" dirty="0">
                <a:solidFill>
                  <a:srgbClr val="0000FF"/>
                </a:solidFill>
                <a:latin typeface="Times New Roman"/>
                <a:ea typeface="仿宋_GB2312"/>
                <a:cs typeface="Times New Roman"/>
              </a:rPr>
              <a:t>，结合转化关系可知，</a:t>
            </a:r>
            <a:r>
              <a:rPr lang="en-US" altLang="zh-CN" sz="2600" b="1" dirty="0">
                <a:solidFill>
                  <a:srgbClr val="0000FF"/>
                </a:solidFill>
                <a:latin typeface="Times New Roman"/>
                <a:ea typeface="仿宋_GB2312"/>
              </a:rPr>
              <a:t>B</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O</a:t>
            </a:r>
            <a:r>
              <a:rPr lang="en-US" altLang="zh-CN" sz="2600" b="1" baseline="-25000"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C</a:t>
            </a:r>
            <a:r>
              <a:rPr lang="zh-CN" altLang="zh-CN" sz="2600" b="1" dirty="0">
                <a:solidFill>
                  <a:srgbClr val="0000FF"/>
                </a:solidFill>
                <a:latin typeface="Times New Roman"/>
                <a:ea typeface="仿宋_GB2312"/>
                <a:cs typeface="Times New Roman"/>
              </a:rPr>
              <a:t>为</a:t>
            </a:r>
            <a:r>
              <a:rPr lang="en-US" altLang="zh-CN" sz="2600" b="1" dirty="0" err="1">
                <a:solidFill>
                  <a:srgbClr val="0000FF"/>
                </a:solidFill>
                <a:latin typeface="Times New Roman"/>
                <a:ea typeface="仿宋_GB2312"/>
              </a:rPr>
              <a:t>NaOH</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D</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E</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(1)</a:t>
            </a:r>
            <a:r>
              <a:rPr lang="zh-CN" altLang="zh-CN" sz="2600" b="1" dirty="0">
                <a:solidFill>
                  <a:srgbClr val="0000FF"/>
                </a:solidFill>
                <a:latin typeface="Times New Roman"/>
                <a:ea typeface="仿宋_GB2312"/>
                <a:cs typeface="Times New Roman"/>
              </a:rPr>
              <a:t>根据上面的分析可知，</a:t>
            </a:r>
            <a:r>
              <a:rPr lang="en-US" altLang="zh-CN" sz="2600" b="1" dirty="0">
                <a:solidFill>
                  <a:srgbClr val="0000FF"/>
                </a:solidFill>
                <a:latin typeface="Times New Roman"/>
                <a:ea typeface="仿宋_GB2312"/>
              </a:rPr>
              <a:t>B</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O</a:t>
            </a:r>
            <a:r>
              <a:rPr lang="en-US" altLang="zh-CN" sz="2600" b="1" baseline="-25000"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E</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NaHCO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(2)</a:t>
            </a:r>
            <a:r>
              <a:rPr lang="zh-CN" altLang="zh-CN" sz="2600" b="1" dirty="0">
                <a:solidFill>
                  <a:srgbClr val="0000FF"/>
                </a:solidFill>
                <a:latin typeface="Times New Roman"/>
                <a:ea typeface="仿宋_GB2312"/>
                <a:cs typeface="Times New Roman"/>
              </a:rPr>
              <a:t>以上反应中</a:t>
            </a:r>
            <a:r>
              <a:rPr lang="en-US" altLang="zh-CN" sz="2600" b="1" dirty="0">
                <a:solidFill>
                  <a:srgbClr val="0000FF"/>
                </a:solidFill>
                <a:latin typeface="宋体"/>
                <a:ea typeface="仿宋_GB2312"/>
                <a:cs typeface="Times New Roman"/>
              </a:rPr>
              <a:t>①</a:t>
            </a:r>
            <a:r>
              <a:rPr lang="zh-CN" altLang="zh-CN" sz="2600" b="1" dirty="0">
                <a:solidFill>
                  <a:srgbClr val="0000FF"/>
                </a:solidFill>
                <a:latin typeface="Times New Roman"/>
                <a:ea typeface="仿宋_GB2312"/>
                <a:cs typeface="Times New Roman"/>
              </a:rPr>
              <a:t>为钠的燃烧，</a:t>
            </a:r>
            <a:r>
              <a:rPr lang="en-US" altLang="zh-CN" sz="2600" b="1" dirty="0">
                <a:solidFill>
                  <a:srgbClr val="0000FF"/>
                </a:solidFill>
                <a:latin typeface="宋体"/>
                <a:ea typeface="仿宋_GB2312"/>
                <a:cs typeface="Times New Roman"/>
              </a:rPr>
              <a:t>②</a:t>
            </a:r>
            <a:r>
              <a:rPr lang="zh-CN" altLang="zh-CN" sz="2600" b="1" dirty="0">
                <a:solidFill>
                  <a:srgbClr val="0000FF"/>
                </a:solidFill>
                <a:latin typeface="Times New Roman"/>
                <a:ea typeface="仿宋_GB2312"/>
                <a:cs typeface="Times New Roman"/>
              </a:rPr>
              <a:t>为</a:t>
            </a:r>
            <a:r>
              <a:rPr lang="en-US" altLang="zh-CN" sz="2600" b="1" dirty="0">
                <a:solidFill>
                  <a:srgbClr val="0000FF"/>
                </a:solidFill>
                <a:latin typeface="Times New Roman"/>
                <a:ea typeface="仿宋_GB2312"/>
              </a:rPr>
              <a:t>Na</a:t>
            </a:r>
            <a:r>
              <a:rPr lang="zh-CN" altLang="zh-CN" sz="2600" b="1" dirty="0">
                <a:solidFill>
                  <a:srgbClr val="0000FF"/>
                </a:solidFill>
                <a:latin typeface="Times New Roman"/>
                <a:ea typeface="仿宋_GB2312"/>
                <a:cs typeface="Times New Roman"/>
              </a:rPr>
              <a:t>与水反应，</a:t>
            </a:r>
            <a:r>
              <a:rPr lang="en-US" altLang="zh-CN" sz="2600" b="1" dirty="0">
                <a:solidFill>
                  <a:srgbClr val="0000FF"/>
                </a:solidFill>
                <a:latin typeface="宋体"/>
                <a:ea typeface="仿宋_GB2312"/>
                <a:cs typeface="Times New Roman"/>
              </a:rPr>
              <a:t>③</a:t>
            </a:r>
            <a:r>
              <a:rPr lang="zh-CN" altLang="zh-CN" sz="2600" b="1" dirty="0">
                <a:solidFill>
                  <a:srgbClr val="0000FF"/>
                </a:solidFill>
                <a:latin typeface="Times New Roman"/>
                <a:ea typeface="仿宋_GB2312"/>
                <a:cs typeface="Times New Roman"/>
              </a:rPr>
              <a:t>为过氧化钠与水反应，</a:t>
            </a:r>
            <a:r>
              <a:rPr lang="en-US" altLang="zh-CN" sz="2600" b="1" dirty="0">
                <a:solidFill>
                  <a:srgbClr val="0000FF"/>
                </a:solidFill>
                <a:latin typeface="宋体"/>
                <a:ea typeface="仿宋_GB2312"/>
                <a:cs typeface="Times New Roman"/>
              </a:rPr>
              <a:t>④</a:t>
            </a:r>
            <a:r>
              <a:rPr lang="zh-CN" altLang="zh-CN" sz="2600" b="1" dirty="0">
                <a:solidFill>
                  <a:srgbClr val="0000FF"/>
                </a:solidFill>
                <a:latin typeface="Times New Roman"/>
                <a:ea typeface="仿宋_GB2312"/>
                <a:cs typeface="Times New Roman"/>
              </a:rPr>
              <a:t>为过氧化钠与二氧化碳反应，均属于氧化还原反应</a:t>
            </a:r>
            <a:r>
              <a:rPr lang="zh-CN" altLang="zh-CN" sz="2600" b="1" dirty="0" smtClean="0">
                <a:solidFill>
                  <a:srgbClr val="0000FF"/>
                </a:solidFill>
                <a:latin typeface="Times New Roman"/>
                <a:ea typeface="仿宋_GB2312"/>
                <a:cs typeface="Times New Roman"/>
              </a:rPr>
              <a:t>。</a:t>
            </a:r>
            <a:endParaRPr lang="zh-CN" altLang="zh-CN" sz="1050" kern="100" dirty="0">
              <a:solidFill>
                <a:srgbClr val="0000FF"/>
              </a:solidFill>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369403"/>
            <a:ext cx="11243394"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写出下列反应的化学方程式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________________________________________________________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C</a:t>
            </a:r>
            <a:r>
              <a:rPr lang="en-US" altLang="zh-CN" sz="2600" kern="100" dirty="0" smtClean="0">
                <a:latin typeface="宋体"/>
                <a:ea typeface="微软雅黑"/>
                <a:cs typeface="Times New Roman"/>
              </a:rPr>
              <a:t>→</a:t>
            </a:r>
            <a:r>
              <a:rPr lang="en-US" altLang="zh-CN" sz="2600" kern="100" dirty="0" smtClean="0">
                <a:latin typeface="Times New Roman"/>
                <a:ea typeface="微软雅黑"/>
                <a:cs typeface="Courier New"/>
              </a:rPr>
              <a:t>E</a:t>
            </a:r>
            <a:r>
              <a:rPr lang="zh-CN" altLang="zh-CN" sz="2600" kern="100" dirty="0" smtClean="0">
                <a:latin typeface="Times New Roman"/>
                <a:ea typeface="微软雅黑"/>
                <a:cs typeface="Times New Roman"/>
              </a:rPr>
              <a:t>：</a:t>
            </a:r>
            <a:r>
              <a:rPr lang="en-US" altLang="zh-CN" sz="2600" kern="100" dirty="0">
                <a:latin typeface="Times New Roman"/>
                <a:ea typeface="微软雅黑"/>
                <a:cs typeface="Courier New"/>
              </a:rPr>
              <a:t>________________________________________________________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tabLst>
                <a:tab pos="3510915" algn="l"/>
              </a:tabLst>
            </a:pPr>
            <a:r>
              <a:rPr lang="en-US" altLang="zh-CN" sz="2600" kern="100" dirty="0" smtClean="0">
                <a:latin typeface="Times New Roman"/>
                <a:ea typeface="微软雅黑"/>
                <a:cs typeface="Courier New"/>
              </a:rPr>
              <a:t>E</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D</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________________________________________________________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加热</a:t>
            </a:r>
            <a:r>
              <a:rPr lang="en-US" altLang="zh-CN" sz="2600" kern="100" dirty="0">
                <a:latin typeface="Times New Roman"/>
                <a:ea typeface="微软雅黑"/>
                <a:cs typeface="Courier New"/>
              </a:rPr>
              <a:t>5.00 g D</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的固体混合物，使</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完全分解，固体混合物的质量减少了</a:t>
            </a:r>
            <a:r>
              <a:rPr lang="en-US" altLang="zh-CN" sz="2600" kern="100" dirty="0">
                <a:latin typeface="Times New Roman"/>
                <a:ea typeface="微软雅黑"/>
                <a:cs typeface="Courier New"/>
              </a:rPr>
              <a:t>0.31 g</a:t>
            </a:r>
            <a:r>
              <a:rPr lang="zh-CN" altLang="zh-CN" sz="2600" kern="100" dirty="0">
                <a:latin typeface="Times New Roman"/>
                <a:ea typeface="微软雅黑"/>
                <a:cs typeface="Times New Roman"/>
              </a:rPr>
              <a:t>，则原混合物中</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的质量为</a:t>
            </a:r>
            <a:r>
              <a:rPr lang="en-US" altLang="zh-CN" sz="2600" kern="100" dirty="0" smtClean="0">
                <a:latin typeface="Times New Roman"/>
                <a:ea typeface="微软雅黑"/>
                <a:cs typeface="Courier New"/>
              </a:rPr>
              <a:t>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29562211"/>
              </p:ext>
            </p:extLst>
          </p:nvPr>
        </p:nvGraphicFramePr>
        <p:xfrm>
          <a:off x="476742" y="4106863"/>
          <a:ext cx="11379200" cy="2251075"/>
        </p:xfrm>
        <a:graphic>
          <a:graphicData uri="http://schemas.openxmlformats.org/presentationml/2006/ole">
            <mc:AlternateContent xmlns:mc="http://schemas.openxmlformats.org/markup-compatibility/2006">
              <mc:Choice xmlns:v="urn:schemas-microsoft-com:vml" Requires="v">
                <p:oleObj spid="_x0000_s36871" name="Document" r:id="rId4" imgW="11484297" imgH="2276079" progId="Word.Document.8">
                  <p:embed/>
                </p:oleObj>
              </mc:Choice>
              <mc:Fallback>
                <p:oleObj name="Document" r:id="rId4" imgW="11484297" imgH="2276079" progId="Word.Document.8">
                  <p:embed/>
                  <p:pic>
                    <p:nvPicPr>
                      <p:cNvPr id="0" name=""/>
                      <p:cNvPicPr/>
                      <p:nvPr/>
                    </p:nvPicPr>
                    <p:blipFill>
                      <a:blip r:embed="rId5"/>
                      <a:stretch>
                        <a:fillRect/>
                      </a:stretch>
                    </p:blipFill>
                    <p:spPr>
                      <a:xfrm>
                        <a:off x="476742" y="4106863"/>
                        <a:ext cx="11379200" cy="2251075"/>
                      </a:xfrm>
                      <a:prstGeom prst="rect">
                        <a:avLst/>
                      </a:prstGeom>
                    </p:spPr>
                  </p:pic>
                </p:oleObj>
              </mc:Fallback>
            </mc:AlternateContent>
          </a:graphicData>
        </a:graphic>
      </p:graphicFrame>
    </p:spTree>
    <p:extLst>
      <p:ext uri="{BB962C8B-B14F-4D97-AF65-F5344CB8AC3E}">
        <p14:creationId xmlns:p14="http://schemas.microsoft.com/office/powerpoint/2010/main" val="6455985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二、碳酸氢钠</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的性质和应用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物理性</a:t>
            </a:r>
            <a:r>
              <a:rPr lang="zh-CN" altLang="zh-CN" sz="2600" kern="100" dirty="0" smtClean="0">
                <a:latin typeface="Times New Roman"/>
                <a:ea typeface="黑体"/>
                <a:cs typeface="Times New Roman"/>
              </a:rPr>
              <a:t>质</a:t>
            </a:r>
            <a:endParaRPr lang="zh-CN" altLang="zh-CN" sz="1050" kern="100" dirty="0">
              <a:latin typeface="宋体"/>
              <a:cs typeface="Courier New"/>
            </a:endParaRPr>
          </a:p>
        </p:txBody>
      </p:sp>
      <p:sp>
        <p:nvSpPr>
          <p:cNvPr id="8" name="矩形 7"/>
          <p:cNvSpPr/>
          <p:nvPr/>
        </p:nvSpPr>
        <p:spPr>
          <a:xfrm>
            <a:off x="278306" y="198961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颜</a:t>
            </a:r>
            <a:r>
              <a:rPr lang="zh-CN" altLang="zh-CN" sz="2600" kern="100" dirty="0">
                <a:latin typeface="Times New Roman"/>
                <a:ea typeface="微软雅黑"/>
                <a:cs typeface="Times New Roman"/>
              </a:rPr>
              <a:t>色状态</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溶解性</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俗名</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水溶液</a:t>
            </a:r>
            <a:r>
              <a:rPr lang="zh-CN" altLang="zh-CN" sz="2600" kern="100" dirty="0" smtClean="0">
                <a:latin typeface="Times New Roman"/>
                <a:ea typeface="微软雅黑"/>
                <a:cs typeface="Times New Roman"/>
              </a:rPr>
              <a:t>显</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性</a:t>
            </a:r>
            <a:r>
              <a:rPr lang="zh-CN" altLang="zh-CN" sz="2600" kern="100" dirty="0">
                <a:latin typeface="Times New Roman"/>
                <a:ea typeface="微软雅黑"/>
                <a:cs typeface="Times New Roman"/>
              </a:rPr>
              <a:t>。物质的量浓度相同的碳酸氢钠溶液的</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小于碳酸钠溶液的</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化学性质</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2" name="矩形 1"/>
          <p:cNvSpPr/>
          <p:nvPr/>
        </p:nvSpPr>
        <p:spPr>
          <a:xfrm>
            <a:off x="2674769" y="2034994"/>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白色固体</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6095206" y="2083418"/>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可溶</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8615528" y="2083418"/>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小苏打</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899091" y="2709702"/>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碱</a:t>
            </a:r>
            <a:endParaRPr lang="zh-CN" altLang="en-US" sz="2600" dirty="0">
              <a:solidFill>
                <a:srgbClr val="C00000"/>
              </a:solidFill>
              <a:latin typeface="Times New Roman"/>
              <a:ea typeface="微软雅黑"/>
              <a:sym typeface="Times New Roman"/>
            </a:endParaRPr>
          </a:p>
        </p:txBody>
      </p:sp>
      <p:pic>
        <p:nvPicPr>
          <p:cNvPr id="2050" name="Picture 2" descr="X2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6780" y="3789840"/>
            <a:ext cx="6408794" cy="18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832789140"/>
              </p:ext>
            </p:extLst>
          </p:nvPr>
        </p:nvGraphicFramePr>
        <p:xfrm>
          <a:off x="377825" y="549426"/>
          <a:ext cx="11379200" cy="5502275"/>
        </p:xfrm>
        <a:graphic>
          <a:graphicData uri="http://schemas.openxmlformats.org/presentationml/2006/ole">
            <mc:AlternateContent xmlns:mc="http://schemas.openxmlformats.org/markup-compatibility/2006">
              <mc:Choice xmlns:v="urn:schemas-microsoft-com:vml" Requires="v">
                <p:oleObj spid="_x0000_s37895" name="Document" r:id="rId4" imgW="11484297" imgH="5561308" progId="Word.Document.8">
                  <p:embed/>
                </p:oleObj>
              </mc:Choice>
              <mc:Fallback>
                <p:oleObj name="Document" r:id="rId4" imgW="11484297" imgH="5561308" progId="Word.Document.8">
                  <p:embed/>
                  <p:pic>
                    <p:nvPicPr>
                      <p:cNvPr id="0" name=""/>
                      <p:cNvPicPr/>
                      <p:nvPr/>
                    </p:nvPicPr>
                    <p:blipFill>
                      <a:blip r:embed="rId5"/>
                      <a:stretch>
                        <a:fillRect/>
                      </a:stretch>
                    </p:blipFill>
                    <p:spPr>
                      <a:xfrm>
                        <a:off x="377825" y="549426"/>
                        <a:ext cx="11379200" cy="5502275"/>
                      </a:xfrm>
                      <a:prstGeom prst="rect">
                        <a:avLst/>
                      </a:prstGeom>
                    </p:spPr>
                  </p:pic>
                </p:oleObj>
              </mc:Fallback>
            </mc:AlternateContent>
          </a:graphicData>
        </a:graphic>
      </p:graphicFrame>
    </p:spTree>
    <p:extLst>
      <p:ext uri="{BB962C8B-B14F-4D97-AF65-F5344CB8AC3E}">
        <p14:creationId xmlns:p14="http://schemas.microsoft.com/office/powerpoint/2010/main" val="6455985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本课时内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2842</Words>
  <Application>Microsoft Office PowerPoint</Application>
  <PresentationFormat>自定义</PresentationFormat>
  <Paragraphs>364</Paragraphs>
  <Slides>91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91</vt:i4>
      </vt:variant>
    </vt:vector>
  </HeadingPairs>
  <TitlesOfParts>
    <vt:vector size="93" baseType="lpstr">
      <vt:lpstr>Office 主题​​</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737</cp:revision>
  <dcterms:created xsi:type="dcterms:W3CDTF">2016-06-07T15:36:00Z</dcterms:created>
  <dcterms:modified xsi:type="dcterms:W3CDTF">2022-05-24T07:23:57Z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