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3"/>
  </p:notesMasterIdLst>
  <p:sldIdLst>
    <p:sldId id="458" r:id="rId2"/>
    <p:sldId id="646" r:id="rId3"/>
    <p:sldId id="544" r:id="rId4"/>
    <p:sldId id="328" r:id="rId5"/>
    <p:sldId id="547" r:id="rId6"/>
    <p:sldId id="1646" r:id="rId7"/>
    <p:sldId id="1647" r:id="rId8"/>
    <p:sldId id="1648" r:id="rId9"/>
    <p:sldId id="1649" r:id="rId10"/>
    <p:sldId id="1650" r:id="rId11"/>
    <p:sldId id="352" r:id="rId12"/>
    <p:sldId id="401" r:id="rId13"/>
    <p:sldId id="1123" r:id="rId14"/>
    <p:sldId id="1124" r:id="rId15"/>
    <p:sldId id="1049" r:id="rId16"/>
    <p:sldId id="1263" r:id="rId17"/>
    <p:sldId id="1264" r:id="rId18"/>
    <p:sldId id="1265" r:id="rId19"/>
    <p:sldId id="1270" r:id="rId20"/>
    <p:sldId id="1271" r:id="rId21"/>
    <p:sldId id="1272" r:id="rId22"/>
    <p:sldId id="1573" r:id="rId23"/>
    <p:sldId id="1574" r:id="rId24"/>
    <p:sldId id="1575" r:id="rId25"/>
    <p:sldId id="1576" r:id="rId26"/>
    <p:sldId id="630" r:id="rId27"/>
    <p:sldId id="1581" r:id="rId28"/>
    <p:sldId id="1582" r:id="rId29"/>
    <p:sldId id="1586" r:id="rId30"/>
    <p:sldId id="1587" r:id="rId31"/>
    <p:sldId id="1588" r:id="rId32"/>
    <p:sldId id="1589" r:id="rId33"/>
    <p:sldId id="1594" r:id="rId34"/>
    <p:sldId id="1595" r:id="rId35"/>
    <p:sldId id="1597" r:id="rId36"/>
    <p:sldId id="1598" r:id="rId37"/>
    <p:sldId id="1423" r:id="rId38"/>
    <p:sldId id="770" r:id="rId39"/>
    <p:sldId id="771" r:id="rId40"/>
    <p:sldId id="773" r:id="rId41"/>
    <p:sldId id="775" r:id="rId42"/>
    <p:sldId id="782" r:id="rId43"/>
    <p:sldId id="353" r:id="rId44"/>
    <p:sldId id="599" r:id="rId45"/>
    <p:sldId id="763" r:id="rId46"/>
    <p:sldId id="571" r:id="rId47"/>
    <p:sldId id="572" r:id="rId48"/>
    <p:sldId id="573" r:id="rId49"/>
    <p:sldId id="638" r:id="rId50"/>
    <p:sldId id="767" r:id="rId51"/>
    <p:sldId id="575" r:id="rId52"/>
    <p:sldId id="576" r:id="rId53"/>
    <p:sldId id="769" r:id="rId54"/>
    <p:sldId id="577" r:id="rId55"/>
    <p:sldId id="791" r:id="rId56"/>
    <p:sldId id="578" r:id="rId57"/>
    <p:sldId id="744" r:id="rId58"/>
    <p:sldId id="1651" r:id="rId59"/>
    <p:sldId id="1652" r:id="rId60"/>
    <p:sldId id="745" r:id="rId61"/>
    <p:sldId id="746" r:id="rId62"/>
    <p:sldId id="747" r:id="rId63"/>
    <p:sldId id="748" r:id="rId64"/>
    <p:sldId id="749" r:id="rId65"/>
    <p:sldId id="750" r:id="rId66"/>
    <p:sldId id="1653" r:id="rId67"/>
    <p:sldId id="751" r:id="rId68"/>
    <p:sldId id="752" r:id="rId69"/>
    <p:sldId id="1654" r:id="rId70"/>
    <p:sldId id="1655" r:id="rId71"/>
    <p:sldId id="708" r:id="rId72"/>
  </p:sldIdLst>
  <p:sldSz cx="12190413" cy="6859588"/>
  <p:notesSz cx="6858000" cy="9144000"/>
  <p:custDataLst>
    <p:tags r:id="rId74"/>
  </p:custDataLst>
  <p:defaultTextStyle>
    <a:defPPr>
      <a:defRPr lang="zh-CN"/>
    </a:defPPr>
    <a:lvl1pPr marL="0" algn="l" defTabSz="914326" rtl="0" eaLnBrk="1" latinLnBrk="0" hangingPunct="1">
      <a:defRPr sz="1900" kern="1200">
        <a:solidFill>
          <a:schemeClr val="tx1"/>
        </a:solidFill>
        <a:latin typeface="+mn-lt"/>
        <a:ea typeface="+mn-ea"/>
        <a:cs typeface="+mn-cs"/>
      </a:defRPr>
    </a:lvl1pPr>
    <a:lvl2pPr marL="457163" algn="l" defTabSz="914326" rtl="0" eaLnBrk="1" latinLnBrk="0" hangingPunct="1">
      <a:defRPr sz="1900" kern="1200">
        <a:solidFill>
          <a:schemeClr val="tx1"/>
        </a:solidFill>
        <a:latin typeface="+mn-lt"/>
        <a:ea typeface="+mn-ea"/>
        <a:cs typeface="+mn-cs"/>
      </a:defRPr>
    </a:lvl2pPr>
    <a:lvl3pPr marL="914326" algn="l" defTabSz="914326" rtl="0" eaLnBrk="1" latinLnBrk="0" hangingPunct="1">
      <a:defRPr sz="1900" kern="1200">
        <a:solidFill>
          <a:schemeClr val="tx1"/>
        </a:solidFill>
        <a:latin typeface="+mn-lt"/>
        <a:ea typeface="+mn-ea"/>
        <a:cs typeface="+mn-cs"/>
      </a:defRPr>
    </a:lvl3pPr>
    <a:lvl4pPr marL="1371490" algn="l" defTabSz="914326" rtl="0" eaLnBrk="1" latinLnBrk="0" hangingPunct="1">
      <a:defRPr sz="1900" kern="1200">
        <a:solidFill>
          <a:schemeClr val="tx1"/>
        </a:solidFill>
        <a:latin typeface="+mn-lt"/>
        <a:ea typeface="+mn-ea"/>
        <a:cs typeface="+mn-cs"/>
      </a:defRPr>
    </a:lvl4pPr>
    <a:lvl5pPr marL="1828653" algn="l" defTabSz="914326" rtl="0" eaLnBrk="1" latinLnBrk="0" hangingPunct="1">
      <a:defRPr sz="1900" kern="1200">
        <a:solidFill>
          <a:schemeClr val="tx1"/>
        </a:solidFill>
        <a:latin typeface="+mn-lt"/>
        <a:ea typeface="+mn-ea"/>
        <a:cs typeface="+mn-cs"/>
      </a:defRPr>
    </a:lvl5pPr>
    <a:lvl6pPr marL="2285818" algn="l" defTabSz="914326" rtl="0" eaLnBrk="1" latinLnBrk="0" hangingPunct="1">
      <a:defRPr sz="1900" kern="1200">
        <a:solidFill>
          <a:schemeClr val="tx1"/>
        </a:solidFill>
        <a:latin typeface="+mn-lt"/>
        <a:ea typeface="+mn-ea"/>
        <a:cs typeface="+mn-cs"/>
      </a:defRPr>
    </a:lvl6pPr>
    <a:lvl7pPr marL="2742981" algn="l" defTabSz="914326" rtl="0" eaLnBrk="1" latinLnBrk="0" hangingPunct="1">
      <a:defRPr sz="1900" kern="1200">
        <a:solidFill>
          <a:schemeClr val="tx1"/>
        </a:solidFill>
        <a:latin typeface="+mn-lt"/>
        <a:ea typeface="+mn-ea"/>
        <a:cs typeface="+mn-cs"/>
      </a:defRPr>
    </a:lvl7pPr>
    <a:lvl8pPr marL="3200144" algn="l" defTabSz="914326" rtl="0" eaLnBrk="1" latinLnBrk="0" hangingPunct="1">
      <a:defRPr sz="1900" kern="1200">
        <a:solidFill>
          <a:schemeClr val="tx1"/>
        </a:solidFill>
        <a:latin typeface="+mn-lt"/>
        <a:ea typeface="+mn-ea"/>
        <a:cs typeface="+mn-cs"/>
      </a:defRPr>
    </a:lvl8pPr>
    <a:lvl9pPr marL="3657307" algn="l" defTabSz="914326"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E41908"/>
    <a:srgbClr val="340A5E"/>
    <a:srgbClr val="3A3A3A"/>
    <a:srgbClr val="FFC001"/>
    <a:srgbClr val="FAFAFA"/>
    <a:srgbClr val="F0B700"/>
    <a:srgbClr val="E2AC00"/>
    <a:srgbClr val="B08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51" autoAdjust="0"/>
    <p:restoredTop sz="94714" autoAdjust="0"/>
  </p:normalViewPr>
  <p:slideViewPr>
    <p:cSldViewPr snapToObjects="1" showGuides="1">
      <p:cViewPr>
        <p:scale>
          <a:sx n="75" d="100"/>
          <a:sy n="75" d="100"/>
        </p:scale>
        <p:origin x="-2016" y="-960"/>
      </p:cViewPr>
      <p:guideLst>
        <p:guide orient="horz" pos="3022"/>
        <p:guide orient="horz" pos="1344"/>
        <p:guide orient="horz" pos="2886"/>
        <p:guide pos="3839"/>
        <p:guide pos="1135"/>
        <p:guide pos="5608"/>
        <p:guide pos="7006"/>
        <p:guide pos="2886"/>
      </p:guideLst>
    </p:cSldViewPr>
  </p:slideViewPr>
  <p:outlineViewPr>
    <p:cViewPr>
      <p:scale>
        <a:sx n="33" d="100"/>
        <a:sy n="33" d="100"/>
      </p:scale>
      <p:origin x="0" y="-1530"/>
    </p:cViewPr>
  </p:outlineViewPr>
  <p:notesTextViewPr>
    <p:cViewPr>
      <p:scale>
        <a:sx n="1" d="1"/>
        <a:sy n="1" d="1"/>
      </p:scale>
      <p:origin x="0" y="0"/>
    </p:cViewPr>
  </p:notesTextViewPr>
  <p:sorterViewPr>
    <p:cViewPr>
      <p:scale>
        <a:sx n="50" d="100"/>
        <a:sy n="50" d="100"/>
      </p:scale>
      <p:origin x="0" y="4302"/>
    </p:cViewPr>
  </p:sorter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D470F4-B71D-48E3-8849-D94058D0B438}" type="datetimeFigureOut">
              <a:rPr lang="zh-CN" altLang="en-US" smtClean="0"/>
              <a:t>2022-5-24</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BDDFF-9C74-45EE-AD90-2B14BDC1031C}" type="slidenum">
              <a:rPr lang="zh-CN" altLang="en-US" smtClean="0"/>
              <a:t>‹#›</a:t>
            </a:fld>
            <a:endParaRPr lang="zh-CN" altLang="en-US"/>
          </a:p>
        </p:txBody>
      </p:sp>
    </p:spTree>
    <p:extLst>
      <p:ext uri="{BB962C8B-B14F-4D97-AF65-F5344CB8AC3E}">
        <p14:creationId xmlns:p14="http://schemas.microsoft.com/office/powerpoint/2010/main" val="3312172761"/>
      </p:ext>
    </p:extLst>
  </p:cSld>
  <p:clrMap bg1="lt1" tx1="dk1" bg2="lt2" tx2="dk2" accent1="accent1" accent2="accent2" accent3="accent3" accent4="accent4" accent5="accent5" accent6="accent6" hlink="hlink" folHlink="folHlink"/>
  <p:notesStyle>
    <a:lvl1pPr marL="0" algn="l" defTabSz="914326" rtl="0" eaLnBrk="1" latinLnBrk="0" hangingPunct="1">
      <a:defRPr sz="1200" kern="1200">
        <a:solidFill>
          <a:schemeClr val="tx1"/>
        </a:solidFill>
        <a:latin typeface="+mn-lt"/>
        <a:ea typeface="+mn-ea"/>
        <a:cs typeface="+mn-cs"/>
      </a:defRPr>
    </a:lvl1pPr>
    <a:lvl2pPr marL="457163" algn="l" defTabSz="914326" rtl="0" eaLnBrk="1" latinLnBrk="0" hangingPunct="1">
      <a:defRPr sz="1200" kern="1200">
        <a:solidFill>
          <a:schemeClr val="tx1"/>
        </a:solidFill>
        <a:latin typeface="+mn-lt"/>
        <a:ea typeface="+mn-ea"/>
        <a:cs typeface="+mn-cs"/>
      </a:defRPr>
    </a:lvl2pPr>
    <a:lvl3pPr marL="914326" algn="l" defTabSz="914326" rtl="0" eaLnBrk="1" latinLnBrk="0" hangingPunct="1">
      <a:defRPr sz="1200" kern="1200">
        <a:solidFill>
          <a:schemeClr val="tx1"/>
        </a:solidFill>
        <a:latin typeface="+mn-lt"/>
        <a:ea typeface="+mn-ea"/>
        <a:cs typeface="+mn-cs"/>
      </a:defRPr>
    </a:lvl3pPr>
    <a:lvl4pPr marL="1371490" algn="l" defTabSz="914326" rtl="0" eaLnBrk="1" latinLnBrk="0" hangingPunct="1">
      <a:defRPr sz="1200" kern="1200">
        <a:solidFill>
          <a:schemeClr val="tx1"/>
        </a:solidFill>
        <a:latin typeface="+mn-lt"/>
        <a:ea typeface="+mn-ea"/>
        <a:cs typeface="+mn-cs"/>
      </a:defRPr>
    </a:lvl4pPr>
    <a:lvl5pPr marL="1828653" algn="l" defTabSz="914326" rtl="0" eaLnBrk="1" latinLnBrk="0" hangingPunct="1">
      <a:defRPr sz="1200" kern="1200">
        <a:solidFill>
          <a:schemeClr val="tx1"/>
        </a:solidFill>
        <a:latin typeface="+mn-lt"/>
        <a:ea typeface="+mn-ea"/>
        <a:cs typeface="+mn-cs"/>
      </a:defRPr>
    </a:lvl5pPr>
    <a:lvl6pPr marL="2285818" algn="l" defTabSz="914326" rtl="0" eaLnBrk="1" latinLnBrk="0" hangingPunct="1">
      <a:defRPr sz="1200" kern="1200">
        <a:solidFill>
          <a:schemeClr val="tx1"/>
        </a:solidFill>
        <a:latin typeface="+mn-lt"/>
        <a:ea typeface="+mn-ea"/>
        <a:cs typeface="+mn-cs"/>
      </a:defRPr>
    </a:lvl6pPr>
    <a:lvl7pPr marL="2742981" algn="l" defTabSz="914326" rtl="0" eaLnBrk="1" latinLnBrk="0" hangingPunct="1">
      <a:defRPr sz="1200" kern="1200">
        <a:solidFill>
          <a:schemeClr val="tx1"/>
        </a:solidFill>
        <a:latin typeface="+mn-lt"/>
        <a:ea typeface="+mn-ea"/>
        <a:cs typeface="+mn-cs"/>
      </a:defRPr>
    </a:lvl7pPr>
    <a:lvl8pPr marL="3200144" algn="l" defTabSz="914326" rtl="0" eaLnBrk="1" latinLnBrk="0" hangingPunct="1">
      <a:defRPr sz="1200" kern="1200">
        <a:solidFill>
          <a:schemeClr val="tx1"/>
        </a:solidFill>
        <a:latin typeface="+mn-lt"/>
        <a:ea typeface="+mn-ea"/>
        <a:cs typeface="+mn-cs"/>
      </a:defRPr>
    </a:lvl8pPr>
    <a:lvl9pPr marL="3657307" algn="l" defTabSz="91432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4BDDFF-9C74-45EE-AD90-2B14BDC1031C}" type="slidenum">
              <a:rPr lang="zh-CN" altLang="en-US" smtClean="0"/>
              <a:t>2</a:t>
            </a:fld>
            <a:endParaRPr lang="zh-CN" altLang="en-US"/>
          </a:p>
        </p:txBody>
      </p:sp>
    </p:spTree>
    <p:extLst>
      <p:ext uri="{BB962C8B-B14F-4D97-AF65-F5344CB8AC3E}">
        <p14:creationId xmlns:p14="http://schemas.microsoft.com/office/powerpoint/2010/main" val="1361041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4BDDFF-9C74-45EE-AD90-2B14BDC1031C}"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12</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43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 Target="../slides/slide40.xml"/><Relationship Id="rId7" Type="http://schemas.openxmlformats.org/officeDocument/2006/relationships/slide" Target="../slides/slide42.xml"/><Relationship Id="rId2"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38.xml"/><Relationship Id="rId5" Type="http://schemas.openxmlformats.org/officeDocument/2006/relationships/slide" Target="../slides/slide3.xml"/><Relationship Id="rId4" Type="http://schemas.openxmlformats.org/officeDocument/2006/relationships/slide" Target="../slides/slide41.xml"/></Relationships>
</file>

<file path=ppt/slideLayouts/_rels/slideLayout11.xml.rels><?xml version="1.0" encoding="UTF-8" standalone="yes"?>
<Relationships xmlns="http://schemas.openxmlformats.org/package/2006/relationships"><Relationship Id="rId8" Type="http://schemas.openxmlformats.org/officeDocument/2006/relationships/slide" Target="../slides/slide51.xml"/><Relationship Id="rId13" Type="http://schemas.openxmlformats.org/officeDocument/2006/relationships/slide" Target="../slides/slide67.xml"/><Relationship Id="rId3" Type="http://schemas.openxmlformats.org/officeDocument/2006/relationships/slide" Target="../slides/slide44.xml"/><Relationship Id="rId7" Type="http://schemas.openxmlformats.org/officeDocument/2006/relationships/slide" Target="../slides/slide49.xml"/><Relationship Id="rId12" Type="http://schemas.openxmlformats.org/officeDocument/2006/relationships/slide" Target="../slides/slide64.xml"/><Relationship Id="rId2"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8.xml"/><Relationship Id="rId11" Type="http://schemas.openxmlformats.org/officeDocument/2006/relationships/slide" Target="../slides/slide3.xml"/><Relationship Id="rId5" Type="http://schemas.openxmlformats.org/officeDocument/2006/relationships/slide" Target="../slides/slide47.xml"/><Relationship Id="rId15" Type="http://schemas.openxmlformats.org/officeDocument/2006/relationships/slide" Target="../slides/slide62.xml"/><Relationship Id="rId10" Type="http://schemas.openxmlformats.org/officeDocument/2006/relationships/slide" Target="../slides/slide56.xml"/><Relationship Id="rId4" Type="http://schemas.openxmlformats.org/officeDocument/2006/relationships/slide" Target="../slides/slide46.xml"/><Relationship Id="rId9" Type="http://schemas.openxmlformats.org/officeDocument/2006/relationships/slide" Target="../slides/slide54.xml"/><Relationship Id="rId14" Type="http://schemas.openxmlformats.org/officeDocument/2006/relationships/slide" Target="../slides/slide60.xml"/></Relationships>
</file>

<file path=ppt/slideLayouts/_rels/slideLayout1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6" name="矩形 15"/>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课堂达标训练</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8" name="直接连接符 27"/>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9" name="矩形 28"/>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
        <p:nvSpPr>
          <p:cNvPr id="48" name="圆角矩形 47">
            <a:hlinkClick r:id="rId2" action="ppaction://hlinksldjump"/>
          </p:cNvPr>
          <p:cNvSpPr/>
          <p:nvPr userDrawn="1"/>
        </p:nvSpPr>
        <p:spPr>
          <a:xfrm>
            <a:off x="2411036"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02</a:t>
            </a:r>
          </a:p>
        </p:txBody>
      </p:sp>
      <p:sp>
        <p:nvSpPr>
          <p:cNvPr id="49" name="圆角矩形 48">
            <a:hlinkClick r:id="rId3" action="ppaction://hlinksldjump"/>
          </p:cNvPr>
          <p:cNvSpPr/>
          <p:nvPr userDrawn="1"/>
        </p:nvSpPr>
        <p:spPr>
          <a:xfrm>
            <a:off x="3012302"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03</a:t>
            </a:r>
          </a:p>
        </p:txBody>
      </p:sp>
      <p:sp>
        <p:nvSpPr>
          <p:cNvPr id="50" name="圆角矩形 49">
            <a:hlinkClick r:id="rId4" action="ppaction://hlinksldjump"/>
          </p:cNvPr>
          <p:cNvSpPr/>
          <p:nvPr userDrawn="1"/>
        </p:nvSpPr>
        <p:spPr>
          <a:xfrm>
            <a:off x="3613569"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04</a:t>
            </a:r>
          </a:p>
        </p:txBody>
      </p:sp>
      <p:sp>
        <p:nvSpPr>
          <p:cNvPr id="51" name="动作按钮: 后退或前一项 50">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2" name="动作按钮: 前进或下一项 51">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3" name="动作按钮: 结束 52">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4" name="TextBox 53">
            <a:hlinkClick r:id="rId5"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
        <p:nvSpPr>
          <p:cNvPr id="55" name="圆角矩形 54">
            <a:hlinkClick r:id="rId6" action="ppaction://hlinksldjump"/>
          </p:cNvPr>
          <p:cNvSpPr/>
          <p:nvPr userDrawn="1"/>
        </p:nvSpPr>
        <p:spPr>
          <a:xfrm>
            <a:off x="1809769"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01</a:t>
            </a:r>
          </a:p>
        </p:txBody>
      </p:sp>
      <p:sp>
        <p:nvSpPr>
          <p:cNvPr id="17" name="圆角矩形 16">
            <a:hlinkClick r:id="rId7" action="ppaction://hlinksldjump"/>
          </p:cNvPr>
          <p:cNvSpPr/>
          <p:nvPr userDrawn="1"/>
        </p:nvSpPr>
        <p:spPr>
          <a:xfrm>
            <a:off x="4218437" y="6481007"/>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05</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2" name="矩形 2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49">
            <a:hlinkClick r:id="rId2" action="ppaction://hlinksldjump"/>
          </p:cNvPr>
          <p:cNvSpPr/>
          <p:nvPr userDrawn="1"/>
        </p:nvSpPr>
        <p:spPr>
          <a:xfrm>
            <a:off x="53643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07</a:t>
            </a:r>
          </a:p>
        </p:txBody>
      </p:sp>
      <p:sp>
        <p:nvSpPr>
          <p:cNvPr id="51" name="圆角矩形 50">
            <a:hlinkClick r:id="rId3" action="ppaction://hlinksldjump"/>
          </p:cNvPr>
          <p:cNvSpPr/>
          <p:nvPr userDrawn="1"/>
        </p:nvSpPr>
        <p:spPr>
          <a:xfrm>
            <a:off x="17567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01</a:t>
            </a:r>
          </a:p>
        </p:txBody>
      </p:sp>
      <p:sp>
        <p:nvSpPr>
          <p:cNvPr id="52" name="圆角矩形 51">
            <a:hlinkClick r:id="rId4" action="ppaction://hlinksldjump"/>
          </p:cNvPr>
          <p:cNvSpPr/>
          <p:nvPr userDrawn="1"/>
        </p:nvSpPr>
        <p:spPr>
          <a:xfrm>
            <a:off x="2358016"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02</a:t>
            </a:r>
          </a:p>
        </p:txBody>
      </p:sp>
      <p:sp>
        <p:nvSpPr>
          <p:cNvPr id="53" name="圆角矩形 52">
            <a:hlinkClick r:id="rId5" action="ppaction://hlinksldjump"/>
          </p:cNvPr>
          <p:cNvSpPr/>
          <p:nvPr userDrawn="1"/>
        </p:nvSpPr>
        <p:spPr>
          <a:xfrm>
            <a:off x="2959282"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03</a:t>
            </a:r>
          </a:p>
        </p:txBody>
      </p:sp>
      <p:sp>
        <p:nvSpPr>
          <p:cNvPr id="54" name="圆角矩形 53">
            <a:hlinkClick r:id="rId6" action="ppaction://hlinksldjump"/>
          </p:cNvPr>
          <p:cNvSpPr/>
          <p:nvPr userDrawn="1"/>
        </p:nvSpPr>
        <p:spPr>
          <a:xfrm>
            <a:off x="35605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04</a:t>
            </a:r>
          </a:p>
        </p:txBody>
      </p:sp>
      <p:sp>
        <p:nvSpPr>
          <p:cNvPr id="55" name="圆角矩形 54">
            <a:hlinkClick r:id="rId7" action="ppaction://hlinksldjump"/>
          </p:cNvPr>
          <p:cNvSpPr/>
          <p:nvPr userDrawn="1"/>
        </p:nvSpPr>
        <p:spPr>
          <a:xfrm>
            <a:off x="4161816"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05</a:t>
            </a:r>
          </a:p>
        </p:txBody>
      </p:sp>
      <p:sp>
        <p:nvSpPr>
          <p:cNvPr id="56" name="圆角矩形 55">
            <a:hlinkClick r:id="rId8" action="ppaction://hlinksldjump"/>
          </p:cNvPr>
          <p:cNvSpPr/>
          <p:nvPr userDrawn="1"/>
        </p:nvSpPr>
        <p:spPr>
          <a:xfrm>
            <a:off x="4763083"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06</a:t>
            </a:r>
          </a:p>
        </p:txBody>
      </p:sp>
      <p:sp>
        <p:nvSpPr>
          <p:cNvPr id="57" name="圆角矩形 56">
            <a:hlinkClick r:id="rId9" action="ppaction://hlinksldjump"/>
          </p:cNvPr>
          <p:cNvSpPr/>
          <p:nvPr userDrawn="1"/>
        </p:nvSpPr>
        <p:spPr>
          <a:xfrm>
            <a:off x="5963912" y="644947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08</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圆角矩形 57">
            <a:hlinkClick r:id="rId10" action="ppaction://hlinksldjump"/>
          </p:cNvPr>
          <p:cNvSpPr/>
          <p:nvPr userDrawn="1"/>
        </p:nvSpPr>
        <p:spPr>
          <a:xfrm>
            <a:off x="6565179" y="644947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09</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动作按钮: 后退或前一项 58">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0" name="动作按钮: 前进或下一项 59">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1" name="动作按钮: 结束 60">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2" name="TextBox 61">
            <a:hlinkClick r:id="rId11"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
        <p:nvSpPr>
          <p:cNvPr id="16" name="圆角矩形 15">
            <a:hlinkClick r:id="rId12" action="ppaction://hlinksldjump"/>
          </p:cNvPr>
          <p:cNvSpPr/>
          <p:nvPr userDrawn="1"/>
        </p:nvSpPr>
        <p:spPr>
          <a:xfrm>
            <a:off x="8208751" y="6463390"/>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12</a:t>
            </a:r>
          </a:p>
        </p:txBody>
      </p:sp>
      <p:sp>
        <p:nvSpPr>
          <p:cNvPr id="17" name="圆角矩形 16">
            <a:hlinkClick r:id="rId13" action="ppaction://hlinksldjump"/>
          </p:cNvPr>
          <p:cNvSpPr/>
          <p:nvPr userDrawn="1"/>
        </p:nvSpPr>
        <p:spPr>
          <a:xfrm>
            <a:off x="8725343" y="6475265"/>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13</a:t>
            </a:r>
          </a:p>
        </p:txBody>
      </p:sp>
      <p:sp>
        <p:nvSpPr>
          <p:cNvPr id="19" name="圆角矩形 18">
            <a:hlinkClick r:id="rId14" action="ppaction://hlinksldjump"/>
          </p:cNvPr>
          <p:cNvSpPr/>
          <p:nvPr userDrawn="1"/>
        </p:nvSpPr>
        <p:spPr>
          <a:xfrm>
            <a:off x="7187216" y="6451515"/>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10</a:t>
            </a:r>
          </a:p>
        </p:txBody>
      </p:sp>
      <p:sp>
        <p:nvSpPr>
          <p:cNvPr id="20" name="圆角矩形 19">
            <a:hlinkClick r:id="rId15" action="ppaction://hlinksldjump"/>
          </p:cNvPr>
          <p:cNvSpPr/>
          <p:nvPr userDrawn="1"/>
        </p:nvSpPr>
        <p:spPr>
          <a:xfrm>
            <a:off x="7703921" y="6463390"/>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11</a:t>
            </a:r>
          </a:p>
        </p:txBody>
      </p:sp>
      <p:sp>
        <p:nvSpPr>
          <p:cNvPr id="23"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课后巩固训练</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4" name="直接连接符 23"/>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5" name="矩形 24"/>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a:solidFill>
                  <a:schemeClr val="bg1"/>
                </a:solidFill>
                <a:latin typeface="微软雅黑" panose="020B0503020204020204" pitchFamily="34" charset="-122"/>
                <a:ea typeface="微软雅黑" panose="020B0503020204020204" pitchFamily="34" charset="-122"/>
                <a:sym typeface="+mn-ea"/>
              </a:rPr>
              <a:t>1</a:t>
            </a:r>
          </a:p>
        </p:txBody>
      </p:sp>
      <p:sp>
        <p:nvSpPr>
          <p:cNvPr id="11" name="TextBox 10"/>
          <p:cNvSpPr txBox="1"/>
          <p:nvPr userDrawn="1"/>
        </p:nvSpPr>
        <p:spPr>
          <a:xfrm>
            <a:off x="3502846" y="2477399"/>
            <a:ext cx="7432972" cy="784818"/>
          </a:xfrm>
          <a:prstGeom prst="rect">
            <a:avLst/>
          </a:prstGeom>
          <a:noFill/>
        </p:spPr>
        <p:txBody>
          <a:bodyPr wrap="square" lIns="121910" tIns="60954" rIns="121910" bIns="60954" rtlCol="0">
            <a:spAutoFit/>
          </a:bodyPr>
          <a:lstStyle/>
          <a:p>
            <a:pPr algn="ctr"/>
            <a:r>
              <a:rPr lang="zh-CN" altLang="en-US" sz="4300" b="1" dirty="0" smtClean="0">
                <a:solidFill>
                  <a:schemeClr val="accent6">
                    <a:lumMod val="50000"/>
                  </a:schemeClr>
                </a:solidFill>
                <a:latin typeface="微软雅黑" panose="020B0503020204020204" pitchFamily="34" charset="-122"/>
                <a:ea typeface="微软雅黑" panose="020B0503020204020204" pitchFamily="34" charset="-122"/>
              </a:rPr>
              <a:t>新知自主预习</a:t>
            </a:r>
            <a:endParaRPr lang="en-US" altLang="zh-CN" sz="4300" b="1" dirty="0">
              <a:solidFill>
                <a:schemeClr val="accent6">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1423576"/>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22"/>
          <p:cNvSpPr txBox="1"/>
          <p:nvPr userDrawn="1"/>
        </p:nvSpPr>
        <p:spPr>
          <a:xfrm>
            <a:off x="3182542" y="1390066"/>
            <a:ext cx="8096466" cy="769614"/>
          </a:xfrm>
          <a:prstGeom prst="rect">
            <a:avLst/>
          </a:prstGeom>
          <a:noFill/>
        </p:spPr>
        <p:txBody>
          <a:bodyPr wrap="square" lIns="91432" tIns="45716" rIns="91432" bIns="45716" rtlCol="0">
            <a:spAutoFit/>
          </a:bodyPr>
          <a:lstStyle/>
          <a:p>
            <a:pPr algn="ctr">
              <a:defRPr/>
            </a:pPr>
            <a:r>
              <a:rPr lang="zh-CN" altLang="en-US" sz="4300" b="1" dirty="0" smtClean="0">
                <a:solidFill>
                  <a:schemeClr val="accent5">
                    <a:lumMod val="75000"/>
                  </a:schemeClr>
                </a:solidFill>
                <a:latin typeface="微软雅黑" panose="020B0503020204020204" pitchFamily="34" charset="-122"/>
                <a:ea typeface="微软雅黑" panose="020B0503020204020204" pitchFamily="34" charset="-122"/>
                <a:sym typeface="+mn-ea"/>
              </a:rPr>
              <a:t>课堂互动探究</a:t>
            </a:r>
            <a:endParaRPr lang="zh-CN" altLang="zh-CN" sz="4300" b="1" dirty="0">
              <a:solidFill>
                <a:schemeClr val="accent5">
                  <a:lumMod val="75000"/>
                </a:schemeClr>
              </a:solidFill>
              <a:latin typeface="微软雅黑" panose="020B0503020204020204" pitchFamily="34" charset="-122"/>
              <a:ea typeface="微软雅黑" panose="020B0503020204020204" pitchFamily="34" charset="-122"/>
              <a:sym typeface="+mn-ea"/>
            </a:endParaRPr>
          </a:p>
        </p:txBody>
      </p:sp>
      <p:sp>
        <p:nvSpPr>
          <p:cNvPr id="13" name="文本框 2"/>
          <p:cNvSpPr txBox="1"/>
          <p:nvPr userDrawn="1"/>
        </p:nvSpPr>
        <p:spPr>
          <a:xfrm>
            <a:off x="1144758" y="1193806"/>
            <a:ext cx="2148560" cy="1857343"/>
          </a:xfrm>
          <a:prstGeom prst="rect">
            <a:avLst/>
          </a:prstGeom>
          <a:noFill/>
        </p:spPr>
        <p:txBody>
          <a:bodyPr wrap="square" lIns="91432" tIns="45716" rIns="91432" bIns="45716" rtlCol="0">
            <a:spAutoFit/>
          </a:bodyPr>
          <a:lstStyle/>
          <a:p>
            <a:pPr algn="ctr">
              <a:defRPr/>
            </a:pPr>
            <a:r>
              <a:rPr lang="en-US" altLang="zh-CN" sz="11500" dirty="0">
                <a:solidFill>
                  <a:schemeClr val="bg1"/>
                </a:solidFill>
                <a:latin typeface="微软雅黑" panose="020B0503020204020204" pitchFamily="34" charset="-122"/>
                <a:ea typeface="微软雅黑" panose="020B0503020204020204" pitchFamily="34" charset="-122"/>
                <a:sym typeface="+mn-ea"/>
              </a:rPr>
              <a:t>2</a:t>
            </a: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bldLst>
      <p:bldP spid="10"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9" name="任意多边形 8"/>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solidFill>
                <a:srgbClr val="FF00FF"/>
              </a:solidFill>
            </a:endParaRPr>
          </a:p>
        </p:txBody>
      </p:sp>
      <p:sp>
        <p:nvSpPr>
          <p:cNvPr id="10" name="动作按钮: 后退或前一项 9">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1" name="动作按钮: 前进或下一项 10">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2" name="动作按钮: 结束 11">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3" name="圆角矩形 12">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文本框 22"/>
          <p:cNvSpPr txBox="1"/>
          <p:nvPr userDrawn="1"/>
        </p:nvSpPr>
        <p:spPr>
          <a:xfrm>
            <a:off x="3182542" y="2515184"/>
            <a:ext cx="8096466" cy="769614"/>
          </a:xfrm>
          <a:prstGeom prst="rect">
            <a:avLst/>
          </a:prstGeom>
          <a:noFill/>
        </p:spPr>
        <p:txBody>
          <a:bodyPr wrap="square" lIns="91432" tIns="45716" rIns="91432" bIns="45716" rtlCol="0">
            <a:spAutoFit/>
          </a:bodyPr>
          <a:lstStyle/>
          <a:p>
            <a:pPr algn="ctr">
              <a:defRPr/>
            </a:pPr>
            <a:r>
              <a:rPr lang="zh-CN" altLang="en-US" sz="4300" b="1" dirty="0" smtClean="0">
                <a:solidFill>
                  <a:srgbClr val="FF00FF"/>
                </a:solidFill>
                <a:latin typeface="微软雅黑" panose="020B0503020204020204" pitchFamily="34" charset="-122"/>
                <a:ea typeface="微软雅黑" panose="020B0503020204020204" pitchFamily="34" charset="-122"/>
                <a:sym typeface="+mn-ea"/>
              </a:rPr>
              <a:t>课堂达标训练</a:t>
            </a:r>
            <a:endParaRPr lang="zh-CN" altLang="zh-CN" sz="4300" b="1" dirty="0">
              <a:solidFill>
                <a:srgbClr val="FF00FF"/>
              </a:solidFill>
              <a:latin typeface="微软雅黑" panose="020B0503020204020204" pitchFamily="34" charset="-122"/>
              <a:ea typeface="微软雅黑" panose="020B0503020204020204" pitchFamily="34" charset="-122"/>
              <a:sym typeface="+mn-ea"/>
            </a:endParaRPr>
          </a:p>
        </p:txBody>
      </p:sp>
      <p:sp>
        <p:nvSpPr>
          <p:cNvPr id="15" name="文本框 2"/>
          <p:cNvSpPr txBox="1"/>
          <p:nvPr userDrawn="1"/>
        </p:nvSpPr>
        <p:spPr>
          <a:xfrm>
            <a:off x="1144758" y="2318924"/>
            <a:ext cx="2148560" cy="1862040"/>
          </a:xfrm>
          <a:prstGeom prst="rect">
            <a:avLst/>
          </a:prstGeom>
          <a:noFill/>
        </p:spPr>
        <p:txBody>
          <a:bodyPr wrap="square" lIns="91432" tIns="45716" rIns="91432" bIns="45716" rtlCol="0">
            <a:spAutoFit/>
          </a:bodyPr>
          <a:lstStyle/>
          <a:p>
            <a:pPr algn="ctr">
              <a:defRPr/>
            </a:pPr>
            <a:r>
              <a:rPr lang="en-US" altLang="zh-CN" sz="11500" dirty="0" smtClean="0">
                <a:solidFill>
                  <a:schemeClr val="bg1"/>
                </a:solidFill>
                <a:latin typeface="微软雅黑" panose="020B0503020204020204" pitchFamily="34" charset="-122"/>
                <a:ea typeface="微软雅黑" panose="020B0503020204020204" pitchFamily="34" charset="-122"/>
                <a:sym typeface="+mn-ea"/>
              </a:rPr>
              <a:t>3</a:t>
            </a:r>
          </a:p>
        </p:txBody>
      </p:sp>
    </p:spTree>
    <p:extLst>
      <p:ext uri="{BB962C8B-B14F-4D97-AF65-F5344CB8AC3E}">
        <p14:creationId xmlns:p14="http://schemas.microsoft.com/office/powerpoint/2010/main" val="227126169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bldLst>
      <p:bldP spid="1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文本框 22"/>
          <p:cNvSpPr txBox="1"/>
          <p:nvPr userDrawn="1"/>
        </p:nvSpPr>
        <p:spPr>
          <a:xfrm>
            <a:off x="3509246" y="2515184"/>
            <a:ext cx="7437654" cy="769614"/>
          </a:xfrm>
          <a:prstGeom prst="rect">
            <a:avLst/>
          </a:prstGeom>
          <a:noFill/>
        </p:spPr>
        <p:txBody>
          <a:bodyPr wrap="square" lIns="91432" tIns="45716" rIns="91432" bIns="45716" rtlCol="0">
            <a:spAutoFit/>
          </a:bodyPr>
          <a:lstStyle/>
          <a:p>
            <a:pPr algn="ctr">
              <a:defRPr/>
            </a:pPr>
            <a:r>
              <a:rPr lang="zh-CN" altLang="en-US" sz="4300" b="1" smtClean="0">
                <a:solidFill>
                  <a:schemeClr val="accent2">
                    <a:lumMod val="75000"/>
                  </a:schemeClr>
                </a:solidFill>
                <a:latin typeface="微软雅黑" panose="020B0503020204020204" pitchFamily="34" charset="-122"/>
                <a:ea typeface="微软雅黑" panose="020B0503020204020204" pitchFamily="34" charset="-122"/>
                <a:sym typeface="+mn-ea"/>
              </a:rPr>
              <a:t>课后巩固训练</a:t>
            </a:r>
            <a:endParaRPr lang="zh-CN" altLang="zh-CN" sz="4300" b="1" dirty="0">
              <a:solidFill>
                <a:schemeClr val="accent2">
                  <a:lumMod val="75000"/>
                </a:schemeClr>
              </a:solidFill>
              <a:latin typeface="微软雅黑" panose="020B0503020204020204" pitchFamily="34" charset="-122"/>
              <a:ea typeface="微软雅黑" panose="020B0503020204020204" pitchFamily="34" charset="-122"/>
              <a:sym typeface="+mn-ea"/>
            </a:endParaRPr>
          </a:p>
        </p:txBody>
      </p:sp>
      <p:sp>
        <p:nvSpPr>
          <p:cNvPr id="11"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smtClean="0">
                <a:solidFill>
                  <a:schemeClr val="bg1"/>
                </a:solidFill>
                <a:latin typeface="微软雅黑" panose="020B0503020204020204" pitchFamily="34" charset="-122"/>
                <a:ea typeface="微软雅黑" panose="020B0503020204020204" pitchFamily="34" charset="-122"/>
                <a:sym typeface="+mn-ea"/>
              </a:rPr>
              <a:t>4</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bldLst>
      <p:bldP spid="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4" name="矩形 3"/>
          <p:cNvSpPr/>
          <p:nvPr userDrawn="1"/>
        </p:nvSpPr>
        <p:spPr>
          <a:xfrm>
            <a:off x="-13685" y="0"/>
            <a:ext cx="12204097" cy="6875869"/>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9666737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5" name="圆角矩形 4">
            <a:hlinkClick r:id="rId2" action="ppaction://hlinksldjump"/>
          </p:cNvPr>
          <p:cNvSpPr/>
          <p:nvPr userDrawn="1"/>
        </p:nvSpPr>
        <p:spPr>
          <a:xfrm>
            <a:off x="10184710"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13685" y="0"/>
            <a:ext cx="12204097" cy="6875869"/>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后退或前一项 8">
            <a:hlinkClick r:id="" action="ppaction://hlinkshowjump?jump=previousslide"/>
          </p:cNvPr>
          <p:cNvSpPr/>
          <p:nvPr userDrawn="1"/>
        </p:nvSpPr>
        <p:spPr>
          <a:xfrm>
            <a:off x="11001849"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0" name="动作按钮: 前进或下一项 9">
            <a:hlinkClick r:id="" action="ppaction://hlinkshowjump?jump=nextslide"/>
          </p:cNvPr>
          <p:cNvSpPr/>
          <p:nvPr userDrawn="1"/>
        </p:nvSpPr>
        <p:spPr>
          <a:xfrm>
            <a:off x="11381530"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1" name="动作按钮: 结束 10">
            <a:hlinkClick r:id="" action="ppaction://hlinkshowjump?jump=endshow"/>
          </p:cNvPr>
          <p:cNvSpPr/>
          <p:nvPr userDrawn="1"/>
        </p:nvSpPr>
        <p:spPr>
          <a:xfrm>
            <a:off x="11761211"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2" name="TextBox 11">
            <a:hlinkClick r:id="rId2" action="ppaction://hlinksldjump"/>
          </p:cNvPr>
          <p:cNvSpPr txBox="1"/>
          <p:nvPr userDrawn="1"/>
        </p:nvSpPr>
        <p:spPr>
          <a:xfrm>
            <a:off x="10310317"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14143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16" name="矩形 15"/>
          <p:cNvSpPr/>
          <p:nvPr userDrawn="1"/>
        </p:nvSpPr>
        <p:spPr>
          <a:xfrm>
            <a:off x="0" y="3444240"/>
            <a:ext cx="11812905" cy="341376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userDrawn="1"/>
        </p:nvSpPr>
        <p:spPr>
          <a:xfrm rot="3360000">
            <a:off x="2311674" y="3258396"/>
            <a:ext cx="8776970" cy="401320"/>
          </a:xfrm>
          <a:custGeom>
            <a:avLst/>
            <a:gdLst>
              <a:gd name="connsiteX0" fmla="*/ 306 w 13822"/>
              <a:gd name="connsiteY0" fmla="*/ 0 h 632"/>
              <a:gd name="connsiteX1" fmla="*/ 13822 w 13822"/>
              <a:gd name="connsiteY1" fmla="*/ 56 h 632"/>
              <a:gd name="connsiteX2" fmla="*/ 13576 w 13822"/>
              <a:gd name="connsiteY2" fmla="*/ 632 h 632"/>
              <a:gd name="connsiteX3" fmla="*/ 0 w 13822"/>
              <a:gd name="connsiteY3" fmla="*/ 627 h 632"/>
              <a:gd name="connsiteX4" fmla="*/ 306 w 13822"/>
              <a:gd name="connsiteY4" fmla="*/ 0 h 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2" h="632">
                <a:moveTo>
                  <a:pt x="306" y="0"/>
                </a:moveTo>
                <a:lnTo>
                  <a:pt x="13822" y="56"/>
                </a:lnTo>
                <a:lnTo>
                  <a:pt x="13576" y="632"/>
                </a:lnTo>
                <a:lnTo>
                  <a:pt x="0" y="627"/>
                </a:lnTo>
                <a:lnTo>
                  <a:pt x="306" y="0"/>
                </a:lnTo>
                <a:close/>
              </a:path>
            </a:pathLst>
          </a:custGeom>
          <a:solidFill>
            <a:schemeClr val="accent6">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userDrawn="1"/>
        </p:nvGrpSpPr>
        <p:grpSpPr>
          <a:xfrm>
            <a:off x="0" y="635"/>
            <a:ext cx="2955925" cy="1682750"/>
            <a:chOff x="0" y="1"/>
            <a:chExt cx="4655" cy="2650"/>
          </a:xfrm>
        </p:grpSpPr>
        <p:pic>
          <p:nvPicPr>
            <p:cNvPr id="19" name="图片 18" descr="创新设计字体-01"/>
            <p:cNvPicPr>
              <a:picLocks noChangeAspect="1"/>
            </p:cNvPicPr>
            <p:nvPr userDrawn="1"/>
          </p:nvPicPr>
          <p:blipFill>
            <a:blip r:embed="rId2" cstate="print"/>
            <a:stretch>
              <a:fillRect/>
            </a:stretch>
          </p:blipFill>
          <p:spPr>
            <a:xfrm>
              <a:off x="0" y="1"/>
              <a:ext cx="2650" cy="2650"/>
            </a:xfrm>
            <a:prstGeom prst="rect">
              <a:avLst/>
            </a:prstGeom>
          </p:spPr>
        </p:pic>
        <p:sp>
          <p:nvSpPr>
            <p:cNvPr id="20" name="文本框 8"/>
            <p:cNvSpPr txBox="1"/>
            <p:nvPr userDrawn="1"/>
          </p:nvSpPr>
          <p:spPr>
            <a:xfrm>
              <a:off x="1909" y="1078"/>
              <a:ext cx="2746" cy="919"/>
            </a:xfrm>
            <a:prstGeom prst="rect">
              <a:avLst/>
            </a:prstGeom>
            <a:noFill/>
          </p:spPr>
          <p:txBody>
            <a:bodyPr wrap="square" rtlCol="0">
              <a:spAutoFit/>
            </a:bodyPr>
            <a:lstStyle/>
            <a:p>
              <a:pPr algn="l">
                <a:lnSpc>
                  <a:spcPct val="100000"/>
                </a:lnSpc>
              </a:pPr>
              <a:r>
                <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rPr>
                <a:t>INNOVATIVE </a:t>
              </a:r>
            </a:p>
            <a:p>
              <a:pPr algn="l">
                <a:lnSpc>
                  <a:spcPct val="100000"/>
                </a:lnSpc>
              </a:pPr>
              <a:r>
                <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rPr>
                <a:t>DESIGN</a:t>
              </a:r>
            </a:p>
          </p:txBody>
        </p:sp>
      </p:grpSp>
      <p:sp>
        <p:nvSpPr>
          <p:cNvPr id="21" name="矩形 1"/>
          <p:cNvSpPr/>
          <p:nvPr userDrawn="1"/>
        </p:nvSpPr>
        <p:spPr>
          <a:xfrm>
            <a:off x="4206875" y="-2140"/>
            <a:ext cx="7985125" cy="6906359"/>
          </a:xfrm>
          <a:custGeom>
            <a:avLst/>
            <a:gdLst>
              <a:gd name="connsiteX0" fmla="*/ 0 w 7984489"/>
              <a:gd name="connsiteY0" fmla="*/ 0 h 6891519"/>
              <a:gd name="connsiteX1" fmla="*/ 7984489 w 7984489"/>
              <a:gd name="connsiteY1" fmla="*/ 0 h 6891519"/>
              <a:gd name="connsiteX2" fmla="*/ 7984489 w 7984489"/>
              <a:gd name="connsiteY2" fmla="*/ 6891519 h 6891519"/>
              <a:gd name="connsiteX3" fmla="*/ 0 w 7984489"/>
              <a:gd name="connsiteY3" fmla="*/ 6891519 h 6891519"/>
              <a:gd name="connsiteX4" fmla="*/ 0 w 7984489"/>
              <a:gd name="connsiteY4" fmla="*/ 0 h 6891519"/>
              <a:gd name="connsiteX0" fmla="*/ 0 w 7984489"/>
              <a:gd name="connsiteY0" fmla="*/ 0 h 6904219"/>
              <a:gd name="connsiteX1" fmla="*/ 7984489 w 7984489"/>
              <a:gd name="connsiteY1" fmla="*/ 0 h 6904219"/>
              <a:gd name="connsiteX2" fmla="*/ 7984489 w 7984489"/>
              <a:gd name="connsiteY2" fmla="*/ 6891519 h 6904219"/>
              <a:gd name="connsiteX3" fmla="*/ 4775200 w 7984489"/>
              <a:gd name="connsiteY3" fmla="*/ 6904219 h 6904219"/>
              <a:gd name="connsiteX4" fmla="*/ 0 w 7984489"/>
              <a:gd name="connsiteY4" fmla="*/ 0 h 6904219"/>
              <a:gd name="connsiteX0" fmla="*/ 0 w 7984489"/>
              <a:gd name="connsiteY0" fmla="*/ 0 h 6904219"/>
              <a:gd name="connsiteX1" fmla="*/ 7984489 w 7984489"/>
              <a:gd name="connsiteY1" fmla="*/ 0 h 6904219"/>
              <a:gd name="connsiteX2" fmla="*/ 7984489 w 7984489"/>
              <a:gd name="connsiteY2" fmla="*/ 6891519 h 6904219"/>
              <a:gd name="connsiteX3" fmla="*/ 4670425 w 7984489"/>
              <a:gd name="connsiteY3" fmla="*/ 6904219 h 6904219"/>
              <a:gd name="connsiteX4" fmla="*/ 0 w 7984489"/>
              <a:gd name="connsiteY4" fmla="*/ 0 h 6904219"/>
              <a:gd name="connsiteX0" fmla="*/ 0 w 7889247"/>
              <a:gd name="connsiteY0" fmla="*/ 0 h 6904219"/>
              <a:gd name="connsiteX1" fmla="*/ 7889247 w 7889247"/>
              <a:gd name="connsiteY1" fmla="*/ 0 h 6904219"/>
              <a:gd name="connsiteX2" fmla="*/ 7889247 w 7889247"/>
              <a:gd name="connsiteY2" fmla="*/ 6891519 h 6904219"/>
              <a:gd name="connsiteX3" fmla="*/ 4575183 w 7889247"/>
              <a:gd name="connsiteY3" fmla="*/ 6904219 h 6904219"/>
              <a:gd name="connsiteX4" fmla="*/ 0 w 7889247"/>
              <a:gd name="connsiteY4" fmla="*/ 0 h 6904219"/>
              <a:gd name="connsiteX0" fmla="*/ 0 w 7990839"/>
              <a:gd name="connsiteY0" fmla="*/ 6348 h 6904219"/>
              <a:gd name="connsiteX1" fmla="*/ 7990839 w 7990839"/>
              <a:gd name="connsiteY1" fmla="*/ 0 h 6904219"/>
              <a:gd name="connsiteX2" fmla="*/ 7990839 w 7990839"/>
              <a:gd name="connsiteY2" fmla="*/ 6891519 h 6904219"/>
              <a:gd name="connsiteX3" fmla="*/ 4676775 w 7990839"/>
              <a:gd name="connsiteY3" fmla="*/ 6904219 h 6904219"/>
              <a:gd name="connsiteX4" fmla="*/ 0 w 7990839"/>
              <a:gd name="connsiteY4" fmla="*/ 6348 h 6904219"/>
              <a:gd name="connsiteX0" fmla="*/ 0 w 7984490"/>
              <a:gd name="connsiteY0" fmla="*/ 0 h 6904221"/>
              <a:gd name="connsiteX1" fmla="*/ 7984490 w 7984490"/>
              <a:gd name="connsiteY1" fmla="*/ 2 h 6904221"/>
              <a:gd name="connsiteX2" fmla="*/ 7984490 w 7984490"/>
              <a:gd name="connsiteY2" fmla="*/ 6891521 h 6904221"/>
              <a:gd name="connsiteX3" fmla="*/ 4670426 w 7984490"/>
              <a:gd name="connsiteY3" fmla="*/ 6904221 h 6904221"/>
              <a:gd name="connsiteX4" fmla="*/ 0 w 7984490"/>
              <a:gd name="connsiteY4" fmla="*/ 0 h 6904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4490" h="6904221">
                <a:moveTo>
                  <a:pt x="0" y="0"/>
                </a:moveTo>
                <a:lnTo>
                  <a:pt x="7984490" y="2"/>
                </a:lnTo>
                <a:lnTo>
                  <a:pt x="7984490" y="6891521"/>
                </a:lnTo>
                <a:lnTo>
                  <a:pt x="4670426" y="6904221"/>
                </a:lnTo>
                <a:lnTo>
                  <a:pt x="0" y="0"/>
                </a:lnTo>
                <a:close/>
              </a:path>
            </a:pathLst>
          </a:custGeom>
          <a:blipFill>
            <a:blip r:embed="rId3"/>
            <a:srcRect/>
            <a:stretch>
              <a:fillRect l="-13066" t="-1" r="-36425" b="-153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
          <p:cNvSpPr txBox="1"/>
          <p:nvPr userDrawn="1"/>
        </p:nvSpPr>
        <p:spPr>
          <a:xfrm>
            <a:off x="382321"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smtClean="0">
                <a:solidFill>
                  <a:schemeClr val="accent6">
                    <a:lumMod val="75000"/>
                  </a:schemeClr>
                </a:solidFill>
                <a:latin typeface="微软雅黑" panose="020B0503020204020204" pitchFamily="34" charset="-122"/>
                <a:ea typeface="微软雅黑" panose="020B0503020204020204" pitchFamily="34" charset="-122"/>
                <a:sym typeface="+mn-ea"/>
              </a:rPr>
              <a:t>新知自主预习</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1" name="直接连接符 20"/>
          <p:cNvCxnSpPr/>
          <p:nvPr userDrawn="1"/>
        </p:nvCxnSpPr>
        <p:spPr>
          <a:xfrm>
            <a:off x="192405" y="358157"/>
            <a:ext cx="10945495" cy="8255"/>
          </a:xfrm>
          <a:prstGeom prst="line">
            <a:avLst/>
          </a:prstGeom>
          <a:ln w="19050">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22" name="矩形 21"/>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动作按钮: 后退或前一项 23">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5" name="动作按钮: 前进或下一项 24">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6" name="动作按钮: 结束 25">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TextBox 26">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
        <p:nvSpPr>
          <p:cNvPr id="30" name="矩形 29"/>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课堂互动探究</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微专题</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93649830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方法篇</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10398448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8">
            <a:alpha val="22000"/>
          </a:srgb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72" r:id="rId2"/>
    <p:sldLayoutId id="2147483650" r:id="rId3"/>
    <p:sldLayoutId id="2147483671" r:id="rId4"/>
    <p:sldLayoutId id="2147483654" r:id="rId5"/>
    <p:sldLayoutId id="2147483660" r:id="rId6"/>
    <p:sldLayoutId id="2147483661" r:id="rId7"/>
    <p:sldLayoutId id="2147483676" r:id="rId8"/>
    <p:sldLayoutId id="2147483680" r:id="rId9"/>
    <p:sldLayoutId id="2147483662" r:id="rId10"/>
    <p:sldLayoutId id="2147483664" r:id="rId11"/>
    <p:sldLayoutId id="2147483665" r:id="rId12"/>
    <p:sldLayoutId id="2147483666" r:id="rId13"/>
    <p:sldLayoutId id="2147483674" r:id="rId14"/>
    <p:sldLayoutId id="2147483667" r:id="rId15"/>
    <p:sldLayoutId id="2147483669" r:id="rId16"/>
  </p:sldLayoutIdLst>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txStyles>
    <p:titleStyle>
      <a:lvl1pPr algn="l" defTabSz="91432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2" indent="-228582" algn="l" defTabSz="91432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46" indent="-228582" algn="l" defTabSz="9143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09" indent="-228582" algn="l" defTabSz="9143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72"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235"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398"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562"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25"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888"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326" rtl="0" eaLnBrk="1" latinLnBrk="0" hangingPunct="1">
        <a:defRPr sz="1900" kern="1200">
          <a:solidFill>
            <a:schemeClr val="tx1"/>
          </a:solidFill>
          <a:latin typeface="+mn-lt"/>
          <a:ea typeface="+mn-ea"/>
          <a:cs typeface="+mn-cs"/>
        </a:defRPr>
      </a:lvl1pPr>
      <a:lvl2pPr marL="457163" algn="l" defTabSz="914326" rtl="0" eaLnBrk="1" latinLnBrk="0" hangingPunct="1">
        <a:defRPr sz="1900" kern="1200">
          <a:solidFill>
            <a:schemeClr val="tx1"/>
          </a:solidFill>
          <a:latin typeface="+mn-lt"/>
          <a:ea typeface="+mn-ea"/>
          <a:cs typeface="+mn-cs"/>
        </a:defRPr>
      </a:lvl2pPr>
      <a:lvl3pPr marL="914326" algn="l" defTabSz="914326" rtl="0" eaLnBrk="1" latinLnBrk="0" hangingPunct="1">
        <a:defRPr sz="1900" kern="1200">
          <a:solidFill>
            <a:schemeClr val="tx1"/>
          </a:solidFill>
          <a:latin typeface="+mn-lt"/>
          <a:ea typeface="+mn-ea"/>
          <a:cs typeface="+mn-cs"/>
        </a:defRPr>
      </a:lvl3pPr>
      <a:lvl4pPr marL="1371490" algn="l" defTabSz="914326" rtl="0" eaLnBrk="1" latinLnBrk="0" hangingPunct="1">
        <a:defRPr sz="1900" kern="1200">
          <a:solidFill>
            <a:schemeClr val="tx1"/>
          </a:solidFill>
          <a:latin typeface="+mn-lt"/>
          <a:ea typeface="+mn-ea"/>
          <a:cs typeface="+mn-cs"/>
        </a:defRPr>
      </a:lvl4pPr>
      <a:lvl5pPr marL="1828653" algn="l" defTabSz="914326" rtl="0" eaLnBrk="1" latinLnBrk="0" hangingPunct="1">
        <a:defRPr sz="1900" kern="1200">
          <a:solidFill>
            <a:schemeClr val="tx1"/>
          </a:solidFill>
          <a:latin typeface="+mn-lt"/>
          <a:ea typeface="+mn-ea"/>
          <a:cs typeface="+mn-cs"/>
        </a:defRPr>
      </a:lvl5pPr>
      <a:lvl6pPr marL="2285818" algn="l" defTabSz="914326" rtl="0" eaLnBrk="1" latinLnBrk="0" hangingPunct="1">
        <a:defRPr sz="1900" kern="1200">
          <a:solidFill>
            <a:schemeClr val="tx1"/>
          </a:solidFill>
          <a:latin typeface="+mn-lt"/>
          <a:ea typeface="+mn-ea"/>
          <a:cs typeface="+mn-cs"/>
        </a:defRPr>
      </a:lvl6pPr>
      <a:lvl7pPr marL="2742981" algn="l" defTabSz="914326" rtl="0" eaLnBrk="1" latinLnBrk="0" hangingPunct="1">
        <a:defRPr sz="1900" kern="1200">
          <a:solidFill>
            <a:schemeClr val="tx1"/>
          </a:solidFill>
          <a:latin typeface="+mn-lt"/>
          <a:ea typeface="+mn-ea"/>
          <a:cs typeface="+mn-cs"/>
        </a:defRPr>
      </a:lvl7pPr>
      <a:lvl8pPr marL="3200144" algn="l" defTabSz="914326" rtl="0" eaLnBrk="1" latinLnBrk="0" hangingPunct="1">
        <a:defRPr sz="1900" kern="1200">
          <a:solidFill>
            <a:schemeClr val="tx1"/>
          </a:solidFill>
          <a:latin typeface="+mn-lt"/>
          <a:ea typeface="+mn-ea"/>
          <a:cs typeface="+mn-cs"/>
        </a:defRPr>
      </a:lvl8pPr>
      <a:lvl9pPr marL="3657307" algn="l" defTabSz="91432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Microsoft_Word_97_-_2003___2.doc"/><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2.png"/><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Word_97_-_2003___3.doc"/><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4.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Word_97_-_2003___4.doc"/><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5.emf"/></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37.xml"/><Relationship Id="rId5" Type="http://schemas.openxmlformats.org/officeDocument/2006/relationships/slide" Target="slide43.xml"/><Relationship Id="rId4" Type="http://schemas.openxmlformats.org/officeDocument/2006/relationships/slide" Target="slide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Microsoft_Word_97_-_2003___5.doc"/><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8.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Word_97_-_2003___6.doc"/><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9.emf"/></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20.emf"/><Relationship Id="rId4" Type="http://schemas.openxmlformats.org/officeDocument/2006/relationships/oleObject" Target="../embeddings/Microsoft_Word_97_-_2003___7.doc"/></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Microsoft_Word_97_-_2003___8.doc"/><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21.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Microsoft_Word_97_-_2003___9.doc"/><Relationship Id="rId2" Type="http://schemas.openxmlformats.org/officeDocument/2006/relationships/slideLayout" Target="../slideLayouts/slideLayout10.xml"/><Relationship Id="rId1" Type="http://schemas.openxmlformats.org/officeDocument/2006/relationships/vmlDrawing" Target="../drawings/vmlDrawing9.vml"/><Relationship Id="rId4" Type="http://schemas.openxmlformats.org/officeDocument/2006/relationships/image" Target="../media/image22.emf"/></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Microsoft_Word_97_-_2003___10.doc"/><Relationship Id="rId2" Type="http://schemas.openxmlformats.org/officeDocument/2006/relationships/slideLayout" Target="../slideLayouts/slideLayout11.xml"/><Relationship Id="rId1" Type="http://schemas.openxmlformats.org/officeDocument/2006/relationships/vmlDrawing" Target="../drawings/vmlDrawing10.vml"/><Relationship Id="rId4" Type="http://schemas.openxmlformats.org/officeDocument/2006/relationships/image" Target="../media/image25.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Microsoft_Word_97_-_2003___11.doc"/><Relationship Id="rId2" Type="http://schemas.openxmlformats.org/officeDocument/2006/relationships/slideLayout" Target="../slideLayouts/slideLayout11.xml"/><Relationship Id="rId1" Type="http://schemas.openxmlformats.org/officeDocument/2006/relationships/vmlDrawing" Target="../drawings/vmlDrawing11.vml"/><Relationship Id="rId4" Type="http://schemas.openxmlformats.org/officeDocument/2006/relationships/image" Target="../media/image26.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Microsoft_Word_97_-_2003___12.doc"/><Relationship Id="rId2" Type="http://schemas.openxmlformats.org/officeDocument/2006/relationships/slideLayout" Target="../slideLayouts/slideLayout11.xml"/><Relationship Id="rId1" Type="http://schemas.openxmlformats.org/officeDocument/2006/relationships/vmlDrawing" Target="../drawings/vmlDrawing12.vml"/><Relationship Id="rId4" Type="http://schemas.openxmlformats.org/officeDocument/2006/relationships/image" Target="../media/image27.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Microsoft_Word_97_-_2003___13.doc"/><Relationship Id="rId2" Type="http://schemas.openxmlformats.org/officeDocument/2006/relationships/slideLayout" Target="../slideLayouts/slideLayout11.xml"/><Relationship Id="rId1" Type="http://schemas.openxmlformats.org/officeDocument/2006/relationships/vmlDrawing" Target="../drawings/vmlDrawing13.vml"/><Relationship Id="rId4" Type="http://schemas.openxmlformats.org/officeDocument/2006/relationships/image" Target="../media/image28.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Microsoft_Word_97_-_2003___14.doc"/><Relationship Id="rId2" Type="http://schemas.openxmlformats.org/officeDocument/2006/relationships/slideLayout" Target="../slideLayouts/slideLayout11.xml"/><Relationship Id="rId1" Type="http://schemas.openxmlformats.org/officeDocument/2006/relationships/vmlDrawing" Target="../drawings/vmlDrawing14.vml"/><Relationship Id="rId4" Type="http://schemas.openxmlformats.org/officeDocument/2006/relationships/image" Target="../media/image2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1.xml"/><Relationship Id="rId1" Type="http://schemas.openxmlformats.org/officeDocument/2006/relationships/vmlDrawing" Target="../drawings/vmlDrawing15.vml"/><Relationship Id="rId5" Type="http://schemas.openxmlformats.org/officeDocument/2006/relationships/image" Target="../media/image30.emf"/><Relationship Id="rId4" Type="http://schemas.openxmlformats.org/officeDocument/2006/relationships/oleObject" Target="../embeddings/Microsoft_Word_97_-_2003___15.doc"/></Relationships>
</file>

<file path=ppt/slides/_rels/slide61.xml.rels><?xml version="1.0" encoding="UTF-8" standalone="yes"?>
<Relationships xmlns="http://schemas.openxmlformats.org/package/2006/relationships"><Relationship Id="rId3" Type="http://schemas.openxmlformats.org/officeDocument/2006/relationships/oleObject" Target="../embeddings/Microsoft_Word_97_-_2003___16.doc"/><Relationship Id="rId2" Type="http://schemas.openxmlformats.org/officeDocument/2006/relationships/slideLayout" Target="../slideLayouts/slideLayout11.xml"/><Relationship Id="rId1" Type="http://schemas.openxmlformats.org/officeDocument/2006/relationships/vmlDrawing" Target="../drawings/vmlDrawing16.vml"/><Relationship Id="rId4" Type="http://schemas.openxmlformats.org/officeDocument/2006/relationships/image" Target="../media/image32.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Microsoft_Word_97_-_2003___17.doc"/><Relationship Id="rId2" Type="http://schemas.openxmlformats.org/officeDocument/2006/relationships/slideLayout" Target="../slideLayouts/slideLayout11.xml"/><Relationship Id="rId1" Type="http://schemas.openxmlformats.org/officeDocument/2006/relationships/vmlDrawing" Target="../drawings/vmlDrawing17.vml"/><Relationship Id="rId4" Type="http://schemas.openxmlformats.org/officeDocument/2006/relationships/image" Target="../media/image34.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Microsoft_Word_97_-_2003___18.doc"/><Relationship Id="rId2" Type="http://schemas.openxmlformats.org/officeDocument/2006/relationships/slideLayout" Target="../slideLayouts/slideLayout11.xml"/><Relationship Id="rId1" Type="http://schemas.openxmlformats.org/officeDocument/2006/relationships/vmlDrawing" Target="../drawings/vmlDrawing18.vml"/><Relationship Id="rId4" Type="http://schemas.openxmlformats.org/officeDocument/2006/relationships/image" Target="../media/image35.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Microsoft_Word_97_-_2003___19.doc"/><Relationship Id="rId2" Type="http://schemas.openxmlformats.org/officeDocument/2006/relationships/slideLayout" Target="../slideLayouts/slideLayout11.xml"/><Relationship Id="rId1" Type="http://schemas.openxmlformats.org/officeDocument/2006/relationships/vmlDrawing" Target="../drawings/vmlDrawing19.vml"/><Relationship Id="rId4" Type="http://schemas.openxmlformats.org/officeDocument/2006/relationships/image" Target="../media/image36.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Microsoft_Word_97_-_2003___20.doc"/><Relationship Id="rId2" Type="http://schemas.openxmlformats.org/officeDocument/2006/relationships/slideLayout" Target="../slideLayouts/slideLayout11.xml"/><Relationship Id="rId1" Type="http://schemas.openxmlformats.org/officeDocument/2006/relationships/vmlDrawing" Target="../drawings/vmlDrawing20.vml"/><Relationship Id="rId4" Type="http://schemas.openxmlformats.org/officeDocument/2006/relationships/image" Target="../media/image37.emf"/></Relationships>
</file>

<file path=ppt/slides/_rels/slide7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Word_97_-_2003___1.doc"/><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
          <p:cNvSpPr txBox="1"/>
          <p:nvPr/>
        </p:nvSpPr>
        <p:spPr>
          <a:xfrm>
            <a:off x="-25559" y="2707545"/>
            <a:ext cx="9501505" cy="722249"/>
          </a:xfrm>
          <a:prstGeom prst="rect">
            <a:avLst/>
          </a:prstGeom>
          <a:noFill/>
        </p:spPr>
        <p:txBody>
          <a:bodyPr wrap="square" rtlCol="0">
            <a:spAutoFit/>
          </a:bodyPr>
          <a:lstStyle/>
          <a:p>
            <a:pPr>
              <a:lnSpc>
                <a:spcPct val="110000"/>
              </a:lnSpc>
              <a:spcBef>
                <a:spcPts val="0"/>
              </a:spcBef>
              <a:spcAft>
                <a:spcPts val="0"/>
              </a:spcAft>
            </a:pPr>
            <a:r>
              <a:rPr lang="zh-CN" altLang="en-US" sz="40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第二课时　气体摩尔体积</a:t>
            </a:r>
            <a:endParaRPr lang="en-US" altLang="zh-CN" sz="4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124839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latin typeface="Times New Roman"/>
                <a:ea typeface="黑体"/>
                <a:cs typeface="Times New Roman"/>
              </a:rPr>
              <a:t>【微自测】</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判断正误，正确的打</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，错误的打</a:t>
            </a:r>
            <a:r>
              <a:rPr lang="en-US" altLang="zh-CN" sz="2600" kern="100" dirty="0">
                <a:latin typeface="宋体"/>
                <a:ea typeface="微软雅黑"/>
                <a:cs typeface="Times New Roman"/>
              </a:rPr>
              <a:t>“×”</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
        <p:nvSpPr>
          <p:cNvPr id="8" name="矩形 7"/>
          <p:cNvSpPr/>
          <p:nvPr/>
        </p:nvSpPr>
        <p:spPr>
          <a:xfrm>
            <a:off x="516880" y="1941458"/>
            <a:ext cx="11397613" cy="372407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常温常压下，</a:t>
            </a:r>
            <a:r>
              <a:rPr lang="en-US" altLang="zh-CN" sz="2600" kern="100" dirty="0">
                <a:latin typeface="Times New Roman"/>
                <a:ea typeface="微软雅黑"/>
                <a:cs typeface="Courier New"/>
              </a:rPr>
              <a:t>1 </a:t>
            </a:r>
            <a:r>
              <a:rPr lang="en-US" altLang="zh-CN" sz="2600" kern="100" dirty="0" err="1">
                <a:latin typeface="Times New Roman"/>
                <a:ea typeface="微软雅黑"/>
                <a:cs typeface="Courier New"/>
              </a:rPr>
              <a:t>mol</a:t>
            </a:r>
            <a:r>
              <a:rPr lang="zh-CN" altLang="zh-CN" sz="2600" kern="100" dirty="0">
                <a:latin typeface="Times New Roman"/>
                <a:ea typeface="微软雅黑"/>
                <a:cs typeface="Times New Roman"/>
              </a:rPr>
              <a:t>气体的体积均为</a:t>
            </a:r>
            <a:r>
              <a:rPr lang="en-US" altLang="zh-CN" sz="2600" kern="100" dirty="0">
                <a:latin typeface="Times New Roman"/>
                <a:ea typeface="微软雅黑"/>
                <a:cs typeface="Courier New"/>
              </a:rPr>
              <a:t>22.4 L</a:t>
            </a:r>
            <a:r>
              <a:rPr lang="en-US" altLang="zh-CN" sz="2600" kern="100" dirty="0" smtClean="0">
                <a:latin typeface="Times New Roman"/>
                <a:ea typeface="微软雅黑"/>
                <a:cs typeface="Courier New"/>
              </a:rPr>
              <a:t>(</a:t>
            </a:r>
            <a:r>
              <a:rPr lang="en-US" altLang="zh-CN" sz="2600" kern="100" dirty="0" smtClean="0">
                <a:latin typeface="Times New Roman"/>
                <a:ea typeface="微软雅黑"/>
                <a:cs typeface="Courier New"/>
                <a:sym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标准状况下，</a:t>
            </a:r>
            <a:r>
              <a:rPr lang="en-US" altLang="zh-CN" sz="2600" kern="100" dirty="0">
                <a:latin typeface="Times New Roman"/>
                <a:ea typeface="微软雅黑"/>
                <a:cs typeface="Courier New"/>
              </a:rPr>
              <a:t>1 </a:t>
            </a:r>
            <a:r>
              <a:rPr lang="en-US" altLang="zh-CN" sz="2600" kern="100" dirty="0" err="1">
                <a:latin typeface="Times New Roman"/>
                <a:ea typeface="微软雅黑"/>
                <a:cs typeface="Courier New"/>
              </a:rPr>
              <a:t>mol</a:t>
            </a:r>
            <a:r>
              <a:rPr lang="en-US" altLang="zh-CN" sz="2600" kern="100" dirty="0">
                <a:latin typeface="Times New Roman"/>
                <a:ea typeface="微软雅黑"/>
                <a:cs typeface="Courier New"/>
              </a:rPr>
              <a:t> H</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的混合气体的体积不一定为</a:t>
            </a:r>
            <a:r>
              <a:rPr lang="en-US" altLang="zh-CN" sz="2600" kern="100" dirty="0">
                <a:latin typeface="Times New Roman"/>
                <a:ea typeface="微软雅黑"/>
                <a:cs typeface="Courier New"/>
              </a:rPr>
              <a:t>22.4 L</a:t>
            </a:r>
            <a:r>
              <a:rPr lang="en-US" altLang="zh-CN" sz="2600" kern="100" dirty="0" smtClean="0">
                <a:latin typeface="Times New Roman"/>
                <a:ea typeface="微软雅黑"/>
                <a:cs typeface="Courier New"/>
              </a:rPr>
              <a:t>(</a:t>
            </a:r>
            <a:r>
              <a:rPr lang="en-US" altLang="zh-CN" sz="2600" kern="100" dirty="0" smtClean="0">
                <a:latin typeface="宋体"/>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标准状况下，</a:t>
            </a:r>
            <a:r>
              <a:rPr lang="en-US" altLang="zh-CN" sz="2600" kern="100" dirty="0">
                <a:latin typeface="Times New Roman"/>
                <a:ea typeface="微软雅黑"/>
                <a:cs typeface="Courier New"/>
              </a:rPr>
              <a:t>1 </a:t>
            </a:r>
            <a:r>
              <a:rPr lang="en-US" altLang="zh-CN" sz="2600" kern="100" dirty="0" err="1">
                <a:latin typeface="Times New Roman"/>
                <a:ea typeface="微软雅黑"/>
                <a:cs typeface="Courier New"/>
              </a:rPr>
              <a:t>mol</a:t>
            </a:r>
            <a:r>
              <a:rPr lang="zh-CN" altLang="zh-CN" sz="2600" kern="100" dirty="0">
                <a:latin typeface="Times New Roman"/>
                <a:ea typeface="微软雅黑"/>
                <a:cs typeface="Times New Roman"/>
              </a:rPr>
              <a:t>任何物质的体积都约为</a:t>
            </a:r>
            <a:r>
              <a:rPr lang="en-US" altLang="zh-CN" sz="2600" kern="100" dirty="0">
                <a:latin typeface="Times New Roman"/>
                <a:ea typeface="微软雅黑"/>
                <a:cs typeface="Courier New"/>
              </a:rPr>
              <a:t>22.4 L</a:t>
            </a:r>
            <a:r>
              <a:rPr lang="en-US" altLang="zh-CN" sz="2600" kern="100" dirty="0" smtClean="0">
                <a:latin typeface="Times New Roman"/>
                <a:ea typeface="微软雅黑"/>
                <a:cs typeface="Courier New"/>
              </a:rPr>
              <a:t>(</a:t>
            </a:r>
            <a:r>
              <a:rPr lang="en-US" altLang="zh-CN" sz="2600" kern="100" dirty="0" smtClean="0">
                <a:latin typeface="宋体"/>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(4)1 </a:t>
            </a:r>
            <a:r>
              <a:rPr lang="en-US" altLang="zh-CN" sz="2600" kern="100" dirty="0" err="1">
                <a:latin typeface="Times New Roman"/>
                <a:ea typeface="微软雅黑"/>
                <a:cs typeface="Courier New"/>
              </a:rPr>
              <a:t>mol</a:t>
            </a:r>
            <a:r>
              <a:rPr lang="zh-CN" altLang="zh-CN" sz="2600" kern="100" dirty="0">
                <a:latin typeface="Times New Roman"/>
                <a:ea typeface="微软雅黑"/>
                <a:cs typeface="Times New Roman"/>
              </a:rPr>
              <a:t>某气体的体积是</a:t>
            </a:r>
            <a:r>
              <a:rPr lang="en-US" altLang="zh-CN" sz="2600" kern="100" dirty="0">
                <a:latin typeface="Times New Roman"/>
                <a:ea typeface="微软雅黑"/>
                <a:cs typeface="Courier New"/>
              </a:rPr>
              <a:t>22.4 L</a:t>
            </a:r>
            <a:r>
              <a:rPr lang="zh-CN" altLang="zh-CN" sz="2600" kern="100" dirty="0">
                <a:latin typeface="Times New Roman"/>
                <a:ea typeface="微软雅黑"/>
                <a:cs typeface="Times New Roman"/>
              </a:rPr>
              <a:t>，该气体所处的状况不一定是标准状况</a:t>
            </a:r>
            <a:r>
              <a:rPr lang="en-US" altLang="zh-CN" sz="2600" kern="100" dirty="0" smtClean="0">
                <a:latin typeface="Times New Roman"/>
                <a:ea typeface="微软雅黑"/>
                <a:cs typeface="Courier New"/>
              </a:rPr>
              <a:t>(</a:t>
            </a:r>
            <a:r>
              <a:rPr lang="en-US" altLang="zh-CN" sz="2600" kern="100" dirty="0" smtClean="0">
                <a:latin typeface="宋体"/>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(5)</a:t>
            </a:r>
            <a:r>
              <a:rPr lang="zh-CN" altLang="zh-CN" sz="2600" kern="100" dirty="0">
                <a:latin typeface="Times New Roman"/>
                <a:ea typeface="微软雅黑"/>
                <a:cs typeface="Times New Roman"/>
              </a:rPr>
              <a:t>某物质含有阿伏加德罗常数个微粒，该物质在标准状况下的体积</a:t>
            </a:r>
            <a:r>
              <a:rPr lang="zh-CN" altLang="zh-CN" sz="2600" kern="100" dirty="0" smtClean="0">
                <a:latin typeface="Times New Roman"/>
                <a:ea typeface="微软雅黑"/>
                <a:cs typeface="Times New Roman"/>
              </a:rPr>
              <a:t>为</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Courier New"/>
              </a:rPr>
              <a:t>22.4 </a:t>
            </a:r>
            <a:r>
              <a:rPr lang="en-US" altLang="zh-CN" sz="2600" kern="100" dirty="0">
                <a:latin typeface="Times New Roman"/>
                <a:ea typeface="微软雅黑"/>
                <a:cs typeface="Courier New"/>
              </a:rPr>
              <a:t>L</a:t>
            </a:r>
            <a:r>
              <a:rPr lang="en-US" altLang="zh-CN" sz="2600" kern="100" dirty="0" smtClean="0">
                <a:latin typeface="Times New Roman"/>
                <a:ea typeface="微软雅黑"/>
                <a:cs typeface="Courier New"/>
              </a:rPr>
              <a:t>(</a:t>
            </a:r>
            <a:r>
              <a:rPr lang="en-US" altLang="zh-CN" sz="2600" kern="100" dirty="0" smtClean="0">
                <a:latin typeface="宋体"/>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2" name="矩形 1"/>
          <p:cNvSpPr/>
          <p:nvPr/>
        </p:nvSpPr>
        <p:spPr>
          <a:xfrm>
            <a:off x="7130321" y="2079644"/>
            <a:ext cx="431528" cy="492443"/>
          </a:xfrm>
          <a:prstGeom prst="rect">
            <a:avLst/>
          </a:prstGeom>
        </p:spPr>
        <p:txBody>
          <a:bodyPr wrap="none">
            <a:spAutoFit/>
          </a:bodyPr>
          <a:lstStyle/>
          <a:p>
            <a:r>
              <a:rPr lang="en-US" altLang="zh-CN" sz="2600" kern="100" dirty="0">
                <a:solidFill>
                  <a:srgbClr val="C00000"/>
                </a:solidFill>
                <a:latin typeface="Times New Roman"/>
                <a:ea typeface="微软雅黑"/>
                <a:cs typeface="Times New Roman"/>
                <a:sym typeface="Times New Roman"/>
              </a:rPr>
              <a:t>×</a:t>
            </a:r>
            <a:endParaRPr lang="zh-CN" altLang="en-US" sz="2600" dirty="0">
              <a:solidFill>
                <a:srgbClr val="C00000"/>
              </a:solidFill>
              <a:latin typeface="Times New Roman"/>
              <a:ea typeface="微软雅黑"/>
              <a:sym typeface="Times New Roman"/>
            </a:endParaRPr>
          </a:p>
        </p:txBody>
      </p:sp>
      <p:sp>
        <p:nvSpPr>
          <p:cNvPr id="5" name="矩形 4"/>
          <p:cNvSpPr/>
          <p:nvPr/>
        </p:nvSpPr>
        <p:spPr>
          <a:xfrm>
            <a:off x="9939153" y="2667321"/>
            <a:ext cx="431528" cy="492443"/>
          </a:xfrm>
          <a:prstGeom prst="rect">
            <a:avLst/>
          </a:prstGeom>
        </p:spPr>
        <p:txBody>
          <a:bodyPr wrap="none">
            <a:spAutoFit/>
          </a:bodyPr>
          <a:lstStyle/>
          <a:p>
            <a:r>
              <a:rPr lang="en-US" altLang="zh-CN" sz="2600" kern="100" dirty="0">
                <a:solidFill>
                  <a:srgbClr val="C00000"/>
                </a:solidFill>
                <a:latin typeface="Times New Roman"/>
                <a:ea typeface="微软雅黑"/>
                <a:cs typeface="Times New Roman"/>
                <a:sym typeface="Times New Roman"/>
              </a:rPr>
              <a:t>×</a:t>
            </a:r>
            <a:endParaRPr lang="zh-CN" altLang="en-US" sz="2600" dirty="0">
              <a:solidFill>
                <a:srgbClr val="C00000"/>
              </a:solidFill>
              <a:latin typeface="Times New Roman"/>
              <a:ea typeface="微软雅黑"/>
              <a:sym typeface="Times New Roman"/>
            </a:endParaRPr>
          </a:p>
        </p:txBody>
      </p:sp>
      <p:sp>
        <p:nvSpPr>
          <p:cNvPr id="7" name="矩形 6"/>
          <p:cNvSpPr/>
          <p:nvPr/>
        </p:nvSpPr>
        <p:spPr>
          <a:xfrm>
            <a:off x="8120431" y="3294779"/>
            <a:ext cx="431528" cy="492443"/>
          </a:xfrm>
          <a:prstGeom prst="rect">
            <a:avLst/>
          </a:prstGeom>
        </p:spPr>
        <p:txBody>
          <a:bodyPr wrap="none">
            <a:spAutoFit/>
          </a:bodyPr>
          <a:lstStyle/>
          <a:p>
            <a:r>
              <a:rPr lang="en-US" altLang="zh-CN" sz="2600" kern="100" dirty="0">
                <a:solidFill>
                  <a:srgbClr val="C00000"/>
                </a:solidFill>
                <a:latin typeface="Times New Roman"/>
                <a:ea typeface="微软雅黑"/>
                <a:cs typeface="Times New Roman"/>
                <a:sym typeface="Times New Roman"/>
              </a:rPr>
              <a:t>×</a:t>
            </a:r>
            <a:endParaRPr lang="zh-CN" altLang="en-US" sz="2600" dirty="0">
              <a:solidFill>
                <a:srgbClr val="C00000"/>
              </a:solidFill>
              <a:latin typeface="Times New Roman"/>
              <a:ea typeface="微软雅黑"/>
              <a:sym typeface="Times New Roman"/>
            </a:endParaRPr>
          </a:p>
        </p:txBody>
      </p:sp>
      <p:sp>
        <p:nvSpPr>
          <p:cNvPr id="9" name="矩形 8"/>
          <p:cNvSpPr/>
          <p:nvPr/>
        </p:nvSpPr>
        <p:spPr>
          <a:xfrm>
            <a:off x="10685716" y="3882456"/>
            <a:ext cx="518091" cy="492443"/>
          </a:xfrm>
          <a:prstGeom prst="rect">
            <a:avLst/>
          </a:prstGeom>
        </p:spPr>
        <p:txBody>
          <a:bodyPr wrap="none">
            <a:spAutoFit/>
          </a:bodyPr>
          <a:lstStyle/>
          <a:p>
            <a:r>
              <a:rPr lang="en-US" altLang="zh-CN" sz="2600" kern="100" dirty="0">
                <a:solidFill>
                  <a:srgbClr val="C00000"/>
                </a:solidFill>
                <a:latin typeface="宋体"/>
                <a:ea typeface="微软雅黑"/>
                <a:cs typeface="Times New Roman"/>
              </a:rPr>
              <a:t>√</a:t>
            </a:r>
            <a:endParaRPr lang="zh-CN" altLang="en-US" sz="2600" dirty="0">
              <a:solidFill>
                <a:srgbClr val="C00000"/>
              </a:solidFill>
              <a:latin typeface="Times New Roman"/>
              <a:ea typeface="微软雅黑"/>
              <a:sym typeface="Times New Roman"/>
            </a:endParaRPr>
          </a:p>
        </p:txBody>
      </p:sp>
      <p:sp>
        <p:nvSpPr>
          <p:cNvPr id="10" name="矩形 9"/>
          <p:cNvSpPr/>
          <p:nvPr/>
        </p:nvSpPr>
        <p:spPr>
          <a:xfrm>
            <a:off x="1684716" y="5049974"/>
            <a:ext cx="431528" cy="492443"/>
          </a:xfrm>
          <a:prstGeom prst="rect">
            <a:avLst/>
          </a:prstGeom>
        </p:spPr>
        <p:txBody>
          <a:bodyPr wrap="none">
            <a:spAutoFit/>
          </a:bodyPr>
          <a:lstStyle/>
          <a:p>
            <a:r>
              <a:rPr lang="en-US" altLang="zh-CN" sz="2600" kern="100" dirty="0">
                <a:solidFill>
                  <a:srgbClr val="C00000"/>
                </a:solidFill>
                <a:latin typeface="Times New Roman"/>
                <a:ea typeface="微软雅黑"/>
                <a:cs typeface="Times New Roman"/>
                <a:sym typeface="Times New Roman"/>
              </a:rPr>
              <a:t>×</a:t>
            </a:r>
            <a:endParaRPr lang="zh-CN" altLang="en-US" sz="2600" dirty="0">
              <a:solidFill>
                <a:srgbClr val="C00000"/>
              </a:solidFill>
              <a:latin typeface="Times New Roman"/>
              <a:ea typeface="微软雅黑"/>
              <a:sym typeface="Times New Roman"/>
            </a:endParaRPr>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5" grpId="0" autoUpdateAnimBg="0"/>
      <p:bldP spid="7" grpId="0" autoUpdateAnimBg="0"/>
      <p:bldP spid="9" grpId="0" autoUpdateAnimBg="0"/>
      <p:bldP spid="10"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3" action="ppaction://hlinksldjump"/>
          </p:cNvPr>
          <p:cNvSpPr/>
          <p:nvPr/>
        </p:nvSpPr>
        <p:spPr>
          <a:xfrm>
            <a:off x="3354799" y="3614261"/>
            <a:ext cx="7560000" cy="51816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600" b="1" kern="100" dirty="0">
                <a:solidFill>
                  <a:schemeClr val="bg2">
                    <a:lumMod val="25000"/>
                  </a:schemeClr>
                </a:solidFill>
                <a:latin typeface="微软雅黑" pitchFamily="34" charset="-122"/>
                <a:ea typeface="微软雅黑" pitchFamily="34" charset="-122"/>
                <a:cs typeface="Times New Roman"/>
              </a:rPr>
              <a:t>二、阿伏加德罗定律及其推论</a:t>
            </a:r>
            <a:endParaRPr lang="zh-CN" altLang="zh-CN" sz="2600" b="1" kern="100" dirty="0" smtClean="0">
              <a:solidFill>
                <a:schemeClr val="bg2">
                  <a:lumMod val="25000"/>
                </a:schemeClr>
              </a:solidFill>
              <a:latin typeface="微软雅黑" pitchFamily="34" charset="-122"/>
              <a:ea typeface="微软雅黑" pitchFamily="34" charset="-122"/>
              <a:cs typeface="Times New Roman"/>
            </a:endParaRPr>
          </a:p>
        </p:txBody>
      </p:sp>
      <p:sp>
        <p:nvSpPr>
          <p:cNvPr id="3" name="圆角矩形 2">
            <a:hlinkClick r:id="rId4" action="ppaction://hlinksldjump"/>
          </p:cNvPr>
          <p:cNvSpPr/>
          <p:nvPr/>
        </p:nvSpPr>
        <p:spPr>
          <a:xfrm>
            <a:off x="3354799" y="2901211"/>
            <a:ext cx="7560000" cy="51816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zh-CN" altLang="en-US" sz="2600" b="1" kern="100" dirty="0">
                <a:solidFill>
                  <a:schemeClr val="bg2">
                    <a:lumMod val="25000"/>
                  </a:schemeClr>
                </a:solidFill>
                <a:latin typeface="微软雅黑" pitchFamily="34" charset="-122"/>
                <a:ea typeface="微软雅黑" pitchFamily="34" charset="-122"/>
                <a:cs typeface="Times New Roman"/>
              </a:rPr>
              <a:t>一、气体摩尔体积</a:t>
            </a:r>
            <a:endParaRPr lang="zh-CN" altLang="zh-CN" sz="1050" kern="100" dirty="0">
              <a:solidFill>
                <a:schemeClr val="bg2">
                  <a:lumMod val="25000"/>
                </a:schemeClr>
              </a:solidFill>
              <a:latin typeface="微软雅黑" pitchFamily="34" charset="-122"/>
              <a:ea typeface="微软雅黑" pitchFamily="34" charset="-122"/>
              <a:cs typeface="Courier New"/>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260418" y="549426"/>
            <a:ext cx="11595508"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609850" algn="l"/>
              </a:tabLst>
              <a:defRPr>
                <a:solidFill>
                  <a:schemeClr val="tx1"/>
                </a:solidFill>
                <a:latin typeface="Calibri" pitchFamily="34" charset="0"/>
                <a:ea typeface="宋体" pitchFamily="2" charset="-122"/>
              </a:defRPr>
            </a:lvl1pPr>
            <a:lvl2pPr marL="742950" indent="-285750" eaLnBrk="0" hangingPunct="0">
              <a:tabLst>
                <a:tab pos="2609850" algn="l"/>
              </a:tabLst>
              <a:defRPr>
                <a:solidFill>
                  <a:schemeClr val="tx1"/>
                </a:solidFill>
                <a:latin typeface="Calibri" pitchFamily="34" charset="0"/>
                <a:ea typeface="宋体" pitchFamily="2" charset="-122"/>
              </a:defRPr>
            </a:lvl2pPr>
            <a:lvl3pPr marL="1143000" indent="-228600" eaLnBrk="0" hangingPunct="0">
              <a:tabLst>
                <a:tab pos="2609850" algn="l"/>
              </a:tabLst>
              <a:defRPr>
                <a:solidFill>
                  <a:schemeClr val="tx1"/>
                </a:solidFill>
                <a:latin typeface="Calibri" pitchFamily="34" charset="0"/>
                <a:ea typeface="宋体" pitchFamily="2" charset="-122"/>
              </a:defRPr>
            </a:lvl3pPr>
            <a:lvl4pPr marL="1600200" indent="-228600" eaLnBrk="0" hangingPunct="0">
              <a:tabLst>
                <a:tab pos="2609850" algn="l"/>
              </a:tabLst>
              <a:defRPr>
                <a:solidFill>
                  <a:schemeClr val="tx1"/>
                </a:solidFill>
                <a:latin typeface="Calibri" pitchFamily="34" charset="0"/>
                <a:ea typeface="宋体" pitchFamily="2" charset="-122"/>
              </a:defRPr>
            </a:lvl4pPr>
            <a:lvl5pPr marL="2057400" indent="-228600" eaLnBrk="0" hangingPunct="0">
              <a:tabLst>
                <a:tab pos="2609850" algn="l"/>
              </a:tabLst>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9pPr>
          </a:lstStyle>
          <a:p>
            <a:pPr algn="ctr">
              <a:lnSpc>
                <a:spcPct val="150000"/>
              </a:lnSpc>
              <a:spcAft>
                <a:spcPts val="0"/>
              </a:spcAft>
              <a:tabLst>
                <a:tab pos="1620520" algn="l"/>
              </a:tabLst>
              <a:defRPr/>
            </a:pPr>
            <a:r>
              <a:rPr lang="zh-CN" altLang="en-US" sz="2800" b="1" kern="100" dirty="0">
                <a:latin typeface="黑体" pitchFamily="2" charset="-122"/>
                <a:ea typeface="黑体" pitchFamily="2" charset="-122"/>
                <a:cs typeface="Courier New"/>
              </a:rPr>
              <a:t>一、气体摩尔体积</a:t>
            </a:r>
            <a:endParaRPr lang="zh-CN" altLang="zh-CN" sz="2800" b="1" kern="100" dirty="0" smtClean="0">
              <a:latin typeface="黑体" pitchFamily="2" charset="-122"/>
              <a:ea typeface="黑体" pitchFamily="2" charset="-122"/>
              <a:cs typeface="Courier New"/>
            </a:endParaRPr>
          </a:p>
        </p:txBody>
      </p:sp>
      <p:sp>
        <p:nvSpPr>
          <p:cNvPr id="7" name="矩形 6"/>
          <p:cNvSpPr/>
          <p:nvPr/>
        </p:nvSpPr>
        <p:spPr>
          <a:xfrm>
            <a:off x="260418" y="2606171"/>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latin typeface="Times New Roman"/>
                <a:ea typeface="微软雅黑"/>
                <a:cs typeface="Times New Roman"/>
              </a:rPr>
              <a:t>用以下实验装置验证气体摩尔体积。</a:t>
            </a:r>
            <a:endParaRPr lang="zh-CN" altLang="zh-CN" sz="1050" kern="100" dirty="0">
              <a:effectLst/>
              <a:latin typeface="宋体"/>
              <a:cs typeface="Courier New"/>
            </a:endParaRPr>
          </a:p>
        </p:txBody>
      </p:sp>
      <p:pic>
        <p:nvPicPr>
          <p:cNvPr id="278531" name="Picture 3" descr="情景素材"/>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6631" y="2079477"/>
            <a:ext cx="6294742" cy="52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实验探究"/>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6811" y="1359944"/>
            <a:ext cx="2130542" cy="53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xx2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34866" y="3427937"/>
            <a:ext cx="618996" cy="127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xx2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36811" y="3413823"/>
            <a:ext cx="659910" cy="136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2106196"/>
            <a:ext cx="11654075" cy="2448723"/>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latin typeface="Times New Roman"/>
                <a:ea typeface="黑体"/>
                <a:cs typeface="Times New Roman"/>
              </a:rPr>
              <a:t>【实验步骤】</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在托盘天平上准确称取</a:t>
            </a:r>
            <a:r>
              <a:rPr lang="en-US" altLang="zh-CN" sz="2600" kern="100" dirty="0">
                <a:latin typeface="Times New Roman"/>
                <a:ea typeface="微软雅黑"/>
                <a:cs typeface="Courier New"/>
              </a:rPr>
              <a:t>6.5 g</a:t>
            </a:r>
            <a:r>
              <a:rPr lang="zh-CN" altLang="zh-CN" sz="2600" kern="100" dirty="0">
                <a:latin typeface="Times New Roman"/>
                <a:ea typeface="微软雅黑"/>
                <a:cs typeface="Times New Roman"/>
              </a:rPr>
              <a:t>锌粒和</a:t>
            </a:r>
            <a:r>
              <a:rPr lang="en-US" altLang="zh-CN" sz="2600" kern="100" dirty="0">
                <a:latin typeface="Times New Roman"/>
                <a:ea typeface="微软雅黑"/>
                <a:cs typeface="Courier New"/>
              </a:rPr>
              <a:t>10.6 g 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分别放入两个相同的气球中；</a:t>
            </a: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在两个锥形瓶中各加入稍过量的稀硫酸</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已知此时反应生成的气体的物质的量相等</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将气球口紧紧密封固定在锥形瓶口上，</a:t>
            </a:r>
            <a:r>
              <a:rPr lang="zh-CN" altLang="zh-CN" sz="2600" kern="100" dirty="0">
                <a:latin typeface="宋体"/>
                <a:ea typeface="Times New Roman"/>
                <a:cs typeface="Courier New"/>
              </a:rPr>
              <a:t> </a:t>
            </a:r>
            <a:r>
              <a:rPr lang="zh-CN" altLang="zh-CN" sz="2600" kern="100" dirty="0">
                <a:latin typeface="Times New Roman"/>
                <a:ea typeface="微软雅黑"/>
                <a:cs typeface="Times New Roman"/>
              </a:rPr>
              <a:t>密封不漏气。</a:t>
            </a: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把气囊中的物质缓缓倒入锥形瓶中，</a:t>
            </a:r>
            <a:r>
              <a:rPr lang="zh-CN" altLang="zh-CN" sz="2600" kern="100" dirty="0">
                <a:latin typeface="宋体"/>
                <a:ea typeface="Times New Roman"/>
                <a:cs typeface="Courier New"/>
              </a:rPr>
              <a:t> </a:t>
            </a:r>
            <a:r>
              <a:rPr lang="zh-CN" altLang="zh-CN" sz="2600" kern="100" dirty="0">
                <a:latin typeface="Times New Roman"/>
                <a:ea typeface="微软雅黑"/>
                <a:cs typeface="Times New Roman"/>
              </a:rPr>
              <a:t>让它们充分反应，直至完全</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339130677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1314547"/>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当充分反应完全后，可以观察到什么现象</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
        <p:nvSpPr>
          <p:cNvPr id="8" name="矩形 7"/>
          <p:cNvSpPr/>
          <p:nvPr/>
        </p:nvSpPr>
        <p:spPr>
          <a:xfrm>
            <a:off x="334566" y="1986451"/>
            <a:ext cx="11397613" cy="2429936"/>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en-US" sz="2600" kern="100" dirty="0" smtClean="0">
                <a:solidFill>
                  <a:srgbClr val="C00000"/>
                </a:solidFill>
                <a:latin typeface="Times New Roman"/>
                <a:ea typeface="黑体"/>
                <a:cs typeface="Times New Roman"/>
              </a:rPr>
              <a:t>　</a:t>
            </a:r>
            <a:r>
              <a:rPr lang="zh-CN" altLang="zh-CN" sz="2600" kern="100" dirty="0" smtClean="0">
                <a:solidFill>
                  <a:srgbClr val="C00000"/>
                </a:solidFill>
                <a:latin typeface="Times New Roman"/>
                <a:ea typeface="黑体"/>
                <a:cs typeface="Times New Roman"/>
              </a:rPr>
              <a:t>提</a:t>
            </a:r>
            <a:r>
              <a:rPr lang="zh-CN" altLang="zh-CN" sz="2600" kern="100" dirty="0">
                <a:solidFill>
                  <a:srgbClr val="C00000"/>
                </a:solidFill>
                <a:latin typeface="Times New Roman"/>
                <a:ea typeface="黑体"/>
                <a:cs typeface="Times New Roman"/>
              </a:rPr>
              <a:t>示</a:t>
            </a:r>
            <a:r>
              <a:rPr lang="zh-CN" altLang="zh-CN" sz="2600" b="1" kern="100" dirty="0">
                <a:solidFill>
                  <a:srgbClr val="C00000"/>
                </a:solidFill>
                <a:latin typeface="Times New Roman"/>
                <a:ea typeface="仿宋_GB2312"/>
                <a:cs typeface="Times New Roman"/>
              </a:rPr>
              <a:t>：两个气球几乎一样大。</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你能解释上述现象的原因吗？</a:t>
            </a:r>
            <a:endParaRPr lang="zh-CN" altLang="zh-CN" sz="1050" kern="100" dirty="0">
              <a:latin typeface="宋体"/>
              <a:cs typeface="Courier New"/>
            </a:endParaRPr>
          </a:p>
          <a:p>
            <a:pPr algn="just">
              <a:lnSpc>
                <a:spcPct val="150000"/>
              </a:lnSpc>
              <a:spcAft>
                <a:spcPts val="0"/>
              </a:spcAft>
              <a:tabLst>
                <a:tab pos="3510915" algn="l"/>
              </a:tabLst>
            </a:pPr>
            <a:r>
              <a:rPr lang="zh-CN" altLang="en-US" sz="2600" kern="100" dirty="0" smtClean="0">
                <a:solidFill>
                  <a:srgbClr val="C00000"/>
                </a:solidFill>
                <a:latin typeface="Times New Roman"/>
                <a:ea typeface="黑体"/>
                <a:cs typeface="Times New Roman"/>
              </a:rPr>
              <a:t>　</a:t>
            </a:r>
            <a:r>
              <a:rPr lang="zh-CN" altLang="zh-CN" sz="2600" kern="100" dirty="0" smtClean="0">
                <a:solidFill>
                  <a:srgbClr val="C00000"/>
                </a:solidFill>
                <a:latin typeface="Times New Roman"/>
                <a:ea typeface="黑体"/>
                <a:cs typeface="Times New Roman"/>
              </a:rPr>
              <a:t>提</a:t>
            </a:r>
            <a:r>
              <a:rPr lang="zh-CN" altLang="zh-CN" sz="2600" kern="100" dirty="0">
                <a:solidFill>
                  <a:srgbClr val="C00000"/>
                </a:solidFill>
                <a:latin typeface="Times New Roman"/>
                <a:ea typeface="黑体"/>
                <a:cs typeface="Times New Roman"/>
              </a:rPr>
              <a:t>示</a:t>
            </a:r>
            <a:r>
              <a:rPr lang="zh-CN" altLang="zh-CN" sz="2600" b="1" kern="100" dirty="0">
                <a:solidFill>
                  <a:srgbClr val="C00000"/>
                </a:solidFill>
                <a:latin typeface="Times New Roman"/>
                <a:ea typeface="仿宋_GB2312"/>
                <a:cs typeface="Times New Roman"/>
              </a:rPr>
              <a:t>：因为两个反应生成的气体的物质的量相同，在相同条件下，占有</a:t>
            </a:r>
            <a:r>
              <a:rPr lang="zh-CN" altLang="zh-CN" sz="2600" b="1" kern="100" dirty="0" smtClean="0">
                <a:solidFill>
                  <a:srgbClr val="C00000"/>
                </a:solidFill>
                <a:latin typeface="Times New Roman"/>
                <a:ea typeface="仿宋_GB2312"/>
                <a:cs typeface="Times New Roman"/>
              </a:rPr>
              <a:t>的</a:t>
            </a:r>
            <a:r>
              <a:rPr lang="en-US" altLang="zh-CN" sz="2600" b="1" kern="100" dirty="0" smtClean="0">
                <a:solidFill>
                  <a:srgbClr val="C00000"/>
                </a:solidFill>
                <a:latin typeface="Times New Roman"/>
                <a:ea typeface="仿宋_GB2312"/>
                <a:cs typeface="Times New Roman"/>
              </a:rPr>
              <a:t/>
            </a:r>
            <a:br>
              <a:rPr lang="en-US" altLang="zh-CN" sz="2600" b="1" kern="100" dirty="0" smtClean="0">
                <a:solidFill>
                  <a:srgbClr val="C00000"/>
                </a:solidFill>
                <a:latin typeface="Times New Roman"/>
                <a:ea typeface="仿宋_GB2312"/>
                <a:cs typeface="Times New Roman"/>
              </a:rPr>
            </a:br>
            <a:r>
              <a:rPr lang="en-US" altLang="zh-CN" sz="2600" b="1" kern="100" dirty="0" smtClean="0">
                <a:solidFill>
                  <a:srgbClr val="C00000"/>
                </a:solidFill>
                <a:latin typeface="Times New Roman"/>
                <a:ea typeface="仿宋_GB2312"/>
                <a:cs typeface="Times New Roman"/>
              </a:rPr>
              <a:t>　</a:t>
            </a:r>
            <a:r>
              <a:rPr lang="zh-CN" altLang="zh-CN" sz="2600" b="1" kern="100" dirty="0" smtClean="0">
                <a:solidFill>
                  <a:srgbClr val="C00000"/>
                </a:solidFill>
                <a:latin typeface="Times New Roman"/>
                <a:ea typeface="仿宋_GB2312"/>
                <a:cs typeface="Times New Roman"/>
              </a:rPr>
              <a:t>体</a:t>
            </a:r>
            <a:r>
              <a:rPr lang="zh-CN" altLang="zh-CN" sz="2600" b="1" kern="100" dirty="0">
                <a:solidFill>
                  <a:srgbClr val="C00000"/>
                </a:solidFill>
                <a:latin typeface="Times New Roman"/>
                <a:ea typeface="仿宋_GB2312"/>
                <a:cs typeface="Times New Roman"/>
              </a:rPr>
              <a:t>积也相同。</a:t>
            </a:r>
            <a:endParaRPr lang="zh-CN" altLang="zh-CN" sz="1050" kern="100" dirty="0">
              <a:effectLst/>
              <a:latin typeface="宋体"/>
              <a:cs typeface="Courier New"/>
            </a:endParaRPr>
          </a:p>
        </p:txBody>
      </p:sp>
      <p:pic>
        <p:nvPicPr>
          <p:cNvPr id="279554" name="Picture 2" descr="问题探究"/>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4767" y="742824"/>
            <a:ext cx="6294742" cy="52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868496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1293857"/>
            <a:ext cx="11654075" cy="64733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1</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标准状况下的气体摩尔体</a:t>
            </a:r>
            <a:r>
              <a:rPr lang="zh-CN" altLang="zh-CN" sz="2600" kern="100" dirty="0" smtClean="0">
                <a:latin typeface="Times New Roman"/>
                <a:ea typeface="黑体"/>
                <a:cs typeface="Times New Roman"/>
              </a:rPr>
              <a:t>积</a:t>
            </a:r>
            <a:endParaRPr lang="zh-CN" altLang="zh-CN" sz="1050" kern="100" dirty="0">
              <a:latin typeface="宋体"/>
              <a:cs typeface="Courier New"/>
            </a:endParaRPr>
          </a:p>
        </p:txBody>
      </p:sp>
      <p:pic>
        <p:nvPicPr>
          <p:cNvPr id="280578" name="Picture 2" descr="核心归纳"/>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0811" y="729449"/>
            <a:ext cx="2011685" cy="51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xx2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24776" y="2169654"/>
            <a:ext cx="8226102" cy="270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60169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1461027"/>
            <a:ext cx="11654075" cy="3048887"/>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(1)2</a:t>
            </a:r>
            <a:r>
              <a:rPr lang="zh-CN" altLang="zh-CN" sz="2600" kern="100" dirty="0">
                <a:latin typeface="Times New Roman"/>
                <a:ea typeface="微软雅黑"/>
                <a:cs typeface="Times New Roman"/>
              </a:rPr>
              <a:t>个条件</a:t>
            </a:r>
            <a:r>
              <a:rPr lang="en-US" altLang="zh-CN" sz="2600" kern="100" dirty="0">
                <a:latin typeface="Times New Roman"/>
                <a:ea typeface="微软雅黑"/>
                <a:cs typeface="Courier New"/>
              </a:rPr>
              <a:t>——</a:t>
            </a:r>
            <a:r>
              <a:rPr lang="en-US" altLang="zh-CN" sz="2600" kern="100" dirty="0">
                <a:latin typeface="宋体"/>
                <a:ea typeface="微软雅黑"/>
                <a:cs typeface="Times New Roman"/>
              </a:rPr>
              <a:t>①</a:t>
            </a:r>
            <a:r>
              <a:rPr lang="zh-CN" altLang="zh-CN" sz="2600" kern="100" dirty="0">
                <a:latin typeface="Times New Roman"/>
                <a:ea typeface="微软雅黑"/>
                <a:cs typeface="Times New Roman"/>
              </a:rPr>
              <a:t>状况条件必须为标准状况。非标准状况下，</a:t>
            </a:r>
            <a:r>
              <a:rPr lang="en-US" altLang="zh-CN" sz="2600" kern="100" dirty="0">
                <a:latin typeface="Times New Roman"/>
                <a:ea typeface="微软雅黑"/>
                <a:cs typeface="Courier New"/>
              </a:rPr>
              <a:t>1 </a:t>
            </a:r>
            <a:r>
              <a:rPr lang="en-US" altLang="zh-CN" sz="2600" kern="100" dirty="0" err="1">
                <a:latin typeface="Times New Roman"/>
                <a:ea typeface="微软雅黑"/>
                <a:cs typeface="Courier New"/>
              </a:rPr>
              <a:t>mol</a:t>
            </a:r>
            <a:r>
              <a:rPr lang="zh-CN" altLang="zh-CN" sz="2600" kern="100" dirty="0">
                <a:latin typeface="Times New Roman"/>
                <a:ea typeface="微软雅黑"/>
                <a:cs typeface="Times New Roman"/>
              </a:rPr>
              <a:t>气体的体积不一定是</a:t>
            </a:r>
            <a:r>
              <a:rPr lang="en-US" altLang="zh-CN" sz="2600" kern="100" dirty="0">
                <a:latin typeface="Times New Roman"/>
                <a:ea typeface="微软雅黑"/>
                <a:cs typeface="Courier New"/>
              </a:rPr>
              <a:t>22.4 L</a:t>
            </a:r>
            <a:r>
              <a:rPr lang="zh-CN" altLang="zh-CN" sz="2600" kern="100" dirty="0">
                <a:latin typeface="Times New Roman"/>
                <a:ea typeface="微软雅黑"/>
                <a:cs typeface="Times New Roman"/>
              </a:rPr>
              <a:t>。因此在使用气体摩尔体积时，一定要看清气体所处的状态。</a:t>
            </a:r>
            <a:r>
              <a:rPr lang="en-US" altLang="zh-CN" sz="2600" kern="100" dirty="0">
                <a:latin typeface="Times New Roman"/>
                <a:ea typeface="微软雅黑"/>
                <a:cs typeface="Courier New"/>
              </a:rPr>
              <a:t> </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宋体"/>
                <a:ea typeface="微软雅黑"/>
                <a:cs typeface="Times New Roman"/>
              </a:rPr>
              <a:t>②</a:t>
            </a:r>
            <a:r>
              <a:rPr lang="zh-CN" altLang="zh-CN" sz="2600" kern="100" dirty="0">
                <a:latin typeface="Times New Roman"/>
                <a:ea typeface="微软雅黑"/>
                <a:cs typeface="Times New Roman"/>
              </a:rPr>
              <a:t>状态条件必须为气体。如水、酒精、</a:t>
            </a:r>
            <a:r>
              <a:rPr lang="en-US" altLang="zh-CN" sz="2600" kern="100" dirty="0">
                <a:latin typeface="Times New Roman"/>
                <a:ea typeface="微软雅黑"/>
                <a:cs typeface="Courier New"/>
              </a:rPr>
              <a:t>CCl</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等物质在标准状况下不是气体，摩尔体积都不是</a:t>
            </a:r>
            <a:r>
              <a:rPr lang="en-US" altLang="zh-CN" sz="2600" kern="100" dirty="0">
                <a:latin typeface="Times New Roman"/>
                <a:ea typeface="微软雅黑"/>
                <a:cs typeface="Courier New"/>
              </a:rPr>
              <a:t>22.4 L</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(2)2</a:t>
            </a:r>
            <a:r>
              <a:rPr lang="zh-CN" altLang="zh-CN" sz="2600" kern="100" dirty="0">
                <a:latin typeface="Times New Roman"/>
                <a:ea typeface="微软雅黑"/>
                <a:cs typeface="Times New Roman"/>
              </a:rPr>
              <a:t>个数据</a:t>
            </a:r>
            <a:r>
              <a:rPr lang="en-US" altLang="zh-CN" sz="2600" kern="100" dirty="0">
                <a:latin typeface="Times New Roman"/>
                <a:ea typeface="微软雅黑"/>
                <a:cs typeface="Courier New"/>
              </a:rPr>
              <a:t>——“1 </a:t>
            </a:r>
            <a:r>
              <a:rPr lang="en-US" altLang="zh-CN" sz="2600" kern="100" dirty="0" err="1">
                <a:latin typeface="Times New Roman"/>
                <a:ea typeface="微软雅黑"/>
                <a:cs typeface="Courier New"/>
              </a:rPr>
              <a:t>mol</a:t>
            </a:r>
            <a:r>
              <a:rPr lang="en-US" altLang="zh-CN" sz="2600" kern="100" dirty="0">
                <a:latin typeface="Times New Roman"/>
                <a:ea typeface="微软雅黑"/>
                <a:cs typeface="Courier New"/>
              </a:rPr>
              <a:t>”</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约</a:t>
            </a:r>
            <a:r>
              <a:rPr lang="en-US" altLang="zh-CN" sz="2600" kern="100" dirty="0">
                <a:latin typeface="Times New Roman"/>
                <a:ea typeface="微软雅黑"/>
                <a:cs typeface="Courier New"/>
              </a:rPr>
              <a:t>22.4 L</a:t>
            </a:r>
            <a:r>
              <a:rPr lang="en-US" altLang="zh-CN" sz="2600" kern="100" dirty="0">
                <a:latin typeface="宋体"/>
                <a:ea typeface="微软雅黑"/>
                <a:cs typeface="Times New Roman"/>
              </a:rPr>
              <a:t>”</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378585562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774478"/>
            <a:ext cx="11654075" cy="64733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2</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气体摩尔体积的适用范</a:t>
            </a:r>
            <a:r>
              <a:rPr lang="zh-CN" altLang="zh-CN" sz="2600" kern="100" dirty="0" smtClean="0">
                <a:latin typeface="Times New Roman"/>
                <a:ea typeface="黑体"/>
                <a:cs typeface="Times New Roman"/>
              </a:rPr>
              <a:t>围</a:t>
            </a:r>
            <a:endParaRPr lang="zh-CN" altLang="zh-CN" sz="1050" kern="100" dirty="0">
              <a:latin typeface="宋体"/>
              <a:cs typeface="Courier New"/>
            </a:endParaRPr>
          </a:p>
        </p:txBody>
      </p:sp>
      <p:sp>
        <p:nvSpPr>
          <p:cNvPr id="8" name="矩形 7"/>
          <p:cNvSpPr/>
          <p:nvPr/>
        </p:nvSpPr>
        <p:spPr>
          <a:xfrm>
            <a:off x="516880" y="1446382"/>
            <a:ext cx="11397613" cy="4249216"/>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气体摩尔体积的适用范围是气体，可以是单一气体，也可以是混合气体，如</a:t>
            </a:r>
            <a:r>
              <a:rPr lang="en-US" altLang="zh-CN" sz="2600" kern="100" dirty="0">
                <a:latin typeface="Times New Roman"/>
                <a:ea typeface="微软雅黑"/>
                <a:cs typeface="Courier New"/>
              </a:rPr>
              <a:t>0.2 </a:t>
            </a:r>
            <a:r>
              <a:rPr lang="en-US" altLang="zh-CN" sz="2600" kern="100" dirty="0" err="1">
                <a:latin typeface="Times New Roman"/>
                <a:ea typeface="微软雅黑"/>
                <a:cs typeface="Courier New"/>
              </a:rPr>
              <a:t>mol</a:t>
            </a:r>
            <a:r>
              <a:rPr lang="en-US" altLang="zh-CN" sz="2600" kern="100" dirty="0">
                <a:latin typeface="Times New Roman"/>
                <a:ea typeface="微软雅黑"/>
                <a:cs typeface="Courier New"/>
              </a:rPr>
              <a:t> H</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与</a:t>
            </a:r>
            <a:r>
              <a:rPr lang="en-US" altLang="zh-CN" sz="2600" kern="100" dirty="0">
                <a:latin typeface="Times New Roman"/>
                <a:ea typeface="微软雅黑"/>
                <a:cs typeface="Courier New"/>
              </a:rPr>
              <a:t>0.8 </a:t>
            </a:r>
            <a:r>
              <a:rPr lang="en-US" altLang="zh-CN" sz="2600" kern="100" dirty="0" err="1">
                <a:latin typeface="Times New Roman"/>
                <a:ea typeface="微软雅黑"/>
                <a:cs typeface="Courier New"/>
              </a:rPr>
              <a:t>mol</a:t>
            </a:r>
            <a:r>
              <a:rPr lang="en-US" altLang="zh-CN" sz="2600" kern="100" dirty="0">
                <a:latin typeface="Times New Roman"/>
                <a:ea typeface="微软雅黑"/>
                <a:cs typeface="Courier New"/>
              </a:rPr>
              <a:t> 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的混合气体在标准状况下的体积约为</a:t>
            </a:r>
            <a:r>
              <a:rPr lang="en-US" altLang="zh-CN" sz="2600" kern="100" dirty="0">
                <a:latin typeface="Times New Roman"/>
                <a:ea typeface="微软雅黑"/>
                <a:cs typeface="Courier New"/>
              </a:rPr>
              <a:t>22.4 L</a:t>
            </a:r>
            <a:r>
              <a:rPr lang="zh-CN" altLang="zh-CN" sz="2600" kern="100" dirty="0">
                <a:latin typeface="Times New Roman"/>
                <a:ea typeface="微软雅黑"/>
                <a:cs typeface="Times New Roman"/>
              </a:rPr>
              <a:t>。需要注意的是混合气体中气体之间不能发生化学反应。</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 (2)</a:t>
            </a:r>
            <a:r>
              <a:rPr lang="zh-CN" altLang="zh-CN" sz="2600" kern="100" dirty="0">
                <a:latin typeface="Times New Roman"/>
                <a:ea typeface="微软雅黑"/>
                <a:cs typeface="Times New Roman"/>
              </a:rPr>
              <a:t>不同状况下的气体摩尔体积受温度和压强影响，若温度和压强保持一定，那么该状况下的气体摩尔体积也保持不变。因此气体摩尔体积并不都约等于</a:t>
            </a:r>
            <a:r>
              <a:rPr lang="en-US" altLang="zh-CN" sz="2600" kern="100" dirty="0">
                <a:latin typeface="Times New Roman"/>
                <a:ea typeface="微软雅黑"/>
                <a:cs typeface="Courier New"/>
              </a:rPr>
              <a:t>22.4 L·mol</a:t>
            </a:r>
            <a:r>
              <a:rPr lang="en-US" altLang="zh-CN" sz="2600" kern="100" baseline="30000" dirty="0">
                <a:latin typeface="Times New Roman"/>
                <a:ea typeface="微软雅黑"/>
                <a:cs typeface="Courier New"/>
              </a:rPr>
              <a:t>-1</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22.4 L·mol</a:t>
            </a:r>
            <a:r>
              <a:rPr lang="en-US" altLang="zh-CN" sz="2600" kern="100" baseline="30000" dirty="0">
                <a:latin typeface="Times New Roman"/>
                <a:ea typeface="微软雅黑"/>
                <a:cs typeface="Courier New"/>
              </a:rPr>
              <a:t>-1</a:t>
            </a:r>
            <a:r>
              <a:rPr lang="zh-CN" altLang="zh-CN" sz="2600" kern="100" dirty="0">
                <a:latin typeface="Times New Roman"/>
                <a:ea typeface="微软雅黑"/>
                <a:cs typeface="Times New Roman"/>
              </a:rPr>
              <a:t>只是气体在标准状况下的一个特例。</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 (3)</a:t>
            </a:r>
            <a:r>
              <a:rPr lang="zh-CN" altLang="zh-CN" sz="2600" kern="100" dirty="0">
                <a:latin typeface="Times New Roman"/>
                <a:ea typeface="微软雅黑"/>
                <a:cs typeface="Times New Roman"/>
              </a:rPr>
              <a:t>同温同压下，任何气体的体积差别均只由气体的分子数决定</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339280060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64733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3</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气体摩尔体积的相关计</a:t>
            </a:r>
            <a:r>
              <a:rPr lang="zh-CN" altLang="zh-CN" sz="2600" kern="100" dirty="0" smtClean="0">
                <a:latin typeface="Times New Roman"/>
                <a:ea typeface="黑体"/>
                <a:cs typeface="Times New Roman"/>
              </a:rPr>
              <a:t>算</a:t>
            </a:r>
            <a:endParaRPr lang="zh-CN" altLang="zh-CN" sz="1050" kern="100" dirty="0">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920996159"/>
              </p:ext>
            </p:extLst>
          </p:nvPr>
        </p:nvGraphicFramePr>
        <p:xfrm>
          <a:off x="436834" y="1764609"/>
          <a:ext cx="11493500" cy="4216400"/>
        </p:xfrm>
        <a:graphic>
          <a:graphicData uri="http://schemas.openxmlformats.org/presentationml/2006/ole">
            <mc:AlternateContent xmlns:mc="http://schemas.openxmlformats.org/markup-compatibility/2006">
              <mc:Choice xmlns:v="urn:schemas-microsoft-com:vml" Requires="v">
                <p:oleObj spid="_x0000_s5184" name="Document" r:id="rId3" imgW="11484297" imgH="4221654" progId="Word.Document.8">
                  <p:embed/>
                </p:oleObj>
              </mc:Choice>
              <mc:Fallback>
                <p:oleObj name="Document" r:id="rId3" imgW="11484297" imgH="4221654" progId="Word.Document.8">
                  <p:embed/>
                  <p:pic>
                    <p:nvPicPr>
                      <p:cNvPr id="0" name=""/>
                      <p:cNvPicPr/>
                      <p:nvPr/>
                    </p:nvPicPr>
                    <p:blipFill>
                      <a:blip r:embed="rId4"/>
                      <a:stretch>
                        <a:fillRect/>
                      </a:stretch>
                    </p:blipFill>
                    <p:spPr>
                      <a:xfrm>
                        <a:off x="436834" y="1764609"/>
                        <a:ext cx="11493500" cy="4216400"/>
                      </a:xfrm>
                      <a:prstGeom prst="rect">
                        <a:avLst/>
                      </a:prstGeom>
                    </p:spPr>
                  </p:pic>
                </p:oleObj>
              </mc:Fallback>
            </mc:AlternateContent>
          </a:graphicData>
        </a:graphic>
      </p:graphicFrame>
      <p:pic>
        <p:nvPicPr>
          <p:cNvPr id="5122" name="Picture 2" descr="xx26"/>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85116" y="999524"/>
            <a:ext cx="5914112" cy="245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190714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1479297"/>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下列说法正确的是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7" name="矩形 6"/>
          <p:cNvSpPr/>
          <p:nvPr/>
        </p:nvSpPr>
        <p:spPr>
          <a:xfrm>
            <a:off x="516880" y="2151201"/>
            <a:ext cx="11397613" cy="2448723"/>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A.22.4 L</a:t>
            </a:r>
            <a:r>
              <a:rPr lang="zh-CN" altLang="zh-CN" sz="2600" kern="100" dirty="0">
                <a:latin typeface="Times New Roman"/>
                <a:ea typeface="微软雅黑"/>
                <a:cs typeface="Times New Roman"/>
              </a:rPr>
              <a:t>任何气体的物质的量均为</a:t>
            </a:r>
            <a:r>
              <a:rPr lang="en-US" altLang="zh-CN" sz="2600" kern="100" dirty="0">
                <a:latin typeface="Times New Roman"/>
                <a:ea typeface="微软雅黑"/>
                <a:cs typeface="Courier New"/>
              </a:rPr>
              <a:t>1 </a:t>
            </a:r>
            <a:r>
              <a:rPr lang="en-US" altLang="zh-CN" sz="2600" kern="100" dirty="0" err="1">
                <a:latin typeface="Times New Roman"/>
                <a:ea typeface="微软雅黑"/>
                <a:cs typeface="Courier New"/>
              </a:rPr>
              <a:t>mol</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B.0.2 </a:t>
            </a:r>
            <a:r>
              <a:rPr lang="en-US" altLang="zh-CN" sz="2600" kern="100" dirty="0" err="1">
                <a:latin typeface="Times New Roman"/>
                <a:ea typeface="微软雅黑"/>
                <a:cs typeface="Courier New"/>
              </a:rPr>
              <a:t>mol</a:t>
            </a:r>
            <a:r>
              <a:rPr lang="en-US" altLang="zh-CN" sz="2600" kern="100" dirty="0">
                <a:latin typeface="Times New Roman"/>
                <a:ea typeface="微软雅黑"/>
                <a:cs typeface="Courier New"/>
              </a:rPr>
              <a:t> H</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0.8 </a:t>
            </a:r>
            <a:r>
              <a:rPr lang="en-US" altLang="zh-CN" sz="2600" kern="100" dirty="0" err="1">
                <a:latin typeface="Times New Roman"/>
                <a:ea typeface="微软雅黑"/>
                <a:cs typeface="Courier New"/>
              </a:rPr>
              <a:t>mol</a:t>
            </a:r>
            <a:r>
              <a:rPr lang="en-US" altLang="zh-CN" sz="2600" kern="100" dirty="0">
                <a:latin typeface="Times New Roman"/>
                <a:ea typeface="微软雅黑"/>
                <a:cs typeface="Courier New"/>
              </a:rPr>
              <a:t> CO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组成的混合气体在标准状况下的体积约为</a:t>
            </a:r>
            <a:r>
              <a:rPr lang="en-US" altLang="zh-CN" sz="2600" kern="100" dirty="0">
                <a:latin typeface="Times New Roman"/>
                <a:ea typeface="微软雅黑"/>
                <a:cs typeface="Courier New"/>
              </a:rPr>
              <a:t>22.4 L</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标准状况下，</a:t>
            </a:r>
            <a:r>
              <a:rPr lang="en-US" altLang="zh-CN" sz="2600" kern="100" dirty="0">
                <a:latin typeface="Times New Roman"/>
                <a:ea typeface="微软雅黑"/>
                <a:cs typeface="Courier New"/>
              </a:rPr>
              <a:t>1 </a:t>
            </a:r>
            <a:r>
              <a:rPr lang="en-US" altLang="zh-CN" sz="2600" kern="100" dirty="0" err="1">
                <a:latin typeface="Times New Roman"/>
                <a:ea typeface="微软雅黑"/>
                <a:cs typeface="Courier New"/>
              </a:rPr>
              <a:t>mol</a:t>
            </a:r>
            <a:r>
              <a:rPr lang="zh-CN" altLang="zh-CN" sz="2600" kern="100" dirty="0">
                <a:latin typeface="Times New Roman"/>
                <a:ea typeface="微软雅黑"/>
                <a:cs typeface="Times New Roman"/>
              </a:rPr>
              <a:t>任何物质的体积必定是</a:t>
            </a:r>
            <a:r>
              <a:rPr lang="en-US" altLang="zh-CN" sz="2600" kern="100" dirty="0">
                <a:latin typeface="Times New Roman"/>
                <a:ea typeface="微软雅黑"/>
                <a:cs typeface="Courier New"/>
              </a:rPr>
              <a:t>22.4 L</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D.22.4 L CO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18 g 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zh-CN" altLang="zh-CN" sz="2600" kern="100" dirty="0">
                <a:latin typeface="Times New Roman"/>
                <a:ea typeface="微软雅黑"/>
                <a:cs typeface="Times New Roman"/>
              </a:rPr>
              <a:t>所含的分子数相</a:t>
            </a:r>
            <a:r>
              <a:rPr lang="zh-CN" altLang="zh-CN" sz="2600" kern="100" dirty="0" smtClean="0">
                <a:latin typeface="Times New Roman"/>
                <a:ea typeface="微软雅黑"/>
                <a:cs typeface="Times New Roman"/>
              </a:rPr>
              <a:t>等</a:t>
            </a:r>
            <a:endParaRPr lang="zh-CN" altLang="zh-CN" sz="1050" kern="100" dirty="0">
              <a:latin typeface="宋体"/>
              <a:cs typeface="Courier New"/>
            </a:endParaRPr>
          </a:p>
        </p:txBody>
      </p:sp>
      <p:sp>
        <p:nvSpPr>
          <p:cNvPr id="8" name="TextBox 7"/>
          <p:cNvSpPr txBox="1"/>
          <p:nvPr/>
        </p:nvSpPr>
        <p:spPr>
          <a:xfrm>
            <a:off x="3476782" y="1597203"/>
            <a:ext cx="413179" cy="553998"/>
          </a:xfrm>
          <a:prstGeom prst="rect">
            <a:avLst/>
          </a:prstGeom>
          <a:noFill/>
        </p:spPr>
        <p:txBody>
          <a:bodyPr wrap="square" rtlCol="0">
            <a:spAutoFit/>
          </a:bodyPr>
          <a:lstStyle/>
          <a:p>
            <a:r>
              <a:rPr lang="en-US" altLang="zh-CN" sz="3000" b="1" dirty="0">
                <a:solidFill>
                  <a:srgbClr val="C00000"/>
                </a:solidFill>
                <a:latin typeface="Times New Roman" pitchFamily="18" charset="0"/>
                <a:ea typeface="华文细黑" pitchFamily="2" charset="-122"/>
                <a:cs typeface="Times New Roman" pitchFamily="18" charset="0"/>
              </a:rPr>
              <a:t>B</a:t>
            </a:r>
            <a:endParaRPr lang="zh-CN" altLang="en-US" sz="3000" b="1" dirty="0">
              <a:solidFill>
                <a:srgbClr val="C00000"/>
              </a:solidFill>
              <a:latin typeface="Times New Roman" pitchFamily="18" charset="0"/>
              <a:ea typeface="华文细黑" pitchFamily="2" charset="-122"/>
              <a:cs typeface="Times New Roman" pitchFamily="18" charset="0"/>
            </a:endParaRPr>
          </a:p>
        </p:txBody>
      </p:sp>
      <p:pic>
        <p:nvPicPr>
          <p:cNvPr id="281602" name="Picture 2" descr="实践应用"/>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55022" y="914889"/>
            <a:ext cx="2011685" cy="51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568877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1781" y="1479813"/>
            <a:ext cx="11654075" cy="3030101"/>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latin typeface="Times New Roman"/>
                <a:ea typeface="黑体"/>
                <a:cs typeface="Times New Roman"/>
              </a:rPr>
              <a:t>【课程标准要求】</a:t>
            </a:r>
            <a:r>
              <a:rPr lang="zh-CN" altLang="zh-CN" sz="2600" kern="100" dirty="0">
                <a:latin typeface="Times New Roman"/>
                <a:ea typeface="微软雅黑"/>
                <a:cs typeface="Times New Roman"/>
              </a:rPr>
              <a:t>　</a:t>
            </a:r>
            <a:endParaRPr lang="zh-CN" altLang="zh-CN" sz="1050" kern="100" dirty="0">
              <a:latin typeface="宋体"/>
              <a:cs typeface="Courier New"/>
            </a:endParaRPr>
          </a:p>
          <a:p>
            <a:pPr algn="just">
              <a:lnSpc>
                <a:spcPct val="150000"/>
              </a:lnSpc>
              <a:spcAft>
                <a:spcPts val="0"/>
              </a:spcAft>
              <a:tabLst>
                <a:tab pos="3510915" algn="l"/>
              </a:tabLst>
            </a:pPr>
            <a:r>
              <a:rPr lang="en-US" altLang="zh-CN" sz="2600" b="1" kern="100" dirty="0">
                <a:latin typeface="Times New Roman"/>
                <a:ea typeface="仿宋_GB2312"/>
                <a:cs typeface="Courier New"/>
              </a:rPr>
              <a:t>1. </a:t>
            </a:r>
            <a:r>
              <a:rPr lang="zh-CN" altLang="zh-CN" sz="2600" b="1" kern="100" dirty="0">
                <a:latin typeface="Times New Roman"/>
                <a:ea typeface="仿宋_GB2312"/>
                <a:cs typeface="Times New Roman"/>
              </a:rPr>
              <a:t>通过分析、推理认识气体摩尔体积的构成要素及其相互关系，了解气体摩尔体积的含义和应用。</a:t>
            </a:r>
            <a:endParaRPr lang="zh-CN" altLang="zh-CN" sz="1050" kern="100" dirty="0">
              <a:latin typeface="宋体"/>
              <a:cs typeface="Courier New"/>
            </a:endParaRPr>
          </a:p>
          <a:p>
            <a:pPr algn="just">
              <a:lnSpc>
                <a:spcPct val="150000"/>
              </a:lnSpc>
              <a:spcAft>
                <a:spcPts val="0"/>
              </a:spcAft>
              <a:tabLst>
                <a:tab pos="3510915" algn="l"/>
              </a:tabLst>
            </a:pPr>
            <a:r>
              <a:rPr lang="en-US" altLang="zh-CN" sz="2600" b="1" kern="100" dirty="0">
                <a:latin typeface="Times New Roman"/>
                <a:ea typeface="仿宋_GB2312"/>
                <a:cs typeface="Courier New"/>
              </a:rPr>
              <a:t>2.</a:t>
            </a:r>
            <a:r>
              <a:rPr lang="zh-CN" altLang="zh-CN" sz="2600" b="1" kern="100" dirty="0">
                <a:latin typeface="Times New Roman"/>
                <a:ea typeface="仿宋_GB2312"/>
                <a:cs typeface="Times New Roman"/>
              </a:rPr>
              <a:t>在微观与宏观转换中提升对气体摩尔体积概念的理解，能运用气体摩尔体积进行简单计算。</a:t>
            </a:r>
            <a:endParaRPr lang="zh-CN" altLang="zh-CN" sz="1050" kern="100" dirty="0">
              <a:effectLst/>
              <a:latin typeface="宋体"/>
              <a:cs typeface="Courier New"/>
            </a:endParaRPr>
          </a:p>
        </p:txBody>
      </p:sp>
    </p:spTree>
    <p:extLst>
      <p:ext uri="{BB962C8B-B14F-4D97-AF65-F5344CB8AC3E}">
        <p14:creationId xmlns:p14="http://schemas.microsoft.com/office/powerpoint/2010/main" val="1052966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1781" y="1506929"/>
            <a:ext cx="11654075" cy="304799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没有指明气体是否处于标准状况，</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错误；气体摩尔体积适用于单一气体，也可以是混合气体，只要符合物质的量为</a:t>
            </a:r>
            <a:r>
              <a:rPr lang="en-US" altLang="zh-CN" sz="2600" b="1" kern="100" dirty="0">
                <a:solidFill>
                  <a:srgbClr val="0000FF"/>
                </a:solidFill>
                <a:latin typeface="Times New Roman"/>
                <a:ea typeface="仿宋_GB2312"/>
                <a:cs typeface="Courier New"/>
              </a:rPr>
              <a:t>1 </a:t>
            </a:r>
            <a:r>
              <a:rPr lang="en-US" altLang="zh-CN" sz="2600" b="1" kern="100" dirty="0" err="1">
                <a:solidFill>
                  <a:srgbClr val="0000FF"/>
                </a:solidFill>
                <a:latin typeface="Times New Roman"/>
                <a:ea typeface="仿宋_GB2312"/>
                <a:cs typeface="Courier New"/>
              </a:rPr>
              <a:t>mol</a:t>
            </a:r>
            <a:r>
              <a:rPr lang="zh-CN" altLang="zh-CN" sz="2600" b="1" kern="100" dirty="0">
                <a:solidFill>
                  <a:srgbClr val="0000FF"/>
                </a:solidFill>
                <a:latin typeface="Times New Roman"/>
                <a:ea typeface="仿宋_GB2312"/>
                <a:cs typeface="Times New Roman"/>
              </a:rPr>
              <a:t>，且为标准状况下，体积都约为</a:t>
            </a:r>
            <a:r>
              <a:rPr lang="en-US" altLang="zh-CN" sz="2600" b="1" kern="100" dirty="0">
                <a:solidFill>
                  <a:srgbClr val="0000FF"/>
                </a:solidFill>
                <a:latin typeface="Times New Roman"/>
                <a:ea typeface="仿宋_GB2312"/>
                <a:cs typeface="Courier New"/>
              </a:rPr>
              <a:t>22.4 L</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正确；标准状况下，</a:t>
            </a:r>
            <a:r>
              <a:rPr lang="en-US" altLang="zh-CN" sz="2600" b="1" kern="100" dirty="0">
                <a:solidFill>
                  <a:srgbClr val="0000FF"/>
                </a:solidFill>
                <a:latin typeface="Times New Roman"/>
                <a:ea typeface="仿宋_GB2312"/>
                <a:cs typeface="Courier New"/>
              </a:rPr>
              <a:t>1 </a:t>
            </a:r>
            <a:r>
              <a:rPr lang="en-US" altLang="zh-CN" sz="2600" b="1" kern="100" dirty="0" err="1">
                <a:solidFill>
                  <a:srgbClr val="0000FF"/>
                </a:solidFill>
                <a:latin typeface="Times New Roman"/>
                <a:ea typeface="仿宋_GB2312"/>
                <a:cs typeface="Courier New"/>
              </a:rPr>
              <a:t>mol</a:t>
            </a:r>
            <a:r>
              <a:rPr lang="zh-CN" altLang="zh-CN" sz="2600" b="1" kern="100" dirty="0">
                <a:solidFill>
                  <a:srgbClr val="0000FF"/>
                </a:solidFill>
                <a:latin typeface="Times New Roman"/>
                <a:ea typeface="仿宋_GB2312"/>
                <a:cs typeface="Times New Roman"/>
              </a:rPr>
              <a:t>任何气体的体积都约为</a:t>
            </a:r>
            <a:r>
              <a:rPr lang="en-US" altLang="zh-CN" sz="2600" b="1" kern="100" dirty="0">
                <a:solidFill>
                  <a:srgbClr val="0000FF"/>
                </a:solidFill>
                <a:latin typeface="Times New Roman"/>
                <a:ea typeface="仿宋_GB2312"/>
                <a:cs typeface="Courier New"/>
              </a:rPr>
              <a:t>22.4 L</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错误；</a:t>
            </a:r>
            <a:r>
              <a:rPr lang="en-US" altLang="zh-CN" sz="2600" b="1" kern="100" dirty="0">
                <a:solidFill>
                  <a:srgbClr val="0000FF"/>
                </a:solidFill>
                <a:latin typeface="Times New Roman"/>
                <a:ea typeface="仿宋_GB2312"/>
                <a:cs typeface="Courier New"/>
              </a:rPr>
              <a:t>18 g 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zh-CN" altLang="zh-CN" sz="2600" b="1" kern="100" dirty="0">
                <a:solidFill>
                  <a:srgbClr val="0000FF"/>
                </a:solidFill>
                <a:latin typeface="Times New Roman"/>
                <a:ea typeface="仿宋_GB2312"/>
                <a:cs typeface="Times New Roman"/>
              </a:rPr>
              <a:t>是</a:t>
            </a:r>
            <a:r>
              <a:rPr lang="en-US" altLang="zh-CN" sz="2600" b="1" kern="100" dirty="0">
                <a:solidFill>
                  <a:srgbClr val="0000FF"/>
                </a:solidFill>
                <a:latin typeface="Times New Roman"/>
                <a:ea typeface="仿宋_GB2312"/>
                <a:cs typeface="Courier New"/>
              </a:rPr>
              <a:t>1 </a:t>
            </a:r>
            <a:r>
              <a:rPr lang="en-US" altLang="zh-CN" sz="2600" b="1" kern="100" dirty="0" err="1">
                <a:solidFill>
                  <a:srgbClr val="0000FF"/>
                </a:solidFill>
                <a:latin typeface="Times New Roman"/>
                <a:ea typeface="仿宋_GB2312"/>
                <a:cs typeface="Courier New"/>
              </a:rPr>
              <a:t>mol</a:t>
            </a:r>
            <a:r>
              <a:rPr lang="en-US" altLang="zh-CN" sz="2600" b="1" kern="100" dirty="0">
                <a:solidFill>
                  <a:srgbClr val="0000FF"/>
                </a:solidFill>
                <a:latin typeface="Times New Roman"/>
                <a:ea typeface="仿宋_GB2312"/>
                <a:cs typeface="Courier New"/>
              </a:rPr>
              <a:t> 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zh-CN" altLang="zh-CN" sz="2600" b="1" kern="100" dirty="0">
                <a:solidFill>
                  <a:srgbClr val="0000FF"/>
                </a:solidFill>
                <a:latin typeface="Times New Roman"/>
                <a:ea typeface="仿宋_GB2312"/>
                <a:cs typeface="Times New Roman"/>
              </a:rPr>
              <a:t>，但</a:t>
            </a:r>
            <a:r>
              <a:rPr lang="en-US" altLang="zh-CN" sz="2600" b="1" kern="100" dirty="0">
                <a:solidFill>
                  <a:srgbClr val="0000FF"/>
                </a:solidFill>
                <a:latin typeface="Times New Roman"/>
                <a:ea typeface="仿宋_GB2312"/>
                <a:cs typeface="Courier New"/>
              </a:rPr>
              <a:t>22.4 L CO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不一定是</a:t>
            </a:r>
            <a:r>
              <a:rPr lang="en-US" altLang="zh-CN" sz="2600" b="1" kern="100" dirty="0">
                <a:solidFill>
                  <a:srgbClr val="0000FF"/>
                </a:solidFill>
                <a:latin typeface="Times New Roman"/>
                <a:ea typeface="仿宋_GB2312"/>
                <a:cs typeface="Courier New"/>
              </a:rPr>
              <a:t>1 </a:t>
            </a:r>
            <a:r>
              <a:rPr lang="en-US" altLang="zh-CN" sz="2600" b="1" kern="100" dirty="0" err="1">
                <a:solidFill>
                  <a:srgbClr val="0000FF"/>
                </a:solidFill>
                <a:latin typeface="Times New Roman"/>
                <a:ea typeface="仿宋_GB2312"/>
                <a:cs typeface="Courier New"/>
              </a:rPr>
              <a:t>mol</a:t>
            </a:r>
            <a:r>
              <a:rPr lang="zh-CN" altLang="zh-CN" sz="2600" b="1" kern="100" dirty="0">
                <a:solidFill>
                  <a:srgbClr val="0000FF"/>
                </a:solidFill>
                <a:latin typeface="Times New Roman"/>
                <a:ea typeface="仿宋_GB2312"/>
                <a:cs typeface="Times New Roman"/>
              </a:rPr>
              <a:t>，因为其所处条件不确定，</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错误</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76405503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46776" y="1044236"/>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下列说法正确的是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7" name="矩形 6"/>
          <p:cNvSpPr/>
          <p:nvPr/>
        </p:nvSpPr>
        <p:spPr>
          <a:xfrm>
            <a:off x="503238" y="1716140"/>
            <a:ext cx="11397613" cy="252374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标准状况下，</a:t>
            </a:r>
            <a:r>
              <a:rPr lang="en-US" altLang="zh-CN" sz="2600" kern="100" dirty="0">
                <a:latin typeface="Times New Roman"/>
                <a:ea typeface="微软雅黑"/>
                <a:cs typeface="Courier New"/>
              </a:rPr>
              <a:t>22.4 L</a:t>
            </a:r>
            <a:r>
              <a:rPr lang="zh-CN" altLang="zh-CN" sz="2600" kern="100" dirty="0">
                <a:latin typeface="Times New Roman"/>
                <a:ea typeface="微软雅黑"/>
                <a:cs typeface="Times New Roman"/>
              </a:rPr>
              <a:t>任何气体都约含有</a:t>
            </a:r>
            <a:r>
              <a:rPr lang="en-US" altLang="zh-CN" sz="2600" kern="100" dirty="0">
                <a:latin typeface="Times New Roman"/>
                <a:ea typeface="微软雅黑"/>
                <a:cs typeface="Courier New"/>
              </a:rPr>
              <a:t>6.02</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10</a:t>
            </a:r>
            <a:r>
              <a:rPr lang="en-US" altLang="zh-CN" sz="2600" kern="100" baseline="30000" dirty="0">
                <a:latin typeface="Times New Roman"/>
                <a:ea typeface="微软雅黑"/>
                <a:cs typeface="Courier New"/>
              </a:rPr>
              <a:t>23</a:t>
            </a:r>
            <a:r>
              <a:rPr lang="zh-CN" altLang="zh-CN" sz="2600" kern="100" dirty="0">
                <a:latin typeface="Times New Roman"/>
                <a:ea typeface="微软雅黑"/>
                <a:cs typeface="Times New Roman"/>
              </a:rPr>
              <a:t>个分子</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含</a:t>
            </a:r>
            <a:r>
              <a:rPr lang="en-US" altLang="zh-CN" sz="2600" kern="100" dirty="0">
                <a:latin typeface="Times New Roman"/>
                <a:ea typeface="微软雅黑"/>
                <a:cs typeface="Courier New"/>
              </a:rPr>
              <a:t>1 </a:t>
            </a:r>
            <a:r>
              <a:rPr lang="en-US" altLang="zh-CN" sz="2600" kern="100" dirty="0" err="1">
                <a:latin typeface="Times New Roman"/>
                <a:ea typeface="微软雅黑"/>
                <a:cs typeface="Courier New"/>
              </a:rPr>
              <a:t>mol</a:t>
            </a:r>
            <a:r>
              <a:rPr lang="zh-CN" altLang="zh-CN" sz="2600" kern="100" dirty="0">
                <a:latin typeface="Times New Roman"/>
                <a:ea typeface="微软雅黑"/>
                <a:cs typeface="Times New Roman"/>
              </a:rPr>
              <a:t>氦原子的氦气在标准状况下的体积约为</a:t>
            </a:r>
            <a:r>
              <a:rPr lang="en-US" altLang="zh-CN" sz="2600" kern="100" dirty="0">
                <a:latin typeface="Times New Roman"/>
                <a:ea typeface="微软雅黑"/>
                <a:cs typeface="Courier New"/>
              </a:rPr>
              <a:t>11.2 L</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常温常压下，</a:t>
            </a:r>
            <a:r>
              <a:rPr lang="en-US" altLang="zh-CN" sz="2600" kern="100" dirty="0">
                <a:latin typeface="Times New Roman"/>
                <a:ea typeface="微软雅黑"/>
                <a:cs typeface="Courier New"/>
              </a:rPr>
              <a:t>11.2 L Cl</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含有的分子数为</a:t>
            </a:r>
            <a:r>
              <a:rPr lang="en-US" altLang="zh-CN" sz="2600" kern="100" dirty="0">
                <a:latin typeface="Times New Roman"/>
                <a:ea typeface="微软雅黑"/>
                <a:cs typeface="Courier New"/>
              </a:rPr>
              <a:t>0.5</a:t>
            </a:r>
            <a:r>
              <a:rPr lang="en-US" altLang="zh-CN" sz="2600" i="1" kern="100" dirty="0">
                <a:latin typeface="Times New Roman"/>
                <a:ea typeface="微软雅黑"/>
                <a:cs typeface="Courier New"/>
              </a:rPr>
              <a:t>N</a:t>
            </a:r>
            <a:r>
              <a:rPr lang="en-US" altLang="zh-CN" sz="2600" kern="100" baseline="-25000" dirty="0">
                <a:latin typeface="Times New Roman"/>
                <a:ea typeface="微软雅黑"/>
                <a:cs typeface="Courier New"/>
              </a:rPr>
              <a:t>A</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标准状况下，</a:t>
            </a:r>
            <a:r>
              <a:rPr lang="en-US" altLang="zh-CN" sz="2600" kern="100" dirty="0">
                <a:latin typeface="Times New Roman"/>
                <a:ea typeface="微软雅黑"/>
                <a:cs typeface="Courier New"/>
              </a:rPr>
              <a:t>11.2 L</a:t>
            </a:r>
            <a:r>
              <a:rPr lang="zh-CN" altLang="zh-CN" sz="2600" kern="100" dirty="0">
                <a:latin typeface="Times New Roman"/>
                <a:ea typeface="微软雅黑"/>
                <a:cs typeface="Times New Roman"/>
              </a:rPr>
              <a:t>蔗糖含有的分子数为</a:t>
            </a:r>
            <a:r>
              <a:rPr lang="en-US" altLang="zh-CN" sz="2600" kern="100" dirty="0" smtClean="0">
                <a:latin typeface="Times New Roman"/>
                <a:ea typeface="微软雅黑"/>
                <a:cs typeface="Courier New"/>
              </a:rPr>
              <a:t>0.5</a:t>
            </a:r>
            <a:r>
              <a:rPr lang="en-US" altLang="zh-CN" sz="2600" i="1" kern="100" dirty="0" smtClean="0">
                <a:latin typeface="Times New Roman"/>
                <a:ea typeface="微软雅黑"/>
                <a:cs typeface="Courier New"/>
              </a:rPr>
              <a:t>N</a:t>
            </a:r>
            <a:r>
              <a:rPr lang="en-US" altLang="zh-CN" sz="2600" kern="100" baseline="-25000" dirty="0" smtClean="0">
                <a:latin typeface="Times New Roman"/>
                <a:ea typeface="微软雅黑"/>
                <a:cs typeface="Courier New"/>
              </a:rPr>
              <a:t>A</a:t>
            </a:r>
            <a:endParaRPr lang="zh-CN" altLang="zh-CN" sz="1050" kern="100" dirty="0">
              <a:latin typeface="宋体"/>
              <a:cs typeface="Courier New"/>
            </a:endParaRPr>
          </a:p>
        </p:txBody>
      </p:sp>
      <p:sp>
        <p:nvSpPr>
          <p:cNvPr id="8" name="TextBox 7"/>
          <p:cNvSpPr txBox="1"/>
          <p:nvPr/>
        </p:nvSpPr>
        <p:spPr>
          <a:xfrm>
            <a:off x="3479002" y="1179251"/>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A</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353658620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44556" y="996775"/>
            <a:ext cx="11654075" cy="3648154"/>
          </a:xfrm>
          <a:prstGeom prst="rect">
            <a:avLst/>
          </a:prstGeom>
        </p:spPr>
        <p:txBody>
          <a:bodyPr wrap="square" lIns="121898" tIns="60948" rIns="121898" bIns="60948">
            <a:spAutoFit/>
          </a:bodyPr>
          <a:lstStyle/>
          <a:p>
            <a:pPr lvl="0" algn="just">
              <a:lnSpc>
                <a:spcPct val="150000"/>
              </a:lnSpc>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标准状况下</a:t>
            </a:r>
            <a:r>
              <a:rPr lang="en-US" altLang="zh-CN" sz="2600" b="1" kern="100" dirty="0">
                <a:solidFill>
                  <a:srgbClr val="0000FF"/>
                </a:solidFill>
                <a:latin typeface="Times New Roman"/>
                <a:ea typeface="仿宋_GB2312"/>
                <a:cs typeface="Courier New"/>
              </a:rPr>
              <a:t>22.4 L</a:t>
            </a:r>
            <a:r>
              <a:rPr lang="zh-CN" altLang="zh-CN" sz="2600" b="1" kern="100" dirty="0">
                <a:solidFill>
                  <a:srgbClr val="0000FF"/>
                </a:solidFill>
                <a:latin typeface="Times New Roman"/>
                <a:ea typeface="仿宋_GB2312"/>
                <a:cs typeface="Times New Roman"/>
              </a:rPr>
              <a:t>气体的物质的量为</a:t>
            </a:r>
            <a:r>
              <a:rPr lang="en-US" altLang="zh-CN" sz="2600" b="1" kern="100" dirty="0">
                <a:solidFill>
                  <a:srgbClr val="0000FF"/>
                </a:solidFill>
                <a:latin typeface="Times New Roman"/>
                <a:ea typeface="仿宋_GB2312"/>
                <a:cs typeface="Courier New"/>
              </a:rPr>
              <a:t>1 </a:t>
            </a:r>
            <a:r>
              <a:rPr lang="en-US" altLang="zh-CN" sz="2600" b="1" kern="100" dirty="0" err="1">
                <a:solidFill>
                  <a:srgbClr val="0000FF"/>
                </a:solidFill>
                <a:latin typeface="Times New Roman"/>
                <a:ea typeface="仿宋_GB2312"/>
                <a:cs typeface="Courier New"/>
              </a:rPr>
              <a:t>mol</a:t>
            </a:r>
            <a:r>
              <a:rPr lang="zh-CN" altLang="zh-CN" sz="2600" b="1" kern="100" dirty="0">
                <a:solidFill>
                  <a:srgbClr val="0000FF"/>
                </a:solidFill>
                <a:latin typeface="Times New Roman"/>
                <a:ea typeface="仿宋_GB2312"/>
                <a:cs typeface="Times New Roman"/>
              </a:rPr>
              <a:t>，而分子个数</a:t>
            </a:r>
            <a:r>
              <a:rPr lang="en-US" altLang="zh-CN" sz="2600" b="1" i="1" kern="100" dirty="0">
                <a:solidFill>
                  <a:srgbClr val="0000FF"/>
                </a:solidFill>
                <a:latin typeface="Times New Roman"/>
                <a:ea typeface="仿宋_GB2312"/>
                <a:cs typeface="Courier New"/>
              </a:rPr>
              <a:t>N</a:t>
            </a:r>
            <a:r>
              <a:rPr lang="zh-CN" altLang="zh-CN" sz="2600" b="1" kern="100" dirty="0">
                <a:solidFill>
                  <a:srgbClr val="0000FF"/>
                </a:solidFill>
                <a:latin typeface="Times New Roman"/>
                <a:ea typeface="仿宋_GB2312"/>
                <a:cs typeface="Times New Roman"/>
              </a:rPr>
              <a:t>＝</a:t>
            </a:r>
            <a:r>
              <a:rPr lang="en-US" altLang="zh-CN" sz="2600" b="1" i="1" kern="100" dirty="0" err="1">
                <a:solidFill>
                  <a:srgbClr val="0000FF"/>
                </a:solidFill>
                <a:latin typeface="Times New Roman"/>
                <a:ea typeface="仿宋_GB2312"/>
                <a:cs typeface="Courier New"/>
              </a:rPr>
              <a:t>nN</a:t>
            </a:r>
            <a:r>
              <a:rPr lang="en-US" altLang="zh-CN" sz="2600" b="1" kern="100" baseline="-25000" dirty="0" err="1">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a:t>
            </a:r>
            <a:r>
              <a:rPr lang="en-US" altLang="zh-CN" sz="2600" b="1" i="1" kern="100" dirty="0">
                <a:solidFill>
                  <a:srgbClr val="0000FF"/>
                </a:solidFill>
                <a:latin typeface="Times New Roman"/>
                <a:ea typeface="仿宋_GB2312"/>
                <a:cs typeface="Courier New"/>
              </a:rPr>
              <a:t>N</a:t>
            </a:r>
            <a:r>
              <a:rPr lang="en-US" altLang="zh-CN" sz="2600" b="1" kern="100" baseline="-250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个，即约为</a:t>
            </a:r>
            <a:r>
              <a:rPr lang="en-US" altLang="zh-CN" sz="2600" b="1" kern="100" dirty="0">
                <a:solidFill>
                  <a:srgbClr val="0000FF"/>
                </a:solidFill>
                <a:latin typeface="Times New Roman"/>
                <a:ea typeface="仿宋_GB2312"/>
                <a:cs typeface="Courier New"/>
              </a:rPr>
              <a:t>6.02</a:t>
            </a:r>
            <a:r>
              <a:rPr lang="en-US" altLang="zh-CN" sz="2600" kern="100" dirty="0">
                <a:solidFill>
                  <a:prstClr val="black"/>
                </a:solidFill>
                <a:latin typeface="宋体"/>
                <a:ea typeface="微软雅黑"/>
                <a:cs typeface="Times New Roman"/>
              </a:rPr>
              <a:t>×</a:t>
            </a:r>
            <a:r>
              <a:rPr lang="en-US" altLang="zh-CN" sz="2600" b="1" kern="100" dirty="0">
                <a:solidFill>
                  <a:srgbClr val="0000FF"/>
                </a:solidFill>
                <a:latin typeface="Times New Roman"/>
                <a:ea typeface="仿宋_GB2312"/>
                <a:cs typeface="Courier New"/>
              </a:rPr>
              <a:t>10</a:t>
            </a:r>
            <a:r>
              <a:rPr lang="en-US" altLang="zh-CN" sz="2600" b="1" kern="100" baseline="30000" dirty="0">
                <a:solidFill>
                  <a:srgbClr val="0000FF"/>
                </a:solidFill>
                <a:latin typeface="Times New Roman"/>
                <a:ea typeface="仿宋_GB2312"/>
                <a:cs typeface="Courier New"/>
              </a:rPr>
              <a:t>23</a:t>
            </a:r>
            <a:r>
              <a:rPr lang="zh-CN" altLang="zh-CN" sz="2600" b="1" kern="100" dirty="0">
                <a:solidFill>
                  <a:srgbClr val="0000FF"/>
                </a:solidFill>
                <a:latin typeface="Times New Roman"/>
                <a:ea typeface="仿宋_GB2312"/>
                <a:cs typeface="Times New Roman"/>
              </a:rPr>
              <a:t>个，</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正确；氦气分子为单原子分子，故含</a:t>
            </a:r>
            <a:r>
              <a:rPr lang="en-US" altLang="zh-CN" sz="2600" b="1" kern="100" dirty="0">
                <a:solidFill>
                  <a:srgbClr val="0000FF"/>
                </a:solidFill>
                <a:latin typeface="Times New Roman"/>
                <a:ea typeface="仿宋_GB2312"/>
                <a:cs typeface="Courier New"/>
              </a:rPr>
              <a:t>1 </a:t>
            </a:r>
            <a:r>
              <a:rPr lang="en-US" altLang="zh-CN" sz="2600" b="1" kern="100" dirty="0" err="1">
                <a:solidFill>
                  <a:srgbClr val="0000FF"/>
                </a:solidFill>
                <a:latin typeface="Times New Roman"/>
                <a:ea typeface="仿宋_GB2312"/>
                <a:cs typeface="Courier New"/>
              </a:rPr>
              <a:t>mol</a:t>
            </a:r>
            <a:r>
              <a:rPr lang="zh-CN" altLang="zh-CN" sz="2600" b="1" kern="100" dirty="0">
                <a:solidFill>
                  <a:srgbClr val="0000FF"/>
                </a:solidFill>
                <a:latin typeface="Times New Roman"/>
                <a:ea typeface="仿宋_GB2312"/>
                <a:cs typeface="Times New Roman"/>
              </a:rPr>
              <a:t>氦原子的氦气的物质的量为</a:t>
            </a:r>
            <a:r>
              <a:rPr lang="en-US" altLang="zh-CN" sz="2600" b="1" kern="100" dirty="0">
                <a:solidFill>
                  <a:srgbClr val="0000FF"/>
                </a:solidFill>
                <a:latin typeface="Times New Roman"/>
                <a:ea typeface="仿宋_GB2312"/>
                <a:cs typeface="Courier New"/>
              </a:rPr>
              <a:t>1 </a:t>
            </a:r>
            <a:r>
              <a:rPr lang="en-US" altLang="zh-CN" sz="2600" b="1" kern="100" dirty="0" err="1">
                <a:solidFill>
                  <a:srgbClr val="0000FF"/>
                </a:solidFill>
                <a:latin typeface="Times New Roman"/>
                <a:ea typeface="仿宋_GB2312"/>
                <a:cs typeface="Courier New"/>
              </a:rPr>
              <a:t>mol</a:t>
            </a:r>
            <a:r>
              <a:rPr lang="zh-CN" altLang="zh-CN" sz="2600" b="1" kern="100" dirty="0">
                <a:solidFill>
                  <a:srgbClr val="0000FF"/>
                </a:solidFill>
                <a:latin typeface="Times New Roman"/>
                <a:ea typeface="仿宋_GB2312"/>
                <a:cs typeface="Times New Roman"/>
              </a:rPr>
              <a:t>，在标况下的体积为</a:t>
            </a:r>
            <a:r>
              <a:rPr lang="en-US" altLang="zh-CN" sz="2600" b="1" kern="100" dirty="0">
                <a:solidFill>
                  <a:srgbClr val="0000FF"/>
                </a:solidFill>
                <a:latin typeface="Times New Roman"/>
                <a:ea typeface="仿宋_GB2312"/>
                <a:cs typeface="Courier New"/>
              </a:rPr>
              <a:t>22.4 L</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错误；常温常压下，气体摩尔体积大于</a:t>
            </a:r>
            <a:r>
              <a:rPr lang="en-US" altLang="zh-CN" sz="2600" b="1" kern="100" dirty="0">
                <a:solidFill>
                  <a:srgbClr val="0000FF"/>
                </a:solidFill>
                <a:latin typeface="Times New Roman"/>
                <a:ea typeface="仿宋_GB2312"/>
                <a:cs typeface="Courier New"/>
              </a:rPr>
              <a:t>22.4 L·mol</a:t>
            </a:r>
            <a:r>
              <a:rPr lang="en-US" altLang="zh-CN" sz="2600" b="1" kern="100" baseline="30000" dirty="0">
                <a:solidFill>
                  <a:srgbClr val="0000FF"/>
                </a:solidFill>
                <a:latin typeface="Times New Roman"/>
                <a:ea typeface="仿宋_GB2312"/>
                <a:cs typeface="Courier New"/>
              </a:rPr>
              <a:t>-1</a:t>
            </a:r>
            <a:r>
              <a:rPr lang="zh-CN" altLang="zh-CN" sz="2600" b="1" kern="100" dirty="0">
                <a:solidFill>
                  <a:srgbClr val="0000FF"/>
                </a:solidFill>
                <a:latin typeface="Times New Roman"/>
                <a:ea typeface="仿宋_GB2312"/>
                <a:cs typeface="Times New Roman"/>
              </a:rPr>
              <a:t>，故</a:t>
            </a:r>
            <a:r>
              <a:rPr lang="en-US" altLang="zh-CN" sz="2600" b="1" kern="100" dirty="0">
                <a:solidFill>
                  <a:srgbClr val="0000FF"/>
                </a:solidFill>
                <a:latin typeface="Times New Roman"/>
                <a:ea typeface="仿宋_GB2312"/>
                <a:cs typeface="Courier New"/>
              </a:rPr>
              <a:t>11.2 L</a:t>
            </a:r>
            <a:r>
              <a:rPr lang="zh-CN" altLang="zh-CN" sz="2600" b="1" kern="100" dirty="0">
                <a:solidFill>
                  <a:srgbClr val="0000FF"/>
                </a:solidFill>
                <a:latin typeface="Times New Roman"/>
                <a:ea typeface="仿宋_GB2312"/>
                <a:cs typeface="Times New Roman"/>
              </a:rPr>
              <a:t>氯气的物质的量小于</a:t>
            </a:r>
            <a:r>
              <a:rPr lang="en-US" altLang="zh-CN" sz="2600" b="1" kern="100" dirty="0">
                <a:solidFill>
                  <a:srgbClr val="0000FF"/>
                </a:solidFill>
                <a:latin typeface="Times New Roman"/>
                <a:ea typeface="仿宋_GB2312"/>
                <a:cs typeface="Courier New"/>
              </a:rPr>
              <a:t>0.5 </a:t>
            </a:r>
            <a:r>
              <a:rPr lang="en-US" altLang="zh-CN" sz="2600" b="1" kern="100" dirty="0" err="1">
                <a:solidFill>
                  <a:srgbClr val="0000FF"/>
                </a:solidFill>
                <a:latin typeface="Times New Roman"/>
                <a:ea typeface="仿宋_GB2312"/>
                <a:cs typeface="Courier New"/>
              </a:rPr>
              <a:t>mol</a:t>
            </a:r>
            <a:r>
              <a:rPr lang="zh-CN" altLang="zh-CN" sz="2600" b="1" kern="100" dirty="0">
                <a:solidFill>
                  <a:srgbClr val="0000FF"/>
                </a:solidFill>
                <a:latin typeface="Times New Roman"/>
                <a:ea typeface="仿宋_GB2312"/>
                <a:cs typeface="Times New Roman"/>
              </a:rPr>
              <a:t>，则分子个数小于</a:t>
            </a:r>
            <a:r>
              <a:rPr lang="en-US" altLang="zh-CN" sz="2600" b="1" kern="100" dirty="0">
                <a:solidFill>
                  <a:srgbClr val="0000FF"/>
                </a:solidFill>
                <a:latin typeface="Times New Roman"/>
                <a:ea typeface="仿宋_GB2312"/>
                <a:cs typeface="Courier New"/>
              </a:rPr>
              <a:t>0.5</a:t>
            </a:r>
            <a:r>
              <a:rPr lang="en-US" altLang="zh-CN" sz="2600" b="1" i="1" kern="100" dirty="0">
                <a:solidFill>
                  <a:srgbClr val="0000FF"/>
                </a:solidFill>
                <a:latin typeface="Times New Roman"/>
                <a:ea typeface="仿宋_GB2312"/>
                <a:cs typeface="Courier New"/>
              </a:rPr>
              <a:t>N</a:t>
            </a:r>
            <a:r>
              <a:rPr lang="en-US" altLang="zh-CN" sz="2600" b="1" kern="100" baseline="-250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个，</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错误；标况下蔗糖为固体，故不能根据气体摩尔体积来计算其物质的量，</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错误</a:t>
            </a:r>
            <a:r>
              <a:rPr lang="zh-CN" altLang="zh-CN" sz="2600" b="1" kern="100" dirty="0" smtClean="0">
                <a:solidFill>
                  <a:srgbClr val="0000FF"/>
                </a:solidFill>
                <a:latin typeface="Times New Roman"/>
                <a:ea typeface="仿宋_GB2312"/>
                <a:cs typeface="Times New Roman"/>
              </a:rPr>
              <a:t>。</a:t>
            </a:r>
            <a:endParaRPr lang="zh-CN" altLang="zh-CN" sz="1050" kern="100" dirty="0">
              <a:solidFill>
                <a:prstClr val="black"/>
              </a:solidFill>
              <a:latin typeface="宋体"/>
              <a:cs typeface="Courier New"/>
            </a:endParaRPr>
          </a:p>
        </p:txBody>
      </p:sp>
    </p:spTree>
    <p:extLst>
      <p:ext uri="{BB962C8B-B14F-4D97-AF65-F5344CB8AC3E}">
        <p14:creationId xmlns:p14="http://schemas.microsoft.com/office/powerpoint/2010/main" val="350058108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5449545"/>
          </a:xfrm>
          <a:prstGeom prst="rect">
            <a:avLst/>
          </a:prstGeom>
        </p:spPr>
        <p:txBody>
          <a:bodyPr wrap="square" lIns="121898" tIns="60948" rIns="121898" bIns="60948">
            <a:spAutoFit/>
          </a:bodyPr>
          <a:lstStyle/>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3.</a:t>
            </a:r>
            <a:r>
              <a:rPr lang="en-US" altLang="zh-CN" sz="2600" b="1" kern="100" dirty="0">
                <a:latin typeface="Times New Roman"/>
                <a:ea typeface="楷体_GB2312"/>
                <a:cs typeface="Courier New"/>
              </a:rPr>
              <a:t>(2021·</a:t>
            </a:r>
            <a:r>
              <a:rPr lang="zh-CN" altLang="zh-CN" sz="2600" b="1" kern="100" dirty="0">
                <a:latin typeface="Times New Roman"/>
                <a:ea typeface="楷体_GB2312"/>
                <a:cs typeface="Times New Roman"/>
              </a:rPr>
              <a:t>辽宁沈阳高一期中</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现有一定量的气体如下：</a:t>
            </a:r>
            <a:r>
              <a:rPr lang="en-US" altLang="zh-CN" sz="2600" kern="100" dirty="0">
                <a:latin typeface="宋体"/>
                <a:ea typeface="微软雅黑"/>
                <a:cs typeface="Times New Roman"/>
              </a:rPr>
              <a:t>①</a:t>
            </a:r>
            <a:r>
              <a:rPr lang="zh-CN" altLang="zh-CN" sz="2600" kern="100" dirty="0">
                <a:latin typeface="Times New Roman"/>
                <a:ea typeface="微软雅黑"/>
                <a:cs typeface="Times New Roman"/>
              </a:rPr>
              <a:t>标准状况下，</a:t>
            </a:r>
            <a:r>
              <a:rPr lang="en-US" altLang="zh-CN" sz="2600" kern="100" dirty="0">
                <a:latin typeface="Times New Roman"/>
                <a:ea typeface="微软雅黑"/>
                <a:cs typeface="Courier New"/>
              </a:rPr>
              <a:t>6.72 L CH</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a:t>
            </a:r>
            <a:r>
              <a:rPr lang="en-US" altLang="zh-CN" sz="2600" kern="100" dirty="0">
                <a:latin typeface="宋体"/>
                <a:ea typeface="微软雅黑"/>
                <a:cs typeface="Times New Roman"/>
              </a:rPr>
              <a:t>②</a:t>
            </a:r>
            <a:r>
              <a:rPr lang="en-US" altLang="zh-CN" sz="2600" kern="100" dirty="0">
                <a:latin typeface="Times New Roman"/>
                <a:ea typeface="微软雅黑"/>
                <a:cs typeface="Courier New"/>
              </a:rPr>
              <a:t>3.01</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10</a:t>
            </a:r>
            <a:r>
              <a:rPr lang="en-US" altLang="zh-CN" sz="2600" kern="100" baseline="30000" dirty="0">
                <a:latin typeface="Times New Roman"/>
                <a:ea typeface="微软雅黑"/>
                <a:cs typeface="Courier New"/>
              </a:rPr>
              <a:t>23</a:t>
            </a:r>
            <a:r>
              <a:rPr lang="zh-CN" altLang="zh-CN" sz="2600" kern="100" dirty="0">
                <a:latin typeface="Times New Roman"/>
                <a:ea typeface="微软雅黑"/>
                <a:cs typeface="Times New Roman"/>
              </a:rPr>
              <a:t>个</a:t>
            </a:r>
            <a:r>
              <a:rPr lang="en-US" altLang="zh-CN" sz="2600" kern="100" dirty="0" err="1">
                <a:latin typeface="Times New Roman"/>
                <a:ea typeface="微软雅黑"/>
                <a:cs typeface="Courier New"/>
              </a:rPr>
              <a:t>HCl</a:t>
            </a:r>
            <a:r>
              <a:rPr lang="zh-CN" altLang="zh-CN" sz="2600" kern="100" dirty="0">
                <a:latin typeface="Times New Roman"/>
                <a:ea typeface="微软雅黑"/>
                <a:cs typeface="Times New Roman"/>
              </a:rPr>
              <a:t>分子、</a:t>
            </a:r>
            <a:r>
              <a:rPr lang="en-US" altLang="zh-CN" sz="2600" kern="100" dirty="0">
                <a:latin typeface="宋体"/>
                <a:ea typeface="微软雅黑"/>
                <a:cs typeface="Times New Roman"/>
              </a:rPr>
              <a:t>③</a:t>
            </a:r>
            <a:r>
              <a:rPr lang="en-US" altLang="zh-CN" sz="2600" kern="100" dirty="0">
                <a:latin typeface="Times New Roman"/>
                <a:ea typeface="微软雅黑"/>
                <a:cs typeface="Courier New"/>
              </a:rPr>
              <a:t>13.6 g 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a:t>
            </a:r>
            <a:r>
              <a:rPr lang="zh-CN" altLang="zh-CN" sz="2600" kern="100" dirty="0">
                <a:latin typeface="Times New Roman"/>
                <a:ea typeface="微软雅黑"/>
                <a:cs typeface="Times New Roman"/>
              </a:rPr>
              <a:t>、</a:t>
            </a:r>
            <a:r>
              <a:rPr lang="en-US" altLang="zh-CN" sz="2600" kern="100" dirty="0">
                <a:latin typeface="宋体"/>
                <a:ea typeface="微软雅黑"/>
                <a:cs typeface="Times New Roman"/>
              </a:rPr>
              <a:t>④</a:t>
            </a:r>
            <a:r>
              <a:rPr lang="en-US" altLang="zh-CN" sz="2600" kern="100" dirty="0">
                <a:latin typeface="Times New Roman"/>
                <a:ea typeface="微软雅黑"/>
                <a:cs typeface="Courier New"/>
              </a:rPr>
              <a:t>0.2 </a:t>
            </a:r>
            <a:r>
              <a:rPr lang="en-US" altLang="zh-CN" sz="2600" kern="100" dirty="0" err="1">
                <a:latin typeface="Times New Roman"/>
                <a:ea typeface="微软雅黑"/>
                <a:cs typeface="Courier New"/>
              </a:rPr>
              <a:t>mol</a:t>
            </a:r>
            <a:r>
              <a:rPr lang="en-US" altLang="zh-CN" sz="2600" kern="100" dirty="0">
                <a:latin typeface="Times New Roman"/>
                <a:ea typeface="微软雅黑"/>
                <a:cs typeface="Courier New"/>
              </a:rPr>
              <a:t> NH</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。下列对这四种气体的关系判断正确的有几项</a:t>
            </a:r>
            <a:r>
              <a:rPr lang="en-US" altLang="zh-CN" sz="2600" kern="100" dirty="0">
                <a:latin typeface="Times New Roman"/>
                <a:ea typeface="微软雅黑"/>
                <a:cs typeface="Courier New"/>
              </a:rPr>
              <a:t> (</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a</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标准状况下的体积；</a:t>
            </a:r>
            <a:r>
              <a:rPr lang="en-US" altLang="zh-CN" sz="2600" kern="100" dirty="0">
                <a:latin typeface="宋体"/>
                <a:ea typeface="微软雅黑"/>
                <a:cs typeface="Times New Roman"/>
              </a:rPr>
              <a:t>②</a:t>
            </a:r>
            <a:r>
              <a:rPr lang="zh-CN" altLang="zh-CN" sz="2600" kern="100" dirty="0">
                <a:latin typeface="Times New Roman"/>
                <a:ea typeface="微软雅黑"/>
                <a:cs typeface="Times New Roman"/>
              </a:rPr>
              <a:t>＞</a:t>
            </a:r>
            <a:r>
              <a:rPr lang="en-US" altLang="zh-CN" sz="2600" kern="100" dirty="0">
                <a:latin typeface="宋体"/>
                <a:ea typeface="微软雅黑"/>
                <a:cs typeface="Times New Roman"/>
              </a:rPr>
              <a:t>③</a:t>
            </a:r>
            <a:r>
              <a:rPr lang="zh-CN" altLang="zh-CN" sz="2600" kern="100" dirty="0">
                <a:latin typeface="Times New Roman"/>
                <a:ea typeface="微软雅黑"/>
                <a:cs typeface="Times New Roman"/>
              </a:rPr>
              <a:t>＞</a:t>
            </a:r>
            <a:r>
              <a:rPr lang="en-US" altLang="zh-CN" sz="2600" kern="100" dirty="0">
                <a:latin typeface="宋体"/>
                <a:ea typeface="微软雅黑"/>
                <a:cs typeface="Times New Roman"/>
              </a:rPr>
              <a:t>①</a:t>
            </a:r>
            <a:r>
              <a:rPr lang="zh-CN" altLang="zh-CN" sz="2600" kern="100" dirty="0">
                <a:latin typeface="Times New Roman"/>
                <a:ea typeface="微软雅黑"/>
                <a:cs typeface="Times New Roman"/>
              </a:rPr>
              <a:t>＞</a:t>
            </a:r>
            <a:r>
              <a:rPr lang="en-US" altLang="zh-CN" sz="2600" kern="100" dirty="0">
                <a:latin typeface="宋体"/>
                <a:ea typeface="微软雅黑"/>
                <a:cs typeface="Times New Roman"/>
              </a:rPr>
              <a:t>④</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b</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同温同压下的密度；</a:t>
            </a:r>
            <a:r>
              <a:rPr lang="en-US" altLang="zh-CN" sz="2600" kern="100" dirty="0">
                <a:latin typeface="宋体"/>
                <a:ea typeface="微软雅黑"/>
                <a:cs typeface="Times New Roman"/>
              </a:rPr>
              <a:t>②</a:t>
            </a:r>
            <a:r>
              <a:rPr lang="zh-CN" altLang="zh-CN" sz="2600" kern="100" dirty="0">
                <a:latin typeface="Times New Roman"/>
                <a:ea typeface="微软雅黑"/>
                <a:cs typeface="Times New Roman"/>
              </a:rPr>
              <a:t>＞</a:t>
            </a:r>
            <a:r>
              <a:rPr lang="en-US" altLang="zh-CN" sz="2600" kern="100" dirty="0">
                <a:latin typeface="宋体"/>
                <a:ea typeface="微软雅黑"/>
                <a:cs typeface="Times New Roman"/>
              </a:rPr>
              <a:t>③</a:t>
            </a:r>
            <a:r>
              <a:rPr lang="zh-CN" altLang="zh-CN" sz="2600" kern="100" dirty="0">
                <a:latin typeface="Times New Roman"/>
                <a:ea typeface="微软雅黑"/>
                <a:cs typeface="Times New Roman"/>
              </a:rPr>
              <a:t>＞</a:t>
            </a:r>
            <a:r>
              <a:rPr lang="en-US" altLang="zh-CN" sz="2600" kern="100" dirty="0">
                <a:latin typeface="宋体"/>
                <a:ea typeface="微软雅黑"/>
                <a:cs typeface="Times New Roman"/>
              </a:rPr>
              <a:t>④</a:t>
            </a:r>
            <a:r>
              <a:rPr lang="zh-CN" altLang="zh-CN" sz="2600" kern="100" dirty="0">
                <a:latin typeface="Times New Roman"/>
                <a:ea typeface="微软雅黑"/>
                <a:cs typeface="Times New Roman"/>
              </a:rPr>
              <a:t>＞</a:t>
            </a:r>
            <a:r>
              <a:rPr lang="en-US" altLang="zh-CN" sz="2600" kern="100" dirty="0">
                <a:latin typeface="宋体"/>
                <a:ea typeface="微软雅黑"/>
                <a:cs typeface="Times New Roman"/>
              </a:rPr>
              <a:t>①</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c</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质量：</a:t>
            </a:r>
            <a:r>
              <a:rPr lang="en-US" altLang="zh-CN" sz="2600" kern="100" dirty="0">
                <a:latin typeface="宋体"/>
                <a:ea typeface="微软雅黑"/>
                <a:cs typeface="Times New Roman"/>
              </a:rPr>
              <a:t>②</a:t>
            </a:r>
            <a:r>
              <a:rPr lang="zh-CN" altLang="zh-CN" sz="2600" kern="100" dirty="0">
                <a:latin typeface="Times New Roman"/>
                <a:ea typeface="微软雅黑"/>
                <a:cs typeface="Times New Roman"/>
              </a:rPr>
              <a:t>＞</a:t>
            </a:r>
            <a:r>
              <a:rPr lang="en-US" altLang="zh-CN" sz="2600" kern="100" dirty="0">
                <a:latin typeface="宋体"/>
                <a:ea typeface="微软雅黑"/>
                <a:cs typeface="Times New Roman"/>
              </a:rPr>
              <a:t>③</a:t>
            </a:r>
            <a:r>
              <a:rPr lang="zh-CN" altLang="zh-CN" sz="2600" kern="100" dirty="0">
                <a:latin typeface="Times New Roman"/>
                <a:ea typeface="微软雅黑"/>
                <a:cs typeface="Times New Roman"/>
              </a:rPr>
              <a:t>＞</a:t>
            </a:r>
            <a:r>
              <a:rPr lang="en-US" altLang="zh-CN" sz="2600" kern="100" dirty="0">
                <a:latin typeface="宋体"/>
                <a:ea typeface="微软雅黑"/>
                <a:cs typeface="Times New Roman"/>
              </a:rPr>
              <a:t>①</a:t>
            </a:r>
            <a:r>
              <a:rPr lang="zh-CN" altLang="zh-CN" sz="2600" kern="100" dirty="0">
                <a:latin typeface="Times New Roman"/>
                <a:ea typeface="微软雅黑"/>
                <a:cs typeface="Times New Roman"/>
              </a:rPr>
              <a:t>＞</a:t>
            </a:r>
            <a:r>
              <a:rPr lang="en-US" altLang="zh-CN" sz="2600" kern="100" dirty="0">
                <a:latin typeface="宋体"/>
                <a:ea typeface="微软雅黑"/>
                <a:cs typeface="Times New Roman"/>
              </a:rPr>
              <a:t>④</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d</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氢原子个数：</a:t>
            </a:r>
            <a:r>
              <a:rPr lang="en-US" altLang="zh-CN" sz="2600" kern="100" dirty="0">
                <a:latin typeface="宋体"/>
                <a:ea typeface="微软雅黑"/>
                <a:cs typeface="Times New Roman"/>
              </a:rPr>
              <a:t>①</a:t>
            </a:r>
            <a:r>
              <a:rPr lang="zh-CN" altLang="zh-CN" sz="2600" kern="100" dirty="0">
                <a:latin typeface="Times New Roman"/>
                <a:ea typeface="微软雅黑"/>
                <a:cs typeface="Times New Roman"/>
              </a:rPr>
              <a:t>＞</a:t>
            </a:r>
            <a:r>
              <a:rPr lang="en-US" altLang="zh-CN" sz="2600" kern="100" dirty="0">
                <a:latin typeface="宋体"/>
                <a:ea typeface="微软雅黑"/>
                <a:cs typeface="Times New Roman"/>
              </a:rPr>
              <a:t>③</a:t>
            </a:r>
            <a:r>
              <a:rPr lang="zh-CN" altLang="zh-CN" sz="2600" kern="100" dirty="0">
                <a:latin typeface="Times New Roman"/>
                <a:ea typeface="微软雅黑"/>
                <a:cs typeface="Times New Roman"/>
              </a:rPr>
              <a:t>＞</a:t>
            </a:r>
            <a:r>
              <a:rPr lang="en-US" altLang="zh-CN" sz="2600" kern="100" dirty="0">
                <a:latin typeface="宋体"/>
                <a:ea typeface="微软雅黑"/>
                <a:cs typeface="Times New Roman"/>
              </a:rPr>
              <a:t>④</a:t>
            </a:r>
            <a:r>
              <a:rPr lang="zh-CN" altLang="zh-CN" sz="2600" kern="100" dirty="0">
                <a:latin typeface="Times New Roman"/>
                <a:ea typeface="微软雅黑"/>
                <a:cs typeface="Times New Roman"/>
              </a:rPr>
              <a:t>＞</a:t>
            </a:r>
            <a:r>
              <a:rPr lang="en-US" altLang="zh-CN" sz="2600" kern="100" dirty="0">
                <a:latin typeface="宋体"/>
                <a:ea typeface="微软雅黑"/>
                <a:cs typeface="Times New Roman"/>
              </a:rPr>
              <a:t>②</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A.1</a:t>
            </a:r>
            <a:r>
              <a:rPr lang="zh-CN" altLang="zh-CN" sz="2600" kern="100" dirty="0">
                <a:latin typeface="Times New Roman"/>
                <a:ea typeface="微软雅黑"/>
                <a:cs typeface="Times New Roman"/>
              </a:rPr>
              <a:t>项</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		B.2</a:t>
            </a:r>
            <a:r>
              <a:rPr lang="zh-CN" altLang="zh-CN" sz="2600" kern="100" dirty="0">
                <a:latin typeface="Times New Roman"/>
                <a:ea typeface="微软雅黑"/>
                <a:cs typeface="Times New Roman"/>
              </a:rPr>
              <a:t>项</a:t>
            </a:r>
            <a:r>
              <a:rPr lang="en-US" altLang="zh-CN" sz="2600" kern="100" dirty="0">
                <a:latin typeface="Times New Roman"/>
                <a:ea typeface="微软雅黑"/>
                <a:cs typeface="Courier New"/>
              </a:rPr>
              <a:t>  </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C.3</a:t>
            </a:r>
            <a:r>
              <a:rPr lang="zh-CN" altLang="zh-CN" sz="2600" kern="100" dirty="0">
                <a:latin typeface="Times New Roman"/>
                <a:ea typeface="微软雅黑"/>
                <a:cs typeface="Times New Roman"/>
              </a:rPr>
              <a:t>项</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		D.4</a:t>
            </a:r>
            <a:r>
              <a:rPr lang="zh-CN" altLang="zh-CN" sz="2600" kern="100" dirty="0" smtClean="0">
                <a:latin typeface="Times New Roman"/>
                <a:ea typeface="微软雅黑"/>
                <a:cs typeface="Times New Roman"/>
              </a:rPr>
              <a:t>项</a:t>
            </a:r>
            <a:endParaRPr lang="zh-CN" altLang="zh-CN" sz="1050" kern="100" dirty="0">
              <a:latin typeface="宋体"/>
              <a:cs typeface="Courier New"/>
            </a:endParaRPr>
          </a:p>
        </p:txBody>
      </p:sp>
      <p:sp>
        <p:nvSpPr>
          <p:cNvPr id="8" name="TextBox 7"/>
          <p:cNvSpPr txBox="1"/>
          <p:nvPr/>
        </p:nvSpPr>
        <p:spPr>
          <a:xfrm>
            <a:off x="4340011" y="2103742"/>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299977728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1831226037"/>
              </p:ext>
            </p:extLst>
          </p:nvPr>
        </p:nvGraphicFramePr>
        <p:xfrm>
          <a:off x="381000" y="662189"/>
          <a:ext cx="11493500" cy="5422900"/>
        </p:xfrm>
        <a:graphic>
          <a:graphicData uri="http://schemas.openxmlformats.org/presentationml/2006/ole">
            <mc:AlternateContent xmlns:mc="http://schemas.openxmlformats.org/markup-compatibility/2006">
              <mc:Choice xmlns:v="urn:schemas-microsoft-com:vml" Requires="v">
                <p:oleObj spid="_x0000_s6204" name="Document" r:id="rId3" imgW="11484297" imgH="5424138" progId="Word.Document.8">
                  <p:embed/>
                </p:oleObj>
              </mc:Choice>
              <mc:Fallback>
                <p:oleObj name="Document" r:id="rId3" imgW="11484297" imgH="5424138" progId="Word.Document.8">
                  <p:embed/>
                  <p:pic>
                    <p:nvPicPr>
                      <p:cNvPr id="0" name=""/>
                      <p:cNvPicPr/>
                      <p:nvPr/>
                    </p:nvPicPr>
                    <p:blipFill>
                      <a:blip r:embed="rId4"/>
                      <a:stretch>
                        <a:fillRect/>
                      </a:stretch>
                    </p:blipFill>
                    <p:spPr>
                      <a:xfrm>
                        <a:off x="381000" y="662189"/>
                        <a:ext cx="11493500" cy="5422900"/>
                      </a:xfrm>
                      <a:prstGeom prst="rect">
                        <a:avLst/>
                      </a:prstGeom>
                    </p:spPr>
                  </p:pic>
                </p:oleObj>
              </mc:Fallback>
            </mc:AlternateContent>
          </a:graphicData>
        </a:graphic>
      </p:graphicFrame>
    </p:spTree>
    <p:extLst>
      <p:ext uri="{BB962C8B-B14F-4D97-AF65-F5344CB8AC3E}">
        <p14:creationId xmlns:p14="http://schemas.microsoft.com/office/powerpoint/2010/main" val="350058108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809209313"/>
              </p:ext>
            </p:extLst>
          </p:nvPr>
        </p:nvGraphicFramePr>
        <p:xfrm>
          <a:off x="381000" y="621624"/>
          <a:ext cx="11493500" cy="5778500"/>
        </p:xfrm>
        <a:graphic>
          <a:graphicData uri="http://schemas.openxmlformats.org/presentationml/2006/ole">
            <mc:AlternateContent xmlns:mc="http://schemas.openxmlformats.org/markup-compatibility/2006">
              <mc:Choice xmlns:v="urn:schemas-microsoft-com:vml" Requires="v">
                <p:oleObj spid="_x0000_s7228" name="Document" r:id="rId3" imgW="11484297" imgH="5781643" progId="Word.Document.8">
                  <p:embed/>
                </p:oleObj>
              </mc:Choice>
              <mc:Fallback>
                <p:oleObj name="Document" r:id="rId3" imgW="11484297" imgH="5781643" progId="Word.Document.8">
                  <p:embed/>
                  <p:pic>
                    <p:nvPicPr>
                      <p:cNvPr id="0" name=""/>
                      <p:cNvPicPr/>
                      <p:nvPr/>
                    </p:nvPicPr>
                    <p:blipFill>
                      <a:blip r:embed="rId4"/>
                      <a:stretch>
                        <a:fillRect/>
                      </a:stretch>
                    </p:blipFill>
                    <p:spPr>
                      <a:xfrm>
                        <a:off x="381000" y="621624"/>
                        <a:ext cx="11493500" cy="5778500"/>
                      </a:xfrm>
                      <a:prstGeom prst="rect">
                        <a:avLst/>
                      </a:prstGeom>
                    </p:spPr>
                  </p:pic>
                </p:oleObj>
              </mc:Fallback>
            </mc:AlternateContent>
          </a:graphicData>
        </a:graphic>
      </p:graphicFrame>
    </p:spTree>
    <p:extLst>
      <p:ext uri="{BB962C8B-B14F-4D97-AF65-F5344CB8AC3E}">
        <p14:creationId xmlns:p14="http://schemas.microsoft.com/office/powerpoint/2010/main" val="299977728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
          <p:cNvSpPr>
            <a:spLocks noChangeArrowheads="1"/>
          </p:cNvSpPr>
          <p:nvPr/>
        </p:nvSpPr>
        <p:spPr bwMode="auto">
          <a:xfrm>
            <a:off x="260418" y="612490"/>
            <a:ext cx="11654075"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609850" algn="l"/>
              </a:tabLst>
              <a:defRPr>
                <a:solidFill>
                  <a:schemeClr val="tx1"/>
                </a:solidFill>
                <a:latin typeface="Calibri" pitchFamily="34" charset="0"/>
                <a:ea typeface="宋体" pitchFamily="2" charset="-122"/>
              </a:defRPr>
            </a:lvl1pPr>
            <a:lvl2pPr marL="742950" indent="-285750" eaLnBrk="0" hangingPunct="0">
              <a:tabLst>
                <a:tab pos="2609850" algn="l"/>
              </a:tabLst>
              <a:defRPr>
                <a:solidFill>
                  <a:schemeClr val="tx1"/>
                </a:solidFill>
                <a:latin typeface="Calibri" pitchFamily="34" charset="0"/>
                <a:ea typeface="宋体" pitchFamily="2" charset="-122"/>
              </a:defRPr>
            </a:lvl2pPr>
            <a:lvl3pPr marL="1143000" indent="-228600" eaLnBrk="0" hangingPunct="0">
              <a:tabLst>
                <a:tab pos="2609850" algn="l"/>
              </a:tabLst>
              <a:defRPr>
                <a:solidFill>
                  <a:schemeClr val="tx1"/>
                </a:solidFill>
                <a:latin typeface="Calibri" pitchFamily="34" charset="0"/>
                <a:ea typeface="宋体" pitchFamily="2" charset="-122"/>
              </a:defRPr>
            </a:lvl3pPr>
            <a:lvl4pPr marL="1600200" indent="-228600" eaLnBrk="0" hangingPunct="0">
              <a:tabLst>
                <a:tab pos="2609850" algn="l"/>
              </a:tabLst>
              <a:defRPr>
                <a:solidFill>
                  <a:schemeClr val="tx1"/>
                </a:solidFill>
                <a:latin typeface="Calibri" pitchFamily="34" charset="0"/>
                <a:ea typeface="宋体" pitchFamily="2" charset="-122"/>
              </a:defRPr>
            </a:lvl4pPr>
            <a:lvl5pPr marL="2057400" indent="-228600" eaLnBrk="0" hangingPunct="0">
              <a:tabLst>
                <a:tab pos="2609850" algn="l"/>
              </a:tabLst>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9pPr>
          </a:lstStyle>
          <a:p>
            <a:pPr algn="ctr">
              <a:lnSpc>
                <a:spcPct val="150000"/>
              </a:lnSpc>
              <a:spcAft>
                <a:spcPts val="0"/>
              </a:spcAft>
              <a:tabLst>
                <a:tab pos="1620520" algn="l"/>
              </a:tabLst>
              <a:defRPr/>
            </a:pPr>
            <a:r>
              <a:rPr lang="zh-CN" altLang="en-US" sz="2800" b="1" kern="100" dirty="0">
                <a:latin typeface="黑体" pitchFamily="2" charset="-122"/>
                <a:ea typeface="黑体" pitchFamily="2" charset="-122"/>
                <a:cs typeface="Courier New"/>
              </a:rPr>
              <a:t>二、阿伏加德罗定律及其推论</a:t>
            </a:r>
            <a:endParaRPr lang="zh-CN" altLang="zh-CN" sz="2800" b="1" kern="100" dirty="0" smtClean="0">
              <a:latin typeface="黑体" pitchFamily="2" charset="-122"/>
              <a:ea typeface="黑体" pitchFamily="2" charset="-122"/>
              <a:cs typeface="Courier New"/>
            </a:endParaRPr>
          </a:p>
        </p:txBody>
      </p:sp>
      <p:sp>
        <p:nvSpPr>
          <p:cNvPr id="8" name="矩形 7"/>
          <p:cNvSpPr/>
          <p:nvPr/>
        </p:nvSpPr>
        <p:spPr>
          <a:xfrm>
            <a:off x="260418" y="2636454"/>
            <a:ext cx="11654075" cy="124839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latin typeface="Times New Roman"/>
                <a:ea typeface="微软雅黑"/>
                <a:cs typeface="Times New Roman"/>
              </a:rPr>
              <a:t>用打气筒给篮球打气时，气体源源不断地被打进去，而篮球的体积却未发生很大变化。</a:t>
            </a:r>
            <a:endParaRPr lang="zh-CN" altLang="zh-CN" sz="1050" kern="100" dirty="0">
              <a:effectLst/>
              <a:latin typeface="宋体"/>
              <a:cs typeface="Courier New"/>
            </a:endParaRPr>
          </a:p>
        </p:txBody>
      </p:sp>
      <p:pic>
        <p:nvPicPr>
          <p:cNvPr id="14" name="Picture 3" descr="情景素材"/>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6631" y="2109760"/>
            <a:ext cx="6294742" cy="52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活动探究"/>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5106" y="1463557"/>
            <a:ext cx="1860512" cy="47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xx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7172" y="3789834"/>
            <a:ext cx="2426128" cy="249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621144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1121197"/>
            <a:ext cx="11654075" cy="5524565"/>
          </a:xfrm>
          <a:prstGeom prst="rect">
            <a:avLst/>
          </a:prstGeom>
        </p:spPr>
        <p:txBody>
          <a:bodyPr wrap="square" lIns="121898" tIns="60948" rIns="121898" bIns="60948">
            <a:spAutoFit/>
          </a:bodyPr>
          <a:lstStyle/>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气体体积与什么因素有关？为什么篮球的体积未发生很大变化？</a:t>
            </a:r>
            <a:endParaRPr lang="zh-CN" altLang="zh-CN" sz="1050" kern="100" dirty="0">
              <a:latin typeface="宋体"/>
              <a:cs typeface="Courier New"/>
            </a:endParaRPr>
          </a:p>
          <a:p>
            <a:pPr marL="355600" indent="-355600" algn="just">
              <a:lnSpc>
                <a:spcPct val="150000"/>
              </a:lnSpc>
              <a:spcAft>
                <a:spcPts val="0"/>
              </a:spcAft>
              <a:tabLst>
                <a:tab pos="3510915" algn="l"/>
              </a:tabLst>
            </a:pPr>
            <a:r>
              <a:rPr lang="zh-CN" altLang="en-US" sz="2600" kern="100" dirty="0" smtClean="0">
                <a:solidFill>
                  <a:srgbClr val="C00000"/>
                </a:solidFill>
                <a:latin typeface="Times New Roman"/>
                <a:ea typeface="黑体"/>
                <a:cs typeface="Times New Roman"/>
              </a:rPr>
              <a:t>　</a:t>
            </a:r>
            <a:r>
              <a:rPr lang="zh-CN" altLang="zh-CN" sz="2600" kern="100" dirty="0" smtClean="0">
                <a:solidFill>
                  <a:srgbClr val="C00000"/>
                </a:solidFill>
                <a:latin typeface="Times New Roman"/>
                <a:ea typeface="黑体"/>
                <a:cs typeface="Times New Roman"/>
              </a:rPr>
              <a:t>提</a:t>
            </a:r>
            <a:r>
              <a:rPr lang="zh-CN" altLang="zh-CN" sz="2600" kern="100" dirty="0">
                <a:solidFill>
                  <a:srgbClr val="C00000"/>
                </a:solidFill>
                <a:latin typeface="Times New Roman"/>
                <a:ea typeface="黑体"/>
                <a:cs typeface="Times New Roman"/>
              </a:rPr>
              <a:t>示</a:t>
            </a:r>
            <a:r>
              <a:rPr lang="zh-CN" altLang="zh-CN" sz="2600" b="1" kern="100" dirty="0">
                <a:solidFill>
                  <a:srgbClr val="C00000"/>
                </a:solidFill>
                <a:latin typeface="Times New Roman"/>
                <a:ea typeface="仿宋_GB2312"/>
                <a:cs typeface="Times New Roman"/>
              </a:rPr>
              <a:t>：影响气体体积大小的主要因素是气体分子之间的距离与气体分子数目。给篮球打气时，篮球的体积未发生很大变化是因为虽然气体分子数目增加，但是气体分子之间的距离在不断缩小。</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2.1 L 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1 L H</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所含有的分子数是否相同？</a:t>
            </a:r>
            <a:endParaRPr lang="zh-CN" altLang="zh-CN" sz="1050" kern="100" dirty="0">
              <a:latin typeface="宋体"/>
              <a:cs typeface="Courier New"/>
            </a:endParaRPr>
          </a:p>
          <a:p>
            <a:pPr marL="355600" indent="-355600" algn="just">
              <a:lnSpc>
                <a:spcPct val="150000"/>
              </a:lnSpc>
              <a:spcAft>
                <a:spcPts val="0"/>
              </a:spcAft>
              <a:tabLst>
                <a:tab pos="3510915" algn="l"/>
              </a:tabLst>
            </a:pPr>
            <a:r>
              <a:rPr lang="zh-CN" altLang="en-US" sz="2600" kern="100" dirty="0" smtClean="0">
                <a:solidFill>
                  <a:srgbClr val="C00000"/>
                </a:solidFill>
                <a:latin typeface="Times New Roman"/>
                <a:ea typeface="黑体"/>
                <a:cs typeface="Times New Roman"/>
              </a:rPr>
              <a:t>　</a:t>
            </a:r>
            <a:r>
              <a:rPr lang="zh-CN" altLang="zh-CN" sz="2600" kern="100" dirty="0" smtClean="0">
                <a:solidFill>
                  <a:srgbClr val="C00000"/>
                </a:solidFill>
                <a:latin typeface="Times New Roman"/>
                <a:ea typeface="黑体"/>
                <a:cs typeface="Times New Roman"/>
              </a:rPr>
              <a:t>提</a:t>
            </a:r>
            <a:r>
              <a:rPr lang="zh-CN" altLang="zh-CN" sz="2600" kern="100" dirty="0">
                <a:solidFill>
                  <a:srgbClr val="C00000"/>
                </a:solidFill>
                <a:latin typeface="Times New Roman"/>
                <a:ea typeface="黑体"/>
                <a:cs typeface="Times New Roman"/>
              </a:rPr>
              <a:t>示</a:t>
            </a:r>
            <a:r>
              <a:rPr lang="zh-CN" altLang="zh-CN" sz="2600" b="1" kern="100" dirty="0">
                <a:solidFill>
                  <a:srgbClr val="C00000"/>
                </a:solidFill>
                <a:latin typeface="Times New Roman"/>
                <a:ea typeface="仿宋_GB2312"/>
                <a:cs typeface="Times New Roman"/>
              </a:rPr>
              <a:t>：不一定。影响气体体积大小的主要因素是气体分子之间的距离与气体分子数目，而气体分子之间的距离受温度和压强的影响较大。温度和压强不同时，气体分子间的距离可能不相同。因此，两种气体分子数相同，体积不一定相同；两种气体体积相同，所含的分子数也不一定相同</a:t>
            </a:r>
            <a:r>
              <a:rPr lang="zh-CN" altLang="zh-CN" sz="2600" b="1" kern="100" dirty="0" smtClean="0">
                <a:solidFill>
                  <a:srgbClr val="C00000"/>
                </a:solidFill>
                <a:latin typeface="Times New Roman"/>
                <a:ea typeface="仿宋_GB2312"/>
                <a:cs typeface="Times New Roman"/>
              </a:rPr>
              <a:t>。</a:t>
            </a:r>
            <a:endParaRPr lang="zh-CN" altLang="zh-CN" sz="1050" kern="100" dirty="0">
              <a:latin typeface="宋体"/>
              <a:cs typeface="Courier New"/>
            </a:endParaRPr>
          </a:p>
        </p:txBody>
      </p:sp>
      <p:pic>
        <p:nvPicPr>
          <p:cNvPr id="279554" name="Picture 2" descr="问题探究"/>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4767" y="549474"/>
            <a:ext cx="6294742" cy="52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323683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blinds(horizontal)">
                                      <p:cBhvr>
                                        <p:cTn id="1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1581125"/>
            <a:ext cx="11654075" cy="252374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相同温度和压强下，相同体积的任何气体所含的原子数一定相同吗？</a:t>
            </a:r>
            <a:endParaRPr lang="zh-CN" altLang="zh-CN" sz="1050" kern="100" dirty="0">
              <a:latin typeface="宋体"/>
              <a:cs typeface="Courier New"/>
            </a:endParaRPr>
          </a:p>
          <a:p>
            <a:pPr algn="just">
              <a:lnSpc>
                <a:spcPct val="150000"/>
              </a:lnSpc>
              <a:spcAft>
                <a:spcPts val="0"/>
              </a:spcAft>
              <a:tabLst>
                <a:tab pos="3510915" algn="l"/>
              </a:tabLst>
            </a:pPr>
            <a:r>
              <a:rPr lang="zh-CN" altLang="en-US" sz="2600" kern="100" dirty="0" smtClean="0">
                <a:solidFill>
                  <a:srgbClr val="C00000"/>
                </a:solidFill>
                <a:latin typeface="Times New Roman"/>
                <a:ea typeface="黑体"/>
                <a:cs typeface="Times New Roman"/>
              </a:rPr>
              <a:t>　</a:t>
            </a:r>
            <a:r>
              <a:rPr lang="zh-CN" altLang="zh-CN" sz="2600" kern="100" dirty="0" smtClean="0">
                <a:solidFill>
                  <a:srgbClr val="C00000"/>
                </a:solidFill>
                <a:latin typeface="Times New Roman"/>
                <a:ea typeface="黑体"/>
                <a:cs typeface="Times New Roman"/>
              </a:rPr>
              <a:t>提</a:t>
            </a:r>
            <a:r>
              <a:rPr lang="zh-CN" altLang="zh-CN" sz="2600" kern="100" dirty="0">
                <a:solidFill>
                  <a:srgbClr val="C00000"/>
                </a:solidFill>
                <a:latin typeface="Times New Roman"/>
                <a:ea typeface="黑体"/>
                <a:cs typeface="Times New Roman"/>
              </a:rPr>
              <a:t>示</a:t>
            </a:r>
            <a:r>
              <a:rPr lang="zh-CN" altLang="zh-CN" sz="2600" b="1" kern="100" dirty="0">
                <a:solidFill>
                  <a:srgbClr val="C00000"/>
                </a:solidFill>
                <a:latin typeface="Times New Roman"/>
                <a:ea typeface="仿宋_GB2312"/>
                <a:cs typeface="Times New Roman"/>
              </a:rPr>
              <a:t>：不一定。相同温度和压强下，相同体积的任何气体的物质的量相同</a:t>
            </a:r>
            <a:r>
              <a:rPr lang="zh-CN" altLang="zh-CN" sz="2600" b="1" kern="100" dirty="0" smtClean="0">
                <a:solidFill>
                  <a:srgbClr val="C00000"/>
                </a:solidFill>
                <a:latin typeface="Times New Roman"/>
                <a:ea typeface="仿宋_GB2312"/>
                <a:cs typeface="Times New Roman"/>
              </a:rPr>
              <a:t>，</a:t>
            </a:r>
            <a:r>
              <a:rPr lang="en-US" altLang="zh-CN" sz="2600" b="1" kern="100" dirty="0" smtClean="0">
                <a:solidFill>
                  <a:srgbClr val="C00000"/>
                </a:solidFill>
                <a:latin typeface="Times New Roman"/>
                <a:ea typeface="仿宋_GB2312"/>
                <a:cs typeface="Times New Roman"/>
              </a:rPr>
              <a:t/>
            </a:r>
            <a:br>
              <a:rPr lang="en-US" altLang="zh-CN" sz="2600" b="1" kern="100" dirty="0" smtClean="0">
                <a:solidFill>
                  <a:srgbClr val="C00000"/>
                </a:solidFill>
                <a:latin typeface="Times New Roman"/>
                <a:ea typeface="仿宋_GB2312"/>
                <a:cs typeface="Times New Roman"/>
              </a:rPr>
            </a:br>
            <a:r>
              <a:rPr lang="en-US" altLang="zh-CN" sz="2600" b="1" kern="100" dirty="0" smtClean="0">
                <a:solidFill>
                  <a:srgbClr val="C00000"/>
                </a:solidFill>
                <a:latin typeface="Times New Roman"/>
                <a:ea typeface="仿宋_GB2312"/>
                <a:cs typeface="Times New Roman"/>
              </a:rPr>
              <a:t>　</a:t>
            </a:r>
            <a:r>
              <a:rPr lang="zh-CN" altLang="zh-CN" sz="2600" b="1" kern="100" dirty="0" smtClean="0">
                <a:solidFill>
                  <a:srgbClr val="C00000"/>
                </a:solidFill>
                <a:latin typeface="Times New Roman"/>
                <a:ea typeface="仿宋_GB2312"/>
                <a:cs typeface="Times New Roman"/>
              </a:rPr>
              <a:t>即</a:t>
            </a:r>
            <a:r>
              <a:rPr lang="zh-CN" altLang="zh-CN" sz="2600" b="1" kern="100" dirty="0">
                <a:solidFill>
                  <a:srgbClr val="C00000"/>
                </a:solidFill>
                <a:latin typeface="Times New Roman"/>
                <a:ea typeface="仿宋_GB2312"/>
                <a:cs typeface="Times New Roman"/>
              </a:rPr>
              <a:t>所含分子数相同。分子中所含原子数可能相同，也可能不同，如</a:t>
            </a:r>
            <a:r>
              <a:rPr lang="en-US" altLang="zh-CN" sz="2600" b="1" kern="100" dirty="0">
                <a:solidFill>
                  <a:srgbClr val="C00000"/>
                </a:solidFill>
                <a:latin typeface="Times New Roman"/>
                <a:ea typeface="仿宋_GB2312"/>
                <a:cs typeface="Courier New"/>
              </a:rPr>
              <a:t>N</a:t>
            </a:r>
            <a:r>
              <a:rPr lang="en-US" altLang="zh-CN" sz="2600" b="1" kern="100" baseline="-25000" dirty="0">
                <a:solidFill>
                  <a:srgbClr val="C00000"/>
                </a:solidFill>
                <a:latin typeface="Times New Roman"/>
                <a:ea typeface="仿宋_GB2312"/>
                <a:cs typeface="Courier New"/>
              </a:rPr>
              <a:t>2</a:t>
            </a:r>
            <a:r>
              <a:rPr lang="zh-CN" altLang="zh-CN" sz="2600" b="1" kern="100" dirty="0" smtClean="0">
                <a:solidFill>
                  <a:srgbClr val="C00000"/>
                </a:solidFill>
                <a:latin typeface="Times New Roman"/>
                <a:ea typeface="仿宋_GB2312"/>
                <a:cs typeface="Times New Roman"/>
              </a:rPr>
              <a:t>、</a:t>
            </a:r>
            <a:r>
              <a:rPr lang="en-US" altLang="zh-CN" sz="2600" b="1" kern="100" dirty="0" smtClean="0">
                <a:solidFill>
                  <a:srgbClr val="C00000"/>
                </a:solidFill>
                <a:latin typeface="Times New Roman"/>
                <a:ea typeface="仿宋_GB2312"/>
                <a:cs typeface="Times New Roman"/>
              </a:rPr>
              <a:t/>
            </a:r>
            <a:br>
              <a:rPr lang="en-US" altLang="zh-CN" sz="2600" b="1" kern="100" dirty="0" smtClean="0">
                <a:solidFill>
                  <a:srgbClr val="C00000"/>
                </a:solidFill>
                <a:latin typeface="Times New Roman"/>
                <a:ea typeface="仿宋_GB2312"/>
                <a:cs typeface="Times New Roman"/>
              </a:rPr>
            </a:br>
            <a:r>
              <a:rPr lang="en-US" altLang="zh-CN" sz="2600" b="1" kern="100" dirty="0" smtClean="0">
                <a:solidFill>
                  <a:srgbClr val="C00000"/>
                </a:solidFill>
                <a:latin typeface="Times New Roman"/>
                <a:ea typeface="仿宋_GB2312"/>
                <a:cs typeface="Times New Roman"/>
              </a:rPr>
              <a:t>　</a:t>
            </a:r>
            <a:r>
              <a:rPr lang="en-US" altLang="zh-CN" sz="2600" b="1" kern="100" dirty="0" smtClean="0">
                <a:solidFill>
                  <a:srgbClr val="C00000"/>
                </a:solidFill>
                <a:latin typeface="Times New Roman"/>
                <a:ea typeface="仿宋_GB2312"/>
                <a:cs typeface="Courier New"/>
              </a:rPr>
              <a:t>CO</a:t>
            </a:r>
            <a:r>
              <a:rPr lang="en-US" altLang="zh-CN" sz="2600" b="1" kern="100" baseline="-25000" dirty="0" smtClean="0">
                <a:solidFill>
                  <a:srgbClr val="C00000"/>
                </a:solidFill>
                <a:latin typeface="Times New Roman"/>
                <a:ea typeface="仿宋_GB2312"/>
                <a:cs typeface="Courier New"/>
              </a:rPr>
              <a:t>2</a:t>
            </a:r>
            <a:r>
              <a:rPr lang="zh-CN" altLang="zh-CN" sz="2600" b="1" kern="100" dirty="0">
                <a:solidFill>
                  <a:srgbClr val="C00000"/>
                </a:solidFill>
                <a:latin typeface="Times New Roman"/>
                <a:ea typeface="仿宋_GB2312"/>
                <a:cs typeface="Times New Roman"/>
              </a:rPr>
              <a:t>等</a:t>
            </a:r>
            <a:r>
              <a:rPr lang="zh-CN" altLang="zh-CN" sz="2600" b="1" kern="100" dirty="0" smtClean="0">
                <a:solidFill>
                  <a:srgbClr val="C00000"/>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309047154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1584296"/>
            <a:ext cx="11654075" cy="64733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1</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阿伏加德罗定</a:t>
            </a:r>
            <a:r>
              <a:rPr lang="zh-CN" altLang="zh-CN" sz="2600" kern="100" dirty="0" smtClean="0">
                <a:latin typeface="Times New Roman"/>
                <a:ea typeface="黑体"/>
                <a:cs typeface="Times New Roman"/>
              </a:rPr>
              <a:t>律</a:t>
            </a:r>
            <a:endParaRPr lang="zh-CN" altLang="zh-CN" sz="1050" kern="100" dirty="0">
              <a:latin typeface="宋体"/>
              <a:cs typeface="Courier New"/>
            </a:endParaRPr>
          </a:p>
        </p:txBody>
      </p:sp>
      <p:sp>
        <p:nvSpPr>
          <p:cNvPr id="7" name="矩形 6"/>
          <p:cNvSpPr/>
          <p:nvPr/>
        </p:nvSpPr>
        <p:spPr>
          <a:xfrm>
            <a:off x="516880" y="2256200"/>
            <a:ext cx="11397613" cy="252374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内容：同温同压下，相同体积的任何气体都含有相同数目的粒子。</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涵义：</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宋体"/>
                <a:ea typeface="微软雅黑"/>
                <a:cs typeface="Times New Roman"/>
              </a:rPr>
              <a:t>①</a:t>
            </a:r>
            <a:r>
              <a:rPr lang="zh-CN" altLang="zh-CN" sz="2600" kern="100" dirty="0">
                <a:latin typeface="Times New Roman"/>
                <a:ea typeface="微软雅黑"/>
                <a:cs typeface="Times New Roman"/>
              </a:rPr>
              <a:t>适用范围：阿伏加德罗定律及其推论适用于气体，可以是单一气体，也可以是混合气体，对固体和液体不适用</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pic>
        <p:nvPicPr>
          <p:cNvPr id="280578" name="Picture 2" descr="核心归纳"/>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0811" y="1019888"/>
            <a:ext cx="2011685" cy="51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159786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a:hlinkClick r:id="rId3" action="ppaction://hlinksldjump"/>
          </p:cNvPr>
          <p:cNvSpPr txBox="1"/>
          <p:nvPr/>
        </p:nvSpPr>
        <p:spPr>
          <a:xfrm>
            <a:off x="3709190" y="1385024"/>
            <a:ext cx="7285675" cy="584767"/>
          </a:xfrm>
          <a:prstGeom prst="rect">
            <a:avLst/>
          </a:prstGeom>
          <a:noFill/>
        </p:spPr>
        <p:txBody>
          <a:bodyPr wrap="square" lIns="91432" tIns="45716" rIns="91432" bIns="45716" rtlCol="0">
            <a:spAutoFit/>
          </a:bodyPr>
          <a:lstStyle/>
          <a:p>
            <a:r>
              <a:rPr lang="zh-CN" altLang="en-US" sz="3200" dirty="0" smtClean="0">
                <a:solidFill>
                  <a:schemeClr val="accent6">
                    <a:lumMod val="50000"/>
                  </a:schemeClr>
                </a:solidFill>
                <a:latin typeface="方正大黑_GBK" panose="03000509000000000000" pitchFamily="65" charset="-122"/>
                <a:ea typeface="方正大黑_GBK" panose="03000509000000000000" pitchFamily="65" charset="-122"/>
                <a:cs typeface="Times New Roman" pitchFamily="18" charset="0"/>
              </a:rPr>
              <a:t>新知自主预习</a:t>
            </a:r>
            <a:endParaRPr lang="en-US" altLang="zh-CN" sz="3200" dirty="0">
              <a:solidFill>
                <a:schemeClr val="accent6">
                  <a:lumMod val="50000"/>
                </a:schemeClr>
              </a:solidFill>
              <a:latin typeface="方正大黑_GBK" panose="03000509000000000000" pitchFamily="65" charset="-122"/>
              <a:ea typeface="方正大黑_GBK" panose="03000509000000000000" pitchFamily="65" charset="-122"/>
              <a:cs typeface="Times New Roman" pitchFamily="18" charset="0"/>
            </a:endParaRPr>
          </a:p>
        </p:txBody>
      </p:sp>
      <p:sp>
        <p:nvSpPr>
          <p:cNvPr id="3" name="文本框 2">
            <a:hlinkClick r:id="rId4" action="ppaction://hlinksldjump"/>
          </p:cNvPr>
          <p:cNvSpPr txBox="1"/>
          <p:nvPr/>
        </p:nvSpPr>
        <p:spPr>
          <a:xfrm>
            <a:off x="3709188" y="2271055"/>
            <a:ext cx="7285677" cy="584906"/>
          </a:xfrm>
          <a:prstGeom prst="rect">
            <a:avLst/>
          </a:prstGeom>
          <a:noFill/>
        </p:spPr>
        <p:txBody>
          <a:bodyPr wrap="square" lIns="91432" tIns="45716" rIns="91432" bIns="45716" rtlCol="0">
            <a:spAutoFit/>
          </a:bodyPr>
          <a:lstStyle/>
          <a:p>
            <a:r>
              <a:rPr lang="zh-CN" altLang="en-US" sz="3200" dirty="0" smtClean="0">
                <a:solidFill>
                  <a:schemeClr val="accent1">
                    <a:lumMod val="75000"/>
                  </a:schemeClr>
                </a:solidFill>
                <a:latin typeface="方正大黑_GBK" panose="03000509000000000000" pitchFamily="65" charset="-122"/>
                <a:ea typeface="方正大黑_GBK" panose="03000509000000000000" pitchFamily="65" charset="-122"/>
                <a:cs typeface="Times New Roman" pitchFamily="18" charset="0"/>
              </a:rPr>
              <a:t>课堂互动探究</a:t>
            </a:r>
            <a:endParaRPr lang="en-US" altLang="zh-CN" sz="3200" dirty="0">
              <a:solidFill>
                <a:schemeClr val="accent1">
                  <a:lumMod val="75000"/>
                </a:schemeClr>
              </a:solidFill>
              <a:latin typeface="方正大黑_GBK" panose="03000509000000000000" pitchFamily="65" charset="-122"/>
              <a:ea typeface="方正大黑_GBK" panose="03000509000000000000" pitchFamily="65" charset="-122"/>
              <a:cs typeface="Times New Roman" pitchFamily="18" charset="0"/>
            </a:endParaRPr>
          </a:p>
        </p:txBody>
      </p:sp>
      <p:sp>
        <p:nvSpPr>
          <p:cNvPr id="33" name="文本框 32"/>
          <p:cNvSpPr txBox="1"/>
          <p:nvPr/>
        </p:nvSpPr>
        <p:spPr>
          <a:xfrm>
            <a:off x="1243168" y="3368820"/>
            <a:ext cx="766980" cy="1200601"/>
          </a:xfrm>
          <a:prstGeom prst="rect">
            <a:avLst/>
          </a:prstGeom>
          <a:noFill/>
        </p:spPr>
        <p:txBody>
          <a:bodyPr wrap="square" lIns="91432" tIns="45716" rIns="91432" bIns="45716" rtlCol="0">
            <a:spAutoFit/>
          </a:bodyPr>
          <a:lstStyle/>
          <a:p>
            <a:pPr>
              <a:lnSpc>
                <a:spcPct val="100000"/>
              </a:lnSpc>
            </a:pPr>
            <a:r>
              <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rPr>
              <a:t>目</a:t>
            </a:r>
          </a:p>
          <a:p>
            <a:pPr>
              <a:lnSpc>
                <a:spcPct val="100000"/>
              </a:lnSpc>
            </a:pPr>
            <a:r>
              <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rPr>
              <a:t>录</a:t>
            </a:r>
          </a:p>
        </p:txBody>
      </p:sp>
      <p:sp>
        <p:nvSpPr>
          <p:cNvPr id="50" name="矩形 49"/>
          <p:cNvSpPr/>
          <p:nvPr/>
        </p:nvSpPr>
        <p:spPr>
          <a:xfrm rot="2520000">
            <a:off x="594918" y="4257391"/>
            <a:ext cx="92063" cy="37746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 name="矩形 5"/>
          <p:cNvSpPr/>
          <p:nvPr/>
        </p:nvSpPr>
        <p:spPr>
          <a:xfrm rot="2520000">
            <a:off x="1753006" y="-511293"/>
            <a:ext cx="76190" cy="29680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9" name="文本框 8"/>
          <p:cNvSpPr txBox="1"/>
          <p:nvPr/>
        </p:nvSpPr>
        <p:spPr>
          <a:xfrm rot="16200000">
            <a:off x="668866" y="2248529"/>
            <a:ext cx="1858441" cy="523147"/>
          </a:xfrm>
          <a:prstGeom prst="rect">
            <a:avLst/>
          </a:prstGeom>
          <a:noFill/>
        </p:spPr>
        <p:txBody>
          <a:bodyPr wrap="square" lIns="91432" tIns="45716" rIns="91432" bIns="45716" rtlCol="0">
            <a:spAutoFit/>
          </a:bodyPr>
          <a:lstStyle/>
          <a:p>
            <a:r>
              <a:rPr lang="en-US" altLang="zh-CN" sz="2800" dirty="0" smtClean="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sym typeface="+mn-ea"/>
              </a:rPr>
              <a:t>CONTENTS</a:t>
            </a:r>
            <a:endParaRPr lang="en-US" altLang="zh-CN" sz="28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sym typeface="+mn-ea"/>
            </a:endParaRPr>
          </a:p>
        </p:txBody>
      </p:sp>
      <p:grpSp>
        <p:nvGrpSpPr>
          <p:cNvPr id="43" name="组合 42"/>
          <p:cNvGrpSpPr/>
          <p:nvPr/>
        </p:nvGrpSpPr>
        <p:grpSpPr>
          <a:xfrm>
            <a:off x="2939668" y="1682907"/>
            <a:ext cx="8055197" cy="292168"/>
            <a:chOff x="4630" y="2578"/>
            <a:chExt cx="12687" cy="460"/>
          </a:xfrm>
        </p:grpSpPr>
        <p:cxnSp>
          <p:nvCxnSpPr>
            <p:cNvPr id="8" name="直接连接符 7"/>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12" name="文本框 11">
              <a:hlinkClick r:id="rId3" action="ppaction://hlinksldjump"/>
            </p:cNvPr>
            <p:cNvSpPr txBox="1"/>
            <p:nvPr userDrawn="1"/>
          </p:nvSpPr>
          <p:spPr>
            <a:xfrm flipH="1">
              <a:off x="4630" y="2578"/>
              <a:ext cx="1615" cy="436"/>
            </a:xfrm>
            <a:prstGeom prst="rect">
              <a:avLst/>
            </a:prstGeom>
            <a:noFill/>
          </p:spPr>
          <p:txBody>
            <a:bodyPr wrap="square" rtlCol="0">
              <a:spAutoFit/>
            </a:bodyPr>
            <a:lstStyle/>
            <a:p>
              <a:pPr algn="just">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p>
          </p:txBody>
        </p:sp>
      </p:grpSp>
      <p:grpSp>
        <p:nvGrpSpPr>
          <p:cNvPr id="44" name="组合 43"/>
          <p:cNvGrpSpPr/>
          <p:nvPr/>
        </p:nvGrpSpPr>
        <p:grpSpPr>
          <a:xfrm>
            <a:off x="2939668" y="2567032"/>
            <a:ext cx="8055197" cy="292168"/>
            <a:chOff x="4630" y="2578"/>
            <a:chExt cx="12687" cy="460"/>
          </a:xfrm>
        </p:grpSpPr>
        <p:cxnSp>
          <p:nvCxnSpPr>
            <p:cNvPr id="45" name="直接连接符 44"/>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46" name="文本框 45">
              <a:hlinkClick r:id="rId4" action="ppaction://hlinksldjump"/>
            </p:cNvPr>
            <p:cNvSpPr txBox="1"/>
            <p:nvPr userDrawn="1"/>
          </p:nvSpPr>
          <p:spPr>
            <a:xfrm flipH="1">
              <a:off x="4630" y="2578"/>
              <a:ext cx="1615" cy="436"/>
            </a:xfrm>
            <a:prstGeom prst="rect">
              <a:avLst/>
            </a:prstGeom>
            <a:noFill/>
          </p:spPr>
          <p:txBody>
            <a:bodyPr wrap="square" rtlCol="0">
              <a:spAutoFit/>
            </a:bodyPr>
            <a:lstStyle/>
            <a:p>
              <a:pPr>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p>
          </p:txBody>
        </p:sp>
      </p:grpSp>
      <p:sp>
        <p:nvSpPr>
          <p:cNvPr id="51" name="文本框 17">
            <a:hlinkClick r:id="rId5" action="ppaction://hlinksldjump"/>
          </p:cNvPr>
          <p:cNvSpPr txBox="1"/>
          <p:nvPr/>
        </p:nvSpPr>
        <p:spPr>
          <a:xfrm>
            <a:off x="3707446" y="3970152"/>
            <a:ext cx="5719335" cy="584767"/>
          </a:xfrm>
          <a:prstGeom prst="rect">
            <a:avLst/>
          </a:prstGeom>
          <a:noFill/>
        </p:spPr>
        <p:txBody>
          <a:bodyPr wrap="square" lIns="91432" tIns="45716" rIns="91432" bIns="45716" rtlCol="0">
            <a:spAutoFit/>
          </a:bodyPr>
          <a:lstStyle/>
          <a:p>
            <a:pPr lvl="0" algn="just"/>
            <a:r>
              <a:rPr lang="zh-CN" altLang="en-US" sz="3200" dirty="0" smtClean="0">
                <a:solidFill>
                  <a:srgbClr val="ED7D31">
                    <a:lumMod val="75000"/>
                  </a:srgbClr>
                </a:solidFill>
                <a:latin typeface="方正大黑_GBK" panose="03000509000000000000" pitchFamily="65" charset="-122"/>
                <a:ea typeface="方正大黑_GBK" panose="03000509000000000000" pitchFamily="65" charset="-122"/>
                <a:cs typeface="Times New Roman" pitchFamily="18" charset="0"/>
              </a:rPr>
              <a:t>课后巩固训练</a:t>
            </a:r>
            <a:endParaRPr lang="en-US" altLang="zh-CN" sz="3200" dirty="0">
              <a:solidFill>
                <a:srgbClr val="ED7D31">
                  <a:lumMod val="75000"/>
                </a:srgbClr>
              </a:solidFill>
              <a:latin typeface="方正大黑_GBK" panose="03000509000000000000" pitchFamily="65" charset="-122"/>
              <a:ea typeface="方正大黑_GBK" panose="03000509000000000000" pitchFamily="65" charset="-122"/>
              <a:cs typeface="Times New Roman" pitchFamily="18" charset="0"/>
            </a:endParaRPr>
          </a:p>
        </p:txBody>
      </p:sp>
      <p:grpSp>
        <p:nvGrpSpPr>
          <p:cNvPr id="53" name="组合 52"/>
          <p:cNvGrpSpPr/>
          <p:nvPr/>
        </p:nvGrpSpPr>
        <p:grpSpPr>
          <a:xfrm>
            <a:off x="2950948" y="4255378"/>
            <a:ext cx="8055197" cy="292168"/>
            <a:chOff x="4630" y="2578"/>
            <a:chExt cx="12687" cy="460"/>
          </a:xfrm>
        </p:grpSpPr>
        <p:cxnSp>
          <p:nvCxnSpPr>
            <p:cNvPr id="54" name="直接连接符 53"/>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55" name="文本框 48">
              <a:hlinkClick r:id="rId5" action="ppaction://hlinksldjump"/>
            </p:cNvPr>
            <p:cNvSpPr txBox="1"/>
            <p:nvPr userDrawn="1"/>
          </p:nvSpPr>
          <p:spPr>
            <a:xfrm flipH="1">
              <a:off x="4630" y="2578"/>
              <a:ext cx="1615" cy="436"/>
            </a:xfrm>
            <a:prstGeom prst="rect">
              <a:avLst/>
            </a:prstGeom>
            <a:noFill/>
          </p:spPr>
          <p:txBody>
            <a:bodyPr wrap="square" rtlCol="0">
              <a:spAutoFit/>
            </a:bodyPr>
            <a:lstStyle/>
            <a:p>
              <a:pPr algn="just">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p>
          </p:txBody>
        </p:sp>
      </p:grpSp>
      <p:sp>
        <p:nvSpPr>
          <p:cNvPr id="26" name="文本框 2">
            <a:hlinkClick r:id="rId6" action="ppaction://hlinksldjump"/>
          </p:cNvPr>
          <p:cNvSpPr txBox="1"/>
          <p:nvPr/>
        </p:nvSpPr>
        <p:spPr>
          <a:xfrm>
            <a:off x="3707446" y="3140255"/>
            <a:ext cx="7285677" cy="584906"/>
          </a:xfrm>
          <a:prstGeom prst="rect">
            <a:avLst/>
          </a:prstGeom>
          <a:noFill/>
        </p:spPr>
        <p:txBody>
          <a:bodyPr wrap="square" lIns="91432" tIns="45716" rIns="91432" bIns="45716" rtlCol="0">
            <a:spAutoFit/>
          </a:bodyPr>
          <a:lstStyle/>
          <a:p>
            <a:r>
              <a:rPr lang="zh-CN" altLang="en-US" sz="3200" dirty="0" smtClean="0">
                <a:solidFill>
                  <a:srgbClr val="FF00FF"/>
                </a:solidFill>
                <a:latin typeface="方正大黑_GBK" panose="03000509000000000000" pitchFamily="65" charset="-122"/>
                <a:ea typeface="方正大黑_GBK" panose="03000509000000000000" pitchFamily="65" charset="-122"/>
                <a:cs typeface="Times New Roman" pitchFamily="18" charset="0"/>
              </a:rPr>
              <a:t>课堂达标训练</a:t>
            </a:r>
            <a:endParaRPr lang="en-US" altLang="zh-CN" sz="3200" dirty="0">
              <a:solidFill>
                <a:srgbClr val="FF00FF"/>
              </a:solidFill>
              <a:latin typeface="方正大黑_GBK" panose="03000509000000000000" pitchFamily="65" charset="-122"/>
              <a:ea typeface="方正大黑_GBK" panose="03000509000000000000" pitchFamily="65" charset="-122"/>
              <a:cs typeface="Times New Roman" pitchFamily="18" charset="0"/>
            </a:endParaRPr>
          </a:p>
        </p:txBody>
      </p:sp>
      <p:grpSp>
        <p:nvGrpSpPr>
          <p:cNvPr id="28" name="组合 27"/>
          <p:cNvGrpSpPr/>
          <p:nvPr/>
        </p:nvGrpSpPr>
        <p:grpSpPr>
          <a:xfrm>
            <a:off x="2937926" y="3436232"/>
            <a:ext cx="8055197" cy="292168"/>
            <a:chOff x="4630" y="2578"/>
            <a:chExt cx="12687" cy="460"/>
          </a:xfrm>
        </p:grpSpPr>
        <p:cxnSp>
          <p:nvCxnSpPr>
            <p:cNvPr id="32" name="直接连接符 31"/>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34" name="文本框 45">
              <a:hlinkClick r:id="rId6" action="ppaction://hlinksldjump"/>
            </p:cNvPr>
            <p:cNvSpPr txBox="1"/>
            <p:nvPr userDrawn="1"/>
          </p:nvSpPr>
          <p:spPr>
            <a:xfrm flipH="1">
              <a:off x="4630" y="2578"/>
              <a:ext cx="1615" cy="436"/>
            </a:xfrm>
            <a:prstGeom prst="rect">
              <a:avLst/>
            </a:prstGeom>
            <a:noFill/>
          </p:spPr>
          <p:txBody>
            <a:bodyPr wrap="square" rtlCol="0">
              <a:spAutoFit/>
            </a:bodyPr>
            <a:lstStyle/>
            <a:p>
              <a:pPr>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p>
          </p:txBody>
        </p:sp>
      </p:grpSp>
    </p:spTree>
    <p:extLst>
      <p:ext uri="{BB962C8B-B14F-4D97-AF65-F5344CB8AC3E}">
        <p14:creationId xmlns:p14="http://schemas.microsoft.com/office/powerpoint/2010/main" val="1725316866"/>
      </p:ext>
    </p:extLst>
  </p:cSld>
  <p:clrMapOvr>
    <a:masterClrMapping/>
  </p:clrMapOvr>
  <p:transition spd="slow"/>
  <p:timing>
    <p:tnLst>
      <p:par>
        <p:cTn id="1" dur="indefinite" restart="never" nodeType="tmRoot"/>
      </p:par>
    </p:tnLst>
    <p:bldLst>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1281007"/>
            <a:ext cx="11654075" cy="3048887"/>
          </a:xfrm>
          <a:prstGeom prst="rect">
            <a:avLst/>
          </a:prstGeom>
        </p:spPr>
        <p:txBody>
          <a:bodyPr wrap="square" lIns="121898" tIns="60948" rIns="121898" bIns="60948">
            <a:spAutoFit/>
          </a:bodyPr>
          <a:lstStyle/>
          <a:p>
            <a:pPr lvl="0" algn="just">
              <a:lnSpc>
                <a:spcPct val="150000"/>
              </a:lnSpc>
              <a:tabLst>
                <a:tab pos="3510915" algn="l"/>
              </a:tabLst>
            </a:pPr>
            <a:r>
              <a:rPr lang="en-US" altLang="zh-CN" sz="2600" kern="100" dirty="0">
                <a:solidFill>
                  <a:prstClr val="black"/>
                </a:solidFill>
                <a:latin typeface="宋体"/>
                <a:ea typeface="微软雅黑"/>
                <a:cs typeface="Times New Roman"/>
              </a:rPr>
              <a:t>②</a:t>
            </a:r>
            <a:r>
              <a:rPr lang="zh-CN" altLang="zh-CN" sz="2600" kern="100" dirty="0">
                <a:solidFill>
                  <a:prstClr val="black"/>
                </a:solidFill>
                <a:latin typeface="Times New Roman"/>
                <a:ea typeface="微软雅黑"/>
                <a:cs typeface="Times New Roman"/>
              </a:rPr>
              <a:t>定律中包含四同</a:t>
            </a:r>
            <a:r>
              <a:rPr lang="en-US" altLang="zh-CN" sz="2600" kern="100" dirty="0">
                <a:solidFill>
                  <a:prstClr val="black"/>
                </a:solidFill>
                <a:latin typeface="Times New Roman"/>
                <a:ea typeface="微软雅黑"/>
                <a:cs typeface="Courier New"/>
              </a:rPr>
              <a:t>(</a:t>
            </a:r>
            <a:r>
              <a:rPr lang="zh-CN" altLang="zh-CN" sz="2600" kern="100" dirty="0">
                <a:solidFill>
                  <a:prstClr val="black"/>
                </a:solidFill>
                <a:latin typeface="Times New Roman"/>
                <a:ea typeface="微软雅黑"/>
                <a:cs typeface="Times New Roman"/>
              </a:rPr>
              <a:t>同温、同压、同体积、同物质的量亦或同粒子数</a:t>
            </a:r>
            <a:r>
              <a:rPr lang="en-US" altLang="zh-CN" sz="2600" kern="100" dirty="0">
                <a:solidFill>
                  <a:prstClr val="black"/>
                </a:solidFill>
                <a:latin typeface="Times New Roman"/>
                <a:ea typeface="微软雅黑"/>
                <a:cs typeface="Courier New"/>
              </a:rPr>
              <a:t>)</a:t>
            </a:r>
            <a:r>
              <a:rPr lang="zh-CN" altLang="zh-CN" sz="2600" kern="100" dirty="0">
                <a:solidFill>
                  <a:prstClr val="black"/>
                </a:solidFill>
                <a:latin typeface="Times New Roman"/>
                <a:ea typeface="微软雅黑"/>
                <a:cs typeface="Times New Roman"/>
              </a:rPr>
              <a:t>，</a:t>
            </a:r>
            <a:r>
              <a:rPr lang="en-US" altLang="zh-CN" sz="2600" kern="100" dirty="0">
                <a:solidFill>
                  <a:prstClr val="black"/>
                </a:solidFill>
                <a:latin typeface="宋体"/>
                <a:ea typeface="微软雅黑"/>
                <a:cs typeface="Times New Roman"/>
              </a:rPr>
              <a:t>“</a:t>
            </a:r>
            <a:r>
              <a:rPr lang="zh-CN" altLang="zh-CN" sz="2600" kern="100" dirty="0">
                <a:solidFill>
                  <a:prstClr val="black"/>
                </a:solidFill>
                <a:latin typeface="Times New Roman"/>
                <a:ea typeface="微软雅黑"/>
                <a:cs typeface="Times New Roman"/>
              </a:rPr>
              <a:t>三同定一同</a:t>
            </a:r>
            <a:r>
              <a:rPr lang="en-US" altLang="zh-CN" sz="2600" kern="100" dirty="0">
                <a:solidFill>
                  <a:prstClr val="black"/>
                </a:solidFill>
                <a:latin typeface="宋体"/>
                <a:ea typeface="微软雅黑"/>
                <a:cs typeface="Times New Roman"/>
              </a:rPr>
              <a:t>”</a:t>
            </a:r>
            <a:r>
              <a:rPr lang="zh-CN" altLang="zh-CN" sz="2600" kern="100" dirty="0">
                <a:solidFill>
                  <a:prstClr val="black"/>
                </a:solidFill>
                <a:latin typeface="Times New Roman"/>
                <a:ea typeface="微软雅黑"/>
                <a:cs typeface="Times New Roman"/>
              </a:rPr>
              <a:t>规律：同温、同压、同体积、同分子数中只要有任何</a:t>
            </a:r>
            <a:r>
              <a:rPr lang="en-US" altLang="zh-CN" sz="2600" kern="100" dirty="0">
                <a:solidFill>
                  <a:prstClr val="black"/>
                </a:solidFill>
                <a:latin typeface="宋体"/>
                <a:ea typeface="微软雅黑"/>
                <a:cs typeface="Times New Roman"/>
              </a:rPr>
              <a:t>“</a:t>
            </a:r>
            <a:r>
              <a:rPr lang="zh-CN" altLang="zh-CN" sz="2600" kern="100" dirty="0">
                <a:solidFill>
                  <a:prstClr val="black"/>
                </a:solidFill>
                <a:latin typeface="Times New Roman"/>
                <a:ea typeface="微软雅黑"/>
                <a:cs typeface="Times New Roman"/>
              </a:rPr>
              <a:t>三同</a:t>
            </a:r>
            <a:r>
              <a:rPr lang="en-US" altLang="zh-CN" sz="2600" kern="100" dirty="0">
                <a:solidFill>
                  <a:prstClr val="black"/>
                </a:solidFill>
                <a:latin typeface="宋体"/>
                <a:ea typeface="微软雅黑"/>
                <a:cs typeface="Times New Roman"/>
              </a:rPr>
              <a:t>”</a:t>
            </a:r>
            <a:r>
              <a:rPr lang="zh-CN" altLang="zh-CN" sz="2600" kern="100" dirty="0">
                <a:solidFill>
                  <a:prstClr val="black"/>
                </a:solidFill>
                <a:latin typeface="Times New Roman"/>
                <a:ea typeface="微软雅黑"/>
                <a:cs typeface="Times New Roman"/>
              </a:rPr>
              <a:t>，则必有</a:t>
            </a:r>
            <a:r>
              <a:rPr lang="en-US" altLang="zh-CN" sz="2600" kern="100" dirty="0">
                <a:solidFill>
                  <a:prstClr val="black"/>
                </a:solidFill>
                <a:latin typeface="宋体"/>
                <a:ea typeface="微软雅黑"/>
                <a:cs typeface="Times New Roman"/>
              </a:rPr>
              <a:t>“</a:t>
            </a:r>
            <a:r>
              <a:rPr lang="zh-CN" altLang="zh-CN" sz="2600" kern="100" dirty="0">
                <a:solidFill>
                  <a:prstClr val="black"/>
                </a:solidFill>
                <a:latin typeface="Times New Roman"/>
                <a:ea typeface="微软雅黑"/>
                <a:cs typeface="Times New Roman"/>
              </a:rPr>
              <a:t>第四同</a:t>
            </a:r>
            <a:r>
              <a:rPr lang="en-US" altLang="zh-CN" sz="2600" kern="100" dirty="0">
                <a:solidFill>
                  <a:prstClr val="black"/>
                </a:solidFill>
                <a:latin typeface="宋体"/>
                <a:ea typeface="微软雅黑"/>
                <a:cs typeface="Times New Roman"/>
              </a:rPr>
              <a:t>”</a:t>
            </a:r>
            <a:r>
              <a:rPr lang="zh-CN" altLang="zh-CN" sz="2600" kern="100" dirty="0">
                <a:solidFill>
                  <a:prstClr val="black"/>
                </a:solidFill>
                <a:latin typeface="Times New Roman"/>
                <a:ea typeface="微软雅黑"/>
                <a:cs typeface="Times New Roman"/>
              </a:rPr>
              <a:t>。</a:t>
            </a:r>
            <a:endParaRPr lang="zh-CN" altLang="zh-CN" sz="1050" kern="100" dirty="0">
              <a:solidFill>
                <a:prstClr val="black"/>
              </a:solidFill>
              <a:latin typeface="宋体"/>
              <a:cs typeface="Courier New"/>
            </a:endParaRPr>
          </a:p>
          <a:p>
            <a:pPr lvl="0" algn="just">
              <a:lnSpc>
                <a:spcPct val="150000"/>
              </a:lnSpc>
              <a:tabLst>
                <a:tab pos="3510915" algn="l"/>
              </a:tabLst>
            </a:pPr>
            <a:r>
              <a:rPr lang="en-US" altLang="zh-CN" sz="2600" kern="100" dirty="0">
                <a:solidFill>
                  <a:prstClr val="black"/>
                </a:solidFill>
                <a:latin typeface="宋体"/>
                <a:ea typeface="微软雅黑"/>
                <a:cs typeface="Times New Roman"/>
              </a:rPr>
              <a:t>③</a:t>
            </a:r>
            <a:r>
              <a:rPr lang="zh-CN" altLang="zh-CN" sz="2600" kern="100" dirty="0">
                <a:solidFill>
                  <a:prstClr val="black"/>
                </a:solidFill>
                <a:latin typeface="Times New Roman"/>
                <a:ea typeface="微软雅黑"/>
                <a:cs typeface="Times New Roman"/>
              </a:rPr>
              <a:t>定律中的同温同压，不一定指在标准状况下；气体摩尔体积为</a:t>
            </a:r>
            <a:r>
              <a:rPr lang="en-US" altLang="zh-CN" sz="2600" kern="100" dirty="0">
                <a:solidFill>
                  <a:prstClr val="black"/>
                </a:solidFill>
                <a:latin typeface="Times New Roman"/>
                <a:ea typeface="微软雅黑"/>
                <a:cs typeface="Courier New"/>
              </a:rPr>
              <a:t>22.4 L·mol</a:t>
            </a:r>
            <a:r>
              <a:rPr lang="en-US" altLang="zh-CN" sz="2600" kern="100" baseline="30000" dirty="0">
                <a:solidFill>
                  <a:prstClr val="black"/>
                </a:solidFill>
                <a:latin typeface="Times New Roman"/>
                <a:ea typeface="微软雅黑"/>
                <a:cs typeface="Courier New"/>
              </a:rPr>
              <a:t>-1</a:t>
            </a:r>
            <a:r>
              <a:rPr lang="zh-CN" altLang="zh-CN" sz="2600" kern="100" dirty="0">
                <a:solidFill>
                  <a:prstClr val="black"/>
                </a:solidFill>
                <a:latin typeface="Times New Roman"/>
                <a:ea typeface="微软雅黑"/>
                <a:cs typeface="Times New Roman"/>
              </a:rPr>
              <a:t>只是一种特殊情况</a:t>
            </a:r>
            <a:r>
              <a:rPr lang="zh-CN" altLang="zh-CN" sz="2600" kern="100" dirty="0" smtClean="0">
                <a:solidFill>
                  <a:prstClr val="black"/>
                </a:solidFill>
                <a:latin typeface="Times New Roman"/>
                <a:ea typeface="微软雅黑"/>
                <a:cs typeface="Times New Roman"/>
              </a:rPr>
              <a:t>。</a:t>
            </a:r>
            <a:endParaRPr lang="zh-CN" altLang="zh-CN" sz="1050" kern="100" dirty="0">
              <a:solidFill>
                <a:prstClr val="black"/>
              </a:solidFill>
              <a:latin typeface="宋体"/>
              <a:cs typeface="Courier New"/>
            </a:endParaRPr>
          </a:p>
        </p:txBody>
      </p:sp>
    </p:spTree>
    <p:extLst>
      <p:ext uri="{BB962C8B-B14F-4D97-AF65-F5344CB8AC3E}">
        <p14:creationId xmlns:p14="http://schemas.microsoft.com/office/powerpoint/2010/main" val="333925081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774478"/>
            <a:ext cx="11654075" cy="64733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2</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阿伏加德罗定律的推</a:t>
            </a:r>
            <a:r>
              <a:rPr lang="zh-CN" altLang="zh-CN" sz="2600" kern="100" dirty="0" smtClean="0">
                <a:latin typeface="Times New Roman"/>
                <a:ea typeface="黑体"/>
                <a:cs typeface="Times New Roman"/>
              </a:rPr>
              <a:t>论</a:t>
            </a:r>
            <a:endParaRPr lang="zh-CN" altLang="zh-CN" sz="1050" kern="100" dirty="0">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520087763"/>
              </p:ext>
            </p:extLst>
          </p:nvPr>
        </p:nvGraphicFramePr>
        <p:xfrm>
          <a:off x="452356" y="1482629"/>
          <a:ext cx="11493500" cy="3162300"/>
        </p:xfrm>
        <a:graphic>
          <a:graphicData uri="http://schemas.openxmlformats.org/presentationml/2006/ole">
            <mc:AlternateContent xmlns:mc="http://schemas.openxmlformats.org/markup-compatibility/2006">
              <mc:Choice xmlns:v="urn:schemas-microsoft-com:vml" Requires="v">
                <p:oleObj spid="_x0000_s9268" name="Document" r:id="rId3" imgW="11484297" imgH="3166061" progId="Word.Document.8">
                  <p:embed/>
                </p:oleObj>
              </mc:Choice>
              <mc:Fallback>
                <p:oleObj name="Document" r:id="rId3" imgW="11484297" imgH="3166061" progId="Word.Document.8">
                  <p:embed/>
                  <p:pic>
                    <p:nvPicPr>
                      <p:cNvPr id="0" name=""/>
                      <p:cNvPicPr/>
                      <p:nvPr/>
                    </p:nvPicPr>
                    <p:blipFill>
                      <a:blip r:embed="rId4"/>
                      <a:stretch>
                        <a:fillRect/>
                      </a:stretch>
                    </p:blipFill>
                    <p:spPr>
                      <a:xfrm>
                        <a:off x="452356" y="1482629"/>
                        <a:ext cx="11493500" cy="3162300"/>
                      </a:xfrm>
                      <a:prstGeom prst="rect">
                        <a:avLst/>
                      </a:prstGeom>
                    </p:spPr>
                  </p:pic>
                </p:oleObj>
              </mc:Fallback>
            </mc:AlternateContent>
          </a:graphicData>
        </a:graphic>
      </p:graphicFrame>
    </p:spTree>
    <p:extLst>
      <p:ext uri="{BB962C8B-B14F-4D97-AF65-F5344CB8AC3E}">
        <p14:creationId xmlns:p14="http://schemas.microsoft.com/office/powerpoint/2010/main" val="183284986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201440743"/>
              </p:ext>
            </p:extLst>
          </p:nvPr>
        </p:nvGraphicFramePr>
        <p:xfrm>
          <a:off x="381000" y="1314559"/>
          <a:ext cx="11493500" cy="3797300"/>
        </p:xfrm>
        <a:graphic>
          <a:graphicData uri="http://schemas.openxmlformats.org/presentationml/2006/ole">
            <mc:AlternateContent xmlns:mc="http://schemas.openxmlformats.org/markup-compatibility/2006">
              <mc:Choice xmlns:v="urn:schemas-microsoft-com:vml" Requires="v">
                <p:oleObj spid="_x0000_s10292" name="Document" r:id="rId3" imgW="11484297" imgH="3810145" progId="Word.Document.8">
                  <p:embed/>
                </p:oleObj>
              </mc:Choice>
              <mc:Fallback>
                <p:oleObj name="Document" r:id="rId3" imgW="11484297" imgH="3810145" progId="Word.Document.8">
                  <p:embed/>
                  <p:pic>
                    <p:nvPicPr>
                      <p:cNvPr id="0" name=""/>
                      <p:cNvPicPr/>
                      <p:nvPr/>
                    </p:nvPicPr>
                    <p:blipFill>
                      <a:blip r:embed="rId4"/>
                      <a:stretch>
                        <a:fillRect/>
                      </a:stretch>
                    </p:blipFill>
                    <p:spPr>
                      <a:xfrm>
                        <a:off x="381000" y="1314559"/>
                        <a:ext cx="11493500" cy="3797300"/>
                      </a:xfrm>
                      <a:prstGeom prst="rect">
                        <a:avLst/>
                      </a:prstGeom>
                    </p:spPr>
                  </p:pic>
                </p:oleObj>
              </mc:Fallback>
            </mc:AlternateContent>
          </a:graphicData>
        </a:graphic>
      </p:graphicFrame>
    </p:spTree>
    <p:extLst>
      <p:ext uri="{BB962C8B-B14F-4D97-AF65-F5344CB8AC3E}">
        <p14:creationId xmlns:p14="http://schemas.microsoft.com/office/powerpoint/2010/main" val="359817906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1314547"/>
            <a:ext cx="11654075" cy="252374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在三个密闭容器中分别充入</a:t>
            </a:r>
            <a:r>
              <a:rPr lang="en-US" altLang="zh-CN" sz="2600" kern="100" dirty="0">
                <a:latin typeface="Times New Roman"/>
                <a:ea typeface="微软雅黑"/>
                <a:cs typeface="Courier New"/>
              </a:rPr>
              <a:t>Ne</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三种气体，当它们的温度和密度都</a:t>
            </a:r>
            <a:r>
              <a:rPr lang="zh-CN" altLang="zh-CN" sz="2600" kern="100" dirty="0" smtClean="0">
                <a:latin typeface="Times New Roman"/>
                <a:ea typeface="微软雅黑"/>
                <a:cs typeface="Times New Roman"/>
              </a:rPr>
              <a:t>相</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同</a:t>
            </a:r>
            <a:r>
              <a:rPr lang="zh-CN" altLang="zh-CN" sz="2600" kern="100" dirty="0">
                <a:latin typeface="Times New Roman"/>
                <a:ea typeface="微软雅黑"/>
                <a:cs typeface="Times New Roman"/>
              </a:rPr>
              <a:t>时，这三种气体的压强</a:t>
            </a:r>
            <a:r>
              <a:rPr lang="en-US" altLang="zh-CN" sz="2600" kern="100" dirty="0">
                <a:latin typeface="Times New Roman"/>
                <a:ea typeface="微软雅黑"/>
                <a:cs typeface="Courier New"/>
              </a:rPr>
              <a:t>(</a:t>
            </a:r>
            <a:r>
              <a:rPr lang="en-US" altLang="zh-CN" sz="2600" i="1" kern="100" dirty="0">
                <a:latin typeface="Times New Roman"/>
                <a:ea typeface="微软雅黑"/>
                <a:cs typeface="Courier New"/>
              </a:rPr>
              <a:t>p</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由大到小的顺序是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a:t>
            </a:r>
            <a:r>
              <a:rPr lang="en-US" altLang="zh-CN" sz="2600" kern="100" dirty="0" err="1" smtClean="0">
                <a:latin typeface="Times New Roman"/>
                <a:ea typeface="微软雅黑"/>
                <a:cs typeface="Courier New"/>
              </a:rPr>
              <a:t>A.</a:t>
            </a:r>
            <a:r>
              <a:rPr lang="en-US" altLang="zh-CN" sz="2600" i="1" kern="100" dirty="0" err="1" smtClean="0">
                <a:latin typeface="Times New Roman"/>
                <a:ea typeface="微软雅黑"/>
                <a:cs typeface="Courier New"/>
              </a:rPr>
              <a:t>p</a:t>
            </a:r>
            <a:r>
              <a:rPr lang="en-US" altLang="zh-CN" sz="2600" kern="100" dirty="0" smtClean="0">
                <a:latin typeface="Times New Roman"/>
                <a:ea typeface="微软雅黑"/>
                <a:cs typeface="Courier New"/>
              </a:rPr>
              <a:t>(Ne</a:t>
            </a:r>
            <a:r>
              <a:rPr lang="en-US" altLang="zh-CN" sz="2600" kern="100" dirty="0">
                <a:latin typeface="Times New Roman"/>
                <a:ea typeface="微软雅黑"/>
                <a:cs typeface="Courier New"/>
              </a:rPr>
              <a:t>)&gt;</a:t>
            </a:r>
            <a:r>
              <a:rPr lang="en-US" altLang="zh-CN" sz="2600" i="1" kern="100" dirty="0">
                <a:latin typeface="Times New Roman"/>
                <a:ea typeface="微软雅黑"/>
                <a:cs typeface="Courier New"/>
              </a:rPr>
              <a:t>p</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)&gt;</a:t>
            </a:r>
            <a:r>
              <a:rPr lang="en-US" altLang="zh-CN" sz="2600" i="1" kern="100" dirty="0">
                <a:latin typeface="Times New Roman"/>
                <a:ea typeface="微软雅黑"/>
                <a:cs typeface="Courier New"/>
              </a:rPr>
              <a:t>p</a:t>
            </a:r>
            <a:r>
              <a:rPr lang="en-US" altLang="zh-CN" sz="2600" kern="100" dirty="0">
                <a:latin typeface="Times New Roman"/>
                <a:ea typeface="微软雅黑"/>
                <a:cs typeface="Courier New"/>
              </a:rPr>
              <a:t>(O</a:t>
            </a:r>
            <a:r>
              <a:rPr lang="en-US" altLang="zh-CN" sz="2600" kern="100" baseline="-25000" dirty="0">
                <a:latin typeface="Times New Roman"/>
                <a:ea typeface="微软雅黑"/>
                <a:cs typeface="Courier New"/>
              </a:rPr>
              <a:t>2</a:t>
            </a:r>
            <a:r>
              <a:rPr lang="en-US" altLang="zh-CN" sz="2600" kern="100" dirty="0" smtClean="0">
                <a:latin typeface="Times New Roman"/>
                <a:ea typeface="微软雅黑"/>
                <a:cs typeface="Courier New"/>
              </a:rPr>
              <a:t>)			</a:t>
            </a:r>
            <a:r>
              <a:rPr lang="zh-CN" altLang="zh-CN" sz="1050" kern="100" dirty="0" smtClean="0">
                <a:latin typeface="宋体"/>
                <a:cs typeface="Courier New"/>
              </a:rPr>
              <a:t> </a:t>
            </a:r>
            <a:r>
              <a:rPr lang="en-US" altLang="zh-CN" sz="2600" kern="100" dirty="0" err="1" smtClean="0">
                <a:latin typeface="Times New Roman"/>
                <a:ea typeface="微软雅黑"/>
                <a:cs typeface="Courier New"/>
              </a:rPr>
              <a:t>B.</a:t>
            </a:r>
            <a:r>
              <a:rPr lang="en-US" altLang="zh-CN" sz="2600" i="1" kern="100" dirty="0" err="1" smtClean="0">
                <a:latin typeface="Times New Roman"/>
                <a:ea typeface="微软雅黑"/>
                <a:cs typeface="Courier New"/>
              </a:rPr>
              <a:t>p</a:t>
            </a:r>
            <a:r>
              <a:rPr lang="en-US" altLang="zh-CN" sz="2600" kern="100" dirty="0" smtClean="0">
                <a:latin typeface="Times New Roman"/>
                <a:ea typeface="微软雅黑"/>
                <a:cs typeface="Courier New"/>
              </a:rPr>
              <a:t>(O</a:t>
            </a:r>
            <a:r>
              <a:rPr lang="en-US" altLang="zh-CN" sz="2600" kern="100" baseline="-25000" dirty="0" smtClean="0">
                <a:latin typeface="Times New Roman"/>
                <a:ea typeface="微软雅黑"/>
                <a:cs typeface="Courier New"/>
              </a:rPr>
              <a:t>2</a:t>
            </a:r>
            <a:r>
              <a:rPr lang="en-US" altLang="zh-CN" sz="2600" kern="100" dirty="0">
                <a:latin typeface="Times New Roman"/>
                <a:ea typeface="微软雅黑"/>
                <a:cs typeface="Courier New"/>
              </a:rPr>
              <a:t>)&gt;</a:t>
            </a:r>
            <a:r>
              <a:rPr lang="en-US" altLang="zh-CN" sz="2600" i="1" kern="100" dirty="0">
                <a:latin typeface="Times New Roman"/>
                <a:ea typeface="微软雅黑"/>
                <a:cs typeface="Courier New"/>
              </a:rPr>
              <a:t>p</a:t>
            </a:r>
            <a:r>
              <a:rPr lang="en-US" altLang="zh-CN" sz="2600" kern="100" dirty="0">
                <a:latin typeface="Times New Roman"/>
                <a:ea typeface="微软雅黑"/>
                <a:cs typeface="Courier New"/>
              </a:rPr>
              <a:t>(Ne)&gt;</a:t>
            </a:r>
            <a:r>
              <a:rPr lang="en-US" altLang="zh-CN" sz="2600" i="1" kern="100" dirty="0">
                <a:latin typeface="Times New Roman"/>
                <a:ea typeface="微软雅黑"/>
                <a:cs typeface="Courier New"/>
              </a:rPr>
              <a:t>p</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a:t>
            </a:r>
            <a:r>
              <a:rPr lang="en-US" altLang="zh-CN" sz="2600" kern="100" dirty="0" err="1" smtClean="0">
                <a:latin typeface="Times New Roman"/>
                <a:ea typeface="微软雅黑"/>
                <a:cs typeface="Courier New"/>
              </a:rPr>
              <a:t>C.</a:t>
            </a:r>
            <a:r>
              <a:rPr lang="en-US" altLang="zh-CN" sz="2600" i="1" kern="100" dirty="0" err="1" smtClean="0">
                <a:latin typeface="Times New Roman"/>
                <a:ea typeface="微软雅黑"/>
                <a:cs typeface="Courier New"/>
              </a:rPr>
              <a:t>p</a:t>
            </a:r>
            <a:r>
              <a:rPr lang="en-US" altLang="zh-CN" sz="2600" kern="100" dirty="0" smtClean="0">
                <a:latin typeface="Times New Roman"/>
                <a:ea typeface="微软雅黑"/>
                <a:cs typeface="Courier New"/>
              </a:rPr>
              <a:t>(H</a:t>
            </a:r>
            <a:r>
              <a:rPr lang="en-US" altLang="zh-CN" sz="2600" kern="100" baseline="-25000" dirty="0" smtClean="0">
                <a:latin typeface="Times New Roman"/>
                <a:ea typeface="微软雅黑"/>
                <a:cs typeface="Courier New"/>
              </a:rPr>
              <a:t>2</a:t>
            </a:r>
            <a:r>
              <a:rPr lang="en-US" altLang="zh-CN" sz="2600" kern="100" dirty="0">
                <a:latin typeface="Times New Roman"/>
                <a:ea typeface="微软雅黑"/>
                <a:cs typeface="Courier New"/>
              </a:rPr>
              <a:t>)&gt;</a:t>
            </a:r>
            <a:r>
              <a:rPr lang="en-US" altLang="zh-CN" sz="2600" i="1" kern="100" dirty="0">
                <a:latin typeface="Times New Roman"/>
                <a:ea typeface="微软雅黑"/>
                <a:cs typeface="Courier New"/>
              </a:rPr>
              <a:t>p</a:t>
            </a:r>
            <a:r>
              <a:rPr lang="en-US" altLang="zh-CN" sz="2600" kern="100" dirty="0">
                <a:latin typeface="Times New Roman"/>
                <a:ea typeface="微软雅黑"/>
                <a:cs typeface="Courier New"/>
              </a:rPr>
              <a:t>(O</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)&gt;</a:t>
            </a:r>
            <a:r>
              <a:rPr lang="en-US" altLang="zh-CN" sz="2600" i="1" kern="100" dirty="0">
                <a:latin typeface="Times New Roman"/>
                <a:ea typeface="微软雅黑"/>
                <a:cs typeface="Courier New"/>
              </a:rPr>
              <a:t>p</a:t>
            </a:r>
            <a:r>
              <a:rPr lang="en-US" altLang="zh-CN" sz="2600" kern="100" dirty="0">
                <a:latin typeface="Times New Roman"/>
                <a:ea typeface="微软雅黑"/>
                <a:cs typeface="Courier New"/>
              </a:rPr>
              <a:t>(Ne</a:t>
            </a:r>
            <a:r>
              <a:rPr lang="en-US" altLang="zh-CN" sz="2600" kern="100" dirty="0" smtClean="0">
                <a:latin typeface="Times New Roman"/>
                <a:ea typeface="微软雅黑"/>
                <a:cs typeface="Courier New"/>
              </a:rPr>
              <a:t>)	</a:t>
            </a:r>
            <a:r>
              <a:rPr lang="zh-CN" altLang="zh-CN" sz="1050" kern="100" dirty="0" smtClean="0">
                <a:latin typeface="宋体"/>
                <a:cs typeface="Courier New"/>
              </a:rPr>
              <a:t> </a:t>
            </a:r>
            <a:r>
              <a:rPr lang="en-US" altLang="zh-CN" sz="1050" kern="100" dirty="0" smtClean="0">
                <a:latin typeface="宋体"/>
                <a:cs typeface="Courier New"/>
              </a:rPr>
              <a:t>	</a:t>
            </a:r>
            <a:r>
              <a:rPr lang="en-US" altLang="zh-CN" sz="2600" kern="100" dirty="0" err="1" smtClean="0">
                <a:latin typeface="Times New Roman"/>
                <a:ea typeface="微软雅黑"/>
                <a:cs typeface="Courier New"/>
              </a:rPr>
              <a:t>D.</a:t>
            </a:r>
            <a:r>
              <a:rPr lang="en-US" altLang="zh-CN" sz="2600" i="1" kern="100" dirty="0" err="1" smtClean="0">
                <a:latin typeface="Times New Roman"/>
                <a:ea typeface="微软雅黑"/>
                <a:cs typeface="Courier New"/>
              </a:rPr>
              <a:t>p</a:t>
            </a:r>
            <a:r>
              <a:rPr lang="en-US" altLang="zh-CN" sz="2600" kern="100" dirty="0" smtClean="0">
                <a:latin typeface="Times New Roman"/>
                <a:ea typeface="微软雅黑"/>
                <a:cs typeface="Courier New"/>
              </a:rPr>
              <a:t>(H</a:t>
            </a:r>
            <a:r>
              <a:rPr lang="en-US" altLang="zh-CN" sz="2600" kern="100" baseline="-25000" dirty="0" smtClean="0">
                <a:latin typeface="Times New Roman"/>
                <a:ea typeface="微软雅黑"/>
                <a:cs typeface="Courier New"/>
              </a:rPr>
              <a:t>2</a:t>
            </a:r>
            <a:r>
              <a:rPr lang="en-US" altLang="zh-CN" sz="2600" kern="100" dirty="0">
                <a:latin typeface="Times New Roman"/>
                <a:ea typeface="微软雅黑"/>
                <a:cs typeface="Courier New"/>
              </a:rPr>
              <a:t>)&gt;</a:t>
            </a:r>
            <a:r>
              <a:rPr lang="en-US" altLang="zh-CN" sz="2600" i="1" kern="100" dirty="0">
                <a:latin typeface="Times New Roman"/>
                <a:ea typeface="微软雅黑"/>
                <a:cs typeface="Courier New"/>
              </a:rPr>
              <a:t>p</a:t>
            </a:r>
            <a:r>
              <a:rPr lang="en-US" altLang="zh-CN" sz="2600" kern="100" dirty="0">
                <a:latin typeface="Times New Roman"/>
                <a:ea typeface="微软雅黑"/>
                <a:cs typeface="Courier New"/>
              </a:rPr>
              <a:t>(Ne)&gt;</a:t>
            </a:r>
            <a:r>
              <a:rPr lang="en-US" altLang="zh-CN" sz="2600" i="1" kern="100" dirty="0">
                <a:latin typeface="Times New Roman"/>
                <a:ea typeface="微软雅黑"/>
                <a:cs typeface="Courier New"/>
              </a:rPr>
              <a:t>p</a:t>
            </a:r>
            <a:r>
              <a:rPr lang="en-US" altLang="zh-CN" sz="2600" kern="100" dirty="0">
                <a:latin typeface="Times New Roman"/>
                <a:ea typeface="微软雅黑"/>
                <a:cs typeface="Courier New"/>
              </a:rPr>
              <a:t>(O</a:t>
            </a:r>
            <a:r>
              <a:rPr lang="en-US" altLang="zh-CN" sz="2600" kern="100" baseline="-25000" dirty="0">
                <a:latin typeface="Times New Roman"/>
                <a:ea typeface="微软雅黑"/>
                <a:cs typeface="Courier New"/>
              </a:rPr>
              <a:t>2</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8" name="TextBox 7"/>
          <p:cNvSpPr txBox="1"/>
          <p:nvPr/>
        </p:nvSpPr>
        <p:spPr>
          <a:xfrm>
            <a:off x="7617242" y="2029094"/>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pic>
        <p:nvPicPr>
          <p:cNvPr id="281602" name="Picture 2" descr="实践应用"/>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55022" y="750139"/>
            <a:ext cx="2011685" cy="51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3416133598"/>
              </p:ext>
            </p:extLst>
          </p:nvPr>
        </p:nvGraphicFramePr>
        <p:xfrm>
          <a:off x="680956" y="3934104"/>
          <a:ext cx="11264900" cy="2286000"/>
        </p:xfrm>
        <a:graphic>
          <a:graphicData uri="http://schemas.openxmlformats.org/presentationml/2006/ole">
            <mc:AlternateContent xmlns:mc="http://schemas.openxmlformats.org/markup-compatibility/2006">
              <mc:Choice xmlns:v="urn:schemas-microsoft-com:vml" Requires="v">
                <p:oleObj spid="_x0000_s11314" name="Document" r:id="rId4" imgW="11262366" imgH="2285799" progId="Word.Document.8">
                  <p:embed/>
                </p:oleObj>
              </mc:Choice>
              <mc:Fallback>
                <p:oleObj name="Document" r:id="rId4" imgW="11262366" imgH="2285799" progId="Word.Document.8">
                  <p:embed/>
                  <p:pic>
                    <p:nvPicPr>
                      <p:cNvPr id="0" name=""/>
                      <p:cNvPicPr/>
                      <p:nvPr/>
                    </p:nvPicPr>
                    <p:blipFill>
                      <a:blip r:embed="rId5"/>
                      <a:stretch>
                        <a:fillRect/>
                      </a:stretch>
                    </p:blipFill>
                    <p:spPr>
                      <a:xfrm>
                        <a:off x="680956" y="3934104"/>
                        <a:ext cx="11264900" cy="2286000"/>
                      </a:xfrm>
                      <a:prstGeom prst="rect">
                        <a:avLst/>
                      </a:prstGeom>
                    </p:spPr>
                  </p:pic>
                </p:oleObj>
              </mc:Fallback>
            </mc:AlternateContent>
          </a:graphicData>
        </a:graphic>
      </p:graphicFrame>
    </p:spTree>
    <p:extLst>
      <p:ext uri="{BB962C8B-B14F-4D97-AF65-F5344CB8AC3E}">
        <p14:creationId xmlns:p14="http://schemas.microsoft.com/office/powerpoint/2010/main" val="83295152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369454"/>
            <a:ext cx="11654075" cy="3653348"/>
          </a:xfrm>
          <a:prstGeom prst="rect">
            <a:avLst/>
          </a:prstGeom>
        </p:spPr>
        <p:txBody>
          <a:bodyPr wrap="square" lIns="121898" tIns="60948" rIns="121898" bIns="60948">
            <a:spAutoFit/>
          </a:bodyPr>
          <a:lstStyle/>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5.</a:t>
            </a:r>
            <a:r>
              <a:rPr lang="en-US" altLang="zh-CN" sz="2600" b="1" kern="100" dirty="0">
                <a:latin typeface="Times New Roman"/>
                <a:ea typeface="楷体_GB2312"/>
                <a:cs typeface="Courier New"/>
              </a:rPr>
              <a:t>(2021·</a:t>
            </a:r>
            <a:r>
              <a:rPr lang="zh-CN" altLang="zh-CN" sz="2600" b="1" kern="100" dirty="0">
                <a:latin typeface="Times New Roman"/>
                <a:ea typeface="楷体_GB2312"/>
                <a:cs typeface="Times New Roman"/>
              </a:rPr>
              <a:t>吉林长春二中高一期中</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相同的温度和压强下，</a:t>
            </a:r>
            <a:r>
              <a:rPr lang="en-US" altLang="zh-CN" sz="2600" kern="100" dirty="0">
                <a:latin typeface="Times New Roman"/>
                <a:ea typeface="微软雅黑"/>
                <a:cs typeface="Courier New"/>
              </a:rPr>
              <a:t>X</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Y</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两种气态单质发生化合反应生成气态化合物</a:t>
            </a:r>
            <a:r>
              <a:rPr lang="en-US" altLang="zh-CN" sz="2600" kern="100" dirty="0">
                <a:latin typeface="Times New Roman"/>
                <a:ea typeface="微软雅黑"/>
                <a:cs typeface="Courier New"/>
              </a:rPr>
              <a:t>Z</a:t>
            </a:r>
            <a:r>
              <a:rPr lang="zh-CN" altLang="zh-CN" sz="2600" kern="100" dirty="0">
                <a:latin typeface="Times New Roman"/>
                <a:ea typeface="微软雅黑"/>
                <a:cs typeface="Times New Roman"/>
              </a:rPr>
              <a:t>，实际消耗</a:t>
            </a:r>
            <a:r>
              <a:rPr lang="en-US" altLang="zh-CN" sz="2600" kern="100" dirty="0">
                <a:latin typeface="Times New Roman"/>
                <a:ea typeface="微软雅黑"/>
                <a:cs typeface="Courier New"/>
              </a:rPr>
              <a:t>7 L X</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同时消耗</a:t>
            </a:r>
            <a:r>
              <a:rPr lang="en-US" altLang="zh-CN" sz="2600" kern="100" dirty="0">
                <a:latin typeface="Times New Roman"/>
                <a:ea typeface="微软雅黑"/>
                <a:cs typeface="Courier New"/>
              </a:rPr>
              <a:t>21 L Y</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，产生</a:t>
            </a:r>
            <a:r>
              <a:rPr lang="en-US" altLang="zh-CN" sz="2600" kern="100" dirty="0">
                <a:latin typeface="Times New Roman"/>
                <a:ea typeface="微软雅黑"/>
                <a:cs typeface="Courier New"/>
              </a:rPr>
              <a:t>14 L Z</a:t>
            </a:r>
            <a:r>
              <a:rPr lang="zh-CN" altLang="zh-CN" sz="2600" kern="100" dirty="0">
                <a:latin typeface="Times New Roman"/>
                <a:ea typeface="微软雅黑"/>
                <a:cs typeface="Times New Roman"/>
              </a:rPr>
              <a:t>，则</a:t>
            </a:r>
            <a:r>
              <a:rPr lang="en-US" altLang="zh-CN" sz="2600" kern="100" dirty="0">
                <a:latin typeface="Times New Roman"/>
                <a:ea typeface="微软雅黑"/>
                <a:cs typeface="Courier New"/>
              </a:rPr>
              <a:t>Z</a:t>
            </a:r>
            <a:r>
              <a:rPr lang="zh-CN" altLang="zh-CN" sz="2600" kern="100" dirty="0">
                <a:latin typeface="Times New Roman"/>
                <a:ea typeface="微软雅黑"/>
                <a:cs typeface="Times New Roman"/>
              </a:rPr>
              <a:t>的分子式是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A.XY</a:t>
            </a:r>
            <a:r>
              <a:rPr lang="en-US" altLang="zh-CN" sz="2600" kern="100" baseline="-25000" dirty="0" smtClean="0">
                <a:latin typeface="Times New Roman"/>
                <a:ea typeface="微软雅黑"/>
                <a:cs typeface="Courier New"/>
              </a:rPr>
              <a:t>2</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		B.XY</a:t>
            </a:r>
            <a:r>
              <a:rPr lang="en-US" altLang="zh-CN" sz="2600" kern="100" baseline="-25000" dirty="0" smtClean="0">
                <a:latin typeface="Times New Roman"/>
                <a:ea typeface="微软雅黑"/>
                <a:cs typeface="Courier New"/>
              </a:rPr>
              <a:t>3</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C.X</a:t>
            </a:r>
            <a:r>
              <a:rPr lang="en-US" altLang="zh-CN" sz="2600" kern="100" baseline="-25000" dirty="0" smtClean="0">
                <a:latin typeface="Times New Roman"/>
                <a:ea typeface="微软雅黑"/>
                <a:cs typeface="Courier New"/>
              </a:rPr>
              <a:t>3</a:t>
            </a:r>
            <a:r>
              <a:rPr lang="en-US" altLang="zh-CN" sz="2600" kern="100" dirty="0" smtClean="0">
                <a:latin typeface="Times New Roman"/>
                <a:ea typeface="微软雅黑"/>
                <a:cs typeface="Courier New"/>
              </a:rPr>
              <a:t>Y</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		D.X</a:t>
            </a:r>
            <a:r>
              <a:rPr lang="en-US" altLang="zh-CN" sz="2600" kern="100" baseline="-25000" dirty="0" smtClean="0">
                <a:latin typeface="Times New Roman"/>
                <a:ea typeface="微软雅黑"/>
                <a:cs typeface="Courier New"/>
              </a:rPr>
              <a:t>2</a:t>
            </a:r>
            <a:r>
              <a:rPr lang="en-US" altLang="zh-CN" sz="2600" kern="100" dirty="0" smtClean="0">
                <a:latin typeface="Times New Roman"/>
                <a:ea typeface="微软雅黑"/>
                <a:cs typeface="Courier New"/>
              </a:rPr>
              <a:t>Y</a:t>
            </a:r>
            <a:r>
              <a:rPr lang="en-US" altLang="zh-CN" sz="2600" kern="100" baseline="-25000" dirty="0" smtClean="0">
                <a:latin typeface="Times New Roman"/>
                <a:ea typeface="微软雅黑"/>
                <a:cs typeface="Courier New"/>
              </a:rPr>
              <a:t>3</a:t>
            </a:r>
            <a:endParaRPr lang="zh-CN" altLang="zh-CN" sz="1050" kern="100" dirty="0">
              <a:latin typeface="宋体"/>
              <a:cs typeface="Courier New"/>
            </a:endParaRPr>
          </a:p>
          <a:p>
            <a:pPr marL="252000" indent="-457200" algn="just">
              <a:lnSpc>
                <a:spcPct val="150000"/>
              </a:lnSpc>
              <a:spcAft>
                <a:spcPts val="0"/>
              </a:spcAft>
            </a:pP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8" name="TextBox 7"/>
          <p:cNvSpPr txBox="1"/>
          <p:nvPr/>
        </p:nvSpPr>
        <p:spPr>
          <a:xfrm>
            <a:off x="3124876" y="1674620"/>
            <a:ext cx="413179" cy="553998"/>
          </a:xfrm>
          <a:prstGeom prst="rect">
            <a:avLst/>
          </a:prstGeom>
          <a:noFill/>
        </p:spPr>
        <p:txBody>
          <a:bodyPr wrap="square" rtlCol="0">
            <a:spAutoFit/>
          </a:bodyPr>
          <a:lstStyle/>
          <a:p>
            <a:r>
              <a:rPr lang="en-US" altLang="zh-CN" sz="3000" b="1" dirty="0">
                <a:solidFill>
                  <a:srgbClr val="C00000"/>
                </a:solidFill>
                <a:latin typeface="Times New Roman" pitchFamily="18" charset="0"/>
                <a:ea typeface="华文细黑" pitchFamily="2" charset="-122"/>
                <a:cs typeface="Times New Roman" pitchFamily="18" charset="0"/>
              </a:rPr>
              <a:t>B</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
        <p:nvSpPr>
          <p:cNvPr id="5" name="矩形 4"/>
          <p:cNvSpPr/>
          <p:nvPr/>
        </p:nvSpPr>
        <p:spPr>
          <a:xfrm>
            <a:off x="606816" y="3321221"/>
            <a:ext cx="11249030" cy="3123908"/>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相同的温度和压强下气体的摩尔体积相同，则气体的体积比等于气体的物质的量的比。</a:t>
            </a:r>
            <a:r>
              <a:rPr lang="en-US" altLang="zh-CN" sz="2600" b="1" kern="100" dirty="0">
                <a:solidFill>
                  <a:srgbClr val="0000FF"/>
                </a:solidFill>
                <a:latin typeface="Times New Roman"/>
                <a:ea typeface="仿宋_GB2312"/>
                <a:cs typeface="Courier New"/>
              </a:rPr>
              <a:t>X</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和</a:t>
            </a:r>
            <a:r>
              <a:rPr lang="en-US" altLang="zh-CN" sz="2600" b="1" kern="100" dirty="0">
                <a:solidFill>
                  <a:srgbClr val="0000FF"/>
                </a:solidFill>
                <a:latin typeface="Times New Roman"/>
                <a:ea typeface="仿宋_GB2312"/>
                <a:cs typeface="Courier New"/>
              </a:rPr>
              <a:t>Y</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两种气态单质发生化合反应生成气态化合物</a:t>
            </a:r>
            <a:r>
              <a:rPr lang="en-US" altLang="zh-CN" sz="2600" b="1" kern="100" dirty="0">
                <a:solidFill>
                  <a:srgbClr val="0000FF"/>
                </a:solidFill>
                <a:latin typeface="Times New Roman"/>
                <a:ea typeface="仿宋_GB2312"/>
                <a:cs typeface="Courier New"/>
              </a:rPr>
              <a:t>Z</a:t>
            </a:r>
            <a:r>
              <a:rPr lang="zh-CN" altLang="zh-CN" sz="2600" b="1" kern="100" dirty="0">
                <a:solidFill>
                  <a:srgbClr val="0000FF"/>
                </a:solidFill>
                <a:latin typeface="Times New Roman"/>
                <a:ea typeface="仿宋_GB2312"/>
                <a:cs typeface="Times New Roman"/>
              </a:rPr>
              <a:t>，实际消耗</a:t>
            </a:r>
            <a:r>
              <a:rPr lang="en-US" altLang="zh-CN" sz="2600" b="1" kern="100" dirty="0">
                <a:solidFill>
                  <a:srgbClr val="0000FF"/>
                </a:solidFill>
                <a:latin typeface="Times New Roman"/>
                <a:ea typeface="仿宋_GB2312"/>
                <a:cs typeface="Courier New"/>
              </a:rPr>
              <a:t>7 L X</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同时消耗</a:t>
            </a:r>
            <a:r>
              <a:rPr lang="en-US" altLang="zh-CN" sz="2600" b="1" kern="100" dirty="0">
                <a:solidFill>
                  <a:srgbClr val="0000FF"/>
                </a:solidFill>
                <a:latin typeface="Times New Roman"/>
                <a:ea typeface="仿宋_GB2312"/>
                <a:cs typeface="Courier New"/>
              </a:rPr>
              <a:t>21 L Y</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，同时产生</a:t>
            </a:r>
            <a:r>
              <a:rPr lang="en-US" altLang="zh-CN" sz="2600" b="1" kern="100" dirty="0">
                <a:solidFill>
                  <a:srgbClr val="0000FF"/>
                </a:solidFill>
                <a:latin typeface="Times New Roman"/>
                <a:ea typeface="仿宋_GB2312"/>
                <a:cs typeface="Courier New"/>
              </a:rPr>
              <a:t>14 L Z</a:t>
            </a:r>
            <a:r>
              <a:rPr lang="zh-CN" altLang="zh-CN" sz="2600" b="1" kern="100" dirty="0">
                <a:solidFill>
                  <a:srgbClr val="0000FF"/>
                </a:solidFill>
                <a:latin typeface="Times New Roman"/>
                <a:ea typeface="仿宋_GB2312"/>
                <a:cs typeface="Times New Roman"/>
              </a:rPr>
              <a:t>，</a:t>
            </a:r>
            <a:r>
              <a:rPr lang="en-US" altLang="zh-CN" sz="2600" b="1" i="1" kern="100" dirty="0">
                <a:solidFill>
                  <a:srgbClr val="0000FF"/>
                </a:solidFill>
                <a:latin typeface="Times New Roman"/>
                <a:ea typeface="仿宋_GB2312"/>
                <a:cs typeface="Courier New"/>
              </a:rPr>
              <a:t>V</a:t>
            </a:r>
            <a:r>
              <a:rPr lang="en-US" altLang="zh-CN" sz="2600" b="1" kern="100" dirty="0">
                <a:solidFill>
                  <a:srgbClr val="0000FF"/>
                </a:solidFill>
                <a:latin typeface="Times New Roman"/>
                <a:ea typeface="仿宋_GB2312"/>
                <a:cs typeface="Courier New"/>
              </a:rPr>
              <a:t>(X</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a:t>
            </a:r>
            <a:r>
              <a:rPr lang="en-US" altLang="zh-CN" sz="2600" b="1" kern="100" dirty="0">
                <a:solidFill>
                  <a:srgbClr val="0000FF"/>
                </a:solidFill>
                <a:latin typeface="宋体"/>
                <a:ea typeface="仿宋_GB2312"/>
                <a:cs typeface="Times New Roman"/>
              </a:rPr>
              <a:t>∶</a:t>
            </a:r>
            <a:r>
              <a:rPr lang="en-US" altLang="zh-CN" sz="2600" b="1" i="1" kern="100" dirty="0">
                <a:solidFill>
                  <a:srgbClr val="0000FF"/>
                </a:solidFill>
                <a:latin typeface="Times New Roman"/>
                <a:ea typeface="仿宋_GB2312"/>
                <a:cs typeface="Courier New"/>
              </a:rPr>
              <a:t>V</a:t>
            </a:r>
            <a:r>
              <a:rPr lang="en-US" altLang="zh-CN" sz="2600" b="1" kern="100" dirty="0">
                <a:solidFill>
                  <a:srgbClr val="0000FF"/>
                </a:solidFill>
                <a:latin typeface="Times New Roman"/>
                <a:ea typeface="仿宋_GB2312"/>
                <a:cs typeface="Courier New"/>
              </a:rPr>
              <a:t>(Y</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a:t>
            </a:r>
            <a:r>
              <a:rPr lang="en-US" altLang="zh-CN" sz="2600" b="1" kern="100" dirty="0">
                <a:solidFill>
                  <a:srgbClr val="0000FF"/>
                </a:solidFill>
                <a:latin typeface="宋体"/>
                <a:ea typeface="仿宋_GB2312"/>
                <a:cs typeface="Times New Roman"/>
              </a:rPr>
              <a:t>∶</a:t>
            </a:r>
            <a:r>
              <a:rPr lang="en-US" altLang="zh-CN" sz="2600" b="1" i="1" kern="100" dirty="0">
                <a:solidFill>
                  <a:srgbClr val="0000FF"/>
                </a:solidFill>
                <a:latin typeface="Times New Roman"/>
                <a:ea typeface="仿宋_GB2312"/>
                <a:cs typeface="Courier New"/>
              </a:rPr>
              <a:t>V</a:t>
            </a:r>
            <a:r>
              <a:rPr lang="en-US" altLang="zh-CN" sz="2600" b="1" kern="100" dirty="0">
                <a:solidFill>
                  <a:srgbClr val="0000FF"/>
                </a:solidFill>
                <a:latin typeface="Times New Roman"/>
                <a:ea typeface="仿宋_GB2312"/>
                <a:cs typeface="Courier New"/>
              </a:rPr>
              <a:t>(</a:t>
            </a:r>
            <a:r>
              <a:rPr lang="en-US" altLang="zh-CN" sz="2600" b="1" i="1" kern="100" dirty="0">
                <a:solidFill>
                  <a:srgbClr val="0000FF"/>
                </a:solidFill>
                <a:latin typeface="Times New Roman"/>
                <a:ea typeface="仿宋_GB2312"/>
                <a:cs typeface="Courier New"/>
              </a:rPr>
              <a:t>Z</a:t>
            </a:r>
            <a:r>
              <a:rPr lang="en-US" altLang="zh-CN" sz="2600" b="1" kern="1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7 L</a:t>
            </a:r>
            <a:r>
              <a:rPr lang="en-US" altLang="zh-CN" sz="2600" b="1" kern="100" dirty="0">
                <a:solidFill>
                  <a:srgbClr val="0000FF"/>
                </a:solidFill>
                <a:latin typeface="宋体"/>
                <a:ea typeface="仿宋_GB2312"/>
                <a:cs typeface="Times New Roman"/>
              </a:rPr>
              <a:t>∶</a:t>
            </a:r>
            <a:r>
              <a:rPr lang="en-US" altLang="zh-CN" sz="2600" b="1" kern="100" dirty="0">
                <a:solidFill>
                  <a:srgbClr val="0000FF"/>
                </a:solidFill>
                <a:latin typeface="Times New Roman"/>
                <a:ea typeface="仿宋_GB2312"/>
                <a:cs typeface="Courier New"/>
              </a:rPr>
              <a:t>21 L</a:t>
            </a:r>
            <a:r>
              <a:rPr lang="en-US" altLang="zh-CN" sz="2600" b="1" kern="100" dirty="0">
                <a:solidFill>
                  <a:srgbClr val="0000FF"/>
                </a:solidFill>
                <a:latin typeface="宋体"/>
                <a:ea typeface="仿宋_GB2312"/>
                <a:cs typeface="Times New Roman"/>
              </a:rPr>
              <a:t>∶</a:t>
            </a:r>
            <a:r>
              <a:rPr lang="en-US" altLang="zh-CN" sz="2600" b="1" kern="100" dirty="0">
                <a:solidFill>
                  <a:srgbClr val="0000FF"/>
                </a:solidFill>
                <a:latin typeface="Times New Roman"/>
                <a:ea typeface="仿宋_GB2312"/>
                <a:cs typeface="Courier New"/>
              </a:rPr>
              <a:t>14 L</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1</a:t>
            </a:r>
            <a:r>
              <a:rPr lang="en-US" altLang="zh-CN" sz="2600" b="1" kern="100" dirty="0">
                <a:solidFill>
                  <a:srgbClr val="0000FF"/>
                </a:solidFill>
                <a:latin typeface="宋体"/>
                <a:ea typeface="仿宋_GB2312"/>
                <a:cs typeface="Times New Roman"/>
              </a:rPr>
              <a:t>∶</a:t>
            </a:r>
            <a:r>
              <a:rPr lang="en-US" altLang="zh-CN" sz="2600" b="1" kern="100" dirty="0">
                <a:solidFill>
                  <a:srgbClr val="0000FF"/>
                </a:solidFill>
                <a:latin typeface="Times New Roman"/>
                <a:ea typeface="仿宋_GB2312"/>
                <a:cs typeface="Courier New"/>
              </a:rPr>
              <a:t>3</a:t>
            </a:r>
            <a:r>
              <a:rPr lang="en-US" altLang="zh-CN" sz="2600" b="1" kern="100" dirty="0">
                <a:solidFill>
                  <a:srgbClr val="0000FF"/>
                </a:solidFill>
                <a:latin typeface="宋体"/>
                <a:ea typeface="仿宋_GB2312"/>
                <a:cs typeface="Times New Roman"/>
              </a:rPr>
              <a:t>∶</a:t>
            </a:r>
            <a:r>
              <a:rPr lang="en-US" altLang="zh-CN" sz="2600" b="1" kern="1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，则</a:t>
            </a:r>
            <a:r>
              <a:rPr lang="en-US" altLang="zh-CN" sz="2600" b="1" i="1" kern="100" dirty="0">
                <a:solidFill>
                  <a:srgbClr val="0000FF"/>
                </a:solidFill>
                <a:latin typeface="Times New Roman"/>
                <a:ea typeface="仿宋_GB2312"/>
                <a:cs typeface="Courier New"/>
              </a:rPr>
              <a:t>n</a:t>
            </a:r>
            <a:r>
              <a:rPr lang="en-US" altLang="zh-CN" sz="2600" b="1" kern="100" dirty="0">
                <a:solidFill>
                  <a:srgbClr val="0000FF"/>
                </a:solidFill>
                <a:latin typeface="Times New Roman"/>
                <a:ea typeface="仿宋_GB2312"/>
                <a:cs typeface="Courier New"/>
              </a:rPr>
              <a:t>(X</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a:t>
            </a:r>
            <a:r>
              <a:rPr lang="en-US" altLang="zh-CN" sz="2600" b="1" kern="100" dirty="0">
                <a:solidFill>
                  <a:srgbClr val="0000FF"/>
                </a:solidFill>
                <a:latin typeface="宋体"/>
                <a:ea typeface="仿宋_GB2312"/>
                <a:cs typeface="Times New Roman"/>
              </a:rPr>
              <a:t>∶</a:t>
            </a:r>
            <a:r>
              <a:rPr lang="en-US" altLang="zh-CN" sz="2600" b="1" i="1" kern="100" dirty="0">
                <a:solidFill>
                  <a:srgbClr val="0000FF"/>
                </a:solidFill>
                <a:latin typeface="Times New Roman"/>
                <a:ea typeface="仿宋_GB2312"/>
                <a:cs typeface="Courier New"/>
              </a:rPr>
              <a:t>n</a:t>
            </a:r>
            <a:r>
              <a:rPr lang="en-US" altLang="zh-CN" sz="2600" b="1" kern="100" dirty="0">
                <a:solidFill>
                  <a:srgbClr val="0000FF"/>
                </a:solidFill>
                <a:latin typeface="Times New Roman"/>
                <a:ea typeface="仿宋_GB2312"/>
                <a:cs typeface="Courier New"/>
              </a:rPr>
              <a:t>(Y</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a:t>
            </a:r>
            <a:r>
              <a:rPr lang="en-US" altLang="zh-CN" sz="2600" b="1" kern="100" dirty="0">
                <a:solidFill>
                  <a:srgbClr val="0000FF"/>
                </a:solidFill>
                <a:latin typeface="宋体"/>
                <a:ea typeface="仿宋_GB2312"/>
                <a:cs typeface="Times New Roman"/>
              </a:rPr>
              <a:t>∶</a:t>
            </a:r>
            <a:r>
              <a:rPr lang="en-US" altLang="zh-CN" sz="2600" b="1" i="1" kern="100" dirty="0">
                <a:solidFill>
                  <a:srgbClr val="0000FF"/>
                </a:solidFill>
                <a:latin typeface="Times New Roman"/>
                <a:ea typeface="仿宋_GB2312"/>
                <a:cs typeface="Courier New"/>
              </a:rPr>
              <a:t>n</a:t>
            </a:r>
            <a:r>
              <a:rPr lang="en-US" altLang="zh-CN" sz="2600" b="1" kern="100" dirty="0">
                <a:solidFill>
                  <a:srgbClr val="0000FF"/>
                </a:solidFill>
                <a:latin typeface="Times New Roman"/>
                <a:ea typeface="仿宋_GB2312"/>
                <a:cs typeface="Courier New"/>
              </a:rPr>
              <a:t>(</a:t>
            </a:r>
            <a:r>
              <a:rPr lang="en-US" altLang="zh-CN" sz="2600" b="1" i="1" kern="100" dirty="0">
                <a:solidFill>
                  <a:srgbClr val="0000FF"/>
                </a:solidFill>
                <a:latin typeface="Times New Roman"/>
                <a:ea typeface="仿宋_GB2312"/>
                <a:cs typeface="Courier New"/>
              </a:rPr>
              <a:t>Z</a:t>
            </a:r>
            <a:r>
              <a:rPr lang="en-US" altLang="zh-CN" sz="2600" b="1" kern="1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 1</a:t>
            </a:r>
            <a:r>
              <a:rPr lang="en-US" altLang="zh-CN" sz="2600" b="1" kern="100" dirty="0">
                <a:solidFill>
                  <a:srgbClr val="0000FF"/>
                </a:solidFill>
                <a:latin typeface="宋体"/>
                <a:ea typeface="仿宋_GB2312"/>
                <a:cs typeface="Times New Roman"/>
              </a:rPr>
              <a:t>∶</a:t>
            </a:r>
            <a:r>
              <a:rPr lang="en-US" altLang="zh-CN" sz="2600" b="1" kern="100" dirty="0">
                <a:solidFill>
                  <a:srgbClr val="0000FF"/>
                </a:solidFill>
                <a:latin typeface="Times New Roman"/>
                <a:ea typeface="仿宋_GB2312"/>
                <a:cs typeface="Courier New"/>
              </a:rPr>
              <a:t>3</a:t>
            </a:r>
            <a:r>
              <a:rPr lang="en-US" altLang="zh-CN" sz="2600" b="1" kern="100" dirty="0">
                <a:solidFill>
                  <a:srgbClr val="0000FF"/>
                </a:solidFill>
                <a:latin typeface="宋体"/>
                <a:ea typeface="仿宋_GB2312"/>
                <a:cs typeface="Times New Roman"/>
              </a:rPr>
              <a:t>∶</a:t>
            </a:r>
            <a:r>
              <a:rPr lang="en-US" altLang="zh-CN" sz="2600" b="1" kern="1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，故反应方程式为：</a:t>
            </a:r>
            <a:r>
              <a:rPr lang="en-US" altLang="zh-CN" sz="2600" b="1" kern="100" dirty="0">
                <a:solidFill>
                  <a:srgbClr val="0000FF"/>
                </a:solidFill>
                <a:latin typeface="Times New Roman"/>
                <a:ea typeface="仿宋_GB2312"/>
                <a:cs typeface="Courier New"/>
              </a:rPr>
              <a:t>X</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3Y</a:t>
            </a:r>
            <a:r>
              <a:rPr lang="en-US" altLang="zh-CN" sz="2600" b="1" kern="100" baseline="-25000" dirty="0">
                <a:solidFill>
                  <a:srgbClr val="0000FF"/>
                </a:solidFill>
                <a:latin typeface="Times New Roman"/>
                <a:ea typeface="仿宋_GB2312"/>
                <a:cs typeface="Courier New"/>
              </a:rPr>
              <a:t>2</a:t>
            </a:r>
            <a:r>
              <a:rPr lang="en-US" altLang="zh-CN" sz="2600" b="1" kern="100" spc="-80" dirty="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=2Z</a:t>
            </a:r>
            <a:r>
              <a:rPr lang="zh-CN" altLang="zh-CN" sz="2600" b="1" kern="100" dirty="0">
                <a:solidFill>
                  <a:srgbClr val="0000FF"/>
                </a:solidFill>
                <a:latin typeface="Times New Roman"/>
                <a:ea typeface="仿宋_GB2312"/>
                <a:cs typeface="Times New Roman"/>
              </a:rPr>
              <a:t>，根据质量守恒定律，可知</a:t>
            </a:r>
            <a:r>
              <a:rPr lang="en-US" altLang="zh-CN" sz="2600" b="1" kern="100" dirty="0">
                <a:solidFill>
                  <a:srgbClr val="0000FF"/>
                </a:solidFill>
                <a:latin typeface="Times New Roman"/>
                <a:ea typeface="仿宋_GB2312"/>
                <a:cs typeface="Courier New"/>
              </a:rPr>
              <a:t>Z</a:t>
            </a:r>
            <a:r>
              <a:rPr lang="zh-CN" altLang="zh-CN" sz="2600" b="1" kern="100" dirty="0">
                <a:solidFill>
                  <a:srgbClr val="0000FF"/>
                </a:solidFill>
                <a:latin typeface="Times New Roman"/>
                <a:ea typeface="仿宋_GB2312"/>
                <a:cs typeface="Times New Roman"/>
              </a:rPr>
              <a:t>的化学式为</a:t>
            </a:r>
            <a:r>
              <a:rPr lang="en-US" altLang="zh-CN" sz="2600" b="1" kern="100" dirty="0">
                <a:solidFill>
                  <a:srgbClr val="0000FF"/>
                </a:solidFill>
                <a:latin typeface="Times New Roman"/>
                <a:ea typeface="仿宋_GB2312"/>
                <a:cs typeface="Courier New"/>
              </a:rPr>
              <a:t>XY</a:t>
            </a:r>
            <a:r>
              <a:rPr lang="en-US" altLang="zh-CN" sz="2600" b="1" kern="100" baseline="-25000" dirty="0">
                <a:solidFill>
                  <a:srgbClr val="0000FF"/>
                </a:solidFill>
                <a:latin typeface="Times New Roman"/>
                <a:ea typeface="仿宋_GB2312"/>
                <a:cs typeface="Courier New"/>
              </a:rPr>
              <a:t>3</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53226014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372407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6.</a:t>
            </a:r>
            <a:r>
              <a:rPr lang="en-US" altLang="zh-CN" sz="2600" b="1" kern="100" dirty="0">
                <a:latin typeface="Times New Roman"/>
                <a:ea typeface="楷体_GB2312"/>
                <a:cs typeface="Courier New"/>
              </a:rPr>
              <a:t>(2021·</a:t>
            </a:r>
            <a:r>
              <a:rPr lang="zh-CN" altLang="zh-CN" sz="2600" b="1" kern="100" dirty="0">
                <a:latin typeface="Times New Roman"/>
                <a:ea typeface="楷体_GB2312"/>
                <a:cs typeface="Times New Roman"/>
              </a:rPr>
              <a:t>安徽池州一中高一期中</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同温同压下，两容器分别充入等质量的</a:t>
            </a:r>
            <a:r>
              <a:rPr lang="en-US" altLang="zh-CN" sz="2600" kern="100" dirty="0">
                <a:latin typeface="Times New Roman"/>
                <a:ea typeface="微软雅黑"/>
                <a:cs typeface="Courier New"/>
              </a:rPr>
              <a:t>C</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4</a:t>
            </a:r>
            <a:r>
              <a:rPr lang="zh-CN" altLang="zh-CN" sz="2600" kern="100" dirty="0" smtClean="0">
                <a:latin typeface="Times New Roman"/>
                <a:ea typeface="微软雅黑"/>
                <a:cs typeface="Times New Roman"/>
              </a:rPr>
              <a:t>和</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en-US" altLang="zh-CN" sz="2600" kern="100" dirty="0" smtClean="0">
                <a:latin typeface="Times New Roman"/>
                <a:ea typeface="微软雅黑"/>
                <a:cs typeface="Courier New"/>
              </a:rPr>
              <a:t>C</a:t>
            </a:r>
            <a:r>
              <a:rPr lang="en-US" altLang="zh-CN" sz="2600" kern="100" baseline="-25000" dirty="0" smtClean="0">
                <a:latin typeface="Times New Roman"/>
                <a:ea typeface="微软雅黑"/>
                <a:cs typeface="Courier New"/>
              </a:rPr>
              <a:t>3</a:t>
            </a:r>
            <a:r>
              <a:rPr lang="en-US" altLang="zh-CN" sz="2600" kern="100" dirty="0" smtClean="0">
                <a:latin typeface="Times New Roman"/>
                <a:ea typeface="微软雅黑"/>
                <a:cs typeface="Courier New"/>
              </a:rPr>
              <a:t>H</a:t>
            </a:r>
            <a:r>
              <a:rPr lang="en-US" altLang="zh-CN" sz="2600" kern="100" baseline="-25000" dirty="0" smtClean="0">
                <a:latin typeface="Times New Roman"/>
                <a:ea typeface="微软雅黑"/>
                <a:cs typeface="Courier New"/>
              </a:rPr>
              <a:t>6</a:t>
            </a:r>
            <a:r>
              <a:rPr lang="zh-CN" altLang="zh-CN" sz="2600" kern="100" dirty="0">
                <a:latin typeface="Times New Roman"/>
                <a:ea typeface="微软雅黑"/>
                <a:cs typeface="Times New Roman"/>
              </a:rPr>
              <a:t>气体，有关两容器内的气体，下列说法正确的是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A</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两种气体的密度之比为</a:t>
            </a:r>
            <a:r>
              <a:rPr lang="en-US" altLang="zh-CN" sz="2600" kern="100" dirty="0">
                <a:latin typeface="Times New Roman"/>
                <a:ea typeface="微软雅黑"/>
                <a:cs typeface="Courier New"/>
              </a:rPr>
              <a:t>1</a:t>
            </a:r>
            <a:r>
              <a:rPr lang="en-US" altLang="zh-CN" sz="2600" kern="100" dirty="0">
                <a:latin typeface="宋体"/>
                <a:ea typeface="微软雅黑"/>
                <a:cs typeface="Times New Roman"/>
              </a:rPr>
              <a:t>∶</a:t>
            </a:r>
            <a:r>
              <a:rPr lang="en-US" altLang="zh-CN" sz="2600" kern="100" dirty="0" smtClean="0">
                <a:latin typeface="Times New Roman"/>
                <a:ea typeface="微软雅黑"/>
                <a:cs typeface="Courier New"/>
              </a:rPr>
              <a:t>1　</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B</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氢原子数之比为</a:t>
            </a:r>
            <a:r>
              <a:rPr lang="en-US" altLang="zh-CN" sz="2600" kern="100" dirty="0">
                <a:latin typeface="Times New Roman"/>
                <a:ea typeface="微软雅黑"/>
                <a:cs typeface="Courier New"/>
              </a:rPr>
              <a:t>1</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1</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C</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两容器的体积之比为</a:t>
            </a:r>
            <a:r>
              <a:rPr lang="en-US" altLang="zh-CN" sz="2600" kern="100" dirty="0">
                <a:latin typeface="Times New Roman"/>
                <a:ea typeface="微软雅黑"/>
                <a:cs typeface="Courier New"/>
              </a:rPr>
              <a:t>2</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3</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D</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分子数之比为</a:t>
            </a:r>
            <a:r>
              <a:rPr lang="en-US" altLang="zh-CN" sz="2600" kern="100" dirty="0">
                <a:latin typeface="Times New Roman"/>
                <a:ea typeface="微软雅黑"/>
                <a:cs typeface="Courier New"/>
              </a:rPr>
              <a:t>2</a:t>
            </a:r>
            <a:r>
              <a:rPr lang="en-US" altLang="zh-CN" sz="2600" kern="100" dirty="0">
                <a:latin typeface="宋体"/>
                <a:ea typeface="微软雅黑"/>
                <a:cs typeface="Times New Roman"/>
              </a:rPr>
              <a:t>∶</a:t>
            </a:r>
            <a:r>
              <a:rPr lang="en-US" altLang="zh-CN" sz="2600" kern="100" dirty="0" smtClean="0">
                <a:latin typeface="Times New Roman"/>
                <a:ea typeface="微软雅黑"/>
                <a:cs typeface="Courier New"/>
              </a:rPr>
              <a:t>3</a:t>
            </a:r>
            <a:endParaRPr lang="zh-CN" altLang="zh-CN" sz="1050" kern="100" dirty="0">
              <a:latin typeface="宋体"/>
              <a:cs typeface="Courier New"/>
            </a:endParaRPr>
          </a:p>
        </p:txBody>
      </p:sp>
      <p:sp>
        <p:nvSpPr>
          <p:cNvPr id="8" name="TextBox 7"/>
          <p:cNvSpPr txBox="1"/>
          <p:nvPr/>
        </p:nvSpPr>
        <p:spPr>
          <a:xfrm>
            <a:off x="8525476" y="1494579"/>
            <a:ext cx="413179" cy="553998"/>
          </a:xfrm>
          <a:prstGeom prst="rect">
            <a:avLst/>
          </a:prstGeom>
          <a:noFill/>
        </p:spPr>
        <p:txBody>
          <a:bodyPr wrap="square" rtlCol="0">
            <a:spAutoFit/>
          </a:bodyPr>
          <a:lstStyle/>
          <a:p>
            <a:r>
              <a:rPr lang="en-US" altLang="zh-CN" sz="3000" b="1" dirty="0">
                <a:solidFill>
                  <a:srgbClr val="C00000"/>
                </a:solidFill>
                <a:latin typeface="Times New Roman" pitchFamily="18" charset="0"/>
                <a:ea typeface="华文细黑" pitchFamily="2" charset="-122"/>
                <a:cs typeface="Times New Roman" pitchFamily="18" charset="0"/>
              </a:rPr>
              <a:t>B</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274253385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874072218"/>
              </p:ext>
            </p:extLst>
          </p:nvPr>
        </p:nvGraphicFramePr>
        <p:xfrm>
          <a:off x="469581" y="1899624"/>
          <a:ext cx="11493500" cy="2908300"/>
        </p:xfrm>
        <a:graphic>
          <a:graphicData uri="http://schemas.openxmlformats.org/presentationml/2006/ole">
            <mc:AlternateContent xmlns:mc="http://schemas.openxmlformats.org/markup-compatibility/2006">
              <mc:Choice xmlns:v="urn:schemas-microsoft-com:vml" Requires="v">
                <p:oleObj spid="_x0000_s12331" name="Document" r:id="rId3" imgW="11484297" imgH="2913323" progId="Word.Document.8">
                  <p:embed/>
                </p:oleObj>
              </mc:Choice>
              <mc:Fallback>
                <p:oleObj name="Document" r:id="rId3" imgW="11484297" imgH="2913323" progId="Word.Document.8">
                  <p:embed/>
                  <p:pic>
                    <p:nvPicPr>
                      <p:cNvPr id="0" name=""/>
                      <p:cNvPicPr/>
                      <p:nvPr/>
                    </p:nvPicPr>
                    <p:blipFill>
                      <a:blip r:embed="rId4"/>
                      <a:stretch>
                        <a:fillRect/>
                      </a:stretch>
                    </p:blipFill>
                    <p:spPr>
                      <a:xfrm>
                        <a:off x="469581" y="1899624"/>
                        <a:ext cx="11493500" cy="2908300"/>
                      </a:xfrm>
                      <a:prstGeom prst="rect">
                        <a:avLst/>
                      </a:prstGeom>
                    </p:spPr>
                  </p:pic>
                </p:oleObj>
              </mc:Fallback>
            </mc:AlternateContent>
          </a:graphicData>
        </a:graphic>
      </p:graphicFrame>
    </p:spTree>
    <p:extLst>
      <p:ext uri="{BB962C8B-B14F-4D97-AF65-F5344CB8AC3E}">
        <p14:creationId xmlns:p14="http://schemas.microsoft.com/office/powerpoint/2010/main" val="320806395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805392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639484"/>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en-US" altLang="zh-CN" sz="2600" b="1" kern="100" dirty="0">
                <a:latin typeface="Times New Roman"/>
                <a:ea typeface="楷体_GB2312"/>
                <a:cs typeface="Courier New"/>
              </a:rPr>
              <a:t> (2021·</a:t>
            </a:r>
            <a:r>
              <a:rPr lang="zh-CN" altLang="zh-CN" sz="2600" b="1" kern="100" dirty="0">
                <a:latin typeface="Times New Roman"/>
                <a:ea typeface="楷体_GB2312"/>
                <a:cs typeface="Times New Roman"/>
              </a:rPr>
              <a:t>河北保定高一月考</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影响</a:t>
            </a:r>
            <a:r>
              <a:rPr lang="en-US" altLang="zh-CN" sz="2600" kern="100" dirty="0">
                <a:latin typeface="Times New Roman"/>
                <a:ea typeface="微软雅黑"/>
                <a:cs typeface="Courier New"/>
              </a:rPr>
              <a:t>1 </a:t>
            </a:r>
            <a:r>
              <a:rPr lang="en-US" altLang="zh-CN" sz="2600" kern="100" dirty="0" err="1">
                <a:latin typeface="Times New Roman"/>
                <a:ea typeface="微软雅黑"/>
                <a:cs typeface="Courier New"/>
              </a:rPr>
              <a:t>mol</a:t>
            </a:r>
            <a:r>
              <a:rPr lang="zh-CN" altLang="zh-CN" sz="2600" kern="100" dirty="0">
                <a:latin typeface="Times New Roman"/>
                <a:ea typeface="微软雅黑"/>
                <a:cs typeface="Times New Roman"/>
              </a:rPr>
              <a:t>气体所占体积大小的主要因素是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7" name="矩形 6"/>
          <p:cNvSpPr/>
          <p:nvPr/>
        </p:nvSpPr>
        <p:spPr>
          <a:xfrm>
            <a:off x="548243" y="1326637"/>
            <a:ext cx="11397613" cy="4848483"/>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分子直径的大小</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分子间距离的大小</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分子间相互作用力的大小</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分子数目的大小</a:t>
            </a:r>
            <a:endParaRPr lang="zh-CN" altLang="zh-CN" sz="1050" kern="100" dirty="0">
              <a:latin typeface="宋体"/>
              <a:cs typeface="Courier New"/>
            </a:endParaRPr>
          </a:p>
          <a:p>
            <a:pPr algn="just">
              <a:lnSpc>
                <a:spcPct val="150000"/>
              </a:lnSpc>
              <a:spcAft>
                <a:spcPts val="0"/>
              </a:spcAft>
              <a:tabLst>
                <a:tab pos="3510915" algn="l"/>
              </a:tabLst>
            </a:pPr>
            <a:r>
              <a:rPr lang="zh-CN" altLang="zh-CN" sz="2600" b="1" kern="100" dirty="0" smtClean="0">
                <a:solidFill>
                  <a:srgbClr val="0000FF"/>
                </a:solidFill>
                <a:latin typeface="Times New Roman"/>
                <a:ea typeface="黑体"/>
                <a:cs typeface="Times New Roman"/>
              </a:rPr>
              <a:t>解</a:t>
            </a:r>
            <a:r>
              <a:rPr lang="zh-CN" altLang="zh-CN" sz="2600" b="1" kern="100" dirty="0">
                <a:solidFill>
                  <a:srgbClr val="0000FF"/>
                </a:solidFill>
                <a:latin typeface="Times New Roman"/>
                <a:ea typeface="黑体"/>
                <a:cs typeface="Times New Roman"/>
              </a:rPr>
              <a:t>析</a:t>
            </a:r>
            <a:r>
              <a:rPr lang="zh-CN" altLang="zh-CN" sz="2600" b="1" kern="100" dirty="0">
                <a:solidFill>
                  <a:srgbClr val="0000FF"/>
                </a:solidFill>
                <a:latin typeface="Times New Roman"/>
                <a:ea typeface="仿宋_GB2312"/>
                <a:cs typeface="Times New Roman"/>
              </a:rPr>
              <a:t>　气体分子间距离较大，远大于分子的直径，所以分子大小可以忽略不计，决定气体体积的因素主要为构成物质的分子数和分子间的距离，一定质量的气体的分子数目一定，故一定温度下，影响一定质量气体体积大小的决定因素是气体分子间的平均距离，</a:t>
            </a:r>
            <a:r>
              <a:rPr lang="en-US" altLang="zh-CN" sz="2600" b="1" kern="100" dirty="0">
                <a:solidFill>
                  <a:srgbClr val="0000FF"/>
                </a:solidFill>
                <a:latin typeface="Times New Roman"/>
                <a:ea typeface="仿宋_GB2312"/>
                <a:cs typeface="Courier New"/>
              </a:rPr>
              <a:t> B</a:t>
            </a:r>
            <a:r>
              <a:rPr lang="zh-CN" altLang="zh-CN" sz="2600" b="1" kern="100" dirty="0">
                <a:solidFill>
                  <a:srgbClr val="0000FF"/>
                </a:solidFill>
                <a:latin typeface="Times New Roman"/>
                <a:ea typeface="仿宋_GB2312"/>
                <a:cs typeface="Times New Roman"/>
              </a:rPr>
              <a:t>正确。</a:t>
            </a:r>
            <a:endParaRPr lang="zh-CN" altLang="zh-CN" sz="1050" kern="100" dirty="0">
              <a:effectLst/>
              <a:latin typeface="宋体"/>
              <a:cs typeface="Courier New"/>
            </a:endParaRPr>
          </a:p>
        </p:txBody>
      </p:sp>
      <p:sp>
        <p:nvSpPr>
          <p:cNvPr id="9" name="TextBox 8"/>
          <p:cNvSpPr txBox="1"/>
          <p:nvPr/>
        </p:nvSpPr>
        <p:spPr>
          <a:xfrm>
            <a:off x="10587572" y="774520"/>
            <a:ext cx="413179" cy="553998"/>
          </a:xfrm>
          <a:prstGeom prst="rect">
            <a:avLst/>
          </a:prstGeom>
          <a:noFill/>
        </p:spPr>
        <p:txBody>
          <a:bodyPr wrap="square" rtlCol="0">
            <a:spAutoFit/>
          </a:bodyPr>
          <a:lstStyle/>
          <a:p>
            <a:r>
              <a:rPr lang="en-US" altLang="zh-CN" sz="3000" b="1" dirty="0">
                <a:solidFill>
                  <a:srgbClr val="C00000"/>
                </a:solidFill>
                <a:latin typeface="Times New Roman" pitchFamily="18" charset="0"/>
                <a:ea typeface="华文细黑" pitchFamily="2" charset="-122"/>
                <a:cs typeface="Times New Roman" pitchFamily="18" charset="0"/>
              </a:rPr>
              <a:t>B</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201236390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blinds(horizontal)">
                                      <p:cBhvr>
                                        <p:cTn id="1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下列有关气体摩尔体积的叙述正确的是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9" name="矩形 8"/>
          <p:cNvSpPr/>
          <p:nvPr/>
        </p:nvSpPr>
        <p:spPr>
          <a:xfrm>
            <a:off x="469581" y="1446382"/>
            <a:ext cx="11397613" cy="372407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单位物质的量的气体所占的体积就是气体摩尔体积，为</a:t>
            </a:r>
            <a:r>
              <a:rPr lang="en-US" altLang="zh-CN" sz="2600" kern="100" dirty="0">
                <a:latin typeface="Times New Roman"/>
                <a:ea typeface="微软雅黑"/>
                <a:cs typeface="Courier New"/>
              </a:rPr>
              <a:t>22.4 L·mol</a:t>
            </a:r>
            <a:r>
              <a:rPr lang="en-US" altLang="zh-CN" sz="2600" kern="100" baseline="30000" dirty="0">
                <a:latin typeface="Times New Roman"/>
                <a:ea typeface="微软雅黑"/>
                <a:cs typeface="Courier New"/>
              </a:rPr>
              <a:t>-1</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通常状况下的气体摩尔体积约为</a:t>
            </a:r>
            <a:r>
              <a:rPr lang="en-US" altLang="zh-CN" sz="2600" kern="100" dirty="0">
                <a:latin typeface="Times New Roman"/>
                <a:ea typeface="微软雅黑"/>
                <a:cs typeface="Courier New"/>
              </a:rPr>
              <a:t>22.4 L·mol</a:t>
            </a:r>
            <a:r>
              <a:rPr lang="en-US" altLang="zh-CN" sz="2600" kern="100" baseline="30000" dirty="0">
                <a:latin typeface="Times New Roman"/>
                <a:ea typeface="微软雅黑"/>
                <a:cs typeface="Courier New"/>
              </a:rPr>
              <a:t>-1</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标准状况下的气体摩尔体积约为</a:t>
            </a:r>
            <a:r>
              <a:rPr lang="en-US" altLang="zh-CN" sz="2600" kern="100" dirty="0">
                <a:latin typeface="Times New Roman"/>
                <a:ea typeface="微软雅黑"/>
                <a:cs typeface="Courier New"/>
              </a:rPr>
              <a:t>22.4 L·mol</a:t>
            </a:r>
            <a:r>
              <a:rPr lang="en-US" altLang="zh-CN" sz="2600" kern="100" baseline="30000" dirty="0">
                <a:latin typeface="Times New Roman"/>
                <a:ea typeface="微软雅黑"/>
                <a:cs typeface="Courier New"/>
              </a:rPr>
              <a:t>-1</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相同物质的量的气体的摩尔体积相同</a:t>
            </a:r>
            <a:endParaRPr lang="zh-CN" altLang="zh-CN" sz="1050" kern="100" dirty="0">
              <a:latin typeface="宋体"/>
              <a:cs typeface="Courier New"/>
            </a:endParaRPr>
          </a:p>
          <a:p>
            <a:pPr algn="just">
              <a:lnSpc>
                <a:spcPct val="150000"/>
              </a:lnSpc>
              <a:spcAft>
                <a:spcPts val="0"/>
              </a:spcAft>
              <a:tabLst>
                <a:tab pos="3510915" algn="l"/>
              </a:tabLst>
            </a:pPr>
            <a:r>
              <a:rPr lang="zh-CN" altLang="zh-CN" sz="2600" b="1" kern="100" dirty="0" smtClean="0">
                <a:solidFill>
                  <a:srgbClr val="0000FF"/>
                </a:solidFill>
                <a:latin typeface="Times New Roman"/>
                <a:ea typeface="黑体"/>
                <a:cs typeface="Times New Roman"/>
              </a:rPr>
              <a:t>解</a:t>
            </a:r>
            <a:r>
              <a:rPr lang="zh-CN" altLang="zh-CN" sz="2600" b="1" kern="100" dirty="0">
                <a:solidFill>
                  <a:srgbClr val="0000FF"/>
                </a:solidFill>
                <a:latin typeface="Times New Roman"/>
                <a:ea typeface="黑体"/>
                <a:cs typeface="Times New Roman"/>
              </a:rPr>
              <a:t>析</a:t>
            </a:r>
            <a:r>
              <a:rPr lang="zh-CN" altLang="zh-CN" sz="2600" b="1" kern="100" dirty="0">
                <a:solidFill>
                  <a:srgbClr val="0000FF"/>
                </a:solidFill>
                <a:latin typeface="Times New Roman"/>
                <a:ea typeface="仿宋_GB2312"/>
                <a:cs typeface="Times New Roman"/>
              </a:rPr>
              <a:t>　标准状况下的气体摩尔体积约为</a:t>
            </a:r>
            <a:r>
              <a:rPr lang="en-US" altLang="zh-CN" sz="2600" b="1" kern="100" dirty="0">
                <a:solidFill>
                  <a:srgbClr val="0000FF"/>
                </a:solidFill>
                <a:latin typeface="Times New Roman"/>
                <a:ea typeface="仿宋_GB2312"/>
                <a:cs typeface="Courier New"/>
              </a:rPr>
              <a:t>22.4 L·mol</a:t>
            </a:r>
            <a:r>
              <a:rPr lang="en-US" altLang="zh-CN" sz="2600" b="1" kern="100" baseline="30000" dirty="0">
                <a:solidFill>
                  <a:srgbClr val="0000FF"/>
                </a:solidFill>
                <a:latin typeface="Times New Roman"/>
                <a:ea typeface="仿宋_GB2312"/>
                <a:cs typeface="Courier New"/>
              </a:rPr>
              <a:t>-1</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错误，</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正确；气体摩尔体积与气体所处的状态</a:t>
            </a:r>
            <a:r>
              <a:rPr lang="en-US" altLang="zh-CN" sz="2600" b="1" kern="1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温度和压强</a:t>
            </a:r>
            <a:r>
              <a:rPr lang="en-US" altLang="zh-CN" sz="2600" b="1" kern="1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有关，</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错误</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
        <p:nvSpPr>
          <p:cNvPr id="11" name="TextBox 10"/>
          <p:cNvSpPr txBox="1"/>
          <p:nvPr/>
        </p:nvSpPr>
        <p:spPr>
          <a:xfrm>
            <a:off x="6410241" y="892384"/>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363732981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blinds(horizontal)">
                                      <p:cBhvr>
                                        <p:cTn id="1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684489"/>
            <a:ext cx="11654075" cy="252374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在标准状况下，由</a:t>
            </a:r>
            <a:r>
              <a:rPr lang="en-US" altLang="zh-CN" sz="2600" kern="100" dirty="0">
                <a:latin typeface="Times New Roman"/>
                <a:ea typeface="微软雅黑"/>
                <a:cs typeface="Courier New"/>
              </a:rPr>
              <a:t>0.5 g H</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11 g CO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4 g 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组成的混合气体，其体积</a:t>
            </a:r>
            <a:r>
              <a:rPr lang="zh-CN" altLang="zh-CN" sz="2600" kern="100" dirty="0" smtClean="0">
                <a:latin typeface="Times New Roman"/>
                <a:ea typeface="微软雅黑"/>
                <a:cs typeface="Times New Roman"/>
              </a:rPr>
              <a:t>约</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为</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A.8.4 </a:t>
            </a:r>
            <a:r>
              <a:rPr lang="en-US" altLang="zh-CN" sz="2600" kern="100" dirty="0">
                <a:latin typeface="Times New Roman"/>
                <a:ea typeface="微软雅黑"/>
                <a:cs typeface="Courier New"/>
              </a:rPr>
              <a:t>L	</a:t>
            </a:r>
            <a:r>
              <a:rPr lang="en-US" altLang="zh-CN" sz="2600" kern="100" dirty="0" smtClean="0">
                <a:latin typeface="Times New Roman"/>
                <a:ea typeface="微软雅黑"/>
                <a:cs typeface="Courier New"/>
              </a:rPr>
              <a:t>		B.11.2 </a:t>
            </a:r>
            <a:r>
              <a:rPr lang="en-US" altLang="zh-CN" sz="2600" kern="100" dirty="0">
                <a:latin typeface="Times New Roman"/>
                <a:ea typeface="微软雅黑"/>
                <a:cs typeface="Courier New"/>
              </a:rPr>
              <a:t>L  </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C.14 </a:t>
            </a:r>
            <a:r>
              <a:rPr lang="en-US" altLang="zh-CN" sz="2600" kern="100" dirty="0">
                <a:latin typeface="Times New Roman"/>
                <a:ea typeface="微软雅黑"/>
                <a:cs typeface="Courier New"/>
              </a:rPr>
              <a:t>L	</a:t>
            </a:r>
            <a:r>
              <a:rPr lang="en-US" altLang="zh-CN" sz="2600" kern="100" dirty="0" smtClean="0">
                <a:latin typeface="Times New Roman"/>
                <a:ea typeface="微软雅黑"/>
                <a:cs typeface="Courier New"/>
              </a:rPr>
              <a:t>		D.16.8 L</a:t>
            </a:r>
            <a:endParaRPr lang="zh-CN" altLang="zh-CN" sz="1050" kern="100" dirty="0">
              <a:latin typeface="宋体"/>
              <a:cs typeface="Courier New"/>
            </a:endParaRPr>
          </a:p>
        </p:txBody>
      </p:sp>
      <p:sp>
        <p:nvSpPr>
          <p:cNvPr id="11" name="TextBox 10"/>
          <p:cNvSpPr txBox="1"/>
          <p:nvPr/>
        </p:nvSpPr>
        <p:spPr>
          <a:xfrm>
            <a:off x="1279671" y="1392376"/>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664264958"/>
              </p:ext>
            </p:extLst>
          </p:nvPr>
        </p:nvGraphicFramePr>
        <p:xfrm>
          <a:off x="739611" y="3311450"/>
          <a:ext cx="10769600" cy="2717800"/>
        </p:xfrm>
        <a:graphic>
          <a:graphicData uri="http://schemas.openxmlformats.org/presentationml/2006/ole">
            <mc:AlternateContent xmlns:mc="http://schemas.openxmlformats.org/markup-compatibility/2006">
              <mc:Choice xmlns:v="urn:schemas-microsoft-com:vml" Requires="v">
                <p:oleObj spid="_x0000_s13349" name="Document" r:id="rId3" imgW="10767428" imgH="2717829" progId="Word.Document.8">
                  <p:embed/>
                </p:oleObj>
              </mc:Choice>
              <mc:Fallback>
                <p:oleObj name="Document" r:id="rId3" imgW="10767428" imgH="2717829" progId="Word.Document.8">
                  <p:embed/>
                  <p:pic>
                    <p:nvPicPr>
                      <p:cNvPr id="0" name=""/>
                      <p:cNvPicPr/>
                      <p:nvPr/>
                    </p:nvPicPr>
                    <p:blipFill>
                      <a:blip r:embed="rId4"/>
                      <a:stretch>
                        <a:fillRect/>
                      </a:stretch>
                    </p:blipFill>
                    <p:spPr>
                      <a:xfrm>
                        <a:off x="739611" y="3311450"/>
                        <a:ext cx="10769600" cy="2717800"/>
                      </a:xfrm>
                      <a:prstGeom prst="rect">
                        <a:avLst/>
                      </a:prstGeom>
                    </p:spPr>
                  </p:pic>
                </p:oleObj>
              </mc:Fallback>
            </mc:AlternateContent>
          </a:graphicData>
        </a:graphic>
      </p:graphicFrame>
    </p:spTree>
    <p:extLst>
      <p:ext uri="{BB962C8B-B14F-4D97-AF65-F5344CB8AC3E}">
        <p14:creationId xmlns:p14="http://schemas.microsoft.com/office/powerpoint/2010/main" val="293364848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639484"/>
            <a:ext cx="11654075" cy="132341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4.(</a:t>
            </a:r>
            <a:r>
              <a:rPr lang="en-US" altLang="zh-CN" sz="2600" b="1" kern="100" dirty="0">
                <a:latin typeface="Times New Roman"/>
                <a:ea typeface="楷体_GB2312"/>
                <a:cs typeface="Courier New"/>
              </a:rPr>
              <a:t>2021·</a:t>
            </a:r>
            <a:r>
              <a:rPr lang="zh-CN" altLang="zh-CN" sz="2600" b="1" kern="100" dirty="0">
                <a:latin typeface="Times New Roman"/>
                <a:ea typeface="楷体_GB2312"/>
                <a:cs typeface="Times New Roman"/>
              </a:rPr>
              <a:t>陕西西安一中高一期中</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如图是两瓶体积相等的气体，在同温同压时</a:t>
            </a:r>
            <a:r>
              <a:rPr lang="zh-CN" altLang="zh-CN" sz="2600" kern="100" dirty="0" smtClean="0">
                <a:latin typeface="Times New Roman"/>
                <a:ea typeface="微软雅黑"/>
                <a:cs typeface="Times New Roman"/>
              </a:rPr>
              <a:t>瓶</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内</a:t>
            </a:r>
            <a:r>
              <a:rPr lang="zh-CN" altLang="zh-CN" sz="2600" kern="100" dirty="0">
                <a:latin typeface="Times New Roman"/>
                <a:ea typeface="微软雅黑"/>
                <a:cs typeface="Times New Roman"/>
              </a:rPr>
              <a:t>气体的关系一定正确的是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9" name="矩形 8"/>
          <p:cNvSpPr/>
          <p:nvPr/>
        </p:nvSpPr>
        <p:spPr>
          <a:xfrm>
            <a:off x="516880" y="1896474"/>
            <a:ext cx="11397613" cy="4566611"/>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气体质量相等</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B</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气体密度相等</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所含原子数相等</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D</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摩尔质量相</a:t>
            </a:r>
            <a:r>
              <a:rPr lang="zh-CN" altLang="zh-CN" sz="2600" kern="100" dirty="0" smtClean="0">
                <a:latin typeface="Times New Roman"/>
                <a:ea typeface="微软雅黑"/>
                <a:cs typeface="Times New Roman"/>
              </a:rPr>
              <a:t>等</a:t>
            </a:r>
            <a:endParaRPr lang="en-US" altLang="zh-CN" sz="2600" kern="100" dirty="0" smtClean="0">
              <a:latin typeface="Times New Roman"/>
              <a:ea typeface="微软雅黑"/>
              <a:cs typeface="Times New Roman"/>
            </a:endParaRPr>
          </a:p>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左瓶中氮气和氧气的物质的量之比为</a:t>
            </a:r>
            <a:r>
              <a:rPr lang="en-US" altLang="zh-CN" sz="2600" b="1" kern="100" dirty="0">
                <a:solidFill>
                  <a:srgbClr val="0000FF"/>
                </a:solidFill>
                <a:latin typeface="Times New Roman"/>
                <a:ea typeface="仿宋_GB2312"/>
                <a:cs typeface="Courier New"/>
              </a:rPr>
              <a:t>1</a:t>
            </a:r>
            <a:r>
              <a:rPr lang="en-US" altLang="zh-CN" sz="2600" b="1" kern="100" dirty="0">
                <a:solidFill>
                  <a:srgbClr val="0000FF"/>
                </a:solidFill>
                <a:latin typeface="宋体"/>
                <a:ea typeface="仿宋_GB2312"/>
                <a:cs typeface="Times New Roman"/>
              </a:rPr>
              <a:t>∶</a:t>
            </a:r>
            <a:r>
              <a:rPr lang="en-US" altLang="zh-CN" sz="2600" b="1" kern="100" dirty="0">
                <a:solidFill>
                  <a:srgbClr val="0000FF"/>
                </a:solidFill>
                <a:latin typeface="Times New Roman"/>
                <a:ea typeface="仿宋_GB2312"/>
                <a:cs typeface="Courier New"/>
              </a:rPr>
              <a:t>1</a:t>
            </a:r>
            <a:r>
              <a:rPr lang="zh-CN" altLang="zh-CN" sz="2600" b="1" kern="100" dirty="0">
                <a:solidFill>
                  <a:srgbClr val="0000FF"/>
                </a:solidFill>
                <a:latin typeface="Times New Roman"/>
                <a:ea typeface="仿宋_GB2312"/>
                <a:cs typeface="Times New Roman"/>
              </a:rPr>
              <a:t>时，相当于</a:t>
            </a:r>
            <a:r>
              <a:rPr lang="en-US" altLang="zh-CN" sz="2600" b="1" kern="100" dirty="0">
                <a:solidFill>
                  <a:srgbClr val="0000FF"/>
                </a:solidFill>
                <a:latin typeface="Times New Roman"/>
                <a:ea typeface="仿宋_GB2312"/>
                <a:cs typeface="Courier New"/>
              </a:rPr>
              <a:t>NO</a:t>
            </a:r>
            <a:r>
              <a:rPr lang="zh-CN" altLang="zh-CN" sz="2600" b="1" kern="100" dirty="0">
                <a:solidFill>
                  <a:srgbClr val="0000FF"/>
                </a:solidFill>
                <a:latin typeface="Times New Roman"/>
                <a:ea typeface="仿宋_GB2312"/>
                <a:cs typeface="Times New Roman"/>
              </a:rPr>
              <a:t>。左瓶与右瓶内</a:t>
            </a:r>
            <a:r>
              <a:rPr lang="en-US" altLang="zh-CN" sz="2600" b="1" kern="100" dirty="0">
                <a:solidFill>
                  <a:srgbClr val="0000FF"/>
                </a:solidFill>
                <a:latin typeface="Times New Roman"/>
                <a:ea typeface="仿宋_GB2312"/>
                <a:cs typeface="Courier New"/>
              </a:rPr>
              <a:t>NO</a:t>
            </a:r>
            <a:r>
              <a:rPr lang="zh-CN" altLang="zh-CN" sz="2600" b="1" kern="100" dirty="0">
                <a:solidFill>
                  <a:srgbClr val="0000FF"/>
                </a:solidFill>
                <a:latin typeface="Times New Roman"/>
                <a:ea typeface="仿宋_GB2312"/>
                <a:cs typeface="Times New Roman"/>
              </a:rPr>
              <a:t>的质量、密度和摩尔质量均相等，但左瓶中氮气和氧气的物质的量之比为不一定为</a:t>
            </a:r>
            <a:r>
              <a:rPr lang="en-US" altLang="zh-CN" sz="2600" b="1" kern="100" dirty="0">
                <a:solidFill>
                  <a:srgbClr val="0000FF"/>
                </a:solidFill>
                <a:latin typeface="Times New Roman"/>
                <a:ea typeface="仿宋_GB2312"/>
                <a:cs typeface="Courier New"/>
              </a:rPr>
              <a:t>1</a:t>
            </a:r>
            <a:r>
              <a:rPr lang="en-US" altLang="zh-CN" sz="2600" b="1" kern="100" dirty="0">
                <a:solidFill>
                  <a:srgbClr val="0000FF"/>
                </a:solidFill>
                <a:latin typeface="宋体"/>
                <a:ea typeface="仿宋_GB2312"/>
                <a:cs typeface="Times New Roman"/>
              </a:rPr>
              <a:t>∶</a:t>
            </a:r>
            <a:r>
              <a:rPr lang="en-US" altLang="zh-CN" sz="2600" b="1" kern="100" dirty="0">
                <a:solidFill>
                  <a:srgbClr val="0000FF"/>
                </a:solidFill>
                <a:latin typeface="Times New Roman"/>
                <a:ea typeface="仿宋_GB2312"/>
                <a:cs typeface="Courier New"/>
              </a:rPr>
              <a:t>1</a:t>
            </a:r>
            <a:r>
              <a:rPr lang="zh-CN" altLang="zh-CN" sz="2600" b="1" kern="100" dirty="0">
                <a:solidFill>
                  <a:srgbClr val="0000FF"/>
                </a:solidFill>
                <a:latin typeface="Times New Roman"/>
                <a:ea typeface="仿宋_GB2312"/>
                <a:cs typeface="Times New Roman"/>
              </a:rPr>
              <a:t>，故质量、密度和摩尔质量不一定相等，</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错误；同温同压下，体积之比等于物质的量之比，两瓶气体的物质的量相等，都是双原子分子，物质的量相等的气体含有的原子数目相等，</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正确</a:t>
            </a:r>
            <a:r>
              <a:rPr lang="zh-CN" altLang="zh-CN" sz="2600" b="1" kern="100" dirty="0" smtClean="0">
                <a:solidFill>
                  <a:srgbClr val="0000FF"/>
                </a:solidFill>
                <a:latin typeface="Times New Roman"/>
                <a:ea typeface="仿宋_GB2312"/>
                <a:cs typeface="Times New Roman"/>
              </a:rPr>
              <a:t>。</a:t>
            </a:r>
            <a:endParaRPr lang="en-US" altLang="zh-CN" sz="2600" kern="100" dirty="0" smtClean="0">
              <a:latin typeface="Times New Roman"/>
              <a:ea typeface="微软雅黑"/>
              <a:cs typeface="Times New Roman"/>
            </a:endParaRPr>
          </a:p>
          <a:p>
            <a:pPr algn="just">
              <a:lnSpc>
                <a:spcPct val="150000"/>
              </a:lnSpc>
              <a:spcAft>
                <a:spcPts val="0"/>
              </a:spcAft>
              <a:tabLst>
                <a:tab pos="3510915" algn="l"/>
              </a:tabLst>
            </a:pPr>
            <a:endParaRPr lang="zh-CN" altLang="zh-CN" sz="1050" kern="100" dirty="0">
              <a:latin typeface="宋体"/>
              <a:cs typeface="Courier New"/>
            </a:endParaRPr>
          </a:p>
        </p:txBody>
      </p:sp>
      <p:sp>
        <p:nvSpPr>
          <p:cNvPr id="11" name="TextBox 10"/>
          <p:cNvSpPr txBox="1"/>
          <p:nvPr/>
        </p:nvSpPr>
        <p:spPr>
          <a:xfrm>
            <a:off x="4925076" y="1360071"/>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pic>
        <p:nvPicPr>
          <p:cNvPr id="14338" name="Picture 2" descr="xx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5376" y="1674620"/>
            <a:ext cx="3796630" cy="135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462888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linds(horizontal)">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5.(1)CO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的相对分子质量为</a:t>
            </a:r>
            <a:r>
              <a:rPr lang="en-US" altLang="zh-CN" sz="2600" kern="100" dirty="0">
                <a:latin typeface="Times New Roman"/>
                <a:ea typeface="微软雅黑"/>
                <a:cs typeface="Courier New"/>
              </a:rPr>
              <a:t>____________</a:t>
            </a:r>
            <a:r>
              <a:rPr lang="zh-CN" altLang="zh-CN" sz="2600" kern="100" dirty="0">
                <a:latin typeface="Times New Roman"/>
                <a:ea typeface="微软雅黑"/>
                <a:cs typeface="Times New Roman"/>
              </a:rPr>
              <a:t>，它的摩尔质量为</a:t>
            </a:r>
            <a:r>
              <a:rPr lang="en-US" altLang="zh-CN" sz="2600" kern="100" dirty="0">
                <a:latin typeface="Times New Roman"/>
                <a:ea typeface="微软雅黑"/>
                <a:cs typeface="Courier New"/>
              </a:rPr>
              <a:t>____________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
        <p:nvSpPr>
          <p:cNvPr id="9" name="矩形 8"/>
          <p:cNvSpPr/>
          <p:nvPr/>
        </p:nvSpPr>
        <p:spPr>
          <a:xfrm>
            <a:off x="516880" y="1446382"/>
            <a:ext cx="11397613" cy="4324236"/>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在标准状况下，</a:t>
            </a:r>
            <a:r>
              <a:rPr lang="en-US" altLang="zh-CN" sz="2600" kern="100" dirty="0">
                <a:latin typeface="Times New Roman"/>
                <a:ea typeface="微软雅黑"/>
                <a:cs typeface="Courier New"/>
              </a:rPr>
              <a:t>0.5 </a:t>
            </a:r>
            <a:r>
              <a:rPr lang="en-US" altLang="zh-CN" sz="2600" kern="100" dirty="0" err="1">
                <a:latin typeface="Times New Roman"/>
                <a:ea typeface="微软雅黑"/>
                <a:cs typeface="Courier New"/>
              </a:rPr>
              <a:t>mol</a:t>
            </a:r>
            <a:r>
              <a:rPr lang="zh-CN" altLang="zh-CN" sz="2600" kern="100" dirty="0">
                <a:latin typeface="Times New Roman"/>
                <a:ea typeface="微软雅黑"/>
                <a:cs typeface="Times New Roman"/>
              </a:rPr>
              <a:t>任何气体的体积都约为</a:t>
            </a:r>
            <a:r>
              <a:rPr lang="en-US" altLang="zh-CN" sz="2600" kern="100" dirty="0">
                <a:latin typeface="Times New Roman"/>
                <a:ea typeface="微软雅黑"/>
                <a:cs typeface="Courier New"/>
              </a:rPr>
              <a:t>____________</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(3)4 g H</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与</a:t>
            </a:r>
            <a:r>
              <a:rPr lang="en-US" altLang="zh-CN" sz="2600" kern="100" dirty="0">
                <a:latin typeface="Times New Roman"/>
                <a:ea typeface="微软雅黑"/>
                <a:cs typeface="Courier New"/>
              </a:rPr>
              <a:t>22.4 L(</a:t>
            </a:r>
            <a:r>
              <a:rPr lang="zh-CN" altLang="zh-CN" sz="2600" kern="100" dirty="0">
                <a:latin typeface="Times New Roman"/>
                <a:ea typeface="微软雅黑"/>
                <a:cs typeface="Times New Roman"/>
              </a:rPr>
              <a:t>标准状况</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相比，所含分子数目较多的是</a:t>
            </a:r>
            <a:r>
              <a:rPr lang="en-US" altLang="zh-CN" sz="2600" kern="100" dirty="0">
                <a:latin typeface="Times New Roman"/>
                <a:ea typeface="微软雅黑"/>
                <a:cs typeface="Courier New"/>
              </a:rPr>
              <a:t>____________</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(4)0.01 </a:t>
            </a:r>
            <a:r>
              <a:rPr lang="en-US" altLang="zh-CN" sz="2600" kern="100" dirty="0" err="1">
                <a:latin typeface="Times New Roman"/>
                <a:ea typeface="微软雅黑"/>
                <a:cs typeface="Courier New"/>
              </a:rPr>
              <a:t>mol</a:t>
            </a:r>
            <a:r>
              <a:rPr lang="zh-CN" altLang="zh-CN" sz="2600" kern="100" dirty="0">
                <a:latin typeface="Times New Roman"/>
                <a:ea typeface="微软雅黑"/>
                <a:cs typeface="Times New Roman"/>
              </a:rPr>
              <a:t>某气体的质量为</a:t>
            </a:r>
            <a:r>
              <a:rPr lang="en-US" altLang="zh-CN" sz="2600" kern="100" dirty="0">
                <a:latin typeface="Times New Roman"/>
                <a:ea typeface="微软雅黑"/>
                <a:cs typeface="Courier New"/>
              </a:rPr>
              <a:t>0.28 g</a:t>
            </a:r>
            <a:r>
              <a:rPr lang="zh-CN" altLang="zh-CN" sz="2600" kern="100" dirty="0">
                <a:latin typeface="Times New Roman"/>
                <a:ea typeface="微软雅黑"/>
                <a:cs typeface="Times New Roman"/>
              </a:rPr>
              <a:t>，该气体的摩尔质量为</a:t>
            </a:r>
            <a:r>
              <a:rPr lang="en-US" altLang="zh-CN" sz="2600" kern="100" dirty="0">
                <a:latin typeface="Times New Roman"/>
                <a:ea typeface="微软雅黑"/>
                <a:cs typeface="Courier New"/>
              </a:rPr>
              <a:t>____________</a:t>
            </a:r>
            <a:r>
              <a:rPr lang="zh-CN" altLang="zh-CN" sz="2600" kern="100" dirty="0">
                <a:latin typeface="Times New Roman"/>
                <a:ea typeface="微软雅黑"/>
                <a:cs typeface="Times New Roman"/>
              </a:rPr>
              <a:t>，在标准状况下，该气体的体积是</a:t>
            </a:r>
            <a:r>
              <a:rPr lang="en-US" altLang="zh-CN" sz="2600" kern="100" dirty="0">
                <a:latin typeface="Times New Roman"/>
                <a:ea typeface="微软雅黑"/>
                <a:cs typeface="Courier New"/>
              </a:rPr>
              <a:t>____________</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zh-CN" altLang="zh-CN" sz="2600" kern="100" dirty="0">
                <a:solidFill>
                  <a:srgbClr val="C00000"/>
                </a:solidFill>
                <a:latin typeface="Times New Roman"/>
                <a:ea typeface="黑体"/>
                <a:cs typeface="Times New Roman"/>
              </a:rPr>
              <a:t>答案</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(1)44</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44 g·mol</a:t>
            </a:r>
            <a:r>
              <a:rPr lang="en-US" altLang="zh-CN" sz="2600" kern="100" baseline="30000" dirty="0">
                <a:solidFill>
                  <a:srgbClr val="C00000"/>
                </a:solidFill>
                <a:latin typeface="Times New Roman"/>
                <a:ea typeface="微软雅黑"/>
                <a:cs typeface="Courier New"/>
              </a:rPr>
              <a:t>-1</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(2)11.2 L</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(3)4 g H</a:t>
            </a:r>
            <a:r>
              <a:rPr lang="en-US" altLang="zh-CN" sz="2600" kern="100" baseline="-25000" dirty="0">
                <a:solidFill>
                  <a:srgbClr val="C00000"/>
                </a:solidFill>
                <a:latin typeface="Times New Roman"/>
                <a:ea typeface="微软雅黑"/>
                <a:cs typeface="Courier New"/>
              </a:rPr>
              <a:t>2</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(4)28 g·mol</a:t>
            </a:r>
            <a:r>
              <a:rPr lang="en-US" altLang="zh-CN" sz="2600" kern="100" baseline="30000" dirty="0">
                <a:solidFill>
                  <a:srgbClr val="C00000"/>
                </a:solidFill>
                <a:latin typeface="Times New Roman"/>
                <a:ea typeface="微软雅黑"/>
                <a:cs typeface="Courier New"/>
              </a:rPr>
              <a:t>-1</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0.224 L</a:t>
            </a:r>
            <a:endParaRPr lang="zh-CN" altLang="zh-CN" sz="1050" kern="100" dirty="0">
              <a:latin typeface="宋体"/>
              <a:cs typeface="Courier New"/>
            </a:endParaRPr>
          </a:p>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相对分子质量和摩尔质量在数值上相等。在标准状况下</a:t>
            </a:r>
            <a:r>
              <a:rPr lang="en-US" altLang="zh-CN" sz="2600" b="1" kern="100" dirty="0">
                <a:solidFill>
                  <a:srgbClr val="0000FF"/>
                </a:solidFill>
                <a:latin typeface="Times New Roman"/>
                <a:ea typeface="仿宋_GB2312"/>
                <a:cs typeface="Courier New"/>
              </a:rPr>
              <a:t>1 </a:t>
            </a:r>
            <a:r>
              <a:rPr lang="en-US" altLang="zh-CN" sz="2600" b="1" kern="100" dirty="0" err="1">
                <a:solidFill>
                  <a:srgbClr val="0000FF"/>
                </a:solidFill>
                <a:latin typeface="Times New Roman"/>
                <a:ea typeface="仿宋_GB2312"/>
                <a:cs typeface="Courier New"/>
              </a:rPr>
              <a:t>mol</a:t>
            </a:r>
            <a:r>
              <a:rPr lang="zh-CN" altLang="zh-CN" sz="2600" b="1" kern="100" dirty="0">
                <a:solidFill>
                  <a:srgbClr val="0000FF"/>
                </a:solidFill>
                <a:latin typeface="Times New Roman"/>
                <a:ea typeface="仿宋_GB2312"/>
                <a:cs typeface="Times New Roman"/>
              </a:rPr>
              <a:t>任何气体所占的体积都约为</a:t>
            </a:r>
            <a:r>
              <a:rPr lang="en-US" altLang="zh-CN" sz="2600" b="1" kern="100" dirty="0">
                <a:solidFill>
                  <a:srgbClr val="0000FF"/>
                </a:solidFill>
                <a:latin typeface="Times New Roman"/>
                <a:ea typeface="仿宋_GB2312"/>
                <a:cs typeface="Courier New"/>
              </a:rPr>
              <a:t>22.4 L</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191334722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blinds(horizontal)">
                                      <p:cBhvr>
                                        <p:cTn id="7" dur="500"/>
                                        <p:tgtEl>
                                          <p:spTgt spid="9">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blinds(horizontal)">
                                      <p:cBhvr>
                                        <p:cTn id="1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60418" y="1377611"/>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下列叙述正确的是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11" name="矩形 10"/>
          <p:cNvSpPr/>
          <p:nvPr/>
        </p:nvSpPr>
        <p:spPr>
          <a:xfrm>
            <a:off x="516880" y="2049515"/>
            <a:ext cx="11397613" cy="305318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一定温度、压强下，气体体积由其分子的大小决定</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一定温度、压强下，气体体积由其物质的量的多少决定</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气体摩尔体积是指</a:t>
            </a:r>
            <a:r>
              <a:rPr lang="en-US" altLang="zh-CN" sz="2600" kern="100" dirty="0">
                <a:latin typeface="Times New Roman"/>
                <a:ea typeface="微软雅黑"/>
                <a:cs typeface="Courier New"/>
              </a:rPr>
              <a:t>1 </a:t>
            </a:r>
            <a:r>
              <a:rPr lang="en-US" altLang="zh-CN" sz="2600" kern="100" dirty="0" err="1">
                <a:latin typeface="Times New Roman"/>
                <a:ea typeface="微软雅黑"/>
                <a:cs typeface="Courier New"/>
              </a:rPr>
              <a:t>mol</a:t>
            </a:r>
            <a:r>
              <a:rPr lang="zh-CN" altLang="zh-CN" sz="2600" kern="100" dirty="0">
                <a:latin typeface="Times New Roman"/>
                <a:ea typeface="微软雅黑"/>
                <a:cs typeface="Times New Roman"/>
              </a:rPr>
              <a:t>任何气体所占的体积为</a:t>
            </a:r>
            <a:r>
              <a:rPr lang="en-US" altLang="zh-CN" sz="2600" kern="100" dirty="0">
                <a:latin typeface="Times New Roman"/>
                <a:ea typeface="微软雅黑"/>
                <a:cs typeface="Courier New"/>
              </a:rPr>
              <a:t>22.4 L</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不同的气体，若体积不等，则它们所含的分子数一定不等</a:t>
            </a:r>
            <a:endParaRPr lang="zh-CN" altLang="zh-CN" sz="1050" kern="100" dirty="0">
              <a:latin typeface="宋体"/>
              <a:cs typeface="Courier New"/>
            </a:endParaRPr>
          </a:p>
          <a:p>
            <a:pPr marL="252000" indent="-457200" algn="just">
              <a:lnSpc>
                <a:spcPct val="150000"/>
              </a:lnSpc>
              <a:spcAft>
                <a:spcPts val="0"/>
              </a:spcAft>
            </a:pP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12" name="TextBox 11"/>
          <p:cNvSpPr txBox="1"/>
          <p:nvPr/>
        </p:nvSpPr>
        <p:spPr>
          <a:xfrm>
            <a:off x="3484916" y="1470042"/>
            <a:ext cx="413179" cy="553998"/>
          </a:xfrm>
          <a:prstGeom prst="rect">
            <a:avLst/>
          </a:prstGeom>
          <a:noFill/>
        </p:spPr>
        <p:txBody>
          <a:bodyPr wrap="square" rtlCol="0">
            <a:spAutoFit/>
          </a:bodyPr>
          <a:lstStyle/>
          <a:p>
            <a:r>
              <a:rPr lang="en-US" altLang="zh-CN" sz="3000" b="1" dirty="0">
                <a:solidFill>
                  <a:srgbClr val="C00000"/>
                </a:solidFill>
                <a:latin typeface="Times New Roman" pitchFamily="18" charset="0"/>
                <a:ea typeface="华文细黑" pitchFamily="2" charset="-122"/>
                <a:cs typeface="Times New Roman" pitchFamily="18" charset="0"/>
              </a:rPr>
              <a:t>B</a:t>
            </a:r>
            <a:endParaRPr lang="zh-CN" altLang="en-US" sz="3000" b="1" dirty="0">
              <a:solidFill>
                <a:srgbClr val="C00000"/>
              </a:solidFill>
              <a:latin typeface="Times New Roman" pitchFamily="18" charset="0"/>
              <a:ea typeface="华文细黑" pitchFamily="2" charset="-122"/>
              <a:cs typeface="Times New Roman" pitchFamily="18" charset="0"/>
            </a:endParaRPr>
          </a:p>
        </p:txBody>
      </p:sp>
      <p:pic>
        <p:nvPicPr>
          <p:cNvPr id="282626" name="Picture 2" descr="合格过关练"/>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86554" y="745215"/>
            <a:ext cx="2307950" cy="51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132191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2525" y="1266363"/>
            <a:ext cx="11243394" cy="364815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依据气体体积的影响因素可知：温度和压强一定时，气体分子间的平均距离几乎相等，因而气体体积主要由其物质的量的多少决定，故</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错误，</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正确；气体摩尔体积是指在一定温度、压强下，</a:t>
            </a:r>
            <a:r>
              <a:rPr lang="en-US" altLang="zh-CN" sz="2600" b="1" kern="100" dirty="0">
                <a:solidFill>
                  <a:srgbClr val="0000FF"/>
                </a:solidFill>
                <a:latin typeface="Times New Roman"/>
                <a:ea typeface="仿宋_GB2312"/>
                <a:cs typeface="Courier New"/>
              </a:rPr>
              <a:t>1 </a:t>
            </a:r>
            <a:r>
              <a:rPr lang="en-US" altLang="zh-CN" sz="2600" b="1" kern="100" dirty="0" err="1">
                <a:solidFill>
                  <a:srgbClr val="0000FF"/>
                </a:solidFill>
                <a:latin typeface="Times New Roman"/>
                <a:ea typeface="仿宋_GB2312"/>
                <a:cs typeface="Courier New"/>
              </a:rPr>
              <a:t>mol</a:t>
            </a:r>
            <a:r>
              <a:rPr lang="en-US" altLang="zh-CN" sz="2600" b="1" kern="100" dirty="0">
                <a:solidFill>
                  <a:srgbClr val="0000FF"/>
                </a:solidFill>
                <a:latin typeface="Times New Roman"/>
                <a:ea typeface="仿宋_GB2312"/>
                <a:cs typeface="Courier New"/>
              </a:rPr>
              <a:t> </a:t>
            </a:r>
            <a:r>
              <a:rPr lang="zh-CN" altLang="zh-CN" sz="2600" b="1" kern="100" dirty="0">
                <a:solidFill>
                  <a:srgbClr val="0000FF"/>
                </a:solidFill>
                <a:latin typeface="Times New Roman"/>
                <a:ea typeface="仿宋_GB2312"/>
                <a:cs typeface="Times New Roman"/>
              </a:rPr>
              <a:t>任何气体所占的体积，</a:t>
            </a:r>
            <a:r>
              <a:rPr lang="en-US" altLang="zh-CN" sz="2600" b="1" kern="100" dirty="0">
                <a:solidFill>
                  <a:srgbClr val="0000FF"/>
                </a:solidFill>
                <a:latin typeface="Times New Roman"/>
                <a:ea typeface="仿宋_GB2312"/>
                <a:cs typeface="Courier New"/>
              </a:rPr>
              <a:t>22.4 L</a:t>
            </a:r>
            <a:r>
              <a:rPr lang="zh-CN" altLang="zh-CN" sz="2600" b="1" kern="100" dirty="0">
                <a:solidFill>
                  <a:srgbClr val="0000FF"/>
                </a:solidFill>
                <a:latin typeface="Times New Roman"/>
                <a:ea typeface="仿宋_GB2312"/>
                <a:cs typeface="Times New Roman"/>
              </a:rPr>
              <a:t>是</a:t>
            </a:r>
            <a:r>
              <a:rPr lang="en-US" altLang="zh-CN" sz="2600" b="1" kern="100" dirty="0">
                <a:solidFill>
                  <a:srgbClr val="0000FF"/>
                </a:solidFill>
                <a:latin typeface="Times New Roman"/>
                <a:ea typeface="仿宋_GB2312"/>
                <a:cs typeface="Courier New"/>
              </a:rPr>
              <a:t>1 </a:t>
            </a:r>
            <a:r>
              <a:rPr lang="en-US" altLang="zh-CN" sz="2600" b="1" kern="100" dirty="0" err="1">
                <a:solidFill>
                  <a:srgbClr val="0000FF"/>
                </a:solidFill>
                <a:latin typeface="Times New Roman"/>
                <a:ea typeface="仿宋_GB2312"/>
                <a:cs typeface="Courier New"/>
              </a:rPr>
              <a:t>mol</a:t>
            </a:r>
            <a:r>
              <a:rPr lang="zh-CN" altLang="zh-CN" sz="2600" b="1" kern="100" dirty="0">
                <a:solidFill>
                  <a:srgbClr val="0000FF"/>
                </a:solidFill>
                <a:latin typeface="Times New Roman"/>
                <a:ea typeface="仿宋_GB2312"/>
                <a:cs typeface="Times New Roman"/>
              </a:rPr>
              <a:t>气体在标准状况下的体积，故</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错误；依据阿伏加德罗定律及其推论知：不同的气体，若体积不等，则它们所含的分子数有可能相等，故</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错误</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25033654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279444"/>
            <a:ext cx="11654075" cy="132341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2.</a:t>
            </a:r>
            <a:r>
              <a:rPr lang="en-US" altLang="zh-CN" sz="2600" b="1" kern="100" dirty="0">
                <a:latin typeface="Times New Roman"/>
                <a:ea typeface="楷体_GB2312"/>
                <a:cs typeface="Courier New"/>
              </a:rPr>
              <a:t>(2021·</a:t>
            </a:r>
            <a:r>
              <a:rPr lang="zh-CN" altLang="zh-CN" sz="2600" b="1" kern="100" dirty="0">
                <a:latin typeface="Times New Roman"/>
                <a:ea typeface="楷体_GB2312"/>
                <a:cs typeface="Times New Roman"/>
              </a:rPr>
              <a:t>湖北荆州高一期末</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对于</a:t>
            </a:r>
            <a:r>
              <a:rPr lang="en-US" altLang="zh-CN" sz="2600" kern="100" dirty="0">
                <a:latin typeface="Times New Roman"/>
                <a:ea typeface="微软雅黑"/>
                <a:cs typeface="Courier New"/>
              </a:rPr>
              <a:t>22 g CO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，下列有关说法正确的是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设</a:t>
            </a:r>
            <a:r>
              <a:rPr lang="en-US" altLang="zh-CN" sz="2600" i="1" kern="100" dirty="0">
                <a:latin typeface="Times New Roman"/>
                <a:ea typeface="微软雅黑"/>
                <a:cs typeface="Courier New"/>
              </a:rPr>
              <a:t>N</a:t>
            </a:r>
            <a:r>
              <a:rPr lang="en-US" altLang="zh-CN" sz="2600" kern="100" baseline="-25000" dirty="0">
                <a:latin typeface="Times New Roman"/>
                <a:ea typeface="微软雅黑"/>
                <a:cs typeface="Courier New"/>
              </a:rPr>
              <a:t>A</a:t>
            </a:r>
            <a:r>
              <a:rPr lang="zh-CN" altLang="zh-CN" sz="2600" kern="100" dirty="0">
                <a:latin typeface="Times New Roman"/>
                <a:ea typeface="微软雅黑"/>
                <a:cs typeface="Times New Roman"/>
              </a:rPr>
              <a:t>为阿</a:t>
            </a:r>
            <a:r>
              <a:rPr lang="zh-CN" altLang="zh-CN" sz="2600" kern="100" dirty="0" smtClean="0">
                <a:latin typeface="Times New Roman"/>
                <a:ea typeface="微软雅黑"/>
                <a:cs typeface="Times New Roman"/>
              </a:rPr>
              <a:t>伏</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zh-CN" altLang="en-US"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加</a:t>
            </a:r>
            <a:r>
              <a:rPr lang="zh-CN" altLang="zh-CN" sz="2600" kern="100" dirty="0">
                <a:latin typeface="Times New Roman"/>
                <a:ea typeface="微软雅黑"/>
                <a:cs typeface="Times New Roman"/>
              </a:rPr>
              <a:t>德罗常数的值</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9" name="矩形 8"/>
          <p:cNvSpPr/>
          <p:nvPr/>
        </p:nvSpPr>
        <p:spPr>
          <a:xfrm>
            <a:off x="516880" y="1491429"/>
            <a:ext cx="11397613" cy="4924401"/>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含碳原子个数为</a:t>
            </a:r>
            <a:r>
              <a:rPr lang="en-US" altLang="zh-CN" sz="2600" i="1" kern="100" dirty="0" smtClean="0">
                <a:latin typeface="Times New Roman"/>
                <a:ea typeface="微软雅黑"/>
                <a:cs typeface="Courier New"/>
              </a:rPr>
              <a:t>N</a:t>
            </a:r>
            <a:r>
              <a:rPr lang="en-US" altLang="zh-CN" sz="2600" kern="100" baseline="-25000" dirty="0" smtClean="0">
                <a:latin typeface="Times New Roman"/>
                <a:ea typeface="微软雅黑"/>
                <a:cs typeface="Courier New"/>
              </a:rPr>
              <a:t>A			</a:t>
            </a:r>
          </a:p>
          <a:p>
            <a:pPr algn="just">
              <a:lnSpc>
                <a:spcPct val="150000"/>
              </a:lnSpc>
              <a:spcAft>
                <a:spcPts val="0"/>
              </a:spcAft>
              <a:tabLst>
                <a:tab pos="3510915" algn="l"/>
              </a:tabLst>
            </a:pPr>
            <a:r>
              <a:rPr lang="en-US" altLang="zh-CN" sz="2600" kern="100" dirty="0" smtClean="0">
                <a:latin typeface="Times New Roman"/>
                <a:ea typeface="微软雅黑"/>
                <a:cs typeface="Courier New"/>
              </a:rPr>
              <a:t>B</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体积为</a:t>
            </a:r>
            <a:r>
              <a:rPr lang="en-US" altLang="zh-CN" sz="2600" kern="100" dirty="0">
                <a:latin typeface="Times New Roman"/>
                <a:ea typeface="微软雅黑"/>
                <a:cs typeface="Courier New"/>
              </a:rPr>
              <a:t>11.2 L</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含碳元素的质量为</a:t>
            </a:r>
            <a:r>
              <a:rPr lang="en-US" altLang="zh-CN" sz="2600" kern="100" dirty="0">
                <a:latin typeface="Times New Roman"/>
                <a:ea typeface="微软雅黑"/>
                <a:cs typeface="Courier New"/>
              </a:rPr>
              <a:t>12 </a:t>
            </a:r>
            <a:r>
              <a:rPr lang="en-US" altLang="zh-CN" sz="2600" kern="100" dirty="0" smtClean="0">
                <a:latin typeface="Times New Roman"/>
                <a:ea typeface="微软雅黑"/>
                <a:cs typeface="Courier New"/>
              </a:rPr>
              <a:t>g	</a:t>
            </a:r>
          </a:p>
          <a:p>
            <a:pPr algn="just">
              <a:lnSpc>
                <a:spcPct val="150000"/>
              </a:lnSpc>
              <a:spcAft>
                <a:spcPts val="0"/>
              </a:spcAft>
              <a:tabLst>
                <a:tab pos="3510915" algn="l"/>
              </a:tabLst>
            </a:pPr>
            <a:r>
              <a:rPr lang="en-US" altLang="zh-CN" sz="2600" kern="100" dirty="0" smtClean="0">
                <a:latin typeface="Times New Roman"/>
                <a:ea typeface="微软雅黑"/>
                <a:cs typeface="Courier New"/>
              </a:rPr>
              <a:t>D</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含氧原子的物质的量为</a:t>
            </a:r>
            <a:r>
              <a:rPr lang="en-US" altLang="zh-CN" sz="2600" kern="100" dirty="0">
                <a:latin typeface="Times New Roman"/>
                <a:ea typeface="微软雅黑"/>
                <a:cs typeface="Courier New"/>
              </a:rPr>
              <a:t>1 </a:t>
            </a:r>
            <a:r>
              <a:rPr lang="en-US" altLang="zh-CN" sz="2600" kern="100" dirty="0" err="1">
                <a:latin typeface="Times New Roman"/>
                <a:ea typeface="微软雅黑"/>
                <a:cs typeface="Courier New"/>
              </a:rPr>
              <a:t>mol</a:t>
            </a:r>
            <a:endParaRPr lang="zh-CN" altLang="zh-CN" sz="1050" kern="100" dirty="0">
              <a:latin typeface="宋体"/>
              <a:cs typeface="Courier New"/>
            </a:endParaRPr>
          </a:p>
          <a:p>
            <a:pPr algn="just">
              <a:lnSpc>
                <a:spcPct val="150000"/>
              </a:lnSpc>
              <a:spcAft>
                <a:spcPts val="0"/>
              </a:spcAft>
              <a:tabLst>
                <a:tab pos="3510915" algn="l"/>
              </a:tabLst>
            </a:pPr>
            <a:r>
              <a:rPr lang="zh-CN" altLang="zh-CN" sz="2600" b="1" kern="100" dirty="0" smtClean="0">
                <a:solidFill>
                  <a:srgbClr val="0000FF"/>
                </a:solidFill>
                <a:latin typeface="Times New Roman"/>
                <a:ea typeface="黑体"/>
                <a:cs typeface="Times New Roman"/>
              </a:rPr>
              <a:t>解</a:t>
            </a:r>
            <a:r>
              <a:rPr lang="zh-CN" altLang="zh-CN" sz="2600" b="1" kern="100" dirty="0">
                <a:solidFill>
                  <a:srgbClr val="0000FF"/>
                </a:solidFill>
                <a:latin typeface="Times New Roman"/>
                <a:ea typeface="黑体"/>
                <a:cs typeface="Times New Roman"/>
              </a:rPr>
              <a:t>析</a:t>
            </a:r>
            <a:r>
              <a:rPr lang="zh-CN" altLang="zh-CN" sz="2600" b="1" kern="100" dirty="0">
                <a:solidFill>
                  <a:srgbClr val="0000FF"/>
                </a:solidFill>
                <a:latin typeface="Times New Roman"/>
                <a:ea typeface="仿宋_GB2312"/>
                <a:cs typeface="Times New Roman"/>
              </a:rPr>
              <a:t>　</a:t>
            </a:r>
            <a:r>
              <a:rPr lang="en-US" altLang="zh-CN" sz="2600" b="1" kern="100" dirty="0">
                <a:solidFill>
                  <a:srgbClr val="0000FF"/>
                </a:solidFill>
                <a:latin typeface="Times New Roman"/>
                <a:ea typeface="仿宋_GB2312"/>
                <a:cs typeface="Courier New"/>
              </a:rPr>
              <a:t>1</a:t>
            </a:r>
            <a:r>
              <a:rPr lang="zh-CN" altLang="zh-CN" sz="2600" b="1" kern="100" dirty="0">
                <a:solidFill>
                  <a:srgbClr val="0000FF"/>
                </a:solidFill>
                <a:latin typeface="Times New Roman"/>
                <a:ea typeface="仿宋_GB2312"/>
                <a:cs typeface="Times New Roman"/>
              </a:rPr>
              <a:t>个</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分子由</a:t>
            </a:r>
            <a:r>
              <a:rPr lang="en-US" altLang="zh-CN" sz="2600" b="1" kern="100" dirty="0">
                <a:solidFill>
                  <a:srgbClr val="0000FF"/>
                </a:solidFill>
                <a:latin typeface="Times New Roman"/>
                <a:ea typeface="仿宋_GB2312"/>
                <a:cs typeface="Courier New"/>
              </a:rPr>
              <a:t>1</a:t>
            </a:r>
            <a:r>
              <a:rPr lang="zh-CN" altLang="zh-CN" sz="2600" b="1" kern="100" dirty="0">
                <a:solidFill>
                  <a:srgbClr val="0000FF"/>
                </a:solidFill>
                <a:latin typeface="Times New Roman"/>
                <a:ea typeface="仿宋_GB2312"/>
                <a:cs typeface="Times New Roman"/>
              </a:rPr>
              <a:t>个</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原子和</a:t>
            </a:r>
            <a:r>
              <a:rPr lang="en-US" altLang="zh-CN" sz="2600" b="1" kern="1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个</a:t>
            </a:r>
            <a:r>
              <a:rPr lang="en-US" altLang="zh-CN" sz="2600" b="1" kern="100" dirty="0">
                <a:solidFill>
                  <a:srgbClr val="0000FF"/>
                </a:solidFill>
                <a:latin typeface="Times New Roman"/>
                <a:ea typeface="仿宋_GB2312"/>
                <a:cs typeface="Courier New"/>
              </a:rPr>
              <a:t>O</a:t>
            </a:r>
            <a:r>
              <a:rPr lang="zh-CN" altLang="zh-CN" sz="2600" b="1" kern="100" dirty="0">
                <a:solidFill>
                  <a:srgbClr val="0000FF"/>
                </a:solidFill>
                <a:latin typeface="Times New Roman"/>
                <a:ea typeface="仿宋_GB2312"/>
                <a:cs typeface="Times New Roman"/>
              </a:rPr>
              <a:t>原子构成，</a:t>
            </a:r>
            <a:r>
              <a:rPr lang="en-US" altLang="zh-CN" sz="2600" b="1" kern="100" dirty="0">
                <a:solidFill>
                  <a:srgbClr val="0000FF"/>
                </a:solidFill>
                <a:latin typeface="Times New Roman"/>
                <a:ea typeface="仿宋_GB2312"/>
                <a:cs typeface="Courier New"/>
              </a:rPr>
              <a:t>22 g CO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的物质的量</a:t>
            </a:r>
            <a:r>
              <a:rPr lang="zh-CN" altLang="zh-CN" sz="2600" b="1" kern="100" dirty="0" smtClean="0">
                <a:solidFill>
                  <a:srgbClr val="0000FF"/>
                </a:solidFill>
                <a:latin typeface="Times New Roman"/>
                <a:ea typeface="仿宋_GB2312"/>
                <a:cs typeface="Times New Roman"/>
              </a:rPr>
              <a:t>是</a:t>
            </a:r>
            <a:r>
              <a:rPr lang="en-US" altLang="zh-CN" sz="2600" b="1" kern="100" dirty="0" smtClean="0">
                <a:solidFill>
                  <a:srgbClr val="0000FF"/>
                </a:solidFill>
                <a:latin typeface="Times New Roman"/>
                <a:ea typeface="仿宋_GB2312"/>
                <a:cs typeface="Times New Roman"/>
              </a:rPr>
              <a:t/>
            </a:r>
            <a:br>
              <a:rPr lang="en-US" altLang="zh-CN" sz="2600" b="1" kern="100" dirty="0" smtClean="0">
                <a:solidFill>
                  <a:srgbClr val="0000FF"/>
                </a:solidFill>
                <a:latin typeface="Times New Roman"/>
                <a:ea typeface="仿宋_GB2312"/>
                <a:cs typeface="Times New Roman"/>
              </a:rPr>
            </a:br>
            <a:r>
              <a:rPr lang="en-US" altLang="zh-CN" sz="2600" b="1" kern="100" dirty="0" smtClean="0">
                <a:solidFill>
                  <a:srgbClr val="0000FF"/>
                </a:solidFill>
                <a:latin typeface="Times New Roman"/>
                <a:ea typeface="仿宋_GB2312"/>
                <a:cs typeface="Courier New"/>
              </a:rPr>
              <a:t>0.5 </a:t>
            </a:r>
            <a:r>
              <a:rPr lang="en-US" altLang="zh-CN" sz="2600" b="1" kern="100" dirty="0" err="1">
                <a:solidFill>
                  <a:srgbClr val="0000FF"/>
                </a:solidFill>
                <a:latin typeface="Times New Roman"/>
                <a:ea typeface="仿宋_GB2312"/>
                <a:cs typeface="Courier New"/>
              </a:rPr>
              <a:t>mol</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0.5 </a:t>
            </a:r>
            <a:r>
              <a:rPr lang="en-US" altLang="zh-CN" sz="2600" b="1" kern="100" dirty="0" err="1">
                <a:solidFill>
                  <a:srgbClr val="0000FF"/>
                </a:solidFill>
                <a:latin typeface="Times New Roman"/>
                <a:ea typeface="仿宋_GB2312"/>
                <a:cs typeface="Courier New"/>
              </a:rPr>
              <a:t>mol</a:t>
            </a:r>
            <a:r>
              <a:rPr lang="en-US" altLang="zh-CN" sz="2600" b="1" kern="100" dirty="0">
                <a:solidFill>
                  <a:srgbClr val="0000FF"/>
                </a:solidFill>
                <a:latin typeface="Times New Roman"/>
                <a:ea typeface="仿宋_GB2312"/>
                <a:cs typeface="Courier New"/>
              </a:rPr>
              <a:t> CO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含碳原子个数为</a:t>
            </a:r>
            <a:r>
              <a:rPr lang="en-US" altLang="zh-CN" sz="2600" b="1" kern="100" dirty="0">
                <a:solidFill>
                  <a:srgbClr val="0000FF"/>
                </a:solidFill>
                <a:latin typeface="Times New Roman"/>
                <a:ea typeface="仿宋_GB2312"/>
                <a:cs typeface="Courier New"/>
              </a:rPr>
              <a:t>0.5</a:t>
            </a:r>
            <a:r>
              <a:rPr lang="en-US" altLang="zh-CN" sz="2600" b="1" i="1" kern="100" dirty="0">
                <a:solidFill>
                  <a:srgbClr val="0000FF"/>
                </a:solidFill>
                <a:latin typeface="Times New Roman"/>
                <a:ea typeface="仿宋_GB2312"/>
                <a:cs typeface="Courier New"/>
              </a:rPr>
              <a:t>N</a:t>
            </a:r>
            <a:r>
              <a:rPr lang="en-US" altLang="zh-CN" sz="2600" b="1" kern="100" baseline="-250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错误；未指明气体所处的条件，无法计算</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气体的体积，</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错误；</a:t>
            </a:r>
            <a:r>
              <a:rPr lang="en-US" altLang="zh-CN" sz="2600" b="1" kern="100" dirty="0">
                <a:solidFill>
                  <a:srgbClr val="0000FF"/>
                </a:solidFill>
                <a:latin typeface="Times New Roman"/>
                <a:ea typeface="仿宋_GB2312"/>
                <a:cs typeface="Courier New"/>
              </a:rPr>
              <a:t>0.5 </a:t>
            </a:r>
            <a:r>
              <a:rPr lang="en-US" altLang="zh-CN" sz="2600" b="1" kern="100" dirty="0" err="1">
                <a:solidFill>
                  <a:srgbClr val="0000FF"/>
                </a:solidFill>
                <a:latin typeface="Times New Roman"/>
                <a:ea typeface="仿宋_GB2312"/>
                <a:cs typeface="Courier New"/>
              </a:rPr>
              <a:t>mol</a:t>
            </a:r>
            <a:r>
              <a:rPr lang="en-US" altLang="zh-CN" sz="2600" b="1" kern="100" dirty="0">
                <a:solidFill>
                  <a:srgbClr val="0000FF"/>
                </a:solidFill>
                <a:latin typeface="Times New Roman"/>
                <a:ea typeface="仿宋_GB2312"/>
                <a:cs typeface="Courier New"/>
              </a:rPr>
              <a:t> CO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含碳原子</a:t>
            </a:r>
            <a:r>
              <a:rPr lang="en-US" altLang="zh-CN" sz="2600" b="1" kern="100" dirty="0">
                <a:solidFill>
                  <a:srgbClr val="0000FF"/>
                </a:solidFill>
                <a:latin typeface="Times New Roman"/>
                <a:ea typeface="仿宋_GB2312"/>
                <a:cs typeface="Courier New"/>
              </a:rPr>
              <a:t>0.5 </a:t>
            </a:r>
            <a:r>
              <a:rPr lang="en-US" altLang="zh-CN" sz="2600" b="1" kern="100" dirty="0" err="1">
                <a:solidFill>
                  <a:srgbClr val="0000FF"/>
                </a:solidFill>
                <a:latin typeface="Times New Roman"/>
                <a:ea typeface="仿宋_GB2312"/>
                <a:cs typeface="Courier New"/>
              </a:rPr>
              <a:t>mol</a:t>
            </a:r>
            <a:r>
              <a:rPr lang="zh-CN" altLang="zh-CN" sz="2600" b="1" kern="100" dirty="0">
                <a:solidFill>
                  <a:srgbClr val="0000FF"/>
                </a:solidFill>
                <a:latin typeface="Times New Roman"/>
                <a:ea typeface="仿宋_GB2312"/>
                <a:cs typeface="Times New Roman"/>
              </a:rPr>
              <a:t>，其质量</a:t>
            </a:r>
            <a:r>
              <a:rPr lang="zh-CN" altLang="zh-CN" sz="2600" b="1" kern="100" dirty="0" smtClean="0">
                <a:solidFill>
                  <a:srgbClr val="0000FF"/>
                </a:solidFill>
                <a:latin typeface="Times New Roman"/>
                <a:ea typeface="仿宋_GB2312"/>
                <a:cs typeface="Times New Roman"/>
              </a:rPr>
              <a:t>是</a:t>
            </a:r>
            <a:r>
              <a:rPr lang="en-US" altLang="zh-CN" sz="2600" b="1" kern="100" dirty="0" smtClean="0">
                <a:solidFill>
                  <a:srgbClr val="0000FF"/>
                </a:solidFill>
                <a:latin typeface="Times New Roman"/>
                <a:ea typeface="仿宋_GB2312"/>
                <a:cs typeface="Times New Roman"/>
              </a:rPr>
              <a:t/>
            </a:r>
            <a:br>
              <a:rPr lang="en-US" altLang="zh-CN" sz="2600" b="1" kern="100" dirty="0" smtClean="0">
                <a:solidFill>
                  <a:srgbClr val="0000FF"/>
                </a:solidFill>
                <a:latin typeface="Times New Roman"/>
                <a:ea typeface="仿宋_GB2312"/>
                <a:cs typeface="Times New Roman"/>
              </a:rPr>
            </a:br>
            <a:r>
              <a:rPr lang="en-US" altLang="zh-CN" sz="2600" b="1" kern="100" dirty="0" smtClean="0">
                <a:solidFill>
                  <a:srgbClr val="0000FF"/>
                </a:solidFill>
                <a:latin typeface="Times New Roman"/>
                <a:ea typeface="仿宋_GB2312"/>
                <a:cs typeface="Courier New"/>
              </a:rPr>
              <a:t>6 </a:t>
            </a:r>
            <a:r>
              <a:rPr lang="en-US" altLang="zh-CN" sz="2600" b="1" kern="100" dirty="0">
                <a:solidFill>
                  <a:srgbClr val="0000FF"/>
                </a:solidFill>
                <a:latin typeface="Times New Roman"/>
                <a:ea typeface="仿宋_GB2312"/>
                <a:cs typeface="Courier New"/>
              </a:rPr>
              <a:t>g</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错误；</a:t>
            </a:r>
            <a:r>
              <a:rPr lang="en-US" altLang="zh-CN" sz="2600" b="1" kern="100" dirty="0">
                <a:solidFill>
                  <a:srgbClr val="0000FF"/>
                </a:solidFill>
                <a:latin typeface="Times New Roman"/>
                <a:ea typeface="仿宋_GB2312"/>
                <a:cs typeface="Courier New"/>
              </a:rPr>
              <a:t>0.5 </a:t>
            </a:r>
            <a:r>
              <a:rPr lang="en-US" altLang="zh-CN" sz="2600" b="1" kern="100" dirty="0" err="1">
                <a:solidFill>
                  <a:srgbClr val="0000FF"/>
                </a:solidFill>
                <a:latin typeface="Times New Roman"/>
                <a:ea typeface="仿宋_GB2312"/>
                <a:cs typeface="Courier New"/>
              </a:rPr>
              <a:t>mol</a:t>
            </a:r>
            <a:r>
              <a:rPr lang="en-US" altLang="zh-CN" sz="2600" b="1" kern="100" dirty="0">
                <a:solidFill>
                  <a:srgbClr val="0000FF"/>
                </a:solidFill>
                <a:latin typeface="Times New Roman"/>
                <a:ea typeface="仿宋_GB2312"/>
                <a:cs typeface="Courier New"/>
              </a:rPr>
              <a:t> CO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含氧原子的物质的量为</a:t>
            </a:r>
            <a:r>
              <a:rPr lang="en-US" altLang="zh-CN" sz="2600" b="1" kern="100" dirty="0">
                <a:solidFill>
                  <a:srgbClr val="0000FF"/>
                </a:solidFill>
                <a:latin typeface="Times New Roman"/>
                <a:ea typeface="仿宋_GB2312"/>
                <a:cs typeface="Courier New"/>
              </a:rPr>
              <a:t>1 </a:t>
            </a:r>
            <a:r>
              <a:rPr lang="en-US" altLang="zh-CN" sz="2600" b="1" kern="100" dirty="0" err="1">
                <a:solidFill>
                  <a:srgbClr val="0000FF"/>
                </a:solidFill>
                <a:latin typeface="Times New Roman"/>
                <a:ea typeface="仿宋_GB2312"/>
                <a:cs typeface="Courier New"/>
              </a:rPr>
              <a:t>mol</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正确</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
        <p:nvSpPr>
          <p:cNvPr id="10" name="TextBox 9"/>
          <p:cNvSpPr txBox="1"/>
          <p:nvPr/>
        </p:nvSpPr>
        <p:spPr>
          <a:xfrm>
            <a:off x="3349901" y="1007968"/>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190075096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blinds(horizontal)">
                                      <p:cBhvr>
                                        <p:cTn id="1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324449"/>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下列各组物质中，所含分子数相同的是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8" name="矩形 7"/>
          <p:cNvSpPr/>
          <p:nvPr/>
        </p:nvSpPr>
        <p:spPr>
          <a:xfrm>
            <a:off x="514586" y="996353"/>
            <a:ext cx="11397613" cy="552456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A.2 L 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2 L CO</a:t>
            </a:r>
            <a:r>
              <a:rPr lang="en-US" altLang="zh-CN" sz="2600" kern="100" baseline="-25000" dirty="0">
                <a:latin typeface="Times New Roman"/>
                <a:ea typeface="微软雅黑"/>
                <a:cs typeface="Courier New"/>
              </a:rPr>
              <a:t>2</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B.9 g</a:t>
            </a:r>
            <a:r>
              <a:rPr lang="zh-CN" altLang="zh-CN" sz="2600" kern="100" dirty="0">
                <a:latin typeface="Times New Roman"/>
                <a:ea typeface="微软雅黑"/>
                <a:cs typeface="Times New Roman"/>
              </a:rPr>
              <a:t>水和标准状况下</a:t>
            </a:r>
            <a:r>
              <a:rPr lang="en-US" altLang="zh-CN" sz="2600" kern="100" dirty="0">
                <a:latin typeface="Times New Roman"/>
                <a:ea typeface="微软雅黑"/>
                <a:cs typeface="Courier New"/>
              </a:rPr>
              <a:t>11.2 L CO</a:t>
            </a:r>
            <a:r>
              <a:rPr lang="en-US" altLang="zh-CN" sz="2600" kern="100" baseline="-25000" dirty="0">
                <a:latin typeface="Times New Roman"/>
                <a:ea typeface="微软雅黑"/>
                <a:cs typeface="Courier New"/>
              </a:rPr>
              <a:t>2</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标准状况下，</a:t>
            </a:r>
            <a:r>
              <a:rPr lang="en-US" altLang="zh-CN" sz="2600" kern="100" dirty="0">
                <a:latin typeface="Times New Roman"/>
                <a:ea typeface="微软雅黑"/>
                <a:cs typeface="Courier New"/>
              </a:rPr>
              <a:t>1 </a:t>
            </a:r>
            <a:r>
              <a:rPr lang="en-US" altLang="zh-CN" sz="2600" kern="100" dirty="0" err="1">
                <a:latin typeface="Times New Roman"/>
                <a:ea typeface="微软雅黑"/>
                <a:cs typeface="Courier New"/>
              </a:rPr>
              <a:t>mol</a:t>
            </a:r>
            <a:r>
              <a:rPr lang="zh-CN" altLang="zh-CN" sz="2600" kern="100" dirty="0">
                <a:latin typeface="Times New Roman"/>
                <a:ea typeface="微软雅黑"/>
                <a:cs typeface="Times New Roman"/>
              </a:rPr>
              <a:t>氧气和</a:t>
            </a:r>
            <a:r>
              <a:rPr lang="en-US" altLang="zh-CN" sz="2600" kern="100" dirty="0">
                <a:latin typeface="Times New Roman"/>
                <a:ea typeface="微软雅黑"/>
                <a:cs typeface="Courier New"/>
              </a:rPr>
              <a:t>22.4 L</a:t>
            </a:r>
            <a:r>
              <a:rPr lang="zh-CN" altLang="zh-CN" sz="2600" kern="100" dirty="0">
                <a:latin typeface="Times New Roman"/>
                <a:ea typeface="微软雅黑"/>
                <a:cs typeface="Times New Roman"/>
              </a:rPr>
              <a:t>水</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D.0.1 </a:t>
            </a:r>
            <a:r>
              <a:rPr lang="en-US" altLang="zh-CN" sz="2600" kern="100" dirty="0" err="1">
                <a:latin typeface="Times New Roman"/>
                <a:ea typeface="微软雅黑"/>
                <a:cs typeface="Courier New"/>
              </a:rPr>
              <a:t>mol</a:t>
            </a:r>
            <a:r>
              <a:rPr lang="en-US" altLang="zh-CN" sz="2600" kern="100" dirty="0">
                <a:latin typeface="Times New Roman"/>
                <a:ea typeface="微软雅黑"/>
                <a:cs typeface="Courier New"/>
              </a:rPr>
              <a:t> H</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2.24 L </a:t>
            </a:r>
            <a:r>
              <a:rPr lang="en-US" altLang="zh-CN" sz="2600" kern="100" dirty="0" err="1">
                <a:latin typeface="Times New Roman"/>
                <a:ea typeface="微软雅黑"/>
                <a:cs typeface="Courier New"/>
              </a:rPr>
              <a:t>HCl</a:t>
            </a:r>
            <a:r>
              <a:rPr lang="zh-CN" altLang="zh-CN" sz="2600" kern="100" dirty="0">
                <a:latin typeface="Times New Roman"/>
                <a:ea typeface="微软雅黑"/>
                <a:cs typeface="Times New Roman"/>
              </a:rPr>
              <a:t>气体</a:t>
            </a:r>
            <a:endParaRPr lang="zh-CN" altLang="zh-CN" sz="1050" kern="100" dirty="0">
              <a:latin typeface="宋体"/>
              <a:cs typeface="Courier New"/>
            </a:endParaRPr>
          </a:p>
          <a:p>
            <a:pPr algn="just">
              <a:lnSpc>
                <a:spcPct val="150000"/>
              </a:lnSpc>
              <a:spcAft>
                <a:spcPts val="0"/>
              </a:spcAft>
              <a:tabLst>
                <a:tab pos="3510915" algn="l"/>
              </a:tabLst>
            </a:pPr>
            <a:r>
              <a:rPr lang="zh-CN" altLang="zh-CN" sz="2600" b="1" kern="100" dirty="0" smtClean="0">
                <a:solidFill>
                  <a:srgbClr val="0000FF"/>
                </a:solidFill>
                <a:latin typeface="Times New Roman"/>
                <a:ea typeface="黑体"/>
                <a:cs typeface="Times New Roman"/>
              </a:rPr>
              <a:t>解</a:t>
            </a:r>
            <a:r>
              <a:rPr lang="zh-CN" altLang="zh-CN" sz="2600" b="1" kern="100" dirty="0">
                <a:solidFill>
                  <a:srgbClr val="0000FF"/>
                </a:solidFill>
                <a:latin typeface="Times New Roman"/>
                <a:ea typeface="黑体"/>
                <a:cs typeface="Times New Roman"/>
              </a:rPr>
              <a:t>析</a:t>
            </a:r>
            <a:r>
              <a:rPr lang="zh-CN" altLang="zh-CN" sz="2600" b="1" kern="100" dirty="0">
                <a:solidFill>
                  <a:srgbClr val="0000FF"/>
                </a:solidFill>
                <a:latin typeface="Times New Roman"/>
                <a:ea typeface="仿宋_GB2312"/>
                <a:cs typeface="Times New Roman"/>
              </a:rPr>
              <a:t>　</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项，没有指明气体所处的状态，无法判断二者所含分子数是否相同；</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项，</a:t>
            </a:r>
            <a:r>
              <a:rPr lang="en-US" altLang="zh-CN" sz="2600" b="1" kern="100" dirty="0">
                <a:solidFill>
                  <a:srgbClr val="0000FF"/>
                </a:solidFill>
                <a:latin typeface="Times New Roman"/>
                <a:ea typeface="仿宋_GB2312"/>
                <a:cs typeface="Courier New"/>
              </a:rPr>
              <a:t>9 g</a:t>
            </a:r>
            <a:r>
              <a:rPr lang="zh-CN" altLang="zh-CN" sz="2600" b="1" kern="100" dirty="0">
                <a:solidFill>
                  <a:srgbClr val="0000FF"/>
                </a:solidFill>
                <a:latin typeface="Times New Roman"/>
                <a:ea typeface="仿宋_GB2312"/>
                <a:cs typeface="Times New Roman"/>
              </a:rPr>
              <a:t>水的物质的量为</a:t>
            </a:r>
            <a:r>
              <a:rPr lang="en-US" altLang="zh-CN" sz="2600" b="1" kern="100" dirty="0">
                <a:solidFill>
                  <a:srgbClr val="0000FF"/>
                </a:solidFill>
                <a:latin typeface="Times New Roman"/>
                <a:ea typeface="仿宋_GB2312"/>
                <a:cs typeface="Courier New"/>
              </a:rPr>
              <a:t>0.5 </a:t>
            </a:r>
            <a:r>
              <a:rPr lang="en-US" altLang="zh-CN" sz="2600" b="1" kern="100" dirty="0" err="1">
                <a:solidFill>
                  <a:srgbClr val="0000FF"/>
                </a:solidFill>
                <a:latin typeface="Times New Roman"/>
                <a:ea typeface="仿宋_GB2312"/>
                <a:cs typeface="Courier New"/>
              </a:rPr>
              <a:t>mol</a:t>
            </a:r>
            <a:r>
              <a:rPr lang="zh-CN" altLang="zh-CN" sz="2600" b="1" kern="100" dirty="0">
                <a:solidFill>
                  <a:srgbClr val="0000FF"/>
                </a:solidFill>
                <a:latin typeface="Times New Roman"/>
                <a:ea typeface="仿宋_GB2312"/>
                <a:cs typeface="Times New Roman"/>
              </a:rPr>
              <a:t>，标准状况下</a:t>
            </a:r>
            <a:r>
              <a:rPr lang="en-US" altLang="zh-CN" sz="2600" b="1" kern="100" dirty="0">
                <a:solidFill>
                  <a:srgbClr val="0000FF"/>
                </a:solidFill>
                <a:latin typeface="Times New Roman"/>
                <a:ea typeface="仿宋_GB2312"/>
                <a:cs typeface="Courier New"/>
              </a:rPr>
              <a:t>11.2 L CO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的物质的量</a:t>
            </a:r>
            <a:r>
              <a:rPr lang="zh-CN" altLang="zh-CN" sz="2600" b="1" kern="100" dirty="0" smtClean="0">
                <a:solidFill>
                  <a:srgbClr val="0000FF"/>
                </a:solidFill>
                <a:latin typeface="Times New Roman"/>
                <a:ea typeface="仿宋_GB2312"/>
                <a:cs typeface="Times New Roman"/>
              </a:rPr>
              <a:t>为</a:t>
            </a:r>
            <a:r>
              <a:rPr lang="en-US" altLang="zh-CN" sz="2600" b="1" kern="100" dirty="0" smtClean="0">
                <a:solidFill>
                  <a:srgbClr val="0000FF"/>
                </a:solidFill>
                <a:latin typeface="Times New Roman"/>
                <a:ea typeface="仿宋_GB2312"/>
                <a:cs typeface="Times New Roman"/>
              </a:rPr>
              <a:t/>
            </a:r>
            <a:br>
              <a:rPr lang="en-US" altLang="zh-CN" sz="2600" b="1" kern="100" dirty="0" smtClean="0">
                <a:solidFill>
                  <a:srgbClr val="0000FF"/>
                </a:solidFill>
                <a:latin typeface="Times New Roman"/>
                <a:ea typeface="仿宋_GB2312"/>
                <a:cs typeface="Times New Roman"/>
              </a:rPr>
            </a:br>
            <a:r>
              <a:rPr lang="en-US" altLang="zh-CN" sz="2600" b="1" kern="100" dirty="0" smtClean="0">
                <a:solidFill>
                  <a:srgbClr val="0000FF"/>
                </a:solidFill>
                <a:latin typeface="Times New Roman"/>
                <a:ea typeface="仿宋_GB2312"/>
                <a:cs typeface="Courier New"/>
              </a:rPr>
              <a:t>0.5 </a:t>
            </a:r>
            <a:r>
              <a:rPr lang="en-US" altLang="zh-CN" sz="2600" b="1" kern="100" dirty="0" err="1">
                <a:solidFill>
                  <a:srgbClr val="0000FF"/>
                </a:solidFill>
                <a:latin typeface="Times New Roman"/>
                <a:ea typeface="仿宋_GB2312"/>
                <a:cs typeface="Courier New"/>
              </a:rPr>
              <a:t>mol</a:t>
            </a:r>
            <a:r>
              <a:rPr lang="zh-CN" altLang="zh-CN" sz="2600" b="1" kern="100" dirty="0">
                <a:solidFill>
                  <a:srgbClr val="0000FF"/>
                </a:solidFill>
                <a:latin typeface="Times New Roman"/>
                <a:ea typeface="仿宋_GB2312"/>
                <a:cs typeface="Times New Roman"/>
              </a:rPr>
              <a:t>，故二者所含分子数相同；</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项，标准状况下，水不是气体，则</a:t>
            </a:r>
            <a:r>
              <a:rPr lang="en-US" altLang="zh-CN" sz="2600" b="1" kern="100" dirty="0">
                <a:solidFill>
                  <a:srgbClr val="0000FF"/>
                </a:solidFill>
                <a:latin typeface="Times New Roman"/>
                <a:ea typeface="仿宋_GB2312"/>
                <a:cs typeface="Courier New"/>
              </a:rPr>
              <a:t>22.4 L</a:t>
            </a:r>
            <a:r>
              <a:rPr lang="zh-CN" altLang="zh-CN" sz="2600" b="1" kern="100" dirty="0">
                <a:solidFill>
                  <a:srgbClr val="0000FF"/>
                </a:solidFill>
                <a:latin typeface="Times New Roman"/>
                <a:ea typeface="仿宋_GB2312"/>
                <a:cs typeface="Times New Roman"/>
              </a:rPr>
              <a:t>水的物质的量不是</a:t>
            </a:r>
            <a:r>
              <a:rPr lang="en-US" altLang="zh-CN" sz="2600" b="1" kern="100" dirty="0">
                <a:solidFill>
                  <a:srgbClr val="0000FF"/>
                </a:solidFill>
                <a:latin typeface="Times New Roman"/>
                <a:ea typeface="仿宋_GB2312"/>
                <a:cs typeface="Courier New"/>
              </a:rPr>
              <a:t>1 </a:t>
            </a:r>
            <a:r>
              <a:rPr lang="en-US" altLang="zh-CN" sz="2600" b="1" kern="100" dirty="0" err="1">
                <a:solidFill>
                  <a:srgbClr val="0000FF"/>
                </a:solidFill>
                <a:latin typeface="Times New Roman"/>
                <a:ea typeface="仿宋_GB2312"/>
                <a:cs typeface="Courier New"/>
              </a:rPr>
              <a:t>mol</a:t>
            </a:r>
            <a:r>
              <a:rPr lang="zh-CN" altLang="zh-CN" sz="2600" b="1" kern="100" dirty="0">
                <a:solidFill>
                  <a:srgbClr val="0000FF"/>
                </a:solidFill>
                <a:latin typeface="Times New Roman"/>
                <a:ea typeface="仿宋_GB2312"/>
                <a:cs typeface="Times New Roman"/>
              </a:rPr>
              <a:t>，二者所含分子数不相同；</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项，没有指明</a:t>
            </a:r>
            <a:r>
              <a:rPr lang="en-US" altLang="zh-CN" sz="2600" b="1" kern="100" dirty="0" err="1">
                <a:solidFill>
                  <a:srgbClr val="0000FF"/>
                </a:solidFill>
                <a:latin typeface="Times New Roman"/>
                <a:ea typeface="仿宋_GB2312"/>
                <a:cs typeface="Courier New"/>
              </a:rPr>
              <a:t>HCl</a:t>
            </a:r>
            <a:r>
              <a:rPr lang="zh-CN" altLang="zh-CN" sz="2600" b="1" kern="100" dirty="0">
                <a:solidFill>
                  <a:srgbClr val="0000FF"/>
                </a:solidFill>
                <a:latin typeface="Times New Roman"/>
                <a:ea typeface="仿宋_GB2312"/>
                <a:cs typeface="Times New Roman"/>
              </a:rPr>
              <a:t>气体所处的状态，无法判断二者所含分子数是否相同</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
        <p:nvSpPr>
          <p:cNvPr id="10" name="TextBox 9"/>
          <p:cNvSpPr txBox="1"/>
          <p:nvPr/>
        </p:nvSpPr>
        <p:spPr>
          <a:xfrm>
            <a:off x="6455246" y="459485"/>
            <a:ext cx="413179" cy="553998"/>
          </a:xfrm>
          <a:prstGeom prst="rect">
            <a:avLst/>
          </a:prstGeom>
          <a:noFill/>
        </p:spPr>
        <p:txBody>
          <a:bodyPr wrap="square" rtlCol="0">
            <a:spAutoFit/>
          </a:bodyPr>
          <a:lstStyle/>
          <a:p>
            <a:r>
              <a:rPr lang="en-US" altLang="zh-CN" sz="3000" b="1" dirty="0">
                <a:solidFill>
                  <a:srgbClr val="C00000"/>
                </a:solidFill>
                <a:latin typeface="Times New Roman" pitchFamily="18" charset="0"/>
                <a:ea typeface="华文细黑" pitchFamily="2" charset="-122"/>
                <a:cs typeface="Times New Roman" pitchFamily="18" charset="0"/>
              </a:rPr>
              <a:t>B</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28782854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blinds(horizontal)">
                                      <p:cBhvr>
                                        <p:cTn id="1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353748"/>
            <a:ext cx="11654075" cy="132341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相同状况下，在两个密闭容器中分别充满等质量的</a:t>
            </a:r>
            <a:r>
              <a:rPr lang="en-US" altLang="zh-CN" sz="2600" kern="100" dirty="0">
                <a:latin typeface="Times New Roman"/>
                <a:ea typeface="微软雅黑"/>
                <a:cs typeface="Courier New"/>
              </a:rPr>
              <a:t>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，下列说法正确</a:t>
            </a:r>
            <a:r>
              <a:rPr lang="zh-CN" altLang="zh-CN" sz="2600" kern="100" dirty="0" smtClean="0">
                <a:latin typeface="Times New Roman"/>
                <a:ea typeface="微软雅黑"/>
                <a:cs typeface="Times New Roman"/>
              </a:rPr>
              <a:t>的</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9" name="矩形 8"/>
          <p:cNvSpPr/>
          <p:nvPr/>
        </p:nvSpPr>
        <p:spPr>
          <a:xfrm>
            <a:off x="516880" y="1610738"/>
            <a:ext cx="11397613" cy="4924401"/>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两种气体所含分子数相等</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两种气体所含原子数相等</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两种气体的体积相等</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两种气体的密度相等</a:t>
            </a:r>
            <a:endParaRPr lang="zh-CN" altLang="zh-CN" sz="1050" kern="100" dirty="0">
              <a:latin typeface="宋体"/>
              <a:cs typeface="Courier New"/>
            </a:endParaRPr>
          </a:p>
          <a:p>
            <a:pPr algn="just">
              <a:lnSpc>
                <a:spcPct val="150000"/>
              </a:lnSpc>
              <a:spcAft>
                <a:spcPts val="0"/>
              </a:spcAft>
              <a:tabLst>
                <a:tab pos="3510915" algn="l"/>
              </a:tabLst>
            </a:pPr>
            <a:r>
              <a:rPr lang="zh-CN" altLang="zh-CN" sz="2600" b="1" kern="100" dirty="0" smtClean="0">
                <a:solidFill>
                  <a:srgbClr val="0000FF"/>
                </a:solidFill>
                <a:latin typeface="Times New Roman"/>
                <a:ea typeface="黑体"/>
                <a:cs typeface="Times New Roman"/>
              </a:rPr>
              <a:t>解</a:t>
            </a:r>
            <a:r>
              <a:rPr lang="zh-CN" altLang="zh-CN" sz="2600" b="1" kern="100" dirty="0">
                <a:solidFill>
                  <a:srgbClr val="0000FF"/>
                </a:solidFill>
                <a:latin typeface="Times New Roman"/>
                <a:ea typeface="黑体"/>
                <a:cs typeface="Times New Roman"/>
              </a:rPr>
              <a:t>析</a:t>
            </a:r>
            <a:r>
              <a:rPr lang="zh-CN" altLang="zh-CN" sz="2600" b="1" kern="100" dirty="0">
                <a:solidFill>
                  <a:srgbClr val="0000FF"/>
                </a:solidFill>
                <a:latin typeface="Times New Roman"/>
                <a:ea typeface="仿宋_GB2312"/>
                <a:cs typeface="Times New Roman"/>
              </a:rPr>
              <a:t>　</a:t>
            </a:r>
            <a:r>
              <a:rPr lang="en-US" altLang="zh-CN" sz="2600" b="1" kern="100" dirty="0">
                <a:solidFill>
                  <a:srgbClr val="0000FF"/>
                </a:solidFill>
                <a:latin typeface="Times New Roman"/>
                <a:ea typeface="仿宋_GB2312"/>
                <a:cs typeface="Courier New"/>
              </a:rPr>
              <a:t>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都是由氧元素组成的，当两种气体的质量相等时，所含氧原子的物质的量相等，但所含分子的物质的量不相等，</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项错误，</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项正确；相同状态下，气体的体积之比等于其物质的量之比，故两种气体的体积不相等，密度也不相等，</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项错误</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
        <p:nvSpPr>
          <p:cNvPr id="10" name="TextBox 9"/>
          <p:cNvSpPr txBox="1"/>
          <p:nvPr/>
        </p:nvSpPr>
        <p:spPr>
          <a:xfrm>
            <a:off x="1271537" y="1075596"/>
            <a:ext cx="413179" cy="553998"/>
          </a:xfrm>
          <a:prstGeom prst="rect">
            <a:avLst/>
          </a:prstGeom>
          <a:noFill/>
        </p:spPr>
        <p:txBody>
          <a:bodyPr wrap="square" rtlCol="0">
            <a:spAutoFit/>
          </a:bodyPr>
          <a:lstStyle/>
          <a:p>
            <a:r>
              <a:rPr lang="en-US" altLang="zh-CN" sz="3000" b="1" dirty="0">
                <a:solidFill>
                  <a:srgbClr val="C00000"/>
                </a:solidFill>
                <a:latin typeface="Times New Roman" pitchFamily="18" charset="0"/>
                <a:ea typeface="华文细黑" pitchFamily="2" charset="-122"/>
                <a:cs typeface="Times New Roman" pitchFamily="18" charset="0"/>
              </a:rPr>
              <a:t>B</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115236930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blinds(horizontal)">
                                      <p:cBhvr>
                                        <p:cTn id="1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774478"/>
            <a:ext cx="11654075" cy="372407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5.</a:t>
            </a:r>
            <a:r>
              <a:rPr lang="en-US" altLang="zh-CN" sz="2600" b="1" kern="100" dirty="0">
                <a:latin typeface="Times New Roman"/>
                <a:ea typeface="楷体_GB2312"/>
                <a:cs typeface="Courier New"/>
              </a:rPr>
              <a:t>(2021·</a:t>
            </a:r>
            <a:r>
              <a:rPr lang="zh-CN" altLang="zh-CN" sz="2600" b="1" kern="100" dirty="0">
                <a:latin typeface="Times New Roman"/>
                <a:ea typeface="楷体_GB2312"/>
                <a:cs typeface="Times New Roman"/>
              </a:rPr>
              <a:t>广东惠州一中高一期中</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下面关于同温同压下的两种气体一氧化碳和</a:t>
            </a:r>
            <a:r>
              <a:rPr lang="zh-CN" altLang="zh-CN" sz="2600" kern="100" dirty="0" smtClean="0">
                <a:latin typeface="Times New Roman"/>
                <a:ea typeface="微软雅黑"/>
                <a:cs typeface="Times New Roman"/>
              </a:rPr>
              <a:t>氮</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气</a:t>
            </a:r>
            <a:r>
              <a:rPr lang="zh-CN" altLang="zh-CN" sz="2600" kern="100" dirty="0">
                <a:latin typeface="Times New Roman"/>
                <a:ea typeface="微软雅黑"/>
                <a:cs typeface="Times New Roman"/>
              </a:rPr>
              <a:t>的判断不正确的是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A</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体积相等时密度不相等</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B</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体积相等时分子数相等</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C</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体积相等时具有的电子数相等</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D</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质量相等时具有的原子数相</a:t>
            </a:r>
            <a:r>
              <a:rPr lang="zh-CN" altLang="zh-CN" sz="2600" kern="100" dirty="0" smtClean="0">
                <a:latin typeface="Times New Roman"/>
                <a:ea typeface="微软雅黑"/>
                <a:cs typeface="Times New Roman"/>
              </a:rPr>
              <a:t>等</a:t>
            </a:r>
            <a:endParaRPr lang="zh-CN" altLang="zh-CN" sz="1050" kern="100" dirty="0">
              <a:latin typeface="宋体"/>
              <a:cs typeface="Courier New"/>
            </a:endParaRPr>
          </a:p>
        </p:txBody>
      </p:sp>
      <p:sp>
        <p:nvSpPr>
          <p:cNvPr id="10" name="TextBox 9"/>
          <p:cNvSpPr txBox="1"/>
          <p:nvPr/>
        </p:nvSpPr>
        <p:spPr>
          <a:xfrm>
            <a:off x="3889961" y="1479236"/>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A</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179532852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2165953"/>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latin typeface="Times New Roman"/>
                <a:ea typeface="微软雅黑"/>
                <a:cs typeface="Times New Roman"/>
              </a:rPr>
              <a:t>一、决定物质体积大小的因素</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宏观物质具有不同的聚集状态。从微观粒子的角度分析，影响物质体积大</a:t>
            </a:r>
            <a:r>
              <a:rPr lang="zh-CN" altLang="zh-CN" sz="2600" kern="100" dirty="0" smtClean="0">
                <a:latin typeface="Times New Roman"/>
                <a:ea typeface="微软雅黑"/>
                <a:cs typeface="Times New Roman"/>
              </a:rPr>
              <a:t>小</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的</a:t>
            </a:r>
            <a:r>
              <a:rPr lang="zh-CN" altLang="zh-CN" sz="2600" kern="100" dirty="0">
                <a:latin typeface="Times New Roman"/>
                <a:ea typeface="微软雅黑"/>
                <a:cs typeface="Times New Roman"/>
              </a:rPr>
              <a:t>因素有</a:t>
            </a:r>
            <a:r>
              <a:rPr lang="zh-CN" altLang="zh-CN" sz="2600" kern="100" dirty="0" smtClean="0">
                <a:latin typeface="Times New Roman"/>
                <a:ea typeface="微软雅黑"/>
                <a:cs typeface="Times New Roman"/>
              </a:rPr>
              <a:t>：</a:t>
            </a:r>
            <a:endParaRPr lang="en-US" altLang="zh-CN" sz="2600" kern="100" dirty="0" smtClean="0">
              <a:latin typeface="Times New Roman"/>
              <a:ea typeface="微软雅黑"/>
              <a:cs typeface="Times New Roman"/>
            </a:endParaRPr>
          </a:p>
          <a:p>
            <a:pPr algn="just">
              <a:lnSpc>
                <a:spcPct val="150000"/>
              </a:lnSpc>
              <a:spcAft>
                <a:spcPts val="0"/>
              </a:spcAft>
              <a:tabLst>
                <a:tab pos="3510915" algn="l"/>
              </a:tabLst>
            </a:pPr>
            <a:endParaRPr lang="zh-CN" altLang="zh-CN" sz="1050" kern="100" dirty="0">
              <a:latin typeface="宋体"/>
              <a:cs typeface="Courier New"/>
            </a:endParaRPr>
          </a:p>
        </p:txBody>
      </p:sp>
      <p:pic>
        <p:nvPicPr>
          <p:cNvPr id="102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94806" y="2889734"/>
            <a:ext cx="7380820" cy="2878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4745056" y="2934739"/>
            <a:ext cx="851515" cy="621517"/>
          </a:xfrm>
          <a:prstGeom prst="rect">
            <a:avLst/>
          </a:prstGeom>
        </p:spPr>
        <p:txBody>
          <a:bodyPr wrap="none">
            <a:spAutoFit/>
          </a:bodyPr>
          <a:lstStyle/>
          <a:p>
            <a:pPr lvl="0" algn="just">
              <a:lnSpc>
                <a:spcPct val="150000"/>
              </a:lnSpc>
              <a:tabLst>
                <a:tab pos="3510915" algn="l"/>
              </a:tabLst>
            </a:pPr>
            <a:r>
              <a:rPr lang="zh-CN" altLang="zh-CN" sz="2600" dirty="0">
                <a:solidFill>
                  <a:srgbClr val="C00000"/>
                </a:solidFill>
                <a:latin typeface="Times New Roman"/>
                <a:ea typeface="微软雅黑"/>
                <a:cs typeface="Times New Roman"/>
              </a:rPr>
              <a:t>大</a:t>
            </a:r>
            <a:r>
              <a:rPr lang="zh-CN" altLang="zh-CN" sz="2600" dirty="0" smtClean="0">
                <a:solidFill>
                  <a:srgbClr val="C00000"/>
                </a:solidFill>
                <a:latin typeface="Times New Roman"/>
                <a:ea typeface="微软雅黑"/>
                <a:cs typeface="Times New Roman"/>
              </a:rPr>
              <a:t>小</a:t>
            </a:r>
            <a:endParaRPr lang="en-US" altLang="zh-CN" sz="2600" kern="100" dirty="0">
              <a:solidFill>
                <a:prstClr val="black"/>
              </a:solidFill>
              <a:latin typeface="Times New Roman"/>
              <a:ea typeface="微软雅黑"/>
              <a:cs typeface="Times New Roman"/>
            </a:endParaRPr>
          </a:p>
        </p:txBody>
      </p:sp>
      <p:sp>
        <p:nvSpPr>
          <p:cNvPr id="5" name="矩形 4"/>
          <p:cNvSpPr/>
          <p:nvPr/>
        </p:nvSpPr>
        <p:spPr>
          <a:xfrm>
            <a:off x="5915186" y="4833502"/>
            <a:ext cx="851515" cy="621517"/>
          </a:xfrm>
          <a:prstGeom prst="rect">
            <a:avLst/>
          </a:prstGeom>
        </p:spPr>
        <p:txBody>
          <a:bodyPr wrap="none">
            <a:spAutoFit/>
          </a:bodyPr>
          <a:lstStyle/>
          <a:p>
            <a:pPr lvl="0" algn="just">
              <a:lnSpc>
                <a:spcPct val="150000"/>
              </a:lnSpc>
              <a:tabLst>
                <a:tab pos="3510915" algn="l"/>
              </a:tabLst>
            </a:pPr>
            <a:r>
              <a:rPr lang="zh-CN" altLang="zh-CN" sz="2600" dirty="0">
                <a:solidFill>
                  <a:srgbClr val="C00000"/>
                </a:solidFill>
                <a:latin typeface="Times New Roman"/>
                <a:ea typeface="微软雅黑"/>
                <a:cs typeface="Times New Roman"/>
              </a:rPr>
              <a:t>距</a:t>
            </a:r>
            <a:r>
              <a:rPr lang="zh-CN" altLang="zh-CN" sz="2600" dirty="0" smtClean="0">
                <a:solidFill>
                  <a:srgbClr val="C00000"/>
                </a:solidFill>
                <a:latin typeface="Times New Roman"/>
                <a:ea typeface="微软雅黑"/>
                <a:cs typeface="Times New Roman"/>
              </a:rPr>
              <a:t>离</a:t>
            </a:r>
            <a:endParaRPr lang="en-US" altLang="zh-CN" sz="2600" kern="100" dirty="0">
              <a:solidFill>
                <a:prstClr val="black"/>
              </a:solidFill>
              <a:latin typeface="Times New Roman"/>
              <a:ea typeface="微软雅黑"/>
              <a:cs typeface="Times New Roman"/>
            </a:endParaRPr>
          </a:p>
        </p:txBody>
      </p:sp>
    </p:spTree>
    <p:extLst>
      <p:ext uri="{BB962C8B-B14F-4D97-AF65-F5344CB8AC3E}">
        <p14:creationId xmlns:p14="http://schemas.microsoft.com/office/powerpoint/2010/main" val="357049578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111488593"/>
              </p:ext>
            </p:extLst>
          </p:nvPr>
        </p:nvGraphicFramePr>
        <p:xfrm>
          <a:off x="381000" y="729494"/>
          <a:ext cx="11493500" cy="5181600"/>
        </p:xfrm>
        <a:graphic>
          <a:graphicData uri="http://schemas.openxmlformats.org/presentationml/2006/ole">
            <mc:AlternateContent xmlns:mc="http://schemas.openxmlformats.org/markup-compatibility/2006">
              <mc:Choice xmlns:v="urn:schemas-microsoft-com:vml" Requires="v">
                <p:oleObj spid="_x0000_s15389" name="Document" r:id="rId3" imgW="11484297" imgH="5184361" progId="Word.Document.8">
                  <p:embed/>
                </p:oleObj>
              </mc:Choice>
              <mc:Fallback>
                <p:oleObj name="Document" r:id="rId3" imgW="11484297" imgH="5184361" progId="Word.Document.8">
                  <p:embed/>
                  <p:pic>
                    <p:nvPicPr>
                      <p:cNvPr id="0" name=""/>
                      <p:cNvPicPr/>
                      <p:nvPr/>
                    </p:nvPicPr>
                    <p:blipFill>
                      <a:blip r:embed="rId4"/>
                      <a:stretch>
                        <a:fillRect/>
                      </a:stretch>
                    </p:blipFill>
                    <p:spPr>
                      <a:xfrm>
                        <a:off x="381000" y="729494"/>
                        <a:ext cx="11493500" cy="5181600"/>
                      </a:xfrm>
                      <a:prstGeom prst="rect">
                        <a:avLst/>
                      </a:prstGeom>
                    </p:spPr>
                  </p:pic>
                </p:oleObj>
              </mc:Fallback>
            </mc:AlternateContent>
          </a:graphicData>
        </a:graphic>
      </p:graphicFrame>
    </p:spTree>
    <p:extLst>
      <p:ext uri="{BB962C8B-B14F-4D97-AF65-F5344CB8AC3E}">
        <p14:creationId xmlns:p14="http://schemas.microsoft.com/office/powerpoint/2010/main" val="15896607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252374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6.</a:t>
            </a:r>
            <a:r>
              <a:rPr lang="zh-CN" altLang="zh-CN" sz="2600" kern="100" dirty="0">
                <a:latin typeface="Times New Roman"/>
                <a:ea typeface="微软雅黑"/>
                <a:cs typeface="Times New Roman"/>
              </a:rPr>
              <a:t>在标准状况下，</a:t>
            </a:r>
            <a:r>
              <a:rPr lang="en-US" altLang="zh-CN" sz="2600" kern="100" dirty="0">
                <a:latin typeface="Times New Roman"/>
                <a:ea typeface="微软雅黑"/>
                <a:cs typeface="Courier New"/>
              </a:rPr>
              <a:t>224 mL</a:t>
            </a:r>
            <a:r>
              <a:rPr lang="zh-CN" altLang="zh-CN" sz="2600" kern="100" dirty="0">
                <a:latin typeface="Times New Roman"/>
                <a:ea typeface="微软雅黑"/>
                <a:cs typeface="Times New Roman"/>
              </a:rPr>
              <a:t>某气体的质量为</a:t>
            </a:r>
            <a:r>
              <a:rPr lang="en-US" altLang="zh-CN" sz="2600" kern="100" dirty="0">
                <a:latin typeface="Times New Roman"/>
                <a:ea typeface="微软雅黑"/>
                <a:cs typeface="Courier New"/>
              </a:rPr>
              <a:t>0.32 g</a:t>
            </a:r>
            <a:r>
              <a:rPr lang="zh-CN" altLang="zh-CN" sz="2600" kern="100" dirty="0">
                <a:latin typeface="Times New Roman"/>
                <a:ea typeface="微软雅黑"/>
                <a:cs typeface="Times New Roman"/>
              </a:rPr>
              <a:t>，该气体的摩尔质量为</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A.32 </a:t>
            </a:r>
            <a:r>
              <a:rPr lang="en-US" altLang="zh-CN" sz="2600" kern="100" dirty="0">
                <a:latin typeface="Times New Roman"/>
                <a:ea typeface="微软雅黑"/>
                <a:cs typeface="Courier New"/>
              </a:rPr>
              <a:t>g·mol</a:t>
            </a:r>
            <a:r>
              <a:rPr lang="en-US" altLang="zh-CN" sz="2600" kern="100" baseline="30000" dirty="0">
                <a:latin typeface="Times New Roman"/>
                <a:ea typeface="微软雅黑"/>
                <a:cs typeface="Courier New"/>
              </a:rPr>
              <a:t>-1</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		B.64</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C.64 </a:t>
            </a:r>
            <a:r>
              <a:rPr lang="en-US" altLang="zh-CN" sz="2600" kern="100" dirty="0">
                <a:latin typeface="Times New Roman"/>
                <a:ea typeface="微软雅黑"/>
                <a:cs typeface="Courier New"/>
              </a:rPr>
              <a:t>g·mol</a:t>
            </a:r>
            <a:r>
              <a:rPr lang="en-US" altLang="zh-CN" sz="2600" kern="100" baseline="30000" dirty="0">
                <a:latin typeface="Times New Roman"/>
                <a:ea typeface="微软雅黑"/>
                <a:cs typeface="Courier New"/>
              </a:rPr>
              <a:t>-1</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		D.64 </a:t>
            </a:r>
            <a:r>
              <a:rPr lang="en-US" altLang="zh-CN" sz="2600" kern="100" dirty="0">
                <a:latin typeface="Times New Roman"/>
                <a:ea typeface="微软雅黑"/>
                <a:cs typeface="Courier New"/>
              </a:rPr>
              <a:t>g</a:t>
            </a:r>
            <a:endParaRPr lang="zh-CN" altLang="zh-CN" sz="1050" kern="100" dirty="0">
              <a:latin typeface="宋体"/>
              <a:cs typeface="Courier New"/>
            </a:endParaRPr>
          </a:p>
          <a:p>
            <a:pPr marL="252000" indent="-457200" algn="just">
              <a:lnSpc>
                <a:spcPct val="150000"/>
              </a:lnSpc>
              <a:spcAft>
                <a:spcPts val="0"/>
              </a:spcAft>
            </a:pP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10" name="TextBox 9"/>
          <p:cNvSpPr txBox="1"/>
          <p:nvPr/>
        </p:nvSpPr>
        <p:spPr>
          <a:xfrm>
            <a:off x="10640711" y="909514"/>
            <a:ext cx="413179" cy="553998"/>
          </a:xfrm>
          <a:prstGeom prst="rect">
            <a:avLst/>
          </a:prstGeom>
          <a:noFill/>
        </p:spPr>
        <p:txBody>
          <a:bodyPr wrap="square" rtlCol="0">
            <a:spAutoFit/>
          </a:bodyPr>
          <a:lstStyle/>
          <a:p>
            <a:r>
              <a:rPr lang="en-US" altLang="zh-CN" sz="3000" b="1" smtClean="0">
                <a:solidFill>
                  <a:srgbClr val="C00000"/>
                </a:solidFill>
                <a:latin typeface="Times New Roman" pitchFamily="18" charset="0"/>
                <a:ea typeface="华文细黑" pitchFamily="2" charset="-122"/>
                <a:cs typeface="Times New Roman" pitchFamily="18" charset="0"/>
              </a:rPr>
              <a:t>A</a:t>
            </a:r>
            <a:endParaRPr lang="zh-CN" altLang="en-US" sz="3000" b="1" dirty="0">
              <a:solidFill>
                <a:srgbClr val="C00000"/>
              </a:solidFill>
              <a:latin typeface="Times New Roman" pitchFamily="18" charset="0"/>
              <a:ea typeface="华文细黑" pitchFamily="2" charset="-122"/>
              <a:cs typeface="Times New Roman"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647017166"/>
              </p:ext>
            </p:extLst>
          </p:nvPr>
        </p:nvGraphicFramePr>
        <p:xfrm>
          <a:off x="694606" y="2783872"/>
          <a:ext cx="10464800" cy="1028700"/>
        </p:xfrm>
        <a:graphic>
          <a:graphicData uri="http://schemas.openxmlformats.org/presentationml/2006/ole">
            <mc:AlternateContent xmlns:mc="http://schemas.openxmlformats.org/markup-compatibility/2006">
              <mc:Choice xmlns:v="urn:schemas-microsoft-com:vml" Requires="v">
                <p:oleObj spid="_x0000_s16412" name="Document" r:id="rId3" imgW="10462767" imgH="1034712" progId="Word.Document.8">
                  <p:embed/>
                </p:oleObj>
              </mc:Choice>
              <mc:Fallback>
                <p:oleObj name="Document" r:id="rId3" imgW="10462767" imgH="1034712" progId="Word.Document.8">
                  <p:embed/>
                  <p:pic>
                    <p:nvPicPr>
                      <p:cNvPr id="0" name=""/>
                      <p:cNvPicPr/>
                      <p:nvPr/>
                    </p:nvPicPr>
                    <p:blipFill>
                      <a:blip r:embed="rId4"/>
                      <a:stretch>
                        <a:fillRect/>
                      </a:stretch>
                    </p:blipFill>
                    <p:spPr>
                      <a:xfrm>
                        <a:off x="694606" y="2783872"/>
                        <a:ext cx="10464800" cy="1028700"/>
                      </a:xfrm>
                      <a:prstGeom prst="rect">
                        <a:avLst/>
                      </a:prstGeom>
                    </p:spPr>
                  </p:pic>
                </p:oleObj>
              </mc:Fallback>
            </mc:AlternateContent>
          </a:graphicData>
        </a:graphic>
      </p:graphicFrame>
    </p:spTree>
    <p:extLst>
      <p:ext uri="{BB962C8B-B14F-4D97-AF65-F5344CB8AC3E}">
        <p14:creationId xmlns:p14="http://schemas.microsoft.com/office/powerpoint/2010/main" val="147374061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7.</a:t>
            </a:r>
            <a:r>
              <a:rPr lang="zh-CN" altLang="zh-CN" sz="2600" kern="100" dirty="0">
                <a:latin typeface="Times New Roman"/>
                <a:ea typeface="微软雅黑"/>
                <a:cs typeface="Times New Roman"/>
              </a:rPr>
              <a:t>下列叙述中，正确的是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9" name="矩形 8"/>
          <p:cNvSpPr/>
          <p:nvPr/>
        </p:nvSpPr>
        <p:spPr>
          <a:xfrm>
            <a:off x="516880" y="1446382"/>
            <a:ext cx="11397613" cy="3123908"/>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A.1 </a:t>
            </a:r>
            <a:r>
              <a:rPr lang="en-US" altLang="zh-CN" sz="2600" kern="100" dirty="0" err="1">
                <a:latin typeface="Times New Roman"/>
                <a:ea typeface="微软雅黑"/>
                <a:cs typeface="Courier New"/>
              </a:rPr>
              <a:t>mol</a:t>
            </a:r>
            <a:r>
              <a:rPr lang="en-US" altLang="zh-CN" sz="2600" kern="100" dirty="0">
                <a:latin typeface="Times New Roman"/>
                <a:ea typeface="微软雅黑"/>
                <a:cs typeface="Courier New"/>
              </a:rPr>
              <a:t> H</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的质量只有在标准状况下才约为</a:t>
            </a:r>
            <a:r>
              <a:rPr lang="en-US" altLang="zh-CN" sz="2600" kern="100" dirty="0">
                <a:latin typeface="Times New Roman"/>
                <a:ea typeface="微软雅黑"/>
                <a:cs typeface="Courier New"/>
              </a:rPr>
              <a:t>2 g</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在标准状况下，某气体的体积是</a:t>
            </a:r>
            <a:r>
              <a:rPr lang="en-US" altLang="zh-CN" sz="2600" kern="100" dirty="0">
                <a:latin typeface="Times New Roman"/>
                <a:ea typeface="微软雅黑"/>
                <a:cs typeface="Courier New"/>
              </a:rPr>
              <a:t>22.4 L</a:t>
            </a:r>
            <a:r>
              <a:rPr lang="zh-CN" altLang="zh-CN" sz="2600" kern="100" dirty="0">
                <a:latin typeface="Times New Roman"/>
                <a:ea typeface="微软雅黑"/>
                <a:cs typeface="Times New Roman"/>
              </a:rPr>
              <a:t>，则可认为该气体的物质的量约</a:t>
            </a:r>
            <a:r>
              <a:rPr lang="zh-CN" altLang="zh-CN" sz="2600" kern="100" dirty="0" smtClean="0">
                <a:latin typeface="Times New Roman"/>
                <a:ea typeface="微软雅黑"/>
                <a:cs typeface="Times New Roman"/>
              </a:rPr>
              <a:t>是</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en-US" altLang="zh-CN" sz="2600" kern="100" dirty="0" smtClean="0">
                <a:latin typeface="Times New Roman"/>
                <a:ea typeface="微软雅黑"/>
                <a:cs typeface="Courier New"/>
              </a:rPr>
              <a:t>1 </a:t>
            </a:r>
            <a:r>
              <a:rPr lang="en-US" altLang="zh-CN" sz="2600" kern="100" dirty="0" err="1">
                <a:latin typeface="Times New Roman"/>
                <a:ea typeface="微软雅黑"/>
                <a:cs typeface="Courier New"/>
              </a:rPr>
              <a:t>mol</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在</a:t>
            </a:r>
            <a:r>
              <a:rPr lang="en-US" altLang="zh-CN" sz="2600" kern="100" dirty="0">
                <a:latin typeface="Times New Roman"/>
                <a:ea typeface="微软雅黑"/>
                <a:cs typeface="Courier New"/>
              </a:rPr>
              <a:t>20 </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时，</a:t>
            </a:r>
            <a:r>
              <a:rPr lang="en-US" altLang="zh-CN" sz="2600" kern="100" dirty="0">
                <a:latin typeface="Times New Roman"/>
                <a:ea typeface="微软雅黑"/>
                <a:cs typeface="Courier New"/>
              </a:rPr>
              <a:t>1 </a:t>
            </a:r>
            <a:r>
              <a:rPr lang="en-US" altLang="zh-CN" sz="2600" kern="100" dirty="0" err="1">
                <a:latin typeface="Times New Roman"/>
                <a:ea typeface="微软雅黑"/>
                <a:cs typeface="Courier New"/>
              </a:rPr>
              <a:t>mol</a:t>
            </a:r>
            <a:r>
              <a:rPr lang="zh-CN" altLang="zh-CN" sz="2600" kern="100" dirty="0">
                <a:latin typeface="Times New Roman"/>
                <a:ea typeface="微软雅黑"/>
                <a:cs typeface="Times New Roman"/>
              </a:rPr>
              <a:t>任何气体的体积总比</a:t>
            </a:r>
            <a:r>
              <a:rPr lang="en-US" altLang="zh-CN" sz="2600" kern="100" dirty="0">
                <a:latin typeface="Times New Roman"/>
                <a:ea typeface="微软雅黑"/>
                <a:cs typeface="Courier New"/>
              </a:rPr>
              <a:t> 22.4 L</a:t>
            </a:r>
            <a:r>
              <a:rPr lang="zh-CN" altLang="zh-CN" sz="2600" kern="100" dirty="0">
                <a:latin typeface="Times New Roman"/>
                <a:ea typeface="微软雅黑"/>
                <a:cs typeface="Times New Roman"/>
              </a:rPr>
              <a:t>大</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D.1 </a:t>
            </a:r>
            <a:r>
              <a:rPr lang="en-US" altLang="zh-CN" sz="2600" kern="100" dirty="0" err="1">
                <a:latin typeface="Times New Roman"/>
                <a:ea typeface="微软雅黑"/>
                <a:cs typeface="Courier New"/>
              </a:rPr>
              <a:t>mol</a:t>
            </a:r>
            <a:r>
              <a:rPr lang="en-US" altLang="zh-CN" sz="2600" kern="100" dirty="0">
                <a:latin typeface="Times New Roman"/>
                <a:ea typeface="微软雅黑"/>
                <a:cs typeface="Courier New"/>
              </a:rPr>
              <a:t> H</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的混合气体，在标准状况下的体积大于</a:t>
            </a:r>
            <a:r>
              <a:rPr lang="en-US" altLang="zh-CN" sz="2600" kern="100" dirty="0">
                <a:latin typeface="Times New Roman"/>
                <a:ea typeface="微软雅黑"/>
                <a:cs typeface="Courier New"/>
              </a:rPr>
              <a:t>22.4 </a:t>
            </a:r>
            <a:r>
              <a:rPr lang="en-US" altLang="zh-CN" sz="2600" kern="100" dirty="0" smtClean="0">
                <a:latin typeface="Times New Roman"/>
                <a:ea typeface="微软雅黑"/>
                <a:cs typeface="Courier New"/>
              </a:rPr>
              <a:t>L</a:t>
            </a:r>
            <a:endParaRPr lang="zh-CN" altLang="zh-CN" sz="1050" kern="100" dirty="0">
              <a:latin typeface="宋体"/>
              <a:cs typeface="Courier New"/>
            </a:endParaRPr>
          </a:p>
        </p:txBody>
      </p:sp>
      <p:sp>
        <p:nvSpPr>
          <p:cNvPr id="10" name="TextBox 9"/>
          <p:cNvSpPr txBox="1"/>
          <p:nvPr/>
        </p:nvSpPr>
        <p:spPr>
          <a:xfrm>
            <a:off x="4204996" y="866044"/>
            <a:ext cx="413179" cy="553998"/>
          </a:xfrm>
          <a:prstGeom prst="rect">
            <a:avLst/>
          </a:prstGeom>
          <a:noFill/>
        </p:spPr>
        <p:txBody>
          <a:bodyPr wrap="square" rtlCol="0">
            <a:spAutoFit/>
          </a:bodyPr>
          <a:lstStyle/>
          <a:p>
            <a:r>
              <a:rPr lang="en-US" altLang="zh-CN" sz="3000" b="1" dirty="0">
                <a:solidFill>
                  <a:srgbClr val="C00000"/>
                </a:solidFill>
                <a:latin typeface="Times New Roman" pitchFamily="18" charset="0"/>
                <a:ea typeface="华文细黑" pitchFamily="2" charset="-122"/>
                <a:cs typeface="Times New Roman" pitchFamily="18" charset="0"/>
              </a:rPr>
              <a:t>B</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77158800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486" y="1044529"/>
            <a:ext cx="11243394" cy="4848483"/>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气体的质量只与气体的摩尔质量和气体的物质的量有关，与气体的温度、压强无关，</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不正确；</a:t>
            </a:r>
            <a:r>
              <a:rPr lang="en-US" altLang="zh-CN" sz="2600" b="1" kern="100" dirty="0">
                <a:solidFill>
                  <a:srgbClr val="0000FF"/>
                </a:solidFill>
                <a:latin typeface="Times New Roman"/>
                <a:ea typeface="仿宋_GB2312"/>
                <a:cs typeface="Courier New"/>
              </a:rPr>
              <a:t>22.4 L·mol</a:t>
            </a:r>
            <a:r>
              <a:rPr lang="en-US" altLang="zh-CN" sz="2600" b="1" kern="100" baseline="30000" dirty="0">
                <a:solidFill>
                  <a:srgbClr val="0000FF"/>
                </a:solidFill>
                <a:latin typeface="Times New Roman"/>
                <a:ea typeface="仿宋_GB2312"/>
                <a:cs typeface="Courier New"/>
              </a:rPr>
              <a:t>-1</a:t>
            </a:r>
            <a:r>
              <a:rPr lang="zh-CN" altLang="zh-CN" sz="2600" b="1" kern="100" dirty="0">
                <a:solidFill>
                  <a:srgbClr val="0000FF"/>
                </a:solidFill>
                <a:latin typeface="Times New Roman"/>
                <a:ea typeface="仿宋_GB2312"/>
                <a:cs typeface="Times New Roman"/>
              </a:rPr>
              <a:t>是在特定条件下的气体摩尔体积，所以在标准状况下，某气体的体积是</a:t>
            </a:r>
            <a:r>
              <a:rPr lang="en-US" altLang="zh-CN" sz="2600" b="1" kern="100" dirty="0">
                <a:solidFill>
                  <a:srgbClr val="0000FF"/>
                </a:solidFill>
                <a:latin typeface="Times New Roman"/>
                <a:ea typeface="仿宋_GB2312"/>
                <a:cs typeface="Courier New"/>
              </a:rPr>
              <a:t>22.4 L</a:t>
            </a:r>
            <a:r>
              <a:rPr lang="zh-CN" altLang="zh-CN" sz="2600" b="1" kern="100" dirty="0">
                <a:solidFill>
                  <a:srgbClr val="0000FF"/>
                </a:solidFill>
                <a:latin typeface="Times New Roman"/>
                <a:ea typeface="仿宋_GB2312"/>
                <a:cs typeface="Times New Roman"/>
              </a:rPr>
              <a:t>，则可以认为该气体的物质的量约是</a:t>
            </a:r>
            <a:r>
              <a:rPr lang="en-US" altLang="zh-CN" sz="2600" b="1" kern="100" dirty="0">
                <a:solidFill>
                  <a:srgbClr val="0000FF"/>
                </a:solidFill>
                <a:latin typeface="Times New Roman"/>
                <a:ea typeface="仿宋_GB2312"/>
                <a:cs typeface="Courier New"/>
              </a:rPr>
              <a:t>1 </a:t>
            </a:r>
            <a:r>
              <a:rPr lang="en-US" altLang="zh-CN" sz="2600" b="1" kern="100" dirty="0" err="1">
                <a:solidFill>
                  <a:srgbClr val="0000FF"/>
                </a:solidFill>
                <a:latin typeface="Times New Roman"/>
                <a:ea typeface="仿宋_GB2312"/>
                <a:cs typeface="Courier New"/>
              </a:rPr>
              <a:t>mol</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正确；由于气体摩尔体积与气体的温度、压强有关，因此仅温度一定，而压强不定，</a:t>
            </a:r>
            <a:r>
              <a:rPr lang="en-US" altLang="zh-CN" sz="2600" b="1" kern="100" dirty="0">
                <a:solidFill>
                  <a:srgbClr val="0000FF"/>
                </a:solidFill>
                <a:latin typeface="Times New Roman"/>
                <a:ea typeface="仿宋_GB2312"/>
                <a:cs typeface="Courier New"/>
              </a:rPr>
              <a:t>1 </a:t>
            </a:r>
            <a:r>
              <a:rPr lang="en-US" altLang="zh-CN" sz="2600" b="1" kern="100" dirty="0" err="1">
                <a:solidFill>
                  <a:srgbClr val="0000FF"/>
                </a:solidFill>
                <a:latin typeface="Times New Roman"/>
                <a:ea typeface="仿宋_GB2312"/>
                <a:cs typeface="Courier New"/>
              </a:rPr>
              <a:t>mol</a:t>
            </a:r>
            <a:r>
              <a:rPr lang="zh-CN" altLang="zh-CN" sz="2600" b="1" kern="100" dirty="0">
                <a:solidFill>
                  <a:srgbClr val="0000FF"/>
                </a:solidFill>
                <a:latin typeface="Times New Roman"/>
                <a:ea typeface="仿宋_GB2312"/>
                <a:cs typeface="Times New Roman"/>
              </a:rPr>
              <a:t>任何气体的体积都不能确定，也就是说在</a:t>
            </a:r>
            <a:r>
              <a:rPr lang="en-US" altLang="zh-CN" sz="2600" b="1" kern="100" dirty="0">
                <a:solidFill>
                  <a:srgbClr val="0000FF"/>
                </a:solidFill>
                <a:latin typeface="Times New Roman"/>
                <a:ea typeface="仿宋_GB2312"/>
                <a:cs typeface="Courier New"/>
              </a:rPr>
              <a:t>20 </a:t>
            </a:r>
            <a:r>
              <a:rPr lang="en-US" altLang="zh-CN" sz="2600" b="1" kern="100" dirty="0">
                <a:solidFill>
                  <a:srgbClr val="0000FF"/>
                </a:solidFill>
                <a:latin typeface="宋体"/>
                <a:ea typeface="仿宋_GB2312"/>
                <a:cs typeface="Times New Roman"/>
              </a:rPr>
              <a:t>℃</a:t>
            </a:r>
            <a:r>
              <a:rPr lang="zh-CN" altLang="zh-CN" sz="2600" b="1" kern="100" dirty="0">
                <a:solidFill>
                  <a:srgbClr val="0000FF"/>
                </a:solidFill>
                <a:latin typeface="Times New Roman"/>
                <a:ea typeface="仿宋_GB2312"/>
                <a:cs typeface="Times New Roman"/>
              </a:rPr>
              <a:t>时，</a:t>
            </a:r>
            <a:r>
              <a:rPr lang="en-US" altLang="zh-CN" sz="2600" b="1" kern="100" dirty="0">
                <a:solidFill>
                  <a:srgbClr val="0000FF"/>
                </a:solidFill>
                <a:latin typeface="Times New Roman"/>
                <a:ea typeface="仿宋_GB2312"/>
                <a:cs typeface="Courier New"/>
              </a:rPr>
              <a:t>1 </a:t>
            </a:r>
            <a:r>
              <a:rPr lang="en-US" altLang="zh-CN" sz="2600" b="1" kern="100" dirty="0" err="1">
                <a:solidFill>
                  <a:srgbClr val="0000FF"/>
                </a:solidFill>
                <a:latin typeface="Times New Roman"/>
                <a:ea typeface="仿宋_GB2312"/>
                <a:cs typeface="Courier New"/>
              </a:rPr>
              <a:t>mol</a:t>
            </a:r>
            <a:r>
              <a:rPr lang="zh-CN" altLang="zh-CN" sz="2600" b="1" kern="100" dirty="0">
                <a:solidFill>
                  <a:srgbClr val="0000FF"/>
                </a:solidFill>
                <a:latin typeface="Times New Roman"/>
                <a:ea typeface="仿宋_GB2312"/>
                <a:cs typeface="Times New Roman"/>
              </a:rPr>
              <a:t>任何气体的体积可能比</a:t>
            </a:r>
            <a:r>
              <a:rPr lang="en-US" altLang="zh-CN" sz="2600" b="1" kern="100" dirty="0">
                <a:solidFill>
                  <a:srgbClr val="0000FF"/>
                </a:solidFill>
                <a:latin typeface="Times New Roman"/>
                <a:ea typeface="仿宋_GB2312"/>
                <a:cs typeface="Courier New"/>
              </a:rPr>
              <a:t>22.4 L</a:t>
            </a:r>
            <a:r>
              <a:rPr lang="zh-CN" altLang="zh-CN" sz="2600" b="1" kern="100" dirty="0">
                <a:solidFill>
                  <a:srgbClr val="0000FF"/>
                </a:solidFill>
                <a:latin typeface="Times New Roman"/>
                <a:ea typeface="仿宋_GB2312"/>
                <a:cs typeface="Times New Roman"/>
              </a:rPr>
              <a:t>大，也可能比</a:t>
            </a:r>
            <a:r>
              <a:rPr lang="en-US" altLang="zh-CN" sz="2600" b="1" kern="100" dirty="0">
                <a:solidFill>
                  <a:srgbClr val="0000FF"/>
                </a:solidFill>
                <a:latin typeface="Times New Roman"/>
                <a:ea typeface="仿宋_GB2312"/>
                <a:cs typeface="Courier New"/>
              </a:rPr>
              <a:t>22.4 L</a:t>
            </a:r>
            <a:r>
              <a:rPr lang="zh-CN" altLang="zh-CN" sz="2600" b="1" kern="100" dirty="0">
                <a:solidFill>
                  <a:srgbClr val="0000FF"/>
                </a:solidFill>
                <a:latin typeface="Times New Roman"/>
                <a:ea typeface="仿宋_GB2312"/>
                <a:cs typeface="Times New Roman"/>
              </a:rPr>
              <a:t>小，还可能等</a:t>
            </a:r>
            <a:r>
              <a:rPr lang="zh-CN" altLang="zh-CN" sz="2600" b="1" kern="100" dirty="0" smtClean="0">
                <a:solidFill>
                  <a:srgbClr val="0000FF"/>
                </a:solidFill>
                <a:latin typeface="Times New Roman"/>
                <a:ea typeface="仿宋_GB2312"/>
                <a:cs typeface="Times New Roman"/>
              </a:rPr>
              <a:t>于</a:t>
            </a:r>
            <a:r>
              <a:rPr lang="en-US" altLang="zh-CN" sz="2600" b="1" kern="100" dirty="0" smtClean="0">
                <a:solidFill>
                  <a:srgbClr val="0000FF"/>
                </a:solidFill>
                <a:latin typeface="Times New Roman"/>
                <a:ea typeface="仿宋_GB2312"/>
                <a:cs typeface="Times New Roman"/>
              </a:rPr>
              <a:t/>
            </a:r>
            <a:br>
              <a:rPr lang="en-US" altLang="zh-CN" sz="2600" b="1" kern="100" dirty="0" smtClean="0">
                <a:solidFill>
                  <a:srgbClr val="0000FF"/>
                </a:solidFill>
                <a:latin typeface="Times New Roman"/>
                <a:ea typeface="仿宋_GB2312"/>
                <a:cs typeface="Times New Roman"/>
              </a:rPr>
            </a:br>
            <a:r>
              <a:rPr lang="en-US" altLang="zh-CN" sz="2600" b="1" kern="100" dirty="0" smtClean="0">
                <a:solidFill>
                  <a:srgbClr val="0000FF"/>
                </a:solidFill>
                <a:latin typeface="Times New Roman"/>
                <a:ea typeface="仿宋_GB2312"/>
                <a:cs typeface="Courier New"/>
              </a:rPr>
              <a:t>22.4 </a:t>
            </a:r>
            <a:r>
              <a:rPr lang="en-US" altLang="zh-CN" sz="2600" b="1" kern="100" dirty="0">
                <a:solidFill>
                  <a:srgbClr val="0000FF"/>
                </a:solidFill>
                <a:latin typeface="Times New Roman"/>
                <a:ea typeface="仿宋_GB2312"/>
                <a:cs typeface="Courier New"/>
              </a:rPr>
              <a:t>L</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不正确；标准状况下，</a:t>
            </a:r>
            <a:r>
              <a:rPr lang="en-US" altLang="zh-CN" sz="2600" b="1" kern="100" dirty="0">
                <a:solidFill>
                  <a:srgbClr val="0000FF"/>
                </a:solidFill>
                <a:latin typeface="Times New Roman"/>
                <a:ea typeface="仿宋_GB2312"/>
                <a:cs typeface="Courier New"/>
              </a:rPr>
              <a:t>1 </a:t>
            </a:r>
            <a:r>
              <a:rPr lang="en-US" altLang="zh-CN" sz="2600" b="1" kern="100" dirty="0" err="1">
                <a:solidFill>
                  <a:srgbClr val="0000FF"/>
                </a:solidFill>
                <a:latin typeface="Times New Roman"/>
                <a:ea typeface="仿宋_GB2312"/>
                <a:cs typeface="Courier New"/>
              </a:rPr>
              <a:t>mol</a:t>
            </a:r>
            <a:r>
              <a:rPr lang="zh-CN" altLang="zh-CN" sz="2600" b="1" kern="100" dirty="0">
                <a:solidFill>
                  <a:srgbClr val="0000FF"/>
                </a:solidFill>
                <a:latin typeface="Times New Roman"/>
                <a:ea typeface="仿宋_GB2312"/>
                <a:cs typeface="Times New Roman"/>
              </a:rPr>
              <a:t>任何气体</a:t>
            </a:r>
            <a:r>
              <a:rPr lang="en-US" altLang="zh-CN" sz="2600" b="1" kern="1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可以是纯净气体，也可以是混合气体</a:t>
            </a:r>
            <a:r>
              <a:rPr lang="en-US" altLang="zh-CN" sz="2600" b="1" kern="1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的体积都约是</a:t>
            </a:r>
            <a:r>
              <a:rPr lang="en-US" altLang="zh-CN" sz="2600" b="1" kern="100" dirty="0">
                <a:solidFill>
                  <a:srgbClr val="0000FF"/>
                </a:solidFill>
                <a:latin typeface="Times New Roman"/>
                <a:ea typeface="仿宋_GB2312"/>
                <a:cs typeface="Courier New"/>
              </a:rPr>
              <a:t>22.4 L</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不正确</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15896607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132341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8.</a:t>
            </a:r>
            <a:r>
              <a:rPr lang="en-US" altLang="zh-CN" sz="2600" b="1" kern="100" dirty="0">
                <a:latin typeface="Times New Roman"/>
                <a:ea typeface="楷体_GB2312"/>
                <a:cs typeface="Courier New"/>
              </a:rPr>
              <a:t>(2021·</a:t>
            </a:r>
            <a:r>
              <a:rPr lang="zh-CN" altLang="zh-CN" sz="2600" b="1" kern="100" dirty="0">
                <a:latin typeface="Times New Roman"/>
                <a:ea typeface="楷体_GB2312"/>
                <a:cs typeface="Times New Roman"/>
              </a:rPr>
              <a:t>四川树德中学高一期中</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在下列条件下，两种气体的分子数一定相等</a:t>
            </a:r>
            <a:r>
              <a:rPr lang="zh-CN" altLang="zh-CN" sz="2600" kern="100" dirty="0" smtClean="0">
                <a:latin typeface="Times New Roman"/>
                <a:ea typeface="微软雅黑"/>
                <a:cs typeface="Times New Roman"/>
              </a:rPr>
              <a:t>的</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9" name="矩形 8"/>
          <p:cNvSpPr/>
          <p:nvPr/>
        </p:nvSpPr>
        <p:spPr>
          <a:xfrm>
            <a:off x="593248" y="2031468"/>
            <a:ext cx="11397613" cy="2448723"/>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同质量、不同密度的</a:t>
            </a:r>
            <a:r>
              <a:rPr lang="en-US" altLang="zh-CN" sz="2600" kern="100" dirty="0">
                <a:latin typeface="Times New Roman"/>
                <a:ea typeface="微软雅黑"/>
                <a:cs typeface="Courier New"/>
              </a:rPr>
              <a:t>N</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C</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4</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同温度、同体积的</a:t>
            </a:r>
            <a:r>
              <a:rPr lang="en-US" altLang="zh-CN" sz="2600" kern="100" dirty="0">
                <a:latin typeface="Times New Roman"/>
                <a:ea typeface="微软雅黑"/>
                <a:cs typeface="Courier New"/>
              </a:rPr>
              <a:t>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N</a:t>
            </a:r>
            <a:r>
              <a:rPr lang="en-US" altLang="zh-CN" sz="2600" kern="100" baseline="-25000" dirty="0">
                <a:latin typeface="Times New Roman"/>
                <a:ea typeface="微软雅黑"/>
                <a:cs typeface="Courier New"/>
              </a:rPr>
              <a:t>2</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同体积、同密度的</a:t>
            </a:r>
            <a:r>
              <a:rPr lang="en-US" altLang="zh-CN" sz="2600" kern="100" dirty="0">
                <a:latin typeface="Times New Roman"/>
                <a:ea typeface="微软雅黑"/>
                <a:cs typeface="Courier New"/>
              </a:rPr>
              <a:t>C</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2</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同压强、同体积的</a:t>
            </a:r>
            <a:r>
              <a:rPr lang="en-US" altLang="zh-CN" sz="2600" kern="100" dirty="0">
                <a:latin typeface="Times New Roman"/>
                <a:ea typeface="微软雅黑"/>
                <a:cs typeface="Courier New"/>
              </a:rPr>
              <a:t>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和</a:t>
            </a:r>
            <a:r>
              <a:rPr lang="en-US" altLang="zh-CN" sz="2600" kern="100" dirty="0" smtClean="0">
                <a:latin typeface="Times New Roman"/>
                <a:ea typeface="微软雅黑"/>
                <a:cs typeface="Courier New"/>
              </a:rPr>
              <a:t>N</a:t>
            </a:r>
            <a:r>
              <a:rPr lang="en-US" altLang="zh-CN" sz="2600" kern="100" baseline="-25000" dirty="0" smtClean="0">
                <a:latin typeface="Times New Roman"/>
                <a:ea typeface="微软雅黑"/>
                <a:cs typeface="Courier New"/>
              </a:rPr>
              <a:t>2</a:t>
            </a:r>
            <a:endParaRPr lang="zh-CN" altLang="zh-CN" sz="1050" kern="100" dirty="0">
              <a:latin typeface="宋体"/>
              <a:cs typeface="Courier New"/>
            </a:endParaRPr>
          </a:p>
        </p:txBody>
      </p:sp>
      <p:sp>
        <p:nvSpPr>
          <p:cNvPr id="10" name="TextBox 9"/>
          <p:cNvSpPr txBox="1"/>
          <p:nvPr/>
        </p:nvSpPr>
        <p:spPr>
          <a:xfrm>
            <a:off x="1234666" y="1467654"/>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A</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331014630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4189452711"/>
              </p:ext>
            </p:extLst>
          </p:nvPr>
        </p:nvGraphicFramePr>
        <p:xfrm>
          <a:off x="407351" y="444500"/>
          <a:ext cx="11493500" cy="5816600"/>
        </p:xfrm>
        <a:graphic>
          <a:graphicData uri="http://schemas.openxmlformats.org/presentationml/2006/ole">
            <mc:AlternateContent xmlns:mc="http://schemas.openxmlformats.org/markup-compatibility/2006">
              <mc:Choice xmlns:v="urn:schemas-microsoft-com:vml" Requires="v">
                <p:oleObj spid="_x0000_s17433" name="Document" r:id="rId3" imgW="11484297" imgH="5827006" progId="Word.Document.8">
                  <p:embed/>
                </p:oleObj>
              </mc:Choice>
              <mc:Fallback>
                <p:oleObj name="Document" r:id="rId3" imgW="11484297" imgH="5827006" progId="Word.Document.8">
                  <p:embed/>
                  <p:pic>
                    <p:nvPicPr>
                      <p:cNvPr id="0" name=""/>
                      <p:cNvPicPr/>
                      <p:nvPr/>
                    </p:nvPicPr>
                    <p:blipFill>
                      <a:blip r:embed="rId4"/>
                      <a:stretch>
                        <a:fillRect/>
                      </a:stretch>
                    </p:blipFill>
                    <p:spPr>
                      <a:xfrm>
                        <a:off x="407351" y="444500"/>
                        <a:ext cx="11493500" cy="5816600"/>
                      </a:xfrm>
                      <a:prstGeom prst="rect">
                        <a:avLst/>
                      </a:prstGeom>
                    </p:spPr>
                  </p:pic>
                </p:oleObj>
              </mc:Fallback>
            </mc:AlternateContent>
          </a:graphicData>
        </a:graphic>
      </p:graphicFrame>
    </p:spTree>
    <p:extLst>
      <p:ext uri="{BB962C8B-B14F-4D97-AF65-F5344CB8AC3E}">
        <p14:creationId xmlns:p14="http://schemas.microsoft.com/office/powerpoint/2010/main" val="324702683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372407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9.(1)</a:t>
            </a:r>
            <a:r>
              <a:rPr lang="zh-CN" altLang="zh-CN" sz="2600" kern="100" dirty="0">
                <a:latin typeface="Times New Roman"/>
                <a:ea typeface="微软雅黑"/>
                <a:cs typeface="Times New Roman"/>
              </a:rPr>
              <a:t>质量比为</a:t>
            </a:r>
            <a:r>
              <a:rPr lang="en-US" altLang="zh-CN" sz="2600" kern="100" dirty="0">
                <a:latin typeface="Times New Roman"/>
                <a:ea typeface="微软雅黑"/>
                <a:cs typeface="Courier New"/>
              </a:rPr>
              <a:t>14</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15</a:t>
            </a:r>
            <a:r>
              <a:rPr lang="zh-CN" altLang="zh-CN" sz="2600" kern="100" dirty="0">
                <a:latin typeface="Times New Roman"/>
                <a:ea typeface="微软雅黑"/>
                <a:cs typeface="Times New Roman"/>
              </a:rPr>
              <a:t>的</a:t>
            </a:r>
            <a:r>
              <a:rPr lang="en-US" altLang="zh-CN" sz="2600" kern="100" dirty="0">
                <a:latin typeface="Times New Roman"/>
                <a:ea typeface="微软雅黑"/>
                <a:cs typeface="Courier New"/>
              </a:rPr>
              <a:t>N</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NO</a:t>
            </a:r>
            <a:r>
              <a:rPr lang="zh-CN" altLang="zh-CN" sz="2600" kern="100" dirty="0">
                <a:latin typeface="Times New Roman"/>
                <a:ea typeface="微软雅黑"/>
                <a:cs typeface="Times New Roman"/>
              </a:rPr>
              <a:t>混合，则混合气体中氮原子和氧原子的个数比</a:t>
            </a:r>
            <a:r>
              <a:rPr lang="zh-CN" altLang="zh-CN" sz="2600" kern="100" dirty="0" smtClean="0">
                <a:latin typeface="Times New Roman"/>
                <a:ea typeface="微软雅黑"/>
                <a:cs typeface="Times New Roman"/>
              </a:rPr>
              <a:t>为</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en-US" altLang="zh-CN" sz="2600" kern="100" dirty="0" smtClean="0">
                <a:latin typeface="Times New Roman"/>
                <a:ea typeface="微软雅黑"/>
                <a:cs typeface="Courier New"/>
              </a:rPr>
              <a:t>____________</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a:t>
            </a: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同温同压下，质量相同的五种气体：</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宋体"/>
                <a:ea typeface="微软雅黑"/>
                <a:cs typeface="Times New Roman"/>
              </a:rPr>
              <a:t>　①</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　</a:t>
            </a:r>
            <a:r>
              <a:rPr lang="en-US" altLang="zh-CN" sz="2600" kern="100" dirty="0">
                <a:latin typeface="宋体"/>
                <a:ea typeface="微软雅黑"/>
                <a:cs typeface="Times New Roman"/>
              </a:rPr>
              <a:t>②</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　</a:t>
            </a:r>
            <a:r>
              <a:rPr lang="en-US" altLang="zh-CN" sz="2600" kern="100" dirty="0">
                <a:latin typeface="宋体"/>
                <a:ea typeface="微软雅黑"/>
                <a:cs typeface="Times New Roman"/>
              </a:rPr>
              <a:t>③</a:t>
            </a:r>
            <a:r>
              <a:rPr lang="en-US" altLang="zh-CN" sz="2600" kern="100" dirty="0">
                <a:latin typeface="Times New Roman"/>
                <a:ea typeface="微软雅黑"/>
                <a:cs typeface="Courier New"/>
              </a:rPr>
              <a:t>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　</a:t>
            </a:r>
            <a:r>
              <a:rPr lang="zh-CN" altLang="zh-CN" sz="2600" kern="100" dirty="0">
                <a:latin typeface="宋体"/>
                <a:ea typeface="微软雅黑"/>
                <a:cs typeface="Times New Roman"/>
              </a:rPr>
              <a:t>④</a:t>
            </a:r>
            <a:r>
              <a:rPr lang="en-US" altLang="zh-CN" sz="2600" kern="100" dirty="0">
                <a:latin typeface="Times New Roman"/>
                <a:ea typeface="微软雅黑"/>
                <a:cs typeface="Courier New"/>
              </a:rPr>
              <a:t>CH</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　</a:t>
            </a:r>
            <a:r>
              <a:rPr lang="zh-CN" altLang="zh-CN" sz="2600" kern="100" dirty="0">
                <a:latin typeface="宋体"/>
                <a:ea typeface="Times New Roman"/>
                <a:cs typeface="Courier New"/>
              </a:rPr>
              <a:t> </a:t>
            </a:r>
            <a:r>
              <a:rPr lang="en-US" altLang="zh-CN" sz="2600" kern="100" dirty="0">
                <a:latin typeface="宋体"/>
                <a:ea typeface="微软雅黑"/>
                <a:cs typeface="Times New Roman"/>
              </a:rPr>
              <a:t>⑤</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所占的体积由大到小的顺序是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填序号</a:t>
            </a:r>
            <a:r>
              <a:rPr lang="zh-CN" altLang="zh-CN" sz="2600" kern="100" dirty="0" smtClean="0">
                <a:latin typeface="Times New Roman"/>
                <a:ea typeface="微软雅黑"/>
                <a:cs typeface="Times New Roman"/>
              </a:rPr>
              <a:t>，</a:t>
            </a:r>
            <a:r>
              <a:rPr lang="zh-CN" altLang="en-US" sz="2600" kern="100" dirty="0" smtClean="0">
                <a:latin typeface="Times New Roman"/>
                <a:ea typeface="微软雅黑"/>
                <a:cs typeface="Times New Roman"/>
              </a:rPr>
              <a:t>　</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下</a:t>
            </a:r>
            <a:r>
              <a:rPr lang="zh-CN" altLang="zh-CN" sz="2600" kern="100" dirty="0">
                <a:latin typeface="Times New Roman"/>
                <a:ea typeface="微软雅黑"/>
                <a:cs typeface="Times New Roman"/>
              </a:rPr>
              <a:t>同</a:t>
            </a:r>
            <a:r>
              <a:rPr lang="en-US" altLang="zh-CN" sz="2600" kern="100" dirty="0">
                <a:latin typeface="Times New Roman"/>
                <a:ea typeface="微软雅黑"/>
                <a:cs typeface="Courier New"/>
              </a:rPr>
              <a:t>)____________</a:t>
            </a:r>
            <a:r>
              <a:rPr lang="zh-CN" altLang="zh-CN" sz="2600" kern="100" dirty="0" smtClean="0">
                <a:latin typeface="Times New Roman"/>
                <a:ea typeface="微软雅黑"/>
                <a:cs typeface="Times New Roman"/>
              </a:rPr>
              <a:t>。</a:t>
            </a:r>
            <a:endParaRPr lang="en-US" altLang="zh-CN" sz="2600" kern="100" dirty="0" smtClean="0">
              <a:latin typeface="Times New Roman"/>
              <a:ea typeface="微软雅黑"/>
              <a:cs typeface="Times New Roman"/>
            </a:endParaRPr>
          </a:p>
          <a:p>
            <a:pPr algn="just">
              <a:lnSpc>
                <a:spcPct val="150000"/>
              </a:lnSpc>
              <a:spcAft>
                <a:spcPts val="0"/>
              </a:spcAft>
              <a:tabLst>
                <a:tab pos="3510915" algn="l"/>
              </a:tabLst>
            </a:pPr>
            <a:r>
              <a:rPr lang="zh-CN" altLang="en-US" sz="2600" kern="100" dirty="0" smtClean="0">
                <a:solidFill>
                  <a:srgbClr val="C00000"/>
                </a:solidFill>
                <a:latin typeface="Times New Roman"/>
                <a:ea typeface="黑体"/>
                <a:cs typeface="Times New Roman"/>
              </a:rPr>
              <a:t>　</a:t>
            </a:r>
            <a:r>
              <a:rPr lang="zh-CN" altLang="zh-CN" sz="2600" kern="100" dirty="0" smtClean="0">
                <a:solidFill>
                  <a:srgbClr val="C00000"/>
                </a:solidFill>
                <a:latin typeface="Times New Roman"/>
                <a:ea typeface="黑体"/>
                <a:cs typeface="Times New Roman"/>
              </a:rPr>
              <a:t>答</a:t>
            </a:r>
            <a:r>
              <a:rPr lang="zh-CN" altLang="zh-CN" sz="2600" kern="100" dirty="0">
                <a:solidFill>
                  <a:srgbClr val="C00000"/>
                </a:solidFill>
                <a:latin typeface="Times New Roman"/>
                <a:ea typeface="黑体"/>
                <a:cs typeface="Times New Roman"/>
              </a:rPr>
              <a:t>案</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(1)3</a:t>
            </a:r>
            <a:r>
              <a:rPr lang="en-US" altLang="zh-CN" sz="2600" kern="100" dirty="0">
                <a:solidFill>
                  <a:srgbClr val="C00000"/>
                </a:solidFill>
                <a:latin typeface="宋体"/>
                <a:ea typeface="微软雅黑"/>
                <a:cs typeface="Times New Roman"/>
              </a:rPr>
              <a:t>∶</a:t>
            </a:r>
            <a:r>
              <a:rPr lang="en-US" altLang="zh-CN" sz="2600" kern="100" dirty="0">
                <a:solidFill>
                  <a:srgbClr val="C00000"/>
                </a:solidFill>
                <a:latin typeface="Times New Roman"/>
                <a:ea typeface="微软雅黑"/>
                <a:cs typeface="Courier New"/>
              </a:rPr>
              <a:t>1</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(2)</a:t>
            </a:r>
            <a:r>
              <a:rPr lang="en-US" altLang="zh-CN" sz="2600" kern="100" dirty="0" smtClean="0">
                <a:solidFill>
                  <a:srgbClr val="C00000"/>
                </a:solidFill>
                <a:latin typeface="宋体"/>
                <a:ea typeface="微软雅黑"/>
                <a:cs typeface="Times New Roman"/>
              </a:rPr>
              <a:t>②④③①⑤</a:t>
            </a:r>
            <a:endParaRPr lang="zh-CN" altLang="zh-CN" sz="1050" kern="100" dirty="0">
              <a:latin typeface="宋体"/>
              <a:cs typeface="Courier New"/>
            </a:endParaRPr>
          </a:p>
        </p:txBody>
      </p:sp>
    </p:spTree>
    <p:extLst>
      <p:ext uri="{BB962C8B-B14F-4D97-AF65-F5344CB8AC3E}">
        <p14:creationId xmlns:p14="http://schemas.microsoft.com/office/powerpoint/2010/main" val="109573161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blinds(horizontal)">
                                      <p:cBhvr>
                                        <p:cTn id="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2527441574"/>
              </p:ext>
            </p:extLst>
          </p:nvPr>
        </p:nvGraphicFramePr>
        <p:xfrm>
          <a:off x="381000" y="639484"/>
          <a:ext cx="11493500" cy="5346700"/>
        </p:xfrm>
        <a:graphic>
          <a:graphicData uri="http://schemas.openxmlformats.org/presentationml/2006/ole">
            <mc:AlternateContent xmlns:mc="http://schemas.openxmlformats.org/markup-compatibility/2006">
              <mc:Choice xmlns:v="urn:schemas-microsoft-com:vml" Requires="v">
                <p:oleObj spid="_x0000_s18456" name="Document" r:id="rId3" imgW="11484297" imgH="5349613" progId="Word.Document.8">
                  <p:embed/>
                </p:oleObj>
              </mc:Choice>
              <mc:Fallback>
                <p:oleObj name="Document" r:id="rId3" imgW="11484297" imgH="5349613" progId="Word.Document.8">
                  <p:embed/>
                  <p:pic>
                    <p:nvPicPr>
                      <p:cNvPr id="0" name=""/>
                      <p:cNvPicPr/>
                      <p:nvPr/>
                    </p:nvPicPr>
                    <p:blipFill>
                      <a:blip r:embed="rId4"/>
                      <a:stretch>
                        <a:fillRect/>
                      </a:stretch>
                    </p:blipFill>
                    <p:spPr>
                      <a:xfrm>
                        <a:off x="381000" y="639484"/>
                        <a:ext cx="11493500" cy="5346700"/>
                      </a:xfrm>
                      <a:prstGeom prst="rect">
                        <a:avLst/>
                      </a:prstGeom>
                    </p:spPr>
                  </p:pic>
                </p:oleObj>
              </mc:Fallback>
            </mc:AlternateContent>
          </a:graphicData>
        </a:graphic>
      </p:graphicFrame>
    </p:spTree>
    <p:extLst>
      <p:ext uri="{BB962C8B-B14F-4D97-AF65-F5344CB8AC3E}">
        <p14:creationId xmlns:p14="http://schemas.microsoft.com/office/powerpoint/2010/main" val="150513023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1266363"/>
            <a:ext cx="11243394" cy="4324236"/>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某气体氧化物的化学式为</a:t>
            </a:r>
            <a:r>
              <a:rPr lang="en-US" altLang="zh-CN" sz="2600" kern="100" dirty="0">
                <a:latin typeface="Times New Roman"/>
                <a:ea typeface="微软雅黑"/>
                <a:cs typeface="Courier New"/>
              </a:rPr>
              <a:t>RO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，在标准状况下，</a:t>
            </a:r>
            <a:r>
              <a:rPr lang="en-US" altLang="zh-CN" sz="2600" kern="100" dirty="0">
                <a:latin typeface="Times New Roman"/>
                <a:ea typeface="微软雅黑"/>
                <a:cs typeface="Courier New"/>
              </a:rPr>
              <a:t>1.28 g</a:t>
            </a:r>
            <a:r>
              <a:rPr lang="zh-CN" altLang="zh-CN" sz="2600" kern="100" dirty="0">
                <a:latin typeface="Times New Roman"/>
                <a:ea typeface="微软雅黑"/>
                <a:cs typeface="Times New Roman"/>
              </a:rPr>
              <a:t>该氧化物的体积为</a:t>
            </a:r>
            <a:r>
              <a:rPr lang="en-US" altLang="zh-CN" sz="2600" kern="100" dirty="0">
                <a:latin typeface="Times New Roman"/>
                <a:ea typeface="微软雅黑"/>
                <a:cs typeface="Courier New"/>
              </a:rPr>
              <a:t>448 mL</a:t>
            </a:r>
            <a:r>
              <a:rPr lang="zh-CN" altLang="zh-CN" sz="2600" kern="100" dirty="0">
                <a:latin typeface="Times New Roman"/>
                <a:ea typeface="微软雅黑"/>
                <a:cs typeface="Times New Roman"/>
              </a:rPr>
              <a:t>，则该氧化物的摩尔质量为</a:t>
            </a:r>
            <a:r>
              <a:rPr lang="en-US" altLang="zh-CN" sz="2600" kern="100" dirty="0">
                <a:latin typeface="Times New Roman"/>
                <a:ea typeface="微软雅黑"/>
                <a:cs typeface="Courier New"/>
              </a:rPr>
              <a:t>____________</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R</a:t>
            </a:r>
            <a:r>
              <a:rPr lang="zh-CN" altLang="zh-CN" sz="2600" kern="100" dirty="0">
                <a:latin typeface="Times New Roman"/>
                <a:ea typeface="微软雅黑"/>
                <a:cs typeface="Times New Roman"/>
              </a:rPr>
              <a:t>的相对原子质量为</a:t>
            </a:r>
            <a:r>
              <a:rPr lang="en-US" altLang="zh-CN" sz="2600" kern="100" dirty="0">
                <a:latin typeface="Times New Roman"/>
                <a:ea typeface="微软雅黑"/>
                <a:cs typeface="Courier New"/>
              </a:rPr>
              <a:t>____________</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在标准状况下，有</a:t>
            </a:r>
            <a:r>
              <a:rPr lang="en-US" altLang="zh-CN" sz="2600" kern="100" dirty="0">
                <a:latin typeface="Times New Roman"/>
                <a:ea typeface="微软雅黑"/>
                <a:cs typeface="Courier New"/>
              </a:rPr>
              <a:t>CO</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组成的混合气体</a:t>
            </a:r>
            <a:r>
              <a:rPr lang="en-US" altLang="zh-CN" sz="2600" kern="100" dirty="0">
                <a:latin typeface="Times New Roman"/>
                <a:ea typeface="微软雅黑"/>
                <a:cs typeface="Courier New"/>
              </a:rPr>
              <a:t>8.96 L</a:t>
            </a:r>
            <a:r>
              <a:rPr lang="zh-CN" altLang="zh-CN" sz="2600" kern="100" dirty="0">
                <a:latin typeface="Times New Roman"/>
                <a:ea typeface="微软雅黑"/>
                <a:cs typeface="Times New Roman"/>
              </a:rPr>
              <a:t>，质量是</a:t>
            </a:r>
            <a:r>
              <a:rPr lang="en-US" altLang="zh-CN" sz="2600" kern="100" dirty="0">
                <a:latin typeface="Times New Roman"/>
                <a:ea typeface="微软雅黑"/>
                <a:cs typeface="Courier New"/>
              </a:rPr>
              <a:t>16 g</a:t>
            </a:r>
            <a:r>
              <a:rPr lang="zh-CN" altLang="zh-CN" sz="2600" kern="100" dirty="0">
                <a:latin typeface="Times New Roman"/>
                <a:ea typeface="微软雅黑"/>
                <a:cs typeface="Times New Roman"/>
              </a:rPr>
              <a:t>，此混合物中</a:t>
            </a:r>
            <a:r>
              <a:rPr lang="en-US" altLang="zh-CN" sz="2600" kern="100" dirty="0">
                <a:latin typeface="Times New Roman"/>
                <a:ea typeface="微软雅黑"/>
                <a:cs typeface="Courier New"/>
              </a:rPr>
              <a:t>CO</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的物质的量比是</a:t>
            </a:r>
            <a:r>
              <a:rPr lang="en-US" altLang="zh-CN" sz="2600" kern="100" dirty="0">
                <a:latin typeface="Times New Roman"/>
                <a:ea typeface="微软雅黑"/>
                <a:cs typeface="Courier New"/>
              </a:rPr>
              <a:t>____________</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O</a:t>
            </a:r>
            <a:r>
              <a:rPr lang="zh-CN" altLang="zh-CN" sz="2600" kern="100" dirty="0">
                <a:latin typeface="Times New Roman"/>
                <a:ea typeface="微软雅黑"/>
                <a:cs typeface="Times New Roman"/>
              </a:rPr>
              <a:t>原子个数比是</a:t>
            </a:r>
            <a:r>
              <a:rPr lang="en-US" altLang="zh-CN" sz="2600" kern="100" dirty="0">
                <a:latin typeface="Times New Roman"/>
                <a:ea typeface="微软雅黑"/>
                <a:cs typeface="Courier New"/>
              </a:rPr>
              <a:t>____________</a:t>
            </a:r>
            <a:r>
              <a:rPr lang="zh-CN" altLang="zh-CN" sz="2600" kern="100" dirty="0" smtClean="0">
                <a:latin typeface="Times New Roman"/>
                <a:ea typeface="微软雅黑"/>
                <a:cs typeface="Times New Roman"/>
              </a:rPr>
              <a:t>。</a:t>
            </a:r>
            <a:endParaRPr lang="en-US" altLang="zh-CN" sz="2600" kern="100" dirty="0" smtClean="0">
              <a:latin typeface="Times New Roman"/>
              <a:ea typeface="微软雅黑"/>
              <a:cs typeface="Times New Roman"/>
            </a:endParaRPr>
          </a:p>
          <a:p>
            <a:pPr algn="just">
              <a:lnSpc>
                <a:spcPct val="150000"/>
              </a:lnSpc>
              <a:spcAft>
                <a:spcPts val="0"/>
              </a:spcAft>
              <a:tabLst>
                <a:tab pos="3510915" algn="l"/>
              </a:tabLst>
            </a:pPr>
            <a:r>
              <a:rPr lang="zh-CN" altLang="zh-CN" sz="2600" kern="100" dirty="0">
                <a:solidFill>
                  <a:srgbClr val="C00000"/>
                </a:solidFill>
                <a:latin typeface="Times New Roman"/>
                <a:ea typeface="黑体"/>
                <a:cs typeface="Times New Roman"/>
              </a:rPr>
              <a:t>答案</a:t>
            </a:r>
            <a:r>
              <a:rPr lang="zh-CN" altLang="zh-CN" sz="2600" kern="100" dirty="0">
                <a:solidFill>
                  <a:srgbClr val="C00000"/>
                </a:solidFill>
                <a:latin typeface="Times New Roman"/>
                <a:ea typeface="微软雅黑"/>
                <a:cs typeface="Times New Roman"/>
              </a:rPr>
              <a:t>　</a:t>
            </a:r>
            <a:r>
              <a:rPr lang="en-US" altLang="zh-CN" sz="2600" kern="100" dirty="0" smtClean="0">
                <a:solidFill>
                  <a:srgbClr val="C00000"/>
                </a:solidFill>
                <a:latin typeface="Times New Roman"/>
                <a:ea typeface="微软雅黑"/>
                <a:cs typeface="Courier New"/>
              </a:rPr>
              <a:t>(</a:t>
            </a:r>
            <a:r>
              <a:rPr lang="en-US" altLang="zh-CN" sz="2600" kern="100" dirty="0">
                <a:solidFill>
                  <a:srgbClr val="C00000"/>
                </a:solidFill>
                <a:latin typeface="Times New Roman"/>
                <a:ea typeface="微软雅黑"/>
                <a:cs typeface="Courier New"/>
              </a:rPr>
              <a:t>3)64 g·mol</a:t>
            </a:r>
            <a:r>
              <a:rPr lang="en-US" altLang="zh-CN" sz="2600" kern="100" baseline="30000" dirty="0">
                <a:solidFill>
                  <a:srgbClr val="C00000"/>
                </a:solidFill>
                <a:latin typeface="Times New Roman"/>
                <a:ea typeface="微软雅黑"/>
                <a:cs typeface="Courier New"/>
              </a:rPr>
              <a:t>-1</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32</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(4)1</a:t>
            </a:r>
            <a:r>
              <a:rPr lang="en-US" altLang="zh-CN" sz="2600" kern="100" dirty="0">
                <a:solidFill>
                  <a:srgbClr val="C00000"/>
                </a:solidFill>
                <a:latin typeface="宋体"/>
                <a:ea typeface="微软雅黑"/>
                <a:cs typeface="Times New Roman"/>
              </a:rPr>
              <a:t>∶</a:t>
            </a:r>
            <a:r>
              <a:rPr lang="en-US" altLang="zh-CN" sz="2600" kern="100" dirty="0">
                <a:solidFill>
                  <a:srgbClr val="C00000"/>
                </a:solidFill>
                <a:latin typeface="Times New Roman"/>
                <a:ea typeface="微软雅黑"/>
                <a:cs typeface="Courier New"/>
              </a:rPr>
              <a:t>3</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4</a:t>
            </a:r>
            <a:r>
              <a:rPr lang="en-US" altLang="zh-CN" sz="2600" kern="100" dirty="0">
                <a:solidFill>
                  <a:srgbClr val="C00000"/>
                </a:solidFill>
                <a:latin typeface="宋体"/>
                <a:ea typeface="微软雅黑"/>
                <a:cs typeface="Times New Roman"/>
              </a:rPr>
              <a:t>∶</a:t>
            </a:r>
            <a:r>
              <a:rPr lang="en-US" altLang="zh-CN" sz="2600" kern="100" dirty="0" smtClean="0">
                <a:solidFill>
                  <a:srgbClr val="C00000"/>
                </a:solidFill>
                <a:latin typeface="Times New Roman"/>
                <a:ea typeface="微软雅黑"/>
                <a:cs typeface="Courier New"/>
              </a:rPr>
              <a:t>7</a:t>
            </a:r>
            <a:endParaRPr lang="zh-CN" altLang="zh-CN" sz="1050" kern="100" dirty="0">
              <a:latin typeface="宋体"/>
              <a:cs typeface="Courier New"/>
            </a:endParaRPr>
          </a:p>
        </p:txBody>
      </p:sp>
    </p:spTree>
    <p:extLst>
      <p:ext uri="{BB962C8B-B14F-4D97-AF65-F5344CB8AC3E}">
        <p14:creationId xmlns:p14="http://schemas.microsoft.com/office/powerpoint/2010/main" val="367341668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939577291"/>
              </p:ext>
            </p:extLst>
          </p:nvPr>
        </p:nvGraphicFramePr>
        <p:xfrm>
          <a:off x="407351" y="651709"/>
          <a:ext cx="11493500" cy="5613400"/>
        </p:xfrm>
        <a:graphic>
          <a:graphicData uri="http://schemas.openxmlformats.org/presentationml/2006/ole">
            <mc:AlternateContent xmlns:mc="http://schemas.openxmlformats.org/markup-compatibility/2006">
              <mc:Choice xmlns:v="urn:schemas-microsoft-com:vml" Requires="v">
                <p:oleObj spid="_x0000_s19480" name="Document" r:id="rId3" imgW="11484297" imgH="5625392" progId="Word.Document.8">
                  <p:embed/>
                </p:oleObj>
              </mc:Choice>
              <mc:Fallback>
                <p:oleObj name="Document" r:id="rId3" imgW="11484297" imgH="5625392" progId="Word.Document.8">
                  <p:embed/>
                  <p:pic>
                    <p:nvPicPr>
                      <p:cNvPr id="0" name=""/>
                      <p:cNvPicPr/>
                      <p:nvPr/>
                    </p:nvPicPr>
                    <p:blipFill>
                      <a:blip r:embed="rId4"/>
                      <a:stretch>
                        <a:fillRect/>
                      </a:stretch>
                    </p:blipFill>
                    <p:spPr>
                      <a:xfrm>
                        <a:off x="407351" y="651709"/>
                        <a:ext cx="11493500" cy="5613400"/>
                      </a:xfrm>
                      <a:prstGeom prst="rect">
                        <a:avLst/>
                      </a:prstGeom>
                    </p:spPr>
                  </p:pic>
                </p:oleObj>
              </mc:Fallback>
            </mc:AlternateContent>
          </a:graphicData>
        </a:graphic>
      </p:graphicFrame>
    </p:spTree>
    <p:extLst>
      <p:ext uri="{BB962C8B-B14F-4D97-AF65-F5344CB8AC3E}">
        <p14:creationId xmlns:p14="http://schemas.microsoft.com/office/powerpoint/2010/main" val="367341668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1160981"/>
            <a:ext cx="11654075" cy="3123908"/>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相同条件下</a:t>
            </a:r>
            <a:r>
              <a:rPr lang="en-US" altLang="zh-CN" sz="2600" kern="100" dirty="0">
                <a:latin typeface="Times New Roman"/>
                <a:ea typeface="微软雅黑"/>
                <a:cs typeface="Courier New"/>
              </a:rPr>
              <a:t>1 </a:t>
            </a:r>
            <a:r>
              <a:rPr lang="en-US" altLang="zh-CN" sz="2600" kern="100" dirty="0" err="1">
                <a:latin typeface="Times New Roman"/>
                <a:ea typeface="微软雅黑"/>
                <a:cs typeface="Courier New"/>
              </a:rPr>
              <a:t>mol</a:t>
            </a:r>
            <a:r>
              <a:rPr lang="zh-CN" altLang="zh-CN" sz="2600" kern="100" dirty="0">
                <a:latin typeface="Times New Roman"/>
                <a:ea typeface="微软雅黑"/>
                <a:cs typeface="Times New Roman"/>
              </a:rPr>
              <a:t>固体、液体的体积差别较大。因为相同物质的量的固体或</a:t>
            </a:r>
            <a:r>
              <a:rPr lang="zh-CN" altLang="zh-CN" sz="2600" kern="100" dirty="0" smtClean="0">
                <a:latin typeface="Times New Roman"/>
                <a:ea typeface="微软雅黑"/>
                <a:cs typeface="Times New Roman"/>
              </a:rPr>
              <a:t>液</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zh-CN" altLang="en-US"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体中</a:t>
            </a:r>
            <a:r>
              <a:rPr lang="en-US" altLang="zh-CN" sz="2600" kern="100" dirty="0" smtClean="0">
                <a:latin typeface="Times New Roman"/>
                <a:ea typeface="微软雅黑"/>
                <a:cs typeface="Times New Roman"/>
                <a:sym typeface="Times New Roman"/>
              </a:rPr>
              <a:t>__________</a:t>
            </a:r>
            <a:r>
              <a:rPr lang="zh-CN" altLang="zh-CN" sz="2600" kern="100" dirty="0" smtClean="0">
                <a:latin typeface="Times New Roman"/>
                <a:ea typeface="微软雅黑"/>
                <a:cs typeface="Times New Roman"/>
              </a:rPr>
              <a:t>相</a:t>
            </a:r>
            <a:r>
              <a:rPr lang="zh-CN" altLang="zh-CN" sz="2600" kern="100" dirty="0">
                <a:latin typeface="Times New Roman"/>
                <a:ea typeface="微软雅黑"/>
                <a:cs typeface="Times New Roman"/>
              </a:rPr>
              <a:t>同</a:t>
            </a:r>
            <a:r>
              <a:rPr lang="zh-CN" altLang="zh-CN" sz="2600" kern="100" dirty="0" smtClean="0">
                <a:latin typeface="Times New Roman"/>
                <a:ea typeface="微软雅黑"/>
                <a:cs typeface="Times New Roman"/>
              </a:rPr>
              <a:t>，</a:t>
            </a:r>
            <a:r>
              <a:rPr lang="en-US" altLang="zh-CN" sz="2600" kern="100" dirty="0" smtClean="0">
                <a:latin typeface="Times New Roman"/>
                <a:ea typeface="微软雅黑"/>
                <a:cs typeface="Times New Roman"/>
                <a:sym typeface="Times New Roman"/>
              </a:rPr>
              <a:t>__________</a:t>
            </a:r>
            <a:r>
              <a:rPr lang="zh-CN" altLang="zh-CN" sz="2600" kern="100" dirty="0" smtClean="0">
                <a:latin typeface="Times New Roman"/>
                <a:ea typeface="微软雅黑"/>
                <a:cs typeface="Times New Roman"/>
              </a:rPr>
              <a:t>不</a:t>
            </a:r>
            <a:r>
              <a:rPr lang="zh-CN" altLang="zh-CN" sz="2600" kern="100" dirty="0">
                <a:latin typeface="Times New Roman"/>
                <a:ea typeface="微软雅黑"/>
                <a:cs typeface="Times New Roman"/>
              </a:rPr>
              <a:t>同，其体积不同。</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相同条件下，</a:t>
            </a:r>
            <a:r>
              <a:rPr lang="en-US" altLang="zh-CN" sz="2600" kern="100" dirty="0">
                <a:latin typeface="Times New Roman"/>
                <a:ea typeface="微软雅黑"/>
                <a:cs typeface="Courier New"/>
              </a:rPr>
              <a:t>1 </a:t>
            </a:r>
            <a:r>
              <a:rPr lang="en-US" altLang="zh-CN" sz="2600" kern="100" dirty="0" err="1">
                <a:latin typeface="Times New Roman"/>
                <a:ea typeface="微软雅黑"/>
                <a:cs typeface="Courier New"/>
              </a:rPr>
              <a:t>mol</a:t>
            </a:r>
            <a:r>
              <a:rPr lang="zh-CN" altLang="zh-CN" sz="2600" kern="100" dirty="0">
                <a:latin typeface="Times New Roman"/>
                <a:ea typeface="微软雅黑"/>
                <a:cs typeface="Times New Roman"/>
              </a:rPr>
              <a:t>气体的体积近似相等，</a:t>
            </a:r>
            <a:r>
              <a:rPr lang="zh-CN" altLang="zh-CN" sz="2600" kern="100" dirty="0" smtClean="0">
                <a:latin typeface="Times New Roman"/>
                <a:ea typeface="微软雅黑"/>
                <a:cs typeface="Times New Roman"/>
              </a:rPr>
              <a:t>在</a:t>
            </a:r>
            <a:r>
              <a:rPr lang="en-US" altLang="zh-CN" sz="2600" kern="100" dirty="0" smtClean="0">
                <a:latin typeface="Times New Roman"/>
                <a:ea typeface="微软雅黑"/>
                <a:cs typeface="Times New Roman"/>
                <a:sym typeface="Times New Roman"/>
              </a:rPr>
              <a:t>____________</a:t>
            </a:r>
            <a:r>
              <a:rPr lang="zh-CN" altLang="zh-CN" sz="2600" kern="100" dirty="0" smtClean="0">
                <a:latin typeface="Times New Roman"/>
                <a:ea typeface="微软雅黑"/>
                <a:cs typeface="Times New Roman"/>
              </a:rPr>
              <a:t>约</a:t>
            </a:r>
            <a:r>
              <a:rPr lang="zh-CN" altLang="zh-CN" sz="2600" kern="100" dirty="0">
                <a:latin typeface="Times New Roman"/>
                <a:ea typeface="微软雅黑"/>
                <a:cs typeface="Times New Roman"/>
              </a:rPr>
              <a:t>为</a:t>
            </a:r>
            <a:r>
              <a:rPr lang="en-US" altLang="zh-CN" sz="2600" kern="100" dirty="0">
                <a:latin typeface="Times New Roman"/>
                <a:ea typeface="微软雅黑"/>
                <a:cs typeface="Courier New"/>
              </a:rPr>
              <a:t>22.4 L</a:t>
            </a:r>
            <a:r>
              <a:rPr lang="zh-CN" altLang="zh-CN" sz="2600" kern="100" dirty="0">
                <a:latin typeface="Times New Roman"/>
                <a:ea typeface="微软雅黑"/>
                <a:cs typeface="Times New Roman"/>
              </a:rPr>
              <a:t>。因</a:t>
            </a:r>
            <a:r>
              <a:rPr lang="zh-CN" altLang="zh-CN" sz="2600" kern="100" dirty="0" smtClean="0">
                <a:latin typeface="Times New Roman"/>
                <a:ea typeface="微软雅黑"/>
                <a:cs typeface="Times New Roman"/>
              </a:rPr>
              <a:t>为</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同温</a:t>
            </a:r>
            <a:r>
              <a:rPr lang="zh-CN" altLang="zh-CN" sz="2600" kern="100" dirty="0">
                <a:latin typeface="Times New Roman"/>
                <a:ea typeface="微软雅黑"/>
                <a:cs typeface="Times New Roman"/>
              </a:rPr>
              <a:t>同压下气</a:t>
            </a:r>
            <a:r>
              <a:rPr lang="zh-CN" altLang="zh-CN" sz="2600" kern="100" dirty="0" smtClean="0">
                <a:latin typeface="Times New Roman"/>
                <a:ea typeface="微软雅黑"/>
                <a:cs typeface="Times New Roman"/>
              </a:rPr>
              <a:t>体</a:t>
            </a:r>
            <a:r>
              <a:rPr lang="en-US" altLang="zh-CN" sz="2600" kern="100" dirty="0" smtClean="0">
                <a:latin typeface="Times New Roman"/>
                <a:ea typeface="微软雅黑"/>
                <a:cs typeface="Times New Roman"/>
                <a:sym typeface="Times New Roman"/>
              </a:rPr>
              <a:t>______________</a:t>
            </a:r>
            <a:r>
              <a:rPr lang="zh-CN" altLang="zh-CN" sz="2600" kern="100" dirty="0" smtClean="0">
                <a:latin typeface="Times New Roman"/>
                <a:ea typeface="微软雅黑"/>
                <a:cs typeface="Times New Roman"/>
              </a:rPr>
              <a:t>相</a:t>
            </a:r>
            <a:r>
              <a:rPr lang="zh-CN" altLang="zh-CN" sz="2600" kern="100" dirty="0">
                <a:latin typeface="Times New Roman"/>
                <a:ea typeface="微软雅黑"/>
                <a:cs typeface="Times New Roman"/>
              </a:rPr>
              <a:t>同，当气</a:t>
            </a:r>
            <a:r>
              <a:rPr lang="zh-CN" altLang="zh-CN" sz="2600" kern="100" dirty="0" smtClean="0">
                <a:latin typeface="Times New Roman"/>
                <a:ea typeface="微软雅黑"/>
                <a:cs typeface="Times New Roman"/>
              </a:rPr>
              <a:t>体</a:t>
            </a:r>
            <a:r>
              <a:rPr lang="en-US" altLang="zh-CN" sz="2600" kern="100" dirty="0" smtClean="0">
                <a:latin typeface="Times New Roman"/>
                <a:ea typeface="微软雅黑"/>
                <a:cs typeface="Times New Roman"/>
                <a:sym typeface="Times New Roman"/>
              </a:rPr>
              <a:t>__________</a:t>
            </a:r>
            <a:r>
              <a:rPr lang="zh-CN" altLang="zh-CN" sz="2600" kern="100" dirty="0" smtClean="0">
                <a:latin typeface="Times New Roman"/>
                <a:ea typeface="微软雅黑"/>
                <a:cs typeface="Times New Roman"/>
              </a:rPr>
              <a:t>相</a:t>
            </a:r>
            <a:r>
              <a:rPr lang="zh-CN" altLang="zh-CN" sz="2600" kern="100" dirty="0">
                <a:latin typeface="Times New Roman"/>
                <a:ea typeface="微软雅黑"/>
                <a:cs typeface="Times New Roman"/>
              </a:rPr>
              <a:t>同时，</a:t>
            </a:r>
            <a:r>
              <a:rPr lang="zh-CN" altLang="zh-CN" sz="2600" kern="100" dirty="0">
                <a:latin typeface="宋体"/>
                <a:ea typeface="Times New Roman"/>
                <a:cs typeface="Courier New"/>
              </a:rPr>
              <a:t> </a:t>
            </a:r>
            <a:r>
              <a:rPr lang="zh-CN" altLang="zh-CN" sz="2600" kern="100" dirty="0">
                <a:latin typeface="Times New Roman"/>
                <a:ea typeface="微软雅黑"/>
                <a:cs typeface="Times New Roman"/>
              </a:rPr>
              <a:t>其体</a:t>
            </a:r>
            <a:r>
              <a:rPr lang="zh-CN" altLang="zh-CN" sz="2600" kern="100" dirty="0" smtClean="0">
                <a:latin typeface="Times New Roman"/>
                <a:ea typeface="微软雅黑"/>
                <a:cs typeface="Times New Roman"/>
              </a:rPr>
              <a:t>积</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相</a:t>
            </a:r>
            <a:r>
              <a:rPr lang="zh-CN" altLang="zh-CN" sz="2600" kern="100" dirty="0">
                <a:latin typeface="Times New Roman"/>
                <a:ea typeface="微软雅黑"/>
                <a:cs typeface="Times New Roman"/>
              </a:rPr>
              <a:t>同</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
        <p:nvSpPr>
          <p:cNvPr id="2" name="矩形 1"/>
          <p:cNvSpPr/>
          <p:nvPr/>
        </p:nvSpPr>
        <p:spPr>
          <a:xfrm>
            <a:off x="1473607" y="1836101"/>
            <a:ext cx="1518364"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微粒数目</a:t>
            </a:r>
            <a:endParaRPr lang="zh-CN" altLang="en-US" sz="2600" dirty="0">
              <a:solidFill>
                <a:srgbClr val="C00000"/>
              </a:solidFill>
              <a:latin typeface="Times New Roman"/>
              <a:ea typeface="微软雅黑"/>
              <a:sym typeface="Times New Roman"/>
            </a:endParaRPr>
          </a:p>
        </p:txBody>
      </p:sp>
      <p:sp>
        <p:nvSpPr>
          <p:cNvPr id="3" name="矩形 2"/>
          <p:cNvSpPr/>
          <p:nvPr/>
        </p:nvSpPr>
        <p:spPr>
          <a:xfrm>
            <a:off x="4159991" y="1836101"/>
            <a:ext cx="1518364"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微粒大小</a:t>
            </a:r>
            <a:endParaRPr lang="zh-CN" altLang="en-US" sz="2600" dirty="0">
              <a:solidFill>
                <a:srgbClr val="C00000"/>
              </a:solidFill>
              <a:latin typeface="Times New Roman"/>
              <a:ea typeface="微软雅黑"/>
              <a:sym typeface="Times New Roman"/>
            </a:endParaRPr>
          </a:p>
        </p:txBody>
      </p:sp>
      <p:sp>
        <p:nvSpPr>
          <p:cNvPr id="4" name="矩形 3"/>
          <p:cNvSpPr/>
          <p:nvPr/>
        </p:nvSpPr>
        <p:spPr>
          <a:xfrm>
            <a:off x="7258752" y="2466171"/>
            <a:ext cx="1851789"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标准状况下</a:t>
            </a:r>
            <a:endParaRPr lang="zh-CN" altLang="en-US" sz="2600" dirty="0">
              <a:solidFill>
                <a:srgbClr val="C00000"/>
              </a:solidFill>
              <a:latin typeface="Times New Roman"/>
              <a:ea typeface="微软雅黑"/>
              <a:sym typeface="Times New Roman"/>
            </a:endParaRPr>
          </a:p>
        </p:txBody>
      </p:sp>
      <p:sp>
        <p:nvSpPr>
          <p:cNvPr id="5" name="矩形 4"/>
          <p:cNvSpPr/>
          <p:nvPr/>
        </p:nvSpPr>
        <p:spPr>
          <a:xfrm>
            <a:off x="3169881" y="3051236"/>
            <a:ext cx="2185214"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微粒间的距离</a:t>
            </a:r>
            <a:endParaRPr lang="zh-CN" altLang="en-US" sz="2600" dirty="0">
              <a:solidFill>
                <a:srgbClr val="C00000"/>
              </a:solidFill>
              <a:latin typeface="Times New Roman"/>
              <a:ea typeface="微软雅黑"/>
              <a:sym typeface="Times New Roman"/>
            </a:endParaRPr>
          </a:p>
        </p:txBody>
      </p:sp>
      <p:sp>
        <p:nvSpPr>
          <p:cNvPr id="7" name="矩形 6"/>
          <p:cNvSpPr/>
          <p:nvPr/>
        </p:nvSpPr>
        <p:spPr>
          <a:xfrm>
            <a:off x="7592177" y="3051236"/>
            <a:ext cx="1518364"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微粒数目</a:t>
            </a:r>
            <a:endParaRPr lang="zh-CN" altLang="en-US" sz="2600" dirty="0">
              <a:solidFill>
                <a:srgbClr val="C00000"/>
              </a:solidFill>
              <a:latin typeface="Times New Roman"/>
              <a:ea typeface="微软雅黑"/>
              <a:sym typeface="Times New Roman"/>
            </a:endParaRPr>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5" grpId="0" autoUpdateAnimBg="0"/>
      <p:bldP spid="7"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709941" y="2304669"/>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A</a:t>
            </a:r>
            <a:endParaRPr lang="zh-CN" altLang="en-US" sz="3000" b="1" dirty="0">
              <a:solidFill>
                <a:srgbClr val="C00000"/>
              </a:solidFill>
              <a:latin typeface="Times New Roman" pitchFamily="18" charset="0"/>
              <a:ea typeface="华文细黑" pitchFamily="2" charset="-122"/>
              <a:cs typeface="Times New Roman" pitchFamily="18" charset="0"/>
            </a:endParaRPr>
          </a:p>
        </p:txBody>
      </p:sp>
      <p:pic>
        <p:nvPicPr>
          <p:cNvPr id="5" name="Picture 2" descr="素养培优练"/>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23114" y="750139"/>
            <a:ext cx="2307950" cy="51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2879027561"/>
              </p:ext>
            </p:extLst>
          </p:nvPr>
        </p:nvGraphicFramePr>
        <p:xfrm>
          <a:off x="407351" y="1430474"/>
          <a:ext cx="11493500" cy="3619500"/>
        </p:xfrm>
        <a:graphic>
          <a:graphicData uri="http://schemas.openxmlformats.org/presentationml/2006/ole">
            <mc:AlternateContent xmlns:mc="http://schemas.openxmlformats.org/markup-compatibility/2006">
              <mc:Choice xmlns:v="urn:schemas-microsoft-com:vml" Requires="v">
                <p:oleObj spid="_x0000_s20502" name="Document" r:id="rId4" imgW="11484297" imgH="3623292" progId="Word.Document.8">
                  <p:embed/>
                </p:oleObj>
              </mc:Choice>
              <mc:Fallback>
                <p:oleObj name="Document" r:id="rId4" imgW="11484297" imgH="3623292" progId="Word.Document.8">
                  <p:embed/>
                  <p:pic>
                    <p:nvPicPr>
                      <p:cNvPr id="0" name=""/>
                      <p:cNvPicPr/>
                      <p:nvPr/>
                    </p:nvPicPr>
                    <p:blipFill>
                      <a:blip r:embed="rId5"/>
                      <a:stretch>
                        <a:fillRect/>
                      </a:stretch>
                    </p:blipFill>
                    <p:spPr>
                      <a:xfrm>
                        <a:off x="407351" y="1430474"/>
                        <a:ext cx="11493500" cy="3619500"/>
                      </a:xfrm>
                      <a:prstGeom prst="rect">
                        <a:avLst/>
                      </a:prstGeom>
                    </p:spPr>
                  </p:pic>
                </p:oleObj>
              </mc:Fallback>
            </mc:AlternateContent>
          </a:graphicData>
        </a:graphic>
      </p:graphicFrame>
    </p:spTree>
    <p:extLst>
      <p:ext uri="{BB962C8B-B14F-4D97-AF65-F5344CB8AC3E}">
        <p14:creationId xmlns:p14="http://schemas.microsoft.com/office/powerpoint/2010/main" val="40621721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3391448434"/>
              </p:ext>
            </p:extLst>
          </p:nvPr>
        </p:nvGraphicFramePr>
        <p:xfrm>
          <a:off x="452356" y="1776329"/>
          <a:ext cx="11493500" cy="1968500"/>
        </p:xfrm>
        <a:graphic>
          <a:graphicData uri="http://schemas.openxmlformats.org/presentationml/2006/ole">
            <mc:AlternateContent xmlns:mc="http://schemas.openxmlformats.org/markup-compatibility/2006">
              <mc:Choice xmlns:v="urn:schemas-microsoft-com:vml" Requires="v">
                <p:oleObj spid="_x0000_s21525" name="Document" r:id="rId3" imgW="11484297" imgH="1972577" progId="Word.Document.8">
                  <p:embed/>
                </p:oleObj>
              </mc:Choice>
              <mc:Fallback>
                <p:oleObj name="Document" r:id="rId3" imgW="11484297" imgH="1972577" progId="Word.Document.8">
                  <p:embed/>
                  <p:pic>
                    <p:nvPicPr>
                      <p:cNvPr id="0" name=""/>
                      <p:cNvPicPr/>
                      <p:nvPr/>
                    </p:nvPicPr>
                    <p:blipFill>
                      <a:blip r:embed="rId4"/>
                      <a:stretch>
                        <a:fillRect/>
                      </a:stretch>
                    </p:blipFill>
                    <p:spPr>
                      <a:xfrm>
                        <a:off x="452356" y="1776329"/>
                        <a:ext cx="11493500" cy="1968500"/>
                      </a:xfrm>
                      <a:prstGeom prst="rect">
                        <a:avLst/>
                      </a:prstGeom>
                    </p:spPr>
                  </p:pic>
                </p:oleObj>
              </mc:Fallback>
            </mc:AlternateContent>
          </a:graphicData>
        </a:graphic>
      </p:graphicFrame>
    </p:spTree>
    <p:extLst>
      <p:ext uri="{BB962C8B-B14F-4D97-AF65-F5344CB8AC3E}">
        <p14:creationId xmlns:p14="http://schemas.microsoft.com/office/powerpoint/2010/main" val="184855948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905758"/>
            <a:ext cx="11654075" cy="4324236"/>
          </a:xfrm>
          <a:prstGeom prst="rect">
            <a:avLst/>
          </a:prstGeom>
        </p:spPr>
        <p:txBody>
          <a:bodyPr wrap="square" lIns="121898" tIns="60948" rIns="121898" bIns="60948">
            <a:spAutoFit/>
          </a:bodyPr>
          <a:lstStyle/>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11.</a:t>
            </a:r>
            <a:r>
              <a:rPr lang="en-US" altLang="zh-CN" sz="2600" b="1" kern="100" dirty="0">
                <a:latin typeface="Times New Roman"/>
                <a:ea typeface="楷体_GB2312"/>
                <a:cs typeface="Courier New"/>
              </a:rPr>
              <a:t>(</a:t>
            </a:r>
            <a:r>
              <a:rPr lang="zh-CN" altLang="zh-CN" sz="2600" b="1" kern="100" dirty="0">
                <a:latin typeface="Times New Roman"/>
                <a:ea typeface="楷体_GB2312"/>
                <a:cs typeface="Times New Roman"/>
              </a:rPr>
              <a:t>双选</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每年</a:t>
            </a:r>
            <a:r>
              <a:rPr lang="en-US" altLang="zh-CN" sz="2600" kern="100" dirty="0">
                <a:latin typeface="Times New Roman"/>
                <a:ea typeface="微软雅黑"/>
                <a:cs typeface="Courier New"/>
              </a:rPr>
              <a:t>10</a:t>
            </a:r>
            <a:r>
              <a:rPr lang="zh-CN" altLang="zh-CN" sz="2600" kern="100" dirty="0">
                <a:latin typeface="Times New Roman"/>
                <a:ea typeface="微软雅黑"/>
                <a:cs typeface="Times New Roman"/>
              </a:rPr>
              <a:t>月</a:t>
            </a:r>
            <a:r>
              <a:rPr lang="en-US" altLang="zh-CN" sz="2600" kern="100" dirty="0">
                <a:latin typeface="Times New Roman"/>
                <a:ea typeface="微软雅黑"/>
                <a:cs typeface="Courier New"/>
              </a:rPr>
              <a:t>23</a:t>
            </a:r>
            <a:r>
              <a:rPr lang="zh-CN" altLang="zh-CN" sz="2600" kern="100" dirty="0">
                <a:latin typeface="Times New Roman"/>
                <a:ea typeface="微软雅黑"/>
                <a:cs typeface="Times New Roman"/>
              </a:rPr>
              <a:t>日上午</a:t>
            </a:r>
            <a:r>
              <a:rPr lang="en-US" altLang="zh-CN" sz="2600" kern="100" dirty="0">
                <a:latin typeface="Times New Roman"/>
                <a:ea typeface="微软雅黑"/>
                <a:cs typeface="Courier New"/>
              </a:rPr>
              <a:t>6</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02</a:t>
            </a:r>
            <a:r>
              <a:rPr lang="zh-CN" altLang="zh-CN" sz="2600" kern="100" dirty="0">
                <a:latin typeface="Times New Roman"/>
                <a:ea typeface="微软雅黑"/>
                <a:cs typeface="Times New Roman"/>
              </a:rPr>
              <a:t>到下午</a:t>
            </a:r>
            <a:r>
              <a:rPr lang="en-US" altLang="zh-CN" sz="2600" kern="100" dirty="0">
                <a:latin typeface="Times New Roman"/>
                <a:ea typeface="微软雅黑"/>
                <a:cs typeface="Courier New"/>
              </a:rPr>
              <a:t>6</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02</a:t>
            </a:r>
            <a:r>
              <a:rPr lang="zh-CN" altLang="zh-CN" sz="2600" kern="100" dirty="0">
                <a:latin typeface="Times New Roman"/>
                <a:ea typeface="微软雅黑"/>
                <a:cs typeface="Times New Roman"/>
              </a:rPr>
              <a:t>被誉为</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摩尔日</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a:t>
            </a:r>
            <a:r>
              <a:rPr lang="en-US" altLang="zh-CN" sz="2600" kern="100" dirty="0" err="1">
                <a:latin typeface="Times New Roman"/>
                <a:ea typeface="微软雅黑"/>
                <a:cs typeface="Courier New"/>
              </a:rPr>
              <a:t>MoleDay</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，这个时间的美式写法为</a:t>
            </a:r>
            <a:r>
              <a:rPr lang="en-US" altLang="zh-CN" sz="2600" kern="100" dirty="0">
                <a:latin typeface="Times New Roman"/>
                <a:ea typeface="微软雅黑"/>
                <a:cs typeface="Courier New"/>
              </a:rPr>
              <a:t>6</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02/10/23</a:t>
            </a:r>
            <a:r>
              <a:rPr lang="zh-CN" altLang="zh-CN" sz="2600" kern="100" dirty="0">
                <a:latin typeface="Times New Roman"/>
                <a:ea typeface="微软雅黑"/>
                <a:cs typeface="Times New Roman"/>
              </a:rPr>
              <a:t>，外观与阿伏加德罗常数的值</a:t>
            </a:r>
            <a:r>
              <a:rPr lang="en-US" altLang="zh-CN" sz="2600" kern="100" dirty="0">
                <a:latin typeface="Times New Roman"/>
                <a:ea typeface="微软雅黑"/>
                <a:cs typeface="Courier New"/>
              </a:rPr>
              <a:t>6.02</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10</a:t>
            </a:r>
            <a:r>
              <a:rPr lang="en-US" altLang="zh-CN" sz="2600" kern="100" baseline="30000" dirty="0">
                <a:latin typeface="Times New Roman"/>
                <a:ea typeface="微软雅黑"/>
                <a:cs typeface="Courier New"/>
              </a:rPr>
              <a:t>23</a:t>
            </a:r>
            <a:r>
              <a:rPr lang="zh-CN" altLang="zh-CN" sz="2600" kern="100" dirty="0">
                <a:latin typeface="Times New Roman"/>
                <a:ea typeface="微软雅黑"/>
                <a:cs typeface="Times New Roman"/>
              </a:rPr>
              <a:t>相似。设</a:t>
            </a:r>
            <a:r>
              <a:rPr lang="en-US" altLang="zh-CN" sz="2600" i="1" kern="100" dirty="0">
                <a:latin typeface="Times New Roman"/>
                <a:ea typeface="微软雅黑"/>
                <a:cs typeface="Courier New"/>
              </a:rPr>
              <a:t>N</a:t>
            </a:r>
            <a:r>
              <a:rPr lang="en-US" altLang="zh-CN" sz="2600" kern="100" baseline="-25000" dirty="0">
                <a:latin typeface="Times New Roman"/>
                <a:ea typeface="微软雅黑"/>
                <a:cs typeface="Courier New"/>
              </a:rPr>
              <a:t>A</a:t>
            </a:r>
            <a:r>
              <a:rPr lang="zh-CN" altLang="zh-CN" sz="2600" kern="100" dirty="0">
                <a:latin typeface="Times New Roman"/>
                <a:ea typeface="微软雅黑"/>
                <a:cs typeface="Times New Roman"/>
              </a:rPr>
              <a:t>表示阿伏加德罗常数的值，下列说法正确的是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A.22 </a:t>
            </a:r>
            <a:r>
              <a:rPr lang="en-US" altLang="zh-CN" sz="2600" kern="100" dirty="0">
                <a:latin typeface="Times New Roman"/>
                <a:ea typeface="微软雅黑"/>
                <a:cs typeface="Courier New"/>
              </a:rPr>
              <a:t>g CO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与</a:t>
            </a:r>
            <a:r>
              <a:rPr lang="en-US" altLang="zh-CN" sz="2600" kern="100" dirty="0">
                <a:latin typeface="Times New Roman"/>
                <a:ea typeface="微软雅黑"/>
                <a:cs typeface="Courier New"/>
              </a:rPr>
              <a:t>8.5 g NH</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所含分子数不相等</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B.17 </a:t>
            </a:r>
            <a:r>
              <a:rPr lang="en-US" altLang="zh-CN" sz="2600" kern="100" dirty="0">
                <a:latin typeface="Times New Roman"/>
                <a:ea typeface="微软雅黑"/>
                <a:cs typeface="Courier New"/>
              </a:rPr>
              <a:t>g OH</a:t>
            </a:r>
            <a:r>
              <a:rPr lang="en-US" altLang="zh-CN" sz="2600" kern="100" baseline="30000" dirty="0">
                <a:latin typeface="Times New Roman"/>
                <a:ea typeface="微软雅黑"/>
                <a:cs typeface="Courier New"/>
              </a:rPr>
              <a:t>-</a:t>
            </a:r>
            <a:r>
              <a:rPr lang="zh-CN" altLang="zh-CN" sz="2600" kern="100" dirty="0">
                <a:latin typeface="Times New Roman"/>
                <a:ea typeface="微软雅黑"/>
                <a:cs typeface="Times New Roman"/>
              </a:rPr>
              <a:t>与</a:t>
            </a:r>
            <a:r>
              <a:rPr lang="en-US" altLang="zh-CN" sz="2600" kern="100" dirty="0">
                <a:latin typeface="Times New Roman"/>
                <a:ea typeface="微软雅黑"/>
                <a:cs typeface="Courier New"/>
              </a:rPr>
              <a:t>19 g H</a:t>
            </a:r>
            <a:r>
              <a:rPr lang="en-US" altLang="zh-CN" sz="2600" kern="100" baseline="-25000" dirty="0">
                <a:latin typeface="Times New Roman"/>
                <a:ea typeface="微软雅黑"/>
                <a:cs typeface="Courier New"/>
              </a:rPr>
              <a:t>3</a:t>
            </a:r>
            <a:r>
              <a:rPr lang="en-US" altLang="zh-CN" sz="2600" kern="100" dirty="0">
                <a:latin typeface="Times New Roman"/>
                <a:ea typeface="微软雅黑"/>
                <a:cs typeface="Courier New"/>
              </a:rPr>
              <a:t>O</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所含电子数相等</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C.</a:t>
            </a:r>
            <a:r>
              <a:rPr lang="en-US" altLang="zh-CN" sz="2600" i="1" kern="100" dirty="0" smtClean="0">
                <a:latin typeface="Times New Roman"/>
                <a:ea typeface="微软雅黑"/>
                <a:cs typeface="Courier New"/>
              </a:rPr>
              <a:t>N</a:t>
            </a:r>
            <a:r>
              <a:rPr lang="en-US" altLang="zh-CN" sz="2600" kern="100" baseline="-25000" dirty="0" smtClean="0">
                <a:latin typeface="Times New Roman"/>
                <a:ea typeface="微软雅黑"/>
                <a:cs typeface="Courier New"/>
              </a:rPr>
              <a:t>A</a:t>
            </a:r>
            <a:r>
              <a:rPr lang="zh-CN" altLang="zh-CN" sz="2600" kern="100" dirty="0">
                <a:latin typeface="Times New Roman"/>
                <a:ea typeface="微软雅黑"/>
                <a:cs typeface="Times New Roman"/>
              </a:rPr>
              <a:t>个氧气分子与</a:t>
            </a:r>
            <a:r>
              <a:rPr lang="en-US" altLang="zh-CN" sz="2600" i="1" kern="100" dirty="0">
                <a:latin typeface="Times New Roman"/>
                <a:ea typeface="微软雅黑"/>
                <a:cs typeface="Courier New"/>
              </a:rPr>
              <a:t>N</a:t>
            </a:r>
            <a:r>
              <a:rPr lang="en-US" altLang="zh-CN" sz="2600" kern="100" baseline="-25000" dirty="0">
                <a:latin typeface="Times New Roman"/>
                <a:ea typeface="微软雅黑"/>
                <a:cs typeface="Courier New"/>
              </a:rPr>
              <a:t>A</a:t>
            </a:r>
            <a:r>
              <a:rPr lang="zh-CN" altLang="zh-CN" sz="2600" kern="100" dirty="0">
                <a:latin typeface="Times New Roman"/>
                <a:ea typeface="微软雅黑"/>
                <a:cs typeface="Times New Roman"/>
              </a:rPr>
              <a:t>个氖气分子的质量比是</a:t>
            </a:r>
            <a:r>
              <a:rPr lang="en-US" altLang="zh-CN" sz="2600" kern="100" dirty="0">
                <a:latin typeface="Times New Roman"/>
                <a:ea typeface="微软雅黑"/>
                <a:cs typeface="Courier New"/>
              </a:rPr>
              <a:t>4</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5</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D</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在标准状况下，</a:t>
            </a:r>
            <a:r>
              <a:rPr lang="en-US" altLang="zh-CN" sz="2600" kern="100" dirty="0">
                <a:latin typeface="Times New Roman"/>
                <a:ea typeface="微软雅黑"/>
                <a:cs typeface="Courier New"/>
              </a:rPr>
              <a:t>20 mL NH</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60 mL 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所含分子个数比为</a:t>
            </a:r>
            <a:r>
              <a:rPr lang="en-US" altLang="zh-CN" sz="2600" kern="100" dirty="0">
                <a:latin typeface="Times New Roman"/>
                <a:ea typeface="微软雅黑"/>
                <a:cs typeface="Courier New"/>
              </a:rPr>
              <a:t>1</a:t>
            </a:r>
            <a:r>
              <a:rPr lang="en-US" altLang="zh-CN" sz="2600" kern="100" dirty="0">
                <a:latin typeface="宋体"/>
                <a:ea typeface="微软雅黑"/>
                <a:cs typeface="Times New Roman"/>
              </a:rPr>
              <a:t>∶</a:t>
            </a:r>
            <a:r>
              <a:rPr lang="en-US" altLang="zh-CN" sz="2600" kern="100" dirty="0" smtClean="0">
                <a:latin typeface="Times New Roman"/>
                <a:ea typeface="微软雅黑"/>
                <a:cs typeface="Courier New"/>
              </a:rPr>
              <a:t>3</a:t>
            </a:r>
            <a:endParaRPr lang="zh-CN" altLang="zh-CN" sz="1050" kern="100" dirty="0">
              <a:latin typeface="宋体"/>
              <a:cs typeface="Courier New"/>
            </a:endParaRPr>
          </a:p>
        </p:txBody>
      </p:sp>
      <p:sp>
        <p:nvSpPr>
          <p:cNvPr id="10" name="TextBox 9"/>
          <p:cNvSpPr txBox="1"/>
          <p:nvPr/>
        </p:nvSpPr>
        <p:spPr>
          <a:xfrm>
            <a:off x="8120431" y="2214659"/>
            <a:ext cx="837754"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BD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40621721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1266363"/>
            <a:ext cx="11243394" cy="364815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a:t>
            </a:r>
            <a:r>
              <a:rPr lang="en-US" altLang="zh-CN" sz="2600" b="1" kern="100" dirty="0">
                <a:solidFill>
                  <a:srgbClr val="0000FF"/>
                </a:solidFill>
                <a:latin typeface="Times New Roman"/>
                <a:ea typeface="仿宋_GB2312"/>
                <a:cs typeface="Courier New"/>
              </a:rPr>
              <a:t>22 g CO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的物质的量是</a:t>
            </a:r>
            <a:r>
              <a:rPr lang="en-US" altLang="zh-CN" sz="2600" b="1" i="1" kern="100" dirty="0">
                <a:solidFill>
                  <a:srgbClr val="0000FF"/>
                </a:solidFill>
                <a:latin typeface="Times New Roman"/>
                <a:ea typeface="仿宋_GB2312"/>
                <a:cs typeface="Courier New"/>
              </a:rPr>
              <a:t>n</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0.5 </a:t>
            </a:r>
            <a:r>
              <a:rPr lang="en-US" altLang="zh-CN" sz="2600" b="1" kern="100" dirty="0" err="1">
                <a:solidFill>
                  <a:srgbClr val="0000FF"/>
                </a:solidFill>
                <a:latin typeface="Times New Roman"/>
                <a:ea typeface="仿宋_GB2312"/>
                <a:cs typeface="Courier New"/>
              </a:rPr>
              <a:t>mol</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8.5 g NH</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的物质的量是</a:t>
            </a:r>
            <a:r>
              <a:rPr lang="en-US" altLang="zh-CN" sz="2600" b="1" i="1" kern="100" dirty="0">
                <a:solidFill>
                  <a:srgbClr val="0000FF"/>
                </a:solidFill>
                <a:latin typeface="Times New Roman"/>
                <a:ea typeface="仿宋_GB2312"/>
                <a:cs typeface="Courier New"/>
              </a:rPr>
              <a:t>n</a:t>
            </a:r>
            <a:r>
              <a:rPr lang="en-US" altLang="zh-CN" sz="2600" b="1" kern="100" dirty="0">
                <a:solidFill>
                  <a:srgbClr val="0000FF"/>
                </a:solidFill>
                <a:latin typeface="Times New Roman"/>
                <a:ea typeface="仿宋_GB2312"/>
                <a:cs typeface="Courier New"/>
              </a:rPr>
              <a:t>(NH</a:t>
            </a:r>
            <a:r>
              <a:rPr lang="en-US" altLang="zh-CN" sz="2600" b="1" kern="100" baseline="-25000" dirty="0">
                <a:solidFill>
                  <a:srgbClr val="0000FF"/>
                </a:solidFill>
                <a:latin typeface="Times New Roman"/>
                <a:ea typeface="仿宋_GB2312"/>
                <a:cs typeface="Courier New"/>
              </a:rPr>
              <a:t>3</a:t>
            </a:r>
            <a:r>
              <a:rPr lang="en-US" altLang="zh-CN" sz="2600" b="1" kern="1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0.5 </a:t>
            </a:r>
            <a:r>
              <a:rPr lang="en-US" altLang="zh-CN" sz="2600" b="1" kern="100" dirty="0" err="1">
                <a:solidFill>
                  <a:srgbClr val="0000FF"/>
                </a:solidFill>
                <a:latin typeface="Times New Roman"/>
                <a:ea typeface="仿宋_GB2312"/>
                <a:cs typeface="Courier New"/>
              </a:rPr>
              <a:t>mol</a:t>
            </a:r>
            <a:r>
              <a:rPr lang="zh-CN" altLang="zh-CN" sz="2600" b="1" kern="100" dirty="0">
                <a:solidFill>
                  <a:srgbClr val="0000FF"/>
                </a:solidFill>
                <a:latin typeface="Times New Roman"/>
                <a:ea typeface="仿宋_GB2312"/>
                <a:cs typeface="Times New Roman"/>
              </a:rPr>
              <a:t>，二者的物质的量相等，可知二者所含分子数相等，</a:t>
            </a:r>
            <a:r>
              <a:rPr lang="en-US" altLang="zh-CN" sz="2600" b="1" kern="100" dirty="0">
                <a:solidFill>
                  <a:srgbClr val="0000FF"/>
                </a:solidFill>
                <a:latin typeface="Times New Roman"/>
                <a:ea typeface="仿宋_GB2312"/>
                <a:cs typeface="Courier New"/>
              </a:rPr>
              <a:t> A</a:t>
            </a:r>
            <a:r>
              <a:rPr lang="zh-CN" altLang="zh-CN" sz="2600" b="1" kern="100" dirty="0">
                <a:solidFill>
                  <a:srgbClr val="0000FF"/>
                </a:solidFill>
                <a:latin typeface="Times New Roman"/>
                <a:ea typeface="仿宋_GB2312"/>
                <a:cs typeface="Times New Roman"/>
              </a:rPr>
              <a:t>错误；</a:t>
            </a:r>
            <a:r>
              <a:rPr lang="en-US" altLang="zh-CN" sz="2600" b="1" kern="100" dirty="0">
                <a:solidFill>
                  <a:srgbClr val="0000FF"/>
                </a:solidFill>
                <a:latin typeface="Times New Roman"/>
                <a:ea typeface="仿宋_GB2312"/>
                <a:cs typeface="Courier New"/>
              </a:rPr>
              <a:t> 1</a:t>
            </a:r>
            <a:r>
              <a:rPr lang="zh-CN" altLang="zh-CN" sz="2600" b="1" kern="100" dirty="0">
                <a:solidFill>
                  <a:srgbClr val="0000FF"/>
                </a:solidFill>
                <a:latin typeface="Times New Roman"/>
                <a:ea typeface="仿宋_GB2312"/>
                <a:cs typeface="Times New Roman"/>
              </a:rPr>
              <a:t>个</a:t>
            </a:r>
            <a:r>
              <a:rPr lang="en-US" altLang="zh-CN" sz="2600" b="1" kern="100" dirty="0">
                <a:solidFill>
                  <a:srgbClr val="0000FF"/>
                </a:solidFill>
                <a:latin typeface="Times New Roman"/>
                <a:ea typeface="仿宋_GB2312"/>
                <a:cs typeface="Courier New"/>
              </a:rPr>
              <a:t>OH</a:t>
            </a:r>
            <a:r>
              <a:rPr lang="en-US" altLang="zh-CN" sz="2600" b="1" kern="100" baseline="300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与一个</a:t>
            </a:r>
            <a:r>
              <a:rPr lang="en-US" altLang="zh-CN" sz="2600" b="1" kern="100" dirty="0">
                <a:solidFill>
                  <a:srgbClr val="0000FF"/>
                </a:solidFill>
                <a:latin typeface="Times New Roman"/>
                <a:ea typeface="仿宋_GB2312"/>
                <a:cs typeface="Courier New"/>
              </a:rPr>
              <a:t>H</a:t>
            </a:r>
            <a:r>
              <a:rPr lang="en-US" altLang="zh-CN" sz="2600" b="1" kern="100" baseline="-25000" dirty="0">
                <a:solidFill>
                  <a:srgbClr val="0000FF"/>
                </a:solidFill>
                <a:latin typeface="Times New Roman"/>
                <a:ea typeface="仿宋_GB2312"/>
                <a:cs typeface="Courier New"/>
              </a:rPr>
              <a:t>3</a:t>
            </a:r>
            <a:r>
              <a:rPr lang="en-US" altLang="zh-CN" sz="2600" b="1" kern="100" dirty="0">
                <a:solidFill>
                  <a:srgbClr val="0000FF"/>
                </a:solidFill>
                <a:latin typeface="Times New Roman"/>
                <a:ea typeface="仿宋_GB2312"/>
                <a:cs typeface="Courier New"/>
              </a:rPr>
              <a:t>O</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中都含有</a:t>
            </a:r>
            <a:r>
              <a:rPr lang="en-US" altLang="zh-CN" sz="2600" b="1" kern="100" dirty="0">
                <a:solidFill>
                  <a:srgbClr val="0000FF"/>
                </a:solidFill>
                <a:latin typeface="Times New Roman"/>
                <a:ea typeface="仿宋_GB2312"/>
                <a:cs typeface="Courier New"/>
              </a:rPr>
              <a:t>10</a:t>
            </a:r>
            <a:r>
              <a:rPr lang="zh-CN" altLang="zh-CN" sz="2600" b="1" kern="100" dirty="0">
                <a:solidFill>
                  <a:srgbClr val="0000FF"/>
                </a:solidFill>
                <a:latin typeface="Times New Roman"/>
                <a:ea typeface="仿宋_GB2312"/>
                <a:cs typeface="Times New Roman"/>
              </a:rPr>
              <a:t>个电子，</a:t>
            </a:r>
            <a:r>
              <a:rPr lang="en-US" altLang="zh-CN" sz="2600" b="1" kern="100" dirty="0">
                <a:solidFill>
                  <a:srgbClr val="0000FF"/>
                </a:solidFill>
                <a:latin typeface="Times New Roman"/>
                <a:ea typeface="仿宋_GB2312"/>
                <a:cs typeface="Courier New"/>
              </a:rPr>
              <a:t>17 g OH</a:t>
            </a:r>
            <a:r>
              <a:rPr lang="en-US" altLang="zh-CN" sz="2600" b="1" kern="100" baseline="300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与</a:t>
            </a:r>
            <a:r>
              <a:rPr lang="en-US" altLang="zh-CN" sz="2600" b="1" kern="100" dirty="0">
                <a:solidFill>
                  <a:srgbClr val="0000FF"/>
                </a:solidFill>
                <a:latin typeface="Times New Roman"/>
                <a:ea typeface="仿宋_GB2312"/>
                <a:cs typeface="Courier New"/>
              </a:rPr>
              <a:t>19 g H</a:t>
            </a:r>
            <a:r>
              <a:rPr lang="en-US" altLang="zh-CN" sz="2600" b="1" kern="100" baseline="-25000" dirty="0">
                <a:solidFill>
                  <a:srgbClr val="0000FF"/>
                </a:solidFill>
                <a:latin typeface="Times New Roman"/>
                <a:ea typeface="仿宋_GB2312"/>
                <a:cs typeface="Courier New"/>
              </a:rPr>
              <a:t>3</a:t>
            </a:r>
            <a:r>
              <a:rPr lang="en-US" altLang="zh-CN" sz="2600" b="1" kern="100" dirty="0">
                <a:solidFill>
                  <a:srgbClr val="0000FF"/>
                </a:solidFill>
                <a:latin typeface="Times New Roman"/>
                <a:ea typeface="仿宋_GB2312"/>
                <a:cs typeface="Courier New"/>
              </a:rPr>
              <a:t>O</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的物质的量都是</a:t>
            </a:r>
            <a:r>
              <a:rPr lang="en-US" altLang="zh-CN" sz="2600" b="1" kern="100" dirty="0">
                <a:solidFill>
                  <a:srgbClr val="0000FF"/>
                </a:solidFill>
                <a:latin typeface="Times New Roman"/>
                <a:ea typeface="仿宋_GB2312"/>
                <a:cs typeface="Courier New"/>
              </a:rPr>
              <a:t>1 </a:t>
            </a:r>
            <a:r>
              <a:rPr lang="en-US" altLang="zh-CN" sz="2600" b="1" kern="100" dirty="0" err="1">
                <a:solidFill>
                  <a:srgbClr val="0000FF"/>
                </a:solidFill>
                <a:latin typeface="Times New Roman"/>
                <a:ea typeface="仿宋_GB2312"/>
                <a:cs typeface="Courier New"/>
              </a:rPr>
              <a:t>mol</a:t>
            </a:r>
            <a:r>
              <a:rPr lang="zh-CN" altLang="zh-CN" sz="2600" b="1" kern="100" dirty="0">
                <a:solidFill>
                  <a:srgbClr val="0000FF"/>
                </a:solidFill>
                <a:latin typeface="Times New Roman"/>
                <a:ea typeface="仿宋_GB2312"/>
                <a:cs typeface="Times New Roman"/>
              </a:rPr>
              <a:t>，则二者所含的电子数相等，</a:t>
            </a:r>
            <a:r>
              <a:rPr lang="en-US" altLang="zh-CN" sz="2600" b="1" kern="100" dirty="0">
                <a:solidFill>
                  <a:srgbClr val="0000FF"/>
                </a:solidFill>
                <a:latin typeface="Times New Roman"/>
                <a:ea typeface="仿宋_GB2312"/>
                <a:cs typeface="Courier New"/>
              </a:rPr>
              <a:t> B</a:t>
            </a:r>
            <a:r>
              <a:rPr lang="zh-CN" altLang="zh-CN" sz="2600" b="1" kern="100" dirty="0">
                <a:solidFill>
                  <a:srgbClr val="0000FF"/>
                </a:solidFill>
                <a:latin typeface="Times New Roman"/>
                <a:ea typeface="仿宋_GB2312"/>
                <a:cs typeface="Times New Roman"/>
              </a:rPr>
              <a:t>正确；</a:t>
            </a:r>
            <a:r>
              <a:rPr lang="zh-CN" altLang="zh-CN" sz="2600" b="1" kern="100" dirty="0">
                <a:solidFill>
                  <a:srgbClr val="0000FF"/>
                </a:solidFill>
                <a:latin typeface="宋体"/>
                <a:ea typeface="Times New Roman"/>
                <a:cs typeface="Courier New"/>
              </a:rPr>
              <a:t> </a:t>
            </a:r>
            <a:r>
              <a:rPr lang="en-US" altLang="zh-CN" sz="2600" b="1" i="1" kern="100" dirty="0">
                <a:solidFill>
                  <a:srgbClr val="0000FF"/>
                </a:solidFill>
                <a:latin typeface="宋体"/>
                <a:ea typeface="Times New Roman"/>
                <a:cs typeface="Courier New"/>
              </a:rPr>
              <a:t>N</a:t>
            </a:r>
            <a:r>
              <a:rPr lang="en-US" altLang="zh-CN" sz="2600" b="1" kern="100" baseline="-25000" dirty="0">
                <a:solidFill>
                  <a:srgbClr val="0000FF"/>
                </a:solidFill>
                <a:latin typeface="宋体"/>
                <a:ea typeface="Times New Roman"/>
                <a:cs typeface="Courier New"/>
              </a:rPr>
              <a:t>A</a:t>
            </a:r>
            <a:r>
              <a:rPr lang="zh-CN" altLang="zh-CN" sz="2600" b="1" kern="100" dirty="0">
                <a:solidFill>
                  <a:srgbClr val="0000FF"/>
                </a:solidFill>
                <a:latin typeface="Times New Roman"/>
                <a:ea typeface="仿宋_GB2312"/>
                <a:cs typeface="Times New Roman"/>
              </a:rPr>
              <a:t>个氧气分子与</a:t>
            </a:r>
            <a:r>
              <a:rPr lang="en-US" altLang="zh-CN" sz="2600" b="1" i="1" kern="100" dirty="0">
                <a:solidFill>
                  <a:srgbClr val="0000FF"/>
                </a:solidFill>
                <a:latin typeface="Times New Roman"/>
                <a:ea typeface="仿宋_GB2312"/>
                <a:cs typeface="Courier New"/>
              </a:rPr>
              <a:t>N</a:t>
            </a:r>
            <a:r>
              <a:rPr lang="en-US" altLang="zh-CN" sz="2600" b="1" kern="100" baseline="-250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个氖原子的物质的量都是</a:t>
            </a:r>
            <a:r>
              <a:rPr lang="en-US" altLang="zh-CN" sz="2600" b="1" kern="100" dirty="0">
                <a:solidFill>
                  <a:srgbClr val="0000FF"/>
                </a:solidFill>
                <a:latin typeface="Times New Roman"/>
                <a:ea typeface="仿宋_GB2312"/>
                <a:cs typeface="Courier New"/>
              </a:rPr>
              <a:t>1 </a:t>
            </a:r>
            <a:r>
              <a:rPr lang="en-US" altLang="zh-CN" sz="2600" b="1" kern="100" dirty="0" err="1">
                <a:solidFill>
                  <a:srgbClr val="0000FF"/>
                </a:solidFill>
                <a:latin typeface="Times New Roman"/>
                <a:ea typeface="仿宋_GB2312"/>
                <a:cs typeface="Courier New"/>
              </a:rPr>
              <a:t>mol</a:t>
            </a:r>
            <a:r>
              <a:rPr lang="zh-CN" altLang="zh-CN" sz="2600" b="1" kern="100" dirty="0">
                <a:solidFill>
                  <a:srgbClr val="0000FF"/>
                </a:solidFill>
                <a:latin typeface="Times New Roman"/>
                <a:ea typeface="仿宋_GB2312"/>
                <a:cs typeface="Times New Roman"/>
              </a:rPr>
              <a:t>，而二者的质量比是</a:t>
            </a:r>
            <a:r>
              <a:rPr lang="en-US" altLang="zh-CN" sz="2600" b="1" kern="100" dirty="0">
                <a:solidFill>
                  <a:srgbClr val="0000FF"/>
                </a:solidFill>
                <a:latin typeface="Times New Roman"/>
                <a:ea typeface="仿宋_GB2312"/>
                <a:cs typeface="Courier New"/>
              </a:rPr>
              <a:t>32 g</a:t>
            </a:r>
            <a:r>
              <a:rPr lang="en-US" altLang="zh-CN" sz="2600" b="1" kern="100" dirty="0">
                <a:solidFill>
                  <a:srgbClr val="0000FF"/>
                </a:solidFill>
                <a:latin typeface="宋体"/>
                <a:ea typeface="仿宋_GB2312"/>
                <a:cs typeface="Times New Roman"/>
              </a:rPr>
              <a:t>∶</a:t>
            </a:r>
            <a:r>
              <a:rPr lang="en-US" altLang="zh-CN" sz="2600" b="1" kern="100" dirty="0">
                <a:solidFill>
                  <a:srgbClr val="0000FF"/>
                </a:solidFill>
                <a:latin typeface="Times New Roman"/>
                <a:ea typeface="仿宋_GB2312"/>
                <a:cs typeface="Courier New"/>
              </a:rPr>
              <a:t>20 g</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8</a:t>
            </a:r>
            <a:r>
              <a:rPr lang="en-US" altLang="zh-CN" sz="2600" b="1" kern="100" dirty="0">
                <a:solidFill>
                  <a:srgbClr val="0000FF"/>
                </a:solidFill>
                <a:latin typeface="宋体"/>
                <a:ea typeface="仿宋_GB2312"/>
                <a:cs typeface="Times New Roman"/>
              </a:rPr>
              <a:t>∶</a:t>
            </a:r>
            <a:r>
              <a:rPr lang="en-US" altLang="zh-CN" sz="2600" b="1" kern="100" dirty="0">
                <a:solidFill>
                  <a:srgbClr val="0000FF"/>
                </a:solidFill>
                <a:latin typeface="Times New Roman"/>
                <a:ea typeface="仿宋_GB2312"/>
                <a:cs typeface="Courier New"/>
              </a:rPr>
              <a:t>5</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错误；在标准状况下，</a:t>
            </a:r>
            <a:r>
              <a:rPr lang="en-US" altLang="zh-CN" sz="2600" b="1" kern="100" dirty="0">
                <a:solidFill>
                  <a:srgbClr val="0000FF"/>
                </a:solidFill>
                <a:latin typeface="Times New Roman"/>
                <a:ea typeface="仿宋_GB2312"/>
                <a:cs typeface="Courier New"/>
              </a:rPr>
              <a:t>20 mL NH</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和</a:t>
            </a:r>
            <a:r>
              <a:rPr lang="en-US" altLang="zh-CN" sz="2600" b="1" kern="100" dirty="0">
                <a:solidFill>
                  <a:srgbClr val="0000FF"/>
                </a:solidFill>
                <a:latin typeface="Times New Roman"/>
                <a:ea typeface="仿宋_GB2312"/>
                <a:cs typeface="Courier New"/>
              </a:rPr>
              <a:t>60 mL 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所含分子个数比为</a:t>
            </a:r>
            <a:r>
              <a:rPr lang="en-US" altLang="zh-CN" sz="2600" b="1" kern="100" dirty="0">
                <a:solidFill>
                  <a:srgbClr val="0000FF"/>
                </a:solidFill>
                <a:latin typeface="Times New Roman"/>
                <a:ea typeface="仿宋_GB2312"/>
                <a:cs typeface="Courier New"/>
              </a:rPr>
              <a:t>1</a:t>
            </a:r>
            <a:r>
              <a:rPr lang="en-US" altLang="zh-CN" sz="2600" b="1" kern="100" dirty="0">
                <a:solidFill>
                  <a:srgbClr val="0000FF"/>
                </a:solidFill>
                <a:latin typeface="宋体"/>
                <a:ea typeface="仿宋_GB2312"/>
                <a:cs typeface="Times New Roman"/>
              </a:rPr>
              <a:t>∶</a:t>
            </a:r>
            <a:r>
              <a:rPr lang="en-US" altLang="zh-CN" sz="2600" b="1" kern="1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正确</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184855948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1848559"/>
          </a:xfrm>
          <a:prstGeom prst="rect">
            <a:avLst/>
          </a:prstGeom>
        </p:spPr>
        <p:txBody>
          <a:bodyPr wrap="square" lIns="121898" tIns="60948" rIns="121898" bIns="60948">
            <a:spAutoFit/>
          </a:bodyPr>
          <a:lstStyle/>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12.</a:t>
            </a:r>
            <a:r>
              <a:rPr lang="en-US" altLang="zh-CN" sz="2600" b="1" kern="100" dirty="0">
                <a:latin typeface="Times New Roman"/>
                <a:ea typeface="楷体_GB2312"/>
                <a:cs typeface="Courier New"/>
              </a:rPr>
              <a:t>(</a:t>
            </a:r>
            <a:r>
              <a:rPr lang="zh-CN" altLang="zh-CN" sz="2600" b="1" kern="100" dirty="0">
                <a:latin typeface="Times New Roman"/>
                <a:ea typeface="楷体_GB2312"/>
                <a:cs typeface="Times New Roman"/>
              </a:rPr>
              <a:t>双选</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某密闭容器中间有一个可自由滑动的隔板</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厚度不计</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将容器分成两部分，当左边充入</a:t>
            </a:r>
            <a:r>
              <a:rPr lang="en-US" altLang="zh-CN" sz="2600" kern="100" dirty="0">
                <a:latin typeface="Times New Roman"/>
                <a:ea typeface="微软雅黑"/>
                <a:cs typeface="Courier New"/>
              </a:rPr>
              <a:t>12 </a:t>
            </a:r>
            <a:r>
              <a:rPr lang="en-US" altLang="zh-CN" sz="2600" kern="100" dirty="0" err="1">
                <a:latin typeface="Times New Roman"/>
                <a:ea typeface="微软雅黑"/>
                <a:cs typeface="Courier New"/>
              </a:rPr>
              <a:t>mol</a:t>
            </a:r>
            <a:r>
              <a:rPr lang="en-US" altLang="zh-CN" sz="2600" kern="100" dirty="0">
                <a:latin typeface="Times New Roman"/>
                <a:ea typeface="微软雅黑"/>
                <a:cs typeface="Courier New"/>
              </a:rPr>
              <a:t> CO</a:t>
            </a:r>
            <a:r>
              <a:rPr lang="zh-CN" altLang="zh-CN" sz="2600" kern="100" dirty="0">
                <a:latin typeface="Times New Roman"/>
                <a:ea typeface="微软雅黑"/>
                <a:cs typeface="Times New Roman"/>
              </a:rPr>
              <a:t>，右边充入</a:t>
            </a:r>
            <a:r>
              <a:rPr lang="en-US" altLang="zh-CN" sz="2600" kern="100" dirty="0">
                <a:latin typeface="Times New Roman"/>
                <a:ea typeface="微软雅黑"/>
                <a:cs typeface="Courier New"/>
              </a:rPr>
              <a:t>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的混合气体共</a:t>
            </a:r>
            <a:r>
              <a:rPr lang="en-US" altLang="zh-CN" sz="2600" kern="100" dirty="0">
                <a:latin typeface="Times New Roman"/>
                <a:ea typeface="微软雅黑"/>
                <a:cs typeface="Courier New"/>
              </a:rPr>
              <a:t>60 g</a:t>
            </a:r>
            <a:r>
              <a:rPr lang="zh-CN" altLang="zh-CN" sz="2600" kern="100" dirty="0">
                <a:latin typeface="Times New Roman"/>
                <a:ea typeface="微软雅黑"/>
                <a:cs typeface="Times New Roman"/>
              </a:rPr>
              <a:t>时，隔板处于如图位置</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保持温度不变</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，下列说法正确的是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9" name="矩形 8"/>
          <p:cNvSpPr/>
          <p:nvPr/>
        </p:nvSpPr>
        <p:spPr>
          <a:xfrm>
            <a:off x="649601" y="2646256"/>
            <a:ext cx="11219977" cy="2448723"/>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右边</a:t>
            </a:r>
            <a:r>
              <a:rPr lang="en-US" altLang="zh-CN" sz="2600" kern="100" dirty="0">
                <a:latin typeface="Times New Roman"/>
                <a:ea typeface="微软雅黑"/>
                <a:cs typeface="Courier New"/>
              </a:rPr>
              <a:t>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分子个数之比为</a:t>
            </a:r>
            <a:r>
              <a:rPr lang="en-US" altLang="zh-CN" sz="2600" kern="100" dirty="0">
                <a:latin typeface="Times New Roman"/>
                <a:ea typeface="微软雅黑"/>
                <a:cs typeface="Courier New"/>
              </a:rPr>
              <a:t>3</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2</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左边</a:t>
            </a:r>
            <a:r>
              <a:rPr lang="en-US" altLang="zh-CN" sz="2600" kern="100" dirty="0">
                <a:latin typeface="Times New Roman"/>
                <a:ea typeface="微软雅黑"/>
                <a:cs typeface="Courier New"/>
              </a:rPr>
              <a:t>CO</a:t>
            </a:r>
            <a:r>
              <a:rPr lang="zh-CN" altLang="zh-CN" sz="2600" kern="100" dirty="0">
                <a:latin typeface="Times New Roman"/>
                <a:ea typeface="微软雅黑"/>
                <a:cs typeface="Times New Roman"/>
              </a:rPr>
              <a:t>的体积为</a:t>
            </a:r>
            <a:r>
              <a:rPr lang="en-US" altLang="zh-CN" sz="2600" kern="100" dirty="0">
                <a:latin typeface="Times New Roman"/>
                <a:ea typeface="微软雅黑"/>
                <a:cs typeface="Courier New"/>
              </a:rPr>
              <a:t>268.8 L</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向右边再充入</a:t>
            </a:r>
            <a:r>
              <a:rPr lang="en-US" altLang="zh-CN" sz="2600" kern="100" dirty="0">
                <a:latin typeface="Times New Roman"/>
                <a:ea typeface="微软雅黑"/>
                <a:cs typeface="Courier New"/>
              </a:rPr>
              <a:t>18 g H</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可使隔板处于中间</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右边混合气体对氢气的相对密度是</a:t>
            </a:r>
            <a:r>
              <a:rPr lang="en-US" altLang="zh-CN" sz="2600" kern="100" dirty="0" smtClean="0">
                <a:latin typeface="Times New Roman"/>
                <a:ea typeface="微软雅黑"/>
                <a:cs typeface="Courier New"/>
              </a:rPr>
              <a:t>20</a:t>
            </a:r>
            <a:endParaRPr lang="zh-CN" altLang="zh-CN" sz="1050" kern="100" dirty="0">
              <a:latin typeface="宋体"/>
              <a:cs typeface="Courier New"/>
            </a:endParaRPr>
          </a:p>
        </p:txBody>
      </p:sp>
      <p:sp>
        <p:nvSpPr>
          <p:cNvPr id="10" name="TextBox 9"/>
          <p:cNvSpPr txBox="1"/>
          <p:nvPr/>
        </p:nvSpPr>
        <p:spPr>
          <a:xfrm>
            <a:off x="7310341" y="2092258"/>
            <a:ext cx="855095"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AC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pic>
        <p:nvPicPr>
          <p:cNvPr id="22530" name="Picture 2" descr="xx29"/>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7002" y="3027038"/>
            <a:ext cx="2992698" cy="205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21721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2822607872"/>
              </p:ext>
            </p:extLst>
          </p:nvPr>
        </p:nvGraphicFramePr>
        <p:xfrm>
          <a:off x="381000" y="986839"/>
          <a:ext cx="11493500" cy="4648200"/>
        </p:xfrm>
        <a:graphic>
          <a:graphicData uri="http://schemas.openxmlformats.org/presentationml/2006/ole">
            <mc:AlternateContent xmlns:mc="http://schemas.openxmlformats.org/markup-compatibility/2006">
              <mc:Choice xmlns:v="urn:schemas-microsoft-com:vml" Requires="v">
                <p:oleObj spid="_x0000_s23568" name="Document" r:id="rId3" imgW="11484297" imgH="4650084" progId="Word.Document.8">
                  <p:embed/>
                </p:oleObj>
              </mc:Choice>
              <mc:Fallback>
                <p:oleObj name="Document" r:id="rId3" imgW="11484297" imgH="4650084" progId="Word.Document.8">
                  <p:embed/>
                  <p:pic>
                    <p:nvPicPr>
                      <p:cNvPr id="0" name=""/>
                      <p:cNvPicPr/>
                      <p:nvPr/>
                    </p:nvPicPr>
                    <p:blipFill>
                      <a:blip r:embed="rId4"/>
                      <a:stretch>
                        <a:fillRect/>
                      </a:stretch>
                    </p:blipFill>
                    <p:spPr>
                      <a:xfrm>
                        <a:off x="381000" y="986839"/>
                        <a:ext cx="11493500" cy="4648200"/>
                      </a:xfrm>
                      <a:prstGeom prst="rect">
                        <a:avLst/>
                      </a:prstGeom>
                    </p:spPr>
                  </p:pic>
                </p:oleObj>
              </mc:Fallback>
            </mc:AlternateContent>
          </a:graphicData>
        </a:graphic>
      </p:graphicFrame>
    </p:spTree>
    <p:extLst>
      <p:ext uri="{BB962C8B-B14F-4D97-AF65-F5344CB8AC3E}">
        <p14:creationId xmlns:p14="http://schemas.microsoft.com/office/powerpoint/2010/main" val="184855948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2457012638"/>
              </p:ext>
            </p:extLst>
          </p:nvPr>
        </p:nvGraphicFramePr>
        <p:xfrm>
          <a:off x="381000" y="1809614"/>
          <a:ext cx="11518900" cy="3390900"/>
        </p:xfrm>
        <a:graphic>
          <a:graphicData uri="http://schemas.openxmlformats.org/presentationml/2006/ole">
            <mc:AlternateContent xmlns:mc="http://schemas.openxmlformats.org/markup-compatibility/2006">
              <mc:Choice xmlns:v="urn:schemas-microsoft-com:vml" Requires="v">
                <p:oleObj spid="_x0000_s24592" name="Document" r:id="rId3" imgW="11515950" imgH="3390716" progId="Word.Document.8">
                  <p:embed/>
                </p:oleObj>
              </mc:Choice>
              <mc:Fallback>
                <p:oleObj name="Document" r:id="rId3" imgW="11515950" imgH="3390716" progId="Word.Document.8">
                  <p:embed/>
                  <p:pic>
                    <p:nvPicPr>
                      <p:cNvPr id="0" name=""/>
                      <p:cNvPicPr/>
                      <p:nvPr/>
                    </p:nvPicPr>
                    <p:blipFill>
                      <a:blip r:embed="rId4"/>
                      <a:stretch>
                        <a:fillRect/>
                      </a:stretch>
                    </p:blipFill>
                    <p:spPr>
                      <a:xfrm>
                        <a:off x="381000" y="1809614"/>
                        <a:ext cx="11518900" cy="3390900"/>
                      </a:xfrm>
                      <a:prstGeom prst="rect">
                        <a:avLst/>
                      </a:prstGeom>
                    </p:spPr>
                  </p:pic>
                </p:oleObj>
              </mc:Fallback>
            </mc:AlternateContent>
          </a:graphicData>
        </a:graphic>
      </p:graphicFrame>
    </p:spTree>
    <p:extLst>
      <p:ext uri="{BB962C8B-B14F-4D97-AF65-F5344CB8AC3E}">
        <p14:creationId xmlns:p14="http://schemas.microsoft.com/office/powerpoint/2010/main" val="261252097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44556" y="639484"/>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13.</a:t>
            </a:r>
            <a:r>
              <a:rPr lang="zh-CN" altLang="zh-CN" sz="2600" kern="100" dirty="0">
                <a:latin typeface="Times New Roman"/>
                <a:ea typeface="微软雅黑"/>
                <a:cs typeface="Times New Roman"/>
              </a:rPr>
              <a:t>设</a:t>
            </a:r>
            <a:r>
              <a:rPr lang="en-US" altLang="zh-CN" sz="2600" i="1" kern="100" dirty="0">
                <a:latin typeface="Times New Roman"/>
                <a:ea typeface="微软雅黑"/>
                <a:cs typeface="Courier New"/>
              </a:rPr>
              <a:t>N</a:t>
            </a:r>
            <a:r>
              <a:rPr lang="en-US" altLang="zh-CN" sz="2600" kern="100" baseline="-25000" dirty="0">
                <a:latin typeface="Times New Roman"/>
                <a:ea typeface="微软雅黑"/>
                <a:cs typeface="Courier New"/>
              </a:rPr>
              <a:t>A</a:t>
            </a:r>
            <a:r>
              <a:rPr lang="zh-CN" altLang="zh-CN" sz="2600" kern="100" dirty="0">
                <a:latin typeface="Times New Roman"/>
                <a:ea typeface="微软雅黑"/>
                <a:cs typeface="Times New Roman"/>
              </a:rPr>
              <a:t>为阿伏加德罗常数的值，回答下列问题</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
        <p:nvSpPr>
          <p:cNvPr id="10" name="矩形 9"/>
          <p:cNvSpPr/>
          <p:nvPr/>
        </p:nvSpPr>
        <p:spPr>
          <a:xfrm>
            <a:off x="678654" y="1311388"/>
            <a:ext cx="11219977" cy="4924401"/>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(1)0.3 </a:t>
            </a:r>
            <a:r>
              <a:rPr lang="en-US" altLang="zh-CN" sz="2600" kern="100" dirty="0" err="1">
                <a:latin typeface="Times New Roman"/>
                <a:ea typeface="微软雅黑"/>
                <a:cs typeface="Courier New"/>
              </a:rPr>
              <a:t>mol</a:t>
            </a:r>
            <a:r>
              <a:rPr lang="en-US" altLang="zh-CN" sz="2600" kern="100" dirty="0">
                <a:latin typeface="Times New Roman"/>
                <a:ea typeface="微软雅黑"/>
                <a:cs typeface="Courier New"/>
              </a:rPr>
              <a:t> NH</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分子中所含原子数与</a:t>
            </a:r>
            <a:r>
              <a:rPr lang="en-US" altLang="zh-CN" sz="2600" kern="100" dirty="0">
                <a:latin typeface="Times New Roman"/>
                <a:ea typeface="微软雅黑"/>
                <a:cs typeface="Courier New"/>
              </a:rPr>
              <a:t>____________</a:t>
            </a:r>
            <a:r>
              <a:rPr lang="zh-CN" altLang="zh-CN" sz="2600" kern="100" dirty="0">
                <a:latin typeface="Times New Roman"/>
                <a:ea typeface="微软雅黑"/>
                <a:cs typeface="Times New Roman"/>
              </a:rPr>
              <a:t>个</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zh-CN" altLang="zh-CN" sz="2600" kern="100" dirty="0">
                <a:latin typeface="Times New Roman"/>
                <a:ea typeface="微软雅黑"/>
                <a:cs typeface="Times New Roman"/>
              </a:rPr>
              <a:t>分子中所含原子数相等。</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某气体在标准状况下的密度为</a:t>
            </a:r>
            <a:r>
              <a:rPr lang="en-US" altLang="zh-CN" sz="2600" kern="100" dirty="0">
                <a:latin typeface="Times New Roman"/>
                <a:ea typeface="微软雅黑"/>
                <a:cs typeface="Courier New"/>
              </a:rPr>
              <a:t>1.25 g·L</a:t>
            </a:r>
            <a:r>
              <a:rPr lang="en-US" altLang="zh-CN" sz="2600" kern="100" baseline="30000" dirty="0">
                <a:latin typeface="Times New Roman"/>
                <a:ea typeface="微软雅黑"/>
                <a:cs typeface="Courier New"/>
              </a:rPr>
              <a:t>-1 </a:t>
            </a:r>
            <a:r>
              <a:rPr lang="zh-CN" altLang="zh-CN" sz="2600" kern="100" dirty="0">
                <a:latin typeface="Times New Roman"/>
                <a:ea typeface="微软雅黑"/>
                <a:cs typeface="Times New Roman"/>
              </a:rPr>
              <a:t>，则</a:t>
            </a:r>
            <a:r>
              <a:rPr lang="en-US" altLang="zh-CN" sz="2600" kern="100" dirty="0">
                <a:latin typeface="Times New Roman"/>
                <a:ea typeface="微软雅黑"/>
                <a:cs typeface="Courier New"/>
              </a:rPr>
              <a:t>14 g</a:t>
            </a:r>
            <a:r>
              <a:rPr lang="zh-CN" altLang="zh-CN" sz="2600" kern="100" dirty="0">
                <a:latin typeface="Times New Roman"/>
                <a:ea typeface="微软雅黑"/>
                <a:cs typeface="Times New Roman"/>
              </a:rPr>
              <a:t>该气体所含有的分子数为</a:t>
            </a:r>
            <a:r>
              <a:rPr lang="en-US" altLang="zh-CN" sz="2600" kern="100" dirty="0">
                <a:latin typeface="Times New Roman"/>
                <a:ea typeface="微软雅黑"/>
                <a:cs typeface="Courier New"/>
              </a:rPr>
              <a:t>____________</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同温同压下，同体积的</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气体的质量分别为</a:t>
            </a:r>
            <a:r>
              <a:rPr lang="en-US" altLang="zh-CN" sz="2600" kern="100" dirty="0">
                <a:latin typeface="Times New Roman"/>
                <a:ea typeface="微软雅黑"/>
                <a:cs typeface="Courier New"/>
              </a:rPr>
              <a:t>1.0 g</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16.0 g</a:t>
            </a:r>
            <a:r>
              <a:rPr lang="zh-CN" altLang="zh-CN" sz="2600" kern="100" dirty="0">
                <a:latin typeface="Times New Roman"/>
                <a:ea typeface="微软雅黑"/>
                <a:cs typeface="Times New Roman"/>
              </a:rPr>
              <a:t>，则</a:t>
            </a: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的摩尔质量为</a:t>
            </a:r>
            <a:r>
              <a:rPr lang="en-US" altLang="zh-CN" sz="2600" kern="100" dirty="0">
                <a:latin typeface="Times New Roman"/>
                <a:ea typeface="微软雅黑"/>
                <a:cs typeface="Courier New"/>
              </a:rPr>
              <a:t>____________</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zh-CN" altLang="zh-CN" sz="2600" kern="100" dirty="0">
                <a:solidFill>
                  <a:srgbClr val="C00000"/>
                </a:solidFill>
                <a:latin typeface="Times New Roman"/>
                <a:ea typeface="黑体"/>
                <a:cs typeface="Times New Roman"/>
              </a:rPr>
              <a:t>答案</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(1)0.4</a:t>
            </a:r>
            <a:r>
              <a:rPr lang="en-US" altLang="zh-CN" sz="2600" i="1" kern="100" dirty="0">
                <a:solidFill>
                  <a:srgbClr val="C00000"/>
                </a:solidFill>
                <a:latin typeface="Times New Roman"/>
                <a:ea typeface="微软雅黑"/>
                <a:cs typeface="Courier New"/>
              </a:rPr>
              <a:t>N</a:t>
            </a:r>
            <a:r>
              <a:rPr lang="en-US" altLang="zh-CN" sz="2600" kern="100" baseline="-25000" dirty="0">
                <a:solidFill>
                  <a:srgbClr val="C00000"/>
                </a:solidFill>
                <a:latin typeface="Times New Roman"/>
                <a:ea typeface="微软雅黑"/>
                <a:cs typeface="Courier New"/>
              </a:rPr>
              <a:t>A</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(2)0.5</a:t>
            </a:r>
            <a:r>
              <a:rPr lang="en-US" altLang="zh-CN" sz="2600" i="1" kern="100" dirty="0">
                <a:solidFill>
                  <a:srgbClr val="C00000"/>
                </a:solidFill>
                <a:latin typeface="Times New Roman"/>
                <a:ea typeface="微软雅黑"/>
                <a:cs typeface="Courier New"/>
              </a:rPr>
              <a:t>N</a:t>
            </a:r>
            <a:r>
              <a:rPr lang="en-US" altLang="zh-CN" sz="2600" kern="100" baseline="-25000" dirty="0">
                <a:solidFill>
                  <a:srgbClr val="C00000"/>
                </a:solidFill>
                <a:latin typeface="Times New Roman"/>
                <a:ea typeface="微软雅黑"/>
                <a:cs typeface="Courier New"/>
              </a:rPr>
              <a:t>A</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(3)32 </a:t>
            </a:r>
            <a:r>
              <a:rPr lang="en-US" altLang="zh-CN" sz="2600" kern="100" dirty="0" smtClean="0">
                <a:solidFill>
                  <a:srgbClr val="C00000"/>
                </a:solidFill>
                <a:latin typeface="Times New Roman"/>
                <a:ea typeface="微软雅黑"/>
                <a:cs typeface="Courier New"/>
              </a:rPr>
              <a:t>g·mol</a:t>
            </a:r>
            <a:r>
              <a:rPr lang="en-US" altLang="zh-CN" sz="2600" kern="100" baseline="30000" dirty="0" smtClean="0">
                <a:solidFill>
                  <a:srgbClr val="C00000"/>
                </a:solidFill>
                <a:latin typeface="Times New Roman"/>
                <a:ea typeface="微软雅黑"/>
                <a:cs typeface="Courier New"/>
              </a:rPr>
              <a:t>-1</a:t>
            </a:r>
            <a:endParaRPr lang="zh-CN" altLang="zh-CN" sz="1050" kern="100" dirty="0">
              <a:latin typeface="宋体"/>
              <a:cs typeface="Courier New"/>
            </a:endParaRPr>
          </a:p>
          <a:p>
            <a:pPr marL="252000" indent="-457200" algn="just">
              <a:lnSpc>
                <a:spcPct val="150000"/>
              </a:lnSpc>
              <a:spcAft>
                <a:spcPts val="0"/>
              </a:spcAft>
            </a:pP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Tree>
    <p:extLst>
      <p:ext uri="{BB962C8B-B14F-4D97-AF65-F5344CB8AC3E}">
        <p14:creationId xmlns:p14="http://schemas.microsoft.com/office/powerpoint/2010/main" val="40621721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blinds(horizontal)">
                                      <p:cBhvr>
                                        <p:cTn id="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2261566706"/>
              </p:ext>
            </p:extLst>
          </p:nvPr>
        </p:nvGraphicFramePr>
        <p:xfrm>
          <a:off x="402146" y="549474"/>
          <a:ext cx="11493500" cy="5867400"/>
        </p:xfrm>
        <a:graphic>
          <a:graphicData uri="http://schemas.openxmlformats.org/presentationml/2006/ole">
            <mc:AlternateContent xmlns:mc="http://schemas.openxmlformats.org/markup-compatibility/2006">
              <mc:Choice xmlns:v="urn:schemas-microsoft-com:vml" Requires="v">
                <p:oleObj spid="_x0000_s25614" name="Document" r:id="rId3" imgW="11484297" imgH="5875249" progId="Word.Document.8">
                  <p:embed/>
                </p:oleObj>
              </mc:Choice>
              <mc:Fallback>
                <p:oleObj name="Document" r:id="rId3" imgW="11484297" imgH="5875249" progId="Word.Document.8">
                  <p:embed/>
                  <p:pic>
                    <p:nvPicPr>
                      <p:cNvPr id="0" name=""/>
                      <p:cNvPicPr/>
                      <p:nvPr/>
                    </p:nvPicPr>
                    <p:blipFill>
                      <a:blip r:embed="rId4"/>
                      <a:stretch>
                        <a:fillRect/>
                      </a:stretch>
                    </p:blipFill>
                    <p:spPr>
                      <a:xfrm>
                        <a:off x="402146" y="549474"/>
                        <a:ext cx="11493500" cy="5867400"/>
                      </a:xfrm>
                      <a:prstGeom prst="rect">
                        <a:avLst/>
                      </a:prstGeom>
                    </p:spPr>
                  </p:pic>
                </p:oleObj>
              </mc:Fallback>
            </mc:AlternateContent>
          </a:graphicData>
        </a:graphic>
      </p:graphicFrame>
    </p:spTree>
    <p:extLst>
      <p:ext uri="{BB962C8B-B14F-4D97-AF65-F5344CB8AC3E}">
        <p14:creationId xmlns:p14="http://schemas.microsoft.com/office/powerpoint/2010/main" val="184855948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1089534"/>
            <a:ext cx="11243394" cy="4324236"/>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(4)56 g</a:t>
            </a:r>
            <a:r>
              <a:rPr lang="zh-CN" altLang="zh-CN" sz="2600" kern="100" dirty="0">
                <a:latin typeface="Times New Roman"/>
                <a:ea typeface="微软雅黑"/>
                <a:cs typeface="Times New Roman"/>
              </a:rPr>
              <a:t>氮气在标准状况下的体积为</a:t>
            </a:r>
            <a:r>
              <a:rPr lang="en-US" altLang="zh-CN" sz="2600" kern="100" dirty="0">
                <a:latin typeface="Times New Roman"/>
                <a:ea typeface="微软雅黑"/>
                <a:cs typeface="Courier New"/>
              </a:rPr>
              <a:t>____________</a:t>
            </a:r>
            <a:r>
              <a:rPr lang="zh-CN" altLang="zh-CN" sz="2600" kern="100" dirty="0">
                <a:latin typeface="Times New Roman"/>
                <a:ea typeface="微软雅黑"/>
                <a:cs typeface="Times New Roman"/>
              </a:rPr>
              <a:t>，含有氮分子的数目为</a:t>
            </a:r>
            <a:r>
              <a:rPr lang="en-US" altLang="zh-CN" sz="2600" kern="100" dirty="0">
                <a:latin typeface="Times New Roman"/>
                <a:ea typeface="微软雅黑"/>
                <a:cs typeface="Courier New"/>
              </a:rPr>
              <a:t>____________</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(5)4.05 g</a:t>
            </a:r>
            <a:r>
              <a:rPr lang="zh-CN" altLang="zh-CN" sz="2600" kern="100" dirty="0">
                <a:latin typeface="Times New Roman"/>
                <a:ea typeface="微软雅黑"/>
                <a:cs typeface="Times New Roman"/>
              </a:rPr>
              <a:t>某金属氯化物</a:t>
            </a:r>
            <a:r>
              <a:rPr lang="en-US" altLang="zh-CN" sz="2600" kern="100" dirty="0">
                <a:latin typeface="Times New Roman"/>
                <a:ea typeface="微软雅黑"/>
                <a:cs typeface="Courier New"/>
              </a:rPr>
              <a:t>MCl</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中含有</a:t>
            </a:r>
            <a:r>
              <a:rPr lang="en-US" altLang="zh-CN" sz="2600" kern="100" dirty="0">
                <a:latin typeface="Times New Roman"/>
                <a:ea typeface="微软雅黑"/>
                <a:cs typeface="Courier New"/>
              </a:rPr>
              <a:t>0.06 </a:t>
            </a:r>
            <a:r>
              <a:rPr lang="en-US" altLang="zh-CN" sz="2600" kern="100" dirty="0" err="1">
                <a:latin typeface="Times New Roman"/>
                <a:ea typeface="微软雅黑"/>
                <a:cs typeface="Courier New"/>
              </a:rPr>
              <a:t>mol</a:t>
            </a:r>
            <a:r>
              <a:rPr lang="en-US" altLang="zh-CN" sz="2600" kern="100" dirty="0">
                <a:latin typeface="Times New Roman"/>
                <a:ea typeface="微软雅黑"/>
                <a:cs typeface="Courier New"/>
              </a:rPr>
              <a:t> </a:t>
            </a:r>
            <a:r>
              <a:rPr lang="en-US" altLang="zh-CN" sz="2600" kern="100" dirty="0" err="1">
                <a:latin typeface="Times New Roman"/>
                <a:ea typeface="微软雅黑"/>
                <a:cs typeface="Courier New"/>
              </a:rPr>
              <a:t>Cl</a:t>
            </a:r>
            <a:r>
              <a:rPr lang="en-US" altLang="zh-CN" sz="2600" kern="100" baseline="30000" dirty="0">
                <a:latin typeface="Times New Roman"/>
                <a:ea typeface="微软雅黑"/>
                <a:cs typeface="Courier New"/>
              </a:rPr>
              <a:t>-</a:t>
            </a:r>
            <a:r>
              <a:rPr lang="zh-CN" altLang="zh-CN" sz="2600" kern="100" dirty="0">
                <a:latin typeface="Times New Roman"/>
                <a:ea typeface="微软雅黑"/>
                <a:cs typeface="Times New Roman"/>
              </a:rPr>
              <a:t>，则该氯化物的摩尔质量为</a:t>
            </a:r>
            <a:r>
              <a:rPr lang="en-US" altLang="zh-CN" sz="2600" kern="100" dirty="0">
                <a:latin typeface="Times New Roman"/>
                <a:ea typeface="微软雅黑"/>
                <a:cs typeface="Courier New"/>
              </a:rPr>
              <a:t>____________</a:t>
            </a:r>
            <a:r>
              <a:rPr lang="zh-CN" altLang="zh-CN" sz="2600" kern="100" dirty="0">
                <a:latin typeface="Times New Roman"/>
                <a:ea typeface="微软雅黑"/>
                <a:cs typeface="Times New Roman"/>
              </a:rPr>
              <a:t>，金属</a:t>
            </a:r>
            <a:r>
              <a:rPr lang="en-US" altLang="zh-CN" sz="2600" kern="100" dirty="0">
                <a:latin typeface="Times New Roman"/>
                <a:ea typeface="微软雅黑"/>
                <a:cs typeface="Courier New"/>
              </a:rPr>
              <a:t>M</a:t>
            </a:r>
            <a:r>
              <a:rPr lang="zh-CN" altLang="zh-CN" sz="2600" kern="100" dirty="0">
                <a:latin typeface="Times New Roman"/>
                <a:ea typeface="微软雅黑"/>
                <a:cs typeface="Times New Roman"/>
              </a:rPr>
              <a:t>的相对原子质量为</a:t>
            </a:r>
            <a:r>
              <a:rPr lang="en-US" altLang="zh-CN" sz="2600" kern="100" dirty="0">
                <a:latin typeface="Times New Roman"/>
                <a:ea typeface="微软雅黑"/>
                <a:cs typeface="Courier New"/>
              </a:rPr>
              <a:t>____________</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(6)</a:t>
            </a:r>
            <a:r>
              <a:rPr lang="zh-CN" altLang="zh-CN" sz="2600" kern="100" dirty="0">
                <a:latin typeface="Times New Roman"/>
                <a:ea typeface="微软雅黑"/>
                <a:cs typeface="Times New Roman"/>
              </a:rPr>
              <a:t>现有标准状况下</a:t>
            </a:r>
            <a:r>
              <a:rPr lang="en-US" altLang="zh-CN" sz="2600" kern="100" dirty="0">
                <a:latin typeface="Times New Roman"/>
                <a:ea typeface="微软雅黑"/>
                <a:cs typeface="Courier New"/>
              </a:rPr>
              <a:t>CO</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混合气体</a:t>
            </a:r>
            <a:r>
              <a:rPr lang="en-US" altLang="zh-CN" sz="2600" kern="100" dirty="0">
                <a:latin typeface="Times New Roman"/>
                <a:ea typeface="微软雅黑"/>
                <a:cs typeface="Courier New"/>
              </a:rPr>
              <a:t>6.72 L</a:t>
            </a:r>
            <a:r>
              <a:rPr lang="zh-CN" altLang="zh-CN" sz="2600" kern="100" dirty="0">
                <a:latin typeface="Times New Roman"/>
                <a:ea typeface="微软雅黑"/>
                <a:cs typeface="Times New Roman"/>
              </a:rPr>
              <a:t>，其质量为</a:t>
            </a:r>
            <a:r>
              <a:rPr lang="en-US" altLang="zh-CN" sz="2600" kern="100" dirty="0">
                <a:latin typeface="Times New Roman"/>
                <a:ea typeface="微软雅黑"/>
                <a:cs typeface="Courier New"/>
              </a:rPr>
              <a:t>11.6 g</a:t>
            </a:r>
            <a:r>
              <a:rPr lang="zh-CN" altLang="zh-CN" sz="2600" kern="100" dirty="0">
                <a:latin typeface="Times New Roman"/>
                <a:ea typeface="微软雅黑"/>
                <a:cs typeface="Times New Roman"/>
              </a:rPr>
              <a:t>，则此混合气体中，</a:t>
            </a:r>
            <a:r>
              <a:rPr lang="en-US" altLang="zh-CN" sz="2600" kern="100" dirty="0">
                <a:latin typeface="Times New Roman"/>
                <a:ea typeface="微软雅黑"/>
                <a:cs typeface="Courier New"/>
              </a:rPr>
              <a:t>CO</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的物质的量之比是</a:t>
            </a:r>
            <a:r>
              <a:rPr lang="en-US" altLang="zh-CN" sz="2600" kern="100" dirty="0">
                <a:latin typeface="Times New Roman"/>
                <a:ea typeface="微软雅黑"/>
                <a:cs typeface="Courier New"/>
              </a:rPr>
              <a:t>____________</a:t>
            </a:r>
            <a:r>
              <a:rPr lang="zh-CN" altLang="zh-CN" sz="2600" kern="100" dirty="0" smtClean="0">
                <a:latin typeface="Times New Roman"/>
                <a:ea typeface="微软雅黑"/>
                <a:cs typeface="Times New Roman"/>
              </a:rPr>
              <a:t>。</a:t>
            </a:r>
            <a:endParaRPr lang="en-US" altLang="zh-CN" sz="2600" kern="100" dirty="0" smtClean="0">
              <a:latin typeface="Times New Roman"/>
              <a:ea typeface="微软雅黑"/>
              <a:cs typeface="Times New Roman"/>
            </a:endParaRPr>
          </a:p>
          <a:p>
            <a:pPr algn="just">
              <a:lnSpc>
                <a:spcPct val="150000"/>
              </a:lnSpc>
              <a:spcAft>
                <a:spcPts val="0"/>
              </a:spcAft>
              <a:tabLst>
                <a:tab pos="3510915" algn="l"/>
              </a:tabLst>
            </a:pPr>
            <a:r>
              <a:rPr lang="zh-CN" altLang="zh-CN" sz="2600" kern="100" dirty="0">
                <a:solidFill>
                  <a:srgbClr val="C00000"/>
                </a:solidFill>
                <a:latin typeface="Times New Roman"/>
                <a:ea typeface="黑体"/>
                <a:cs typeface="Times New Roman"/>
              </a:rPr>
              <a:t>答案</a:t>
            </a:r>
            <a:r>
              <a:rPr lang="zh-CN" altLang="zh-CN" sz="2600" kern="100" dirty="0">
                <a:solidFill>
                  <a:srgbClr val="C00000"/>
                </a:solidFill>
                <a:latin typeface="Times New Roman"/>
                <a:ea typeface="微软雅黑"/>
                <a:cs typeface="Times New Roman"/>
              </a:rPr>
              <a:t>　</a:t>
            </a:r>
            <a:r>
              <a:rPr lang="en-US" altLang="zh-CN" sz="2600" kern="100" dirty="0" smtClean="0">
                <a:solidFill>
                  <a:srgbClr val="C00000"/>
                </a:solidFill>
                <a:latin typeface="Times New Roman"/>
                <a:ea typeface="微软雅黑"/>
                <a:cs typeface="Courier New"/>
              </a:rPr>
              <a:t> (</a:t>
            </a:r>
            <a:r>
              <a:rPr lang="en-US" altLang="zh-CN" sz="2600" kern="100" dirty="0">
                <a:solidFill>
                  <a:srgbClr val="C00000"/>
                </a:solidFill>
                <a:latin typeface="Times New Roman"/>
                <a:ea typeface="微软雅黑"/>
                <a:cs typeface="Courier New"/>
              </a:rPr>
              <a:t>4)44.8 L</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2</a:t>
            </a:r>
            <a:r>
              <a:rPr lang="en-US" altLang="zh-CN" sz="2600" i="1" kern="100" dirty="0">
                <a:solidFill>
                  <a:srgbClr val="C00000"/>
                </a:solidFill>
                <a:latin typeface="Times New Roman"/>
                <a:ea typeface="微软雅黑"/>
                <a:cs typeface="Courier New"/>
              </a:rPr>
              <a:t>N</a:t>
            </a:r>
            <a:r>
              <a:rPr lang="en-US" altLang="zh-CN" sz="2600" kern="100" baseline="-25000" dirty="0">
                <a:solidFill>
                  <a:srgbClr val="C00000"/>
                </a:solidFill>
                <a:latin typeface="Times New Roman"/>
                <a:ea typeface="微软雅黑"/>
                <a:cs typeface="Courier New"/>
              </a:rPr>
              <a:t>A</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(5)135 g·mol</a:t>
            </a:r>
            <a:r>
              <a:rPr lang="en-US" altLang="zh-CN" sz="2600" kern="100" baseline="30000" dirty="0">
                <a:solidFill>
                  <a:srgbClr val="C00000"/>
                </a:solidFill>
                <a:latin typeface="Times New Roman"/>
                <a:ea typeface="微软雅黑"/>
                <a:cs typeface="Courier New"/>
              </a:rPr>
              <a:t>-1</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64</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 (6)1</a:t>
            </a:r>
            <a:r>
              <a:rPr lang="en-US" altLang="zh-CN" sz="2600" kern="100" dirty="0">
                <a:solidFill>
                  <a:srgbClr val="C00000"/>
                </a:solidFill>
                <a:latin typeface="宋体"/>
                <a:ea typeface="微软雅黑"/>
                <a:cs typeface="Times New Roman"/>
              </a:rPr>
              <a:t>∶</a:t>
            </a:r>
            <a:r>
              <a:rPr lang="en-US" altLang="zh-CN" sz="2600" kern="100" dirty="0" smtClean="0">
                <a:solidFill>
                  <a:srgbClr val="C00000"/>
                </a:solidFill>
                <a:latin typeface="Times New Roman"/>
                <a:ea typeface="微软雅黑"/>
                <a:cs typeface="Courier New"/>
              </a:rPr>
              <a:t>2</a:t>
            </a:r>
            <a:endParaRPr lang="en-US" altLang="zh-CN" sz="2600" kern="100" dirty="0" smtClean="0">
              <a:latin typeface="Times New Roman"/>
              <a:ea typeface="微软雅黑"/>
              <a:cs typeface="Times New Roman"/>
            </a:endParaRPr>
          </a:p>
        </p:txBody>
      </p:sp>
    </p:spTree>
    <p:extLst>
      <p:ext uri="{BB962C8B-B14F-4D97-AF65-F5344CB8AC3E}">
        <p14:creationId xmlns:p14="http://schemas.microsoft.com/office/powerpoint/2010/main" val="54347045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blinds(horizontal)">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124839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latin typeface="Times New Roman"/>
                <a:ea typeface="黑体"/>
                <a:cs typeface="Times New Roman"/>
              </a:rPr>
              <a:t>【微自测】</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判断正误，正确的打</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，错误的打</a:t>
            </a:r>
            <a:r>
              <a:rPr lang="en-US" altLang="zh-CN" sz="2600" kern="100" dirty="0">
                <a:latin typeface="宋体"/>
                <a:ea typeface="微软雅黑"/>
                <a:cs typeface="Times New Roman"/>
              </a:rPr>
              <a:t>“×”</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
        <p:nvSpPr>
          <p:cNvPr id="8" name="矩形 7"/>
          <p:cNvSpPr/>
          <p:nvPr/>
        </p:nvSpPr>
        <p:spPr>
          <a:xfrm>
            <a:off x="516880" y="1986463"/>
            <a:ext cx="11397613" cy="372407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两种气体分子的分子数相同，体积也相同</a:t>
            </a:r>
            <a:r>
              <a:rPr lang="en-US" altLang="zh-CN" sz="2600" kern="100" dirty="0" smtClean="0">
                <a:latin typeface="Times New Roman"/>
                <a:ea typeface="微软雅黑"/>
                <a:cs typeface="Courier New"/>
              </a:rPr>
              <a:t>(</a:t>
            </a:r>
            <a:r>
              <a:rPr lang="en-US" altLang="zh-CN" sz="2600" kern="100" dirty="0" smtClean="0">
                <a:latin typeface="Times New Roman"/>
                <a:ea typeface="微软雅黑"/>
                <a:cs typeface="Courier New"/>
                <a:sym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同温同压下，相同体积的物质，其物质的量必然相等</a:t>
            </a:r>
            <a:r>
              <a:rPr lang="en-US" altLang="zh-CN" sz="2600" kern="100" dirty="0" smtClean="0">
                <a:latin typeface="Times New Roman"/>
                <a:ea typeface="微软雅黑"/>
                <a:cs typeface="Courier New"/>
              </a:rPr>
              <a:t>(</a:t>
            </a:r>
            <a:r>
              <a:rPr lang="en-US" altLang="zh-CN" sz="2600" kern="100" dirty="0" smtClean="0">
                <a:latin typeface="宋体"/>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当温度和压强一定时，决定气体体积大小的主要因素是分子数目的多</a:t>
            </a:r>
            <a:r>
              <a:rPr lang="zh-CN" altLang="zh-CN" sz="2600" kern="100" dirty="0" smtClean="0">
                <a:latin typeface="Times New Roman"/>
                <a:ea typeface="微软雅黑"/>
                <a:cs typeface="Times New Roman"/>
              </a:rPr>
              <a:t>少</a:t>
            </a:r>
            <a:endParaRPr lang="en-US" altLang="zh-CN" sz="2600" kern="100" dirty="0" smtClean="0">
              <a:latin typeface="Times New Roman"/>
              <a:ea typeface="微软雅黑"/>
              <a:cs typeface="Times New Roman"/>
            </a:endParaRPr>
          </a:p>
          <a:p>
            <a:pPr algn="r">
              <a:lnSpc>
                <a:spcPct val="150000"/>
              </a:lnSpc>
              <a:spcAft>
                <a:spcPts val="0"/>
              </a:spcAft>
              <a:tabLst>
                <a:tab pos="3510915" algn="l"/>
              </a:tabLst>
            </a:pPr>
            <a:r>
              <a:rPr lang="en-US" altLang="zh-CN" sz="2600" kern="100" dirty="0" smtClean="0">
                <a:latin typeface="Times New Roman"/>
                <a:ea typeface="微软雅黑"/>
                <a:cs typeface="Courier New"/>
              </a:rPr>
              <a:t>(</a:t>
            </a:r>
            <a:r>
              <a:rPr lang="en-US" altLang="zh-CN" sz="2600" kern="100" dirty="0" smtClean="0">
                <a:latin typeface="宋体"/>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当压强一定时，温度越高，气体分子间的距离越大；温度一定时，压强越大，气体分子间的距离越大</a:t>
            </a:r>
            <a:r>
              <a:rPr lang="en-US" altLang="zh-CN" sz="2600" kern="100" dirty="0" smtClean="0">
                <a:latin typeface="Times New Roman"/>
                <a:ea typeface="微软雅黑"/>
                <a:cs typeface="Courier New"/>
              </a:rPr>
              <a:t>(</a:t>
            </a:r>
            <a:r>
              <a:rPr lang="en-US" altLang="zh-CN" sz="2600" kern="100" dirty="0" smtClean="0">
                <a:latin typeface="宋体"/>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2" name="矩形 1"/>
          <p:cNvSpPr/>
          <p:nvPr/>
        </p:nvSpPr>
        <p:spPr>
          <a:xfrm>
            <a:off x="7175326" y="2124649"/>
            <a:ext cx="431528" cy="492443"/>
          </a:xfrm>
          <a:prstGeom prst="rect">
            <a:avLst/>
          </a:prstGeom>
        </p:spPr>
        <p:txBody>
          <a:bodyPr wrap="none">
            <a:spAutoFit/>
          </a:bodyPr>
          <a:lstStyle/>
          <a:p>
            <a:r>
              <a:rPr lang="en-US" altLang="zh-CN" sz="2600" kern="100" dirty="0">
                <a:solidFill>
                  <a:srgbClr val="C00000"/>
                </a:solidFill>
                <a:latin typeface="Times New Roman"/>
                <a:ea typeface="微软雅黑"/>
                <a:cs typeface="Times New Roman"/>
                <a:sym typeface="Times New Roman"/>
              </a:rPr>
              <a:t>×</a:t>
            </a:r>
            <a:endParaRPr lang="zh-CN" altLang="en-US" sz="2600" dirty="0">
              <a:solidFill>
                <a:srgbClr val="C00000"/>
              </a:solidFill>
              <a:latin typeface="Times New Roman"/>
              <a:ea typeface="微软雅黑"/>
              <a:sym typeface="Times New Roman"/>
            </a:endParaRPr>
          </a:p>
        </p:txBody>
      </p:sp>
      <p:sp>
        <p:nvSpPr>
          <p:cNvPr id="5" name="矩形 4"/>
          <p:cNvSpPr/>
          <p:nvPr/>
        </p:nvSpPr>
        <p:spPr>
          <a:xfrm>
            <a:off x="8840511" y="2709714"/>
            <a:ext cx="431528" cy="492443"/>
          </a:xfrm>
          <a:prstGeom prst="rect">
            <a:avLst/>
          </a:prstGeom>
        </p:spPr>
        <p:txBody>
          <a:bodyPr wrap="none">
            <a:spAutoFit/>
          </a:bodyPr>
          <a:lstStyle/>
          <a:p>
            <a:r>
              <a:rPr lang="en-US" altLang="zh-CN" sz="2600" kern="100" dirty="0">
                <a:solidFill>
                  <a:srgbClr val="C00000"/>
                </a:solidFill>
                <a:latin typeface="Times New Roman"/>
                <a:ea typeface="微软雅黑"/>
                <a:cs typeface="Times New Roman"/>
                <a:sym typeface="Times New Roman"/>
              </a:rPr>
              <a:t>×</a:t>
            </a:r>
            <a:endParaRPr lang="zh-CN" altLang="en-US" sz="2600" dirty="0">
              <a:solidFill>
                <a:srgbClr val="C00000"/>
              </a:solidFill>
              <a:latin typeface="Times New Roman"/>
              <a:ea typeface="微软雅黑"/>
              <a:sym typeface="Times New Roman"/>
            </a:endParaRPr>
          </a:p>
        </p:txBody>
      </p:sp>
      <p:sp>
        <p:nvSpPr>
          <p:cNvPr id="7" name="矩形 6"/>
          <p:cNvSpPr/>
          <p:nvPr/>
        </p:nvSpPr>
        <p:spPr>
          <a:xfrm>
            <a:off x="11045756" y="3924849"/>
            <a:ext cx="518091" cy="492443"/>
          </a:xfrm>
          <a:prstGeom prst="rect">
            <a:avLst/>
          </a:prstGeom>
        </p:spPr>
        <p:txBody>
          <a:bodyPr wrap="none">
            <a:spAutoFit/>
          </a:bodyPr>
          <a:lstStyle/>
          <a:p>
            <a:r>
              <a:rPr lang="en-US" altLang="zh-CN" sz="2600" kern="100" dirty="0">
                <a:solidFill>
                  <a:srgbClr val="C00000"/>
                </a:solidFill>
                <a:latin typeface="宋体"/>
                <a:ea typeface="微软雅黑"/>
                <a:cs typeface="Times New Roman"/>
              </a:rPr>
              <a:t>√</a:t>
            </a:r>
            <a:endParaRPr lang="zh-CN" altLang="en-US" sz="2600" dirty="0">
              <a:solidFill>
                <a:srgbClr val="C00000"/>
              </a:solidFill>
              <a:latin typeface="Times New Roman"/>
              <a:ea typeface="微软雅黑"/>
              <a:sym typeface="Times New Roman"/>
            </a:endParaRPr>
          </a:p>
        </p:txBody>
      </p:sp>
      <p:sp>
        <p:nvSpPr>
          <p:cNvPr id="9" name="矩形 8"/>
          <p:cNvSpPr/>
          <p:nvPr/>
        </p:nvSpPr>
        <p:spPr>
          <a:xfrm>
            <a:off x="4790061" y="5094979"/>
            <a:ext cx="431528" cy="492443"/>
          </a:xfrm>
          <a:prstGeom prst="rect">
            <a:avLst/>
          </a:prstGeom>
        </p:spPr>
        <p:txBody>
          <a:bodyPr wrap="none">
            <a:spAutoFit/>
          </a:bodyPr>
          <a:lstStyle/>
          <a:p>
            <a:r>
              <a:rPr lang="en-US" altLang="zh-CN" sz="2600" kern="100" dirty="0">
                <a:solidFill>
                  <a:srgbClr val="C00000"/>
                </a:solidFill>
                <a:latin typeface="Times New Roman"/>
                <a:ea typeface="微软雅黑"/>
                <a:cs typeface="Times New Roman"/>
                <a:sym typeface="Times New Roman"/>
              </a:rPr>
              <a:t>×</a:t>
            </a:r>
            <a:endParaRPr lang="zh-CN" altLang="en-US" sz="2600" dirty="0">
              <a:solidFill>
                <a:srgbClr val="C00000"/>
              </a:solidFill>
              <a:latin typeface="Times New Roman"/>
              <a:ea typeface="微软雅黑"/>
              <a:sym typeface="Times New Roman"/>
            </a:endParaRPr>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5" grpId="0" autoUpdateAnimBg="0"/>
      <p:bldP spid="7" grpId="0" autoUpdateAnimBg="0"/>
      <p:bldP spid="9"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1421641732"/>
              </p:ext>
            </p:extLst>
          </p:nvPr>
        </p:nvGraphicFramePr>
        <p:xfrm>
          <a:off x="438546" y="587099"/>
          <a:ext cx="11417300" cy="5588000"/>
        </p:xfrm>
        <a:graphic>
          <a:graphicData uri="http://schemas.openxmlformats.org/presentationml/2006/ole">
            <mc:AlternateContent xmlns:mc="http://schemas.openxmlformats.org/markup-compatibility/2006">
              <mc:Choice xmlns:v="urn:schemas-microsoft-com:vml" Requires="v">
                <p:oleObj spid="_x0000_s26637" name="Document" r:id="rId3" imgW="11414516" imgH="5625392" progId="Word.Document.8">
                  <p:embed/>
                </p:oleObj>
              </mc:Choice>
              <mc:Fallback>
                <p:oleObj name="Document" r:id="rId3" imgW="11414516" imgH="5625392" progId="Word.Document.8">
                  <p:embed/>
                  <p:pic>
                    <p:nvPicPr>
                      <p:cNvPr id="0" name=""/>
                      <p:cNvPicPr/>
                      <p:nvPr/>
                    </p:nvPicPr>
                    <p:blipFill>
                      <a:blip r:embed="rId4"/>
                      <a:stretch>
                        <a:fillRect/>
                      </a:stretch>
                    </p:blipFill>
                    <p:spPr>
                      <a:xfrm>
                        <a:off x="438546" y="587099"/>
                        <a:ext cx="11417300" cy="5588000"/>
                      </a:xfrm>
                      <a:prstGeom prst="rect">
                        <a:avLst/>
                      </a:prstGeom>
                    </p:spPr>
                  </p:pic>
                </p:oleObj>
              </mc:Fallback>
            </mc:AlternateContent>
          </a:graphicData>
        </a:graphic>
      </p:graphicFrame>
    </p:spTree>
    <p:extLst>
      <p:ext uri="{BB962C8B-B14F-4D97-AF65-F5344CB8AC3E}">
        <p14:creationId xmlns:p14="http://schemas.microsoft.com/office/powerpoint/2010/main" val="54347045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4">
            <a:hlinkClick r:id="rId2" action="ppaction://hlinksldjump"/>
          </p:cNvPr>
          <p:cNvSpPr txBox="1"/>
          <p:nvPr/>
        </p:nvSpPr>
        <p:spPr>
          <a:xfrm>
            <a:off x="457818" y="3507423"/>
            <a:ext cx="3736975" cy="864019"/>
          </a:xfrm>
          <a:prstGeom prst="rect">
            <a:avLst/>
          </a:prstGeom>
          <a:noFill/>
        </p:spPr>
        <p:txBody>
          <a:bodyPr wrap="square" rtlCol="0">
            <a:spAutoFit/>
          </a:bodyPr>
          <a:lstStyle/>
          <a:p>
            <a:pPr marR="0" lvl="0" indent="0" fontAlgn="auto">
              <a:lnSpc>
                <a:spcPts val="6500"/>
              </a:lnSpc>
              <a:spcBef>
                <a:spcPts val="0"/>
              </a:spcBef>
              <a:spcAft>
                <a:spcPts val="0"/>
              </a:spcAft>
              <a:buClrTx/>
              <a:buSzTx/>
              <a:buFontTx/>
              <a:buNone/>
              <a:defRPr/>
            </a:pPr>
            <a:r>
              <a:rPr lang="en-US" altLang="zh-CN"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Thanks</a:t>
            </a:r>
            <a:r>
              <a:rPr lang="zh-CN" altLang="en-US"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文本框 5">
            <a:hlinkClick r:id="rId2" action="ppaction://hlinksldjump"/>
          </p:cNvPr>
          <p:cNvSpPr txBox="1"/>
          <p:nvPr/>
        </p:nvSpPr>
        <p:spPr>
          <a:xfrm>
            <a:off x="432418" y="2567204"/>
            <a:ext cx="5548630" cy="925894"/>
          </a:xfrm>
          <a:prstGeom prst="rect">
            <a:avLst/>
          </a:prstGeom>
          <a:noFill/>
        </p:spPr>
        <p:txBody>
          <a:bodyPr wrap="square" rtlCol="0">
            <a:spAutoFit/>
          </a:bodyPr>
          <a:lstStyle/>
          <a:p>
            <a:pPr>
              <a:lnSpc>
                <a:spcPts val="6500"/>
              </a:lnSpc>
              <a:defRPr/>
            </a:pPr>
            <a:r>
              <a:rPr lang="zh-CN" altLang="en-US" sz="4800" b="1"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本课时内</a:t>
            </a:r>
            <a:r>
              <a:rPr lang="zh-CN" altLang="en-US"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容结束 </a:t>
            </a:r>
            <a:endParaRPr lang="en-US" altLang="zh-CN"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extLst>
      <p:ext uri="{BB962C8B-B14F-4D97-AF65-F5344CB8AC3E}">
        <p14:creationId xmlns:p14="http://schemas.microsoft.com/office/powerpoint/2010/main" val="36528550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5524565"/>
          </a:xfrm>
          <a:prstGeom prst="rect">
            <a:avLst/>
          </a:prstGeom>
        </p:spPr>
        <p:txBody>
          <a:bodyPr wrap="square" lIns="121898" tIns="60948" rIns="121898" bIns="60948">
            <a:spAutoFit/>
          </a:bodyPr>
          <a:lstStyle/>
          <a:p>
            <a:pPr marL="355600" indent="-355600" algn="just">
              <a:lnSpc>
                <a:spcPct val="150000"/>
              </a:lnSpc>
              <a:spcAft>
                <a:spcPts val="0"/>
              </a:spcAft>
              <a:tabLst>
                <a:tab pos="3510915" algn="l"/>
              </a:tabLst>
            </a:pPr>
            <a:r>
              <a:rPr lang="zh-CN" altLang="zh-CN" sz="2600" kern="100" dirty="0">
                <a:latin typeface="Times New Roman"/>
                <a:ea typeface="微软雅黑"/>
                <a:cs typeface="Times New Roman"/>
              </a:rPr>
              <a:t>二、气体摩尔体积</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定义：单</a:t>
            </a:r>
            <a:r>
              <a:rPr lang="zh-CN" altLang="zh-CN" sz="2600" kern="100" dirty="0" smtClean="0">
                <a:latin typeface="Times New Roman"/>
                <a:ea typeface="微软雅黑"/>
                <a:cs typeface="Times New Roman"/>
              </a:rPr>
              <a:t>位</a:t>
            </a:r>
            <a:r>
              <a:rPr lang="en-US" altLang="zh-CN" sz="2600" kern="100" dirty="0" smtClean="0">
                <a:latin typeface="Times New Roman"/>
                <a:ea typeface="微软雅黑"/>
                <a:cs typeface="Times New Roman"/>
                <a:sym typeface="Times New Roman"/>
              </a:rPr>
              <a:t>__________</a:t>
            </a:r>
            <a:r>
              <a:rPr lang="zh-CN" altLang="zh-CN" sz="2600" kern="100" dirty="0" smtClean="0">
                <a:latin typeface="Times New Roman"/>
                <a:ea typeface="微软雅黑"/>
                <a:cs typeface="Times New Roman"/>
              </a:rPr>
              <a:t>的</a:t>
            </a:r>
            <a:r>
              <a:rPr lang="zh-CN" altLang="zh-CN" sz="2600" kern="100" dirty="0">
                <a:latin typeface="Times New Roman"/>
                <a:ea typeface="微软雅黑"/>
                <a:cs typeface="Times New Roman"/>
              </a:rPr>
              <a:t>气体所占有</a:t>
            </a:r>
            <a:r>
              <a:rPr lang="zh-CN" altLang="zh-CN" sz="2600" kern="100" dirty="0" smtClean="0">
                <a:latin typeface="Times New Roman"/>
                <a:ea typeface="微软雅黑"/>
                <a:cs typeface="Times New Roman"/>
              </a:rPr>
              <a:t>的</a:t>
            </a:r>
            <a:r>
              <a:rPr lang="en-US" altLang="zh-CN" sz="2600" kern="100" dirty="0" smtClean="0">
                <a:latin typeface="Times New Roman"/>
                <a:ea typeface="微软雅黑"/>
                <a:cs typeface="Times New Roman"/>
                <a:sym typeface="Times New Roman"/>
              </a:rPr>
              <a:t>______</a:t>
            </a:r>
            <a:r>
              <a:rPr lang="zh-CN" altLang="zh-CN" sz="2600" kern="100" dirty="0" smtClean="0">
                <a:latin typeface="Times New Roman"/>
                <a:ea typeface="微软雅黑"/>
                <a:cs typeface="Times New Roman"/>
              </a:rPr>
              <a:t>称</a:t>
            </a:r>
            <a:r>
              <a:rPr lang="zh-CN" altLang="zh-CN" sz="2600" kern="100" dirty="0">
                <a:latin typeface="Times New Roman"/>
                <a:ea typeface="微软雅黑"/>
                <a:cs typeface="Times New Roman"/>
              </a:rPr>
              <a:t>为气体摩尔体积。符号：</a:t>
            </a:r>
            <a:r>
              <a:rPr lang="en-US" altLang="zh-CN" sz="2600" i="1" kern="100" dirty="0" err="1">
                <a:latin typeface="Times New Roman"/>
                <a:ea typeface="微软雅黑"/>
                <a:cs typeface="Courier New"/>
              </a:rPr>
              <a:t>V</a:t>
            </a:r>
            <a:r>
              <a:rPr lang="en-US" altLang="zh-CN" sz="2600" kern="100" baseline="-25000" dirty="0" err="1">
                <a:latin typeface="Times New Roman"/>
                <a:ea typeface="微软雅黑"/>
                <a:cs typeface="Courier New"/>
              </a:rPr>
              <a:t>m</a:t>
            </a:r>
            <a:r>
              <a:rPr lang="zh-CN" altLang="zh-CN" sz="2600" kern="100" dirty="0">
                <a:latin typeface="Times New Roman"/>
                <a:ea typeface="微软雅黑"/>
                <a:cs typeface="Times New Roman"/>
              </a:rPr>
              <a:t>，单位</a:t>
            </a:r>
            <a:r>
              <a:rPr lang="en-US" altLang="zh-CN" sz="2600" kern="100" dirty="0">
                <a:latin typeface="Times New Roman"/>
                <a:ea typeface="微软雅黑"/>
                <a:cs typeface="Courier New"/>
              </a:rPr>
              <a:t>L·mol</a:t>
            </a:r>
            <a:r>
              <a:rPr lang="en-US" altLang="zh-CN" sz="2600" kern="100" baseline="30000" dirty="0">
                <a:latin typeface="Times New Roman"/>
                <a:ea typeface="微软雅黑"/>
                <a:cs typeface="Courier New"/>
              </a:rPr>
              <a:t>-1</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或</a:t>
            </a:r>
            <a:r>
              <a:rPr lang="en-US" altLang="zh-CN" sz="2600" kern="100" dirty="0">
                <a:latin typeface="Times New Roman"/>
                <a:ea typeface="微软雅黑"/>
                <a:cs typeface="Courier New"/>
              </a:rPr>
              <a:t>L/</a:t>
            </a:r>
            <a:r>
              <a:rPr lang="en-US" altLang="zh-CN" sz="2600" kern="100" dirty="0" err="1">
                <a:latin typeface="Times New Roman"/>
                <a:ea typeface="微软雅黑"/>
                <a:cs typeface="Courier New"/>
              </a:rPr>
              <a:t>mol</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m</a:t>
            </a:r>
            <a:r>
              <a:rPr lang="en-US" altLang="zh-CN" sz="2600" kern="100" baseline="30000" dirty="0">
                <a:latin typeface="Times New Roman"/>
                <a:ea typeface="微软雅黑"/>
                <a:cs typeface="Courier New"/>
              </a:rPr>
              <a:t>3</a:t>
            </a:r>
            <a:r>
              <a:rPr lang="en-US" altLang="zh-CN" sz="2600" kern="100" dirty="0">
                <a:latin typeface="Times New Roman"/>
                <a:ea typeface="微软雅黑"/>
                <a:cs typeface="Courier New"/>
              </a:rPr>
              <a:t>·mol</a:t>
            </a:r>
            <a:r>
              <a:rPr lang="en-US" altLang="zh-CN" sz="2600" kern="100" baseline="30000" dirty="0">
                <a:latin typeface="Times New Roman"/>
                <a:ea typeface="微软雅黑"/>
                <a:cs typeface="Courier New"/>
              </a:rPr>
              <a:t>-1</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或</a:t>
            </a:r>
            <a:r>
              <a:rPr lang="en-US" altLang="zh-CN" sz="2600" kern="100" dirty="0">
                <a:latin typeface="Times New Roman"/>
                <a:ea typeface="微软雅黑"/>
                <a:cs typeface="Courier New"/>
              </a:rPr>
              <a:t>m</a:t>
            </a:r>
            <a:r>
              <a:rPr lang="en-US" altLang="zh-CN" sz="2600" kern="100" baseline="30000" dirty="0">
                <a:latin typeface="Times New Roman"/>
                <a:ea typeface="微软雅黑"/>
                <a:cs typeface="Courier New"/>
              </a:rPr>
              <a:t>3</a:t>
            </a:r>
            <a:r>
              <a:rPr lang="en-US" altLang="zh-CN" sz="2600" kern="100" dirty="0">
                <a:latin typeface="Times New Roman"/>
                <a:ea typeface="微软雅黑"/>
                <a:cs typeface="Courier New"/>
              </a:rPr>
              <a:t>/</a:t>
            </a:r>
            <a:r>
              <a:rPr lang="en-US" altLang="zh-CN" sz="2600" kern="100" dirty="0" err="1">
                <a:latin typeface="Times New Roman"/>
                <a:ea typeface="微软雅黑"/>
                <a:cs typeface="Courier New"/>
              </a:rPr>
              <a:t>mol</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定义式</a:t>
            </a:r>
            <a:r>
              <a:rPr lang="zh-CN" altLang="zh-CN" sz="2600" kern="100" dirty="0" smtClean="0">
                <a:latin typeface="Times New Roman"/>
                <a:ea typeface="微软雅黑"/>
                <a:cs typeface="Times New Roman"/>
              </a:rPr>
              <a:t>：</a:t>
            </a:r>
            <a:r>
              <a:rPr lang="en-US" altLang="zh-CN" sz="2600" kern="100" dirty="0" smtClean="0">
                <a:latin typeface="Times New Roman"/>
                <a:ea typeface="微软雅黑"/>
                <a:cs typeface="Times New Roman"/>
                <a:sym typeface="Times New Roman"/>
              </a:rPr>
              <a:t>__________</a:t>
            </a:r>
            <a:r>
              <a:rPr lang="en-US" altLang="zh-CN" sz="2600" kern="100" dirty="0">
                <a:latin typeface="Times New Roman"/>
                <a:ea typeface="微软雅黑"/>
                <a:cs typeface="Times New Roman"/>
                <a:sym typeface="Times New Roman"/>
              </a:rPr>
              <a:t>_</a:t>
            </a:r>
            <a:r>
              <a:rPr lang="en-US" altLang="zh-CN" sz="2600" kern="100" dirty="0" smtClean="0">
                <a:latin typeface="Times New Roman"/>
                <a:ea typeface="微软雅黑"/>
                <a:cs typeface="Times New Roman"/>
                <a:sym typeface="Times New Roman"/>
              </a:rPr>
              <a:t>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影响气体摩尔体积的因素</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a:t>
            </a: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单位物质的量的气体分子数都是</a:t>
            </a:r>
            <a:r>
              <a:rPr lang="en-US" altLang="zh-CN" sz="2600" i="1" kern="100" dirty="0">
                <a:latin typeface="Times New Roman"/>
                <a:ea typeface="微软雅黑"/>
                <a:cs typeface="Courier New"/>
              </a:rPr>
              <a:t>N</a:t>
            </a:r>
            <a:r>
              <a:rPr lang="en-US" altLang="zh-CN" sz="2600" kern="100" baseline="-25000" dirty="0">
                <a:latin typeface="Times New Roman"/>
                <a:ea typeface="微软雅黑"/>
                <a:cs typeface="Courier New"/>
              </a:rPr>
              <a:t>A</a:t>
            </a:r>
            <a:r>
              <a:rPr lang="zh-CN" altLang="zh-CN" sz="2600" kern="100" dirty="0">
                <a:latin typeface="Times New Roman"/>
                <a:ea typeface="微软雅黑"/>
                <a:cs typeface="Times New Roman"/>
              </a:rPr>
              <a:t>，气体摩尔体积的数值取决于气体所处</a:t>
            </a:r>
            <a:r>
              <a:rPr lang="zh-CN" altLang="zh-CN" sz="2600" kern="100" dirty="0" smtClean="0">
                <a:latin typeface="Times New Roman"/>
                <a:ea typeface="微软雅黑"/>
                <a:cs typeface="Times New Roman"/>
              </a:rPr>
              <a:t>的</a:t>
            </a:r>
            <a:r>
              <a:rPr lang="en-US" altLang="zh-CN" sz="2600" kern="100" dirty="0" smtClean="0">
                <a:latin typeface="Times New Roman"/>
                <a:ea typeface="微软雅黑"/>
                <a:cs typeface="Times New Roman"/>
                <a:sym typeface="Times New Roman"/>
              </a:rPr>
              <a:t>______</a:t>
            </a:r>
            <a:r>
              <a:rPr lang="zh-CN" altLang="zh-CN" sz="2600" kern="100" dirty="0" smtClean="0">
                <a:latin typeface="Times New Roman"/>
                <a:ea typeface="微软雅黑"/>
                <a:cs typeface="Times New Roman"/>
              </a:rPr>
              <a:t>和</a:t>
            </a:r>
            <a:r>
              <a:rPr lang="en-US" altLang="zh-CN" sz="2600" kern="100" dirty="0" smtClean="0">
                <a:latin typeface="Times New Roman"/>
                <a:ea typeface="微软雅黑"/>
                <a:cs typeface="Times New Roman"/>
                <a:sym typeface="Times New Roman"/>
              </a:rPr>
              <a:t>______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a:t>
            </a: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标准状况下</a:t>
            </a:r>
            <a:r>
              <a:rPr lang="en-US" altLang="zh-CN" sz="2600" kern="100" dirty="0">
                <a:latin typeface="Times New Roman"/>
                <a:ea typeface="微软雅黑"/>
                <a:cs typeface="Courier New"/>
              </a:rPr>
              <a:t>(</a:t>
            </a:r>
            <a:r>
              <a:rPr lang="zh-CN" altLang="zh-CN" sz="2600" kern="100" dirty="0" smtClean="0">
                <a:latin typeface="Times New Roman"/>
                <a:ea typeface="微软雅黑"/>
                <a:cs typeface="Times New Roman"/>
              </a:rPr>
              <a:t>即</a:t>
            </a:r>
            <a:r>
              <a:rPr lang="en-US" altLang="zh-CN" sz="2600" kern="100" dirty="0" smtClean="0">
                <a:latin typeface="Times New Roman"/>
                <a:ea typeface="微软雅黑"/>
                <a:cs typeface="Times New Roman"/>
                <a:sym typeface="Times New Roman"/>
              </a:rPr>
              <a:t>___________</a:t>
            </a:r>
            <a:r>
              <a:rPr lang="zh-CN" altLang="zh-CN" sz="2600" kern="100" dirty="0" smtClean="0">
                <a:latin typeface="Times New Roman"/>
                <a:ea typeface="微软雅黑"/>
                <a:cs typeface="Times New Roman"/>
              </a:rPr>
              <a:t>和</a:t>
            </a:r>
            <a:r>
              <a:rPr lang="en-US" altLang="zh-CN" sz="2600" kern="100" dirty="0" smtClean="0">
                <a:latin typeface="Times New Roman"/>
                <a:ea typeface="微软雅黑"/>
                <a:cs typeface="Times New Roman"/>
                <a:sym typeface="Times New Roman"/>
              </a:rPr>
              <a:t>___________</a:t>
            </a:r>
            <a:r>
              <a:rPr lang="en-US" altLang="zh-CN" sz="2600" kern="100" dirty="0" smtClean="0">
                <a:latin typeface="Times New Roman"/>
                <a:ea typeface="微软雅黑"/>
                <a:cs typeface="Courier New"/>
              </a:rPr>
              <a:t>)</a:t>
            </a:r>
            <a:r>
              <a:rPr lang="zh-CN" altLang="zh-CN" sz="2600" kern="100" dirty="0">
                <a:latin typeface="Times New Roman"/>
                <a:ea typeface="微软雅黑"/>
                <a:cs typeface="Times New Roman"/>
              </a:rPr>
              <a:t>，气体摩尔体积约</a:t>
            </a:r>
            <a:r>
              <a:rPr lang="zh-CN" altLang="zh-CN" sz="2600" kern="100" dirty="0" smtClean="0">
                <a:latin typeface="Times New Roman"/>
                <a:ea typeface="微软雅黑"/>
                <a:cs typeface="Times New Roman"/>
              </a:rPr>
              <a:t>为</a:t>
            </a:r>
            <a:r>
              <a:rPr lang="en-US" altLang="zh-CN" sz="2600" kern="100" dirty="0" smtClean="0">
                <a:latin typeface="Times New Roman"/>
                <a:ea typeface="微软雅黑"/>
                <a:cs typeface="Times New Roman"/>
                <a:sym typeface="Times New Roman"/>
              </a:rPr>
              <a:t>_______________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
        <p:nvSpPr>
          <p:cNvPr id="2" name="矩形 1"/>
          <p:cNvSpPr/>
          <p:nvPr/>
        </p:nvSpPr>
        <p:spPr>
          <a:xfrm>
            <a:off x="2404796" y="1404569"/>
            <a:ext cx="1518364"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物质的量</a:t>
            </a:r>
            <a:endParaRPr lang="zh-CN" altLang="en-US" sz="2600" dirty="0">
              <a:solidFill>
                <a:srgbClr val="C00000"/>
              </a:solidFill>
              <a:latin typeface="Times New Roman"/>
              <a:ea typeface="微软雅黑"/>
              <a:sym typeface="Times New Roman"/>
            </a:endParaRPr>
          </a:p>
        </p:txBody>
      </p:sp>
      <p:sp>
        <p:nvSpPr>
          <p:cNvPr id="3" name="矩形 2"/>
          <p:cNvSpPr/>
          <p:nvPr/>
        </p:nvSpPr>
        <p:spPr>
          <a:xfrm>
            <a:off x="6410241" y="1404569"/>
            <a:ext cx="851515"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体积</a:t>
            </a:r>
            <a:endParaRPr lang="zh-CN" altLang="en-US" sz="2600" dirty="0">
              <a:solidFill>
                <a:srgbClr val="C00000"/>
              </a:solidFill>
              <a:latin typeface="Times New Roman"/>
              <a:ea typeface="微软雅黑"/>
              <a:sym typeface="Times New Roman"/>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196264479"/>
              </p:ext>
            </p:extLst>
          </p:nvPr>
        </p:nvGraphicFramePr>
        <p:xfrm>
          <a:off x="2224776" y="2394679"/>
          <a:ext cx="1244600" cy="800100"/>
        </p:xfrm>
        <a:graphic>
          <a:graphicData uri="http://schemas.openxmlformats.org/presentationml/2006/ole">
            <mc:AlternateContent xmlns:mc="http://schemas.openxmlformats.org/markup-compatibility/2006">
              <mc:Choice xmlns:v="urn:schemas-microsoft-com:vml" Requires="v">
                <p:oleObj spid="_x0000_s2128" name="Document" r:id="rId3" imgW="1254887" imgH="799616" progId="Word.Document.8">
                  <p:embed/>
                </p:oleObj>
              </mc:Choice>
              <mc:Fallback>
                <p:oleObj name="Document" r:id="rId3" imgW="1254887" imgH="799616" progId="Word.Document.8">
                  <p:embed/>
                  <p:pic>
                    <p:nvPicPr>
                      <p:cNvPr id="0" name=""/>
                      <p:cNvPicPr/>
                      <p:nvPr/>
                    </p:nvPicPr>
                    <p:blipFill>
                      <a:blip r:embed="rId4"/>
                      <a:stretch>
                        <a:fillRect/>
                      </a:stretch>
                    </p:blipFill>
                    <p:spPr>
                      <a:xfrm>
                        <a:off x="2224776" y="2394679"/>
                        <a:ext cx="1244600" cy="800100"/>
                      </a:xfrm>
                      <a:prstGeom prst="rect">
                        <a:avLst/>
                      </a:prstGeom>
                    </p:spPr>
                  </p:pic>
                </p:oleObj>
              </mc:Fallback>
            </mc:AlternateContent>
          </a:graphicData>
        </a:graphic>
      </p:graphicFrame>
      <p:sp>
        <p:nvSpPr>
          <p:cNvPr id="7" name="矩形 6"/>
          <p:cNvSpPr/>
          <p:nvPr/>
        </p:nvSpPr>
        <p:spPr>
          <a:xfrm>
            <a:off x="1207730" y="4374899"/>
            <a:ext cx="851515"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温度</a:t>
            </a:r>
            <a:endParaRPr lang="zh-CN" altLang="en-US" sz="2600" dirty="0">
              <a:solidFill>
                <a:srgbClr val="C00000"/>
              </a:solidFill>
              <a:latin typeface="Times New Roman"/>
              <a:ea typeface="微软雅黑"/>
              <a:sym typeface="Times New Roman"/>
            </a:endParaRPr>
          </a:p>
        </p:txBody>
      </p:sp>
      <p:sp>
        <p:nvSpPr>
          <p:cNvPr id="9" name="矩形 8"/>
          <p:cNvSpPr/>
          <p:nvPr/>
        </p:nvSpPr>
        <p:spPr>
          <a:xfrm>
            <a:off x="2453381" y="4374899"/>
            <a:ext cx="851515"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压强</a:t>
            </a:r>
            <a:endParaRPr lang="zh-CN" altLang="en-US" sz="2600" dirty="0">
              <a:solidFill>
                <a:srgbClr val="C00000"/>
              </a:solidFill>
              <a:latin typeface="Times New Roman"/>
              <a:ea typeface="微软雅黑"/>
              <a:sym typeface="Times New Roman"/>
            </a:endParaRPr>
          </a:p>
        </p:txBody>
      </p:sp>
      <p:sp>
        <p:nvSpPr>
          <p:cNvPr id="10" name="矩形 9"/>
          <p:cNvSpPr/>
          <p:nvPr/>
        </p:nvSpPr>
        <p:spPr>
          <a:xfrm>
            <a:off x="4250001" y="5004969"/>
            <a:ext cx="1008609" cy="492443"/>
          </a:xfrm>
          <a:prstGeom prst="rect">
            <a:avLst/>
          </a:prstGeom>
        </p:spPr>
        <p:txBody>
          <a:bodyPr wrap="none">
            <a:spAutoFit/>
          </a:bodyPr>
          <a:lstStyle/>
          <a:p>
            <a:r>
              <a:rPr lang="en-US" altLang="zh-CN" sz="2600" kern="100" dirty="0" smtClean="0">
                <a:solidFill>
                  <a:srgbClr val="C00000"/>
                </a:solidFill>
                <a:latin typeface="Times New Roman"/>
                <a:ea typeface="微软雅黑"/>
                <a:cs typeface="Courier New"/>
                <a:sym typeface="Times New Roman"/>
              </a:rPr>
              <a:t>273 K</a:t>
            </a:r>
            <a:endParaRPr lang="zh-CN" altLang="en-US" sz="2600" dirty="0">
              <a:solidFill>
                <a:srgbClr val="C00000"/>
              </a:solidFill>
              <a:latin typeface="Times New Roman"/>
              <a:ea typeface="微软雅黑"/>
              <a:sym typeface="Times New Roman"/>
            </a:endParaRPr>
          </a:p>
        </p:txBody>
      </p:sp>
      <p:sp>
        <p:nvSpPr>
          <p:cNvPr id="11" name="矩形 10"/>
          <p:cNvSpPr/>
          <p:nvPr/>
        </p:nvSpPr>
        <p:spPr>
          <a:xfrm>
            <a:off x="6410241" y="5004969"/>
            <a:ext cx="1268296" cy="492443"/>
          </a:xfrm>
          <a:prstGeom prst="rect">
            <a:avLst/>
          </a:prstGeom>
        </p:spPr>
        <p:txBody>
          <a:bodyPr wrap="none">
            <a:spAutoFit/>
          </a:bodyPr>
          <a:lstStyle/>
          <a:p>
            <a:r>
              <a:rPr lang="en-US" altLang="zh-CN" sz="2600" kern="100" dirty="0" smtClean="0">
                <a:solidFill>
                  <a:srgbClr val="C00000"/>
                </a:solidFill>
                <a:latin typeface="Times New Roman"/>
                <a:ea typeface="微软雅黑"/>
                <a:cs typeface="Courier New"/>
                <a:sym typeface="Times New Roman"/>
              </a:rPr>
              <a:t>101 </a:t>
            </a:r>
            <a:r>
              <a:rPr lang="en-US" altLang="zh-CN" sz="2600" kern="100" dirty="0" err="1" smtClean="0">
                <a:solidFill>
                  <a:srgbClr val="C00000"/>
                </a:solidFill>
                <a:latin typeface="Times New Roman"/>
                <a:ea typeface="微软雅黑"/>
                <a:cs typeface="Courier New"/>
                <a:sym typeface="Times New Roman"/>
              </a:rPr>
              <a:t>kPa</a:t>
            </a:r>
            <a:endParaRPr lang="zh-CN" altLang="en-US" sz="2600" dirty="0">
              <a:solidFill>
                <a:srgbClr val="C00000"/>
              </a:solidFill>
              <a:latin typeface="Times New Roman"/>
              <a:ea typeface="微软雅黑"/>
              <a:sym typeface="Times New Roman"/>
            </a:endParaRPr>
          </a:p>
        </p:txBody>
      </p:sp>
      <p:sp>
        <p:nvSpPr>
          <p:cNvPr id="12" name="矩形 11"/>
          <p:cNvSpPr/>
          <p:nvPr/>
        </p:nvSpPr>
        <p:spPr>
          <a:xfrm>
            <a:off x="1207730" y="5547641"/>
            <a:ext cx="1842171" cy="492443"/>
          </a:xfrm>
          <a:prstGeom prst="rect">
            <a:avLst/>
          </a:prstGeom>
        </p:spPr>
        <p:txBody>
          <a:bodyPr wrap="none">
            <a:spAutoFit/>
          </a:bodyPr>
          <a:lstStyle/>
          <a:p>
            <a:r>
              <a:rPr lang="en-US" altLang="zh-CN" sz="2600" kern="100" dirty="0">
                <a:solidFill>
                  <a:srgbClr val="C00000"/>
                </a:solidFill>
                <a:latin typeface="Times New Roman"/>
                <a:ea typeface="微软雅黑"/>
                <a:cs typeface="Courier New"/>
                <a:sym typeface="Times New Roman"/>
              </a:rPr>
              <a:t>22.4 L·mol</a:t>
            </a:r>
            <a:r>
              <a:rPr lang="en-US" altLang="zh-CN" sz="2600" kern="100" baseline="30000" dirty="0">
                <a:solidFill>
                  <a:srgbClr val="C00000"/>
                </a:solidFill>
                <a:latin typeface="Times New Roman"/>
                <a:ea typeface="微软雅黑"/>
                <a:cs typeface="Courier New"/>
                <a:sym typeface="Times New Roman"/>
              </a:rPr>
              <a:t>-1</a:t>
            </a:r>
            <a:endParaRPr lang="zh-CN" altLang="en-US" sz="2600" dirty="0">
              <a:solidFill>
                <a:srgbClr val="C00000"/>
              </a:solidFill>
              <a:latin typeface="Times New Roman"/>
              <a:ea typeface="微软雅黑"/>
              <a:sym typeface="Times New Roman"/>
            </a:endParaRPr>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7" grpId="0" autoUpdateAnimBg="0"/>
      <p:bldP spid="9" grpId="0" autoUpdateAnimBg="0"/>
      <p:bldP spid="10" grpId="0" autoUpdateAnimBg="0"/>
      <p:bldP spid="11" grpId="0" autoUpdateAnimBg="0"/>
      <p:bldP spid="1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1326195"/>
            <a:ext cx="11654075" cy="1923579"/>
          </a:xfrm>
          <a:prstGeom prst="rect">
            <a:avLst/>
          </a:prstGeom>
        </p:spPr>
        <p:txBody>
          <a:bodyPr wrap="square" lIns="121898" tIns="60948" rIns="121898" bIns="60948">
            <a:spAutoFit/>
          </a:bodyPr>
          <a:lstStyle/>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阿伏加德罗定律：在相同的温度和压强下，任何具</a:t>
            </a:r>
            <a:r>
              <a:rPr lang="zh-CN" altLang="zh-CN" sz="2600" kern="100" dirty="0" smtClean="0">
                <a:latin typeface="Times New Roman"/>
                <a:ea typeface="微软雅黑"/>
                <a:cs typeface="Times New Roman"/>
              </a:rPr>
              <a:t>有</a:t>
            </a:r>
            <a:r>
              <a:rPr lang="en-US" altLang="zh-CN" sz="2600" kern="100" dirty="0" smtClean="0">
                <a:latin typeface="Times New Roman"/>
                <a:ea typeface="微软雅黑"/>
                <a:cs typeface="Times New Roman"/>
                <a:sym typeface="Times New Roman"/>
              </a:rPr>
              <a:t>____________</a:t>
            </a:r>
            <a:r>
              <a:rPr lang="zh-CN" altLang="zh-CN" sz="2600" kern="100" dirty="0" smtClean="0">
                <a:latin typeface="Times New Roman"/>
                <a:ea typeface="微软雅黑"/>
                <a:cs typeface="Times New Roman"/>
              </a:rPr>
              <a:t>的</a:t>
            </a:r>
            <a:r>
              <a:rPr lang="zh-CN" altLang="zh-CN" sz="2600" kern="100" dirty="0">
                <a:latin typeface="Times New Roman"/>
                <a:ea typeface="微软雅黑"/>
                <a:cs typeface="Times New Roman"/>
              </a:rPr>
              <a:t>气体都具有相同</a:t>
            </a:r>
            <a:r>
              <a:rPr lang="zh-CN" altLang="zh-CN" sz="2600" kern="100" dirty="0" smtClean="0">
                <a:latin typeface="Times New Roman"/>
                <a:ea typeface="微软雅黑"/>
                <a:cs typeface="Times New Roman"/>
              </a:rPr>
              <a:t>的</a:t>
            </a:r>
            <a:r>
              <a:rPr lang="en-US" altLang="zh-CN" sz="2600" kern="100" dirty="0" smtClean="0">
                <a:latin typeface="Times New Roman"/>
                <a:ea typeface="微软雅黑"/>
                <a:cs typeface="Times New Roman"/>
                <a:sym typeface="Times New Roman"/>
              </a:rPr>
              <a:t>_____</a:t>
            </a:r>
            <a:r>
              <a:rPr lang="en-US" altLang="zh-CN" sz="2600" kern="100" dirty="0">
                <a:latin typeface="Times New Roman"/>
                <a:ea typeface="微软雅黑"/>
                <a:cs typeface="Times New Roman"/>
                <a:sym typeface="Times New Roman"/>
              </a:rPr>
              <a:t>_</a:t>
            </a:r>
            <a:r>
              <a:rPr lang="en-US" altLang="zh-CN" sz="2600" kern="100" dirty="0" smtClean="0">
                <a:latin typeface="Times New Roman"/>
                <a:ea typeface="微软雅黑"/>
                <a:cs typeface="Times New Roman"/>
                <a:sym typeface="Times New Roman"/>
              </a:rPr>
              <a:t>__</a:t>
            </a:r>
            <a:r>
              <a:rPr lang="zh-CN" altLang="zh-CN" sz="2600" kern="100" dirty="0" smtClean="0">
                <a:latin typeface="Times New Roman"/>
                <a:ea typeface="微软雅黑"/>
                <a:cs typeface="Times New Roman"/>
              </a:rPr>
              <a:t>。</a:t>
            </a:r>
            <a:r>
              <a:rPr lang="zh-CN" altLang="zh-CN" sz="2600" kern="100" dirty="0">
                <a:latin typeface="Times New Roman"/>
                <a:ea typeface="微软雅黑"/>
                <a:cs typeface="Times New Roman"/>
              </a:rPr>
              <a:t>或在相同的温度和压强下，相同体积的任何气体都含有相同</a:t>
            </a:r>
            <a:r>
              <a:rPr lang="zh-CN" altLang="zh-CN" sz="2600" kern="100" dirty="0" smtClean="0">
                <a:latin typeface="Times New Roman"/>
                <a:ea typeface="微软雅黑"/>
                <a:cs typeface="Times New Roman"/>
              </a:rPr>
              <a:t>的</a:t>
            </a:r>
            <a:r>
              <a:rPr lang="en-US" altLang="zh-CN" sz="2600" kern="100" dirty="0" smtClean="0">
                <a:latin typeface="Times New Roman"/>
                <a:ea typeface="微软雅黑"/>
                <a:cs typeface="Times New Roman"/>
                <a:sym typeface="Times New Roman"/>
              </a:rPr>
              <a:t>________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
        <p:nvSpPr>
          <p:cNvPr id="2" name="矩形 1"/>
          <p:cNvSpPr/>
          <p:nvPr/>
        </p:nvSpPr>
        <p:spPr>
          <a:xfrm>
            <a:off x="8518892" y="1371245"/>
            <a:ext cx="1851789"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相同微粒数</a:t>
            </a:r>
            <a:endParaRPr lang="zh-CN" altLang="en-US" sz="2600" dirty="0">
              <a:solidFill>
                <a:srgbClr val="C00000"/>
              </a:solidFill>
              <a:latin typeface="Times New Roman"/>
              <a:ea typeface="微软雅黑"/>
              <a:sym typeface="Times New Roman"/>
            </a:endParaRPr>
          </a:p>
        </p:txBody>
      </p:sp>
      <p:sp>
        <p:nvSpPr>
          <p:cNvPr id="3" name="矩形 2"/>
          <p:cNvSpPr/>
          <p:nvPr/>
        </p:nvSpPr>
        <p:spPr>
          <a:xfrm>
            <a:off x="2629821" y="2001315"/>
            <a:ext cx="851515"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体积</a:t>
            </a:r>
            <a:endParaRPr lang="zh-CN" altLang="en-US" sz="2600" dirty="0">
              <a:solidFill>
                <a:srgbClr val="C00000"/>
              </a:solidFill>
              <a:latin typeface="Times New Roman"/>
              <a:ea typeface="微软雅黑"/>
              <a:sym typeface="Times New Roman"/>
            </a:endParaRPr>
          </a:p>
        </p:txBody>
      </p:sp>
      <p:sp>
        <p:nvSpPr>
          <p:cNvPr id="4" name="矩形 3"/>
          <p:cNvSpPr/>
          <p:nvPr/>
        </p:nvSpPr>
        <p:spPr>
          <a:xfrm>
            <a:off x="2224776" y="2586380"/>
            <a:ext cx="1184940"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微粒数</a:t>
            </a:r>
            <a:endParaRPr lang="zh-CN" altLang="en-US" sz="2600" dirty="0">
              <a:solidFill>
                <a:srgbClr val="C00000"/>
              </a:solidFill>
              <a:latin typeface="Times New Roman"/>
              <a:ea typeface="微软雅黑"/>
              <a:sym typeface="Times New Roman"/>
            </a:endParaRPr>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A3A3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952</TotalTime>
  <Words>3197</Words>
  <Application>Microsoft Office PowerPoint</Application>
  <PresentationFormat>自定义</PresentationFormat>
  <Paragraphs>254</Paragraphs>
  <Slides>71</Slides>
  <Notes>6</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71</vt:i4>
      </vt:variant>
    </vt:vector>
  </HeadingPairs>
  <TitlesOfParts>
    <vt:vector size="73" baseType="lpstr">
      <vt:lpstr>Office 主题​​</vt:lpstr>
      <vt:lpstr>Document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zhongyao.kang</dc:creator>
  <cp:lastModifiedBy>user</cp:lastModifiedBy>
  <cp:revision>708</cp:revision>
  <dcterms:created xsi:type="dcterms:W3CDTF">2016-06-07T15:36:00Z</dcterms:created>
  <dcterms:modified xsi:type="dcterms:W3CDTF">2022-05-24T01:00:05Z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