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2"/>
  </p:notesMasterIdLst>
  <p:sldIdLst>
    <p:sldId id="458" r:id="rId2"/>
    <p:sldId id="646" r:id="rId3"/>
    <p:sldId id="544" r:id="rId4"/>
    <p:sldId id="328" r:id="rId5"/>
    <p:sldId id="547" r:id="rId6"/>
    <p:sldId id="1646" r:id="rId7"/>
    <p:sldId id="1647" r:id="rId8"/>
    <p:sldId id="1648" r:id="rId9"/>
    <p:sldId id="1649" r:id="rId10"/>
    <p:sldId id="1650" r:id="rId11"/>
    <p:sldId id="1651" r:id="rId12"/>
    <p:sldId id="1652" r:id="rId13"/>
    <p:sldId id="1653" r:id="rId14"/>
    <p:sldId id="1654" r:id="rId15"/>
    <p:sldId id="1655" r:id="rId16"/>
    <p:sldId id="1656" r:id="rId17"/>
    <p:sldId id="1657" r:id="rId18"/>
    <p:sldId id="1658" r:id="rId19"/>
    <p:sldId id="1659" r:id="rId20"/>
    <p:sldId id="352" r:id="rId21"/>
    <p:sldId id="401" r:id="rId22"/>
    <p:sldId id="1123" r:id="rId23"/>
    <p:sldId id="1125" r:id="rId24"/>
    <p:sldId id="1270" r:id="rId25"/>
    <p:sldId id="1271" r:id="rId26"/>
    <p:sldId id="1272" r:id="rId27"/>
    <p:sldId id="1573" r:id="rId28"/>
    <p:sldId id="1574" r:id="rId29"/>
    <p:sldId id="1576" r:id="rId30"/>
    <p:sldId id="1577" r:id="rId31"/>
    <p:sldId id="630" r:id="rId32"/>
    <p:sldId id="1580" r:id="rId33"/>
    <p:sldId id="1581" r:id="rId34"/>
    <p:sldId id="1582" r:id="rId35"/>
    <p:sldId id="1594" r:id="rId36"/>
    <p:sldId id="1595" r:id="rId37"/>
    <p:sldId id="1596" r:id="rId38"/>
    <p:sldId id="1597" r:id="rId39"/>
    <p:sldId id="1598" r:id="rId40"/>
    <p:sldId id="1423" r:id="rId41"/>
    <p:sldId id="770" r:id="rId42"/>
    <p:sldId id="806" r:id="rId43"/>
    <p:sldId id="771" r:id="rId44"/>
    <p:sldId id="807" r:id="rId45"/>
    <p:sldId id="773" r:id="rId46"/>
    <p:sldId id="781" r:id="rId47"/>
    <p:sldId id="775" r:id="rId48"/>
    <p:sldId id="782" r:id="rId49"/>
    <p:sldId id="783" r:id="rId50"/>
    <p:sldId id="1661" r:id="rId51"/>
    <p:sldId id="353" r:id="rId52"/>
    <p:sldId id="599" r:id="rId53"/>
    <p:sldId id="571" r:id="rId54"/>
    <p:sldId id="764" r:id="rId55"/>
    <p:sldId id="572" r:id="rId56"/>
    <p:sldId id="765" r:id="rId57"/>
    <p:sldId id="573" r:id="rId58"/>
    <p:sldId id="766" r:id="rId59"/>
    <p:sldId id="638" r:id="rId60"/>
    <p:sldId id="575" r:id="rId61"/>
    <p:sldId id="576" r:id="rId62"/>
    <p:sldId id="577" r:id="rId63"/>
    <p:sldId id="791" r:id="rId64"/>
    <p:sldId id="578" r:id="rId65"/>
    <p:sldId id="745" r:id="rId66"/>
    <p:sldId id="746" r:id="rId67"/>
    <p:sldId id="1662" r:id="rId68"/>
    <p:sldId id="747" r:id="rId69"/>
    <p:sldId id="748" r:id="rId70"/>
    <p:sldId id="749" r:id="rId71"/>
    <p:sldId id="750" r:id="rId72"/>
    <p:sldId id="751" r:id="rId73"/>
    <p:sldId id="752" r:id="rId74"/>
    <p:sldId id="753" r:id="rId75"/>
    <p:sldId id="754" r:id="rId76"/>
    <p:sldId id="1663" r:id="rId77"/>
    <p:sldId id="789" r:id="rId78"/>
    <p:sldId id="790" r:id="rId79"/>
    <p:sldId id="1664" r:id="rId80"/>
    <p:sldId id="708" r:id="rId81"/>
  </p:sldIdLst>
  <p:sldSz cx="12190413" cy="6859588"/>
  <p:notesSz cx="6858000" cy="9144000"/>
  <p:custDataLst>
    <p:tags r:id="rId83"/>
  </p:custDataLst>
  <p:defaultTextStyle>
    <a:defPPr>
      <a:defRPr lang="zh-CN"/>
    </a:defPPr>
    <a:lvl1pPr marL="0" algn="l" defTabSz="9143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63" algn="l" defTabSz="9143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26" algn="l" defTabSz="9143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90" algn="l" defTabSz="9143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53" algn="l" defTabSz="9143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18" algn="l" defTabSz="9143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81" algn="l" defTabSz="9143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144" algn="l" defTabSz="9143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307" algn="l" defTabSz="9143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E41908"/>
    <a:srgbClr val="340A5E"/>
    <a:srgbClr val="3A3A3A"/>
    <a:srgbClr val="FFC001"/>
    <a:srgbClr val="FAFAFA"/>
    <a:srgbClr val="F0B700"/>
    <a:srgbClr val="E2AC00"/>
    <a:srgbClr val="B08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51" autoAdjust="0"/>
    <p:restoredTop sz="94714" autoAdjust="0"/>
  </p:normalViewPr>
  <p:slideViewPr>
    <p:cSldViewPr snapToObjects="1" showGuides="1">
      <p:cViewPr>
        <p:scale>
          <a:sx n="75" d="100"/>
          <a:sy n="75" d="100"/>
        </p:scale>
        <p:origin x="-2016" y="-960"/>
      </p:cViewPr>
      <p:guideLst>
        <p:guide orient="horz" pos="3022"/>
        <p:guide orient="horz" pos="1344"/>
        <p:guide orient="horz" pos="2886"/>
        <p:guide pos="3839"/>
        <p:guide pos="1135"/>
        <p:guide pos="5608"/>
        <p:guide pos="7006"/>
        <p:guide pos="2886"/>
      </p:guideLst>
    </p:cSldViewPr>
  </p:slideViewPr>
  <p:outlineViewPr>
    <p:cViewPr>
      <p:scale>
        <a:sx n="33" d="100"/>
        <a:sy n="33" d="100"/>
      </p:scale>
      <p:origin x="0" y="-15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4302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470F4-B71D-48E3-8849-D94058D0B438}" type="datetimeFigureOut">
              <a:rPr lang="zh-CN" altLang="en-US" smtClean="0"/>
              <a:t>2022-5-24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BDDFF-9C74-45EE-AD90-2B14BDC10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17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3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6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0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53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18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81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44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07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041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/>
              <a:t>51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5.xml"/><Relationship Id="rId7" Type="http://schemas.openxmlformats.org/officeDocument/2006/relationships/slide" Target="../slides/slide48.xml"/><Relationship Id="rId2" Type="http://schemas.openxmlformats.org/officeDocument/2006/relationships/slide" Target="../slides/slide43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1.xml"/><Relationship Id="rId5" Type="http://schemas.openxmlformats.org/officeDocument/2006/relationships/slide" Target="../slides/slide3.xml"/><Relationship Id="rId4" Type="http://schemas.openxmlformats.org/officeDocument/2006/relationships/slide" Target="../slides/slide47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0.xml"/><Relationship Id="rId13" Type="http://schemas.openxmlformats.org/officeDocument/2006/relationships/slide" Target="../slides/slide72.xml"/><Relationship Id="rId3" Type="http://schemas.openxmlformats.org/officeDocument/2006/relationships/slide" Target="../slides/slide52.xml"/><Relationship Id="rId7" Type="http://schemas.openxmlformats.org/officeDocument/2006/relationships/slide" Target="../slides/slide59.xml"/><Relationship Id="rId12" Type="http://schemas.openxmlformats.org/officeDocument/2006/relationships/slide" Target="../slides/slide70.xml"/><Relationship Id="rId17" Type="http://schemas.openxmlformats.org/officeDocument/2006/relationships/slide" Target="../slides/slide77.xml"/><Relationship Id="rId2" Type="http://schemas.openxmlformats.org/officeDocument/2006/relationships/slide" Target="../slides/slide61.xml"/><Relationship Id="rId16" Type="http://schemas.openxmlformats.org/officeDocument/2006/relationships/slide" Target="../slides/slide68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7.xml"/><Relationship Id="rId11" Type="http://schemas.openxmlformats.org/officeDocument/2006/relationships/slide" Target="../slides/slide3.xml"/><Relationship Id="rId5" Type="http://schemas.openxmlformats.org/officeDocument/2006/relationships/slide" Target="../slides/slide55.xml"/><Relationship Id="rId15" Type="http://schemas.openxmlformats.org/officeDocument/2006/relationships/slide" Target="../slides/slide65.xml"/><Relationship Id="rId10" Type="http://schemas.openxmlformats.org/officeDocument/2006/relationships/slide" Target="../slides/slide64.xml"/><Relationship Id="rId4" Type="http://schemas.openxmlformats.org/officeDocument/2006/relationships/slide" Target="../slides/slide53.xml"/><Relationship Id="rId9" Type="http://schemas.openxmlformats.org/officeDocument/2006/relationships/slide" Target="../slides/slide62.xml"/><Relationship Id="rId14" Type="http://schemas.openxmlformats.org/officeDocument/2006/relationships/slide" Target="../slides/slide7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/>
        </p:nvSpPr>
        <p:spPr>
          <a:xfrm>
            <a:off x="175895" y="489585"/>
            <a:ext cx="11863070" cy="6219190"/>
          </a:xfrm>
          <a:prstGeom prst="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1"/>
          <p:cNvSpPr txBox="1"/>
          <p:nvPr userDrawn="1"/>
        </p:nvSpPr>
        <p:spPr>
          <a:xfrm>
            <a:off x="374083" y="13885"/>
            <a:ext cx="533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课堂达标训练</a:t>
            </a:r>
            <a:endParaRPr lang="zh-CN" altLang="en-US" sz="1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28" name="直接连接符 27"/>
          <p:cNvCxnSpPr/>
          <p:nvPr userDrawn="1"/>
        </p:nvCxnSpPr>
        <p:spPr>
          <a:xfrm>
            <a:off x="192405" y="358157"/>
            <a:ext cx="10945495" cy="825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矩形 28"/>
          <p:cNvSpPr/>
          <p:nvPr userDrawn="1"/>
        </p:nvSpPr>
        <p:spPr>
          <a:xfrm>
            <a:off x="175895" y="1922"/>
            <a:ext cx="159385" cy="3708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 userDrawn="1"/>
        </p:nvSpPr>
        <p:spPr>
          <a:xfrm>
            <a:off x="11075670" y="0"/>
            <a:ext cx="949325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13"/>
          <p:cNvSpPr txBox="1"/>
          <p:nvPr userDrawn="1"/>
        </p:nvSpPr>
        <p:spPr>
          <a:xfrm>
            <a:off x="11042684" y="34273"/>
            <a:ext cx="10807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方正小标宋简体" panose="02010601030101010101" charset="-122"/>
                <a:ea typeface="方正小标宋简体" panose="02010601030101010101" charset="-122"/>
                <a:sym typeface="+mn-ea"/>
              </a:rPr>
              <a:t>创新设计</a:t>
            </a:r>
          </a:p>
        </p:txBody>
      </p:sp>
      <p:sp>
        <p:nvSpPr>
          <p:cNvPr id="48" name="圆角矩形 47">
            <a:hlinkClick r:id="rId2" action="ppaction://hlinksldjump"/>
          </p:cNvPr>
          <p:cNvSpPr/>
          <p:nvPr userDrawn="1"/>
        </p:nvSpPr>
        <p:spPr>
          <a:xfrm>
            <a:off x="2411036" y="6467611"/>
            <a:ext cx="487617" cy="2305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49" name="圆角矩形 48">
            <a:hlinkClick r:id="rId3" action="ppaction://hlinksldjump"/>
          </p:cNvPr>
          <p:cNvSpPr/>
          <p:nvPr userDrawn="1"/>
        </p:nvSpPr>
        <p:spPr>
          <a:xfrm>
            <a:off x="3012302" y="6467611"/>
            <a:ext cx="487617" cy="2305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50" name="圆角矩形 49">
            <a:hlinkClick r:id="rId4" action="ppaction://hlinksldjump"/>
          </p:cNvPr>
          <p:cNvSpPr/>
          <p:nvPr userDrawn="1"/>
        </p:nvSpPr>
        <p:spPr>
          <a:xfrm>
            <a:off x="3613569" y="6467611"/>
            <a:ext cx="487617" cy="2305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51" name="动作按钮: 后退或前一项 50">
            <a:hlinkClick r:id="" action="ppaction://hlinkshowjump?jump=previousslide"/>
          </p:cNvPr>
          <p:cNvSpPr/>
          <p:nvPr userDrawn="1"/>
        </p:nvSpPr>
        <p:spPr>
          <a:xfrm>
            <a:off x="11156224" y="6429276"/>
            <a:ext cx="268570" cy="268668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52" name="动作按钮: 前进或下一项 51">
            <a:hlinkClick r:id="" action="ppaction://hlinkshowjump?jump=nextslide"/>
          </p:cNvPr>
          <p:cNvSpPr/>
          <p:nvPr userDrawn="1"/>
        </p:nvSpPr>
        <p:spPr>
          <a:xfrm>
            <a:off x="11535905" y="6429276"/>
            <a:ext cx="268570" cy="268668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53" name="动作按钮: 结束 52">
            <a:hlinkClick r:id="" action="ppaction://hlinkshowjump?jump=endshow"/>
          </p:cNvPr>
          <p:cNvSpPr/>
          <p:nvPr userDrawn="1"/>
        </p:nvSpPr>
        <p:spPr>
          <a:xfrm>
            <a:off x="11915586" y="6425148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54" name="TextBox 53">
            <a:hlinkClick r:id="rId5" action="ppaction://hlinksldjump"/>
          </p:cNvPr>
          <p:cNvSpPr txBox="1"/>
          <p:nvPr userDrawn="1"/>
        </p:nvSpPr>
        <p:spPr>
          <a:xfrm>
            <a:off x="10464692" y="639011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u="sng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  <a:endParaRPr lang="zh-CN" altLang="en-US" sz="1600" b="1" u="sng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圆角矩形 54">
            <a:hlinkClick r:id="rId6" action="ppaction://hlinksldjump"/>
          </p:cNvPr>
          <p:cNvSpPr/>
          <p:nvPr userDrawn="1"/>
        </p:nvSpPr>
        <p:spPr>
          <a:xfrm>
            <a:off x="1809769" y="6467611"/>
            <a:ext cx="487617" cy="2305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17" name="圆角矩形 16">
            <a:hlinkClick r:id="rId7" action="ppaction://hlinksldjump"/>
          </p:cNvPr>
          <p:cNvSpPr/>
          <p:nvPr userDrawn="1"/>
        </p:nvSpPr>
        <p:spPr>
          <a:xfrm>
            <a:off x="4218437" y="6481007"/>
            <a:ext cx="487617" cy="2305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/>
        </p:nvSpPr>
        <p:spPr>
          <a:xfrm>
            <a:off x="175895" y="489585"/>
            <a:ext cx="11863070" cy="6219190"/>
          </a:xfrm>
          <a:prstGeom prst="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圆角矩形 49">
            <a:hlinkClick r:id="rId2" action="ppaction://hlinksldjump"/>
          </p:cNvPr>
          <p:cNvSpPr/>
          <p:nvPr userDrawn="1"/>
        </p:nvSpPr>
        <p:spPr>
          <a:xfrm>
            <a:off x="5364349" y="6455736"/>
            <a:ext cx="487617" cy="2305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</a:t>
            </a:r>
          </a:p>
        </p:txBody>
      </p:sp>
      <p:sp>
        <p:nvSpPr>
          <p:cNvPr id="51" name="圆角矩形 50">
            <a:hlinkClick r:id="rId3" action="ppaction://hlinksldjump"/>
          </p:cNvPr>
          <p:cNvSpPr/>
          <p:nvPr userDrawn="1"/>
        </p:nvSpPr>
        <p:spPr>
          <a:xfrm>
            <a:off x="1756749" y="6455736"/>
            <a:ext cx="487617" cy="2305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52" name="圆角矩形 51">
            <a:hlinkClick r:id="rId4" action="ppaction://hlinksldjump"/>
          </p:cNvPr>
          <p:cNvSpPr/>
          <p:nvPr userDrawn="1"/>
        </p:nvSpPr>
        <p:spPr>
          <a:xfrm>
            <a:off x="2358016" y="6455736"/>
            <a:ext cx="487617" cy="2305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53" name="圆角矩形 52">
            <a:hlinkClick r:id="rId5" action="ppaction://hlinksldjump"/>
          </p:cNvPr>
          <p:cNvSpPr/>
          <p:nvPr userDrawn="1"/>
        </p:nvSpPr>
        <p:spPr>
          <a:xfrm>
            <a:off x="2959282" y="6455736"/>
            <a:ext cx="487617" cy="2305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54" name="圆角矩形 53">
            <a:hlinkClick r:id="rId6" action="ppaction://hlinksldjump"/>
          </p:cNvPr>
          <p:cNvSpPr/>
          <p:nvPr userDrawn="1"/>
        </p:nvSpPr>
        <p:spPr>
          <a:xfrm>
            <a:off x="3560549" y="6455736"/>
            <a:ext cx="487617" cy="2305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55" name="圆角矩形 54">
            <a:hlinkClick r:id="rId7" action="ppaction://hlinksldjump"/>
          </p:cNvPr>
          <p:cNvSpPr/>
          <p:nvPr userDrawn="1"/>
        </p:nvSpPr>
        <p:spPr>
          <a:xfrm>
            <a:off x="4161816" y="6455736"/>
            <a:ext cx="487617" cy="2305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</a:p>
        </p:txBody>
      </p:sp>
      <p:sp>
        <p:nvSpPr>
          <p:cNvPr id="56" name="圆角矩形 55">
            <a:hlinkClick r:id="rId8" action="ppaction://hlinksldjump"/>
          </p:cNvPr>
          <p:cNvSpPr/>
          <p:nvPr userDrawn="1"/>
        </p:nvSpPr>
        <p:spPr>
          <a:xfrm>
            <a:off x="4763083" y="6455736"/>
            <a:ext cx="487617" cy="2305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</a:p>
        </p:txBody>
      </p:sp>
      <p:sp>
        <p:nvSpPr>
          <p:cNvPr id="57" name="圆角矩形 56">
            <a:hlinkClick r:id="rId9" action="ppaction://hlinksldjump"/>
          </p:cNvPr>
          <p:cNvSpPr/>
          <p:nvPr userDrawn="1"/>
        </p:nvSpPr>
        <p:spPr>
          <a:xfrm>
            <a:off x="5963912" y="6449471"/>
            <a:ext cx="487617" cy="2305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08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圆角矩形 57">
            <a:hlinkClick r:id="rId10" action="ppaction://hlinksldjump"/>
          </p:cNvPr>
          <p:cNvSpPr/>
          <p:nvPr userDrawn="1"/>
        </p:nvSpPr>
        <p:spPr>
          <a:xfrm>
            <a:off x="6565179" y="6449471"/>
            <a:ext cx="487617" cy="2305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09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动作按钮: 后退或前一项 58">
            <a:hlinkClick r:id="" action="ppaction://hlinkshowjump?jump=previousslide"/>
          </p:cNvPr>
          <p:cNvSpPr/>
          <p:nvPr userDrawn="1"/>
        </p:nvSpPr>
        <p:spPr>
          <a:xfrm>
            <a:off x="11156224" y="6429276"/>
            <a:ext cx="268570" cy="268668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60" name="动作按钮: 前进或下一项 59">
            <a:hlinkClick r:id="" action="ppaction://hlinkshowjump?jump=nextslide"/>
          </p:cNvPr>
          <p:cNvSpPr/>
          <p:nvPr userDrawn="1"/>
        </p:nvSpPr>
        <p:spPr>
          <a:xfrm>
            <a:off x="11535905" y="6429276"/>
            <a:ext cx="268570" cy="268668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61" name="动作按钮: 结束 60">
            <a:hlinkClick r:id="" action="ppaction://hlinkshowjump?jump=endshow"/>
          </p:cNvPr>
          <p:cNvSpPr/>
          <p:nvPr userDrawn="1"/>
        </p:nvSpPr>
        <p:spPr>
          <a:xfrm>
            <a:off x="11915586" y="6425148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62" name="TextBox 61">
            <a:hlinkClick r:id="rId11" action="ppaction://hlinksldjump"/>
          </p:cNvPr>
          <p:cNvSpPr txBox="1"/>
          <p:nvPr userDrawn="1"/>
        </p:nvSpPr>
        <p:spPr>
          <a:xfrm>
            <a:off x="10464692" y="639011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u="sng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  <a:endParaRPr lang="zh-CN" altLang="en-US" sz="1600" b="1" u="sng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圆角矩形 15">
            <a:hlinkClick r:id="rId12" action="ppaction://hlinksldjump"/>
          </p:cNvPr>
          <p:cNvSpPr/>
          <p:nvPr userDrawn="1"/>
        </p:nvSpPr>
        <p:spPr>
          <a:xfrm>
            <a:off x="8208751" y="6463390"/>
            <a:ext cx="443288" cy="2305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</a:p>
        </p:txBody>
      </p:sp>
      <p:sp>
        <p:nvSpPr>
          <p:cNvPr id="17" name="圆角矩形 16">
            <a:hlinkClick r:id="rId13" action="ppaction://hlinksldjump"/>
          </p:cNvPr>
          <p:cNvSpPr/>
          <p:nvPr userDrawn="1"/>
        </p:nvSpPr>
        <p:spPr>
          <a:xfrm>
            <a:off x="8725343" y="6475265"/>
            <a:ext cx="443288" cy="2305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</a:p>
        </p:txBody>
      </p:sp>
      <p:sp>
        <p:nvSpPr>
          <p:cNvPr id="18" name="圆角矩形 17">
            <a:hlinkClick r:id="rId14" action="ppaction://hlinksldjump"/>
          </p:cNvPr>
          <p:cNvSpPr/>
          <p:nvPr userDrawn="1"/>
        </p:nvSpPr>
        <p:spPr>
          <a:xfrm>
            <a:off x="9253163" y="6475265"/>
            <a:ext cx="443288" cy="2305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</a:p>
        </p:txBody>
      </p:sp>
      <p:sp>
        <p:nvSpPr>
          <p:cNvPr id="19" name="圆角矩形 18">
            <a:hlinkClick r:id="rId15" action="ppaction://hlinksldjump"/>
          </p:cNvPr>
          <p:cNvSpPr/>
          <p:nvPr userDrawn="1"/>
        </p:nvSpPr>
        <p:spPr>
          <a:xfrm>
            <a:off x="7187216" y="6451515"/>
            <a:ext cx="443288" cy="2305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</a:p>
        </p:txBody>
      </p:sp>
      <p:sp>
        <p:nvSpPr>
          <p:cNvPr id="20" name="圆角矩形 19">
            <a:hlinkClick r:id="rId16" action="ppaction://hlinksldjump"/>
          </p:cNvPr>
          <p:cNvSpPr/>
          <p:nvPr userDrawn="1"/>
        </p:nvSpPr>
        <p:spPr>
          <a:xfrm>
            <a:off x="7703921" y="6463390"/>
            <a:ext cx="443288" cy="2305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</a:p>
        </p:txBody>
      </p:sp>
      <p:sp>
        <p:nvSpPr>
          <p:cNvPr id="23" name="文本框 1"/>
          <p:cNvSpPr txBox="1"/>
          <p:nvPr userDrawn="1"/>
        </p:nvSpPr>
        <p:spPr>
          <a:xfrm>
            <a:off x="374083" y="13885"/>
            <a:ext cx="533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课后巩固训练</a:t>
            </a:r>
            <a:endParaRPr lang="zh-CN" altLang="en-US" sz="1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24" name="直接连接符 23"/>
          <p:cNvCxnSpPr/>
          <p:nvPr userDrawn="1"/>
        </p:nvCxnSpPr>
        <p:spPr>
          <a:xfrm>
            <a:off x="192405" y="358157"/>
            <a:ext cx="10945495" cy="825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矩形 24"/>
          <p:cNvSpPr/>
          <p:nvPr userDrawn="1"/>
        </p:nvSpPr>
        <p:spPr>
          <a:xfrm>
            <a:off x="175895" y="1922"/>
            <a:ext cx="159385" cy="3708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 userDrawn="1"/>
        </p:nvSpPr>
        <p:spPr>
          <a:xfrm>
            <a:off x="11075670" y="0"/>
            <a:ext cx="949325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13"/>
          <p:cNvSpPr txBox="1"/>
          <p:nvPr userDrawn="1"/>
        </p:nvSpPr>
        <p:spPr>
          <a:xfrm>
            <a:off x="11042684" y="34273"/>
            <a:ext cx="10807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方正小标宋简体" panose="02010601030101010101" charset="-122"/>
                <a:ea typeface="方正小标宋简体" panose="02010601030101010101" charset="-122"/>
                <a:sym typeface="+mn-ea"/>
              </a:rPr>
              <a:t>创新设计</a:t>
            </a:r>
          </a:p>
        </p:txBody>
      </p:sp>
      <p:sp>
        <p:nvSpPr>
          <p:cNvPr id="29" name="圆角矩形 28">
            <a:hlinkClick r:id="rId17" action="ppaction://hlinksldjump"/>
          </p:cNvPr>
          <p:cNvSpPr/>
          <p:nvPr userDrawn="1"/>
        </p:nvSpPr>
        <p:spPr>
          <a:xfrm>
            <a:off x="9817371" y="6486938"/>
            <a:ext cx="443288" cy="2305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 userDrawn="1"/>
        </p:nvSpPr>
        <p:spPr>
          <a:xfrm rot="18900000">
            <a:off x="2251932" y="-298458"/>
            <a:ext cx="7197911" cy="721578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337" h="11361">
                <a:moveTo>
                  <a:pt x="540" y="0"/>
                </a:moveTo>
                <a:lnTo>
                  <a:pt x="2698" y="0"/>
                </a:lnTo>
                <a:cubicBezTo>
                  <a:pt x="2996" y="0"/>
                  <a:pt x="3238" y="242"/>
                  <a:pt x="3238" y="540"/>
                </a:cubicBezTo>
                <a:lnTo>
                  <a:pt x="3238" y="2698"/>
                </a:lnTo>
                <a:cubicBezTo>
                  <a:pt x="3238" y="2829"/>
                  <a:pt x="3192" y="2948"/>
                  <a:pt x="3115" y="3042"/>
                </a:cubicBezTo>
                <a:lnTo>
                  <a:pt x="3109" y="3048"/>
                </a:lnTo>
                <a:lnTo>
                  <a:pt x="11337" y="11276"/>
                </a:lnTo>
                <a:lnTo>
                  <a:pt x="11252" y="11361"/>
                </a:lnTo>
                <a:lnTo>
                  <a:pt x="3022" y="3130"/>
                </a:lnTo>
                <a:lnTo>
                  <a:pt x="3021" y="3131"/>
                </a:lnTo>
                <a:cubicBezTo>
                  <a:pt x="2931" y="3198"/>
                  <a:pt x="2819" y="3238"/>
                  <a:pt x="2698" y="3238"/>
                </a:cubicBezTo>
                <a:lnTo>
                  <a:pt x="540" y="3238"/>
                </a:lnTo>
                <a:cubicBezTo>
                  <a:pt x="242" y="3238"/>
                  <a:pt x="0" y="2996"/>
                  <a:pt x="0" y="2698"/>
                </a:cubicBezTo>
                <a:lnTo>
                  <a:pt x="0" y="540"/>
                </a:lnTo>
                <a:cubicBezTo>
                  <a:pt x="0" y="242"/>
                  <a:pt x="242" y="0"/>
                  <a:pt x="54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2" tIns="45716" rIns="91432" bIns="45716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11156224" y="6429276"/>
            <a:ext cx="268570" cy="268668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11535905" y="6429276"/>
            <a:ext cx="268570" cy="268668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11915586" y="6425148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>
            <a:hlinkClick r:id="rId2" action="ppaction://hlinksldjump"/>
          </p:cNvPr>
          <p:cNvSpPr/>
          <p:nvPr userDrawn="1"/>
        </p:nvSpPr>
        <p:spPr>
          <a:xfrm>
            <a:off x="10339085" y="6448649"/>
            <a:ext cx="751108" cy="22992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sldjump"/>
              </a:rPr>
              <a:t>目录</a:t>
            </a:r>
            <a:endParaRPr lang="zh-CN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2"/>
          <p:cNvSpPr txBox="1"/>
          <p:nvPr userDrawn="1"/>
        </p:nvSpPr>
        <p:spPr>
          <a:xfrm>
            <a:off x="1144758" y="2318924"/>
            <a:ext cx="2148560" cy="185734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>
              <a:defRPr/>
            </a:pPr>
            <a:r>
              <a:rPr lang="en-US" altLang="zh-CN" sz="1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02846" y="2477399"/>
            <a:ext cx="7432972" cy="784818"/>
          </a:xfrm>
          <a:prstGeom prst="rect">
            <a:avLst/>
          </a:prstGeom>
          <a:noFill/>
        </p:spPr>
        <p:txBody>
          <a:bodyPr wrap="square" lIns="121910" tIns="60954" rIns="121910" bIns="60954" rtlCol="0">
            <a:spAutoFit/>
          </a:bodyPr>
          <a:lstStyle/>
          <a:p>
            <a:pPr algn="ctr"/>
            <a:r>
              <a:rPr lang="zh-CN" altLang="en-US" sz="43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新知自主预习</a:t>
            </a:r>
            <a:endParaRPr lang="en-US" altLang="zh-CN" sz="43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 userDrawn="1"/>
        </p:nvSpPr>
        <p:spPr>
          <a:xfrm rot="18900000">
            <a:off x="2251932" y="-1423576"/>
            <a:ext cx="7197911" cy="721578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337" h="11361">
                <a:moveTo>
                  <a:pt x="540" y="0"/>
                </a:moveTo>
                <a:lnTo>
                  <a:pt x="2698" y="0"/>
                </a:lnTo>
                <a:cubicBezTo>
                  <a:pt x="2996" y="0"/>
                  <a:pt x="3238" y="242"/>
                  <a:pt x="3238" y="540"/>
                </a:cubicBezTo>
                <a:lnTo>
                  <a:pt x="3238" y="2698"/>
                </a:lnTo>
                <a:cubicBezTo>
                  <a:pt x="3238" y="2829"/>
                  <a:pt x="3192" y="2948"/>
                  <a:pt x="3115" y="3042"/>
                </a:cubicBezTo>
                <a:lnTo>
                  <a:pt x="3109" y="3048"/>
                </a:lnTo>
                <a:lnTo>
                  <a:pt x="11337" y="11276"/>
                </a:lnTo>
                <a:lnTo>
                  <a:pt x="11252" y="11361"/>
                </a:lnTo>
                <a:lnTo>
                  <a:pt x="3022" y="3130"/>
                </a:lnTo>
                <a:lnTo>
                  <a:pt x="3021" y="3131"/>
                </a:lnTo>
                <a:cubicBezTo>
                  <a:pt x="2931" y="3198"/>
                  <a:pt x="2819" y="3238"/>
                  <a:pt x="2698" y="3238"/>
                </a:cubicBezTo>
                <a:lnTo>
                  <a:pt x="540" y="3238"/>
                </a:lnTo>
                <a:cubicBezTo>
                  <a:pt x="242" y="3238"/>
                  <a:pt x="0" y="2996"/>
                  <a:pt x="0" y="2698"/>
                </a:cubicBezTo>
                <a:lnTo>
                  <a:pt x="0" y="540"/>
                </a:lnTo>
                <a:cubicBezTo>
                  <a:pt x="0" y="242"/>
                  <a:pt x="242" y="0"/>
                  <a:pt x="54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2" tIns="45716" rIns="91432" bIns="45716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11156224" y="6429276"/>
            <a:ext cx="268570" cy="268668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11535905" y="6429276"/>
            <a:ext cx="268570" cy="268668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11915586" y="6425148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>
            <a:hlinkClick r:id="rId2" action="ppaction://hlinksldjump"/>
          </p:cNvPr>
          <p:cNvSpPr/>
          <p:nvPr userDrawn="1"/>
        </p:nvSpPr>
        <p:spPr>
          <a:xfrm>
            <a:off x="10339085" y="6448649"/>
            <a:ext cx="751108" cy="22992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sldjump"/>
              </a:rPr>
              <a:t>目录</a:t>
            </a:r>
            <a:endParaRPr lang="zh-CN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22"/>
          <p:cNvSpPr txBox="1"/>
          <p:nvPr userDrawn="1"/>
        </p:nvSpPr>
        <p:spPr>
          <a:xfrm>
            <a:off x="3182542" y="1390066"/>
            <a:ext cx="8096466" cy="76961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>
              <a:defRPr/>
            </a:pPr>
            <a:r>
              <a:rPr lang="zh-CN" altLang="en-US" sz="43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课堂互动探究</a:t>
            </a:r>
            <a:endParaRPr lang="zh-CN" altLang="zh-CN" sz="4300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文本框 2"/>
          <p:cNvSpPr txBox="1"/>
          <p:nvPr userDrawn="1"/>
        </p:nvSpPr>
        <p:spPr>
          <a:xfrm>
            <a:off x="1144758" y="1193806"/>
            <a:ext cx="2148560" cy="185734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>
              <a:defRPr/>
            </a:pPr>
            <a:r>
              <a:rPr lang="en-US" altLang="zh-CN" sz="1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  <p:bldLst>
      <p:bldP spid="1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 userDrawn="1"/>
        </p:nvSpPr>
        <p:spPr>
          <a:xfrm rot="18900000">
            <a:off x="2251932" y="-298458"/>
            <a:ext cx="7197911" cy="721578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337" h="11361">
                <a:moveTo>
                  <a:pt x="540" y="0"/>
                </a:moveTo>
                <a:lnTo>
                  <a:pt x="2698" y="0"/>
                </a:lnTo>
                <a:cubicBezTo>
                  <a:pt x="2996" y="0"/>
                  <a:pt x="3238" y="242"/>
                  <a:pt x="3238" y="540"/>
                </a:cubicBezTo>
                <a:lnTo>
                  <a:pt x="3238" y="2698"/>
                </a:lnTo>
                <a:cubicBezTo>
                  <a:pt x="3238" y="2829"/>
                  <a:pt x="3192" y="2948"/>
                  <a:pt x="3115" y="3042"/>
                </a:cubicBezTo>
                <a:lnTo>
                  <a:pt x="3109" y="3048"/>
                </a:lnTo>
                <a:lnTo>
                  <a:pt x="11337" y="11276"/>
                </a:lnTo>
                <a:lnTo>
                  <a:pt x="11252" y="11361"/>
                </a:lnTo>
                <a:lnTo>
                  <a:pt x="3022" y="3130"/>
                </a:lnTo>
                <a:lnTo>
                  <a:pt x="3021" y="3131"/>
                </a:lnTo>
                <a:cubicBezTo>
                  <a:pt x="2931" y="3198"/>
                  <a:pt x="2819" y="3238"/>
                  <a:pt x="2698" y="3238"/>
                </a:cubicBezTo>
                <a:lnTo>
                  <a:pt x="540" y="3238"/>
                </a:lnTo>
                <a:cubicBezTo>
                  <a:pt x="242" y="3238"/>
                  <a:pt x="0" y="2996"/>
                  <a:pt x="0" y="2698"/>
                </a:cubicBezTo>
                <a:lnTo>
                  <a:pt x="0" y="540"/>
                </a:lnTo>
                <a:cubicBezTo>
                  <a:pt x="0" y="242"/>
                  <a:pt x="242" y="0"/>
                  <a:pt x="540" y="0"/>
                </a:cubicBezTo>
                <a:close/>
              </a:path>
            </a:pathLst>
          </a:cu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2" tIns="45716" rIns="91432" bIns="45716" rtlCol="0" anchor="ctr">
            <a:noAutofit/>
          </a:bodyPr>
          <a:lstStyle/>
          <a:p>
            <a:pPr algn="ctr"/>
            <a:endParaRPr lang="zh-CN" altLang="en-US">
              <a:solidFill>
                <a:srgbClr val="FF00FF"/>
              </a:solidFill>
            </a:endParaRPr>
          </a:p>
        </p:txBody>
      </p:sp>
      <p:sp>
        <p:nvSpPr>
          <p:cNvPr id="10" name="动作按钮: 后退或前一项 9">
            <a:hlinkClick r:id="" action="ppaction://hlinkshowjump?jump=previousslide"/>
          </p:cNvPr>
          <p:cNvSpPr/>
          <p:nvPr userDrawn="1"/>
        </p:nvSpPr>
        <p:spPr>
          <a:xfrm>
            <a:off x="11156224" y="6429276"/>
            <a:ext cx="268570" cy="268668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前进或下一项 10">
            <a:hlinkClick r:id="" action="ppaction://hlinkshowjump?jump=nextslide"/>
          </p:cNvPr>
          <p:cNvSpPr/>
          <p:nvPr userDrawn="1"/>
        </p:nvSpPr>
        <p:spPr>
          <a:xfrm>
            <a:off x="11535905" y="6429276"/>
            <a:ext cx="268570" cy="268668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12" name="动作按钮: 结束 11">
            <a:hlinkClick r:id="" action="ppaction://hlinkshowjump?jump=endshow"/>
          </p:cNvPr>
          <p:cNvSpPr/>
          <p:nvPr userDrawn="1"/>
        </p:nvSpPr>
        <p:spPr>
          <a:xfrm>
            <a:off x="11915586" y="6425148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>
            <a:hlinkClick r:id="rId2" action="ppaction://hlinksldjump"/>
          </p:cNvPr>
          <p:cNvSpPr/>
          <p:nvPr userDrawn="1"/>
        </p:nvSpPr>
        <p:spPr>
          <a:xfrm>
            <a:off x="10339085" y="6448649"/>
            <a:ext cx="751108" cy="22992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sldjump"/>
              </a:rPr>
              <a:t>目录</a:t>
            </a:r>
            <a:endParaRPr lang="zh-CN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22"/>
          <p:cNvSpPr txBox="1"/>
          <p:nvPr userDrawn="1"/>
        </p:nvSpPr>
        <p:spPr>
          <a:xfrm>
            <a:off x="3182542" y="2515184"/>
            <a:ext cx="8096466" cy="76961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>
              <a:defRPr/>
            </a:pPr>
            <a:r>
              <a:rPr lang="zh-CN" altLang="en-US" sz="4300" b="1" dirty="0" smtClean="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课堂达标训练</a:t>
            </a:r>
            <a:endParaRPr lang="zh-CN" altLang="zh-CN" sz="4300" b="1" dirty="0">
              <a:solidFill>
                <a:srgbClr val="FF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文本框 2"/>
          <p:cNvSpPr txBox="1"/>
          <p:nvPr userDrawn="1"/>
        </p:nvSpPr>
        <p:spPr>
          <a:xfrm>
            <a:off x="1144758" y="2318924"/>
            <a:ext cx="2148560" cy="186204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>
              <a:defRPr/>
            </a:pPr>
            <a:r>
              <a:rPr lang="en-US" altLang="zh-CN" sz="115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7126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  <p:bldLst>
      <p:bldP spid="1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 userDrawn="1"/>
        </p:nvSpPr>
        <p:spPr>
          <a:xfrm rot="18900000">
            <a:off x="2251932" y="-298458"/>
            <a:ext cx="7197911" cy="721578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337" h="11361">
                <a:moveTo>
                  <a:pt x="540" y="0"/>
                </a:moveTo>
                <a:lnTo>
                  <a:pt x="2698" y="0"/>
                </a:lnTo>
                <a:cubicBezTo>
                  <a:pt x="2996" y="0"/>
                  <a:pt x="3238" y="242"/>
                  <a:pt x="3238" y="540"/>
                </a:cubicBezTo>
                <a:lnTo>
                  <a:pt x="3238" y="2698"/>
                </a:lnTo>
                <a:cubicBezTo>
                  <a:pt x="3238" y="2829"/>
                  <a:pt x="3192" y="2948"/>
                  <a:pt x="3115" y="3042"/>
                </a:cubicBezTo>
                <a:lnTo>
                  <a:pt x="3109" y="3048"/>
                </a:lnTo>
                <a:lnTo>
                  <a:pt x="11337" y="11276"/>
                </a:lnTo>
                <a:lnTo>
                  <a:pt x="11252" y="11361"/>
                </a:lnTo>
                <a:lnTo>
                  <a:pt x="3022" y="3130"/>
                </a:lnTo>
                <a:lnTo>
                  <a:pt x="3021" y="3131"/>
                </a:lnTo>
                <a:cubicBezTo>
                  <a:pt x="2931" y="3198"/>
                  <a:pt x="2819" y="3238"/>
                  <a:pt x="2698" y="3238"/>
                </a:cubicBezTo>
                <a:lnTo>
                  <a:pt x="540" y="3238"/>
                </a:lnTo>
                <a:cubicBezTo>
                  <a:pt x="242" y="3238"/>
                  <a:pt x="0" y="2996"/>
                  <a:pt x="0" y="2698"/>
                </a:cubicBezTo>
                <a:lnTo>
                  <a:pt x="0" y="540"/>
                </a:lnTo>
                <a:cubicBezTo>
                  <a:pt x="0" y="242"/>
                  <a:pt x="242" y="0"/>
                  <a:pt x="5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2" tIns="45716" rIns="91432" bIns="45716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11156224" y="6429276"/>
            <a:ext cx="268570" cy="268668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11535905" y="6429276"/>
            <a:ext cx="268570" cy="268668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11915586" y="6425148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>
            <a:hlinkClick r:id="rId2" action="ppaction://hlinksldjump"/>
          </p:cNvPr>
          <p:cNvSpPr/>
          <p:nvPr userDrawn="1"/>
        </p:nvSpPr>
        <p:spPr>
          <a:xfrm>
            <a:off x="10339085" y="6448649"/>
            <a:ext cx="751108" cy="22992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sldjump"/>
              </a:rPr>
              <a:t>目录</a:t>
            </a:r>
            <a:endParaRPr lang="zh-CN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22"/>
          <p:cNvSpPr txBox="1"/>
          <p:nvPr userDrawn="1"/>
        </p:nvSpPr>
        <p:spPr>
          <a:xfrm>
            <a:off x="3509246" y="2515184"/>
            <a:ext cx="7437654" cy="76961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>
              <a:defRPr/>
            </a:pPr>
            <a:r>
              <a:rPr lang="zh-CN" altLang="en-US" sz="4300" b="1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课后巩固训练</a:t>
            </a:r>
            <a:endParaRPr lang="zh-CN" altLang="zh-CN" sz="4300" b="1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2"/>
          <p:cNvSpPr txBox="1"/>
          <p:nvPr userDrawn="1"/>
        </p:nvSpPr>
        <p:spPr>
          <a:xfrm>
            <a:off x="1144758" y="2318924"/>
            <a:ext cx="2148560" cy="185734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>
              <a:defRPr/>
            </a:pPr>
            <a:r>
              <a:rPr lang="en-US" altLang="zh-CN" sz="115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endParaRPr lang="en-US" altLang="zh-CN" sz="1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  <p:bldLst>
      <p:bldP spid="7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-13685" y="0"/>
            <a:ext cx="12204097" cy="6875869"/>
          </a:xfrm>
          <a:prstGeom prst="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6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>
            <a:hlinkClick r:id="rId2" action="ppaction://hlinksldjump"/>
          </p:cNvPr>
          <p:cNvSpPr/>
          <p:nvPr userDrawn="1"/>
        </p:nvSpPr>
        <p:spPr>
          <a:xfrm>
            <a:off x="10184710" y="6448649"/>
            <a:ext cx="751108" cy="22992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sldjump"/>
              </a:rPr>
              <a:t>目录</a:t>
            </a:r>
            <a:endParaRPr lang="zh-CN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13685" y="0"/>
            <a:ext cx="12204097" cy="6875869"/>
          </a:xfrm>
          <a:prstGeom prst="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/>
        </p:nvSpPr>
        <p:spPr>
          <a:xfrm>
            <a:off x="11001849" y="6429276"/>
            <a:ext cx="268570" cy="268668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/>
        </p:nvSpPr>
        <p:spPr>
          <a:xfrm>
            <a:off x="11381530" y="6429276"/>
            <a:ext cx="268570" cy="268668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/>
        </p:nvSpPr>
        <p:spPr>
          <a:xfrm>
            <a:off x="11761211" y="6425148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hlinkClick r:id="rId2" action="ppaction://hlinksldjump"/>
          </p:cNvPr>
          <p:cNvSpPr txBox="1"/>
          <p:nvPr userDrawn="1"/>
        </p:nvSpPr>
        <p:spPr>
          <a:xfrm>
            <a:off x="10310317" y="639011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u="sng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  <a:endParaRPr lang="zh-CN" altLang="en-US" sz="1600" b="1" u="sng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14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/>
        </p:nvSpPr>
        <p:spPr>
          <a:xfrm>
            <a:off x="0" y="3444240"/>
            <a:ext cx="11812905" cy="34137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 userDrawn="1"/>
        </p:nvSpPr>
        <p:spPr>
          <a:xfrm rot="3360000">
            <a:off x="2311674" y="3258396"/>
            <a:ext cx="8776970" cy="401320"/>
          </a:xfrm>
          <a:custGeom>
            <a:avLst/>
            <a:gdLst>
              <a:gd name="connsiteX0" fmla="*/ 306 w 13822"/>
              <a:gd name="connsiteY0" fmla="*/ 0 h 632"/>
              <a:gd name="connsiteX1" fmla="*/ 13822 w 13822"/>
              <a:gd name="connsiteY1" fmla="*/ 56 h 632"/>
              <a:gd name="connsiteX2" fmla="*/ 13576 w 13822"/>
              <a:gd name="connsiteY2" fmla="*/ 632 h 632"/>
              <a:gd name="connsiteX3" fmla="*/ 0 w 13822"/>
              <a:gd name="connsiteY3" fmla="*/ 627 h 632"/>
              <a:gd name="connsiteX4" fmla="*/ 306 w 13822"/>
              <a:gd name="connsiteY4" fmla="*/ 0 h 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22" h="632">
                <a:moveTo>
                  <a:pt x="306" y="0"/>
                </a:moveTo>
                <a:lnTo>
                  <a:pt x="13822" y="56"/>
                </a:lnTo>
                <a:lnTo>
                  <a:pt x="13576" y="632"/>
                </a:lnTo>
                <a:lnTo>
                  <a:pt x="0" y="627"/>
                </a:lnTo>
                <a:lnTo>
                  <a:pt x="306" y="0"/>
                </a:lnTo>
                <a:close/>
              </a:path>
            </a:pathLst>
          </a:custGeom>
          <a:solidFill>
            <a:schemeClr val="accent6">
              <a:lumMod val="7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0" y="635"/>
            <a:ext cx="2955925" cy="1682750"/>
            <a:chOff x="0" y="1"/>
            <a:chExt cx="4655" cy="2650"/>
          </a:xfrm>
        </p:grpSpPr>
        <p:pic>
          <p:nvPicPr>
            <p:cNvPr id="19" name="图片 18" descr="创新设计字体-01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2650" cy="2650"/>
            </a:xfrm>
            <a:prstGeom prst="rect">
              <a:avLst/>
            </a:prstGeom>
          </p:spPr>
        </p:pic>
        <p:sp>
          <p:nvSpPr>
            <p:cNvPr id="20" name="文本框 8"/>
            <p:cNvSpPr txBox="1"/>
            <p:nvPr userDrawn="1"/>
          </p:nvSpPr>
          <p:spPr>
            <a:xfrm>
              <a:off x="1909" y="1078"/>
              <a:ext cx="274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1600" dirty="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INNOVATIVE </a:t>
              </a:r>
            </a:p>
            <a:p>
              <a:pPr algn="l">
                <a:lnSpc>
                  <a:spcPct val="100000"/>
                </a:lnSpc>
              </a:pPr>
              <a:r>
                <a:rPr lang="en-US" altLang="zh-CN" sz="1600" dirty="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DESIGN</a:t>
              </a:r>
            </a:p>
          </p:txBody>
        </p:sp>
      </p:grpSp>
      <p:sp>
        <p:nvSpPr>
          <p:cNvPr id="21" name="矩形 1"/>
          <p:cNvSpPr/>
          <p:nvPr userDrawn="1"/>
        </p:nvSpPr>
        <p:spPr>
          <a:xfrm>
            <a:off x="4206875" y="-2140"/>
            <a:ext cx="7985125" cy="6906359"/>
          </a:xfrm>
          <a:custGeom>
            <a:avLst/>
            <a:gdLst>
              <a:gd name="connsiteX0" fmla="*/ 0 w 7984489"/>
              <a:gd name="connsiteY0" fmla="*/ 0 h 6891519"/>
              <a:gd name="connsiteX1" fmla="*/ 7984489 w 7984489"/>
              <a:gd name="connsiteY1" fmla="*/ 0 h 6891519"/>
              <a:gd name="connsiteX2" fmla="*/ 7984489 w 7984489"/>
              <a:gd name="connsiteY2" fmla="*/ 6891519 h 6891519"/>
              <a:gd name="connsiteX3" fmla="*/ 0 w 7984489"/>
              <a:gd name="connsiteY3" fmla="*/ 6891519 h 6891519"/>
              <a:gd name="connsiteX4" fmla="*/ 0 w 7984489"/>
              <a:gd name="connsiteY4" fmla="*/ 0 h 6891519"/>
              <a:gd name="connsiteX0" fmla="*/ 0 w 7984489"/>
              <a:gd name="connsiteY0" fmla="*/ 0 h 6904219"/>
              <a:gd name="connsiteX1" fmla="*/ 7984489 w 7984489"/>
              <a:gd name="connsiteY1" fmla="*/ 0 h 6904219"/>
              <a:gd name="connsiteX2" fmla="*/ 7984489 w 7984489"/>
              <a:gd name="connsiteY2" fmla="*/ 6891519 h 6904219"/>
              <a:gd name="connsiteX3" fmla="*/ 4775200 w 7984489"/>
              <a:gd name="connsiteY3" fmla="*/ 6904219 h 6904219"/>
              <a:gd name="connsiteX4" fmla="*/ 0 w 7984489"/>
              <a:gd name="connsiteY4" fmla="*/ 0 h 6904219"/>
              <a:gd name="connsiteX0" fmla="*/ 0 w 7984489"/>
              <a:gd name="connsiteY0" fmla="*/ 0 h 6904219"/>
              <a:gd name="connsiteX1" fmla="*/ 7984489 w 7984489"/>
              <a:gd name="connsiteY1" fmla="*/ 0 h 6904219"/>
              <a:gd name="connsiteX2" fmla="*/ 7984489 w 7984489"/>
              <a:gd name="connsiteY2" fmla="*/ 6891519 h 6904219"/>
              <a:gd name="connsiteX3" fmla="*/ 4670425 w 7984489"/>
              <a:gd name="connsiteY3" fmla="*/ 6904219 h 6904219"/>
              <a:gd name="connsiteX4" fmla="*/ 0 w 7984489"/>
              <a:gd name="connsiteY4" fmla="*/ 0 h 6904219"/>
              <a:gd name="connsiteX0" fmla="*/ 0 w 7889247"/>
              <a:gd name="connsiteY0" fmla="*/ 0 h 6904219"/>
              <a:gd name="connsiteX1" fmla="*/ 7889247 w 7889247"/>
              <a:gd name="connsiteY1" fmla="*/ 0 h 6904219"/>
              <a:gd name="connsiteX2" fmla="*/ 7889247 w 7889247"/>
              <a:gd name="connsiteY2" fmla="*/ 6891519 h 6904219"/>
              <a:gd name="connsiteX3" fmla="*/ 4575183 w 7889247"/>
              <a:gd name="connsiteY3" fmla="*/ 6904219 h 6904219"/>
              <a:gd name="connsiteX4" fmla="*/ 0 w 7889247"/>
              <a:gd name="connsiteY4" fmla="*/ 0 h 6904219"/>
              <a:gd name="connsiteX0" fmla="*/ 0 w 7990839"/>
              <a:gd name="connsiteY0" fmla="*/ 6348 h 6904219"/>
              <a:gd name="connsiteX1" fmla="*/ 7990839 w 7990839"/>
              <a:gd name="connsiteY1" fmla="*/ 0 h 6904219"/>
              <a:gd name="connsiteX2" fmla="*/ 7990839 w 7990839"/>
              <a:gd name="connsiteY2" fmla="*/ 6891519 h 6904219"/>
              <a:gd name="connsiteX3" fmla="*/ 4676775 w 7990839"/>
              <a:gd name="connsiteY3" fmla="*/ 6904219 h 6904219"/>
              <a:gd name="connsiteX4" fmla="*/ 0 w 7990839"/>
              <a:gd name="connsiteY4" fmla="*/ 6348 h 6904219"/>
              <a:gd name="connsiteX0" fmla="*/ 0 w 7984490"/>
              <a:gd name="connsiteY0" fmla="*/ 0 h 6904221"/>
              <a:gd name="connsiteX1" fmla="*/ 7984490 w 7984490"/>
              <a:gd name="connsiteY1" fmla="*/ 2 h 6904221"/>
              <a:gd name="connsiteX2" fmla="*/ 7984490 w 7984490"/>
              <a:gd name="connsiteY2" fmla="*/ 6891521 h 6904221"/>
              <a:gd name="connsiteX3" fmla="*/ 4670426 w 7984490"/>
              <a:gd name="connsiteY3" fmla="*/ 6904221 h 6904221"/>
              <a:gd name="connsiteX4" fmla="*/ 0 w 7984490"/>
              <a:gd name="connsiteY4" fmla="*/ 0 h 690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84490" h="6904221">
                <a:moveTo>
                  <a:pt x="0" y="0"/>
                </a:moveTo>
                <a:lnTo>
                  <a:pt x="7984490" y="2"/>
                </a:lnTo>
                <a:lnTo>
                  <a:pt x="7984490" y="6891521"/>
                </a:lnTo>
                <a:lnTo>
                  <a:pt x="4670426" y="69042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13066" t="-1" r="-36425" b="-153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175895" y="489585"/>
            <a:ext cx="11863070" cy="6219190"/>
          </a:xfrm>
          <a:prstGeom prst="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"/>
          <p:cNvSpPr txBox="1"/>
          <p:nvPr userDrawn="1"/>
        </p:nvSpPr>
        <p:spPr>
          <a:xfrm>
            <a:off x="382321" y="13885"/>
            <a:ext cx="533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b="1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新知自主预习</a:t>
            </a:r>
            <a:endParaRPr lang="zh-CN" altLang="en-US" sz="1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192405" y="358157"/>
            <a:ext cx="10945495" cy="825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>
            <a:off x="175895" y="1922"/>
            <a:ext cx="159385" cy="3708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动作按钮: 后退或前一项 23">
            <a:hlinkClick r:id="" action="ppaction://hlinkshowjump?jump=previousslide"/>
          </p:cNvPr>
          <p:cNvSpPr/>
          <p:nvPr userDrawn="1"/>
        </p:nvSpPr>
        <p:spPr>
          <a:xfrm>
            <a:off x="11156224" y="6429276"/>
            <a:ext cx="268570" cy="268668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25" name="动作按钮: 前进或下一项 24">
            <a:hlinkClick r:id="" action="ppaction://hlinkshowjump?jump=nextslide"/>
          </p:cNvPr>
          <p:cNvSpPr/>
          <p:nvPr userDrawn="1"/>
        </p:nvSpPr>
        <p:spPr>
          <a:xfrm>
            <a:off x="11535905" y="6429276"/>
            <a:ext cx="268570" cy="268668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26" name="动作按钮: 结束 25">
            <a:hlinkClick r:id="" action="ppaction://hlinkshowjump?jump=endshow"/>
          </p:cNvPr>
          <p:cNvSpPr/>
          <p:nvPr userDrawn="1"/>
        </p:nvSpPr>
        <p:spPr>
          <a:xfrm>
            <a:off x="11915586" y="6425148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>
            <a:hlinkClick r:id="rId2" action="ppaction://hlinksldjump"/>
          </p:cNvPr>
          <p:cNvSpPr txBox="1"/>
          <p:nvPr userDrawn="1"/>
        </p:nvSpPr>
        <p:spPr>
          <a:xfrm>
            <a:off x="10464692" y="639011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u="sng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  <a:endParaRPr lang="zh-CN" altLang="en-US" sz="1600" b="1" u="sng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矩形 29"/>
          <p:cNvSpPr/>
          <p:nvPr userDrawn="1"/>
        </p:nvSpPr>
        <p:spPr>
          <a:xfrm>
            <a:off x="11075670" y="0"/>
            <a:ext cx="949325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13"/>
          <p:cNvSpPr txBox="1"/>
          <p:nvPr userDrawn="1"/>
        </p:nvSpPr>
        <p:spPr>
          <a:xfrm>
            <a:off x="11042684" y="34273"/>
            <a:ext cx="10807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方正小标宋简体" panose="02010601030101010101" charset="-122"/>
                <a:ea typeface="方正小标宋简体" panose="02010601030101010101" charset="-122"/>
                <a:sym typeface="+mn-ea"/>
              </a:rPr>
              <a:t>创新设计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175895" y="489585"/>
            <a:ext cx="11863070" cy="6219190"/>
          </a:xfrm>
          <a:prstGeom prst="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1"/>
          <p:cNvSpPr txBox="1"/>
          <p:nvPr userDrawn="1"/>
        </p:nvSpPr>
        <p:spPr>
          <a:xfrm>
            <a:off x="374083" y="13885"/>
            <a:ext cx="533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课堂互动探究</a:t>
            </a:r>
            <a:endParaRPr lang="zh-CN" altLang="en-US" sz="1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22" name="直接连接符 21"/>
          <p:cNvCxnSpPr/>
          <p:nvPr userDrawn="1"/>
        </p:nvCxnSpPr>
        <p:spPr>
          <a:xfrm>
            <a:off x="192405" y="358157"/>
            <a:ext cx="10945495" cy="825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矩形 22"/>
          <p:cNvSpPr/>
          <p:nvPr userDrawn="1"/>
        </p:nvSpPr>
        <p:spPr>
          <a:xfrm>
            <a:off x="175895" y="1922"/>
            <a:ext cx="159385" cy="3708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 userDrawn="1"/>
        </p:nvSpPr>
        <p:spPr>
          <a:xfrm>
            <a:off x="11075670" y="0"/>
            <a:ext cx="949325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13"/>
          <p:cNvSpPr txBox="1"/>
          <p:nvPr userDrawn="1"/>
        </p:nvSpPr>
        <p:spPr>
          <a:xfrm>
            <a:off x="11042684" y="34273"/>
            <a:ext cx="10807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方正小标宋简体" panose="02010601030101010101" charset="-122"/>
                <a:ea typeface="方正小标宋简体" panose="02010601030101010101" charset="-122"/>
                <a:sym typeface="+mn-ea"/>
              </a:rPr>
              <a:t>创新设计</a:t>
            </a: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11156224" y="6429276"/>
            <a:ext cx="268570" cy="268668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11535905" y="6429276"/>
            <a:ext cx="268570" cy="268668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11915586" y="6425148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>
            <a:hlinkClick r:id="rId2" action="ppaction://hlinksldjump"/>
          </p:cNvPr>
          <p:cNvSpPr txBox="1"/>
          <p:nvPr userDrawn="1"/>
        </p:nvSpPr>
        <p:spPr>
          <a:xfrm>
            <a:off x="10464692" y="639011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u="sng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  <a:endParaRPr lang="zh-CN" altLang="en-US" sz="1600" b="1" u="sng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175895" y="489585"/>
            <a:ext cx="11863070" cy="6219190"/>
          </a:xfrm>
          <a:prstGeom prst="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1"/>
          <p:cNvSpPr txBox="1"/>
          <p:nvPr userDrawn="1"/>
        </p:nvSpPr>
        <p:spPr>
          <a:xfrm>
            <a:off x="374083" y="13885"/>
            <a:ext cx="533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微专题</a:t>
            </a:r>
            <a:endParaRPr lang="zh-CN" altLang="en-US" sz="1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22" name="直接连接符 21"/>
          <p:cNvCxnSpPr/>
          <p:nvPr userDrawn="1"/>
        </p:nvCxnSpPr>
        <p:spPr>
          <a:xfrm>
            <a:off x="192405" y="358157"/>
            <a:ext cx="10945495" cy="825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矩形 22"/>
          <p:cNvSpPr/>
          <p:nvPr userDrawn="1"/>
        </p:nvSpPr>
        <p:spPr>
          <a:xfrm>
            <a:off x="175895" y="1922"/>
            <a:ext cx="159385" cy="3708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 userDrawn="1"/>
        </p:nvSpPr>
        <p:spPr>
          <a:xfrm>
            <a:off x="11075670" y="0"/>
            <a:ext cx="949325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13"/>
          <p:cNvSpPr txBox="1"/>
          <p:nvPr userDrawn="1"/>
        </p:nvSpPr>
        <p:spPr>
          <a:xfrm>
            <a:off x="11042684" y="34273"/>
            <a:ext cx="10807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方正小标宋简体" panose="02010601030101010101" charset="-122"/>
                <a:ea typeface="方正小标宋简体" panose="02010601030101010101" charset="-122"/>
                <a:sym typeface="+mn-ea"/>
              </a:rPr>
              <a:t>创新设计</a:t>
            </a: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11156224" y="6429276"/>
            <a:ext cx="268570" cy="268668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11535905" y="6429276"/>
            <a:ext cx="268570" cy="268668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11915586" y="6425148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>
            <a:hlinkClick r:id="rId2" action="ppaction://hlinksldjump"/>
          </p:cNvPr>
          <p:cNvSpPr txBox="1"/>
          <p:nvPr userDrawn="1"/>
        </p:nvSpPr>
        <p:spPr>
          <a:xfrm>
            <a:off x="10464692" y="639011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u="sng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  <a:endParaRPr lang="zh-CN" altLang="en-US" sz="1600" b="1" u="sng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649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175895" y="489585"/>
            <a:ext cx="11863070" cy="6219190"/>
          </a:xfrm>
          <a:prstGeom prst="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1"/>
          <p:cNvSpPr txBox="1"/>
          <p:nvPr userDrawn="1"/>
        </p:nvSpPr>
        <p:spPr>
          <a:xfrm>
            <a:off x="374083" y="13885"/>
            <a:ext cx="533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方法篇</a:t>
            </a:r>
            <a:endParaRPr lang="zh-CN" altLang="en-US" sz="1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22" name="直接连接符 21"/>
          <p:cNvCxnSpPr/>
          <p:nvPr userDrawn="1"/>
        </p:nvCxnSpPr>
        <p:spPr>
          <a:xfrm>
            <a:off x="192405" y="358157"/>
            <a:ext cx="10945495" cy="825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矩形 22"/>
          <p:cNvSpPr/>
          <p:nvPr userDrawn="1"/>
        </p:nvSpPr>
        <p:spPr>
          <a:xfrm>
            <a:off x="175895" y="1922"/>
            <a:ext cx="159385" cy="3708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 userDrawn="1"/>
        </p:nvSpPr>
        <p:spPr>
          <a:xfrm>
            <a:off x="11075670" y="0"/>
            <a:ext cx="949325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13"/>
          <p:cNvSpPr txBox="1"/>
          <p:nvPr userDrawn="1"/>
        </p:nvSpPr>
        <p:spPr>
          <a:xfrm>
            <a:off x="11042684" y="34273"/>
            <a:ext cx="10807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方正小标宋简体" panose="02010601030101010101" charset="-122"/>
                <a:ea typeface="方正小标宋简体" panose="02010601030101010101" charset="-122"/>
                <a:sym typeface="+mn-ea"/>
              </a:rPr>
              <a:t>创新设计</a:t>
            </a: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11156224" y="6429276"/>
            <a:ext cx="268570" cy="268668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11535905" y="6429276"/>
            <a:ext cx="268570" cy="268668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11915586" y="6425148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>
            <a:hlinkClick r:id="rId2" action="ppaction://hlinksldjump"/>
          </p:cNvPr>
          <p:cNvSpPr txBox="1"/>
          <p:nvPr userDrawn="1"/>
        </p:nvSpPr>
        <p:spPr>
          <a:xfrm>
            <a:off x="10464692" y="639011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u="sng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  <a:endParaRPr lang="zh-CN" altLang="en-US" sz="1600" b="1" u="sng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39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71" r:id="rId4"/>
    <p:sldLayoutId id="2147483654" r:id="rId5"/>
    <p:sldLayoutId id="2147483660" r:id="rId6"/>
    <p:sldLayoutId id="2147483661" r:id="rId7"/>
    <p:sldLayoutId id="2147483676" r:id="rId8"/>
    <p:sldLayoutId id="2147483680" r:id="rId9"/>
    <p:sldLayoutId id="2147483662" r:id="rId10"/>
    <p:sldLayoutId id="2147483664" r:id="rId11"/>
    <p:sldLayoutId id="2147483665" r:id="rId12"/>
    <p:sldLayoutId id="2147483666" r:id="rId13"/>
    <p:sldLayoutId id="2147483674" r:id="rId14"/>
    <p:sldLayoutId id="2147483667" r:id="rId15"/>
    <p:sldLayoutId id="2147483669" r:id="rId16"/>
  </p:sldLayoutIdLst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32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2" indent="-228582" algn="l" defTabSz="9143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46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72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35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8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2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5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8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3" algn="l" defTabSz="9143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6" algn="l" defTabSz="9143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0" algn="l" defTabSz="9143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3" algn="l" defTabSz="9143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8" algn="l" defTabSz="9143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1" algn="l" defTabSz="9143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9143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7" algn="l" defTabSz="9143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6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7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__8.doc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F:\&#39532;&#36125;\2022\&#35838;&#20214;\2022%20&#31179;%20&#21019;&#26032;&#35774;&#35745;%20&#23398;&#29983;&#29992;&#20070;%20&#21270;&#23398;%20&#24517;&#20462;%20&#31532;&#19968;&#20876;%20&#33487;&#25945;%20&#23398;&#29983;&#29992;&#20070;%20&#20864;\XX80.TI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9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F:\&#39532;&#36125;\2022\&#35838;&#20214;\2022%20&#31179;%20&#21019;&#26032;&#35774;&#35745;%20&#23398;&#29983;&#29992;&#20070;%20&#21270;&#23398;%20&#24517;&#20462;%20&#31532;&#19968;&#20876;%20&#33487;&#25945;%20&#23398;&#29983;&#29992;&#20070;%20&#20864;\xx80+1.TI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Word_97_-_2003___1.doc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emf"/><Relationship Id="rId5" Type="http://schemas.openxmlformats.org/officeDocument/2006/relationships/oleObject" Target="../embeddings/Microsoft_Word_97_-_2003___10.doc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1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Word_97_-_2003___12.doc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13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14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15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5" Type="http://schemas.openxmlformats.org/officeDocument/2006/relationships/slide" Target="slide51.xml"/><Relationship Id="rId4" Type="http://schemas.openxmlformats.org/officeDocument/2006/relationships/slide" Target="slide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Microsoft_Word_97_-_2003___17.doc"/><Relationship Id="rId5" Type="http://schemas.openxmlformats.org/officeDocument/2006/relationships/image" Target="../media/image26.emf"/><Relationship Id="rId4" Type="http://schemas.openxmlformats.org/officeDocument/2006/relationships/oleObject" Target="../embeddings/Microsoft_Word_97_-_2003___16.doc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18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19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0.emf"/><Relationship Id="rId5" Type="http://schemas.openxmlformats.org/officeDocument/2006/relationships/oleObject" Target="../embeddings/Microsoft_Word_97_-_2003___20.doc"/><Relationship Id="rId4" Type="http://schemas.openxmlformats.org/officeDocument/2006/relationships/image" Target="../media/image2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2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2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23.doc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24.doc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4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25.doc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26.doc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2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Word_97_-_2003___3.doc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27.doc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9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28.doc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1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29.doc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2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30.doc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4.emf"/><Relationship Id="rId5" Type="http://schemas.openxmlformats.org/officeDocument/2006/relationships/oleObject" Target="../embeddings/Microsoft_Word_97_-_2003___31.doc"/><Relationship Id="rId4" Type="http://schemas.openxmlformats.org/officeDocument/2006/relationships/image" Target="../media/image4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4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32.doc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6.emf"/><Relationship Id="rId5" Type="http://schemas.openxmlformats.org/officeDocument/2006/relationships/oleObject" Target="../embeddings/Microsoft_Word_97_-_2003___33.doc"/><Relationship Id="rId4" Type="http://schemas.openxmlformats.org/officeDocument/2006/relationships/image" Target="../media/image45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34.doc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8.emf"/><Relationship Id="rId5" Type="http://schemas.openxmlformats.org/officeDocument/2006/relationships/oleObject" Target="../embeddings/Microsoft_Word_97_-_2003___35.doc"/><Relationship Id="rId4" Type="http://schemas.openxmlformats.org/officeDocument/2006/relationships/image" Target="../media/image47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36.doc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49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37.doc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50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38.doc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51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39.doc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52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40.doc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5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5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"/>
          <p:cNvSpPr txBox="1"/>
          <p:nvPr/>
        </p:nvSpPr>
        <p:spPr>
          <a:xfrm>
            <a:off x="-25559" y="2921924"/>
            <a:ext cx="9501505" cy="1137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第二课时　</a:t>
            </a:r>
            <a:endParaRPr lang="en-US" altLang="zh-CN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物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质的检验　物质性质和变化的探究</a:t>
            </a:r>
            <a:endParaRPr lang="en-US" altLang="zh-CN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729449"/>
            <a:ext cx="11654075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黑体"/>
                <a:cs typeface="Courier New"/>
              </a:rPr>
              <a:t>5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.</a:t>
            </a:r>
            <a:r>
              <a:rPr lang="zh-CN" altLang="zh-CN" sz="2600" kern="100" dirty="0">
                <a:latin typeface="Times New Roman"/>
                <a:ea typeface="黑体"/>
                <a:cs typeface="Times New Roman"/>
              </a:rPr>
              <a:t>现代化学分析测试元</a:t>
            </a:r>
            <a:r>
              <a:rPr lang="zh-CN" altLang="zh-CN" sz="2600" kern="100" dirty="0" smtClean="0">
                <a:latin typeface="Times New Roman"/>
                <a:ea typeface="黑体"/>
                <a:cs typeface="Times New Roman"/>
              </a:rPr>
              <a:t>素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6880" y="1401353"/>
            <a:ext cx="11397613" cy="19235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(1)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用</a:t>
            </a:r>
            <a:r>
              <a:rPr lang="en-US" altLang="zh-CN" sz="2600" kern="100" dirty="0" smtClean="0">
                <a:latin typeface="Times New Roman"/>
                <a:ea typeface="微软雅黑"/>
                <a:cs typeface="Times New Roman"/>
                <a:sym typeface="Times New Roman"/>
              </a:rPr>
              <a:t>____________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确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定物质中是否含有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C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、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H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、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O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、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N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、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S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、</a:t>
            </a:r>
            <a:r>
              <a:rPr lang="en-US" altLang="zh-CN" sz="2600" kern="100" dirty="0" err="1">
                <a:latin typeface="Times New Roman"/>
                <a:ea typeface="微软雅黑"/>
                <a:cs typeface="Courier New"/>
              </a:rPr>
              <a:t>Cl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、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Br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等元素。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(2)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用</a:t>
            </a:r>
            <a:r>
              <a:rPr lang="en-US" altLang="zh-CN" sz="2600" kern="100" dirty="0" smtClean="0">
                <a:latin typeface="Times New Roman"/>
                <a:ea typeface="微软雅黑"/>
                <a:cs typeface="Times New Roman"/>
                <a:sym typeface="Times New Roman"/>
              </a:rPr>
              <a:t>____________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确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定物质中是否存在某些有机原子团。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(3)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用</a:t>
            </a:r>
            <a:r>
              <a:rPr lang="en-US" altLang="zh-CN" sz="2600" kern="100" dirty="0" smtClean="0">
                <a:latin typeface="Times New Roman"/>
                <a:ea typeface="微软雅黑"/>
                <a:cs typeface="Times New Roman"/>
                <a:sym typeface="Times New Roman"/>
              </a:rPr>
              <a:t>________________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确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定物质中含有哪些金属元素等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14686" y="1494579"/>
            <a:ext cx="185178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  <a:sym typeface="Times New Roman"/>
              </a:rPr>
              <a:t>元素分析仪</a:t>
            </a:r>
            <a:endParaRPr lang="zh-CN" altLang="en-US" sz="2600" dirty="0">
              <a:solidFill>
                <a:srgbClr val="C00000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53107" y="2079644"/>
            <a:ext cx="185178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  <a:sym typeface="Times New Roman"/>
              </a:rPr>
              <a:t>红外光谱仪</a:t>
            </a:r>
            <a:endParaRPr lang="zh-CN" altLang="en-US" sz="2600" dirty="0">
              <a:solidFill>
                <a:srgbClr val="C00000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14686" y="2664709"/>
            <a:ext cx="25186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  <a:sym typeface="Times New Roman"/>
              </a:rPr>
              <a:t>原子吸收光谱仪</a:t>
            </a:r>
            <a:endParaRPr lang="zh-CN" altLang="en-US" sz="2600" dirty="0">
              <a:solidFill>
                <a:srgbClr val="C00000"/>
              </a:solidFill>
              <a:latin typeface="Times New Roman"/>
              <a:ea typeface="微软雅黑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339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774499"/>
            <a:ext cx="11654075" cy="1248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zh-CN" altLang="zh-CN" sz="2600" kern="100" dirty="0">
                <a:latin typeface="Times New Roman"/>
                <a:ea typeface="黑体"/>
                <a:cs typeface="Times New Roman"/>
              </a:rPr>
              <a:t>【微自测】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1.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判断正误，正确的打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“√”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，错误的打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“×”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467864"/>
              </p:ext>
            </p:extLst>
          </p:nvPr>
        </p:nvGraphicFramePr>
        <p:xfrm>
          <a:off x="542366" y="2199134"/>
          <a:ext cx="1149350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5" name="Document" r:id="rId3" imgW="11484297" imgH="3398637" progId="Word.Document.8">
                  <p:embed/>
                </p:oleObj>
              </mc:Choice>
              <mc:Fallback>
                <p:oleObj name="Document" r:id="rId3" imgW="11484297" imgH="3398637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366" y="2199134"/>
                        <a:ext cx="11493500" cy="339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10572670" y="2214659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Times New Roman"/>
              </a:rPr>
              <a:t>×</a:t>
            </a:r>
            <a:endParaRPr lang="zh-CN" altLang="en-US" sz="2600" dirty="0">
              <a:solidFill>
                <a:srgbClr val="C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370681" y="3117371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Times New Roman"/>
              </a:rPr>
              <a:t>×</a:t>
            </a:r>
            <a:endParaRPr lang="zh-CN" altLang="en-US" sz="2600" dirty="0">
              <a:solidFill>
                <a:srgbClr val="C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94706" y="4737551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Times New Roman"/>
              </a:rPr>
              <a:t>×</a:t>
            </a:r>
            <a:endParaRPr lang="zh-CN" altLang="en-US" sz="2600" dirty="0">
              <a:solidFill>
                <a:srgbClr val="C00000"/>
              </a:solidFill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339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060772"/>
              </p:ext>
            </p:extLst>
          </p:nvPr>
        </p:nvGraphicFramePr>
        <p:xfrm>
          <a:off x="424576" y="1944629"/>
          <a:ext cx="11493500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9" name="Document" r:id="rId3" imgW="11484297" imgH="2548978" progId="Word.Document.8">
                  <p:embed/>
                </p:oleObj>
              </mc:Choice>
              <mc:Fallback>
                <p:oleObj name="Document" r:id="rId3" imgW="11484297" imgH="2548978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4576" y="1944629"/>
                        <a:ext cx="11493500" cy="25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11292750" y="1992246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Times New Roman"/>
              </a:rPr>
              <a:t>×</a:t>
            </a:r>
            <a:endParaRPr lang="zh-CN" altLang="en-US" sz="2600" dirty="0">
              <a:solidFill>
                <a:srgbClr val="C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79671" y="3654819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Times New Roman"/>
              </a:rPr>
              <a:t>√</a:t>
            </a:r>
            <a:endParaRPr lang="zh-CN" altLang="en-US" sz="2600" dirty="0">
              <a:solidFill>
                <a:srgbClr val="C00000"/>
              </a:solidFill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339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729449"/>
            <a:ext cx="11654075" cy="124749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二、物质性质和变化的探究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黑体"/>
                <a:cs typeface="Courier New"/>
              </a:rPr>
              <a:t>1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.</a:t>
            </a:r>
            <a:r>
              <a:rPr lang="zh-CN" altLang="zh-CN" sz="2600" kern="100" dirty="0">
                <a:latin typeface="Times New Roman"/>
                <a:ea typeface="黑体"/>
                <a:cs typeface="Times New Roman"/>
              </a:rPr>
              <a:t>实验探究二氧化碳的性</a:t>
            </a:r>
            <a:r>
              <a:rPr lang="zh-CN" altLang="zh-CN" sz="2600" kern="100" dirty="0" smtClean="0">
                <a:latin typeface="Times New Roman"/>
                <a:ea typeface="黑体"/>
                <a:cs typeface="Times New Roman"/>
              </a:rPr>
              <a:t>质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6880" y="1896453"/>
            <a:ext cx="11397613" cy="312390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黑体"/>
                <a:cs typeface="Courier New"/>
              </a:rPr>
              <a:t>[</a:t>
            </a:r>
            <a:r>
              <a:rPr lang="zh-CN" altLang="zh-CN" sz="2600" kern="100" dirty="0">
                <a:latin typeface="Times New Roman"/>
                <a:ea typeface="黑体"/>
                <a:cs typeface="Times New Roman"/>
              </a:rPr>
              <a:t>实验操作</a:t>
            </a:r>
            <a:r>
              <a:rPr lang="en-US" altLang="zh-CN" sz="2600" kern="100" dirty="0">
                <a:latin typeface="Times New Roman"/>
                <a:ea typeface="黑体"/>
                <a:cs typeface="Courier New"/>
              </a:rPr>
              <a:t>]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(1)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将二氧化碳气体通入水中，向其中滴入几滴紫色石蕊试液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；</a:t>
            </a:r>
            <a:endParaRPr lang="en-US" altLang="zh-CN" sz="2600" kern="100" dirty="0" smtClean="0">
              <a:latin typeface="Times New Roman"/>
              <a:ea typeface="微软雅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(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2)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加热该红色液体。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黑体"/>
                <a:cs typeface="Courier New"/>
              </a:rPr>
              <a:t>[</a:t>
            </a:r>
            <a:r>
              <a:rPr lang="zh-CN" altLang="zh-CN" sz="2600" kern="100" dirty="0">
                <a:latin typeface="Times New Roman"/>
                <a:ea typeface="黑体"/>
                <a:cs typeface="Times New Roman"/>
              </a:rPr>
              <a:t>实验现象</a:t>
            </a:r>
            <a:r>
              <a:rPr lang="en-US" altLang="zh-CN" sz="2600" kern="100" dirty="0">
                <a:latin typeface="Times New Roman"/>
                <a:ea typeface="黑体"/>
                <a:cs typeface="Courier New"/>
              </a:rPr>
              <a:t>]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　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 (1)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溶液变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成</a:t>
            </a:r>
            <a:r>
              <a:rPr lang="en-US" altLang="zh-CN" sz="2600" kern="100" dirty="0" smtClean="0">
                <a:latin typeface="Times New Roman"/>
                <a:ea typeface="微软雅黑"/>
                <a:cs typeface="Times New Roman"/>
                <a:sym typeface="Times New Roman"/>
              </a:rPr>
              <a:t>____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色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(2)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有</a:t>
            </a:r>
            <a:r>
              <a:rPr lang="en-US" altLang="zh-CN" sz="2600" kern="100" dirty="0" smtClean="0">
                <a:latin typeface="Times New Roman"/>
                <a:ea typeface="微软雅黑"/>
                <a:cs typeface="Times New Roman"/>
                <a:sym typeface="Times New Roman"/>
              </a:rPr>
              <a:t>______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从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溶液中逸出，溶液重新变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成</a:t>
            </a:r>
            <a:r>
              <a:rPr lang="en-US" altLang="zh-CN" sz="2600" kern="100" dirty="0" smtClean="0">
                <a:latin typeface="Times New Roman"/>
                <a:ea typeface="微软雅黑"/>
                <a:cs typeface="Times New Roman"/>
                <a:sym typeface="Times New Roman"/>
              </a:rPr>
              <a:t>____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色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黑体"/>
                <a:cs typeface="Courier New"/>
              </a:rPr>
              <a:t>[</a:t>
            </a:r>
            <a:r>
              <a:rPr lang="zh-CN" altLang="zh-CN" sz="2600" kern="100" dirty="0">
                <a:latin typeface="Times New Roman"/>
                <a:ea typeface="黑体"/>
                <a:cs typeface="Times New Roman"/>
              </a:rPr>
              <a:t>实验结论</a:t>
            </a:r>
            <a:r>
              <a:rPr lang="en-US" altLang="zh-CN" sz="2600" kern="100" dirty="0">
                <a:latin typeface="Times New Roman"/>
                <a:ea typeface="黑体"/>
                <a:cs typeface="Courier New"/>
              </a:rPr>
              <a:t>]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　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(1)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有</a:t>
            </a:r>
            <a:r>
              <a:rPr lang="en-US" altLang="zh-CN" sz="2600" kern="100" dirty="0" smtClean="0">
                <a:latin typeface="Times New Roman"/>
                <a:ea typeface="微软雅黑"/>
                <a:cs typeface="Times New Roman"/>
                <a:sym typeface="Times New Roman"/>
              </a:rPr>
              <a:t>______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物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质生成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(2)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生成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的</a:t>
            </a:r>
            <a:r>
              <a:rPr lang="en-US" altLang="zh-CN" sz="2600" kern="100" dirty="0" smtClean="0">
                <a:latin typeface="Times New Roman"/>
                <a:ea typeface="微软雅黑"/>
                <a:cs typeface="Times New Roman"/>
                <a:sym typeface="Times New Roman"/>
              </a:rPr>
              <a:t>______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物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质不稳定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55046" y="3159764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  <a:sym typeface="Times New Roman"/>
              </a:rPr>
              <a:t>红</a:t>
            </a:r>
            <a:endParaRPr lang="zh-CN" altLang="en-US" sz="2600" dirty="0">
              <a:solidFill>
                <a:srgbClr val="C00000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10241" y="3159764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  <a:sym typeface="Times New Roman"/>
              </a:rPr>
              <a:t>气泡</a:t>
            </a:r>
            <a:endParaRPr lang="zh-CN" altLang="en-US" sz="2600" dirty="0">
              <a:solidFill>
                <a:srgbClr val="C00000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4424" y="3789834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  <a:sym typeface="Times New Roman"/>
              </a:rPr>
              <a:t>紫</a:t>
            </a:r>
            <a:endParaRPr lang="zh-CN" altLang="en-US" sz="2600" dirty="0">
              <a:solidFill>
                <a:srgbClr val="C00000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59891" y="4329894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  <a:sym typeface="Times New Roman"/>
              </a:rPr>
              <a:t>酸性</a:t>
            </a:r>
            <a:endParaRPr lang="zh-CN" altLang="en-US" sz="2600" dirty="0">
              <a:solidFill>
                <a:srgbClr val="C00000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95306" y="4337233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  <a:sym typeface="Times New Roman"/>
              </a:rPr>
              <a:t>酸性</a:t>
            </a:r>
            <a:endParaRPr lang="zh-CN" altLang="en-US" sz="2600" dirty="0">
              <a:solidFill>
                <a:srgbClr val="C00000"/>
              </a:solidFill>
              <a:latin typeface="Times New Roman"/>
              <a:ea typeface="微软雅黑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339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5" grpId="0" autoUpdateAnimBg="0"/>
      <p:bldP spid="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324449"/>
            <a:ext cx="11654075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黑体"/>
                <a:cs typeface="Courier New"/>
              </a:rPr>
              <a:t>2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.</a:t>
            </a:r>
            <a:r>
              <a:rPr lang="zh-CN" altLang="zh-CN" sz="2600" kern="100" dirty="0">
                <a:latin typeface="Times New Roman"/>
                <a:ea typeface="黑体"/>
                <a:cs typeface="Times New Roman"/>
              </a:rPr>
              <a:t>铝与氧气加热条件下的反</a:t>
            </a:r>
            <a:r>
              <a:rPr lang="zh-CN" altLang="zh-CN" sz="2600" kern="100" dirty="0" smtClean="0">
                <a:latin typeface="Times New Roman"/>
                <a:ea typeface="黑体"/>
                <a:cs typeface="Times New Roman"/>
              </a:rPr>
              <a:t>应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6880" y="996353"/>
            <a:ext cx="11397613" cy="552456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铝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与氧气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)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在常温下能很快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被</a:t>
            </a:r>
            <a:r>
              <a:rPr lang="en-US" altLang="zh-CN" sz="2600" kern="100" dirty="0" smtClean="0">
                <a:latin typeface="Times New Roman"/>
                <a:ea typeface="微软雅黑"/>
                <a:cs typeface="Times New Roman"/>
                <a:sym typeface="Times New Roman"/>
              </a:rPr>
              <a:t>______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，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形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成</a:t>
            </a:r>
            <a:r>
              <a:rPr lang="en-US" altLang="zh-CN" sz="2600" kern="100" dirty="0" smtClean="0">
                <a:latin typeface="Times New Roman"/>
                <a:ea typeface="微软雅黑"/>
                <a:cs typeface="Times New Roman"/>
                <a:sym typeface="Times New Roman"/>
              </a:rPr>
              <a:t>______________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，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具有一定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的</a:t>
            </a:r>
            <a:r>
              <a:rPr lang="en-US" altLang="zh-CN" sz="2600" kern="100" dirty="0" smtClean="0">
                <a:latin typeface="Times New Roman"/>
                <a:ea typeface="微软雅黑"/>
                <a:cs typeface="Times New Roman"/>
                <a:sym typeface="Times New Roman"/>
              </a:rPr>
              <a:t>________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性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。所以打磨后的铝片有金属光泽。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黑体"/>
                <a:cs typeface="Courier New"/>
              </a:rPr>
              <a:t>[</a:t>
            </a:r>
            <a:r>
              <a:rPr lang="zh-CN" altLang="zh-CN" sz="2600" kern="100" dirty="0">
                <a:latin typeface="Times New Roman"/>
                <a:ea typeface="黑体"/>
                <a:cs typeface="Times New Roman"/>
              </a:rPr>
              <a:t>实验操作</a:t>
            </a:r>
            <a:r>
              <a:rPr lang="en-US" altLang="zh-CN" sz="2600" kern="100" dirty="0">
                <a:latin typeface="Times New Roman"/>
                <a:ea typeface="黑体"/>
                <a:cs typeface="Courier New"/>
              </a:rPr>
              <a:t>]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　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用坩埚钳夹住一小块铝箔在酒精灯上加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热至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熔化，轻轻晃动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，</a:t>
            </a:r>
            <a:endParaRPr lang="en-US" altLang="zh-CN" sz="2600" kern="100" dirty="0" smtClean="0">
              <a:latin typeface="Times New Roman"/>
              <a:ea typeface="微软雅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仔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细观察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再取一小块铝箔，用砂纸仔细打磨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或在酸中处理后，用水洗净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)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，除去表面的保护膜，再加热至熔化。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黑体"/>
                <a:cs typeface="Courier New"/>
              </a:rPr>
              <a:t>[</a:t>
            </a:r>
            <a:r>
              <a:rPr lang="zh-CN" altLang="zh-CN" sz="2600" kern="100" dirty="0">
                <a:latin typeface="Times New Roman"/>
                <a:ea typeface="黑体"/>
                <a:cs typeface="Times New Roman"/>
              </a:rPr>
              <a:t>实验现象</a:t>
            </a:r>
            <a:r>
              <a:rPr lang="en-US" altLang="zh-CN" sz="2600" kern="100" dirty="0">
                <a:latin typeface="Times New Roman"/>
                <a:ea typeface="黑体"/>
                <a:cs typeface="Courier New"/>
              </a:rPr>
              <a:t>]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　</a:t>
            </a:r>
            <a:r>
              <a:rPr lang="zh-CN" altLang="zh-CN" sz="2600" kern="100" dirty="0">
                <a:latin typeface="宋体"/>
                <a:ea typeface="Times New Roman"/>
                <a:cs typeface="Courier New"/>
              </a:rPr>
              <a:t> 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两块铝箔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都</a:t>
            </a:r>
            <a:r>
              <a:rPr lang="en-US" altLang="zh-CN" sz="2600" kern="100" dirty="0" smtClean="0">
                <a:latin typeface="Times New Roman"/>
                <a:ea typeface="微软雅黑"/>
                <a:cs typeface="Times New Roman"/>
                <a:sym typeface="Times New Roman"/>
              </a:rPr>
              <a:t>______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，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失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去</a:t>
            </a:r>
            <a:r>
              <a:rPr lang="en-US" altLang="zh-CN" sz="2600" kern="100" dirty="0" smtClean="0">
                <a:latin typeface="Times New Roman"/>
                <a:ea typeface="微软雅黑"/>
                <a:cs typeface="Times New Roman"/>
                <a:sym typeface="Times New Roman"/>
              </a:rPr>
              <a:t>__________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，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熔化的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铝</a:t>
            </a:r>
            <a:r>
              <a:rPr lang="en-US" altLang="zh-CN" sz="2600" kern="100" dirty="0" smtClean="0">
                <a:latin typeface="Times New Roman"/>
                <a:ea typeface="微软雅黑"/>
                <a:cs typeface="Times New Roman"/>
                <a:sym typeface="Times New Roman"/>
              </a:rPr>
              <a:t>________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黑体"/>
                <a:cs typeface="Courier New"/>
              </a:rPr>
              <a:t>[</a:t>
            </a:r>
            <a:r>
              <a:rPr lang="zh-CN" altLang="zh-CN" sz="2600" kern="100" dirty="0">
                <a:latin typeface="Times New Roman"/>
                <a:ea typeface="黑体"/>
                <a:cs typeface="Times New Roman"/>
              </a:rPr>
              <a:t>结论</a:t>
            </a:r>
            <a:r>
              <a:rPr lang="en-US" altLang="zh-CN" sz="2600" kern="100" dirty="0">
                <a:latin typeface="Times New Roman"/>
                <a:ea typeface="黑体"/>
                <a:cs typeface="Courier New"/>
              </a:rPr>
              <a:t>]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　</a:t>
            </a:r>
            <a:r>
              <a:rPr lang="zh-CN" altLang="zh-CN" sz="2600" kern="100" dirty="0">
                <a:latin typeface="宋体"/>
                <a:ea typeface="Times New Roman"/>
                <a:cs typeface="Courier New"/>
              </a:rPr>
              <a:t> 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化学方程式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：</a:t>
            </a:r>
            <a:r>
              <a:rPr lang="en-US" altLang="zh-CN" sz="2600" u="sng" kern="100" dirty="0" smtClean="0">
                <a:latin typeface="Times New Roman"/>
                <a:ea typeface="微软雅黑"/>
                <a:cs typeface="Courier New"/>
              </a:rPr>
              <a:t>                                                  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pic>
        <p:nvPicPr>
          <p:cNvPr id="7170" name="Picture 2" descr="XX7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96" y="2079644"/>
            <a:ext cx="1311984" cy="174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330121" y="1092146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  <a:sym typeface="Times New Roman"/>
              </a:rPr>
              <a:t>氧化</a:t>
            </a:r>
            <a:endParaRPr lang="zh-CN" altLang="en-US" sz="2600" dirty="0">
              <a:solidFill>
                <a:srgbClr val="C00000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75377" y="1092146"/>
            <a:ext cx="218521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  <a:sym typeface="Times New Roman"/>
              </a:rPr>
              <a:t>致密的氧化膜</a:t>
            </a:r>
            <a:endParaRPr lang="zh-CN" altLang="en-US" sz="2600" dirty="0">
              <a:solidFill>
                <a:srgbClr val="C00000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8264" y="1674599"/>
            <a:ext cx="11849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  <a:sym typeface="Times New Roman"/>
              </a:rPr>
              <a:t>抗腐蚀</a:t>
            </a:r>
            <a:endParaRPr lang="zh-CN" altLang="en-US" sz="2600" dirty="0">
              <a:solidFill>
                <a:srgbClr val="C00000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41121" y="5229994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  <a:sym typeface="Times New Roman"/>
              </a:rPr>
              <a:t>熔化</a:t>
            </a:r>
            <a:endParaRPr lang="zh-CN" altLang="en-US" sz="2600" dirty="0">
              <a:solidFill>
                <a:srgbClr val="C00000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32037" y="5229994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  <a:sym typeface="Times New Roman"/>
              </a:rPr>
              <a:t>金属光泽</a:t>
            </a:r>
            <a:endParaRPr lang="zh-CN" altLang="en-US" sz="2600" dirty="0">
              <a:solidFill>
                <a:srgbClr val="C00000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650601" y="5229994"/>
            <a:ext cx="11849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  <a:sym typeface="Times New Roman"/>
              </a:rPr>
              <a:t>不滴落</a:t>
            </a:r>
            <a:endParaRPr lang="zh-CN" altLang="en-US" sz="2600" dirty="0">
              <a:solidFill>
                <a:srgbClr val="C00000"/>
              </a:solidFill>
              <a:latin typeface="Times New Roman"/>
              <a:ea typeface="微软雅黑"/>
              <a:sym typeface="Times New Roman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42631"/>
              </p:ext>
            </p:extLst>
          </p:nvPr>
        </p:nvGraphicFramePr>
        <p:xfrm>
          <a:off x="4243601" y="5632329"/>
          <a:ext cx="36068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5" name="Document" r:id="rId4" imgW="3609910" imgH="812577" progId="Word.Document.8">
                  <p:embed/>
                </p:oleObj>
              </mc:Choice>
              <mc:Fallback>
                <p:oleObj name="Document" r:id="rId4" imgW="3609910" imgH="812577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43601" y="5632329"/>
                        <a:ext cx="36068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339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5" grpId="0" autoUpdateAnimBg="0"/>
      <p:bldP spid="7" grpId="0" autoUpdateAnimBg="0"/>
      <p:bldP spid="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605529"/>
            <a:ext cx="11654075" cy="552456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(3)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铝与盐酸、</a:t>
            </a:r>
            <a:r>
              <a:rPr lang="en-US" altLang="zh-CN" sz="2600" kern="100" dirty="0" err="1">
                <a:latin typeface="Times New Roman"/>
                <a:ea typeface="微软雅黑"/>
                <a:cs typeface="Courier New"/>
              </a:rPr>
              <a:t>NaOH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溶液的反应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黑体"/>
                <a:cs typeface="Courier New"/>
              </a:rPr>
              <a:t>[</a:t>
            </a:r>
            <a:r>
              <a:rPr lang="zh-CN" altLang="zh-CN" sz="2600" kern="100" dirty="0">
                <a:latin typeface="Times New Roman"/>
                <a:ea typeface="黑体"/>
                <a:cs typeface="Times New Roman"/>
              </a:rPr>
              <a:t>实验操作</a:t>
            </a:r>
            <a:r>
              <a:rPr lang="en-US" altLang="zh-CN" sz="2600" kern="100" dirty="0">
                <a:latin typeface="Times New Roman"/>
                <a:ea typeface="黑体"/>
                <a:cs typeface="Courier New"/>
              </a:rPr>
              <a:t>]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 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marL="252000" indent="-457200" algn="just">
              <a:lnSpc>
                <a:spcPct val="150000"/>
              </a:lnSpc>
              <a:spcAft>
                <a:spcPts val="0"/>
              </a:spcAft>
            </a:pPr>
            <a:endParaRPr lang="en-US" altLang="zh-CN" sz="2600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marL="252000" indent="-457200" algn="just">
              <a:lnSpc>
                <a:spcPct val="150000"/>
              </a:lnSpc>
              <a:spcAft>
                <a:spcPts val="0"/>
              </a:spcAft>
            </a:pPr>
            <a:endParaRPr lang="en-US" altLang="zh-CN" sz="2600" kern="100" dirty="0"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marL="252000" indent="-457200" algn="just">
              <a:lnSpc>
                <a:spcPct val="150000"/>
              </a:lnSpc>
              <a:spcAft>
                <a:spcPts val="0"/>
              </a:spcAft>
            </a:pPr>
            <a:endParaRPr lang="en-US" altLang="zh-CN" sz="2600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黑体"/>
                <a:cs typeface="Courier New"/>
              </a:rPr>
              <a:t>[</a:t>
            </a:r>
            <a:r>
              <a:rPr lang="zh-CN" altLang="zh-CN" sz="2600" kern="100" dirty="0">
                <a:latin typeface="Times New Roman"/>
                <a:ea typeface="黑体"/>
                <a:cs typeface="Times New Roman"/>
              </a:rPr>
              <a:t>实验现象</a:t>
            </a:r>
            <a:r>
              <a:rPr lang="en-US" altLang="zh-CN" sz="2600" kern="100" dirty="0">
                <a:latin typeface="Times New Roman"/>
                <a:ea typeface="黑体"/>
                <a:cs typeface="Courier New"/>
              </a:rPr>
              <a:t>]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　</a:t>
            </a:r>
            <a:r>
              <a:rPr lang="zh-CN" altLang="zh-CN" sz="2600" kern="100" dirty="0">
                <a:latin typeface="宋体"/>
                <a:ea typeface="Times New Roman"/>
                <a:cs typeface="Courier New"/>
              </a:rPr>
              <a:t> 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试管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中</a:t>
            </a:r>
            <a:r>
              <a:rPr lang="en-US" altLang="zh-CN" sz="2600" kern="100" dirty="0" smtClean="0">
                <a:latin typeface="Times New Roman"/>
                <a:ea typeface="微软雅黑"/>
                <a:cs typeface="Times New Roman"/>
                <a:sym typeface="Times New Roman"/>
              </a:rPr>
              <a:t>____________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，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铝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片</a:t>
            </a:r>
            <a:r>
              <a:rPr lang="en-US" altLang="zh-CN" sz="2600" kern="100" dirty="0" smtClean="0">
                <a:latin typeface="Times New Roman"/>
                <a:ea typeface="微软雅黑"/>
                <a:cs typeface="Times New Roman"/>
                <a:sym typeface="Times New Roman"/>
              </a:rPr>
              <a:t>______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；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点燃的木条放在试管口时发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出</a:t>
            </a:r>
            <a:r>
              <a:rPr lang="en-US" altLang="zh-CN" sz="2600" kern="100" dirty="0" smtClean="0">
                <a:latin typeface="Times New Roman"/>
                <a:ea typeface="微软雅黑"/>
                <a:cs typeface="Times New Roman"/>
                <a:sym typeface="Times New Roman"/>
              </a:rPr>
              <a:t>______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声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黑体"/>
                <a:cs typeface="Courier New"/>
              </a:rPr>
              <a:t>[</a:t>
            </a:r>
            <a:r>
              <a:rPr lang="zh-CN" altLang="zh-CN" sz="2600" kern="100" dirty="0">
                <a:latin typeface="Times New Roman"/>
                <a:ea typeface="黑体"/>
                <a:cs typeface="Times New Roman"/>
              </a:rPr>
              <a:t>有关化学方程式</a:t>
            </a:r>
            <a:r>
              <a:rPr lang="en-US" altLang="zh-CN" sz="2600" kern="100" dirty="0">
                <a:latin typeface="Times New Roman"/>
                <a:ea typeface="黑体"/>
                <a:cs typeface="Courier New"/>
              </a:rPr>
              <a:t>]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　</a:t>
            </a:r>
            <a:r>
              <a:rPr lang="en-US" altLang="zh-CN" sz="2600" kern="100" dirty="0" smtClean="0">
                <a:latin typeface="Times New Roman"/>
                <a:ea typeface="微软雅黑"/>
                <a:cs typeface="Times New Roman"/>
                <a:sym typeface="Times New Roman"/>
              </a:rPr>
              <a:t>________________________________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、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2Al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＋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2NaOH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＋</a:t>
            </a: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2H</a:t>
            </a:r>
            <a:r>
              <a:rPr lang="en-US" altLang="zh-CN" sz="2600" kern="100" baseline="-25000" dirty="0" smtClean="0">
                <a:latin typeface="Times New Roman"/>
                <a:ea typeface="微软雅黑"/>
                <a:cs typeface="Courier New"/>
              </a:rPr>
              <a:t>2</a:t>
            </a: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O </a:t>
            </a:r>
            <a:r>
              <a:rPr lang="en-US" altLang="zh-CN" sz="2600" kern="100" spc="-80" dirty="0" smtClean="0">
                <a:latin typeface="Times New Roman"/>
                <a:ea typeface="微软雅黑"/>
                <a:cs typeface="Courier New"/>
              </a:rPr>
              <a:t>==</a:t>
            </a: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=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2NaAlO</a:t>
            </a:r>
            <a:r>
              <a:rPr lang="en-US" altLang="zh-CN" sz="2600" kern="100" baseline="-25000" dirty="0">
                <a:latin typeface="Times New Roman"/>
                <a:ea typeface="微软雅黑"/>
                <a:cs typeface="Courier New"/>
              </a:rPr>
              <a:t>2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＋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3H</a:t>
            </a:r>
            <a:r>
              <a:rPr lang="en-US" altLang="zh-CN" sz="2600" kern="100" baseline="-25000" dirty="0">
                <a:latin typeface="Times New Roman"/>
                <a:ea typeface="微软雅黑"/>
                <a:cs typeface="Courier New"/>
              </a:rPr>
              <a:t>2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↑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pic>
        <p:nvPicPr>
          <p:cNvPr id="8194" name="Picture 2" descr="xx7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746" y="1479773"/>
            <a:ext cx="2425650" cy="181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xx7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161" y="1668007"/>
            <a:ext cx="2420410" cy="162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574926" y="3657431"/>
            <a:ext cx="185178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  <a:sym typeface="Times New Roman"/>
              </a:rPr>
              <a:t>有气泡产生</a:t>
            </a:r>
            <a:endParaRPr lang="zh-CN" altLang="en-US" sz="2600" dirty="0">
              <a:solidFill>
                <a:srgbClr val="C00000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45256" y="3657431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  <a:sym typeface="Times New Roman"/>
              </a:rPr>
              <a:t>溶解</a:t>
            </a:r>
            <a:endParaRPr lang="zh-CN" altLang="en-US" sz="2600" dirty="0">
              <a:solidFill>
                <a:srgbClr val="C00000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43191" y="4287501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  <a:sym typeface="Times New Roman"/>
              </a:rPr>
              <a:t>爆鸣</a:t>
            </a:r>
            <a:endParaRPr lang="zh-CN" altLang="en-US" sz="2600" dirty="0">
              <a:solidFill>
                <a:srgbClr val="C00000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57656" y="4827561"/>
            <a:ext cx="42277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  <a:sym typeface="Times New Roman"/>
              </a:rPr>
              <a:t>2Al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  <a:sym typeface="Times New Roman"/>
              </a:rPr>
              <a:t>＋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  <a:sym typeface="Times New Roman"/>
              </a:rPr>
              <a:t>6HCl</a:t>
            </a:r>
            <a:r>
              <a:rPr lang="en-US" altLang="zh-CN" sz="2600" kern="100" spc="-8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  <a:sym typeface="Times New Roman"/>
              </a:rPr>
              <a:t>==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  <a:sym typeface="Times New Roman"/>
              </a:rPr>
              <a:t>=2AlCl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  <a:sym typeface="Times New Roman"/>
              </a:rPr>
              <a:t>3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  <a:sym typeface="Times New Roman"/>
              </a:rPr>
              <a:t>＋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  <a:sym typeface="Times New Roman"/>
              </a:rPr>
              <a:t>3H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  <a:sym typeface="Times New Roman"/>
              </a:rPr>
              <a:t>2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  <a:sym typeface="Times New Roman"/>
              </a:rPr>
              <a:t>↑</a:t>
            </a:r>
            <a:endParaRPr lang="zh-CN" altLang="en-US" sz="2600" dirty="0">
              <a:solidFill>
                <a:srgbClr val="C00000"/>
              </a:solidFill>
              <a:latin typeface="Times New Roman"/>
              <a:ea typeface="微软雅黑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339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657712"/>
            <a:ext cx="11654075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黑体"/>
                <a:cs typeface="Courier New"/>
              </a:rPr>
              <a:t>3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.</a:t>
            </a:r>
            <a:r>
              <a:rPr lang="zh-CN" altLang="zh-CN" sz="2600" kern="100" dirty="0">
                <a:latin typeface="Times New Roman"/>
                <a:ea typeface="黑体"/>
                <a:cs typeface="Times New Roman"/>
              </a:rPr>
              <a:t>探究影响双氧水分解快慢的因</a:t>
            </a:r>
            <a:r>
              <a:rPr lang="zh-CN" altLang="zh-CN" sz="2600" kern="100" dirty="0" smtClean="0">
                <a:latin typeface="Times New Roman"/>
                <a:ea typeface="黑体"/>
                <a:cs typeface="Times New Roman"/>
              </a:rPr>
              <a:t>素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6880" y="1242777"/>
            <a:ext cx="11397613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lvl="0" algn="just">
              <a:lnSpc>
                <a:spcPct val="150000"/>
              </a:lnSpc>
              <a:tabLst>
                <a:tab pos="3510915" algn="l"/>
              </a:tabLst>
            </a:pPr>
            <a:r>
              <a:rPr lang="en-US" altLang="zh-CN" sz="2600" kern="100" dirty="0">
                <a:solidFill>
                  <a:prstClr val="black"/>
                </a:solidFill>
                <a:latin typeface="Times New Roman"/>
                <a:ea typeface="微软雅黑"/>
                <a:cs typeface="Courier New"/>
              </a:rPr>
              <a:t>(1)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/>
                <a:ea typeface="微软雅黑"/>
                <a:cs typeface="Times New Roman"/>
              </a:rPr>
              <a:t>催化剂对化学反应快慢影响的探</a:t>
            </a:r>
            <a:r>
              <a:rPr lang="zh-CN" altLang="zh-CN" sz="2600" kern="100" dirty="0" smtClean="0">
                <a:solidFill>
                  <a:prstClr val="black"/>
                </a:solidFill>
                <a:latin typeface="Times New Roman"/>
                <a:ea typeface="微软雅黑"/>
                <a:cs typeface="Times New Roman"/>
              </a:rPr>
              <a:t>究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940841"/>
              </p:ext>
            </p:extLst>
          </p:nvPr>
        </p:nvGraphicFramePr>
        <p:xfrm>
          <a:off x="649601" y="2232887"/>
          <a:ext cx="10891210" cy="3942212"/>
        </p:xfrm>
        <a:graphic>
          <a:graphicData uri="http://schemas.openxmlformats.org/drawingml/2006/table">
            <a:tbl>
              <a:tblPr/>
              <a:tblGrid>
                <a:gridCol w="1913782"/>
                <a:gridCol w="8977428"/>
              </a:tblGrid>
              <a:tr h="22952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zh-CN" sz="23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实验操作</a:t>
                      </a:r>
                      <a:endParaRPr lang="zh-CN" sz="23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3534" marR="43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en-US" sz="2300" kern="100">
                        <a:effectLst/>
                        <a:latin typeface="Times New Roman"/>
                        <a:ea typeface="微软雅黑"/>
                        <a:cs typeface="Courier New"/>
                      </a:endParaRPr>
                    </a:p>
                  </a:txBody>
                  <a:tcPr marL="43534" marR="43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90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zh-CN" sz="2300" kern="10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实验现象</a:t>
                      </a:r>
                      <a:endParaRPr lang="zh-CN" sz="23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3534" marR="43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zh-CN" sz="23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3534" marR="43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9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zh-CN" sz="2300" kern="10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实验结论</a:t>
                      </a:r>
                      <a:endParaRPr lang="zh-CN" sz="23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3534" marR="43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en-US" sz="2300" kern="100" dirty="0">
                          <a:effectLst/>
                          <a:latin typeface="Times New Roman"/>
                          <a:ea typeface="微软雅黑"/>
                          <a:cs typeface="Courier New"/>
                        </a:rPr>
                        <a:t>MnO</a:t>
                      </a:r>
                      <a:r>
                        <a:rPr lang="en-US" sz="2300" kern="100" baseline="-25000" dirty="0">
                          <a:effectLst/>
                          <a:latin typeface="Times New Roman"/>
                          <a:ea typeface="微软雅黑"/>
                          <a:cs typeface="Courier New"/>
                        </a:rPr>
                        <a:t>2</a:t>
                      </a:r>
                      <a:r>
                        <a:rPr lang="zh-CN" sz="23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可以使</a:t>
                      </a:r>
                      <a:r>
                        <a:rPr lang="en-US" sz="2300" kern="100" dirty="0">
                          <a:effectLst/>
                          <a:latin typeface="Times New Roman"/>
                          <a:ea typeface="微软雅黑"/>
                          <a:cs typeface="Courier New"/>
                        </a:rPr>
                        <a:t>H</a:t>
                      </a:r>
                      <a:r>
                        <a:rPr lang="en-US" sz="2300" kern="100" baseline="-25000" dirty="0">
                          <a:effectLst/>
                          <a:latin typeface="Times New Roman"/>
                          <a:ea typeface="微软雅黑"/>
                          <a:cs typeface="Courier New"/>
                        </a:rPr>
                        <a:t>2</a:t>
                      </a:r>
                      <a:r>
                        <a:rPr lang="en-US" sz="2300" kern="100" dirty="0">
                          <a:effectLst/>
                          <a:latin typeface="Times New Roman"/>
                          <a:ea typeface="微软雅黑"/>
                          <a:cs typeface="Courier New"/>
                        </a:rPr>
                        <a:t>O</a:t>
                      </a:r>
                      <a:r>
                        <a:rPr lang="en-US" sz="2300" kern="100" baseline="-25000" dirty="0">
                          <a:effectLst/>
                          <a:latin typeface="Times New Roman"/>
                          <a:ea typeface="微软雅黑"/>
                          <a:cs typeface="Courier New"/>
                        </a:rPr>
                        <a:t>2</a:t>
                      </a:r>
                      <a:r>
                        <a:rPr lang="zh-CN" sz="23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分解的速率</a:t>
                      </a:r>
                      <a:r>
                        <a:rPr lang="zh-CN" sz="2300" u="sng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加快</a:t>
                      </a:r>
                      <a:endParaRPr lang="zh-CN" sz="23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3534" marR="43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218" name="Picture 2" descr="F:\马贝\2022\课件\2022 秋 创新设计 学生用书 化学 必修 第一册 苏教 学生用书 冀\XX80.TIF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066" y="2502917"/>
            <a:ext cx="3938036" cy="154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3048000" y="4691338"/>
            <a:ext cx="8222781" cy="55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tabLst>
                <a:tab pos="3510915" algn="l"/>
              </a:tabLst>
            </a:pPr>
            <a:r>
              <a:rPr lang="zh-CN" altLang="en-US" sz="23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加入</a:t>
            </a:r>
            <a:r>
              <a:rPr lang="en-US" altLang="zh-CN" sz="2300" kern="1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MnO</a:t>
            </a:r>
            <a:r>
              <a:rPr lang="en-US" altLang="zh-CN" sz="2300" kern="100" baseline="-250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2</a:t>
            </a:r>
            <a:r>
              <a:rPr lang="zh-CN" altLang="en-US" sz="23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前有少量气泡出现，加入</a:t>
            </a:r>
            <a:r>
              <a:rPr lang="en-US" altLang="zh-CN" sz="2300" kern="1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MnO</a:t>
            </a:r>
            <a:r>
              <a:rPr lang="en-US" altLang="zh-CN" sz="2300" kern="100" baseline="-250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2</a:t>
            </a:r>
            <a:r>
              <a:rPr lang="zh-CN" altLang="en-US" sz="23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后产生大量气泡</a:t>
            </a:r>
            <a:endParaRPr lang="zh-CN" altLang="en-US" sz="2300" kern="100" dirty="0">
              <a:solidFill>
                <a:srgbClr val="C00000"/>
              </a:solidFill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57339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351294"/>
            <a:ext cx="11654075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(2)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温度对化学反应快慢影响的探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究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906705"/>
              </p:ext>
            </p:extLst>
          </p:nvPr>
        </p:nvGraphicFramePr>
        <p:xfrm>
          <a:off x="609600" y="1134539"/>
          <a:ext cx="1106170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9" name="Document" r:id="rId3" imgW="11202657" imgH="5253846" progId="Word.Document.8">
                  <p:embed/>
                </p:oleObj>
              </mc:Choice>
              <mc:Fallback>
                <p:oleObj name="Document" r:id="rId3" imgW="11202657" imgH="5253846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1134539"/>
                        <a:ext cx="11061700" cy="518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6560693" y="5188763"/>
            <a:ext cx="47961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3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快</a:t>
            </a:r>
            <a:endParaRPr lang="zh-CN" altLang="en-US" sz="2300" dirty="0"/>
          </a:p>
        </p:txBody>
      </p:sp>
      <p:sp>
        <p:nvSpPr>
          <p:cNvPr id="7" name="矩形 6"/>
          <p:cNvSpPr/>
          <p:nvPr/>
        </p:nvSpPr>
        <p:spPr>
          <a:xfrm>
            <a:off x="8585918" y="5184989"/>
            <a:ext cx="47961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3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快</a:t>
            </a:r>
            <a:endParaRPr lang="zh-CN" altLang="en-US" sz="2300" dirty="0"/>
          </a:p>
        </p:txBody>
      </p:sp>
    </p:spTree>
    <p:extLst>
      <p:ext uri="{BB962C8B-B14F-4D97-AF65-F5344CB8AC3E}">
        <p14:creationId xmlns:p14="http://schemas.microsoft.com/office/powerpoint/2010/main" val="257339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729449"/>
            <a:ext cx="11654075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(3)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浓度对化学反应快慢影响的探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究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167451"/>
              </p:ext>
            </p:extLst>
          </p:nvPr>
        </p:nvGraphicFramePr>
        <p:xfrm>
          <a:off x="829621" y="1764608"/>
          <a:ext cx="9901099" cy="3414675"/>
        </p:xfrm>
        <a:graphic>
          <a:graphicData uri="http://schemas.openxmlformats.org/drawingml/2006/table">
            <a:tbl>
              <a:tblPr/>
              <a:tblGrid>
                <a:gridCol w="2089782"/>
                <a:gridCol w="7811317"/>
              </a:tblGrid>
              <a:tr h="2025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zh-CN" sz="2600" kern="10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实验操作</a:t>
                      </a:r>
                      <a:endParaRPr lang="zh-CN" sz="26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3534" marR="43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en-US" sz="2600" kern="100">
                        <a:effectLst/>
                        <a:latin typeface="Times New Roman"/>
                        <a:ea typeface="微软雅黑"/>
                        <a:cs typeface="Courier New"/>
                      </a:endParaRPr>
                    </a:p>
                  </a:txBody>
                  <a:tcPr marL="43534" marR="43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0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zh-CN" sz="2600" kern="10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实验现象</a:t>
                      </a:r>
                      <a:endParaRPr lang="zh-CN" sz="26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3534" marR="43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质量分数为</a:t>
                      </a:r>
                      <a:r>
                        <a:rPr lang="en-US" sz="2600" kern="100" dirty="0">
                          <a:effectLst/>
                          <a:latin typeface="Times New Roman"/>
                          <a:ea typeface="微软雅黑"/>
                          <a:cs typeface="Courier New"/>
                        </a:rPr>
                        <a:t>6%</a:t>
                      </a:r>
                      <a:r>
                        <a:rPr lang="zh-CN" sz="26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的</a:t>
                      </a:r>
                      <a:r>
                        <a:rPr lang="en-US" sz="2600" kern="100" dirty="0">
                          <a:effectLst/>
                          <a:latin typeface="Times New Roman"/>
                          <a:ea typeface="微软雅黑"/>
                          <a:cs typeface="Courier New"/>
                        </a:rPr>
                        <a:t>H</a:t>
                      </a:r>
                      <a:r>
                        <a:rPr lang="en-US" sz="2600" kern="100" baseline="-25000" dirty="0">
                          <a:effectLst/>
                          <a:latin typeface="Times New Roman"/>
                          <a:ea typeface="微软雅黑"/>
                          <a:cs typeface="Courier New"/>
                        </a:rPr>
                        <a:t>2</a:t>
                      </a:r>
                      <a:r>
                        <a:rPr lang="en-US" sz="2600" kern="100" dirty="0">
                          <a:effectLst/>
                          <a:latin typeface="Times New Roman"/>
                          <a:ea typeface="微软雅黑"/>
                          <a:cs typeface="Courier New"/>
                        </a:rPr>
                        <a:t>O</a:t>
                      </a:r>
                      <a:r>
                        <a:rPr lang="en-US" sz="2600" kern="100" baseline="-25000" dirty="0">
                          <a:effectLst/>
                          <a:latin typeface="Times New Roman"/>
                          <a:ea typeface="微软雅黑"/>
                          <a:cs typeface="Courier New"/>
                        </a:rPr>
                        <a:t>2</a:t>
                      </a:r>
                      <a:r>
                        <a:rPr lang="zh-CN" sz="26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溶液产生气泡速率较快</a:t>
                      </a:r>
                      <a:endParaRPr lang="zh-CN" sz="26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3534" marR="43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zh-CN" sz="2600" kern="10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实验结论</a:t>
                      </a:r>
                      <a:endParaRPr lang="zh-CN" sz="26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3534" marR="43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浓度越大，</a:t>
                      </a:r>
                      <a:r>
                        <a:rPr lang="en-US" sz="2600" kern="100" dirty="0">
                          <a:effectLst/>
                          <a:latin typeface="Times New Roman"/>
                          <a:ea typeface="微软雅黑"/>
                          <a:cs typeface="Courier New"/>
                        </a:rPr>
                        <a:t>H</a:t>
                      </a:r>
                      <a:r>
                        <a:rPr lang="en-US" sz="2600" kern="100" baseline="-25000" dirty="0">
                          <a:effectLst/>
                          <a:latin typeface="Times New Roman"/>
                          <a:ea typeface="微软雅黑"/>
                          <a:cs typeface="Courier New"/>
                        </a:rPr>
                        <a:t>2</a:t>
                      </a:r>
                      <a:r>
                        <a:rPr lang="en-US" sz="2600" kern="100" dirty="0">
                          <a:effectLst/>
                          <a:latin typeface="Times New Roman"/>
                          <a:ea typeface="微软雅黑"/>
                          <a:cs typeface="Courier New"/>
                        </a:rPr>
                        <a:t>O</a:t>
                      </a:r>
                      <a:r>
                        <a:rPr lang="en-US" sz="2600" kern="100" baseline="-25000" dirty="0">
                          <a:effectLst/>
                          <a:latin typeface="Times New Roman"/>
                          <a:ea typeface="微软雅黑"/>
                          <a:cs typeface="Courier New"/>
                        </a:rPr>
                        <a:t>2</a:t>
                      </a:r>
                      <a:r>
                        <a:rPr lang="zh-CN" sz="26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的分解速率越快</a:t>
                      </a:r>
                      <a:endParaRPr lang="zh-CN" sz="26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3534" marR="43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266" name="Picture 2" descr="F:\马贝\2022\课件\2022 秋 创新设计 学生用书 化学 必修 第一册 苏教 学生用书 冀\xx80+1.TIF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31" y="2195851"/>
            <a:ext cx="3758016" cy="129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39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369454"/>
            <a:ext cx="11654075" cy="1248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zh-CN" altLang="zh-CN" sz="2600" kern="100" dirty="0">
                <a:latin typeface="Times New Roman"/>
                <a:ea typeface="黑体"/>
                <a:cs typeface="Times New Roman"/>
              </a:rPr>
              <a:t>【微自测】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2.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判断正误，正确的打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“√”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，错误的打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“×”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6880" y="1626468"/>
            <a:ext cx="11397613" cy="492440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(1)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铝既可以与盐酸反应，又可以与氢氧化钠溶液反应</a:t>
            </a: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(</a:t>
            </a:r>
            <a:r>
              <a:rPr lang="en-US" altLang="zh-CN" sz="2600" kern="100" dirty="0" smtClean="0">
                <a:latin typeface="Times New Roman"/>
                <a:ea typeface="微软雅黑"/>
                <a:cs typeface="Courier New"/>
                <a:sym typeface="Times New Roman"/>
              </a:rPr>
              <a:t>　　</a:t>
            </a: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(2)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温度越高，双氧水分解越慢</a:t>
            </a: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(</a:t>
            </a:r>
            <a:r>
              <a:rPr lang="en-US" altLang="zh-CN" sz="2600" kern="100" dirty="0" smtClean="0">
                <a:latin typeface="宋体"/>
                <a:ea typeface="微软雅黑"/>
                <a:cs typeface="Times New Roman"/>
              </a:rPr>
              <a:t>　　</a:t>
            </a: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(3)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如透过蓝色的钴玻璃能够观察到紫色火焰，则肯定有钾元素，可能有钠元素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 </a:t>
            </a: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(</a:t>
            </a:r>
            <a:r>
              <a:rPr lang="en-US" altLang="zh-CN" sz="2600" kern="100" dirty="0" smtClean="0">
                <a:latin typeface="宋体"/>
                <a:ea typeface="微软雅黑"/>
                <a:cs typeface="Times New Roman"/>
              </a:rPr>
              <a:t>　　</a:t>
            </a: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(4)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用坩埚钳夹住一小块铝箔，在酒精灯上加热至熔化，轻轻晃动，有液态的铝滴落下来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 </a:t>
            </a: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(</a:t>
            </a:r>
            <a:r>
              <a:rPr lang="en-US" altLang="zh-CN" sz="2600" kern="100" dirty="0" smtClean="0">
                <a:latin typeface="宋体"/>
                <a:ea typeface="微软雅黑"/>
                <a:cs typeface="Times New Roman"/>
              </a:rPr>
              <a:t>　　</a:t>
            </a: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(5)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做焰色反应实验用的铂丝，每实验一种样品后都必须用稀盐酸洗涤后，再在酒精灯火焰上灼烧到没有颜色，才可使用</a:t>
            </a: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(</a:t>
            </a:r>
            <a:r>
              <a:rPr lang="en-US" altLang="zh-CN" sz="2600" kern="100" dirty="0" smtClean="0">
                <a:latin typeface="宋体"/>
                <a:ea typeface="微软雅黑"/>
                <a:cs typeface="Times New Roman"/>
              </a:rPr>
              <a:t>　　</a:t>
            </a: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435466" y="1764609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kern="100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Times New Roman"/>
                <a:sym typeface="Times New Roman"/>
              </a:rPr>
              <a:t>√</a:t>
            </a:r>
            <a:endParaRPr lang="zh-CN" altLang="en-US" sz="2600" dirty="0">
              <a:solidFill>
                <a:srgbClr val="C00000"/>
              </a:solidFill>
              <a:latin typeface="宋体" pitchFamily="2" charset="-122"/>
              <a:ea typeface="宋体" pitchFamily="2" charset="-122"/>
              <a:sym typeface="Times New Roman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17075" y="2352286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kern="100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Times New Roman"/>
                <a:sym typeface="Times New Roman"/>
              </a:rPr>
              <a:t>×</a:t>
            </a:r>
            <a:endParaRPr lang="zh-CN" altLang="en-US" sz="2600" dirty="0">
              <a:solidFill>
                <a:srgbClr val="C00000"/>
              </a:solidFill>
              <a:latin typeface="宋体" pitchFamily="2" charset="-122"/>
              <a:ea typeface="宋体" pitchFamily="2" charset="-122"/>
              <a:sym typeface="Times New Roman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89661" y="3567421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kern="100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Times New Roman"/>
                <a:sym typeface="Times New Roman"/>
              </a:rPr>
              <a:t>√</a:t>
            </a:r>
            <a:endParaRPr lang="zh-CN" altLang="en-US" sz="2600" dirty="0">
              <a:solidFill>
                <a:srgbClr val="C00000"/>
              </a:solidFill>
              <a:latin typeface="宋体" pitchFamily="2" charset="-122"/>
              <a:ea typeface="宋体" pitchFamily="2" charset="-122"/>
              <a:sym typeface="Times New Roman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61780" y="4737551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kern="100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Times New Roman"/>
                <a:sym typeface="Times New Roman"/>
              </a:rPr>
              <a:t>×</a:t>
            </a:r>
            <a:endParaRPr lang="zh-CN" altLang="en-US" sz="2600" dirty="0">
              <a:solidFill>
                <a:srgbClr val="C00000"/>
              </a:solidFill>
              <a:latin typeface="宋体" pitchFamily="2" charset="-122"/>
              <a:ea typeface="宋体" pitchFamily="2" charset="-122"/>
              <a:sym typeface="Times New Roman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107285" y="5952686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kern="100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Times New Roman"/>
                <a:sym typeface="Times New Roman"/>
              </a:rPr>
              <a:t>√</a:t>
            </a:r>
            <a:endParaRPr lang="zh-CN" altLang="en-US" sz="2600" dirty="0">
              <a:solidFill>
                <a:srgbClr val="C00000"/>
              </a:solidFill>
              <a:latin typeface="宋体" pitchFamily="2" charset="-122"/>
              <a:ea typeface="宋体" pitchFamily="2" charset="-122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339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5" grpId="0" autoUpdateAnimBg="0"/>
      <p:bldP spid="7" grpId="0" autoUpdateAnimBg="0"/>
      <p:bldP spid="9" grpId="0" autoUpdateAnimBg="0"/>
      <p:bldP spid="1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671919"/>
              </p:ext>
            </p:extLst>
          </p:nvPr>
        </p:nvGraphicFramePr>
        <p:xfrm>
          <a:off x="377825" y="1179544"/>
          <a:ext cx="11414125" cy="381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Document" r:id="rId4" imgW="11484297" imgH="3854429" progId="Word.Document.8">
                  <p:embed/>
                </p:oleObj>
              </mc:Choice>
              <mc:Fallback>
                <p:oleObj name="Document" r:id="rId4" imgW="11484297" imgH="3854429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7825" y="1179544"/>
                        <a:ext cx="11414125" cy="381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2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hlinkClick r:id="rId3" action="ppaction://hlinksldjump"/>
          </p:cNvPr>
          <p:cNvSpPr/>
          <p:nvPr/>
        </p:nvSpPr>
        <p:spPr>
          <a:xfrm>
            <a:off x="3354799" y="3614261"/>
            <a:ext cx="7560000" cy="5181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600" b="1" kern="1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二、常见物质的检验与探究</a:t>
            </a:r>
            <a:endParaRPr lang="zh-CN" altLang="zh-CN" sz="2600" b="1" kern="100" dirty="0" smtClean="0">
              <a:solidFill>
                <a:schemeClr val="bg2">
                  <a:lumMod val="25000"/>
                </a:schemeClr>
              </a:solidFill>
              <a:latin typeface="微软雅黑" pitchFamily="34" charset="-122"/>
              <a:ea typeface="微软雅黑" pitchFamily="34" charset="-122"/>
              <a:cs typeface="Times New Roman"/>
            </a:endParaRPr>
          </a:p>
        </p:txBody>
      </p:sp>
      <p:sp>
        <p:nvSpPr>
          <p:cNvPr id="3" name="圆角矩形 2">
            <a:hlinkClick r:id="rId4" action="ppaction://hlinksldjump"/>
          </p:cNvPr>
          <p:cNvSpPr/>
          <p:nvPr/>
        </p:nvSpPr>
        <p:spPr>
          <a:xfrm>
            <a:off x="3354799" y="2901211"/>
            <a:ext cx="7560000" cy="5181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zh-CN" altLang="en-US" sz="2600" b="1" kern="1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一、常见离子的检验</a:t>
            </a:r>
            <a:endParaRPr lang="zh-CN" altLang="zh-CN" sz="1050" kern="100" dirty="0">
              <a:solidFill>
                <a:schemeClr val="bg2">
                  <a:lumMod val="25000"/>
                </a:schemeClr>
              </a:solidFill>
              <a:latin typeface="微软雅黑" pitchFamily="34" charset="-122"/>
              <a:ea typeface="微软雅黑" pitchFamily="34" charset="-122"/>
              <a:cs typeface="Courier New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60418" y="521739"/>
            <a:ext cx="11595508" cy="63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609850" algn="l"/>
              </a:tabLs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tabLst>
                <a:tab pos="2609850" algn="l"/>
              </a:tabLs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tabLst>
                <a:tab pos="2609850" algn="l"/>
              </a:tabLs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tabLst>
                <a:tab pos="2609850" algn="l"/>
              </a:tabLs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tabLst>
                <a:tab pos="2609850" algn="l"/>
              </a:tabLs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50000"/>
              </a:lnSpc>
              <a:spcAft>
                <a:spcPts val="0"/>
              </a:spcAft>
              <a:tabLst>
                <a:tab pos="1620520" algn="l"/>
              </a:tabLst>
              <a:defRPr/>
            </a:pPr>
            <a:r>
              <a:rPr lang="zh-CN" altLang="en-US" sz="2800" b="1" kern="100" dirty="0">
                <a:latin typeface="黑体" pitchFamily="2" charset="-122"/>
                <a:ea typeface="黑体" pitchFamily="2" charset="-122"/>
                <a:cs typeface="Courier New"/>
              </a:rPr>
              <a:t>一、常见离子的检验</a:t>
            </a:r>
            <a:endParaRPr lang="zh-CN" altLang="zh-CN" sz="2800" b="1" kern="100" dirty="0" smtClean="0">
              <a:latin typeface="黑体" pitchFamily="2" charset="-122"/>
              <a:ea typeface="黑体" pitchFamily="2" charset="-122"/>
              <a:cs typeface="Courier New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0418" y="1781879"/>
            <a:ext cx="11654075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黑体"/>
                <a:cs typeface="Courier New"/>
              </a:rPr>
              <a:t>1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.</a:t>
            </a:r>
            <a:r>
              <a:rPr lang="zh-CN" altLang="zh-CN" sz="2600" kern="100" dirty="0">
                <a:latin typeface="Times New Roman"/>
                <a:ea typeface="黑体"/>
                <a:cs typeface="Times New Roman"/>
              </a:rPr>
              <a:t>常见离子的检验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6880" y="2366944"/>
            <a:ext cx="11397613" cy="1248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根据离子性质不同而在实验中所表现出的现象不同，可把检验离子的方法归纳为三种类型：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①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生成沉淀；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②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生成气体；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③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显现特殊颜色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pic>
        <p:nvPicPr>
          <p:cNvPr id="8" name="Picture 2" descr="核心归纳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811" y="1286824"/>
            <a:ext cx="2011685" cy="51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309757"/>
              </p:ext>
            </p:extLst>
          </p:nvPr>
        </p:nvGraphicFramePr>
        <p:xfrm>
          <a:off x="914400" y="3852109"/>
          <a:ext cx="103505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4" name="Document" r:id="rId5" imgW="10488305" imgH="2577420" progId="Word.Document.8">
                  <p:embed/>
                </p:oleObj>
              </mc:Choice>
              <mc:Fallback>
                <p:oleObj name="Document" r:id="rId5" imgW="10488305" imgH="257742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3852109"/>
                        <a:ext cx="10350500" cy="241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301308"/>
              </p:ext>
            </p:extLst>
          </p:nvPr>
        </p:nvGraphicFramePr>
        <p:xfrm>
          <a:off x="244556" y="936904"/>
          <a:ext cx="11480800" cy="528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" name="Document" r:id="rId3" imgW="11627815" imgH="5361494" progId="Word.Document.8">
                  <p:embed/>
                </p:oleObj>
              </mc:Choice>
              <mc:Fallback>
                <p:oleObj name="Document" r:id="rId3" imgW="11627815" imgH="5361494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556" y="936904"/>
                        <a:ext cx="11480800" cy="528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130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0418" y="774478"/>
            <a:ext cx="11654075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黑体"/>
                <a:cs typeface="Courier New"/>
              </a:rPr>
              <a:t>2.</a:t>
            </a:r>
            <a:r>
              <a:rPr lang="zh-CN" altLang="zh-CN" sz="2600" kern="100" dirty="0">
                <a:latin typeface="Times New Roman"/>
                <a:ea typeface="黑体"/>
                <a:cs typeface="Times New Roman"/>
              </a:rPr>
              <a:t>焰色反应的注意事</a:t>
            </a:r>
            <a:r>
              <a:rPr lang="zh-CN" altLang="zh-CN" sz="2600" kern="100" dirty="0" smtClean="0">
                <a:latin typeface="Times New Roman"/>
                <a:ea typeface="黑体"/>
                <a:cs typeface="Times New Roman"/>
              </a:rPr>
              <a:t>项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6880" y="1446382"/>
            <a:ext cx="11397613" cy="312390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smtClean="0">
                <a:latin typeface="Times New Roman"/>
                <a:ea typeface="微软雅黑"/>
                <a:cs typeface="Courier New"/>
              </a:rPr>
              <a:t>(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1)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不是所有的金属都可呈现焰色反应，金属单质与它的化合物的焰色反应相同。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(2)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焰色反应是物理过程，是元素的特性。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(3)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观察钾的焰色时，要透过蓝色钴玻璃去观察，这样可以滤去黄光，避免其中含钠杂质所造成的黄色干扰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73441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1314547"/>
            <a:ext cx="11654075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1.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下列离子检验的方法正确的是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　　</a:t>
            </a: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096" y="1408779"/>
            <a:ext cx="413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C00000"/>
                </a:solidFill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C</a:t>
            </a:r>
            <a:endParaRPr lang="zh-CN" altLang="en-US" sz="3000" b="1" dirty="0">
              <a:solidFill>
                <a:srgbClr val="C00000"/>
              </a:solidFill>
              <a:latin typeface="Times New Roman" pitchFamily="18" charset="0"/>
              <a:ea typeface="华文细黑" pitchFamily="2" charset="-122"/>
              <a:cs typeface="Times New Roman" pitchFamily="18" charset="0"/>
            </a:endParaRPr>
          </a:p>
        </p:txBody>
      </p:sp>
      <p:pic>
        <p:nvPicPr>
          <p:cNvPr id="281602" name="Picture 2" descr="实践应用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022" y="750139"/>
            <a:ext cx="2011685" cy="51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011179"/>
              </p:ext>
            </p:extLst>
          </p:nvPr>
        </p:nvGraphicFramePr>
        <p:xfrm>
          <a:off x="719737" y="2214659"/>
          <a:ext cx="10109200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0" name="Document" r:id="rId4" imgW="10107750" imgH="3398637" progId="Word.Document.8">
                  <p:embed/>
                </p:oleObj>
              </mc:Choice>
              <mc:Fallback>
                <p:oleObj name="Document" r:id="rId4" imgW="10107750" imgH="3398637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9737" y="2214659"/>
                        <a:ext cx="10109200" cy="331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568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554405"/>
              </p:ext>
            </p:extLst>
          </p:nvPr>
        </p:nvGraphicFramePr>
        <p:xfrm>
          <a:off x="381000" y="1494579"/>
          <a:ext cx="114935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3" name="Document" r:id="rId3" imgW="11484297" imgH="2569499" progId="Word.Document.8">
                  <p:embed/>
                </p:oleObj>
              </mc:Choice>
              <mc:Fallback>
                <p:oleObj name="Document" r:id="rId3" imgW="11484297" imgH="2569499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494579"/>
                        <a:ext cx="11493500" cy="256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405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774478"/>
            <a:ext cx="11654075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2.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下列说法正确的是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　　</a:t>
            </a: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6880" y="1446382"/>
            <a:ext cx="11397613" cy="244872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A.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焰色反应时火焰呈黄色，说明该物质中含有钠元素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B.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某物质的焰色不显紫色，说明该物质中肯定没有钾元素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C.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焰色反应不能用于物质的鉴别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D.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做焰色反应的金属丝可以用铜丝、光洁无锈的铁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丝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9911" y="868710"/>
            <a:ext cx="413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C00000"/>
                </a:solidFill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A</a:t>
            </a:r>
            <a:endParaRPr lang="zh-CN" altLang="en-US" sz="3000" b="1" dirty="0">
              <a:solidFill>
                <a:srgbClr val="C00000"/>
              </a:solidFill>
              <a:latin typeface="Times New Roman" pitchFamily="18" charset="0"/>
              <a:ea typeface="华文细黑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58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1461924"/>
            <a:ext cx="11654075" cy="304799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黑体"/>
                <a:cs typeface="Times New Roman"/>
              </a:rPr>
              <a:t>解析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　含有金属元素钠的单质或化合物焰色反应的焰色为黄色，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A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项正确；含有金属元素钾的单质或化合物焰色反应的焰色为紫色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(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必须透过蓝色的钴玻璃观察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)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B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项错误；焰色反应能用于物质的鉴别，比如鉴别钠盐和钾盐，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C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项错误；做焰色反应的金属丝可以用铂丝、光洁无锈的铁丝，但不可以用铜丝，铜灼烧火焰为绿色，会干扰所测金属元素的颜色，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D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项错误</a:t>
            </a:r>
            <a:r>
              <a:rPr lang="zh-CN" altLang="zh-CN" sz="2600" b="1" kern="100" dirty="0" smtClean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50058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325314"/>
            <a:ext cx="11654075" cy="552456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355600" indent="-355600"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3.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化学兴趣小组只准备了以下实验用品：试管、酒精灯、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pH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试纸、红色石蕊试纸、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BaCl</a:t>
            </a:r>
            <a:r>
              <a:rPr lang="en-US" altLang="zh-CN" sz="2600" kern="100" baseline="-25000" dirty="0">
                <a:latin typeface="Times New Roman"/>
                <a:ea typeface="微软雅黑"/>
                <a:cs typeface="Courier New"/>
              </a:rPr>
              <a:t>2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溶液、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Ba(NO</a:t>
            </a:r>
            <a:r>
              <a:rPr lang="en-US" altLang="zh-CN" sz="2600" kern="100" baseline="-25000" dirty="0">
                <a:latin typeface="Times New Roman"/>
                <a:ea typeface="微软雅黑"/>
                <a:cs typeface="Courier New"/>
              </a:rPr>
              <a:t>3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)</a:t>
            </a:r>
            <a:r>
              <a:rPr lang="en-US" altLang="zh-CN" sz="2600" kern="100" baseline="-25000" dirty="0">
                <a:latin typeface="Times New Roman"/>
                <a:ea typeface="微软雅黑"/>
                <a:cs typeface="Courier New"/>
              </a:rPr>
              <a:t>2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溶液、</a:t>
            </a:r>
            <a:r>
              <a:rPr lang="en-US" altLang="zh-CN" sz="2600" kern="100" dirty="0" err="1">
                <a:latin typeface="Times New Roman"/>
                <a:ea typeface="微软雅黑"/>
                <a:cs typeface="Courier New"/>
              </a:rPr>
              <a:t>NaOH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溶液、稀盐酸。计划对市郊的一个化工企业排放的废水进行检测，想检验废水中含有哪些离子。取来样品后做了以下几个实验。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marL="355600" indent="-355600"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　(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1)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用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pH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试纸检验废水的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pH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，结果测得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pH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为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3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，说明废水中含有较多的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____________(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填离子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)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marL="355600" indent="-355600"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　(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2)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取少量废水于试管中，加入浓的</a:t>
            </a:r>
            <a:r>
              <a:rPr lang="en-US" altLang="zh-CN" sz="2600" kern="100" dirty="0" err="1">
                <a:latin typeface="Times New Roman"/>
                <a:ea typeface="微软雅黑"/>
                <a:cs typeface="Courier New"/>
              </a:rPr>
              <a:t>NaOH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溶液，看到有少量蓝色沉淀，继续滴加</a:t>
            </a:r>
            <a:r>
              <a:rPr lang="en-US" altLang="zh-CN" sz="2600" kern="100" dirty="0" err="1">
                <a:latin typeface="Times New Roman"/>
                <a:ea typeface="微软雅黑"/>
                <a:cs typeface="Courier New"/>
              </a:rPr>
              <a:t>NaOH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溶液，稍加热试管，用湿润的红色石蕊试纸在试管口检验，结果试纸变蓝色。可知溶液中存在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____________(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填离子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)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468927"/>
              </p:ext>
            </p:extLst>
          </p:nvPr>
        </p:nvGraphicFramePr>
        <p:xfrm>
          <a:off x="739611" y="5770919"/>
          <a:ext cx="114935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2" name="Document" r:id="rId3" imgW="11484297" imgH="594401" progId="Word.Document.8">
                  <p:embed/>
                </p:oleObj>
              </mc:Choice>
              <mc:Fallback>
                <p:oleObj name="Document" r:id="rId3" imgW="11484297" imgH="594401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611" y="5770919"/>
                        <a:ext cx="114935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977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454532"/>
              </p:ext>
            </p:extLst>
          </p:nvPr>
        </p:nvGraphicFramePr>
        <p:xfrm>
          <a:off x="381000" y="857374"/>
          <a:ext cx="11493500" cy="509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5" name="Document" r:id="rId3" imgW="11484297" imgH="5097955" progId="Word.Document.8">
                  <p:embed/>
                </p:oleObj>
              </mc:Choice>
              <mc:Fallback>
                <p:oleObj name="Document" r:id="rId3" imgW="11484297" imgH="509795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857374"/>
                        <a:ext cx="11493500" cy="509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977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>
            <a:hlinkClick r:id="rId3" action="ppaction://hlinksldjump"/>
          </p:cNvPr>
          <p:cNvSpPr txBox="1"/>
          <p:nvPr/>
        </p:nvSpPr>
        <p:spPr>
          <a:xfrm>
            <a:off x="3709190" y="1385024"/>
            <a:ext cx="7285675" cy="58476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zh-CN" altLang="en-US" sz="3200" dirty="0" smtClean="0">
                <a:solidFill>
                  <a:schemeClr val="accent6">
                    <a:lumMod val="50000"/>
                  </a:schemeClr>
                </a:solidFill>
                <a:latin typeface="方正大黑_GBK" panose="03000509000000000000" pitchFamily="65" charset="-122"/>
                <a:ea typeface="方正大黑_GBK" panose="03000509000000000000" pitchFamily="65" charset="-122"/>
                <a:cs typeface="Times New Roman" pitchFamily="18" charset="0"/>
              </a:rPr>
              <a:t>新知自主预习</a:t>
            </a:r>
            <a:endParaRPr lang="en-US" altLang="zh-CN" sz="3200" dirty="0">
              <a:solidFill>
                <a:schemeClr val="accent6">
                  <a:lumMod val="50000"/>
                </a:schemeClr>
              </a:solidFill>
              <a:latin typeface="方正大黑_GBK" panose="03000509000000000000" pitchFamily="65" charset="-122"/>
              <a:ea typeface="方正大黑_GBK" panose="03000509000000000000" pitchFamily="65" charset="-122"/>
              <a:cs typeface="Times New Roman" pitchFamily="18" charset="0"/>
            </a:endParaRPr>
          </a:p>
        </p:txBody>
      </p:sp>
      <p:sp>
        <p:nvSpPr>
          <p:cNvPr id="3" name="文本框 2">
            <a:hlinkClick r:id="rId4" action="ppaction://hlinksldjump"/>
          </p:cNvPr>
          <p:cNvSpPr txBox="1"/>
          <p:nvPr/>
        </p:nvSpPr>
        <p:spPr>
          <a:xfrm>
            <a:off x="3709188" y="2271055"/>
            <a:ext cx="7285677" cy="58490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zh-CN" altLang="en-US" sz="3200" dirty="0" smtClean="0">
                <a:solidFill>
                  <a:schemeClr val="accent1">
                    <a:lumMod val="75000"/>
                  </a:schemeClr>
                </a:solidFill>
                <a:latin typeface="方正大黑_GBK" panose="03000509000000000000" pitchFamily="65" charset="-122"/>
                <a:ea typeface="方正大黑_GBK" panose="03000509000000000000" pitchFamily="65" charset="-122"/>
                <a:cs typeface="Times New Roman" pitchFamily="18" charset="0"/>
              </a:rPr>
              <a:t>课堂互动探究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方正大黑_GBK" panose="03000509000000000000" pitchFamily="65" charset="-122"/>
              <a:ea typeface="方正大黑_GBK" panose="03000509000000000000" pitchFamily="65" charset="-122"/>
              <a:cs typeface="Times New Roman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243168" y="3368820"/>
            <a:ext cx="766980" cy="120060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目</a:t>
            </a:r>
          </a:p>
          <a:p>
            <a:pPr>
              <a:lnSpc>
                <a:spcPct val="100000"/>
              </a:lnSpc>
            </a:pPr>
            <a:r>
              <a:rPr lang="zh-CN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录</a:t>
            </a:r>
          </a:p>
        </p:txBody>
      </p:sp>
      <p:sp>
        <p:nvSpPr>
          <p:cNvPr id="50" name="矩形 49"/>
          <p:cNvSpPr/>
          <p:nvPr/>
        </p:nvSpPr>
        <p:spPr>
          <a:xfrm rot="2520000">
            <a:off x="594918" y="4257391"/>
            <a:ext cx="92063" cy="37746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2520000">
            <a:off x="1753006" y="-511293"/>
            <a:ext cx="76190" cy="29680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 rot="16200000">
            <a:off x="668866" y="2248529"/>
            <a:ext cx="1858441" cy="52314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CONTENTS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2939668" y="1682907"/>
            <a:ext cx="8055197" cy="292168"/>
            <a:chOff x="4630" y="2578"/>
            <a:chExt cx="12687" cy="460"/>
          </a:xfrm>
        </p:grpSpPr>
        <p:cxnSp>
          <p:nvCxnSpPr>
            <p:cNvPr id="8" name="直接连接符 7"/>
            <p:cNvCxnSpPr/>
            <p:nvPr userDrawn="1"/>
          </p:nvCxnSpPr>
          <p:spPr>
            <a:xfrm flipH="1" flipV="1">
              <a:off x="4757" y="3033"/>
              <a:ext cx="12560" cy="5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文本框 11">
              <a:hlinkClick r:id="rId3" action="ppaction://hlinksldjump"/>
            </p:cNvPr>
            <p:cNvSpPr txBox="1"/>
            <p:nvPr userDrawn="1"/>
          </p:nvSpPr>
          <p:spPr>
            <a:xfrm flipH="1">
              <a:off x="4630" y="2578"/>
              <a:ext cx="1615" cy="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///////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939668" y="2567032"/>
            <a:ext cx="8055197" cy="292168"/>
            <a:chOff x="4630" y="2578"/>
            <a:chExt cx="12687" cy="460"/>
          </a:xfrm>
        </p:grpSpPr>
        <p:cxnSp>
          <p:nvCxnSpPr>
            <p:cNvPr id="45" name="直接连接符 44"/>
            <p:cNvCxnSpPr/>
            <p:nvPr userDrawn="1"/>
          </p:nvCxnSpPr>
          <p:spPr>
            <a:xfrm flipH="1" flipV="1">
              <a:off x="4757" y="3033"/>
              <a:ext cx="12560" cy="5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文本框 45">
              <a:hlinkClick r:id="rId4" action="ppaction://hlinksldjump"/>
            </p:cNvPr>
            <p:cNvSpPr txBox="1"/>
            <p:nvPr userDrawn="1"/>
          </p:nvSpPr>
          <p:spPr>
            <a:xfrm flipH="1">
              <a:off x="4630" y="2578"/>
              <a:ext cx="1615" cy="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///////</a:t>
              </a:r>
            </a:p>
          </p:txBody>
        </p:sp>
      </p:grpSp>
      <p:sp>
        <p:nvSpPr>
          <p:cNvPr id="51" name="文本框 17">
            <a:hlinkClick r:id="rId5" action="ppaction://hlinksldjump"/>
          </p:cNvPr>
          <p:cNvSpPr txBox="1"/>
          <p:nvPr/>
        </p:nvSpPr>
        <p:spPr>
          <a:xfrm>
            <a:off x="3707446" y="3970152"/>
            <a:ext cx="5719335" cy="58476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lvl="0" algn="just"/>
            <a:r>
              <a:rPr lang="zh-CN" altLang="en-US" sz="3200" dirty="0" smtClean="0">
                <a:solidFill>
                  <a:srgbClr val="ED7D31">
                    <a:lumMod val="75000"/>
                  </a:srgbClr>
                </a:solidFill>
                <a:latin typeface="方正大黑_GBK" panose="03000509000000000000" pitchFamily="65" charset="-122"/>
                <a:ea typeface="方正大黑_GBK" panose="03000509000000000000" pitchFamily="65" charset="-122"/>
                <a:cs typeface="Times New Roman" pitchFamily="18" charset="0"/>
              </a:rPr>
              <a:t>课后巩固训练</a:t>
            </a:r>
            <a:endParaRPr lang="en-US" altLang="zh-CN" sz="3200" dirty="0">
              <a:solidFill>
                <a:srgbClr val="ED7D31">
                  <a:lumMod val="75000"/>
                </a:srgbClr>
              </a:solidFill>
              <a:latin typeface="方正大黑_GBK" panose="03000509000000000000" pitchFamily="65" charset="-122"/>
              <a:ea typeface="方正大黑_GBK" panose="03000509000000000000" pitchFamily="65" charset="-122"/>
              <a:cs typeface="Times New Roman" pitchFamily="18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2950948" y="4255378"/>
            <a:ext cx="8055197" cy="292168"/>
            <a:chOff x="4630" y="2578"/>
            <a:chExt cx="12687" cy="460"/>
          </a:xfrm>
        </p:grpSpPr>
        <p:cxnSp>
          <p:nvCxnSpPr>
            <p:cNvPr id="54" name="直接连接符 53"/>
            <p:cNvCxnSpPr/>
            <p:nvPr userDrawn="1"/>
          </p:nvCxnSpPr>
          <p:spPr>
            <a:xfrm flipH="1" flipV="1">
              <a:off x="4757" y="3033"/>
              <a:ext cx="12560" cy="5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文本框 48">
              <a:hlinkClick r:id="rId5" action="ppaction://hlinksldjump"/>
            </p:cNvPr>
            <p:cNvSpPr txBox="1"/>
            <p:nvPr userDrawn="1"/>
          </p:nvSpPr>
          <p:spPr>
            <a:xfrm flipH="1">
              <a:off x="4630" y="2578"/>
              <a:ext cx="1615" cy="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///////</a:t>
              </a:r>
            </a:p>
          </p:txBody>
        </p:sp>
      </p:grpSp>
      <p:sp>
        <p:nvSpPr>
          <p:cNvPr id="26" name="文本框 2">
            <a:hlinkClick r:id="rId6" action="ppaction://hlinksldjump"/>
          </p:cNvPr>
          <p:cNvSpPr txBox="1"/>
          <p:nvPr/>
        </p:nvSpPr>
        <p:spPr>
          <a:xfrm>
            <a:off x="3707446" y="3140255"/>
            <a:ext cx="7285677" cy="58490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zh-CN" altLang="en-US" sz="3200" dirty="0" smtClean="0">
                <a:solidFill>
                  <a:srgbClr val="FF00FF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  <a:cs typeface="Times New Roman" pitchFamily="18" charset="0"/>
              </a:rPr>
              <a:t>课堂达标训练</a:t>
            </a:r>
            <a:endParaRPr lang="en-US" altLang="zh-CN" sz="3200" dirty="0">
              <a:solidFill>
                <a:srgbClr val="FF00FF"/>
              </a:solidFill>
              <a:latin typeface="方正大黑_GBK" panose="03000509000000000000" pitchFamily="65" charset="-122"/>
              <a:ea typeface="方正大黑_GBK" panose="03000509000000000000" pitchFamily="65" charset="-122"/>
              <a:cs typeface="Times New Roman" pitchFamily="18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937926" y="3436232"/>
            <a:ext cx="8055197" cy="292168"/>
            <a:chOff x="4630" y="2578"/>
            <a:chExt cx="12687" cy="460"/>
          </a:xfrm>
        </p:grpSpPr>
        <p:cxnSp>
          <p:nvCxnSpPr>
            <p:cNvPr id="32" name="直接连接符 31"/>
            <p:cNvCxnSpPr/>
            <p:nvPr userDrawn="1"/>
          </p:nvCxnSpPr>
          <p:spPr>
            <a:xfrm flipH="1" flipV="1">
              <a:off x="4757" y="3033"/>
              <a:ext cx="12560" cy="5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文本框 45">
              <a:hlinkClick r:id="rId6" action="ppaction://hlinksldjump"/>
            </p:cNvPr>
            <p:cNvSpPr txBox="1"/>
            <p:nvPr userDrawn="1"/>
          </p:nvSpPr>
          <p:spPr>
            <a:xfrm flipH="1">
              <a:off x="4630" y="2578"/>
              <a:ext cx="1615" cy="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///////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53168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  <p:bldLst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1491225"/>
            <a:ext cx="11654075" cy="184855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黑体"/>
                <a:cs typeface="Times New Roman"/>
              </a:rPr>
              <a:t>答案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　</a:t>
            </a:r>
            <a:r>
              <a:rPr lang="en-US" altLang="zh-CN" sz="2600" kern="100" dirty="0" smtClean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(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3)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否　加入的是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BaCl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2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溶液，产生的白色沉淀也可能是</a:t>
            </a:r>
            <a:r>
              <a:rPr lang="en-US" altLang="zh-CN" sz="2600" kern="100" dirty="0" err="1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AgCl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，溶液中也可能含有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Ag</a:t>
            </a:r>
            <a:r>
              <a:rPr lang="zh-CN" altLang="zh-CN" sz="2600" kern="100" baseline="300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＋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　先加入稀盐酸，无明显现象，再加入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BaCl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2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溶液　</a:t>
            </a:r>
            <a:endParaRPr lang="en-US" altLang="zh-CN" sz="2600" kern="100" dirty="0" smtClean="0">
              <a:solidFill>
                <a:srgbClr val="C00000"/>
              </a:solidFill>
              <a:latin typeface="Times New Roman"/>
              <a:ea typeface="微软雅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 smtClean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(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4)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铂丝、蓝色钴玻璃</a:t>
            </a:r>
            <a:r>
              <a:rPr lang="zh-CN" altLang="zh-CN" sz="2600" kern="100" dirty="0" smtClean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片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50058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260418" y="612490"/>
            <a:ext cx="11654075" cy="63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609850" algn="l"/>
              </a:tabLs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tabLst>
                <a:tab pos="2609850" algn="l"/>
              </a:tabLs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tabLst>
                <a:tab pos="2609850" algn="l"/>
              </a:tabLs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tabLst>
                <a:tab pos="2609850" algn="l"/>
              </a:tabLs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tabLst>
                <a:tab pos="2609850" algn="l"/>
              </a:tabLs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50000"/>
              </a:lnSpc>
              <a:spcAft>
                <a:spcPts val="0"/>
              </a:spcAft>
              <a:tabLst>
                <a:tab pos="1620520" algn="l"/>
              </a:tabLst>
              <a:defRPr/>
            </a:pPr>
            <a:r>
              <a:rPr lang="zh-CN" altLang="en-US" sz="2800" b="1" kern="100" dirty="0">
                <a:latin typeface="黑体" pitchFamily="2" charset="-122"/>
                <a:ea typeface="黑体" pitchFamily="2" charset="-122"/>
                <a:cs typeface="Courier New"/>
              </a:rPr>
              <a:t>二、常见物质的检验与探究</a:t>
            </a:r>
            <a:endParaRPr lang="zh-CN" altLang="zh-CN" sz="2800" b="1" kern="100" dirty="0" smtClean="0">
              <a:latin typeface="黑体" pitchFamily="2" charset="-122"/>
              <a:ea typeface="黑体" pitchFamily="2" charset="-122"/>
              <a:cs typeface="Courier New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0418" y="2034639"/>
            <a:ext cx="11654075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黑体"/>
                <a:cs typeface="Courier New"/>
              </a:rPr>
              <a:t>1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.</a:t>
            </a:r>
            <a:r>
              <a:rPr lang="zh-CN" altLang="zh-CN" sz="2600" kern="100" dirty="0">
                <a:latin typeface="Times New Roman"/>
                <a:ea typeface="黑体"/>
                <a:cs typeface="Times New Roman"/>
              </a:rPr>
              <a:t>物质检验的方法和思路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6880" y="2709714"/>
            <a:ext cx="11397613" cy="312390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(1)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物质检验的常用方法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①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物理方法：常利用物质的颜色、气味、溶解性等加以区分，如可根据颜色区分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CuCl</a:t>
            </a:r>
            <a:r>
              <a:rPr lang="en-US" altLang="zh-CN" sz="2600" kern="100" baseline="-25000" dirty="0">
                <a:latin typeface="Times New Roman"/>
                <a:ea typeface="微软雅黑"/>
                <a:cs typeface="Courier New"/>
              </a:rPr>
              <a:t>2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溶液和</a:t>
            </a:r>
            <a:r>
              <a:rPr lang="en-US" altLang="zh-CN" sz="2600" kern="100" dirty="0" err="1">
                <a:latin typeface="Times New Roman"/>
                <a:ea typeface="微软雅黑"/>
                <a:cs typeface="Courier New"/>
              </a:rPr>
              <a:t>NaCl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溶液，可根据溶解性区分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Na</a:t>
            </a:r>
            <a:r>
              <a:rPr lang="en-US" altLang="zh-CN" sz="2600" kern="100" baseline="-25000" dirty="0">
                <a:latin typeface="Times New Roman"/>
                <a:ea typeface="微软雅黑"/>
                <a:cs typeface="Courier New"/>
              </a:rPr>
              <a:t>2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CO</a:t>
            </a:r>
            <a:r>
              <a:rPr lang="en-US" altLang="zh-CN" sz="2600" kern="100" baseline="-25000" dirty="0">
                <a:latin typeface="Times New Roman"/>
                <a:ea typeface="微软雅黑"/>
                <a:cs typeface="Courier New"/>
              </a:rPr>
              <a:t>3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和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CaCO</a:t>
            </a:r>
            <a:r>
              <a:rPr lang="en-US" altLang="zh-CN" sz="2600" kern="100" baseline="-25000" dirty="0">
                <a:latin typeface="Times New Roman"/>
                <a:ea typeface="微软雅黑"/>
                <a:cs typeface="Courier New"/>
              </a:rPr>
              <a:t>3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。</a:t>
            </a:r>
            <a:endParaRPr lang="en-US" altLang="zh-CN" sz="2600" kern="100" dirty="0" smtClean="0">
              <a:latin typeface="Times New Roman"/>
              <a:ea typeface="微软雅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②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化学方法：常用酸碱指示剂、点燃、加热、加试剂等方法，如可用紫色石蕊溶液区分盐酸、</a:t>
            </a:r>
            <a:r>
              <a:rPr lang="en-US" altLang="zh-CN" sz="2600" kern="100" dirty="0" err="1">
                <a:latin typeface="Times New Roman"/>
                <a:ea typeface="微软雅黑"/>
                <a:cs typeface="Courier New"/>
              </a:rPr>
              <a:t>NaOH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溶液和</a:t>
            </a:r>
            <a:r>
              <a:rPr lang="en-US" altLang="zh-CN" sz="2600" kern="100" dirty="0" err="1">
                <a:latin typeface="Times New Roman"/>
                <a:ea typeface="微软雅黑"/>
                <a:cs typeface="Courier New"/>
              </a:rPr>
              <a:t>NaCl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溶液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。</a:t>
            </a:r>
            <a:endParaRPr lang="en-US" altLang="zh-CN" sz="2600" kern="100" dirty="0" smtClean="0">
              <a:effectLst/>
              <a:latin typeface="Times New Roman"/>
              <a:ea typeface="微软雅黑"/>
              <a:cs typeface="Times New Roman"/>
            </a:endParaRPr>
          </a:p>
        </p:txBody>
      </p:sp>
      <p:pic>
        <p:nvPicPr>
          <p:cNvPr id="9" name="Picture 2" descr="核心归纳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402" y="1452876"/>
            <a:ext cx="2011685" cy="51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21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91781" y="594479"/>
            <a:ext cx="11654075" cy="552456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(2)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物质检验的一般思路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进行物质的检验时要做到原理正确、现象明显、方法简单、试剂用量少，应按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“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取样</a:t>
            </a:r>
            <a:r>
              <a:rPr lang="en-US" altLang="zh-CN" sz="2600" kern="100" dirty="0">
                <a:latin typeface="Cambria Math"/>
                <a:ea typeface="微软雅黑"/>
                <a:cs typeface="Cambria Math"/>
              </a:rPr>
              <a:t>⇒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操作</a:t>
            </a:r>
            <a:r>
              <a:rPr lang="en-US" altLang="zh-CN" sz="2600" kern="100" dirty="0">
                <a:latin typeface="Cambria Math"/>
                <a:ea typeface="微软雅黑"/>
                <a:cs typeface="Cambria Math"/>
              </a:rPr>
              <a:t>⇒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现象</a:t>
            </a:r>
            <a:r>
              <a:rPr lang="en-US" altLang="zh-CN" sz="2600" kern="100" dirty="0">
                <a:latin typeface="Cambria Math"/>
                <a:ea typeface="微软雅黑"/>
                <a:cs typeface="Cambria Math"/>
              </a:rPr>
              <a:t>⇒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结论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”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顺序进行描述。具体应做到：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①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要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“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先取样，后操作</a:t>
            </a:r>
            <a:r>
              <a:rPr lang="zh-CN" altLang="zh-CN" sz="2600" kern="100" dirty="0">
                <a:latin typeface="宋体"/>
                <a:ea typeface="微软雅黑"/>
                <a:cs typeface="Times New Roman"/>
              </a:rPr>
              <a:t>”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。若是固体样品，则一般先用水溶解，配成溶液后再检验。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②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要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“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各取少量溶液分别加入几支试管中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”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进行检验，不得在原试剂中检验。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③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要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“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先现象，后结论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”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。例如，向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Na</a:t>
            </a:r>
            <a:r>
              <a:rPr lang="en-US" altLang="zh-CN" sz="2600" kern="100" baseline="-25000" dirty="0">
                <a:latin typeface="Times New Roman"/>
                <a:ea typeface="微软雅黑"/>
                <a:cs typeface="Courier New"/>
              </a:rPr>
              <a:t>2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CO</a:t>
            </a:r>
            <a:r>
              <a:rPr lang="en-US" altLang="zh-CN" sz="2600" kern="100" baseline="-25000" dirty="0">
                <a:latin typeface="Times New Roman"/>
                <a:ea typeface="微软雅黑"/>
                <a:cs typeface="Courier New"/>
              </a:rPr>
              <a:t>3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溶液中滴加盐酸，所观察到的现象为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“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有气泡产生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”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或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“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有无色气体放出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”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，不能说成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“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碳酸钠和盐酸反应，放出二氧化碳气体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”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71983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xx8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31" y="1269554"/>
            <a:ext cx="7826702" cy="373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23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0418" y="369454"/>
            <a:ext cx="11654075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黑体"/>
                <a:cs typeface="Courier New"/>
              </a:rPr>
              <a:t>2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.</a:t>
            </a:r>
            <a:r>
              <a:rPr lang="zh-CN" altLang="zh-CN" sz="2600" kern="100" dirty="0">
                <a:latin typeface="Times New Roman"/>
                <a:ea typeface="黑体"/>
                <a:cs typeface="Times New Roman"/>
              </a:rPr>
              <a:t>物质的鉴定、鉴别和推断三类检验比</a:t>
            </a:r>
            <a:r>
              <a:rPr lang="zh-CN" altLang="zh-CN" sz="2600" kern="100" dirty="0" smtClean="0">
                <a:latin typeface="Times New Roman"/>
                <a:ea typeface="黑体"/>
                <a:cs typeface="Times New Roman"/>
              </a:rPr>
              <a:t>较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987368"/>
              </p:ext>
            </p:extLst>
          </p:nvPr>
        </p:nvGraphicFramePr>
        <p:xfrm>
          <a:off x="694606" y="1195176"/>
          <a:ext cx="10576175" cy="5216071"/>
        </p:xfrm>
        <a:graphic>
          <a:graphicData uri="http://schemas.openxmlformats.org/drawingml/2006/table">
            <a:tbl>
              <a:tblPr/>
              <a:tblGrid>
                <a:gridCol w="1074068"/>
                <a:gridCol w="6888751"/>
                <a:gridCol w="2613356"/>
              </a:tblGrid>
              <a:tr h="2155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en-US" sz="2300" kern="100">
                          <a:effectLst/>
                          <a:latin typeface="Times New Roman"/>
                          <a:ea typeface="微软雅黑"/>
                          <a:cs typeface="Courier New"/>
                        </a:rPr>
                        <a:t> </a:t>
                      </a:r>
                      <a:endParaRPr lang="zh-CN" sz="23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24877" marR="24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zh-CN" sz="2300" kern="10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不同点</a:t>
                      </a:r>
                      <a:endParaRPr lang="zh-CN" sz="23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24877" marR="24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zh-CN" sz="2300" kern="10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相同点</a:t>
                      </a:r>
                      <a:endParaRPr lang="zh-CN" sz="23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24877" marR="24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35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zh-CN" sz="2300" kern="10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鉴定</a:t>
                      </a:r>
                      <a:endParaRPr lang="zh-CN" sz="23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24877" marR="24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zh-CN" sz="23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根据物质的化学性质对其组成进行全面分析，对于离子化合物而言，不仅要检出阳离子，又要检出阴离子：如鉴定某一物质是否是硫酸钾</a:t>
                      </a:r>
                      <a:endParaRPr lang="zh-CN" sz="23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4877" marR="24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zh-CN" sz="2300" kern="10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均要根据待检物质的特征反应，选用适当的试剂和方法，准确观察反应中颜色变化、沉淀的生成或溶解、气体的生成、焰色等现象加以判定　</a:t>
                      </a:r>
                      <a:endParaRPr lang="zh-CN" sz="23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24877" marR="24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1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zh-CN" sz="2300" kern="10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鉴别</a:t>
                      </a:r>
                      <a:endParaRPr lang="zh-CN" sz="23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24877" marR="24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zh-CN" sz="23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对两种或两种以上物质进行区别的过程</a:t>
                      </a:r>
                      <a:endParaRPr lang="zh-CN" sz="23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4877" marR="24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5871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zh-CN" sz="2300" kern="10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推断</a:t>
                      </a:r>
                      <a:endParaRPr lang="zh-CN" sz="23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24877" marR="24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zh-CN" sz="23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通过已知实验事实，根据物质的性质进行分析、推理，确认被检验是什么物质或什么物质可能存在，什么物质一定不存在的过程</a:t>
                      </a:r>
                      <a:endParaRPr lang="zh-CN" sz="23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4877" marR="24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47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1314547"/>
            <a:ext cx="11654075" cy="184855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355600" indent="-355600"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4.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在未知溶液中加入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AgNO</a:t>
            </a:r>
            <a:r>
              <a:rPr lang="en-US" altLang="zh-CN" sz="2600" kern="100" baseline="-25000" dirty="0">
                <a:latin typeface="Times New Roman"/>
                <a:ea typeface="微软雅黑"/>
                <a:cs typeface="Courier New"/>
              </a:rPr>
              <a:t>3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溶液有白色沉淀生成，加入稀硝酸后，沉淀部分溶解，有无色无味的气体生成，将气体通入澄清石灰水，石灰水变浑浊，由此判断未知液中含有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　　</a:t>
            </a: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4926" y="2625802"/>
            <a:ext cx="413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C00000"/>
                </a:solidFill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C</a:t>
            </a:r>
            <a:endParaRPr lang="zh-CN" altLang="en-US" sz="3000" b="1" dirty="0">
              <a:solidFill>
                <a:srgbClr val="C00000"/>
              </a:solidFill>
              <a:latin typeface="Times New Roman" pitchFamily="18" charset="0"/>
              <a:ea typeface="华文细黑" pitchFamily="2" charset="-122"/>
              <a:cs typeface="Times New Roman" pitchFamily="18" charset="0"/>
            </a:endParaRPr>
          </a:p>
        </p:txBody>
      </p:sp>
      <p:pic>
        <p:nvPicPr>
          <p:cNvPr id="281602" name="Picture 2" descr="实践应用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022" y="750139"/>
            <a:ext cx="2011685" cy="51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029216"/>
              </p:ext>
            </p:extLst>
          </p:nvPr>
        </p:nvGraphicFramePr>
        <p:xfrm>
          <a:off x="660400" y="3179800"/>
          <a:ext cx="98679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9" name="Document" r:id="rId4" imgW="9866395" imgH="1699318" progId="Word.Document.8">
                  <p:embed/>
                </p:oleObj>
              </mc:Choice>
              <mc:Fallback>
                <p:oleObj name="Document" r:id="rId4" imgW="9866395" imgH="1699318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0400" y="3179800"/>
                        <a:ext cx="9867900" cy="156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405981"/>
              </p:ext>
            </p:extLst>
          </p:nvPr>
        </p:nvGraphicFramePr>
        <p:xfrm>
          <a:off x="660400" y="4599924"/>
          <a:ext cx="10845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0" name="Document" r:id="rId6" imgW="10843683" imgH="1284930" progId="Word.Document.8">
                  <p:embed/>
                </p:oleObj>
              </mc:Choice>
              <mc:Fallback>
                <p:oleObj name="Document" r:id="rId6" imgW="10843683" imgH="128493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0400" y="4599924"/>
                        <a:ext cx="10845800" cy="12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295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774478"/>
            <a:ext cx="11654075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5.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有一白色固体混合物，可能含有的阴、阳离子分别是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：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8233" y="3564809"/>
            <a:ext cx="11397613" cy="244872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为了鉴定其中的离子，现进行如下实验，根据实验现象，回答下列问题：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(1)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取该粉末，加水后得到无色溶液，且未嗅到气味；用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pH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试纸测得溶液的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pH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为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12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。能排除的离子是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________________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，排除的依据是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___________________________________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352298"/>
              </p:ext>
            </p:extLst>
          </p:nvPr>
        </p:nvGraphicFramePr>
        <p:xfrm>
          <a:off x="501901" y="1674599"/>
          <a:ext cx="108839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9" name="Document" r:id="rId3" imgW="11035040" imgH="2084905" progId="Word.Document.8">
                  <p:embed/>
                </p:oleObj>
              </mc:Choice>
              <mc:Fallback>
                <p:oleObj name="Document" r:id="rId3" imgW="11035040" imgH="208490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1901" y="1674599"/>
                        <a:ext cx="10883900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22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743757"/>
              </p:ext>
            </p:extLst>
          </p:nvPr>
        </p:nvGraphicFramePr>
        <p:xfrm>
          <a:off x="366266" y="1094724"/>
          <a:ext cx="114935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2" name="Document" r:id="rId3" imgW="11484297" imgH="1699318" progId="Word.Document.8">
                  <p:embed/>
                </p:oleObj>
              </mc:Choice>
              <mc:Fallback>
                <p:oleObj name="Document" r:id="rId3" imgW="11484297" imgH="1699318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266" y="1094724"/>
                        <a:ext cx="11493500" cy="168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50146"/>
              </p:ext>
            </p:extLst>
          </p:nvPr>
        </p:nvGraphicFramePr>
        <p:xfrm>
          <a:off x="467521" y="2709714"/>
          <a:ext cx="11163300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3" name="Document" r:id="rId5" imgW="11160932" imgH="1815967" progId="Word.Document.8">
                  <p:embed/>
                </p:oleObj>
              </mc:Choice>
              <mc:Fallback>
                <p:oleObj name="Document" r:id="rId5" imgW="11160932" imgH="1815967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521" y="2709714"/>
                        <a:ext cx="11163300" cy="181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679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774478"/>
            <a:ext cx="11654075" cy="252374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(2)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向溶液中滴加盐酸溶液有无色无味气体逸出。肯定存在的离子是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__________________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，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存在的依据是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____________________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(3)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尚待检验的离子是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________________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，检验方法是</a:t>
            </a: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_____________________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896561"/>
              </p:ext>
            </p:extLst>
          </p:nvPr>
        </p:nvGraphicFramePr>
        <p:xfrm>
          <a:off x="424576" y="3455079"/>
          <a:ext cx="11493500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7" name="Document" r:id="rId3" imgW="11484297" imgH="2548978" progId="Word.Document.8">
                  <p:embed/>
                </p:oleObj>
              </mc:Choice>
              <mc:Fallback>
                <p:oleObj name="Document" r:id="rId3" imgW="11484297" imgH="2548978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4576" y="3455079"/>
                        <a:ext cx="11493500" cy="25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253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2312"/>
              </p:ext>
            </p:extLst>
          </p:nvPr>
        </p:nvGraphicFramePr>
        <p:xfrm>
          <a:off x="381000" y="1444529"/>
          <a:ext cx="114935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0" name="Document" r:id="rId3" imgW="11484297" imgH="3211784" progId="Word.Document.8">
                  <p:embed/>
                </p:oleObj>
              </mc:Choice>
              <mc:Fallback>
                <p:oleObj name="Document" r:id="rId3" imgW="11484297" imgH="3211784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444529"/>
                        <a:ext cx="11493500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806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05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774478"/>
            <a:ext cx="11654075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1.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下列对焰色反应实验操作注意事项的说明，正确的是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　　</a:t>
            </a: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6880" y="1446382"/>
            <a:ext cx="11397613" cy="424921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①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钾的火焰颜色要透过蓝色钴玻璃观察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zh-CN" altLang="zh-CN" sz="2600" kern="100" dirty="0">
                <a:latin typeface="宋体"/>
                <a:ea typeface="微软雅黑"/>
                <a:cs typeface="Times New Roman"/>
              </a:rPr>
              <a:t>②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先将铂丝灼烧到与原来火焰的颜色相同，再蘸取被检验的物质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zh-CN" altLang="zh-CN" sz="2600" kern="100" dirty="0">
                <a:latin typeface="宋体"/>
                <a:ea typeface="微软雅黑"/>
                <a:cs typeface="Times New Roman"/>
              </a:rPr>
              <a:t>③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每次实验后，要将铂丝用盐酸洗净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zh-CN" altLang="zh-CN" sz="2600" kern="100" dirty="0">
                <a:latin typeface="宋体"/>
                <a:ea typeface="微软雅黑"/>
                <a:cs typeface="Times New Roman"/>
              </a:rPr>
              <a:t>④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实验时最好选择本身颜色较浅的火焰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zh-CN" altLang="zh-CN" sz="2600" kern="100" dirty="0">
                <a:latin typeface="宋体"/>
                <a:ea typeface="微软雅黑"/>
                <a:cs typeface="Times New Roman"/>
              </a:rPr>
              <a:t>⑤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没有铂丝时，也可以用光洁无锈的铁丝代替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A.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仅有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③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不正确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	B.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仅有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④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不正确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C.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仅有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⑤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不正确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	D.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全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对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35466" y="909514"/>
            <a:ext cx="413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smtClean="0">
                <a:solidFill>
                  <a:srgbClr val="C00000"/>
                </a:solidFill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D</a:t>
            </a:r>
            <a:endParaRPr lang="zh-CN" altLang="en-US" sz="3000" b="1" dirty="0">
              <a:solidFill>
                <a:srgbClr val="C00000"/>
              </a:solidFill>
              <a:latin typeface="Times New Roman" pitchFamily="18" charset="0"/>
              <a:ea typeface="华文细黑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36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91781" y="1629928"/>
            <a:ext cx="11654075" cy="242993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黑体"/>
                <a:cs typeface="Times New Roman"/>
              </a:rPr>
              <a:t>解析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　观察钾的焰色时必须使用蓝色的钴玻璃滤去黄光，排除干扰；实验前必须用稀盐酸洗净铂丝，并且在酒精喷灯上灼烧至无色，防止杂质的焰色反应对实验产生干扰；火焰本身的颜色浅，便于对金属焰色的观察；铂丝、铁丝本身没有焰色，可用于蘸取试样完成实验</a:t>
            </a:r>
            <a:r>
              <a:rPr lang="zh-CN" altLang="zh-CN" sz="2600" b="1" kern="100" dirty="0" smtClean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82893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774478"/>
            <a:ext cx="11654075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2.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下列检验离子的方法及现象描述，正确的是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　　</a:t>
            </a: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30321" y="909514"/>
            <a:ext cx="413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C00000"/>
                </a:solidFill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D</a:t>
            </a:r>
            <a:endParaRPr lang="zh-CN" altLang="en-US" sz="3000" b="1" dirty="0">
              <a:solidFill>
                <a:srgbClr val="C00000"/>
              </a:solidFill>
              <a:latin typeface="Times New Roman" pitchFamily="18" charset="0"/>
              <a:ea typeface="华文细黑" pitchFamily="2" charset="-122"/>
              <a:cs typeface="Times New Roman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713061"/>
              </p:ext>
            </p:extLst>
          </p:nvPr>
        </p:nvGraphicFramePr>
        <p:xfrm>
          <a:off x="514586" y="1629594"/>
          <a:ext cx="11493500" cy="424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1" name="Document" r:id="rId3" imgW="11484297" imgH="4248296" progId="Word.Document.8">
                  <p:embed/>
                </p:oleObj>
              </mc:Choice>
              <mc:Fallback>
                <p:oleObj name="Document" r:id="rId3" imgW="11484297" imgH="4248296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4586" y="1629594"/>
                        <a:ext cx="11493500" cy="424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732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702272"/>
              </p:ext>
            </p:extLst>
          </p:nvPr>
        </p:nvGraphicFramePr>
        <p:xfrm>
          <a:off x="403386" y="1944629"/>
          <a:ext cx="1149350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4" name="Document" r:id="rId3" imgW="11484297" imgH="1927214" progId="Word.Document.8">
                  <p:embed/>
                </p:oleObj>
              </mc:Choice>
              <mc:Fallback>
                <p:oleObj name="Document" r:id="rId3" imgW="11484297" imgH="1927214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386" y="1944629"/>
                        <a:ext cx="11493500" cy="191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893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774478"/>
            <a:ext cx="11654075" cy="13234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3.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实验室制取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O</a:t>
            </a:r>
            <a:r>
              <a:rPr lang="en-US" altLang="zh-CN" sz="2600" kern="100" baseline="-25000" dirty="0">
                <a:latin typeface="Times New Roman"/>
                <a:ea typeface="微软雅黑"/>
                <a:cs typeface="Courier New"/>
              </a:rPr>
              <a:t>2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的一种反应：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2H</a:t>
            </a:r>
            <a:r>
              <a:rPr lang="en-US" altLang="zh-CN" sz="2600" kern="100" baseline="-25000" dirty="0">
                <a:latin typeface="Times New Roman"/>
                <a:ea typeface="微软雅黑"/>
                <a:cs typeface="Courier New"/>
              </a:rPr>
              <a:t>2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O</a:t>
            </a:r>
            <a:r>
              <a:rPr lang="en-US" altLang="zh-CN" sz="2600" kern="100" baseline="-25000" dirty="0">
                <a:latin typeface="Times New Roman"/>
                <a:ea typeface="微软雅黑"/>
                <a:cs typeface="Courier New"/>
              </a:rPr>
              <a:t>2</a:t>
            </a:r>
            <a:r>
              <a:rPr lang="en-US" altLang="zh-CN" sz="2600" kern="100" spc="-80" dirty="0">
                <a:latin typeface="Times New Roman"/>
                <a:ea typeface="微软雅黑"/>
                <a:cs typeface="Courier New"/>
              </a:rPr>
              <a:t>==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=2H</a:t>
            </a:r>
            <a:r>
              <a:rPr lang="en-US" altLang="zh-CN" sz="2600" kern="100" baseline="-25000" dirty="0">
                <a:latin typeface="Times New Roman"/>
                <a:ea typeface="微软雅黑"/>
                <a:cs typeface="Courier New"/>
              </a:rPr>
              <a:t>2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O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＋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O</a:t>
            </a:r>
            <a:r>
              <a:rPr lang="en-US" altLang="zh-CN" sz="2600" kern="100" baseline="-25000" dirty="0">
                <a:latin typeface="Times New Roman"/>
                <a:ea typeface="微软雅黑"/>
                <a:cs typeface="Courier New"/>
              </a:rPr>
              <a:t>2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↑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，下列条件下，该反应的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速</a:t>
            </a:r>
            <a:r>
              <a:rPr lang="en-US" altLang="zh-CN" sz="2600" kern="100" dirty="0" smtClean="0">
                <a:latin typeface="Times New Roman"/>
                <a:ea typeface="微软雅黑"/>
                <a:cs typeface="Times New Roman"/>
              </a:rPr>
              <a:t/>
            </a:r>
            <a:br>
              <a:rPr lang="en-US" altLang="zh-CN" sz="2600" kern="100" dirty="0" smtClean="0">
                <a:latin typeface="Times New Roman"/>
                <a:ea typeface="微软雅黑"/>
                <a:cs typeface="Times New Roman"/>
              </a:rPr>
            </a:br>
            <a:r>
              <a:rPr lang="zh-CN" altLang="en-US" sz="2600" kern="100" dirty="0" smtClean="0">
                <a:latin typeface="Times New Roman"/>
                <a:ea typeface="微软雅黑"/>
                <a:cs typeface="Times New Roman"/>
              </a:rPr>
              <a:t>　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率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最快的是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　　</a:t>
            </a: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84816" y="1449574"/>
            <a:ext cx="413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C00000"/>
                </a:solidFill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D</a:t>
            </a:r>
            <a:endParaRPr lang="zh-CN" altLang="en-US" sz="3000" b="1" dirty="0">
              <a:solidFill>
                <a:srgbClr val="C00000"/>
              </a:solidFill>
              <a:latin typeface="Times New Roman" pitchFamily="18" charset="0"/>
              <a:ea typeface="华文细黑" pitchFamily="2" charset="-122"/>
              <a:cs typeface="Times New Roman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961129"/>
              </p:ext>
            </p:extLst>
          </p:nvPr>
        </p:nvGraphicFramePr>
        <p:xfrm>
          <a:off x="1414686" y="2259664"/>
          <a:ext cx="9361041" cy="3635519"/>
        </p:xfrm>
        <a:graphic>
          <a:graphicData uri="http://schemas.openxmlformats.org/drawingml/2006/table">
            <a:tbl>
              <a:tblPr/>
              <a:tblGrid>
                <a:gridCol w="1641653"/>
                <a:gridCol w="3872769"/>
                <a:gridCol w="1782483"/>
                <a:gridCol w="2064136"/>
              </a:tblGrid>
              <a:tr h="8550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zh-CN" sz="2600" kern="10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选项</a:t>
                      </a:r>
                      <a:endParaRPr lang="zh-CN" sz="26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7492" marR="47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en-US" sz="2600" kern="100">
                          <a:effectLst/>
                          <a:latin typeface="Times New Roman"/>
                          <a:ea typeface="微软雅黑"/>
                          <a:cs typeface="Courier New"/>
                        </a:rPr>
                        <a:t>H</a:t>
                      </a:r>
                      <a:r>
                        <a:rPr lang="en-US" sz="2600" kern="100" baseline="-25000">
                          <a:effectLst/>
                          <a:latin typeface="Times New Roman"/>
                          <a:ea typeface="微软雅黑"/>
                          <a:cs typeface="Courier New"/>
                        </a:rPr>
                        <a:t>2</a:t>
                      </a:r>
                      <a:r>
                        <a:rPr lang="en-US" sz="2600" kern="100">
                          <a:effectLst/>
                          <a:latin typeface="Times New Roman"/>
                          <a:ea typeface="微软雅黑"/>
                          <a:cs typeface="Courier New"/>
                        </a:rPr>
                        <a:t>O</a:t>
                      </a:r>
                      <a:r>
                        <a:rPr lang="en-US" sz="2600" kern="100" baseline="-25000">
                          <a:effectLst/>
                          <a:latin typeface="Times New Roman"/>
                          <a:ea typeface="微软雅黑"/>
                          <a:cs typeface="Courier New"/>
                        </a:rPr>
                        <a:t>2</a:t>
                      </a:r>
                      <a:r>
                        <a:rPr lang="zh-CN" sz="2600" kern="10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的质量分数</a:t>
                      </a:r>
                      <a:endParaRPr lang="zh-CN" sz="26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7492" marR="47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zh-CN" sz="2600" kern="10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温度</a:t>
                      </a:r>
                      <a:endParaRPr lang="zh-CN" sz="26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7492" marR="47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zh-CN" sz="2600" kern="10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催化剂</a:t>
                      </a:r>
                      <a:endParaRPr lang="zh-CN" sz="26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7492" marR="47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1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en-US" sz="2600" kern="100">
                          <a:effectLst/>
                          <a:latin typeface="Times New Roman"/>
                          <a:ea typeface="微软雅黑"/>
                          <a:cs typeface="Courier New"/>
                        </a:rPr>
                        <a:t>A</a:t>
                      </a:r>
                      <a:endParaRPr lang="zh-CN" sz="26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7492" marR="47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en-US" sz="2600" kern="100" dirty="0">
                          <a:effectLst/>
                          <a:latin typeface="Times New Roman"/>
                          <a:ea typeface="微软雅黑"/>
                          <a:cs typeface="Courier New"/>
                        </a:rPr>
                        <a:t>5%</a:t>
                      </a:r>
                      <a:endParaRPr lang="zh-CN" sz="26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7492" marR="47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en-US" sz="2600" kern="100">
                          <a:effectLst/>
                          <a:latin typeface="Times New Roman"/>
                          <a:ea typeface="微软雅黑"/>
                          <a:cs typeface="Courier New"/>
                        </a:rPr>
                        <a:t>5 </a:t>
                      </a:r>
                      <a:r>
                        <a:rPr lang="en-US" sz="2600" kern="100">
                          <a:effectLst/>
                          <a:latin typeface="宋体"/>
                          <a:ea typeface="微软雅黑"/>
                          <a:cs typeface="Times New Roman"/>
                        </a:rPr>
                        <a:t>℃</a:t>
                      </a:r>
                      <a:endParaRPr lang="zh-CN" sz="26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7492" marR="47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en-US" sz="2600" kern="100">
                          <a:effectLst/>
                          <a:latin typeface="Times New Roman"/>
                          <a:ea typeface="微软雅黑"/>
                          <a:cs typeface="Courier New"/>
                        </a:rPr>
                        <a:t>MnO</a:t>
                      </a:r>
                      <a:r>
                        <a:rPr lang="en-US" sz="2600" kern="100" baseline="-25000">
                          <a:effectLst/>
                          <a:latin typeface="Times New Roman"/>
                          <a:ea typeface="微软雅黑"/>
                          <a:cs typeface="Courier New"/>
                        </a:rPr>
                        <a:t>2</a:t>
                      </a:r>
                      <a:endParaRPr lang="zh-CN" sz="26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7492" marR="47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1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en-US" sz="2600" kern="100">
                          <a:effectLst/>
                          <a:latin typeface="Times New Roman"/>
                          <a:ea typeface="微软雅黑"/>
                          <a:cs typeface="Courier New"/>
                        </a:rPr>
                        <a:t>B</a:t>
                      </a:r>
                      <a:endParaRPr lang="zh-CN" sz="26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7492" marR="47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en-US" sz="2600" kern="100">
                          <a:effectLst/>
                          <a:latin typeface="Times New Roman"/>
                          <a:ea typeface="微软雅黑"/>
                          <a:cs typeface="Courier New"/>
                        </a:rPr>
                        <a:t>5%</a:t>
                      </a:r>
                      <a:endParaRPr lang="zh-CN" sz="26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7492" marR="47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en-US" sz="2600" kern="100">
                          <a:effectLst/>
                          <a:latin typeface="Times New Roman"/>
                          <a:ea typeface="微软雅黑"/>
                          <a:cs typeface="Courier New"/>
                        </a:rPr>
                        <a:t>40 </a:t>
                      </a:r>
                      <a:r>
                        <a:rPr lang="en-US" sz="2600" kern="100">
                          <a:effectLst/>
                          <a:latin typeface="宋体"/>
                          <a:ea typeface="微软雅黑"/>
                          <a:cs typeface="Times New Roman"/>
                        </a:rPr>
                        <a:t>℃</a:t>
                      </a:r>
                      <a:endParaRPr lang="zh-CN" sz="26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7492" marR="47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en-US" sz="2600" kern="100">
                          <a:effectLst/>
                          <a:latin typeface="Times New Roman"/>
                          <a:ea typeface="微软雅黑"/>
                          <a:cs typeface="Courier New"/>
                        </a:rPr>
                        <a:t>MnO</a:t>
                      </a:r>
                      <a:r>
                        <a:rPr lang="en-US" sz="2600" kern="100" baseline="-25000">
                          <a:effectLst/>
                          <a:latin typeface="Times New Roman"/>
                          <a:ea typeface="微软雅黑"/>
                          <a:cs typeface="Courier New"/>
                        </a:rPr>
                        <a:t>2</a:t>
                      </a:r>
                      <a:endParaRPr lang="zh-CN" sz="26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7492" marR="47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1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en-US" sz="2600" kern="100">
                          <a:effectLst/>
                          <a:latin typeface="Times New Roman"/>
                          <a:ea typeface="微软雅黑"/>
                          <a:cs typeface="Courier New"/>
                        </a:rPr>
                        <a:t>C</a:t>
                      </a:r>
                      <a:endParaRPr lang="zh-CN" sz="26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7492" marR="47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en-US" sz="2600" kern="100">
                          <a:effectLst/>
                          <a:latin typeface="Times New Roman"/>
                          <a:ea typeface="微软雅黑"/>
                          <a:cs typeface="Courier New"/>
                        </a:rPr>
                        <a:t>10%</a:t>
                      </a:r>
                      <a:endParaRPr lang="zh-CN" sz="26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7492" marR="47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en-US" sz="2600" kern="100">
                          <a:effectLst/>
                          <a:latin typeface="Times New Roman"/>
                          <a:ea typeface="微软雅黑"/>
                          <a:cs typeface="Courier New"/>
                        </a:rPr>
                        <a:t>5 </a:t>
                      </a:r>
                      <a:r>
                        <a:rPr lang="en-US" sz="2600" kern="100">
                          <a:effectLst/>
                          <a:latin typeface="宋体"/>
                          <a:ea typeface="微软雅黑"/>
                          <a:cs typeface="Times New Roman"/>
                        </a:rPr>
                        <a:t>℃</a:t>
                      </a:r>
                      <a:endParaRPr lang="zh-CN" sz="26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7492" marR="47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zh-CN" sz="2600" kern="10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无</a:t>
                      </a:r>
                      <a:endParaRPr lang="zh-CN" sz="26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7492" marR="47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1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en-US" sz="2600" kern="100">
                          <a:effectLst/>
                          <a:latin typeface="Times New Roman"/>
                          <a:ea typeface="微软雅黑"/>
                          <a:cs typeface="Courier New"/>
                        </a:rPr>
                        <a:t>D</a:t>
                      </a:r>
                      <a:endParaRPr lang="zh-CN" sz="26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7492" marR="47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en-US" sz="2600" kern="100">
                          <a:effectLst/>
                          <a:latin typeface="Times New Roman"/>
                          <a:ea typeface="微软雅黑"/>
                          <a:cs typeface="Courier New"/>
                        </a:rPr>
                        <a:t>10%</a:t>
                      </a:r>
                      <a:endParaRPr lang="zh-CN" sz="26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7492" marR="47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en-US" sz="2600" kern="100">
                          <a:effectLst/>
                          <a:latin typeface="Times New Roman"/>
                          <a:ea typeface="微软雅黑"/>
                          <a:cs typeface="Courier New"/>
                        </a:rPr>
                        <a:t>40 </a:t>
                      </a:r>
                      <a:r>
                        <a:rPr lang="en-US" sz="2600" kern="100">
                          <a:effectLst/>
                          <a:latin typeface="宋体"/>
                          <a:ea typeface="微软雅黑"/>
                          <a:cs typeface="Times New Roman"/>
                        </a:rPr>
                        <a:t>℃</a:t>
                      </a:r>
                      <a:endParaRPr lang="zh-CN" sz="26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7492" marR="47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en-US" sz="2600" kern="100" dirty="0">
                          <a:effectLst/>
                          <a:latin typeface="Times New Roman"/>
                          <a:ea typeface="微软雅黑"/>
                          <a:cs typeface="Courier New"/>
                        </a:rPr>
                        <a:t>MnO</a:t>
                      </a:r>
                      <a:r>
                        <a:rPr lang="en-US" sz="2600" kern="100" baseline="-25000" dirty="0">
                          <a:effectLst/>
                          <a:latin typeface="Times New Roman"/>
                          <a:ea typeface="微软雅黑"/>
                          <a:cs typeface="Courier New"/>
                        </a:rPr>
                        <a:t>2</a:t>
                      </a:r>
                      <a:endParaRPr lang="zh-CN" sz="26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7492" marR="47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64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91781" y="2155181"/>
            <a:ext cx="11654075" cy="122960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黑体"/>
                <a:cs typeface="Times New Roman"/>
              </a:rPr>
              <a:t>解析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　双氧水的分解速率受温度、浓度、催化剂等因素影响，浓度越大，温度越高，并使用催化剂，反应速率越快</a:t>
            </a:r>
            <a:r>
              <a:rPr lang="zh-CN" altLang="zh-CN" sz="2600" b="1" kern="100" dirty="0" smtClean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5015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774478"/>
            <a:ext cx="11654075" cy="432423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355600" indent="-355600"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4.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氯仿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(CHCl</a:t>
            </a:r>
            <a:r>
              <a:rPr lang="en-US" altLang="zh-CN" sz="2600" kern="100" baseline="-25000" dirty="0">
                <a:latin typeface="Times New Roman"/>
                <a:ea typeface="微软雅黑"/>
                <a:cs typeface="Courier New"/>
              </a:rPr>
              <a:t>3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)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可用作麻醉剂，常因保存不慎而被空气氧化产生剧毒物质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COCl</a:t>
            </a:r>
            <a:r>
              <a:rPr lang="en-US" altLang="zh-CN" sz="2600" kern="100" baseline="-25000" dirty="0">
                <a:latin typeface="Times New Roman"/>
                <a:ea typeface="微软雅黑"/>
                <a:cs typeface="Courier New"/>
              </a:rPr>
              <a:t>2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光气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)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和氯化氢，为防止事故发生，使用前要检验氯仿是否变质，应选用的检验试剂是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　　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marL="355600" indent="-355600"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　A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水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	</a:t>
            </a: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		B.AgNO</a:t>
            </a:r>
            <a:r>
              <a:rPr lang="en-US" altLang="zh-CN" sz="2600" kern="100" baseline="-25000" dirty="0" smtClean="0">
                <a:latin typeface="Times New Roman"/>
                <a:ea typeface="微软雅黑"/>
                <a:cs typeface="Courier New"/>
              </a:rPr>
              <a:t>3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溶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液</a:t>
            </a:r>
            <a:r>
              <a:rPr lang="zh-CN" altLang="en-US" sz="2600" kern="100" dirty="0" smtClean="0">
                <a:latin typeface="Times New Roman"/>
                <a:ea typeface="微软雅黑"/>
                <a:cs typeface="Times New Roman"/>
              </a:rPr>
              <a:t>　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marL="355600" indent="-355600"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　</a:t>
            </a:r>
            <a:r>
              <a:rPr lang="en-US" altLang="zh-CN" sz="2600" kern="100" dirty="0" err="1" smtClean="0">
                <a:latin typeface="Times New Roman"/>
                <a:ea typeface="微软雅黑"/>
                <a:cs typeface="Courier New"/>
              </a:rPr>
              <a:t>C.NaOH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溶液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	</a:t>
            </a: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		D.KI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溶液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marL="355600" indent="-355600"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zh-CN" altLang="en-US" sz="2600" b="1" kern="100" dirty="0" smtClean="0">
                <a:solidFill>
                  <a:srgbClr val="0000FF"/>
                </a:solidFill>
                <a:latin typeface="Times New Roman"/>
                <a:ea typeface="黑体"/>
                <a:cs typeface="Times New Roman"/>
              </a:rPr>
              <a:t>　</a:t>
            </a:r>
            <a:r>
              <a:rPr lang="zh-CN" altLang="zh-CN" sz="2600" b="1" kern="100" dirty="0" smtClean="0">
                <a:solidFill>
                  <a:srgbClr val="0000FF"/>
                </a:solidFill>
                <a:latin typeface="Times New Roman"/>
                <a:ea typeface="黑体"/>
                <a:cs typeface="Times New Roman"/>
              </a:rPr>
              <a:t>解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黑体"/>
                <a:cs typeface="Times New Roman"/>
              </a:rPr>
              <a:t>析</a:t>
            </a:r>
            <a:r>
              <a:rPr lang="zh-CN" altLang="zh-CN" sz="2600" kern="100" dirty="0">
                <a:latin typeface="Times New Roman"/>
                <a:ea typeface="黑体"/>
                <a:cs typeface="Times New Roman"/>
              </a:rPr>
              <a:t>　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氯仿氧化后生成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COCl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2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(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光气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)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和</a:t>
            </a:r>
            <a:r>
              <a:rPr lang="en-US" altLang="zh-CN" sz="2600" b="1" kern="100" dirty="0" err="1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HCl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，因此，用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AgNO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3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溶液检验</a:t>
            </a:r>
            <a:r>
              <a:rPr lang="en-US" altLang="zh-CN" sz="2600" b="1" kern="100" dirty="0" err="1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HCl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中</a:t>
            </a:r>
            <a:r>
              <a:rPr lang="en-US" altLang="zh-CN" sz="2600" b="1" kern="100" dirty="0" err="1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Cl</a:t>
            </a:r>
            <a:r>
              <a:rPr lang="en-US" altLang="zh-CN" sz="2600" b="1" kern="100" baseline="300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-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的存在即可判断氯仿是否变质</a:t>
            </a:r>
            <a:r>
              <a:rPr lang="zh-CN" altLang="zh-CN" sz="2600" b="1" kern="100" dirty="0" smtClean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59891" y="2079644"/>
            <a:ext cx="413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B</a:t>
            </a:r>
            <a:endParaRPr lang="zh-CN" altLang="en-US" sz="3000" b="1" dirty="0">
              <a:solidFill>
                <a:srgbClr val="C00000"/>
              </a:solidFill>
              <a:latin typeface="Times New Roman" pitchFamily="18" charset="0"/>
              <a:ea typeface="华文细黑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62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137380"/>
              </p:ext>
            </p:extLst>
          </p:nvPr>
        </p:nvGraphicFramePr>
        <p:xfrm>
          <a:off x="380451" y="729494"/>
          <a:ext cx="11417300" cy="524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8" name="Document" r:id="rId3" imgW="11414516" imgH="5387415" progId="Word.Document.8">
                  <p:embed/>
                </p:oleObj>
              </mc:Choice>
              <mc:Fallback>
                <p:oleObj name="Document" r:id="rId3" imgW="11414516" imgH="538741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451" y="729494"/>
                        <a:ext cx="11417300" cy="524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698" name="Picture 2" descr="XX8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051" y="2484689"/>
            <a:ext cx="25400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34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113177"/>
              </p:ext>
            </p:extLst>
          </p:nvPr>
        </p:nvGraphicFramePr>
        <p:xfrm>
          <a:off x="381000" y="2235749"/>
          <a:ext cx="114935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0" name="Document" r:id="rId3" imgW="11484297" imgH="1699318" progId="Word.Document.8">
                  <p:embed/>
                </p:oleObj>
              </mc:Choice>
              <mc:Fallback>
                <p:oleObj name="Document" r:id="rId3" imgW="11484297" imgH="1699318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235749"/>
                        <a:ext cx="11493500" cy="168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61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82591"/>
              </p:ext>
            </p:extLst>
          </p:nvPr>
        </p:nvGraphicFramePr>
        <p:xfrm>
          <a:off x="381000" y="700534"/>
          <a:ext cx="11493500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" name="Document" r:id="rId3" imgW="11484297" imgH="4891301" progId="Word.Document.8">
                  <p:embed/>
                </p:oleObj>
              </mc:Choice>
              <mc:Fallback>
                <p:oleObj name="Document" r:id="rId3" imgW="11484297" imgH="4891301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700534"/>
                        <a:ext cx="11493500" cy="488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6391862" y="2172266"/>
            <a:ext cx="10534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 err="1" smtClean="0">
                <a:solidFill>
                  <a:srgbClr val="C00000"/>
                </a:solidFill>
                <a:latin typeface="Times New Roman"/>
                <a:ea typeface="微软雅黑"/>
              </a:rPr>
              <a:t>NaOH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784320" y="2982356"/>
            <a:ext cx="41857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26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使湿润的红色石蕊试纸变蓝</a:t>
            </a:r>
            <a:endParaRPr lang="zh-CN" altLang="en-US" sz="2600" dirty="0">
              <a:solidFill>
                <a:prstClr val="black"/>
              </a:solidFill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146441"/>
              </p:ext>
            </p:extLst>
          </p:nvPr>
        </p:nvGraphicFramePr>
        <p:xfrm>
          <a:off x="-385514" y="4442594"/>
          <a:ext cx="8128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" name="Document" r:id="rId5" imgW="8124759" imgH="792415" progId="Word.Document.8">
                  <p:embed/>
                </p:oleObj>
              </mc:Choice>
              <mc:Fallback>
                <p:oleObj name="Document" r:id="rId5" imgW="8124759" imgH="79241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385514" y="4442594"/>
                        <a:ext cx="81280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049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7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0418" y="684489"/>
            <a:ext cx="11654075" cy="530527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(3)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要证明另外两种粒子能否溶解氧化铜，还需要进行实验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Ⅱ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和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Ⅲ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，在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Ⅱ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中加入稀硫酸后氧化铜溶解，则进一步所做的实验操作：在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Ⅲ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中加入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____________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。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 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(4)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探究结果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为</a:t>
            </a: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____________________________________________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你认为除实验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Ⅱ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所用的试剂外，还能溶解氧化铜的一种常见物质是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____________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。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 </a:t>
            </a:r>
            <a:endParaRPr lang="en-US" altLang="zh-CN" sz="2600" kern="100" dirty="0" smtClean="0">
              <a:latin typeface="Times New Roman"/>
              <a:ea typeface="微软雅黑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黑体"/>
                <a:cs typeface="Times New Roman"/>
              </a:rPr>
              <a:t>答案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　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(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3)Na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SO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4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溶液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(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或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K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SO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4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溶液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　</a:t>
            </a:r>
            <a:endParaRPr lang="en-US" altLang="zh-CN" sz="2800" kern="100" dirty="0" smtClean="0">
              <a:solidFill>
                <a:srgbClr val="C00000"/>
              </a:solidFill>
              <a:latin typeface="Times New Roman"/>
              <a:ea typeface="微软雅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800" kern="100" dirty="0" smtClean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(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4)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氧化铜固体溶于稀硫酸是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H</a:t>
            </a:r>
            <a:r>
              <a:rPr lang="zh-CN" altLang="zh-CN" sz="2800" kern="100" baseline="300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＋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在起作用，而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O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、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SO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两种粒子都不能使</a:t>
            </a:r>
            <a:r>
              <a:rPr lang="en-US" altLang="zh-CN" sz="2800" kern="100" dirty="0" err="1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CuO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溶解　稀盐酸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(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或稀硝酸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)</a:t>
            </a:r>
            <a:endParaRPr lang="en-US" altLang="zh-CN" sz="2600" kern="100" dirty="0">
              <a:latin typeface="Times New Roman"/>
              <a:ea typeface="微软雅黑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endParaRPr lang="zh-CN" altLang="zh-CN" sz="1050" kern="100" dirty="0"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63441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60418" y="1377611"/>
            <a:ext cx="11654075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1.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某物质在煤气火焰上灼烧，焰色反应为黄色，下列判断正确的是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　　</a:t>
            </a: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6880" y="2049515"/>
            <a:ext cx="11397613" cy="432423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A.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该物质一定是钠的化合物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B.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该物质一定含钠元素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C.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该物质中一定含有钾元素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D.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该物质可能不含钠元素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zh-CN" altLang="zh-CN" sz="2600" b="1" kern="100" dirty="0" smtClean="0">
                <a:solidFill>
                  <a:srgbClr val="0000FF"/>
                </a:solidFill>
                <a:latin typeface="Times New Roman"/>
                <a:ea typeface="黑体"/>
                <a:cs typeface="Times New Roman"/>
              </a:rPr>
              <a:t>解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黑体"/>
                <a:cs typeface="Times New Roman"/>
              </a:rPr>
              <a:t>析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　焰色反应为黄色是钠元素的特征颜色，不论是游离态钠，还是化合态钠，其焰色都是黄色；由于黄色可以掩盖紫色，所以该物质中可能含有</a:t>
            </a:r>
            <a:r>
              <a:rPr lang="zh-CN" altLang="zh-CN" sz="2600" b="1" kern="100" dirty="0" smtClean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钾</a:t>
            </a:r>
            <a:r>
              <a:rPr lang="en-US" altLang="zh-CN" sz="2600" b="1" kern="100" dirty="0" smtClean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/>
            </a:r>
            <a:br>
              <a:rPr lang="en-US" altLang="zh-CN" sz="2600" b="1" kern="100" dirty="0" smtClean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</a:br>
            <a:r>
              <a:rPr lang="zh-CN" altLang="zh-CN" sz="2600" b="1" kern="100" dirty="0" smtClean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元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素</a:t>
            </a:r>
            <a:r>
              <a:rPr lang="zh-CN" altLang="zh-CN" sz="2600" b="1" kern="100" dirty="0" smtClean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00651" y="1494579"/>
            <a:ext cx="413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B</a:t>
            </a:r>
            <a:endParaRPr lang="zh-CN" altLang="en-US" sz="3000" b="1" dirty="0">
              <a:solidFill>
                <a:srgbClr val="C00000"/>
              </a:solidFill>
              <a:latin typeface="Times New Roman" pitchFamily="18" charset="0"/>
              <a:ea typeface="华文细黑" pitchFamily="2" charset="-122"/>
              <a:cs typeface="Times New Roman" pitchFamily="18" charset="0"/>
            </a:endParaRPr>
          </a:p>
        </p:txBody>
      </p:sp>
      <p:pic>
        <p:nvPicPr>
          <p:cNvPr id="282626" name="Picture 2" descr="合格过关练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554" y="745215"/>
            <a:ext cx="2307950" cy="51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32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60418" y="594479"/>
            <a:ext cx="11654075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2.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离子检验的常用方法有三种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：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5166" y="3569031"/>
            <a:ext cx="413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C00000"/>
                </a:solidFill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D</a:t>
            </a:r>
            <a:endParaRPr lang="zh-CN" altLang="en-US" sz="3000" b="1" dirty="0">
              <a:solidFill>
                <a:srgbClr val="C00000"/>
              </a:solidFill>
              <a:latin typeface="Times New Roman" pitchFamily="18" charset="0"/>
              <a:ea typeface="华文细黑" pitchFamily="2" charset="-122"/>
              <a:cs typeface="Times New Roman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534661"/>
              </p:ext>
            </p:extLst>
          </p:nvPr>
        </p:nvGraphicFramePr>
        <p:xfrm>
          <a:off x="559591" y="1407386"/>
          <a:ext cx="114808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9" name="Document" r:id="rId3" imgW="11627815" imgH="4717769" progId="Word.Document.8">
                  <p:embed/>
                </p:oleObj>
              </mc:Choice>
              <mc:Fallback>
                <p:oleObj name="Document" r:id="rId3" imgW="11627815" imgH="4717769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9591" y="1407386"/>
                        <a:ext cx="11480800" cy="464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075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2432" y="2290196"/>
            <a:ext cx="11243394" cy="122960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黑体"/>
                <a:cs typeface="Times New Roman"/>
              </a:rPr>
              <a:t>解析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　</a:t>
            </a:r>
            <a:r>
              <a:rPr lang="en-US" altLang="zh-CN" sz="2600" b="1" kern="100" dirty="0" err="1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Cl</a:t>
            </a:r>
            <a:r>
              <a:rPr lang="en-US" altLang="zh-CN" sz="2600" b="1" kern="100" baseline="300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-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常用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AgNO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3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溶液和稀硝酸进行检验，即生成不溶于稀硝酸的白色沉淀，由题给信息可知，为沉淀法</a:t>
            </a:r>
            <a:r>
              <a:rPr lang="zh-CN" altLang="zh-CN" sz="2600" b="1" kern="100" dirty="0" smtClean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5033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774478"/>
            <a:ext cx="11654075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3.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下列叙述中正确的是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　　</a:t>
            </a: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6880" y="1446382"/>
            <a:ext cx="11397613" cy="372407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A.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无色试液焰色反应呈紫色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透过蓝色钴玻璃片观察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)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，则该试液是钾盐溶液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B.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每次焰色反应实验前和完毕后，均要用稀盐酸洗净铂丝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C.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进行焰色反应的实验操作如图所示：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marL="252000" indent="-457200" algn="just">
              <a:lnSpc>
                <a:spcPct val="150000"/>
              </a:lnSpc>
              <a:spcAft>
                <a:spcPts val="0"/>
              </a:spcAft>
            </a:pPr>
            <a:endParaRPr lang="en-US" altLang="zh-CN" sz="2600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marL="252000" indent="-457200" algn="just">
              <a:lnSpc>
                <a:spcPct val="150000"/>
              </a:lnSpc>
              <a:spcAft>
                <a:spcPts val="0"/>
              </a:spcAft>
            </a:pPr>
            <a:endParaRPr lang="en-US" altLang="zh-CN" sz="2600" kern="100" dirty="0"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D.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若没有铂丝，可直接用玻璃棒蘸取试样进行焰色反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应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4956" y="859139"/>
            <a:ext cx="413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B</a:t>
            </a:r>
            <a:endParaRPr lang="zh-CN" altLang="en-US" sz="3000" b="1" dirty="0">
              <a:solidFill>
                <a:srgbClr val="C00000"/>
              </a:solidFill>
              <a:latin typeface="Times New Roman" pitchFamily="18" charset="0"/>
              <a:ea typeface="华文细黑" pitchFamily="2" charset="-122"/>
              <a:cs typeface="Times New Roman" pitchFamily="18" charset="0"/>
            </a:endParaRPr>
          </a:p>
        </p:txBody>
      </p:sp>
      <p:pic>
        <p:nvPicPr>
          <p:cNvPr id="32770" name="Picture 2" descr="XX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226" y="2889734"/>
            <a:ext cx="1391736" cy="122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28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4486" y="1735037"/>
            <a:ext cx="11243394" cy="182977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黑体"/>
                <a:cs typeface="Times New Roman"/>
              </a:rPr>
              <a:t>解析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　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A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项，能说明含有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K</a:t>
            </a:r>
            <a:r>
              <a:rPr lang="zh-CN" altLang="zh-CN" sz="2600" b="1" kern="100" baseline="300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＋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，但不一定是钾盐，可能是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KOH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溶液；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C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项，应将铂丝放在酒精灯外焰上灼烧；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D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项，玻璃中含有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Na</a:t>
            </a:r>
            <a:r>
              <a:rPr lang="zh-CN" altLang="zh-CN" sz="2600" b="1" kern="100" baseline="300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＋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，其焰色反应呈黄色，因此不能用玻璃棒蘸取试样进行焰色反应</a:t>
            </a:r>
            <a:r>
              <a:rPr lang="zh-CN" altLang="zh-CN" sz="2600" b="1" kern="100" dirty="0" smtClean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77993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515586" y="2065706"/>
            <a:ext cx="413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B</a:t>
            </a:r>
            <a:endParaRPr lang="zh-CN" altLang="en-US" sz="3000" b="1" dirty="0">
              <a:solidFill>
                <a:srgbClr val="C00000"/>
              </a:solidFill>
              <a:latin typeface="Times New Roman" pitchFamily="18" charset="0"/>
              <a:ea typeface="华文细黑" pitchFamily="2" charset="-122"/>
              <a:cs typeface="Times New Roman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401397"/>
              </p:ext>
            </p:extLst>
          </p:nvPr>
        </p:nvGraphicFramePr>
        <p:xfrm>
          <a:off x="334566" y="1179544"/>
          <a:ext cx="11493500" cy="382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4" name="Document" r:id="rId3" imgW="11484297" imgH="3833907" progId="Word.Document.8">
                  <p:embed/>
                </p:oleObj>
              </mc:Choice>
              <mc:Fallback>
                <p:oleObj name="Document" r:id="rId3" imgW="11484297" imgH="3833907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566" y="1179544"/>
                        <a:ext cx="11493500" cy="382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236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135214"/>
              </p:ext>
            </p:extLst>
          </p:nvPr>
        </p:nvGraphicFramePr>
        <p:xfrm>
          <a:off x="391176" y="1944629"/>
          <a:ext cx="114935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8" name="Document" r:id="rId3" imgW="11484297" imgH="3211784" progId="Word.Document.8">
                  <p:embed/>
                </p:oleObj>
              </mc:Choice>
              <mc:Fallback>
                <p:oleObj name="Document" r:id="rId3" imgW="11484297" imgH="3211784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1176" y="1944629"/>
                        <a:ext cx="11493500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993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69581" y="1151633"/>
            <a:ext cx="11397613" cy="372407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A.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加入硝酸银溶液时有白色沉淀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B.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加入盐酸时有无色无味气体产生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C.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加入氯化钙溶液时，有白色沉淀生成，再加稀盐酸时，白色沉淀溶解，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产</a:t>
            </a:r>
            <a:r>
              <a:rPr lang="en-US" altLang="zh-CN" sz="2600" kern="100" dirty="0" smtClean="0">
                <a:latin typeface="Times New Roman"/>
                <a:ea typeface="微软雅黑"/>
                <a:cs typeface="Times New Roman"/>
              </a:rPr>
              <a:t/>
            </a:r>
            <a:br>
              <a:rPr lang="en-US" altLang="zh-CN" sz="2600" kern="100" dirty="0" smtClean="0">
                <a:latin typeface="Times New Roman"/>
                <a:ea typeface="微软雅黑"/>
                <a:cs typeface="Times New Roman"/>
              </a:rPr>
            </a:br>
            <a:r>
              <a:rPr lang="en-US" altLang="zh-CN" sz="2600" kern="100" dirty="0" smtClean="0">
                <a:latin typeface="Times New Roman"/>
                <a:ea typeface="微软雅黑"/>
                <a:cs typeface="Times New Roman"/>
              </a:rPr>
              <a:t>　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生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可使澄清石灰水变浑浊的无色无味气体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D.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加入氢氧化钡溶液时，有白色沉淀生成，再加稀盐酸时，白色沉淀溶解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，</a:t>
            </a:r>
            <a:r>
              <a:rPr lang="en-US" altLang="zh-CN" sz="2600" kern="100" dirty="0" smtClean="0">
                <a:latin typeface="Times New Roman"/>
                <a:ea typeface="微软雅黑"/>
                <a:cs typeface="Times New Roman"/>
              </a:rPr>
              <a:t/>
            </a:r>
            <a:br>
              <a:rPr lang="en-US" altLang="zh-CN" sz="2600" kern="100" dirty="0" smtClean="0">
                <a:latin typeface="Times New Roman"/>
                <a:ea typeface="微软雅黑"/>
                <a:cs typeface="Times New Roman"/>
              </a:rPr>
            </a:br>
            <a:r>
              <a:rPr lang="en-US" altLang="zh-CN" sz="2600" kern="100" dirty="0" smtClean="0">
                <a:latin typeface="Times New Roman"/>
                <a:ea typeface="微软雅黑"/>
                <a:cs typeface="Times New Roman"/>
              </a:rPr>
              <a:t>　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产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生可使澄清石灰水变浑浊的无色无味气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体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0341" y="656578"/>
            <a:ext cx="413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C00000"/>
                </a:solidFill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C</a:t>
            </a:r>
            <a:endParaRPr lang="zh-CN" altLang="en-US" sz="3000" b="1" dirty="0">
              <a:solidFill>
                <a:srgbClr val="C00000"/>
              </a:solidFill>
              <a:latin typeface="Times New Roman" pitchFamily="18" charset="0"/>
              <a:ea typeface="华文细黑" pitchFamily="2" charset="-122"/>
              <a:cs typeface="Times New Roman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477989"/>
              </p:ext>
            </p:extLst>
          </p:nvPr>
        </p:nvGraphicFramePr>
        <p:xfrm>
          <a:off x="381000" y="656578"/>
          <a:ext cx="11493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9" name="Document" r:id="rId3" imgW="11484297" imgH="849659" progId="Word.Document.8">
                  <p:embed/>
                </p:oleObj>
              </mc:Choice>
              <mc:Fallback>
                <p:oleObj name="Document" r:id="rId3" imgW="11484297" imgH="849659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656578"/>
                        <a:ext cx="114935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276580"/>
              </p:ext>
            </p:extLst>
          </p:nvPr>
        </p:nvGraphicFramePr>
        <p:xfrm>
          <a:off x="698500" y="4889500"/>
          <a:ext cx="110363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0" name="Document" r:id="rId5" imgW="11027486" imgH="1284930" progId="Word.Document.8">
                  <p:embed/>
                </p:oleObj>
              </mc:Choice>
              <mc:Fallback>
                <p:oleObj name="Document" r:id="rId5" imgW="11027486" imgH="128493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8500" y="4889500"/>
                        <a:ext cx="11036300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532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9541" y="802242"/>
            <a:ext cx="11654075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黑体"/>
                <a:cs typeface="Courier New"/>
              </a:rPr>
              <a:t>2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.</a:t>
            </a:r>
            <a:r>
              <a:rPr lang="en-US" altLang="zh-CN" sz="2600" kern="100" dirty="0">
                <a:latin typeface="Times New Roman"/>
                <a:ea typeface="黑体"/>
                <a:cs typeface="Courier New"/>
              </a:rPr>
              <a:t>Cl</a:t>
            </a:r>
            <a:r>
              <a:rPr lang="en-US" altLang="zh-CN" sz="2600" kern="100" baseline="30000" dirty="0">
                <a:latin typeface="Times New Roman"/>
                <a:ea typeface="黑体"/>
                <a:cs typeface="Courier New"/>
              </a:rPr>
              <a:t>-</a:t>
            </a:r>
            <a:r>
              <a:rPr lang="zh-CN" altLang="zh-CN" sz="2600" kern="100" dirty="0">
                <a:latin typeface="Times New Roman"/>
                <a:ea typeface="黑体"/>
                <a:cs typeface="Times New Roman"/>
              </a:rPr>
              <a:t>的检</a:t>
            </a:r>
            <a:r>
              <a:rPr lang="zh-CN" altLang="zh-CN" sz="2600" kern="100" dirty="0" smtClean="0">
                <a:latin typeface="Times New Roman"/>
                <a:ea typeface="黑体"/>
                <a:cs typeface="Times New Roman"/>
              </a:rPr>
              <a:t>验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058321"/>
              </p:ext>
            </p:extLst>
          </p:nvPr>
        </p:nvGraphicFramePr>
        <p:xfrm>
          <a:off x="452356" y="1528254"/>
          <a:ext cx="11493500" cy="424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Document" r:id="rId3" imgW="11484297" imgH="4248296" progId="Word.Document.8">
                  <p:embed/>
                </p:oleObj>
              </mc:Choice>
              <mc:Fallback>
                <p:oleObj name="Document" r:id="rId3" imgW="11484297" imgH="4248296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2356" y="1528254"/>
                        <a:ext cx="11493500" cy="424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1009641" y="4717517"/>
            <a:ext cx="6092825" cy="6924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 smtClean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NH</a:t>
            </a:r>
            <a:r>
              <a:rPr lang="en-US" altLang="zh-CN" sz="2600" kern="100" baseline="-25000" dirty="0" smtClean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4</a:t>
            </a:r>
            <a:r>
              <a:rPr lang="en-US" altLang="zh-CN" sz="2600" kern="100" dirty="0" smtClean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Cl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＋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AgNO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3</a:t>
            </a:r>
            <a:r>
              <a:rPr lang="en-US" altLang="zh-CN" sz="2600" kern="100" spc="-8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==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=</a:t>
            </a:r>
            <a:r>
              <a:rPr lang="en-US" altLang="zh-CN" sz="2600" kern="100" dirty="0" err="1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AgCl</a:t>
            </a:r>
            <a:r>
              <a:rPr lang="en-US" altLang="zh-CN" sz="2600" kern="100" dirty="0">
                <a:solidFill>
                  <a:srgbClr val="C00000"/>
                </a:solidFill>
                <a:latin typeface="宋体"/>
                <a:ea typeface="微软雅黑"/>
                <a:cs typeface="Times New Roman"/>
              </a:rPr>
              <a:t>↓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＋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NH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4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NO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3</a:t>
            </a:r>
            <a:endParaRPr lang="zh-CN" altLang="zh-CN" sz="2600" kern="100" dirty="0">
              <a:effectLst/>
              <a:latin typeface="宋体"/>
              <a:cs typeface="Courier New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63597" y="1494579"/>
            <a:ext cx="185178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稀硝酸酸化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279671" y="2349674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白色沉淀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339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60418" y="1070971"/>
            <a:ext cx="11654075" cy="312390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6.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用简便的方法鉴别硫酸铜、碳酸钠、氧化镁三种白色粉末，应选用的试剂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是</a:t>
            </a:r>
            <a:r>
              <a:rPr lang="en-US" altLang="zh-CN" sz="2600" kern="100" dirty="0" smtClean="0">
                <a:latin typeface="Times New Roman"/>
                <a:ea typeface="微软雅黑"/>
                <a:cs typeface="Times New Roman"/>
              </a:rPr>
              <a:t/>
            </a:r>
            <a:br>
              <a:rPr lang="en-US" altLang="zh-CN" sz="2600" kern="100" dirty="0" smtClean="0">
                <a:latin typeface="Times New Roman"/>
                <a:ea typeface="微软雅黑"/>
                <a:cs typeface="Times New Roman"/>
              </a:rPr>
            </a:br>
            <a:r>
              <a:rPr lang="en-US" altLang="zh-CN" sz="2600" kern="100" dirty="0" smtClean="0">
                <a:latin typeface="Times New Roman"/>
                <a:ea typeface="微软雅黑"/>
                <a:cs typeface="Times New Roman"/>
              </a:rPr>
              <a:t>　</a:t>
            </a: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(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　　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　A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稀盐酸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	</a:t>
            </a: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		B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紫色石蕊溶液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　C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水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	</a:t>
            </a: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		D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氢氧化钠溶液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zh-CN" altLang="en-US" sz="2600" b="1" kern="100" dirty="0" smtClean="0">
                <a:solidFill>
                  <a:srgbClr val="0000FF"/>
                </a:solidFill>
                <a:latin typeface="Times New Roman"/>
                <a:ea typeface="黑体"/>
                <a:cs typeface="Times New Roman"/>
              </a:rPr>
              <a:t>　</a:t>
            </a:r>
            <a:r>
              <a:rPr lang="zh-CN" altLang="zh-CN" sz="2600" b="1" kern="100" dirty="0" smtClean="0">
                <a:solidFill>
                  <a:srgbClr val="0000FF"/>
                </a:solidFill>
                <a:latin typeface="Times New Roman"/>
                <a:ea typeface="黑体"/>
                <a:cs typeface="Times New Roman"/>
              </a:rPr>
              <a:t>解析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　硫酸铜水溶液是蓝色的，碳酸钠溶于水无现象，氧化镁不溶于水</a:t>
            </a:r>
            <a:r>
              <a:rPr lang="zh-CN" altLang="zh-CN" sz="2600" b="1" kern="100" dirty="0" smtClean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1497" y="1795676"/>
            <a:ext cx="413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C00000"/>
                </a:solidFill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C</a:t>
            </a:r>
            <a:endParaRPr lang="zh-CN" altLang="en-US" sz="3000" b="1" dirty="0">
              <a:solidFill>
                <a:srgbClr val="C00000"/>
              </a:solidFill>
              <a:latin typeface="Times New Roman" pitchFamily="18" charset="0"/>
              <a:ea typeface="华文细黑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4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69681" y="1479236"/>
            <a:ext cx="413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B</a:t>
            </a:r>
            <a:endParaRPr lang="zh-CN" altLang="en-US" sz="3000" b="1" dirty="0">
              <a:solidFill>
                <a:srgbClr val="C00000"/>
              </a:solidFill>
              <a:latin typeface="Times New Roman" pitchFamily="18" charset="0"/>
              <a:ea typeface="华文细黑" pitchFamily="2" charset="-122"/>
              <a:cs typeface="Times New Roman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56853"/>
              </p:ext>
            </p:extLst>
          </p:nvPr>
        </p:nvGraphicFramePr>
        <p:xfrm>
          <a:off x="381000" y="594479"/>
          <a:ext cx="11493500" cy="382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3" name="Document" r:id="rId3" imgW="11484297" imgH="3833907" progId="Word.Document.8">
                  <p:embed/>
                </p:oleObj>
              </mc:Choice>
              <mc:Fallback>
                <p:oleObj name="Document" r:id="rId3" imgW="11484297" imgH="3833907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594479"/>
                        <a:ext cx="11493500" cy="382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408436"/>
              </p:ext>
            </p:extLst>
          </p:nvPr>
        </p:nvGraphicFramePr>
        <p:xfrm>
          <a:off x="381000" y="4392414"/>
          <a:ext cx="1149350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4" name="Document" r:id="rId5" imgW="11484297" imgH="1927214" progId="Word.Document.8">
                  <p:embed/>
                </p:oleObj>
              </mc:Choice>
              <mc:Fallback>
                <p:oleObj name="Document" r:id="rId5" imgW="11484297" imgH="1927214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4392414"/>
                        <a:ext cx="11493500" cy="191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158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60418" y="774478"/>
            <a:ext cx="11654075" cy="432423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355600" indent="-355600"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8.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某气体可能含有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N</a:t>
            </a:r>
            <a:r>
              <a:rPr lang="en-US" altLang="zh-CN" sz="2600" kern="100" baseline="-25000" dirty="0">
                <a:latin typeface="Times New Roman"/>
                <a:ea typeface="微软雅黑"/>
                <a:cs typeface="Courier New"/>
              </a:rPr>
              <a:t>2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、</a:t>
            </a:r>
            <a:r>
              <a:rPr lang="en-US" altLang="zh-CN" sz="2600" kern="100" dirty="0" err="1">
                <a:latin typeface="Times New Roman"/>
                <a:ea typeface="微软雅黑"/>
                <a:cs typeface="Courier New"/>
              </a:rPr>
              <a:t>HCl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和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CO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中的一种或几种，将其依次通过足量的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NaHCO</a:t>
            </a:r>
            <a:r>
              <a:rPr lang="en-US" altLang="zh-CN" sz="2600" kern="100" baseline="-25000" dirty="0">
                <a:latin typeface="Times New Roman"/>
                <a:ea typeface="微软雅黑"/>
                <a:cs typeface="Courier New"/>
              </a:rPr>
              <a:t>3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溶液和灼热的</a:t>
            </a:r>
            <a:r>
              <a:rPr lang="en-US" altLang="zh-CN" sz="2600" kern="100" dirty="0" err="1">
                <a:latin typeface="Times New Roman"/>
                <a:ea typeface="微软雅黑"/>
                <a:cs typeface="Courier New"/>
              </a:rPr>
              <a:t>CuO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，气体体积都没有变化；再通过足量的碱石灰，气体体积减小，但气体还有剩余。以下对该气体的组分判断正确的是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　　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marL="355600" indent="-355600"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　A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一定没有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N</a:t>
            </a:r>
            <a:r>
              <a:rPr lang="en-US" altLang="zh-CN" sz="2600" kern="100" baseline="-25000" dirty="0">
                <a:latin typeface="Times New Roman"/>
                <a:ea typeface="微软雅黑"/>
                <a:cs typeface="Courier New"/>
              </a:rPr>
              <a:t>2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，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CO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和</a:t>
            </a:r>
            <a:r>
              <a:rPr lang="en-US" altLang="zh-CN" sz="2600" kern="100" dirty="0" err="1">
                <a:latin typeface="Times New Roman"/>
                <a:ea typeface="微软雅黑"/>
                <a:cs typeface="Courier New"/>
              </a:rPr>
              <a:t>HCl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中至少有一种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marL="355600" indent="-355600"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　B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一定有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N</a:t>
            </a:r>
            <a:r>
              <a:rPr lang="en-US" altLang="zh-CN" sz="2600" kern="100" baseline="-25000" dirty="0">
                <a:latin typeface="Times New Roman"/>
                <a:ea typeface="微软雅黑"/>
                <a:cs typeface="Courier New"/>
              </a:rPr>
              <a:t>2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、</a:t>
            </a:r>
            <a:r>
              <a:rPr lang="en-US" altLang="zh-CN" sz="2600" kern="100" dirty="0" err="1">
                <a:latin typeface="Times New Roman"/>
                <a:ea typeface="微软雅黑"/>
                <a:cs typeface="Courier New"/>
              </a:rPr>
              <a:t>HCl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和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CO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marL="355600" indent="-355600"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　C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一定有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N</a:t>
            </a:r>
            <a:r>
              <a:rPr lang="en-US" altLang="zh-CN" sz="2600" kern="100" baseline="-25000" dirty="0">
                <a:latin typeface="Times New Roman"/>
                <a:ea typeface="微软雅黑"/>
                <a:cs typeface="Courier New"/>
              </a:rPr>
              <a:t>2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，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CO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和</a:t>
            </a:r>
            <a:r>
              <a:rPr lang="en-US" altLang="zh-CN" sz="2600" kern="100" dirty="0" err="1">
                <a:latin typeface="Times New Roman"/>
                <a:ea typeface="微软雅黑"/>
                <a:cs typeface="Courier New"/>
              </a:rPr>
              <a:t>HCl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中至少有一种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marL="355600" indent="-355600"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　D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一定有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N</a:t>
            </a:r>
            <a:r>
              <a:rPr lang="en-US" altLang="zh-CN" sz="2600" kern="100" baseline="-25000" dirty="0">
                <a:latin typeface="Times New Roman"/>
                <a:ea typeface="微软雅黑"/>
                <a:cs typeface="Courier New"/>
              </a:rPr>
              <a:t>2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和</a:t>
            </a:r>
            <a:r>
              <a:rPr lang="en-US" altLang="zh-CN" sz="2600" kern="100" dirty="0" err="1">
                <a:latin typeface="Times New Roman"/>
                <a:ea typeface="微软雅黑"/>
                <a:cs typeface="Courier New"/>
              </a:rPr>
              <a:t>HCl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，没有</a:t>
            </a: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CO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52457" y="2079644"/>
            <a:ext cx="413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C00000"/>
                </a:solidFill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C</a:t>
            </a:r>
            <a:endParaRPr lang="zh-CN" altLang="en-US" sz="3000" b="1" dirty="0">
              <a:solidFill>
                <a:srgbClr val="C00000"/>
              </a:solidFill>
              <a:latin typeface="Times New Roman" pitchFamily="18" charset="0"/>
              <a:ea typeface="华文细黑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14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7427" y="1567034"/>
            <a:ext cx="11243394" cy="24478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黑体"/>
                <a:cs typeface="Times New Roman"/>
              </a:rPr>
              <a:t>解析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　通入足量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NaHCO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3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溶液和灼热</a:t>
            </a:r>
            <a:r>
              <a:rPr lang="en-US" altLang="zh-CN" sz="2600" b="1" kern="100" dirty="0" err="1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CuO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，气体体积都没有变化，不能得出任何结论，因</a:t>
            </a:r>
            <a:r>
              <a:rPr lang="en-US" altLang="zh-CN" sz="2600" b="1" kern="100" dirty="0" err="1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HCl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与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NaHCO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3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反应、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CO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与</a:t>
            </a:r>
            <a:r>
              <a:rPr lang="en-US" altLang="zh-CN" sz="2600" b="1" kern="100" dirty="0" err="1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CuO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反应都会生成等体积的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CO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；通过碱石灰，气体体积减小，则反应后的气体中必含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CO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，即</a:t>
            </a:r>
            <a:r>
              <a:rPr lang="en-US" altLang="zh-CN" sz="2600" b="1" kern="100" dirty="0" err="1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HCl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CO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至少含一种，又体积减小并没有完全吸收，说明其中必含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N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2</a:t>
            </a:r>
            <a:r>
              <a:rPr lang="zh-CN" altLang="zh-CN" sz="2600" b="1" kern="100" dirty="0" smtClean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24702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19631" y="1269554"/>
            <a:ext cx="413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C00000"/>
                </a:solidFill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D</a:t>
            </a:r>
            <a:endParaRPr lang="zh-CN" altLang="en-US" sz="3000" b="1" dirty="0">
              <a:solidFill>
                <a:srgbClr val="C00000"/>
              </a:solidFill>
              <a:latin typeface="Times New Roman" pitchFamily="18" charset="0"/>
              <a:ea typeface="华文细黑" pitchFamily="2" charset="-122"/>
              <a:cs typeface="Times New Roman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856934"/>
              </p:ext>
            </p:extLst>
          </p:nvPr>
        </p:nvGraphicFramePr>
        <p:xfrm>
          <a:off x="381000" y="504469"/>
          <a:ext cx="11493500" cy="481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1" name="Document" r:id="rId3" imgW="11484297" imgH="4817856" progId="Word.Document.8">
                  <p:embed/>
                </p:oleObj>
              </mc:Choice>
              <mc:Fallback>
                <p:oleObj name="Document" r:id="rId3" imgW="11484297" imgH="4817856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504469"/>
                        <a:ext cx="11493500" cy="481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525200"/>
              </p:ext>
            </p:extLst>
          </p:nvPr>
        </p:nvGraphicFramePr>
        <p:xfrm>
          <a:off x="802406" y="5094979"/>
          <a:ext cx="106934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2" name="Document" r:id="rId5" imgW="10691173" imgH="1284930" progId="Word.Document.8">
                  <p:embed/>
                </p:oleObj>
              </mc:Choice>
              <mc:Fallback>
                <p:oleObj name="Document" r:id="rId5" imgW="10691173" imgH="1284930" progId="Word.Document.8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406" y="5094979"/>
                        <a:ext cx="1069340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573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921910"/>
              </p:ext>
            </p:extLst>
          </p:nvPr>
        </p:nvGraphicFramePr>
        <p:xfrm>
          <a:off x="289561" y="774499"/>
          <a:ext cx="11493500" cy="509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0" name="Document" r:id="rId3" imgW="11484297" imgH="5097955" progId="Word.Document.8">
                  <p:embed/>
                </p:oleObj>
              </mc:Choice>
              <mc:Fallback>
                <p:oleObj name="Document" r:id="rId3" imgW="11484297" imgH="509795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561" y="774499"/>
                        <a:ext cx="11493500" cy="509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217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6772" y="1615656"/>
            <a:ext cx="413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C00000"/>
                </a:solidFill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D</a:t>
            </a:r>
            <a:endParaRPr lang="zh-CN" altLang="en-US" sz="3000" b="1" dirty="0">
              <a:solidFill>
                <a:srgbClr val="C00000"/>
              </a:solidFill>
              <a:latin typeface="Times New Roman" pitchFamily="18" charset="0"/>
              <a:ea typeface="华文细黑" pitchFamily="2" charset="-122"/>
              <a:cs typeface="Times New Roman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180097"/>
              </p:ext>
            </p:extLst>
          </p:nvPr>
        </p:nvGraphicFramePr>
        <p:xfrm>
          <a:off x="514586" y="925238"/>
          <a:ext cx="11493500" cy="424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4" name="Document" r:id="rId3" imgW="11484297" imgH="5097955" progId="Word.Document.8">
                  <p:embed/>
                </p:oleObj>
              </mc:Choice>
              <mc:Fallback>
                <p:oleObj name="Document" r:id="rId3" imgW="11484297" imgH="509795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4586" y="925238"/>
                        <a:ext cx="11493500" cy="424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855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188412"/>
              </p:ext>
            </p:extLst>
          </p:nvPr>
        </p:nvGraphicFramePr>
        <p:xfrm>
          <a:off x="382916" y="1727200"/>
          <a:ext cx="114935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6" name="Document" r:id="rId3" imgW="11484297" imgH="2569499" progId="Word.Document.8">
                  <p:embed/>
                </p:oleObj>
              </mc:Choice>
              <mc:Fallback>
                <p:oleObj name="Document" r:id="rId3" imgW="11484297" imgH="2569499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2916" y="1727200"/>
                        <a:ext cx="11493500" cy="256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358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377511"/>
              </p:ext>
            </p:extLst>
          </p:nvPr>
        </p:nvGraphicFramePr>
        <p:xfrm>
          <a:off x="381000" y="812369"/>
          <a:ext cx="11493500" cy="509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0" name="Document" r:id="rId3" imgW="11484297" imgH="5097955" progId="Word.Document.8">
                  <p:embed/>
                </p:oleObj>
              </mc:Choice>
              <mc:Fallback>
                <p:oleObj name="Document" r:id="rId3" imgW="11484297" imgH="509795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812369"/>
                        <a:ext cx="11493500" cy="509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217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4486" y="819504"/>
            <a:ext cx="11243394" cy="19235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根据以上实验可推知四种盐的化学式分别是：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A____________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，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B____________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，</a:t>
            </a: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C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____________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，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D____________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黑体"/>
                <a:cs typeface="Times New Roman"/>
              </a:rPr>
              <a:t>答案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　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CuSO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4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　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AgNO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3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　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Na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2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CO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3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　</a:t>
            </a:r>
            <a:r>
              <a:rPr lang="en-US" altLang="zh-CN" sz="2600" kern="100" dirty="0" smtClean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BaCl</a:t>
            </a:r>
            <a:r>
              <a:rPr lang="en-US" altLang="zh-CN" sz="2600" kern="100" baseline="-25000" dirty="0" smtClean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2</a:t>
            </a:r>
            <a:endParaRPr lang="zh-CN" altLang="zh-CN" sz="1050" kern="100" dirty="0">
              <a:solidFill>
                <a:srgbClr val="C00000"/>
              </a:solidFill>
              <a:latin typeface="宋体"/>
              <a:cs typeface="Courier New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743182"/>
              </p:ext>
            </p:extLst>
          </p:nvPr>
        </p:nvGraphicFramePr>
        <p:xfrm>
          <a:off x="469581" y="2831914"/>
          <a:ext cx="10883900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2" name="Document" r:id="rId3" imgW="10881451" imgH="2578140" progId="Word.Document.8">
                  <p:embed/>
                </p:oleObj>
              </mc:Choice>
              <mc:Fallback>
                <p:oleObj name="Document" r:id="rId3" imgW="10881451" imgH="257814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581" y="2831914"/>
                        <a:ext cx="10883900" cy="257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855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945227"/>
              </p:ext>
            </p:extLst>
          </p:nvPr>
        </p:nvGraphicFramePr>
        <p:xfrm>
          <a:off x="381000" y="582414"/>
          <a:ext cx="11493500" cy="572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" name="Document" r:id="rId3" imgW="11484297" imgH="5740240" progId="Word.Document.8">
                  <p:embed/>
                </p:oleObj>
              </mc:Choice>
              <mc:Fallback>
                <p:oleObj name="Document" r:id="rId3" imgW="11484297" imgH="574024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582414"/>
                        <a:ext cx="11493500" cy="572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673011" y="2892346"/>
            <a:ext cx="6092825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600" dirty="0" smtClean="0">
                <a:solidFill>
                  <a:srgbClr val="C00000"/>
                </a:solidFill>
                <a:latin typeface="Times New Roman"/>
                <a:ea typeface="微软雅黑"/>
              </a:rPr>
              <a:t>(</a:t>
            </a:r>
            <a:r>
              <a:rPr lang="en-US" altLang="zh-CN" sz="2600" dirty="0">
                <a:solidFill>
                  <a:srgbClr val="C00000"/>
                </a:solidFill>
                <a:latin typeface="Times New Roman"/>
                <a:ea typeface="微软雅黑"/>
              </a:rPr>
              <a:t>NH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/>
                <a:ea typeface="微软雅黑"/>
              </a:rPr>
              <a:t>4</a:t>
            </a:r>
            <a:r>
              <a:rPr lang="en-US" altLang="zh-CN" sz="2600" dirty="0">
                <a:solidFill>
                  <a:srgbClr val="C00000"/>
                </a:solidFill>
                <a:latin typeface="Times New Roman"/>
                <a:ea typeface="微软雅黑"/>
              </a:rPr>
              <a:t>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/>
                <a:ea typeface="微软雅黑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/>
                <a:ea typeface="微软雅黑"/>
              </a:rPr>
              <a:t>SO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/>
                <a:ea typeface="微软雅黑"/>
              </a:rPr>
              <a:t>4</a:t>
            </a:r>
            <a:r>
              <a:rPr lang="zh-CN" altLang="zh-CN" sz="26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/>
                <a:ea typeface="微软雅黑"/>
              </a:rPr>
              <a:t>BaCl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/>
                <a:ea typeface="微软雅黑"/>
              </a:rPr>
              <a:t>2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/>
                <a:ea typeface="微软雅黑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/>
                <a:ea typeface="微软雅黑"/>
              </a:rPr>
              <a:t>=BaSO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/>
                <a:ea typeface="微软雅黑"/>
              </a:rPr>
              <a:t>4</a:t>
            </a:r>
            <a:r>
              <a:rPr lang="en-US" altLang="zh-CN" sz="2600" dirty="0">
                <a:solidFill>
                  <a:srgbClr val="C00000"/>
                </a:solidFill>
                <a:latin typeface="宋体"/>
                <a:ea typeface="微软雅黑"/>
                <a:cs typeface="Times New Roman"/>
              </a:rPr>
              <a:t>↓</a:t>
            </a:r>
            <a:r>
              <a:rPr lang="zh-CN" altLang="zh-CN" sz="26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/>
                <a:ea typeface="微软雅黑"/>
              </a:rPr>
              <a:t>2NH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/>
                <a:ea typeface="微软雅黑"/>
              </a:rPr>
              <a:t>4</a:t>
            </a:r>
            <a:r>
              <a:rPr lang="en-US" altLang="zh-CN" sz="2600" dirty="0">
                <a:solidFill>
                  <a:srgbClr val="C00000"/>
                </a:solidFill>
                <a:latin typeface="Times New Roman"/>
                <a:ea typeface="微软雅黑"/>
              </a:rPr>
              <a:t>Cl</a:t>
            </a:r>
            <a:r>
              <a:rPr lang="zh-CN" altLang="zh-CN" sz="26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　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5960191" y="1224549"/>
            <a:ext cx="185178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稀盐酸酸化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9338702" y="1224549"/>
            <a:ext cx="164820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/>
                <a:ea typeface="微软雅黑"/>
              </a:rPr>
              <a:t>BaCl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/>
                <a:ea typeface="微软雅黑"/>
              </a:rPr>
              <a:t>2</a:t>
            </a:r>
            <a:r>
              <a:rPr lang="zh-CN" altLang="zh-CN" sz="26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溶液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954746" y="2034639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白色沉淀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339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60418" y="1314559"/>
            <a:ext cx="11654075" cy="312390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12.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有五瓶失去标签的溶液，它们分别为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①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Ba(NO</a:t>
            </a:r>
            <a:r>
              <a:rPr lang="en-US" altLang="zh-CN" sz="2600" kern="100" baseline="-25000" dirty="0">
                <a:latin typeface="Times New Roman"/>
                <a:ea typeface="微软雅黑"/>
                <a:cs typeface="Courier New"/>
              </a:rPr>
              <a:t>3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)</a:t>
            </a:r>
            <a:r>
              <a:rPr lang="en-US" altLang="zh-CN" sz="2600" kern="100" baseline="-25000" dirty="0">
                <a:latin typeface="Times New Roman"/>
                <a:ea typeface="微软雅黑"/>
                <a:cs typeface="Courier New"/>
              </a:rPr>
              <a:t>2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　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②</a:t>
            </a:r>
            <a:r>
              <a:rPr lang="en-US" altLang="zh-CN" sz="2600" kern="100" dirty="0" err="1">
                <a:latin typeface="Times New Roman"/>
                <a:ea typeface="微软雅黑"/>
                <a:cs typeface="Courier New"/>
              </a:rPr>
              <a:t>KCl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　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③</a:t>
            </a:r>
            <a:r>
              <a:rPr lang="en-US" altLang="zh-CN" sz="2600" kern="100" dirty="0" err="1">
                <a:latin typeface="Times New Roman"/>
                <a:ea typeface="微软雅黑"/>
                <a:cs typeface="Courier New"/>
              </a:rPr>
              <a:t>NaOH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　</a:t>
            </a:r>
            <a:endParaRPr lang="en-US" altLang="zh-CN" sz="2600" kern="100" dirty="0" smtClean="0">
              <a:latin typeface="Times New Roman"/>
              <a:ea typeface="微软雅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 smtClean="0">
                <a:latin typeface="宋体"/>
                <a:ea typeface="微软雅黑"/>
                <a:cs typeface="Times New Roman"/>
              </a:rPr>
              <a:t>　④</a:t>
            </a: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CuSO</a:t>
            </a:r>
            <a:r>
              <a:rPr lang="en-US" altLang="zh-CN" sz="2600" kern="100" baseline="-25000" dirty="0" smtClean="0">
                <a:latin typeface="Times New Roman"/>
                <a:ea typeface="微软雅黑"/>
                <a:cs typeface="Courier New"/>
              </a:rPr>
              <a:t>4</a:t>
            </a:r>
            <a:r>
              <a:rPr lang="zh-CN" altLang="en-US" sz="2600" kern="100" baseline="-25000" dirty="0" smtClean="0">
                <a:latin typeface="Times New Roman"/>
                <a:ea typeface="微软雅黑"/>
                <a:cs typeface="Courier New"/>
              </a:rPr>
              <a:t>　</a:t>
            </a:r>
            <a:r>
              <a:rPr lang="en-US" altLang="zh-CN" sz="2600" kern="100" dirty="0" smtClean="0">
                <a:latin typeface="宋体"/>
                <a:ea typeface="微软雅黑"/>
                <a:cs typeface="Times New Roman"/>
              </a:rPr>
              <a:t>⑤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Na</a:t>
            </a:r>
            <a:r>
              <a:rPr lang="en-US" altLang="zh-CN" sz="2600" kern="100" baseline="-25000" dirty="0">
                <a:latin typeface="Times New Roman"/>
                <a:ea typeface="微软雅黑"/>
                <a:cs typeface="Courier New"/>
              </a:rPr>
              <a:t>2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SO</a:t>
            </a:r>
            <a:r>
              <a:rPr lang="en-US" altLang="zh-CN" sz="2600" kern="100" baseline="-25000" dirty="0">
                <a:latin typeface="Times New Roman"/>
                <a:ea typeface="微软雅黑"/>
                <a:cs typeface="Courier New"/>
              </a:rPr>
              <a:t>4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，如果不用其他任何试剂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包括试纸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)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，用最简便的方法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将</a:t>
            </a:r>
            <a:r>
              <a:rPr lang="en-US" altLang="zh-CN" sz="2600" kern="100" dirty="0" smtClean="0">
                <a:latin typeface="Times New Roman"/>
                <a:ea typeface="微软雅黑"/>
                <a:cs typeface="Times New Roman"/>
              </a:rPr>
              <a:t/>
            </a:r>
            <a:br>
              <a:rPr lang="en-US" altLang="zh-CN" sz="2600" kern="100" dirty="0" smtClean="0">
                <a:latin typeface="Times New Roman"/>
                <a:ea typeface="微软雅黑"/>
                <a:cs typeface="Times New Roman"/>
              </a:rPr>
            </a:br>
            <a:r>
              <a:rPr lang="en-US" altLang="zh-CN" sz="2600" kern="100" dirty="0" smtClean="0">
                <a:latin typeface="Times New Roman"/>
                <a:ea typeface="微软雅黑"/>
                <a:cs typeface="Times New Roman"/>
              </a:rPr>
              <a:t>　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它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们一一鉴别开来，则在下列的鉴别顺序中最合理的是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　　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　A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.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④③①⑤②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 	</a:t>
            </a: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		B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.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④①⑤③②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　C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.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①⑤③④②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 	</a:t>
            </a: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		D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.</a:t>
            </a:r>
            <a:r>
              <a:rPr lang="en-US" altLang="zh-CN" sz="2600" kern="100" dirty="0" smtClean="0">
                <a:latin typeface="宋体"/>
                <a:ea typeface="微软雅黑"/>
                <a:cs typeface="Times New Roman"/>
              </a:rPr>
              <a:t>③④①⑤②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40511" y="2605766"/>
            <a:ext cx="413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C00000"/>
                </a:solidFill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A</a:t>
            </a:r>
            <a:endParaRPr lang="zh-CN" altLang="en-US" sz="3000" b="1" dirty="0">
              <a:solidFill>
                <a:srgbClr val="C00000"/>
              </a:solidFill>
              <a:latin typeface="Times New Roman" pitchFamily="18" charset="0"/>
              <a:ea typeface="华文细黑" pitchFamily="2" charset="-122"/>
              <a:cs typeface="Times New Roman" pitchFamily="18" charset="0"/>
            </a:endParaRPr>
          </a:p>
        </p:txBody>
      </p:sp>
      <p:pic>
        <p:nvPicPr>
          <p:cNvPr id="5" name="Picture 2" descr="素养培优练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341" y="750139"/>
            <a:ext cx="2307950" cy="51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17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4486" y="1266363"/>
            <a:ext cx="11243394" cy="24478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黑体"/>
                <a:cs typeface="Times New Roman"/>
              </a:rPr>
              <a:t>解析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　首先通过物理方法，观察颜色，呈蓝色的溶液为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CuSO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4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溶液；然后再用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CuSO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4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溶液作试剂，可鉴别出</a:t>
            </a:r>
            <a:r>
              <a:rPr lang="en-US" altLang="zh-CN" sz="2600" b="1" kern="100" dirty="0" err="1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NaOH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溶液和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Ba(NO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3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)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溶液；接下来再用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Ba(NO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3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)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溶液作试剂，可鉴别出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Na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2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SO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4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溶液，最后剩下的为</a:t>
            </a:r>
            <a:r>
              <a:rPr lang="en-US" altLang="zh-CN" sz="2600" b="1" kern="100" dirty="0" err="1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KCl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溶液，故鉴别顺序为</a:t>
            </a:r>
            <a:r>
              <a:rPr lang="en-US" altLang="zh-CN" sz="2600" b="1" kern="100" dirty="0">
                <a:solidFill>
                  <a:srgbClr val="0000FF"/>
                </a:solidFill>
                <a:latin typeface="宋体"/>
                <a:ea typeface="仿宋_GB2312"/>
                <a:cs typeface="Times New Roman"/>
              </a:rPr>
              <a:t>④③①⑤②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或</a:t>
            </a:r>
            <a:r>
              <a:rPr lang="en-US" altLang="zh-CN" sz="2600" b="1" kern="100" dirty="0">
                <a:solidFill>
                  <a:srgbClr val="0000FF"/>
                </a:solidFill>
                <a:latin typeface="宋体"/>
                <a:ea typeface="仿宋_GB2312"/>
                <a:cs typeface="Times New Roman"/>
              </a:rPr>
              <a:t>④①③⑤②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A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正确</a:t>
            </a:r>
            <a:r>
              <a:rPr lang="zh-CN" altLang="zh-CN" sz="2600" b="1" kern="100" dirty="0" smtClean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84855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60418" y="819504"/>
            <a:ext cx="11654075" cy="13234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13.</a:t>
            </a:r>
            <a:r>
              <a:rPr lang="en-US" altLang="zh-CN" sz="2600" b="1" kern="100" dirty="0">
                <a:latin typeface="Times New Roman"/>
                <a:ea typeface="楷体_GB2312"/>
                <a:cs typeface="Courier New"/>
              </a:rPr>
              <a:t>(</a:t>
            </a:r>
            <a:r>
              <a:rPr lang="zh-CN" altLang="zh-CN" sz="2600" b="1" kern="100" dirty="0">
                <a:latin typeface="Times New Roman"/>
                <a:ea typeface="楷体_GB2312"/>
                <a:cs typeface="Times New Roman"/>
              </a:rPr>
              <a:t>双选</a:t>
            </a:r>
            <a:r>
              <a:rPr lang="en-US" altLang="zh-CN" sz="2600" b="1" kern="100" dirty="0">
                <a:latin typeface="Times New Roman"/>
                <a:ea typeface="楷体_GB2312"/>
                <a:cs typeface="Courier New"/>
              </a:rPr>
              <a:t>)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某同学做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“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证明鸡蛋壳的主要成分是碳酸钙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”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的实验时，设计了如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图</a:t>
            </a:r>
            <a:r>
              <a:rPr lang="en-US" altLang="zh-CN" sz="2600" kern="100" dirty="0" smtClean="0">
                <a:latin typeface="Times New Roman"/>
                <a:ea typeface="微软雅黑"/>
                <a:cs typeface="Times New Roman"/>
              </a:rPr>
              <a:t/>
            </a:r>
            <a:br>
              <a:rPr lang="en-US" altLang="zh-CN" sz="2600" kern="100" dirty="0" smtClean="0">
                <a:latin typeface="Times New Roman"/>
                <a:ea typeface="微软雅黑"/>
                <a:cs typeface="Times New Roman"/>
              </a:rPr>
            </a:br>
            <a:r>
              <a:rPr lang="en-US" altLang="zh-CN" sz="2600" kern="100" dirty="0" smtClean="0">
                <a:latin typeface="Times New Roman"/>
                <a:ea typeface="微软雅黑"/>
                <a:cs typeface="Times New Roman"/>
              </a:rPr>
              <a:t>　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所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示的方案。经检查装置气密性合格后加入试剂。下列说法正确的是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 (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　　</a:t>
            </a: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4596" y="2106086"/>
            <a:ext cx="11219977" cy="312390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A.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鸡蛋壳发生了分解反应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 err="1">
                <a:latin typeface="Times New Roman"/>
                <a:ea typeface="微软雅黑"/>
                <a:cs typeface="Courier New"/>
              </a:rPr>
              <a:t>B.</a:t>
            </a:r>
            <a:r>
              <a:rPr lang="en-US" altLang="zh-CN" sz="2600" kern="100" dirty="0" err="1">
                <a:latin typeface="宋体"/>
                <a:ea typeface="微软雅黑"/>
                <a:cs typeface="Times New Roman"/>
              </a:rPr>
              <a:t>Ⅰ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中产生的现象为鸡蛋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壳</a:t>
            </a:r>
            <a:endParaRPr lang="en-US" altLang="zh-CN" sz="2600" kern="100" dirty="0" smtClean="0">
              <a:latin typeface="Times New Roman"/>
              <a:ea typeface="微软雅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zh-CN" altLang="en-US" sz="2600" kern="100" dirty="0">
                <a:latin typeface="Times New Roman"/>
                <a:ea typeface="微软雅黑"/>
                <a:cs typeface="Times New Roman"/>
              </a:rPr>
              <a:t>　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逐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渐溶解，产生大量气泡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 err="1">
                <a:latin typeface="Times New Roman"/>
                <a:ea typeface="微软雅黑"/>
                <a:cs typeface="Courier New"/>
              </a:rPr>
              <a:t>C.</a:t>
            </a:r>
            <a:r>
              <a:rPr lang="en-US" altLang="zh-CN" sz="2600" kern="100" dirty="0" err="1">
                <a:latin typeface="宋体"/>
                <a:ea typeface="微软雅黑"/>
                <a:cs typeface="Times New Roman"/>
              </a:rPr>
              <a:t>Ⅱ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中的澄清石灰水变浑浊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 err="1">
                <a:latin typeface="Times New Roman"/>
                <a:ea typeface="微软雅黑"/>
                <a:cs typeface="Courier New"/>
              </a:rPr>
              <a:t>D.</a:t>
            </a:r>
            <a:r>
              <a:rPr lang="en-US" altLang="zh-CN" sz="2600" kern="100" dirty="0" err="1">
                <a:latin typeface="宋体"/>
                <a:ea typeface="微软雅黑"/>
                <a:cs typeface="Times New Roman"/>
              </a:rPr>
              <a:t>Ⅲ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中紫色石蕊试液变蓝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色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75726" y="1539584"/>
            <a:ext cx="818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C00000"/>
                </a:solidFill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BC</a:t>
            </a:r>
            <a:endParaRPr lang="zh-CN" altLang="en-US" sz="3000" b="1" dirty="0">
              <a:solidFill>
                <a:srgbClr val="C00000"/>
              </a:solidFill>
              <a:latin typeface="Times New Roman" pitchFamily="18" charset="0"/>
              <a:ea typeface="华文细黑" pitchFamily="2" charset="-122"/>
              <a:cs typeface="Times New Roman" pitchFamily="18" charset="0"/>
            </a:endParaRPr>
          </a:p>
        </p:txBody>
      </p:sp>
      <p:pic>
        <p:nvPicPr>
          <p:cNvPr id="45058" name="Picture 2" descr="XX8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634" y="2889734"/>
            <a:ext cx="4736092" cy="210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17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2432" y="1764943"/>
            <a:ext cx="11243394" cy="242993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黑体"/>
                <a:cs typeface="Times New Roman"/>
              </a:rPr>
              <a:t>解析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　鸡蛋壳的主要成分是碳酸钙，加入稀盐酸后，发生如下复分解反应：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CaCO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3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＋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2HCl</a:t>
            </a:r>
            <a:r>
              <a:rPr lang="en-US" altLang="zh-CN" sz="2600" b="1" kern="100" spc="-8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==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=CaCl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＋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CO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2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↑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＋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H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2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O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，现象是鸡蛋壳逐渐溶解，产生大量气泡。产生的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CO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气体能够使澄清石灰水变浑浊，由于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H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2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CO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3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酸性很弱，能够使紫色石蕊试液变浅红</a:t>
            </a:r>
            <a:r>
              <a:rPr lang="zh-CN" altLang="zh-CN" sz="2600" b="1" kern="100" dirty="0" smtClean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84855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60418" y="774478"/>
            <a:ext cx="11654075" cy="13234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14.</a:t>
            </a:r>
            <a:r>
              <a:rPr lang="en-US" altLang="zh-CN" sz="2600" b="1" kern="100" dirty="0">
                <a:latin typeface="Times New Roman"/>
                <a:ea typeface="楷体_GB2312"/>
                <a:cs typeface="Courier New"/>
              </a:rPr>
              <a:t>(</a:t>
            </a:r>
            <a:r>
              <a:rPr lang="zh-CN" altLang="zh-CN" sz="2600" b="1" kern="100" dirty="0">
                <a:latin typeface="Times New Roman"/>
                <a:ea typeface="楷体_GB2312"/>
                <a:cs typeface="Times New Roman"/>
              </a:rPr>
              <a:t>双选</a:t>
            </a:r>
            <a:r>
              <a:rPr lang="en-US" altLang="zh-CN" sz="2600" b="1" kern="100" dirty="0">
                <a:latin typeface="Times New Roman"/>
                <a:ea typeface="楷体_GB2312"/>
                <a:cs typeface="Courier New"/>
              </a:rPr>
              <a:t>)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某固体混合物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X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可能含有</a:t>
            </a:r>
            <a:r>
              <a:rPr lang="en-US" altLang="zh-CN" sz="2600" kern="100" dirty="0" err="1">
                <a:latin typeface="Times New Roman"/>
                <a:ea typeface="微软雅黑"/>
                <a:cs typeface="Courier New"/>
              </a:rPr>
              <a:t>KCl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、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NH</a:t>
            </a:r>
            <a:r>
              <a:rPr lang="en-US" altLang="zh-CN" sz="2600" kern="100" baseline="-25000" dirty="0">
                <a:latin typeface="Times New Roman"/>
                <a:ea typeface="微软雅黑"/>
                <a:cs typeface="Courier New"/>
              </a:rPr>
              <a:t>4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Cl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、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CaCO</a:t>
            </a:r>
            <a:r>
              <a:rPr lang="en-US" altLang="zh-CN" sz="2600" kern="100" baseline="-25000" dirty="0">
                <a:latin typeface="Times New Roman"/>
                <a:ea typeface="微软雅黑"/>
                <a:cs typeface="Courier New"/>
              </a:rPr>
              <a:t>3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、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Na</a:t>
            </a:r>
            <a:r>
              <a:rPr lang="en-US" altLang="zh-CN" sz="2600" kern="100" baseline="-25000" dirty="0">
                <a:latin typeface="Times New Roman"/>
                <a:ea typeface="微软雅黑"/>
                <a:cs typeface="Courier New"/>
              </a:rPr>
              <a:t>2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CO</a:t>
            </a:r>
            <a:r>
              <a:rPr lang="en-US" altLang="zh-CN" sz="2600" kern="100" baseline="-25000" dirty="0">
                <a:latin typeface="Times New Roman"/>
                <a:ea typeface="微软雅黑"/>
                <a:cs typeface="Courier New"/>
              </a:rPr>
              <a:t>3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、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Na</a:t>
            </a:r>
            <a:r>
              <a:rPr lang="en-US" altLang="zh-CN" sz="2600" kern="100" baseline="-25000" dirty="0">
                <a:latin typeface="Times New Roman"/>
                <a:ea typeface="微软雅黑"/>
                <a:cs typeface="Courier New"/>
              </a:rPr>
              <a:t>2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SiO</a:t>
            </a:r>
            <a:r>
              <a:rPr lang="en-US" altLang="zh-CN" sz="2600" kern="100" baseline="-25000" dirty="0">
                <a:latin typeface="Times New Roman"/>
                <a:ea typeface="微软雅黑"/>
                <a:cs typeface="Courier New"/>
              </a:rPr>
              <a:t>3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、</a:t>
            </a:r>
            <a:r>
              <a:rPr lang="en-US" altLang="zh-CN" sz="2600" kern="100" dirty="0" smtClean="0">
                <a:latin typeface="Times New Roman"/>
                <a:ea typeface="微软雅黑"/>
                <a:cs typeface="Times New Roman"/>
              </a:rPr>
              <a:t/>
            </a:r>
            <a:br>
              <a:rPr lang="en-US" altLang="zh-CN" sz="2600" kern="100" dirty="0" smtClean="0">
                <a:latin typeface="Times New Roman"/>
                <a:ea typeface="微软雅黑"/>
                <a:cs typeface="Times New Roman"/>
              </a:rPr>
            </a:br>
            <a:r>
              <a:rPr lang="en-US" altLang="zh-CN" sz="2600" kern="100" dirty="0" smtClean="0">
                <a:latin typeface="Times New Roman"/>
                <a:ea typeface="微软雅黑"/>
                <a:cs typeface="Times New Roman"/>
              </a:rPr>
              <a:t>　</a:t>
            </a: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CuSO</a:t>
            </a:r>
            <a:r>
              <a:rPr lang="en-US" altLang="zh-CN" sz="2600" kern="100" baseline="-25000" dirty="0" smtClean="0">
                <a:latin typeface="Times New Roman"/>
                <a:ea typeface="微软雅黑"/>
                <a:cs typeface="Courier New"/>
              </a:rPr>
              <a:t>4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中的几种，为了确定其组成成分，某同学进行了如下实验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：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9601" y="4626769"/>
            <a:ext cx="11219977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根据实验现象，下列说法正确的是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　　</a:t>
            </a: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0171" y="4734939"/>
            <a:ext cx="7200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C00000"/>
                </a:solidFill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AB</a:t>
            </a:r>
            <a:endParaRPr lang="zh-CN" altLang="en-US" sz="3000" b="1" dirty="0">
              <a:solidFill>
                <a:srgbClr val="C00000"/>
              </a:solidFill>
              <a:latin typeface="Times New Roman" pitchFamily="18" charset="0"/>
              <a:ea typeface="华文细黑" pitchFamily="2" charset="-122"/>
              <a:cs typeface="Times New Roman" pitchFamily="18" charset="0"/>
            </a:endParaRPr>
          </a:p>
        </p:txBody>
      </p:sp>
      <p:pic>
        <p:nvPicPr>
          <p:cNvPr id="45058" name="Picture 2" descr="XX8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742" y="2304669"/>
            <a:ext cx="4944796" cy="21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17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4486" y="1266363"/>
            <a:ext cx="11243394" cy="312390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lvl="0" algn="just">
              <a:lnSpc>
                <a:spcPct val="150000"/>
              </a:lnSpc>
              <a:tabLst>
                <a:tab pos="3510915" algn="l"/>
              </a:tabLst>
            </a:pPr>
            <a:r>
              <a:rPr lang="en-US" altLang="zh-CN" sz="2600" kern="100" dirty="0">
                <a:solidFill>
                  <a:prstClr val="black"/>
                </a:solidFill>
                <a:latin typeface="Times New Roman"/>
                <a:ea typeface="微软雅黑"/>
                <a:cs typeface="Courier New"/>
              </a:rPr>
              <a:t>A.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/>
                <a:ea typeface="微软雅黑"/>
                <a:cs typeface="Times New Roman"/>
              </a:rPr>
              <a:t>固体混合物</a:t>
            </a:r>
            <a:r>
              <a:rPr lang="en-US" altLang="zh-CN" sz="2600" kern="100" dirty="0">
                <a:solidFill>
                  <a:prstClr val="black"/>
                </a:solidFill>
                <a:latin typeface="Times New Roman"/>
                <a:ea typeface="微软雅黑"/>
                <a:cs typeface="Courier New"/>
              </a:rPr>
              <a:t>X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/>
                <a:ea typeface="微软雅黑"/>
                <a:cs typeface="Times New Roman"/>
              </a:rPr>
              <a:t>中不一定含有</a:t>
            </a:r>
            <a:r>
              <a:rPr lang="en-US" altLang="zh-CN" sz="2600" kern="100" dirty="0" err="1">
                <a:solidFill>
                  <a:prstClr val="black"/>
                </a:solidFill>
                <a:latin typeface="Times New Roman"/>
                <a:ea typeface="微软雅黑"/>
                <a:cs typeface="Courier New"/>
              </a:rPr>
              <a:t>KCl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/>
                <a:ea typeface="微软雅黑"/>
                <a:cs typeface="Times New Roman"/>
              </a:rPr>
              <a:t>，一定不含有</a:t>
            </a:r>
            <a:r>
              <a:rPr lang="en-US" altLang="zh-CN" sz="2600" kern="100" dirty="0">
                <a:solidFill>
                  <a:prstClr val="black"/>
                </a:solidFill>
                <a:latin typeface="Times New Roman"/>
                <a:ea typeface="微软雅黑"/>
                <a:cs typeface="Courier New"/>
              </a:rPr>
              <a:t>CuSO</a:t>
            </a:r>
            <a:r>
              <a:rPr lang="en-US" altLang="zh-CN" sz="2600" kern="100" baseline="-25000" dirty="0">
                <a:solidFill>
                  <a:prstClr val="black"/>
                </a:solidFill>
                <a:latin typeface="Times New Roman"/>
                <a:ea typeface="微软雅黑"/>
                <a:cs typeface="Courier New"/>
              </a:rPr>
              <a:t>4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3510915" algn="l"/>
              </a:tabLst>
            </a:pPr>
            <a:r>
              <a:rPr lang="en-US" altLang="zh-CN" sz="2600" kern="100" dirty="0">
                <a:solidFill>
                  <a:prstClr val="black"/>
                </a:solidFill>
                <a:latin typeface="Times New Roman"/>
                <a:ea typeface="微软雅黑"/>
                <a:cs typeface="Courier New"/>
              </a:rPr>
              <a:t>B.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/>
                <a:ea typeface="微软雅黑"/>
                <a:cs typeface="Times New Roman"/>
              </a:rPr>
              <a:t>固体混合物</a:t>
            </a:r>
            <a:r>
              <a:rPr lang="en-US" altLang="zh-CN" sz="2600" kern="100" dirty="0">
                <a:solidFill>
                  <a:prstClr val="black"/>
                </a:solidFill>
                <a:latin typeface="Times New Roman"/>
                <a:ea typeface="微软雅黑"/>
                <a:cs typeface="Courier New"/>
              </a:rPr>
              <a:t>X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/>
                <a:ea typeface="微软雅黑"/>
                <a:cs typeface="Times New Roman"/>
              </a:rPr>
              <a:t>中，</a:t>
            </a:r>
            <a:r>
              <a:rPr lang="en-US" altLang="zh-CN" sz="2600" kern="100" dirty="0">
                <a:solidFill>
                  <a:prstClr val="black"/>
                </a:solidFill>
                <a:latin typeface="Times New Roman"/>
                <a:ea typeface="微软雅黑"/>
                <a:cs typeface="Courier New"/>
              </a:rPr>
              <a:t>CaCO</a:t>
            </a:r>
            <a:r>
              <a:rPr lang="en-US" altLang="zh-CN" sz="2600" kern="100" baseline="-25000" dirty="0">
                <a:solidFill>
                  <a:prstClr val="black"/>
                </a:solidFill>
                <a:latin typeface="Times New Roman"/>
                <a:ea typeface="微软雅黑"/>
                <a:cs typeface="Courier New"/>
              </a:rPr>
              <a:t>3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/>
                <a:ea typeface="微软雅黑"/>
                <a:cs typeface="Times New Roman"/>
              </a:rPr>
              <a:t>、</a:t>
            </a:r>
            <a:r>
              <a:rPr lang="en-US" altLang="zh-CN" sz="2600" kern="100" dirty="0">
                <a:solidFill>
                  <a:prstClr val="black"/>
                </a:solidFill>
                <a:latin typeface="Times New Roman"/>
                <a:ea typeface="微软雅黑"/>
                <a:cs typeface="Courier New"/>
              </a:rPr>
              <a:t>Na</a:t>
            </a:r>
            <a:r>
              <a:rPr lang="en-US" altLang="zh-CN" sz="2600" kern="100" baseline="-25000" dirty="0">
                <a:solidFill>
                  <a:prstClr val="black"/>
                </a:solidFill>
                <a:latin typeface="Times New Roman"/>
                <a:ea typeface="微软雅黑"/>
                <a:cs typeface="Courier New"/>
              </a:rPr>
              <a:t>2</a:t>
            </a:r>
            <a:r>
              <a:rPr lang="en-US" altLang="zh-CN" sz="2600" kern="100" dirty="0">
                <a:solidFill>
                  <a:prstClr val="black"/>
                </a:solidFill>
                <a:latin typeface="Times New Roman"/>
                <a:ea typeface="微软雅黑"/>
                <a:cs typeface="Courier New"/>
              </a:rPr>
              <a:t>CO</a:t>
            </a:r>
            <a:r>
              <a:rPr lang="en-US" altLang="zh-CN" sz="2600" kern="100" baseline="-25000" dirty="0">
                <a:solidFill>
                  <a:prstClr val="black"/>
                </a:solidFill>
                <a:latin typeface="Times New Roman"/>
                <a:ea typeface="微软雅黑"/>
                <a:cs typeface="Courier New"/>
              </a:rPr>
              <a:t>3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/>
                <a:ea typeface="微软雅黑"/>
                <a:cs typeface="Times New Roman"/>
              </a:rPr>
              <a:t>至少含有一种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3510915" algn="l"/>
              </a:tabLst>
            </a:pPr>
            <a:r>
              <a:rPr lang="en-US" altLang="zh-CN" sz="2600" kern="100" dirty="0">
                <a:solidFill>
                  <a:prstClr val="black"/>
                </a:solidFill>
                <a:latin typeface="Times New Roman"/>
                <a:ea typeface="微软雅黑"/>
                <a:cs typeface="Courier New"/>
              </a:rPr>
              <a:t>C.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/>
                <a:ea typeface="微软雅黑"/>
                <a:cs typeface="Times New Roman"/>
              </a:rPr>
              <a:t>在无色溶液</a:t>
            </a:r>
            <a:r>
              <a:rPr lang="en-US" altLang="zh-CN" sz="2600" kern="100" dirty="0">
                <a:solidFill>
                  <a:prstClr val="black"/>
                </a:solidFill>
                <a:latin typeface="Times New Roman"/>
                <a:ea typeface="微软雅黑"/>
                <a:cs typeface="Courier New"/>
              </a:rPr>
              <a:t>B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/>
                <a:ea typeface="微软雅黑"/>
                <a:cs typeface="Times New Roman"/>
              </a:rPr>
              <a:t>中通入</a:t>
            </a:r>
            <a:r>
              <a:rPr lang="en-US" altLang="zh-CN" sz="2600" kern="100" dirty="0">
                <a:solidFill>
                  <a:prstClr val="black"/>
                </a:solidFill>
                <a:latin typeface="Times New Roman"/>
                <a:ea typeface="微软雅黑"/>
                <a:cs typeface="Courier New"/>
              </a:rPr>
              <a:t>CO</a:t>
            </a:r>
            <a:r>
              <a:rPr lang="en-US" altLang="zh-CN" sz="2600" kern="100" baseline="-25000" dirty="0">
                <a:solidFill>
                  <a:prstClr val="black"/>
                </a:solidFill>
                <a:latin typeface="Times New Roman"/>
                <a:ea typeface="微软雅黑"/>
                <a:cs typeface="Courier New"/>
              </a:rPr>
              <a:t>2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/>
                <a:ea typeface="微软雅黑"/>
                <a:cs typeface="Times New Roman"/>
              </a:rPr>
              <a:t>气体，可能有白色沉淀生成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3510915" algn="l"/>
              </a:tabLst>
            </a:pPr>
            <a:r>
              <a:rPr lang="en-US" altLang="zh-CN" sz="2600" kern="100" dirty="0">
                <a:solidFill>
                  <a:prstClr val="black"/>
                </a:solidFill>
                <a:latin typeface="Times New Roman"/>
                <a:ea typeface="微软雅黑"/>
                <a:cs typeface="Courier New"/>
              </a:rPr>
              <a:t>D.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/>
                <a:ea typeface="微软雅黑"/>
                <a:cs typeface="Times New Roman"/>
              </a:rPr>
              <a:t>在无色溶液</a:t>
            </a:r>
            <a:r>
              <a:rPr lang="en-US" altLang="zh-CN" sz="2600" kern="100" dirty="0">
                <a:solidFill>
                  <a:prstClr val="black"/>
                </a:solidFill>
                <a:latin typeface="Times New Roman"/>
                <a:ea typeface="微软雅黑"/>
                <a:cs typeface="Courier New"/>
              </a:rPr>
              <a:t>B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/>
                <a:ea typeface="微软雅黑"/>
                <a:cs typeface="Times New Roman"/>
              </a:rPr>
              <a:t>中滴加</a:t>
            </a:r>
            <a:r>
              <a:rPr lang="en-US" altLang="zh-CN" sz="2600" kern="100" dirty="0" err="1">
                <a:solidFill>
                  <a:prstClr val="black"/>
                </a:solidFill>
                <a:latin typeface="Times New Roman"/>
                <a:ea typeface="微软雅黑"/>
                <a:cs typeface="Courier New"/>
              </a:rPr>
              <a:t>NaOH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/>
                <a:ea typeface="微软雅黑"/>
                <a:cs typeface="Times New Roman"/>
              </a:rPr>
              <a:t>溶液，未检测到使湿润的红色石蕊试纸变蓝的</a:t>
            </a:r>
            <a:r>
              <a:rPr lang="zh-CN" altLang="zh-CN" sz="2600" kern="100" dirty="0" smtClean="0">
                <a:solidFill>
                  <a:prstClr val="black"/>
                </a:solidFill>
                <a:latin typeface="Times New Roman"/>
                <a:ea typeface="微软雅黑"/>
                <a:cs typeface="Times New Roman"/>
              </a:rPr>
              <a:t>气</a:t>
            </a:r>
            <a:r>
              <a:rPr lang="en-US" altLang="zh-CN" sz="2600" kern="100" dirty="0" smtClean="0">
                <a:solidFill>
                  <a:prstClr val="black"/>
                </a:solidFill>
                <a:latin typeface="Times New Roman"/>
                <a:ea typeface="微软雅黑"/>
                <a:cs typeface="Times New Roman"/>
              </a:rPr>
              <a:t/>
            </a:r>
            <a:br>
              <a:rPr lang="en-US" altLang="zh-CN" sz="2600" kern="100" dirty="0" smtClean="0">
                <a:solidFill>
                  <a:prstClr val="black"/>
                </a:solidFill>
                <a:latin typeface="Times New Roman"/>
                <a:ea typeface="微软雅黑"/>
                <a:cs typeface="Times New Roman"/>
              </a:rPr>
            </a:br>
            <a:r>
              <a:rPr lang="en-US" altLang="zh-CN" sz="2600" kern="100" dirty="0" smtClean="0">
                <a:solidFill>
                  <a:prstClr val="black"/>
                </a:solidFill>
                <a:latin typeface="Times New Roman"/>
                <a:ea typeface="微软雅黑"/>
                <a:cs typeface="Times New Roman"/>
              </a:rPr>
              <a:t>　</a:t>
            </a:r>
            <a:r>
              <a:rPr lang="zh-CN" altLang="zh-CN" sz="2600" kern="100" dirty="0" smtClean="0">
                <a:solidFill>
                  <a:prstClr val="black"/>
                </a:solidFill>
                <a:latin typeface="Times New Roman"/>
                <a:ea typeface="微软雅黑"/>
                <a:cs typeface="Times New Roman"/>
              </a:rPr>
              <a:t>体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/>
                <a:ea typeface="微软雅黑"/>
                <a:cs typeface="Times New Roman"/>
              </a:rPr>
              <a:t>，则该固体混合物</a:t>
            </a:r>
            <a:r>
              <a:rPr lang="en-US" altLang="zh-CN" sz="2600" kern="100" dirty="0">
                <a:solidFill>
                  <a:prstClr val="black"/>
                </a:solidFill>
                <a:latin typeface="Times New Roman"/>
                <a:ea typeface="微软雅黑"/>
                <a:cs typeface="Courier New"/>
              </a:rPr>
              <a:t>X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/>
                <a:ea typeface="微软雅黑"/>
                <a:cs typeface="Times New Roman"/>
              </a:rPr>
              <a:t>中不存在</a:t>
            </a:r>
            <a:r>
              <a:rPr lang="en-US" altLang="zh-CN" sz="2600" kern="100" dirty="0" smtClean="0">
                <a:solidFill>
                  <a:prstClr val="black"/>
                </a:solidFill>
                <a:latin typeface="Times New Roman"/>
                <a:ea typeface="微软雅黑"/>
                <a:cs typeface="Courier New"/>
              </a:rPr>
              <a:t>NH</a:t>
            </a:r>
            <a:r>
              <a:rPr lang="en-US" altLang="zh-CN" sz="2600" kern="100" baseline="-25000" dirty="0" smtClean="0">
                <a:solidFill>
                  <a:prstClr val="black"/>
                </a:solidFill>
                <a:latin typeface="Times New Roman"/>
                <a:ea typeface="微软雅黑"/>
                <a:cs typeface="Courier New"/>
              </a:rPr>
              <a:t>4</a:t>
            </a:r>
            <a:r>
              <a:rPr lang="en-US" altLang="zh-CN" sz="2600" kern="100" dirty="0" smtClean="0">
                <a:solidFill>
                  <a:prstClr val="black"/>
                </a:solidFill>
                <a:latin typeface="Times New Roman"/>
                <a:ea typeface="微软雅黑"/>
                <a:cs typeface="Courier New"/>
              </a:rPr>
              <a:t>Cl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84855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4486" y="1134539"/>
            <a:ext cx="11243394" cy="424831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黑体"/>
                <a:cs typeface="Times New Roman"/>
              </a:rPr>
              <a:t>解析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　加过量硝酸银溶液产生白色沉淀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E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，则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E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为氯化银，但是混合物中不一定含有氯化钾或者氯化铵，氯离子可能来自加入的过量稀盐酸，混合物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X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中不一定含有氯化钾，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A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正确；加入过量稀盐酸，产生无色气体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A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，则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A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为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CO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，可以推测混合物中有碳酸钙或碳酸钠其中一种或者两种，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B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正确；由无色溶液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B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可以排除硫酸铜，溶质可能为氯化钙、氯化钠、氯化铵、氯化钾等，通入二氧化碳，不会有沉淀产生，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C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错误；若存在铵根离子，加入氢氧化钠还需要加热，才会看见红色石蕊试纸变蓝，步骤中没有加热，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D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错误</a:t>
            </a:r>
            <a:r>
              <a:rPr lang="zh-CN" altLang="zh-CN" sz="2600" b="1" kern="100" dirty="0" smtClean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98975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60418" y="414459"/>
            <a:ext cx="11654075" cy="252374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15.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某同学在进行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“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铝与氯化铜溶液反应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”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实验时观察到反应一段时间后，溶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液</a:t>
            </a:r>
            <a:r>
              <a:rPr lang="en-US" altLang="zh-CN" sz="2600" kern="100" dirty="0" smtClean="0">
                <a:latin typeface="Times New Roman"/>
                <a:ea typeface="微软雅黑"/>
                <a:cs typeface="Times New Roman"/>
              </a:rPr>
              <a:t/>
            </a:r>
            <a:br>
              <a:rPr lang="en-US" altLang="zh-CN" sz="2600" kern="100" dirty="0" smtClean="0">
                <a:latin typeface="Times New Roman"/>
                <a:ea typeface="微软雅黑"/>
                <a:cs typeface="Times New Roman"/>
              </a:rPr>
            </a:br>
            <a:r>
              <a:rPr lang="en-US" altLang="zh-CN" sz="2600" kern="100" dirty="0" smtClean="0">
                <a:latin typeface="Times New Roman"/>
                <a:ea typeface="微软雅黑"/>
                <a:cs typeface="Times New Roman"/>
              </a:rPr>
              <a:t>　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温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度升高，有大量气泡逸出。经检验，生成的气体为氢气。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zh-CN" altLang="en-US" sz="2600" kern="100" dirty="0" smtClean="0">
                <a:latin typeface="Times New Roman"/>
                <a:ea typeface="微软雅黑"/>
                <a:cs typeface="Times New Roman"/>
              </a:rPr>
              <a:t>　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该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同学先从理论上猜想产生上述现象的多种可能原因，再设计实验证实自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己</a:t>
            </a:r>
            <a:r>
              <a:rPr lang="en-US" altLang="zh-CN" sz="2600" kern="100" dirty="0" smtClean="0">
                <a:latin typeface="Times New Roman"/>
                <a:ea typeface="微软雅黑"/>
                <a:cs typeface="Times New Roman"/>
              </a:rPr>
              <a:t/>
            </a:r>
            <a:br>
              <a:rPr lang="en-US" altLang="zh-CN" sz="2600" kern="100" dirty="0" smtClean="0">
                <a:latin typeface="Times New Roman"/>
                <a:ea typeface="微软雅黑"/>
                <a:cs typeface="Times New Roman"/>
              </a:rPr>
            </a:br>
            <a:r>
              <a:rPr lang="en-US" altLang="zh-CN" sz="2600" kern="100" dirty="0" smtClean="0">
                <a:latin typeface="Times New Roman"/>
                <a:ea typeface="微软雅黑"/>
                <a:cs typeface="Times New Roman"/>
              </a:rPr>
              <a:t>　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的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猜想。他取了四根洁净的铝丝分别与不同试剂反应，现象记录如下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：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398595"/>
              </p:ext>
            </p:extLst>
          </p:nvPr>
        </p:nvGraphicFramePr>
        <p:xfrm>
          <a:off x="874626" y="2979744"/>
          <a:ext cx="10666188" cy="3242878"/>
        </p:xfrm>
        <a:graphic>
          <a:graphicData uri="http://schemas.openxmlformats.org/drawingml/2006/table">
            <a:tbl>
              <a:tblPr/>
              <a:tblGrid>
                <a:gridCol w="1710194"/>
                <a:gridCol w="1845205"/>
                <a:gridCol w="1935215"/>
                <a:gridCol w="2205245"/>
                <a:gridCol w="2970329"/>
              </a:tblGrid>
              <a:tr h="3832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zh-CN" sz="22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实</a:t>
                      </a:r>
                      <a:r>
                        <a:rPr lang="zh-CN" sz="2200" kern="100" dirty="0" smtClean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验编</a:t>
                      </a:r>
                      <a:r>
                        <a:rPr lang="zh-CN" sz="22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号</a:t>
                      </a:r>
                      <a:endParaRPr lang="zh-CN" sz="22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30730" marR="30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en-US" sz="2200" kern="100" dirty="0">
                          <a:effectLst/>
                          <a:latin typeface="宋体"/>
                          <a:ea typeface="微软雅黑"/>
                          <a:cs typeface="Times New Roman"/>
                        </a:rPr>
                        <a:t>①</a:t>
                      </a:r>
                      <a:endParaRPr lang="zh-CN" sz="22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30730" marR="30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en-US" sz="2200" kern="100">
                          <a:effectLst/>
                          <a:latin typeface="宋体"/>
                          <a:ea typeface="微软雅黑"/>
                          <a:cs typeface="Times New Roman"/>
                        </a:rPr>
                        <a:t>②</a:t>
                      </a:r>
                      <a:endParaRPr lang="zh-CN" sz="22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30730" marR="30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en-US" sz="2200" kern="100">
                          <a:effectLst/>
                          <a:latin typeface="宋体"/>
                          <a:ea typeface="微软雅黑"/>
                          <a:cs typeface="Times New Roman"/>
                        </a:rPr>
                        <a:t>③</a:t>
                      </a:r>
                      <a:endParaRPr lang="zh-CN" sz="22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30730" marR="30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en-US" sz="2200" kern="100" dirty="0">
                          <a:effectLst/>
                          <a:latin typeface="宋体"/>
                          <a:ea typeface="微软雅黑"/>
                          <a:cs typeface="Times New Roman"/>
                        </a:rPr>
                        <a:t>④</a:t>
                      </a:r>
                      <a:endParaRPr lang="zh-CN" sz="22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30730" marR="30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4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zh-CN" sz="22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试剂</a:t>
                      </a:r>
                      <a:endParaRPr lang="zh-CN" sz="22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30730" marR="30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zh-CN" sz="22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氯化</a:t>
                      </a:r>
                      <a:r>
                        <a:rPr lang="zh-CN" sz="2200" kern="100" dirty="0" smtClean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铜溶</a:t>
                      </a:r>
                      <a:r>
                        <a:rPr lang="zh-CN" sz="22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液</a:t>
                      </a:r>
                      <a:endParaRPr lang="zh-CN" sz="22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30730" marR="30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zh-CN" sz="2200" kern="10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热水</a:t>
                      </a:r>
                      <a:endParaRPr lang="zh-CN" sz="22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30730" marR="30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zh-CN" sz="2200" kern="10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硫酸铜</a:t>
                      </a:r>
                      <a:endParaRPr lang="zh-CN" sz="2200" kern="100">
                        <a:effectLst/>
                        <a:latin typeface="宋体"/>
                        <a:cs typeface="Courier New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zh-CN" sz="2200" kern="10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溶液</a:t>
                      </a:r>
                      <a:endParaRPr lang="zh-CN" sz="22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30730" marR="30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zh-CN" sz="2200" kern="10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饱和氯化</a:t>
                      </a:r>
                      <a:endParaRPr lang="zh-CN" sz="2200" kern="100">
                        <a:effectLst/>
                        <a:latin typeface="宋体"/>
                        <a:cs typeface="Courier New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zh-CN" sz="2200" kern="10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钠热溶液</a:t>
                      </a:r>
                      <a:endParaRPr lang="zh-CN" sz="22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30730" marR="30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8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zh-CN" sz="22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溶</a:t>
                      </a:r>
                      <a:r>
                        <a:rPr lang="zh-CN" sz="2200" kern="100" dirty="0" smtClean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液酸</a:t>
                      </a:r>
                      <a:r>
                        <a:rPr lang="zh-CN" sz="22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碱性</a:t>
                      </a:r>
                      <a:endParaRPr lang="zh-CN" sz="22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30730" marR="30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zh-CN" sz="2200" kern="10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酸性</a:t>
                      </a:r>
                      <a:endParaRPr lang="zh-CN" sz="22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30730" marR="30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zh-CN" sz="2200" kern="10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中性</a:t>
                      </a:r>
                      <a:endParaRPr lang="zh-CN" sz="22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30730" marR="30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zh-CN" sz="2200" kern="10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酸性</a:t>
                      </a:r>
                      <a:endParaRPr lang="zh-CN" sz="22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30730" marR="30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zh-CN" sz="2200" kern="10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中性</a:t>
                      </a:r>
                      <a:endParaRPr lang="zh-CN" sz="22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30730" marR="30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2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zh-CN" sz="22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现象</a:t>
                      </a:r>
                      <a:endParaRPr lang="zh-CN" sz="22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30730" marR="30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zh-CN" sz="2200" kern="10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气泡较多，反应剧烈</a:t>
                      </a:r>
                      <a:endParaRPr lang="zh-CN" sz="22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30730" marR="30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zh-CN" sz="2200" kern="10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只有在开始时有少量气泡</a:t>
                      </a:r>
                      <a:endParaRPr lang="zh-CN" sz="22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30730" marR="30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zh-CN" sz="22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气泡较多，但比氯化铜溶液少</a:t>
                      </a:r>
                      <a:endParaRPr lang="zh-CN" sz="22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30730" marR="30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zh-CN" sz="22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气泡比热水稍多，但比硫酸铜溶液少</a:t>
                      </a:r>
                      <a:endParaRPr lang="zh-CN" sz="22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30730" marR="30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06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4486" y="684489"/>
            <a:ext cx="11243394" cy="492440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(1)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请分析设置实验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②③④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各是为了验证何种猜想。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实验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②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：</a:t>
            </a: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______________________________________________________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。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 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实验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③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：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______________________________________________________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。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 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实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验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④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：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______________________________________________________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。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 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(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2)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从上述实验现象可知，生成氢气的主要原因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是</a:t>
            </a:r>
            <a:r>
              <a:rPr lang="en-US" altLang="zh-CN" sz="2600" kern="100" dirty="0" smtClean="0">
                <a:latin typeface="Times New Roman"/>
                <a:ea typeface="微软雅黑"/>
                <a:cs typeface="Courier New"/>
              </a:rPr>
              <a:t>__________________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。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 </a:t>
            </a:r>
            <a:endParaRPr lang="en-US" altLang="zh-CN" sz="2600" kern="100" dirty="0" smtClean="0">
              <a:latin typeface="Times New Roman"/>
              <a:ea typeface="微软雅黑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黑体"/>
                <a:cs typeface="Times New Roman"/>
              </a:rPr>
              <a:t>答案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　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 (1)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水温升高后，铝能与水反应放出氢气　氯离子对铝和水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(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或酸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)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的反应起到了促进作用　铜盐溶液呈酸性，铝与溶液中的酸反应放出氢气　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Courier New"/>
              </a:rPr>
              <a:t>(2)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铜盐溶液呈酸性和氯离子的促进作</a:t>
            </a:r>
            <a:r>
              <a:rPr lang="zh-CN" altLang="zh-CN" sz="2600" kern="100" dirty="0" smtClean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用</a:t>
            </a:r>
            <a:endParaRPr lang="en-US" altLang="zh-CN" sz="2600" kern="100" dirty="0" smtClean="0">
              <a:latin typeface="Times New Roman"/>
              <a:ea typeface="微软雅黑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23268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7427" y="1657044"/>
            <a:ext cx="11243394" cy="24478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黑体"/>
                <a:cs typeface="Times New Roman"/>
              </a:rPr>
              <a:t>解析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　实验</a:t>
            </a:r>
            <a:r>
              <a:rPr lang="en-US" altLang="zh-CN" sz="2600" b="1" kern="100" dirty="0">
                <a:solidFill>
                  <a:srgbClr val="0000FF"/>
                </a:solidFill>
                <a:latin typeface="宋体"/>
                <a:ea typeface="仿宋_GB2312"/>
                <a:cs typeface="Times New Roman"/>
              </a:rPr>
              <a:t>②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中铝与热水反应产生气泡，说明铝能与热水反应；实验</a:t>
            </a:r>
            <a:r>
              <a:rPr lang="zh-CN" altLang="zh-CN" sz="2600" b="1" kern="100" dirty="0">
                <a:solidFill>
                  <a:srgbClr val="0000FF"/>
                </a:solidFill>
                <a:latin typeface="宋体"/>
                <a:ea typeface="仿宋_GB2312"/>
                <a:cs typeface="Times New Roman"/>
              </a:rPr>
              <a:t>①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、</a:t>
            </a:r>
            <a:r>
              <a:rPr lang="zh-CN" altLang="zh-CN" sz="2600" b="1" kern="100" dirty="0">
                <a:solidFill>
                  <a:srgbClr val="0000FF"/>
                </a:solidFill>
                <a:latin typeface="宋体"/>
                <a:ea typeface="仿宋_GB2312"/>
                <a:cs typeface="Times New Roman"/>
              </a:rPr>
              <a:t>③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对比可以得出氯离子对铝和水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(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或酸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)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的反应起到了促进作用；实验</a:t>
            </a:r>
            <a:r>
              <a:rPr lang="zh-CN" altLang="zh-CN" sz="2600" b="1" kern="100" dirty="0">
                <a:solidFill>
                  <a:srgbClr val="0000FF"/>
                </a:solidFill>
                <a:latin typeface="宋体"/>
                <a:ea typeface="仿宋_GB2312"/>
                <a:cs typeface="Times New Roman"/>
              </a:rPr>
              <a:t>①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、</a:t>
            </a:r>
            <a:r>
              <a:rPr lang="zh-CN" altLang="zh-CN" sz="2600" b="1" kern="100" dirty="0">
                <a:solidFill>
                  <a:srgbClr val="0000FF"/>
                </a:solidFill>
                <a:latin typeface="宋体"/>
                <a:ea typeface="仿宋_GB2312"/>
                <a:cs typeface="Times New Roman"/>
              </a:rPr>
              <a:t>④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对比可以得出铜盐呈酸性，铝与溶液中的酸反应放出氢气。生成氢气的主要原因是铜盐呈酸性，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H</a:t>
            </a:r>
            <a:r>
              <a:rPr lang="zh-CN" altLang="zh-CN" sz="2600" b="1" kern="100" baseline="300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＋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与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Al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反应生成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H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，</a:t>
            </a:r>
            <a:r>
              <a:rPr lang="en-US" altLang="zh-CN" sz="2600" b="1" kern="100" dirty="0" err="1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Cl</a:t>
            </a:r>
            <a:r>
              <a:rPr lang="en-US" altLang="zh-CN" sz="2600" b="1" kern="100" baseline="30000" dirty="0">
                <a:solidFill>
                  <a:srgbClr val="0000FF"/>
                </a:solidFill>
                <a:latin typeface="Times New Roman"/>
                <a:ea typeface="仿宋_GB2312"/>
                <a:cs typeface="Courier New"/>
              </a:rPr>
              <a:t>-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促进该反应的发生，起催化作用</a:t>
            </a:r>
            <a:r>
              <a:rPr lang="zh-CN" altLang="zh-CN" sz="2600" b="1" kern="100" dirty="0" smtClean="0">
                <a:solidFill>
                  <a:srgbClr val="0000FF"/>
                </a:solidFill>
                <a:latin typeface="Times New Roman"/>
                <a:ea typeface="仿宋_GB2312"/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5171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729449"/>
            <a:ext cx="11654075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黑体"/>
                <a:cs typeface="Courier New"/>
              </a:rPr>
              <a:t>4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.</a:t>
            </a:r>
            <a:r>
              <a:rPr lang="zh-CN" altLang="zh-CN" sz="2600" kern="100" dirty="0">
                <a:latin typeface="Times New Roman"/>
                <a:ea typeface="黑体"/>
                <a:cs typeface="Times New Roman"/>
              </a:rPr>
              <a:t>焰色反</a:t>
            </a:r>
            <a:r>
              <a:rPr lang="zh-CN" altLang="zh-CN" sz="2600" kern="100" dirty="0" smtClean="0">
                <a:latin typeface="Times New Roman"/>
                <a:ea typeface="黑体"/>
                <a:cs typeface="Times New Roman"/>
              </a:rPr>
              <a:t>应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6880" y="1401353"/>
            <a:ext cx="11397613" cy="372407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(1)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概念：许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多</a:t>
            </a:r>
            <a:r>
              <a:rPr lang="en-US" altLang="zh-CN" sz="2600" kern="100" dirty="0" smtClean="0">
                <a:latin typeface="Times New Roman"/>
                <a:ea typeface="微软雅黑"/>
                <a:cs typeface="Times New Roman"/>
                <a:sym typeface="Times New Roman"/>
              </a:rPr>
              <a:t>_____</a:t>
            </a:r>
            <a:r>
              <a:rPr lang="en-US" altLang="zh-CN" sz="2600" kern="100" dirty="0">
                <a:latin typeface="Times New Roman"/>
                <a:ea typeface="微软雅黑"/>
                <a:cs typeface="Times New Roman"/>
                <a:sym typeface="Times New Roman"/>
              </a:rPr>
              <a:t>_</a:t>
            </a:r>
            <a:r>
              <a:rPr lang="en-US" altLang="zh-CN" sz="2600" kern="100" dirty="0" smtClean="0">
                <a:latin typeface="Times New Roman"/>
                <a:ea typeface="微软雅黑"/>
                <a:cs typeface="Times New Roman"/>
                <a:sym typeface="Times New Roman"/>
              </a:rPr>
              <a:t>__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或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它们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的</a:t>
            </a:r>
            <a:r>
              <a:rPr lang="en-US" altLang="zh-CN" sz="2600" kern="100" dirty="0" smtClean="0">
                <a:latin typeface="Times New Roman"/>
                <a:ea typeface="微软雅黑"/>
                <a:cs typeface="Times New Roman"/>
                <a:sym typeface="Times New Roman"/>
              </a:rPr>
              <a:t>___</a:t>
            </a:r>
            <a:r>
              <a:rPr lang="en-US" altLang="zh-CN" sz="2600" kern="100" dirty="0">
                <a:latin typeface="Times New Roman"/>
                <a:ea typeface="微软雅黑"/>
                <a:cs typeface="Times New Roman"/>
                <a:sym typeface="Times New Roman"/>
              </a:rPr>
              <a:t>_</a:t>
            </a:r>
            <a:r>
              <a:rPr lang="en-US" altLang="zh-CN" sz="2600" kern="100" dirty="0" smtClean="0">
                <a:latin typeface="Times New Roman"/>
                <a:ea typeface="微软雅黑"/>
                <a:cs typeface="Times New Roman"/>
                <a:sym typeface="Times New Roman"/>
              </a:rPr>
              <a:t>______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在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火焰上灼烧时都会使火焰呈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现</a:t>
            </a:r>
            <a:r>
              <a:rPr lang="en-US" altLang="zh-CN" sz="2600" kern="100" dirty="0" smtClean="0">
                <a:latin typeface="Times New Roman"/>
                <a:ea typeface="微软雅黑"/>
                <a:cs typeface="Times New Roman"/>
                <a:sym typeface="Times New Roman"/>
              </a:rPr>
              <a:t>____________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，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这叫作焰色反应。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(2)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实验操作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①“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烧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”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：将铂丝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或光洁无锈的铁丝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)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放在酒精灯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或煤气灯</a:t>
            </a: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)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火焰灼烧至无色时为止。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②“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蘸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”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：</a:t>
            </a:r>
            <a:r>
              <a:rPr lang="zh-CN" altLang="zh-CN" sz="2600" kern="100" dirty="0">
                <a:latin typeface="宋体"/>
                <a:ea typeface="Times New Roman"/>
                <a:cs typeface="Courier New"/>
              </a:rPr>
              <a:t> 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用铂丝蘸取少量</a:t>
            </a:r>
            <a:r>
              <a:rPr lang="en-US" altLang="zh-CN" sz="2600" kern="100" dirty="0" err="1">
                <a:latin typeface="Times New Roman"/>
                <a:ea typeface="微软雅黑"/>
                <a:cs typeface="Courier New"/>
              </a:rPr>
              <a:t>KCl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溶液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44856" y="1497191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  <a:sym typeface="Times New Roman"/>
              </a:rPr>
              <a:t>金属</a:t>
            </a:r>
            <a:endParaRPr lang="zh-CN" altLang="en-US" sz="2600" dirty="0">
              <a:solidFill>
                <a:srgbClr val="C00000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90161" y="1497191"/>
            <a:ext cx="11849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  <a:sym typeface="Times New Roman"/>
              </a:rPr>
              <a:t>化合物</a:t>
            </a:r>
            <a:endParaRPr lang="zh-CN" altLang="en-US" sz="2600" dirty="0">
              <a:solidFill>
                <a:srgbClr val="C00000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4616" y="2124649"/>
            <a:ext cx="185178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  <a:sym typeface="Times New Roman"/>
              </a:rPr>
              <a:t>特殊的颜色</a:t>
            </a:r>
            <a:endParaRPr lang="zh-CN" altLang="en-US" sz="2600" dirty="0">
              <a:solidFill>
                <a:srgbClr val="C00000"/>
              </a:solidFill>
              <a:latin typeface="Times New Roman"/>
              <a:ea typeface="微软雅黑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339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4">
            <a:hlinkClick r:id="rId2" action="ppaction://hlinksldjump"/>
          </p:cNvPr>
          <p:cNvSpPr txBox="1"/>
          <p:nvPr/>
        </p:nvSpPr>
        <p:spPr>
          <a:xfrm>
            <a:off x="457818" y="3507423"/>
            <a:ext cx="3736975" cy="864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Thanks</a:t>
            </a:r>
            <a:r>
              <a:rPr lang="zh-CN" altLang="en-US" sz="48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！</a:t>
            </a:r>
            <a:endParaRPr lang="en-US" altLang="zh-CN" sz="48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5">
            <a:hlinkClick r:id="rId2" action="ppaction://hlinksldjump"/>
          </p:cNvPr>
          <p:cNvSpPr txBox="1"/>
          <p:nvPr/>
        </p:nvSpPr>
        <p:spPr>
          <a:xfrm>
            <a:off x="432418" y="2567204"/>
            <a:ext cx="5548630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  <a:defRPr/>
            </a:pPr>
            <a:r>
              <a:rPr lang="zh-CN" altLang="en-US" sz="48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本课时内</a:t>
            </a:r>
            <a:r>
              <a:rPr lang="zh-CN" altLang="en-US" sz="48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容结束 </a:t>
            </a:r>
            <a:endParaRPr lang="en-US" altLang="zh-CN" sz="48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528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1296106"/>
            <a:ext cx="11654075" cy="252374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③“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烧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”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：在火焰上灼烧，透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过</a:t>
            </a:r>
            <a:r>
              <a:rPr lang="en-US" altLang="zh-CN" sz="2600" kern="100" dirty="0" smtClean="0">
                <a:latin typeface="Times New Roman"/>
                <a:ea typeface="微软雅黑"/>
                <a:cs typeface="Times New Roman"/>
                <a:sym typeface="Times New Roman"/>
              </a:rPr>
              <a:t>____________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观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察火焰颜色。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④“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洗</a:t>
            </a:r>
            <a:r>
              <a:rPr lang="en-US" altLang="zh-CN" sz="2600" kern="100" dirty="0">
                <a:latin typeface="宋体"/>
                <a:ea typeface="微软雅黑"/>
                <a:cs typeface="Times New Roman"/>
              </a:rPr>
              <a:t>”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：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用</a:t>
            </a:r>
            <a:r>
              <a:rPr lang="en-US" altLang="zh-CN" sz="2600" kern="100" dirty="0" smtClean="0">
                <a:latin typeface="Times New Roman"/>
                <a:ea typeface="微软雅黑"/>
                <a:cs typeface="Times New Roman"/>
                <a:sym typeface="Times New Roman"/>
              </a:rPr>
              <a:t>________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洗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净铂丝，并在火焰灼烧至无色时，再检验下一个试样。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Courier New"/>
              </a:rPr>
              <a:t>(4)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注意：</a:t>
            </a:r>
            <a:r>
              <a:rPr lang="zh-CN" altLang="zh-CN" sz="2600" kern="100" dirty="0">
                <a:latin typeface="宋体"/>
                <a:ea typeface="微软雅黑"/>
                <a:cs typeface="Times New Roman"/>
              </a:rPr>
              <a:t>①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焰色反应体现的是元素的性质，是唯一称</a:t>
            </a:r>
            <a:r>
              <a:rPr lang="zh-CN" altLang="zh-CN" sz="2600" kern="100" dirty="0">
                <a:latin typeface="宋体"/>
                <a:ea typeface="微软雅黑"/>
                <a:cs typeface="Times New Roman"/>
              </a:rPr>
              <a:t>“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反应</a:t>
            </a:r>
            <a:r>
              <a:rPr lang="zh-CN" altLang="zh-CN" sz="2600" kern="100" dirty="0">
                <a:latin typeface="宋体"/>
                <a:ea typeface="微软雅黑"/>
                <a:cs typeface="Times New Roman"/>
              </a:rPr>
              <a:t>”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的物理变化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。</a:t>
            </a:r>
            <a:r>
              <a:rPr lang="en-US" altLang="zh-CN" sz="2600" kern="100" dirty="0" smtClean="0">
                <a:latin typeface="Times New Roman"/>
                <a:ea typeface="微软雅黑"/>
                <a:cs typeface="Times New Roman"/>
              </a:rPr>
              <a:t/>
            </a:r>
            <a:br>
              <a:rPr lang="en-US" altLang="zh-CN" sz="2600" kern="100" dirty="0" smtClean="0">
                <a:latin typeface="Times New Roman"/>
                <a:ea typeface="微软雅黑"/>
                <a:cs typeface="Times New Roman"/>
              </a:rPr>
            </a:br>
            <a:r>
              <a:rPr lang="zh-CN" altLang="zh-CN" sz="2600" kern="100" dirty="0" smtClean="0">
                <a:latin typeface="宋体"/>
                <a:ea typeface="微软雅黑"/>
                <a:cs typeface="Times New Roman"/>
              </a:rPr>
              <a:t>②</a:t>
            </a:r>
            <a:r>
              <a:rPr lang="zh-CN" altLang="zh-CN" sz="2600" kern="100" dirty="0">
                <a:latin typeface="Times New Roman"/>
                <a:ea typeface="微软雅黑"/>
                <a:cs typeface="Times New Roman"/>
              </a:rPr>
              <a:t>直接观察火焰颜色呈黄色，该物质一定含有钠元素，可能含有钾元素</a:t>
            </a:r>
            <a:r>
              <a:rPr lang="zh-CN" altLang="zh-CN" sz="2600" kern="100" dirty="0" smtClean="0">
                <a:latin typeface="Times New Roman"/>
                <a:ea typeface="微软雅黑"/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60091" y="1404569"/>
            <a:ext cx="185178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  <a:sym typeface="Times New Roman"/>
              </a:rPr>
              <a:t>蓝色钴玻璃</a:t>
            </a:r>
            <a:endParaRPr lang="zh-CN" altLang="en-US" sz="2600" dirty="0">
              <a:solidFill>
                <a:srgbClr val="C00000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49801" y="1992246"/>
            <a:ext cx="11849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  <a:sym typeface="Times New Roman"/>
              </a:rPr>
              <a:t>稀盐酸</a:t>
            </a:r>
            <a:endParaRPr lang="zh-CN" altLang="en-US" sz="2600" dirty="0">
              <a:solidFill>
                <a:srgbClr val="C00000"/>
              </a:solidFill>
              <a:latin typeface="Times New Roman"/>
              <a:ea typeface="微软雅黑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339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A3A3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3441</Words>
  <Application>Microsoft Office PowerPoint</Application>
  <PresentationFormat>自定义</PresentationFormat>
  <Paragraphs>315</Paragraphs>
  <Slides>80</Slides>
  <Notes>6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80</vt:i4>
      </vt:variant>
    </vt:vector>
  </HeadingPairs>
  <TitlesOfParts>
    <vt:vector size="83" baseType="lpstr">
      <vt:lpstr>Office 主题​​</vt:lpstr>
      <vt:lpstr>Document</vt:lpstr>
      <vt:lpstr>Microsoft Word 97 - 2003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zhongyao.kang</dc:creator>
  <cp:lastModifiedBy>user</cp:lastModifiedBy>
  <cp:revision>738</cp:revision>
  <dcterms:created xsi:type="dcterms:W3CDTF">2016-06-07T15:36:00Z</dcterms:created>
  <dcterms:modified xsi:type="dcterms:W3CDTF">2022-05-24T01:05:06Z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