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3"/>
  </p:notesMasterIdLst>
  <p:sldIdLst>
    <p:sldId id="458" r:id="rId2"/>
    <p:sldId id="646" r:id="rId3"/>
    <p:sldId id="544" r:id="rId4"/>
    <p:sldId id="328" r:id="rId5"/>
    <p:sldId id="547" r:id="rId6"/>
    <p:sldId id="1646" r:id="rId7"/>
    <p:sldId id="1647" r:id="rId8"/>
    <p:sldId id="1648" r:id="rId9"/>
    <p:sldId id="1649" r:id="rId10"/>
    <p:sldId id="1650" r:id="rId11"/>
    <p:sldId id="1651" r:id="rId12"/>
    <p:sldId id="1652" r:id="rId13"/>
    <p:sldId id="1653" r:id="rId14"/>
    <p:sldId id="1654" r:id="rId15"/>
    <p:sldId id="1655" r:id="rId16"/>
    <p:sldId id="1656" r:id="rId17"/>
    <p:sldId id="352" r:id="rId18"/>
    <p:sldId id="401" r:id="rId19"/>
    <p:sldId id="1124" r:id="rId20"/>
    <p:sldId id="1125" r:id="rId21"/>
    <p:sldId id="1049" r:id="rId22"/>
    <p:sldId id="1263" r:id="rId23"/>
    <p:sldId id="1264" r:id="rId24"/>
    <p:sldId id="1265" r:id="rId25"/>
    <p:sldId id="1266" r:id="rId26"/>
    <p:sldId id="1270" r:id="rId27"/>
    <p:sldId id="1271" r:id="rId28"/>
    <p:sldId id="1272" r:id="rId29"/>
    <p:sldId id="1573" r:id="rId30"/>
    <p:sldId id="630" r:id="rId31"/>
    <p:sldId id="1581" r:id="rId32"/>
    <p:sldId id="1582" r:id="rId33"/>
    <p:sldId id="1586" r:id="rId34"/>
    <p:sldId id="1587" r:id="rId35"/>
    <p:sldId id="1588" r:id="rId36"/>
    <p:sldId id="1589" r:id="rId37"/>
    <p:sldId id="1594" r:id="rId38"/>
    <p:sldId id="1595" r:id="rId39"/>
    <p:sldId id="1596" r:id="rId40"/>
    <p:sldId id="1597" r:id="rId41"/>
    <p:sldId id="1598" r:id="rId42"/>
    <p:sldId id="1423" r:id="rId43"/>
    <p:sldId id="770" r:id="rId44"/>
    <p:sldId id="806" r:id="rId45"/>
    <p:sldId id="771" r:id="rId46"/>
    <p:sldId id="807" r:id="rId47"/>
    <p:sldId id="773" r:id="rId48"/>
    <p:sldId id="781" r:id="rId49"/>
    <p:sldId id="775" r:id="rId50"/>
    <p:sldId id="776" r:id="rId51"/>
    <p:sldId id="782" r:id="rId52"/>
    <p:sldId id="784" r:id="rId53"/>
    <p:sldId id="785" r:id="rId54"/>
    <p:sldId id="1657" r:id="rId55"/>
    <p:sldId id="353" r:id="rId56"/>
    <p:sldId id="599" r:id="rId57"/>
    <p:sldId id="763" r:id="rId58"/>
    <p:sldId id="571" r:id="rId59"/>
    <p:sldId id="572" r:id="rId60"/>
    <p:sldId id="765" r:id="rId61"/>
    <p:sldId id="573" r:id="rId62"/>
    <p:sldId id="638" r:id="rId63"/>
    <p:sldId id="575" r:id="rId64"/>
    <p:sldId id="576" r:id="rId65"/>
    <p:sldId id="577" r:id="rId66"/>
    <p:sldId id="578" r:id="rId67"/>
    <p:sldId id="745" r:id="rId68"/>
    <p:sldId id="1658" r:id="rId69"/>
    <p:sldId id="1661" r:id="rId70"/>
    <p:sldId id="1659" r:id="rId71"/>
    <p:sldId id="747" r:id="rId72"/>
    <p:sldId id="748" r:id="rId73"/>
    <p:sldId id="749" r:id="rId74"/>
    <p:sldId id="750" r:id="rId75"/>
    <p:sldId id="751" r:id="rId76"/>
    <p:sldId id="753" r:id="rId77"/>
    <p:sldId id="754" r:id="rId78"/>
    <p:sldId id="789" r:id="rId79"/>
    <p:sldId id="790" r:id="rId80"/>
    <p:sldId id="1662" r:id="rId81"/>
    <p:sldId id="708" r:id="rId82"/>
  </p:sldIdLst>
  <p:sldSz cx="12190413" cy="6859588"/>
  <p:notesSz cx="6858000" cy="9144000"/>
  <p:custDataLst>
    <p:tags r:id="rId84"/>
  </p:custDataLst>
  <p:defaultTextStyle>
    <a:defPPr>
      <a:defRPr lang="zh-CN"/>
    </a:defPPr>
    <a:lvl1pPr marL="0" algn="l" defTabSz="914326" rtl="0" eaLnBrk="1" latinLnBrk="0" hangingPunct="1">
      <a:defRPr sz="1900" kern="1200">
        <a:solidFill>
          <a:schemeClr val="tx1"/>
        </a:solidFill>
        <a:latin typeface="+mn-lt"/>
        <a:ea typeface="+mn-ea"/>
        <a:cs typeface="+mn-cs"/>
      </a:defRPr>
    </a:lvl1pPr>
    <a:lvl2pPr marL="457163" algn="l" defTabSz="914326" rtl="0" eaLnBrk="1" latinLnBrk="0" hangingPunct="1">
      <a:defRPr sz="1900" kern="1200">
        <a:solidFill>
          <a:schemeClr val="tx1"/>
        </a:solidFill>
        <a:latin typeface="+mn-lt"/>
        <a:ea typeface="+mn-ea"/>
        <a:cs typeface="+mn-cs"/>
      </a:defRPr>
    </a:lvl2pPr>
    <a:lvl3pPr marL="914326" algn="l" defTabSz="914326" rtl="0" eaLnBrk="1" latinLnBrk="0" hangingPunct="1">
      <a:defRPr sz="1900" kern="1200">
        <a:solidFill>
          <a:schemeClr val="tx1"/>
        </a:solidFill>
        <a:latin typeface="+mn-lt"/>
        <a:ea typeface="+mn-ea"/>
        <a:cs typeface="+mn-cs"/>
      </a:defRPr>
    </a:lvl3pPr>
    <a:lvl4pPr marL="1371490" algn="l" defTabSz="914326" rtl="0" eaLnBrk="1" latinLnBrk="0" hangingPunct="1">
      <a:defRPr sz="1900" kern="1200">
        <a:solidFill>
          <a:schemeClr val="tx1"/>
        </a:solidFill>
        <a:latin typeface="+mn-lt"/>
        <a:ea typeface="+mn-ea"/>
        <a:cs typeface="+mn-cs"/>
      </a:defRPr>
    </a:lvl4pPr>
    <a:lvl5pPr marL="1828653" algn="l" defTabSz="914326" rtl="0" eaLnBrk="1" latinLnBrk="0" hangingPunct="1">
      <a:defRPr sz="1900" kern="1200">
        <a:solidFill>
          <a:schemeClr val="tx1"/>
        </a:solidFill>
        <a:latin typeface="+mn-lt"/>
        <a:ea typeface="+mn-ea"/>
        <a:cs typeface="+mn-cs"/>
      </a:defRPr>
    </a:lvl5pPr>
    <a:lvl6pPr marL="2285818" algn="l" defTabSz="914326" rtl="0" eaLnBrk="1" latinLnBrk="0" hangingPunct="1">
      <a:defRPr sz="1900" kern="1200">
        <a:solidFill>
          <a:schemeClr val="tx1"/>
        </a:solidFill>
        <a:latin typeface="+mn-lt"/>
        <a:ea typeface="+mn-ea"/>
        <a:cs typeface="+mn-cs"/>
      </a:defRPr>
    </a:lvl6pPr>
    <a:lvl7pPr marL="2742981" algn="l" defTabSz="914326" rtl="0" eaLnBrk="1" latinLnBrk="0" hangingPunct="1">
      <a:defRPr sz="1900" kern="1200">
        <a:solidFill>
          <a:schemeClr val="tx1"/>
        </a:solidFill>
        <a:latin typeface="+mn-lt"/>
        <a:ea typeface="+mn-ea"/>
        <a:cs typeface="+mn-cs"/>
      </a:defRPr>
    </a:lvl7pPr>
    <a:lvl8pPr marL="3200144" algn="l" defTabSz="914326" rtl="0" eaLnBrk="1" latinLnBrk="0" hangingPunct="1">
      <a:defRPr sz="1900" kern="1200">
        <a:solidFill>
          <a:schemeClr val="tx1"/>
        </a:solidFill>
        <a:latin typeface="+mn-lt"/>
        <a:ea typeface="+mn-ea"/>
        <a:cs typeface="+mn-cs"/>
      </a:defRPr>
    </a:lvl8pPr>
    <a:lvl9pPr marL="3657307" algn="l" defTabSz="914326"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E41908"/>
    <a:srgbClr val="340A5E"/>
    <a:srgbClr val="3A3A3A"/>
    <a:srgbClr val="FFC001"/>
    <a:srgbClr val="FAFAFA"/>
    <a:srgbClr val="F0B700"/>
    <a:srgbClr val="E2AC00"/>
    <a:srgbClr val="B08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51" autoAdjust="0"/>
    <p:restoredTop sz="94714" autoAdjust="0"/>
  </p:normalViewPr>
  <p:slideViewPr>
    <p:cSldViewPr snapToObjects="1" showGuides="1">
      <p:cViewPr>
        <p:scale>
          <a:sx n="75" d="100"/>
          <a:sy n="75" d="100"/>
        </p:scale>
        <p:origin x="-2016" y="-960"/>
      </p:cViewPr>
      <p:guideLst>
        <p:guide orient="horz" pos="3022"/>
        <p:guide orient="horz" pos="1344"/>
        <p:guide orient="horz" pos="2886"/>
        <p:guide pos="3839"/>
        <p:guide pos="1135"/>
        <p:guide pos="5608"/>
        <p:guide pos="7006"/>
        <p:guide pos="2886"/>
      </p:guideLst>
    </p:cSldViewPr>
  </p:slideViewPr>
  <p:outlineViewPr>
    <p:cViewPr>
      <p:scale>
        <a:sx n="33" d="100"/>
        <a:sy n="33" d="100"/>
      </p:scale>
      <p:origin x="0" y="-1530"/>
    </p:cViewPr>
  </p:outlineViewPr>
  <p:notesTextViewPr>
    <p:cViewPr>
      <p:scale>
        <a:sx n="1" d="1"/>
        <a:sy n="1" d="1"/>
      </p:scale>
      <p:origin x="0" y="0"/>
    </p:cViewPr>
  </p:notesTextViewPr>
  <p:sorterViewPr>
    <p:cViewPr>
      <p:scale>
        <a:sx n="50" d="100"/>
        <a:sy n="50" d="100"/>
      </p:scale>
      <p:origin x="0" y="4302"/>
    </p:cViewPr>
  </p:sorter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image" Target="../media/image5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image" Target="../media/image55.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image" Target="../media/image58.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D470F4-B71D-48E3-8849-D94058D0B438}" type="datetimeFigureOut">
              <a:rPr lang="zh-CN" altLang="en-US" smtClean="0"/>
              <a:t>2022-5-24</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BDDFF-9C74-45EE-AD90-2B14BDC1031C}" type="slidenum">
              <a:rPr lang="zh-CN" altLang="en-US" smtClean="0"/>
              <a:t>‹#›</a:t>
            </a:fld>
            <a:endParaRPr lang="zh-CN" altLang="en-US"/>
          </a:p>
        </p:txBody>
      </p:sp>
    </p:spTree>
    <p:extLst>
      <p:ext uri="{BB962C8B-B14F-4D97-AF65-F5344CB8AC3E}">
        <p14:creationId xmlns:p14="http://schemas.microsoft.com/office/powerpoint/2010/main" val="3312172761"/>
      </p:ext>
    </p:extLst>
  </p:cSld>
  <p:clrMap bg1="lt1" tx1="dk1" bg2="lt2" tx2="dk2" accent1="accent1" accent2="accent2" accent3="accent3" accent4="accent4" accent5="accent5" accent6="accent6" hlink="hlink" folHlink="folHlink"/>
  <p:notesStyle>
    <a:lvl1pPr marL="0" algn="l" defTabSz="914326" rtl="0" eaLnBrk="1" latinLnBrk="0" hangingPunct="1">
      <a:defRPr sz="1200" kern="1200">
        <a:solidFill>
          <a:schemeClr val="tx1"/>
        </a:solidFill>
        <a:latin typeface="+mn-lt"/>
        <a:ea typeface="+mn-ea"/>
        <a:cs typeface="+mn-cs"/>
      </a:defRPr>
    </a:lvl1pPr>
    <a:lvl2pPr marL="457163" algn="l" defTabSz="914326" rtl="0" eaLnBrk="1" latinLnBrk="0" hangingPunct="1">
      <a:defRPr sz="1200" kern="1200">
        <a:solidFill>
          <a:schemeClr val="tx1"/>
        </a:solidFill>
        <a:latin typeface="+mn-lt"/>
        <a:ea typeface="+mn-ea"/>
        <a:cs typeface="+mn-cs"/>
      </a:defRPr>
    </a:lvl2pPr>
    <a:lvl3pPr marL="914326" algn="l" defTabSz="914326" rtl="0" eaLnBrk="1" latinLnBrk="0" hangingPunct="1">
      <a:defRPr sz="1200" kern="1200">
        <a:solidFill>
          <a:schemeClr val="tx1"/>
        </a:solidFill>
        <a:latin typeface="+mn-lt"/>
        <a:ea typeface="+mn-ea"/>
        <a:cs typeface="+mn-cs"/>
      </a:defRPr>
    </a:lvl3pPr>
    <a:lvl4pPr marL="1371490" algn="l" defTabSz="914326" rtl="0" eaLnBrk="1" latinLnBrk="0" hangingPunct="1">
      <a:defRPr sz="1200" kern="1200">
        <a:solidFill>
          <a:schemeClr val="tx1"/>
        </a:solidFill>
        <a:latin typeface="+mn-lt"/>
        <a:ea typeface="+mn-ea"/>
        <a:cs typeface="+mn-cs"/>
      </a:defRPr>
    </a:lvl4pPr>
    <a:lvl5pPr marL="1828653" algn="l" defTabSz="914326" rtl="0" eaLnBrk="1" latinLnBrk="0" hangingPunct="1">
      <a:defRPr sz="1200" kern="1200">
        <a:solidFill>
          <a:schemeClr val="tx1"/>
        </a:solidFill>
        <a:latin typeface="+mn-lt"/>
        <a:ea typeface="+mn-ea"/>
        <a:cs typeface="+mn-cs"/>
      </a:defRPr>
    </a:lvl5pPr>
    <a:lvl6pPr marL="2285818" algn="l" defTabSz="914326" rtl="0" eaLnBrk="1" latinLnBrk="0" hangingPunct="1">
      <a:defRPr sz="1200" kern="1200">
        <a:solidFill>
          <a:schemeClr val="tx1"/>
        </a:solidFill>
        <a:latin typeface="+mn-lt"/>
        <a:ea typeface="+mn-ea"/>
        <a:cs typeface="+mn-cs"/>
      </a:defRPr>
    </a:lvl6pPr>
    <a:lvl7pPr marL="2742981" algn="l" defTabSz="914326" rtl="0" eaLnBrk="1" latinLnBrk="0" hangingPunct="1">
      <a:defRPr sz="1200" kern="1200">
        <a:solidFill>
          <a:schemeClr val="tx1"/>
        </a:solidFill>
        <a:latin typeface="+mn-lt"/>
        <a:ea typeface="+mn-ea"/>
        <a:cs typeface="+mn-cs"/>
      </a:defRPr>
    </a:lvl7pPr>
    <a:lvl8pPr marL="3200144" algn="l" defTabSz="914326" rtl="0" eaLnBrk="1" latinLnBrk="0" hangingPunct="1">
      <a:defRPr sz="1200" kern="1200">
        <a:solidFill>
          <a:schemeClr val="tx1"/>
        </a:solidFill>
        <a:latin typeface="+mn-lt"/>
        <a:ea typeface="+mn-ea"/>
        <a:cs typeface="+mn-cs"/>
      </a:defRPr>
    </a:lvl8pPr>
    <a:lvl9pPr marL="3657307" algn="l" defTabSz="91432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4BDDFF-9C74-45EE-AD90-2B14BDC1031C}" type="slidenum">
              <a:rPr lang="zh-CN" altLang="en-US" smtClean="0"/>
              <a:t>2</a:t>
            </a:fld>
            <a:endParaRPr lang="zh-CN" altLang="en-US"/>
          </a:p>
        </p:txBody>
      </p:sp>
    </p:spTree>
    <p:extLst>
      <p:ext uri="{BB962C8B-B14F-4D97-AF65-F5344CB8AC3E}">
        <p14:creationId xmlns:p14="http://schemas.microsoft.com/office/powerpoint/2010/main" val="1361041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4BDDFF-9C74-45EE-AD90-2B14BDC1031C}"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55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 Target="../slides/slide47.xml"/><Relationship Id="rId7" Type="http://schemas.openxmlformats.org/officeDocument/2006/relationships/slide" Target="../slides/slide51.xml"/><Relationship Id="rId2" Type="http://schemas.openxmlformats.org/officeDocument/2006/relationships/slide" Target="../slides/slide45.xml"/><Relationship Id="rId1" Type="http://schemas.openxmlformats.org/officeDocument/2006/relationships/slideMaster" Target="../slideMasters/slideMaster1.xml"/><Relationship Id="rId6" Type="http://schemas.openxmlformats.org/officeDocument/2006/relationships/slide" Target="../slides/slide43.xml"/><Relationship Id="rId5" Type="http://schemas.openxmlformats.org/officeDocument/2006/relationships/slide" Target="../slides/slide3.xml"/><Relationship Id="rId4" Type="http://schemas.openxmlformats.org/officeDocument/2006/relationships/slide" Target="../slides/slide49.xml"/></Relationships>
</file>

<file path=ppt/slideLayouts/_rels/slideLayout11.xml.rels><?xml version="1.0" encoding="UTF-8" standalone="yes"?>
<Relationships xmlns="http://schemas.openxmlformats.org/package/2006/relationships"><Relationship Id="rId8" Type="http://schemas.openxmlformats.org/officeDocument/2006/relationships/slide" Target="../slides/slide63.xml"/><Relationship Id="rId13" Type="http://schemas.openxmlformats.org/officeDocument/2006/relationships/slide" Target="../slides/slide75.xml"/><Relationship Id="rId3" Type="http://schemas.openxmlformats.org/officeDocument/2006/relationships/slide" Target="../slides/slide56.xml"/><Relationship Id="rId7" Type="http://schemas.openxmlformats.org/officeDocument/2006/relationships/slide" Target="../slides/slide62.xml"/><Relationship Id="rId12" Type="http://schemas.openxmlformats.org/officeDocument/2006/relationships/slide" Target="../slides/slide73.xml"/><Relationship Id="rId17" Type="http://schemas.openxmlformats.org/officeDocument/2006/relationships/slide" Target="../slides/slide78.xml"/><Relationship Id="rId2" Type="http://schemas.openxmlformats.org/officeDocument/2006/relationships/slide" Target="../slides/slide64.xml"/><Relationship Id="rId16" Type="http://schemas.openxmlformats.org/officeDocument/2006/relationships/slide" Target="../slides/slide71.xml"/><Relationship Id="rId1" Type="http://schemas.openxmlformats.org/officeDocument/2006/relationships/slideMaster" Target="../slideMasters/slideMaster1.xml"/><Relationship Id="rId6" Type="http://schemas.openxmlformats.org/officeDocument/2006/relationships/slide" Target="../slides/slide61.xml"/><Relationship Id="rId11" Type="http://schemas.openxmlformats.org/officeDocument/2006/relationships/slide" Target="../slides/slide3.xml"/><Relationship Id="rId5" Type="http://schemas.openxmlformats.org/officeDocument/2006/relationships/slide" Target="../slides/slide59.xml"/><Relationship Id="rId15" Type="http://schemas.openxmlformats.org/officeDocument/2006/relationships/slide" Target="../slides/slide67.xml"/><Relationship Id="rId10" Type="http://schemas.openxmlformats.org/officeDocument/2006/relationships/slide" Target="../slides/slide66.xml"/><Relationship Id="rId4" Type="http://schemas.openxmlformats.org/officeDocument/2006/relationships/slide" Target="../slides/slide58.xml"/><Relationship Id="rId9" Type="http://schemas.openxmlformats.org/officeDocument/2006/relationships/slide" Target="../slides/slide65.xml"/><Relationship Id="rId14" Type="http://schemas.openxmlformats.org/officeDocument/2006/relationships/slide" Target="../slides/slide76.xml"/></Relationships>
</file>

<file path=ppt/slideLayouts/_rels/slideLayout1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6" name="矩形 15"/>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课堂达标训练</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8" name="直接连接符 27"/>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9" name="矩形 28"/>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
        <p:nvSpPr>
          <p:cNvPr id="48" name="圆角矩形 47">
            <a:hlinkClick r:id="rId2" action="ppaction://hlinksldjump"/>
          </p:cNvPr>
          <p:cNvSpPr/>
          <p:nvPr userDrawn="1"/>
        </p:nvSpPr>
        <p:spPr>
          <a:xfrm>
            <a:off x="2411036"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02</a:t>
            </a:r>
          </a:p>
        </p:txBody>
      </p:sp>
      <p:sp>
        <p:nvSpPr>
          <p:cNvPr id="49" name="圆角矩形 48">
            <a:hlinkClick r:id="rId3" action="ppaction://hlinksldjump"/>
          </p:cNvPr>
          <p:cNvSpPr/>
          <p:nvPr userDrawn="1"/>
        </p:nvSpPr>
        <p:spPr>
          <a:xfrm>
            <a:off x="3012302"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03</a:t>
            </a:r>
          </a:p>
        </p:txBody>
      </p:sp>
      <p:sp>
        <p:nvSpPr>
          <p:cNvPr id="50" name="圆角矩形 49">
            <a:hlinkClick r:id="rId4" action="ppaction://hlinksldjump"/>
          </p:cNvPr>
          <p:cNvSpPr/>
          <p:nvPr userDrawn="1"/>
        </p:nvSpPr>
        <p:spPr>
          <a:xfrm>
            <a:off x="3613569"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04</a:t>
            </a:r>
          </a:p>
        </p:txBody>
      </p:sp>
      <p:sp>
        <p:nvSpPr>
          <p:cNvPr id="51" name="动作按钮: 后退或前一项 50">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2" name="动作按钮: 前进或下一项 51">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3" name="动作按钮: 结束 52">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4" name="TextBox 53">
            <a:hlinkClick r:id="rId5"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
        <p:nvSpPr>
          <p:cNvPr id="55" name="圆角矩形 54">
            <a:hlinkClick r:id="rId6" action="ppaction://hlinksldjump"/>
          </p:cNvPr>
          <p:cNvSpPr/>
          <p:nvPr userDrawn="1"/>
        </p:nvSpPr>
        <p:spPr>
          <a:xfrm>
            <a:off x="1809769"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01</a:t>
            </a:r>
          </a:p>
        </p:txBody>
      </p:sp>
      <p:sp>
        <p:nvSpPr>
          <p:cNvPr id="17" name="圆角矩形 16">
            <a:hlinkClick r:id="rId7" action="ppaction://hlinksldjump"/>
          </p:cNvPr>
          <p:cNvSpPr/>
          <p:nvPr userDrawn="1"/>
        </p:nvSpPr>
        <p:spPr>
          <a:xfrm>
            <a:off x="4218437" y="6481007"/>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05</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圆角矩形 17">
            <a:hlinkClick r:id="rId7" action="ppaction://hlinksldjump"/>
          </p:cNvPr>
          <p:cNvSpPr/>
          <p:nvPr userDrawn="1"/>
        </p:nvSpPr>
        <p:spPr>
          <a:xfrm>
            <a:off x="4819703" y="6481007"/>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smtClean="0">
                <a:solidFill>
                  <a:schemeClr val="tx1">
                    <a:lumMod val="75000"/>
                    <a:lumOff val="25000"/>
                  </a:schemeClr>
                </a:solidFill>
                <a:latin typeface="微软雅黑" panose="020B0503020204020204" pitchFamily="34" charset="-122"/>
                <a:ea typeface="微软雅黑" panose="020B0503020204020204" pitchFamily="34" charset="-122"/>
              </a:rPr>
              <a:t>06</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2" name="矩形 2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49">
            <a:hlinkClick r:id="rId2" action="ppaction://hlinksldjump"/>
          </p:cNvPr>
          <p:cNvSpPr/>
          <p:nvPr userDrawn="1"/>
        </p:nvSpPr>
        <p:spPr>
          <a:xfrm>
            <a:off x="53643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07</a:t>
            </a:r>
          </a:p>
        </p:txBody>
      </p:sp>
      <p:sp>
        <p:nvSpPr>
          <p:cNvPr id="51" name="圆角矩形 50">
            <a:hlinkClick r:id="rId3" action="ppaction://hlinksldjump"/>
          </p:cNvPr>
          <p:cNvSpPr/>
          <p:nvPr userDrawn="1"/>
        </p:nvSpPr>
        <p:spPr>
          <a:xfrm>
            <a:off x="17567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01</a:t>
            </a:r>
          </a:p>
        </p:txBody>
      </p:sp>
      <p:sp>
        <p:nvSpPr>
          <p:cNvPr id="52" name="圆角矩形 51">
            <a:hlinkClick r:id="rId4" action="ppaction://hlinksldjump"/>
          </p:cNvPr>
          <p:cNvSpPr/>
          <p:nvPr userDrawn="1"/>
        </p:nvSpPr>
        <p:spPr>
          <a:xfrm>
            <a:off x="2358016"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02</a:t>
            </a:r>
          </a:p>
        </p:txBody>
      </p:sp>
      <p:sp>
        <p:nvSpPr>
          <p:cNvPr id="53" name="圆角矩形 52">
            <a:hlinkClick r:id="rId5" action="ppaction://hlinksldjump"/>
          </p:cNvPr>
          <p:cNvSpPr/>
          <p:nvPr userDrawn="1"/>
        </p:nvSpPr>
        <p:spPr>
          <a:xfrm>
            <a:off x="2959282"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03</a:t>
            </a:r>
          </a:p>
        </p:txBody>
      </p:sp>
      <p:sp>
        <p:nvSpPr>
          <p:cNvPr id="54" name="圆角矩形 53">
            <a:hlinkClick r:id="rId6" action="ppaction://hlinksldjump"/>
          </p:cNvPr>
          <p:cNvSpPr/>
          <p:nvPr userDrawn="1"/>
        </p:nvSpPr>
        <p:spPr>
          <a:xfrm>
            <a:off x="35605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04</a:t>
            </a:r>
          </a:p>
        </p:txBody>
      </p:sp>
      <p:sp>
        <p:nvSpPr>
          <p:cNvPr id="55" name="圆角矩形 54">
            <a:hlinkClick r:id="rId7" action="ppaction://hlinksldjump"/>
          </p:cNvPr>
          <p:cNvSpPr/>
          <p:nvPr userDrawn="1"/>
        </p:nvSpPr>
        <p:spPr>
          <a:xfrm>
            <a:off x="4161816"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05</a:t>
            </a:r>
          </a:p>
        </p:txBody>
      </p:sp>
      <p:sp>
        <p:nvSpPr>
          <p:cNvPr id="56" name="圆角矩形 55">
            <a:hlinkClick r:id="rId8" action="ppaction://hlinksldjump"/>
          </p:cNvPr>
          <p:cNvSpPr/>
          <p:nvPr userDrawn="1"/>
        </p:nvSpPr>
        <p:spPr>
          <a:xfrm>
            <a:off x="4763083"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06</a:t>
            </a:r>
          </a:p>
        </p:txBody>
      </p:sp>
      <p:sp>
        <p:nvSpPr>
          <p:cNvPr id="57" name="圆角矩形 56">
            <a:hlinkClick r:id="rId9" action="ppaction://hlinksldjump"/>
          </p:cNvPr>
          <p:cNvSpPr/>
          <p:nvPr userDrawn="1"/>
        </p:nvSpPr>
        <p:spPr>
          <a:xfrm>
            <a:off x="5963912" y="644947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08</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圆角矩形 57">
            <a:hlinkClick r:id="rId10" action="ppaction://hlinksldjump"/>
          </p:cNvPr>
          <p:cNvSpPr/>
          <p:nvPr userDrawn="1"/>
        </p:nvSpPr>
        <p:spPr>
          <a:xfrm>
            <a:off x="6565179" y="644947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09</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动作按钮: 后退或前一项 58">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0" name="动作按钮: 前进或下一项 59">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1" name="动作按钮: 结束 60">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2" name="TextBox 61">
            <a:hlinkClick r:id="rId11"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
        <p:nvSpPr>
          <p:cNvPr id="16" name="圆角矩形 15">
            <a:hlinkClick r:id="rId12" action="ppaction://hlinksldjump"/>
          </p:cNvPr>
          <p:cNvSpPr/>
          <p:nvPr userDrawn="1"/>
        </p:nvSpPr>
        <p:spPr>
          <a:xfrm>
            <a:off x="8208751" y="6463390"/>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12</a:t>
            </a:r>
          </a:p>
        </p:txBody>
      </p:sp>
      <p:sp>
        <p:nvSpPr>
          <p:cNvPr id="17" name="圆角矩形 16">
            <a:hlinkClick r:id="rId13" action="ppaction://hlinksldjump"/>
          </p:cNvPr>
          <p:cNvSpPr/>
          <p:nvPr userDrawn="1"/>
        </p:nvSpPr>
        <p:spPr>
          <a:xfrm>
            <a:off x="8725343" y="6475265"/>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13</a:t>
            </a:r>
          </a:p>
        </p:txBody>
      </p:sp>
      <p:sp>
        <p:nvSpPr>
          <p:cNvPr id="18" name="圆角矩形 17">
            <a:hlinkClick r:id="rId14" action="ppaction://hlinksldjump"/>
          </p:cNvPr>
          <p:cNvSpPr/>
          <p:nvPr userDrawn="1"/>
        </p:nvSpPr>
        <p:spPr>
          <a:xfrm>
            <a:off x="9253163" y="6475265"/>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14</a:t>
            </a:r>
          </a:p>
        </p:txBody>
      </p:sp>
      <p:sp>
        <p:nvSpPr>
          <p:cNvPr id="19" name="圆角矩形 18">
            <a:hlinkClick r:id="rId15" action="ppaction://hlinksldjump"/>
          </p:cNvPr>
          <p:cNvSpPr/>
          <p:nvPr userDrawn="1"/>
        </p:nvSpPr>
        <p:spPr>
          <a:xfrm>
            <a:off x="7187216" y="6451515"/>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10</a:t>
            </a:r>
          </a:p>
        </p:txBody>
      </p:sp>
      <p:sp>
        <p:nvSpPr>
          <p:cNvPr id="20" name="圆角矩形 19">
            <a:hlinkClick r:id="rId16" action="ppaction://hlinksldjump"/>
          </p:cNvPr>
          <p:cNvSpPr/>
          <p:nvPr userDrawn="1"/>
        </p:nvSpPr>
        <p:spPr>
          <a:xfrm>
            <a:off x="7703921" y="6463390"/>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11</a:t>
            </a:r>
          </a:p>
        </p:txBody>
      </p:sp>
      <p:sp>
        <p:nvSpPr>
          <p:cNvPr id="23"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课后巩固训练</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4" name="直接连接符 23"/>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5" name="矩形 24"/>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
        <p:nvSpPr>
          <p:cNvPr id="29" name="圆角矩形 28">
            <a:hlinkClick r:id="rId17" action="ppaction://hlinksldjump"/>
          </p:cNvPr>
          <p:cNvSpPr/>
          <p:nvPr userDrawn="1"/>
        </p:nvSpPr>
        <p:spPr>
          <a:xfrm>
            <a:off x="9817371" y="6486938"/>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15</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a:solidFill>
                  <a:schemeClr val="bg1"/>
                </a:solidFill>
                <a:latin typeface="微软雅黑" panose="020B0503020204020204" pitchFamily="34" charset="-122"/>
                <a:ea typeface="微软雅黑" panose="020B0503020204020204" pitchFamily="34" charset="-122"/>
                <a:sym typeface="+mn-ea"/>
              </a:rPr>
              <a:t>1</a:t>
            </a:r>
          </a:p>
        </p:txBody>
      </p:sp>
      <p:sp>
        <p:nvSpPr>
          <p:cNvPr id="11" name="TextBox 10"/>
          <p:cNvSpPr txBox="1"/>
          <p:nvPr userDrawn="1"/>
        </p:nvSpPr>
        <p:spPr>
          <a:xfrm>
            <a:off x="3502846" y="2477399"/>
            <a:ext cx="7432972" cy="784818"/>
          </a:xfrm>
          <a:prstGeom prst="rect">
            <a:avLst/>
          </a:prstGeom>
          <a:noFill/>
        </p:spPr>
        <p:txBody>
          <a:bodyPr wrap="square" lIns="121910" tIns="60954" rIns="121910" bIns="60954" rtlCol="0">
            <a:spAutoFit/>
          </a:bodyPr>
          <a:lstStyle/>
          <a:p>
            <a:pPr algn="ctr"/>
            <a:r>
              <a:rPr lang="zh-CN" altLang="en-US" sz="4300" b="1" dirty="0" smtClean="0">
                <a:solidFill>
                  <a:schemeClr val="accent6">
                    <a:lumMod val="50000"/>
                  </a:schemeClr>
                </a:solidFill>
                <a:latin typeface="微软雅黑" panose="020B0503020204020204" pitchFamily="34" charset="-122"/>
                <a:ea typeface="微软雅黑" panose="020B0503020204020204" pitchFamily="34" charset="-122"/>
              </a:rPr>
              <a:t>新知自主预习</a:t>
            </a:r>
            <a:endParaRPr lang="en-US" altLang="zh-CN" sz="4300" b="1" dirty="0">
              <a:solidFill>
                <a:schemeClr val="accent6">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1423576"/>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22"/>
          <p:cNvSpPr txBox="1"/>
          <p:nvPr userDrawn="1"/>
        </p:nvSpPr>
        <p:spPr>
          <a:xfrm>
            <a:off x="3182542" y="1390066"/>
            <a:ext cx="8096466" cy="769614"/>
          </a:xfrm>
          <a:prstGeom prst="rect">
            <a:avLst/>
          </a:prstGeom>
          <a:noFill/>
        </p:spPr>
        <p:txBody>
          <a:bodyPr wrap="square" lIns="91432" tIns="45716" rIns="91432" bIns="45716" rtlCol="0">
            <a:spAutoFit/>
          </a:bodyPr>
          <a:lstStyle/>
          <a:p>
            <a:pPr algn="ctr">
              <a:defRPr/>
            </a:pPr>
            <a:r>
              <a:rPr lang="zh-CN" altLang="en-US" sz="4300" b="1" dirty="0" smtClean="0">
                <a:solidFill>
                  <a:schemeClr val="accent5">
                    <a:lumMod val="75000"/>
                  </a:schemeClr>
                </a:solidFill>
                <a:latin typeface="微软雅黑" panose="020B0503020204020204" pitchFamily="34" charset="-122"/>
                <a:ea typeface="微软雅黑" panose="020B0503020204020204" pitchFamily="34" charset="-122"/>
                <a:sym typeface="+mn-ea"/>
              </a:rPr>
              <a:t>课堂互动探究</a:t>
            </a:r>
            <a:endParaRPr lang="zh-CN" altLang="zh-CN" sz="4300" b="1" dirty="0">
              <a:solidFill>
                <a:schemeClr val="accent5">
                  <a:lumMod val="75000"/>
                </a:schemeClr>
              </a:solidFill>
              <a:latin typeface="微软雅黑" panose="020B0503020204020204" pitchFamily="34" charset="-122"/>
              <a:ea typeface="微软雅黑" panose="020B0503020204020204" pitchFamily="34" charset="-122"/>
              <a:sym typeface="+mn-ea"/>
            </a:endParaRPr>
          </a:p>
        </p:txBody>
      </p:sp>
      <p:sp>
        <p:nvSpPr>
          <p:cNvPr id="13" name="文本框 2"/>
          <p:cNvSpPr txBox="1"/>
          <p:nvPr userDrawn="1"/>
        </p:nvSpPr>
        <p:spPr>
          <a:xfrm>
            <a:off x="1144758" y="1193806"/>
            <a:ext cx="2148560" cy="1857343"/>
          </a:xfrm>
          <a:prstGeom prst="rect">
            <a:avLst/>
          </a:prstGeom>
          <a:noFill/>
        </p:spPr>
        <p:txBody>
          <a:bodyPr wrap="square" lIns="91432" tIns="45716" rIns="91432" bIns="45716" rtlCol="0">
            <a:spAutoFit/>
          </a:bodyPr>
          <a:lstStyle/>
          <a:p>
            <a:pPr algn="ctr">
              <a:defRPr/>
            </a:pPr>
            <a:r>
              <a:rPr lang="en-US" altLang="zh-CN" sz="11500" dirty="0">
                <a:solidFill>
                  <a:schemeClr val="bg1"/>
                </a:solidFill>
                <a:latin typeface="微软雅黑" panose="020B0503020204020204" pitchFamily="34" charset="-122"/>
                <a:ea typeface="微软雅黑" panose="020B0503020204020204" pitchFamily="34" charset="-122"/>
                <a:sym typeface="+mn-ea"/>
              </a:rPr>
              <a:t>2</a:t>
            </a: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bldLst>
      <p:bldP spid="10"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9" name="任意多边形 8"/>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solidFill>
                <a:srgbClr val="FF00FF"/>
              </a:solidFill>
            </a:endParaRPr>
          </a:p>
        </p:txBody>
      </p:sp>
      <p:sp>
        <p:nvSpPr>
          <p:cNvPr id="10" name="动作按钮: 后退或前一项 9">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1" name="动作按钮: 前进或下一项 10">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2" name="动作按钮: 结束 11">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3" name="圆角矩形 12">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文本框 22"/>
          <p:cNvSpPr txBox="1"/>
          <p:nvPr userDrawn="1"/>
        </p:nvSpPr>
        <p:spPr>
          <a:xfrm>
            <a:off x="3182542" y="2515184"/>
            <a:ext cx="8096466" cy="769614"/>
          </a:xfrm>
          <a:prstGeom prst="rect">
            <a:avLst/>
          </a:prstGeom>
          <a:noFill/>
        </p:spPr>
        <p:txBody>
          <a:bodyPr wrap="square" lIns="91432" tIns="45716" rIns="91432" bIns="45716" rtlCol="0">
            <a:spAutoFit/>
          </a:bodyPr>
          <a:lstStyle/>
          <a:p>
            <a:pPr algn="ctr">
              <a:defRPr/>
            </a:pPr>
            <a:r>
              <a:rPr lang="zh-CN" altLang="en-US" sz="4300" b="1" dirty="0" smtClean="0">
                <a:solidFill>
                  <a:srgbClr val="FF00FF"/>
                </a:solidFill>
                <a:latin typeface="微软雅黑" panose="020B0503020204020204" pitchFamily="34" charset="-122"/>
                <a:ea typeface="微软雅黑" panose="020B0503020204020204" pitchFamily="34" charset="-122"/>
                <a:sym typeface="+mn-ea"/>
              </a:rPr>
              <a:t>课堂达标训练</a:t>
            </a:r>
            <a:endParaRPr lang="zh-CN" altLang="zh-CN" sz="4300" b="1" dirty="0">
              <a:solidFill>
                <a:srgbClr val="FF00FF"/>
              </a:solidFill>
              <a:latin typeface="微软雅黑" panose="020B0503020204020204" pitchFamily="34" charset="-122"/>
              <a:ea typeface="微软雅黑" panose="020B0503020204020204" pitchFamily="34" charset="-122"/>
              <a:sym typeface="+mn-ea"/>
            </a:endParaRPr>
          </a:p>
        </p:txBody>
      </p:sp>
      <p:sp>
        <p:nvSpPr>
          <p:cNvPr id="15" name="文本框 2"/>
          <p:cNvSpPr txBox="1"/>
          <p:nvPr userDrawn="1"/>
        </p:nvSpPr>
        <p:spPr>
          <a:xfrm>
            <a:off x="1144758" y="2318924"/>
            <a:ext cx="2148560" cy="1862040"/>
          </a:xfrm>
          <a:prstGeom prst="rect">
            <a:avLst/>
          </a:prstGeom>
          <a:noFill/>
        </p:spPr>
        <p:txBody>
          <a:bodyPr wrap="square" lIns="91432" tIns="45716" rIns="91432" bIns="45716" rtlCol="0">
            <a:spAutoFit/>
          </a:bodyPr>
          <a:lstStyle/>
          <a:p>
            <a:pPr algn="ctr">
              <a:defRPr/>
            </a:pPr>
            <a:r>
              <a:rPr lang="en-US" altLang="zh-CN" sz="11500" smtClean="0">
                <a:solidFill>
                  <a:schemeClr val="bg1"/>
                </a:solidFill>
                <a:latin typeface="微软雅黑" panose="020B0503020204020204" pitchFamily="34" charset="-122"/>
                <a:ea typeface="微软雅黑" panose="020B0503020204020204" pitchFamily="34" charset="-122"/>
                <a:sym typeface="+mn-ea"/>
              </a:rPr>
              <a:t>3</a:t>
            </a:r>
          </a:p>
        </p:txBody>
      </p:sp>
    </p:spTree>
    <p:extLst>
      <p:ext uri="{BB962C8B-B14F-4D97-AF65-F5344CB8AC3E}">
        <p14:creationId xmlns:p14="http://schemas.microsoft.com/office/powerpoint/2010/main" val="227126169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bldLst>
      <p:bldP spid="1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文本框 22"/>
          <p:cNvSpPr txBox="1"/>
          <p:nvPr userDrawn="1"/>
        </p:nvSpPr>
        <p:spPr>
          <a:xfrm>
            <a:off x="3509246" y="2515184"/>
            <a:ext cx="7437654" cy="769614"/>
          </a:xfrm>
          <a:prstGeom prst="rect">
            <a:avLst/>
          </a:prstGeom>
          <a:noFill/>
        </p:spPr>
        <p:txBody>
          <a:bodyPr wrap="square" lIns="91432" tIns="45716" rIns="91432" bIns="45716" rtlCol="0">
            <a:spAutoFit/>
          </a:bodyPr>
          <a:lstStyle/>
          <a:p>
            <a:pPr algn="ctr">
              <a:defRPr/>
            </a:pPr>
            <a:r>
              <a:rPr lang="zh-CN" altLang="en-US" sz="4300" b="1" smtClean="0">
                <a:solidFill>
                  <a:schemeClr val="accent2">
                    <a:lumMod val="75000"/>
                  </a:schemeClr>
                </a:solidFill>
                <a:latin typeface="微软雅黑" panose="020B0503020204020204" pitchFamily="34" charset="-122"/>
                <a:ea typeface="微软雅黑" panose="020B0503020204020204" pitchFamily="34" charset="-122"/>
                <a:sym typeface="+mn-ea"/>
              </a:rPr>
              <a:t>课后巩固训练</a:t>
            </a:r>
            <a:endParaRPr lang="zh-CN" altLang="zh-CN" sz="4300" b="1" dirty="0">
              <a:solidFill>
                <a:schemeClr val="accent2">
                  <a:lumMod val="75000"/>
                </a:schemeClr>
              </a:solidFill>
              <a:latin typeface="微软雅黑" panose="020B0503020204020204" pitchFamily="34" charset="-122"/>
              <a:ea typeface="微软雅黑" panose="020B0503020204020204" pitchFamily="34" charset="-122"/>
              <a:sym typeface="+mn-ea"/>
            </a:endParaRPr>
          </a:p>
        </p:txBody>
      </p:sp>
      <p:sp>
        <p:nvSpPr>
          <p:cNvPr id="11"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smtClean="0">
                <a:solidFill>
                  <a:schemeClr val="bg1"/>
                </a:solidFill>
                <a:latin typeface="微软雅黑" panose="020B0503020204020204" pitchFamily="34" charset="-122"/>
                <a:ea typeface="微软雅黑" panose="020B0503020204020204" pitchFamily="34" charset="-122"/>
                <a:sym typeface="+mn-ea"/>
              </a:rPr>
              <a:t>4</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bldLst>
      <p:bldP spid="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4" name="矩形 3"/>
          <p:cNvSpPr/>
          <p:nvPr userDrawn="1"/>
        </p:nvSpPr>
        <p:spPr>
          <a:xfrm>
            <a:off x="-13685" y="0"/>
            <a:ext cx="12204097" cy="6875869"/>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9666737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5" name="圆角矩形 4">
            <a:hlinkClick r:id="rId2" action="ppaction://hlinksldjump"/>
          </p:cNvPr>
          <p:cNvSpPr/>
          <p:nvPr userDrawn="1"/>
        </p:nvSpPr>
        <p:spPr>
          <a:xfrm>
            <a:off x="10184710"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13685" y="0"/>
            <a:ext cx="12204097" cy="6875869"/>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后退或前一项 8">
            <a:hlinkClick r:id="" action="ppaction://hlinkshowjump?jump=previousslide"/>
          </p:cNvPr>
          <p:cNvSpPr/>
          <p:nvPr userDrawn="1"/>
        </p:nvSpPr>
        <p:spPr>
          <a:xfrm>
            <a:off x="11001849"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0" name="动作按钮: 前进或下一项 9">
            <a:hlinkClick r:id="" action="ppaction://hlinkshowjump?jump=nextslide"/>
          </p:cNvPr>
          <p:cNvSpPr/>
          <p:nvPr userDrawn="1"/>
        </p:nvSpPr>
        <p:spPr>
          <a:xfrm>
            <a:off x="11381530"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1" name="动作按钮: 结束 10">
            <a:hlinkClick r:id="" action="ppaction://hlinkshowjump?jump=endshow"/>
          </p:cNvPr>
          <p:cNvSpPr/>
          <p:nvPr userDrawn="1"/>
        </p:nvSpPr>
        <p:spPr>
          <a:xfrm>
            <a:off x="11761211"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2" name="TextBox 11">
            <a:hlinkClick r:id="rId2" action="ppaction://hlinksldjump"/>
          </p:cNvPr>
          <p:cNvSpPr txBox="1"/>
          <p:nvPr userDrawn="1"/>
        </p:nvSpPr>
        <p:spPr>
          <a:xfrm>
            <a:off x="10310317"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14143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16" name="矩形 15"/>
          <p:cNvSpPr/>
          <p:nvPr userDrawn="1"/>
        </p:nvSpPr>
        <p:spPr>
          <a:xfrm>
            <a:off x="0" y="3444240"/>
            <a:ext cx="11812905" cy="341376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userDrawn="1"/>
        </p:nvSpPr>
        <p:spPr>
          <a:xfrm rot="3360000">
            <a:off x="2311674" y="3258396"/>
            <a:ext cx="8776970" cy="401320"/>
          </a:xfrm>
          <a:custGeom>
            <a:avLst/>
            <a:gdLst>
              <a:gd name="connsiteX0" fmla="*/ 306 w 13822"/>
              <a:gd name="connsiteY0" fmla="*/ 0 h 632"/>
              <a:gd name="connsiteX1" fmla="*/ 13822 w 13822"/>
              <a:gd name="connsiteY1" fmla="*/ 56 h 632"/>
              <a:gd name="connsiteX2" fmla="*/ 13576 w 13822"/>
              <a:gd name="connsiteY2" fmla="*/ 632 h 632"/>
              <a:gd name="connsiteX3" fmla="*/ 0 w 13822"/>
              <a:gd name="connsiteY3" fmla="*/ 627 h 632"/>
              <a:gd name="connsiteX4" fmla="*/ 306 w 13822"/>
              <a:gd name="connsiteY4" fmla="*/ 0 h 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2" h="632">
                <a:moveTo>
                  <a:pt x="306" y="0"/>
                </a:moveTo>
                <a:lnTo>
                  <a:pt x="13822" y="56"/>
                </a:lnTo>
                <a:lnTo>
                  <a:pt x="13576" y="632"/>
                </a:lnTo>
                <a:lnTo>
                  <a:pt x="0" y="627"/>
                </a:lnTo>
                <a:lnTo>
                  <a:pt x="306" y="0"/>
                </a:lnTo>
                <a:close/>
              </a:path>
            </a:pathLst>
          </a:custGeom>
          <a:solidFill>
            <a:schemeClr val="accent6">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userDrawn="1"/>
        </p:nvGrpSpPr>
        <p:grpSpPr>
          <a:xfrm>
            <a:off x="0" y="635"/>
            <a:ext cx="2955925" cy="1682750"/>
            <a:chOff x="0" y="1"/>
            <a:chExt cx="4655" cy="2650"/>
          </a:xfrm>
        </p:grpSpPr>
        <p:pic>
          <p:nvPicPr>
            <p:cNvPr id="19" name="图片 18" descr="创新设计字体-01"/>
            <p:cNvPicPr>
              <a:picLocks noChangeAspect="1"/>
            </p:cNvPicPr>
            <p:nvPr userDrawn="1"/>
          </p:nvPicPr>
          <p:blipFill>
            <a:blip r:embed="rId2" cstate="print"/>
            <a:stretch>
              <a:fillRect/>
            </a:stretch>
          </p:blipFill>
          <p:spPr>
            <a:xfrm>
              <a:off x="0" y="1"/>
              <a:ext cx="2650" cy="2650"/>
            </a:xfrm>
            <a:prstGeom prst="rect">
              <a:avLst/>
            </a:prstGeom>
          </p:spPr>
        </p:pic>
        <p:sp>
          <p:nvSpPr>
            <p:cNvPr id="20" name="文本框 8"/>
            <p:cNvSpPr txBox="1"/>
            <p:nvPr userDrawn="1"/>
          </p:nvSpPr>
          <p:spPr>
            <a:xfrm>
              <a:off x="1909" y="1078"/>
              <a:ext cx="2746" cy="919"/>
            </a:xfrm>
            <a:prstGeom prst="rect">
              <a:avLst/>
            </a:prstGeom>
            <a:noFill/>
          </p:spPr>
          <p:txBody>
            <a:bodyPr wrap="square" rtlCol="0">
              <a:spAutoFit/>
            </a:bodyPr>
            <a:lstStyle/>
            <a:p>
              <a:pPr algn="l">
                <a:lnSpc>
                  <a:spcPct val="100000"/>
                </a:lnSpc>
              </a:pPr>
              <a:r>
                <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rPr>
                <a:t>INNOVATIVE </a:t>
              </a:r>
            </a:p>
            <a:p>
              <a:pPr algn="l">
                <a:lnSpc>
                  <a:spcPct val="100000"/>
                </a:lnSpc>
              </a:pPr>
              <a:r>
                <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rPr>
                <a:t>DESIGN</a:t>
              </a:r>
            </a:p>
          </p:txBody>
        </p:sp>
      </p:grpSp>
      <p:sp>
        <p:nvSpPr>
          <p:cNvPr id="21" name="矩形 1"/>
          <p:cNvSpPr/>
          <p:nvPr userDrawn="1"/>
        </p:nvSpPr>
        <p:spPr>
          <a:xfrm>
            <a:off x="4206875" y="-2140"/>
            <a:ext cx="7985125" cy="6906359"/>
          </a:xfrm>
          <a:custGeom>
            <a:avLst/>
            <a:gdLst>
              <a:gd name="connsiteX0" fmla="*/ 0 w 7984489"/>
              <a:gd name="connsiteY0" fmla="*/ 0 h 6891519"/>
              <a:gd name="connsiteX1" fmla="*/ 7984489 w 7984489"/>
              <a:gd name="connsiteY1" fmla="*/ 0 h 6891519"/>
              <a:gd name="connsiteX2" fmla="*/ 7984489 w 7984489"/>
              <a:gd name="connsiteY2" fmla="*/ 6891519 h 6891519"/>
              <a:gd name="connsiteX3" fmla="*/ 0 w 7984489"/>
              <a:gd name="connsiteY3" fmla="*/ 6891519 h 6891519"/>
              <a:gd name="connsiteX4" fmla="*/ 0 w 7984489"/>
              <a:gd name="connsiteY4" fmla="*/ 0 h 6891519"/>
              <a:gd name="connsiteX0" fmla="*/ 0 w 7984489"/>
              <a:gd name="connsiteY0" fmla="*/ 0 h 6904219"/>
              <a:gd name="connsiteX1" fmla="*/ 7984489 w 7984489"/>
              <a:gd name="connsiteY1" fmla="*/ 0 h 6904219"/>
              <a:gd name="connsiteX2" fmla="*/ 7984489 w 7984489"/>
              <a:gd name="connsiteY2" fmla="*/ 6891519 h 6904219"/>
              <a:gd name="connsiteX3" fmla="*/ 4775200 w 7984489"/>
              <a:gd name="connsiteY3" fmla="*/ 6904219 h 6904219"/>
              <a:gd name="connsiteX4" fmla="*/ 0 w 7984489"/>
              <a:gd name="connsiteY4" fmla="*/ 0 h 6904219"/>
              <a:gd name="connsiteX0" fmla="*/ 0 w 7984489"/>
              <a:gd name="connsiteY0" fmla="*/ 0 h 6904219"/>
              <a:gd name="connsiteX1" fmla="*/ 7984489 w 7984489"/>
              <a:gd name="connsiteY1" fmla="*/ 0 h 6904219"/>
              <a:gd name="connsiteX2" fmla="*/ 7984489 w 7984489"/>
              <a:gd name="connsiteY2" fmla="*/ 6891519 h 6904219"/>
              <a:gd name="connsiteX3" fmla="*/ 4670425 w 7984489"/>
              <a:gd name="connsiteY3" fmla="*/ 6904219 h 6904219"/>
              <a:gd name="connsiteX4" fmla="*/ 0 w 7984489"/>
              <a:gd name="connsiteY4" fmla="*/ 0 h 6904219"/>
              <a:gd name="connsiteX0" fmla="*/ 0 w 7889247"/>
              <a:gd name="connsiteY0" fmla="*/ 0 h 6904219"/>
              <a:gd name="connsiteX1" fmla="*/ 7889247 w 7889247"/>
              <a:gd name="connsiteY1" fmla="*/ 0 h 6904219"/>
              <a:gd name="connsiteX2" fmla="*/ 7889247 w 7889247"/>
              <a:gd name="connsiteY2" fmla="*/ 6891519 h 6904219"/>
              <a:gd name="connsiteX3" fmla="*/ 4575183 w 7889247"/>
              <a:gd name="connsiteY3" fmla="*/ 6904219 h 6904219"/>
              <a:gd name="connsiteX4" fmla="*/ 0 w 7889247"/>
              <a:gd name="connsiteY4" fmla="*/ 0 h 6904219"/>
              <a:gd name="connsiteX0" fmla="*/ 0 w 7990839"/>
              <a:gd name="connsiteY0" fmla="*/ 6348 h 6904219"/>
              <a:gd name="connsiteX1" fmla="*/ 7990839 w 7990839"/>
              <a:gd name="connsiteY1" fmla="*/ 0 h 6904219"/>
              <a:gd name="connsiteX2" fmla="*/ 7990839 w 7990839"/>
              <a:gd name="connsiteY2" fmla="*/ 6891519 h 6904219"/>
              <a:gd name="connsiteX3" fmla="*/ 4676775 w 7990839"/>
              <a:gd name="connsiteY3" fmla="*/ 6904219 h 6904219"/>
              <a:gd name="connsiteX4" fmla="*/ 0 w 7990839"/>
              <a:gd name="connsiteY4" fmla="*/ 6348 h 6904219"/>
              <a:gd name="connsiteX0" fmla="*/ 0 w 7984490"/>
              <a:gd name="connsiteY0" fmla="*/ 0 h 6904221"/>
              <a:gd name="connsiteX1" fmla="*/ 7984490 w 7984490"/>
              <a:gd name="connsiteY1" fmla="*/ 2 h 6904221"/>
              <a:gd name="connsiteX2" fmla="*/ 7984490 w 7984490"/>
              <a:gd name="connsiteY2" fmla="*/ 6891521 h 6904221"/>
              <a:gd name="connsiteX3" fmla="*/ 4670426 w 7984490"/>
              <a:gd name="connsiteY3" fmla="*/ 6904221 h 6904221"/>
              <a:gd name="connsiteX4" fmla="*/ 0 w 7984490"/>
              <a:gd name="connsiteY4" fmla="*/ 0 h 6904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4490" h="6904221">
                <a:moveTo>
                  <a:pt x="0" y="0"/>
                </a:moveTo>
                <a:lnTo>
                  <a:pt x="7984490" y="2"/>
                </a:lnTo>
                <a:lnTo>
                  <a:pt x="7984490" y="6891521"/>
                </a:lnTo>
                <a:lnTo>
                  <a:pt x="4670426" y="6904221"/>
                </a:lnTo>
                <a:lnTo>
                  <a:pt x="0" y="0"/>
                </a:lnTo>
                <a:close/>
              </a:path>
            </a:pathLst>
          </a:custGeom>
          <a:blipFill>
            <a:blip r:embed="rId3"/>
            <a:srcRect/>
            <a:stretch>
              <a:fillRect l="-13066" t="-1" r="-36425" b="-153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
          <p:cNvSpPr txBox="1"/>
          <p:nvPr userDrawn="1"/>
        </p:nvSpPr>
        <p:spPr>
          <a:xfrm>
            <a:off x="382321"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smtClean="0">
                <a:solidFill>
                  <a:schemeClr val="accent6">
                    <a:lumMod val="75000"/>
                  </a:schemeClr>
                </a:solidFill>
                <a:latin typeface="微软雅黑" panose="020B0503020204020204" pitchFamily="34" charset="-122"/>
                <a:ea typeface="微软雅黑" panose="020B0503020204020204" pitchFamily="34" charset="-122"/>
                <a:sym typeface="+mn-ea"/>
              </a:rPr>
              <a:t>新知自主预习</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1" name="直接连接符 20"/>
          <p:cNvCxnSpPr/>
          <p:nvPr userDrawn="1"/>
        </p:nvCxnSpPr>
        <p:spPr>
          <a:xfrm>
            <a:off x="192405" y="358157"/>
            <a:ext cx="10945495" cy="8255"/>
          </a:xfrm>
          <a:prstGeom prst="line">
            <a:avLst/>
          </a:prstGeom>
          <a:ln w="19050">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22" name="矩形 21"/>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动作按钮: 后退或前一项 23">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5" name="动作按钮: 前进或下一项 24">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6" name="动作按钮: 结束 25">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TextBox 26">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
        <p:nvSpPr>
          <p:cNvPr id="30" name="矩形 29"/>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课堂互动探究</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微专题</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93649830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方法篇</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itchFamily="34" charset="-122"/>
                <a:ea typeface="微软雅黑" pitchFamily="34" charset="-122"/>
              </a:rPr>
              <a:t>目录</a:t>
            </a:r>
            <a:endParaRPr lang="zh-CN" altLang="en-US" sz="1600" b="1" u="sng" dirty="0">
              <a:solidFill>
                <a:schemeClr val="accent1">
                  <a:lumMod val="7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10398448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8">
            <a:alpha val="22000"/>
          </a:srgb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72" r:id="rId2"/>
    <p:sldLayoutId id="2147483650" r:id="rId3"/>
    <p:sldLayoutId id="2147483671" r:id="rId4"/>
    <p:sldLayoutId id="2147483654" r:id="rId5"/>
    <p:sldLayoutId id="2147483660" r:id="rId6"/>
    <p:sldLayoutId id="2147483661" r:id="rId7"/>
    <p:sldLayoutId id="2147483676" r:id="rId8"/>
    <p:sldLayoutId id="2147483680" r:id="rId9"/>
    <p:sldLayoutId id="2147483662" r:id="rId10"/>
    <p:sldLayoutId id="2147483664" r:id="rId11"/>
    <p:sldLayoutId id="2147483665" r:id="rId12"/>
    <p:sldLayoutId id="2147483666" r:id="rId13"/>
    <p:sldLayoutId id="2147483674" r:id="rId14"/>
    <p:sldLayoutId id="2147483667" r:id="rId15"/>
    <p:sldLayoutId id="2147483669" r:id="rId16"/>
  </p:sldLayoutIdLst>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txStyles>
    <p:titleStyle>
      <a:lvl1pPr algn="l" defTabSz="91432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2" indent="-228582" algn="l" defTabSz="91432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46" indent="-228582" algn="l" defTabSz="9143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09" indent="-228582" algn="l" defTabSz="9143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72"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235"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398"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562"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25"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888" indent="-228582" algn="l" defTabSz="91432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326" rtl="0" eaLnBrk="1" latinLnBrk="0" hangingPunct="1">
        <a:defRPr sz="1900" kern="1200">
          <a:solidFill>
            <a:schemeClr val="tx1"/>
          </a:solidFill>
          <a:latin typeface="+mn-lt"/>
          <a:ea typeface="+mn-ea"/>
          <a:cs typeface="+mn-cs"/>
        </a:defRPr>
      </a:lvl1pPr>
      <a:lvl2pPr marL="457163" algn="l" defTabSz="914326" rtl="0" eaLnBrk="1" latinLnBrk="0" hangingPunct="1">
        <a:defRPr sz="1900" kern="1200">
          <a:solidFill>
            <a:schemeClr val="tx1"/>
          </a:solidFill>
          <a:latin typeface="+mn-lt"/>
          <a:ea typeface="+mn-ea"/>
          <a:cs typeface="+mn-cs"/>
        </a:defRPr>
      </a:lvl2pPr>
      <a:lvl3pPr marL="914326" algn="l" defTabSz="914326" rtl="0" eaLnBrk="1" latinLnBrk="0" hangingPunct="1">
        <a:defRPr sz="1900" kern="1200">
          <a:solidFill>
            <a:schemeClr val="tx1"/>
          </a:solidFill>
          <a:latin typeface="+mn-lt"/>
          <a:ea typeface="+mn-ea"/>
          <a:cs typeface="+mn-cs"/>
        </a:defRPr>
      </a:lvl3pPr>
      <a:lvl4pPr marL="1371490" algn="l" defTabSz="914326" rtl="0" eaLnBrk="1" latinLnBrk="0" hangingPunct="1">
        <a:defRPr sz="1900" kern="1200">
          <a:solidFill>
            <a:schemeClr val="tx1"/>
          </a:solidFill>
          <a:latin typeface="+mn-lt"/>
          <a:ea typeface="+mn-ea"/>
          <a:cs typeface="+mn-cs"/>
        </a:defRPr>
      </a:lvl4pPr>
      <a:lvl5pPr marL="1828653" algn="l" defTabSz="914326" rtl="0" eaLnBrk="1" latinLnBrk="0" hangingPunct="1">
        <a:defRPr sz="1900" kern="1200">
          <a:solidFill>
            <a:schemeClr val="tx1"/>
          </a:solidFill>
          <a:latin typeface="+mn-lt"/>
          <a:ea typeface="+mn-ea"/>
          <a:cs typeface="+mn-cs"/>
        </a:defRPr>
      </a:lvl5pPr>
      <a:lvl6pPr marL="2285818" algn="l" defTabSz="914326" rtl="0" eaLnBrk="1" latinLnBrk="0" hangingPunct="1">
        <a:defRPr sz="1900" kern="1200">
          <a:solidFill>
            <a:schemeClr val="tx1"/>
          </a:solidFill>
          <a:latin typeface="+mn-lt"/>
          <a:ea typeface="+mn-ea"/>
          <a:cs typeface="+mn-cs"/>
        </a:defRPr>
      </a:lvl6pPr>
      <a:lvl7pPr marL="2742981" algn="l" defTabSz="914326" rtl="0" eaLnBrk="1" latinLnBrk="0" hangingPunct="1">
        <a:defRPr sz="1900" kern="1200">
          <a:solidFill>
            <a:schemeClr val="tx1"/>
          </a:solidFill>
          <a:latin typeface="+mn-lt"/>
          <a:ea typeface="+mn-ea"/>
          <a:cs typeface="+mn-cs"/>
        </a:defRPr>
      </a:lvl7pPr>
      <a:lvl8pPr marL="3200144" algn="l" defTabSz="914326" rtl="0" eaLnBrk="1" latinLnBrk="0" hangingPunct="1">
        <a:defRPr sz="1900" kern="1200">
          <a:solidFill>
            <a:schemeClr val="tx1"/>
          </a:solidFill>
          <a:latin typeface="+mn-lt"/>
          <a:ea typeface="+mn-ea"/>
          <a:cs typeface="+mn-cs"/>
        </a:defRPr>
      </a:lvl8pPr>
      <a:lvl9pPr marL="3657307" algn="l" defTabSz="91432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Word_97_-_2003___5.doc"/><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5.xml"/><Relationship Id="rId7" Type="http://schemas.openxmlformats.org/officeDocument/2006/relationships/image" Target="../media/image12.e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Microsoft_Word_97_-_2003___6.doc"/><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7.e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Microsoft_Word_97_-_2003___8.doc"/><Relationship Id="rId5" Type="http://schemas.openxmlformats.org/officeDocument/2006/relationships/image" Target="../media/image16.emf"/><Relationship Id="rId4" Type="http://schemas.openxmlformats.org/officeDocument/2006/relationships/oleObject" Target="../embeddings/Microsoft_Word_97_-_2003___7.doc"/></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Word_97_-_2003___9.doc"/><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0.emf"/><Relationship Id="rId5" Type="http://schemas.openxmlformats.org/officeDocument/2006/relationships/oleObject" Target="../embeddings/Microsoft_Word_97_-_2003___10.doc"/><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21.emf"/><Relationship Id="rId4" Type="http://schemas.openxmlformats.org/officeDocument/2006/relationships/oleObject" Target="../embeddings/Microsoft_Word_97_-_2003___11.doc"/></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Microsoft_Word_97_-_2003___12.doc"/><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24.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Word_97_-_2003___13.doc"/><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25.emf"/></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8.e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Microsoft_Word_97_-_2003___15.doc"/><Relationship Id="rId5" Type="http://schemas.openxmlformats.org/officeDocument/2006/relationships/image" Target="../media/image27.emf"/><Relationship Id="rId4" Type="http://schemas.openxmlformats.org/officeDocument/2006/relationships/oleObject" Target="../embeddings/Microsoft_Word_97_-_2003___14.doc"/></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Microsoft_Word_97_-_2003___16.doc"/><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30.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Microsoft_Word_97_-_2003___17.doc"/><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32.emf"/><Relationship Id="rId5" Type="http://schemas.openxmlformats.org/officeDocument/2006/relationships/oleObject" Target="../embeddings/Microsoft_Word_97_-_2003___18.doc"/><Relationship Id="rId4" Type="http://schemas.openxmlformats.org/officeDocument/2006/relationships/image" Target="../media/image31.emf"/></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42.xml"/><Relationship Id="rId5" Type="http://schemas.openxmlformats.org/officeDocument/2006/relationships/slide" Target="slide55.xml"/><Relationship Id="rId4" Type="http://schemas.openxmlformats.org/officeDocument/2006/relationships/slide" Target="slide17.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Word_97_-_2003___19.doc"/><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34.emf"/></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37.emf"/><Relationship Id="rId4" Type="http://schemas.openxmlformats.org/officeDocument/2006/relationships/oleObject" Target="../embeddings/Microsoft_Word_97_-_2003___20.doc"/></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Microsoft_Word_97_-_2003___21.doc"/><Relationship Id="rId2" Type="http://schemas.openxmlformats.org/officeDocument/2006/relationships/slideLayout" Target="../slideLayouts/slideLayout10.xml"/><Relationship Id="rId1" Type="http://schemas.openxmlformats.org/officeDocument/2006/relationships/vmlDrawing" Target="../drawings/vmlDrawing17.vml"/><Relationship Id="rId5" Type="http://schemas.openxmlformats.org/officeDocument/2006/relationships/image" Target="../media/image39.png"/><Relationship Id="rId4" Type="http://schemas.openxmlformats.org/officeDocument/2006/relationships/image" Target="../media/image38.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Microsoft_Word_97_-_2003___22.doc"/><Relationship Id="rId2" Type="http://schemas.openxmlformats.org/officeDocument/2006/relationships/slideLayout" Target="../slideLayouts/slideLayout10.xml"/><Relationship Id="rId1" Type="http://schemas.openxmlformats.org/officeDocument/2006/relationships/vmlDrawing" Target="../drawings/vmlDrawing18.vml"/><Relationship Id="rId6" Type="http://schemas.openxmlformats.org/officeDocument/2006/relationships/image" Target="../media/image41.emf"/><Relationship Id="rId5" Type="http://schemas.openxmlformats.org/officeDocument/2006/relationships/oleObject" Target="../embeddings/Microsoft_Word_97_-_2003___23.doc"/><Relationship Id="rId4" Type="http://schemas.openxmlformats.org/officeDocument/2006/relationships/image" Target="../media/image40.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Microsoft_Word_97_-_2003___24.doc"/><Relationship Id="rId2" Type="http://schemas.openxmlformats.org/officeDocument/2006/relationships/slideLayout" Target="../slideLayouts/slideLayout10.xml"/><Relationship Id="rId1" Type="http://schemas.openxmlformats.org/officeDocument/2006/relationships/vmlDrawing" Target="../drawings/vmlDrawing19.vml"/><Relationship Id="rId6" Type="http://schemas.openxmlformats.org/officeDocument/2006/relationships/image" Target="../media/image43.emf"/><Relationship Id="rId5" Type="http://schemas.openxmlformats.org/officeDocument/2006/relationships/oleObject" Target="../embeddings/Microsoft_Word_97_-_2003___25.doc"/><Relationship Id="rId4" Type="http://schemas.openxmlformats.org/officeDocument/2006/relationships/image" Target="../media/image42.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11.xml"/><Relationship Id="rId1" Type="http://schemas.openxmlformats.org/officeDocument/2006/relationships/vmlDrawing" Target="../drawings/vmlDrawing20.vml"/><Relationship Id="rId6" Type="http://schemas.openxmlformats.org/officeDocument/2006/relationships/image" Target="../media/image46.png"/><Relationship Id="rId5" Type="http://schemas.openxmlformats.org/officeDocument/2006/relationships/image" Target="../media/image44.emf"/><Relationship Id="rId4" Type="http://schemas.openxmlformats.org/officeDocument/2006/relationships/oleObject" Target="../embeddings/Microsoft_Word_97_-_2003___26.doc"/></Relationships>
</file>

<file path=ppt/slides/_rels/slide57.xml.rels><?xml version="1.0" encoding="UTF-8" standalone="yes"?>
<Relationships xmlns="http://schemas.openxmlformats.org/package/2006/relationships"><Relationship Id="rId3" Type="http://schemas.openxmlformats.org/officeDocument/2006/relationships/oleObject" Target="../embeddings/Microsoft_Word_97_-_2003___27.doc"/><Relationship Id="rId2" Type="http://schemas.openxmlformats.org/officeDocument/2006/relationships/slideLayout" Target="../slideLayouts/slideLayout11.xml"/><Relationship Id="rId1" Type="http://schemas.openxmlformats.org/officeDocument/2006/relationships/vmlDrawing" Target="../drawings/vmlDrawing21.vml"/><Relationship Id="rId4" Type="http://schemas.openxmlformats.org/officeDocument/2006/relationships/image" Target="../media/image47.emf"/></Relationships>
</file>

<file path=ppt/slides/_rels/slide58.xml.rels><?xml version="1.0" encoding="UTF-8" standalone="yes"?>
<Relationships xmlns="http://schemas.openxmlformats.org/package/2006/relationships"><Relationship Id="rId3" Type="http://schemas.openxmlformats.org/officeDocument/2006/relationships/oleObject" Target="../embeddings/Microsoft_Word_97_-_2003___28.doc"/><Relationship Id="rId2" Type="http://schemas.openxmlformats.org/officeDocument/2006/relationships/slideLayout" Target="../slideLayouts/slideLayout11.xml"/><Relationship Id="rId1" Type="http://schemas.openxmlformats.org/officeDocument/2006/relationships/vmlDrawing" Target="../drawings/vmlDrawing22.vml"/><Relationship Id="rId4" Type="http://schemas.openxmlformats.org/officeDocument/2006/relationships/image" Target="../media/image48.emf"/></Relationships>
</file>

<file path=ppt/slides/_rels/slide59.xml.rels><?xml version="1.0" encoding="UTF-8" standalone="yes"?>
<Relationships xmlns="http://schemas.openxmlformats.org/package/2006/relationships"><Relationship Id="rId3" Type="http://schemas.openxmlformats.org/officeDocument/2006/relationships/oleObject" Target="../embeddings/Microsoft_Word_97_-_2003___29.doc"/><Relationship Id="rId2" Type="http://schemas.openxmlformats.org/officeDocument/2006/relationships/slideLayout" Target="../slideLayouts/slideLayout11.xml"/><Relationship Id="rId1" Type="http://schemas.openxmlformats.org/officeDocument/2006/relationships/vmlDrawing" Target="../drawings/vmlDrawing23.vml"/><Relationship Id="rId5" Type="http://schemas.openxmlformats.org/officeDocument/2006/relationships/image" Target="../media/image50.png"/><Relationship Id="rId4" Type="http://schemas.openxmlformats.org/officeDocument/2006/relationships/image" Target="../media/image49.emf"/></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Word_97_-_2003___1.doc"/><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Microsoft_Word_97_-_2003___30.doc"/><Relationship Id="rId2" Type="http://schemas.openxmlformats.org/officeDocument/2006/relationships/slideLayout" Target="../slideLayouts/slideLayout11.xml"/><Relationship Id="rId1" Type="http://schemas.openxmlformats.org/officeDocument/2006/relationships/vmlDrawing" Target="../drawings/vmlDrawing24.vml"/><Relationship Id="rId6" Type="http://schemas.openxmlformats.org/officeDocument/2006/relationships/image" Target="../media/image52.emf"/><Relationship Id="rId5" Type="http://schemas.openxmlformats.org/officeDocument/2006/relationships/oleObject" Target="../embeddings/Microsoft_Word_97_-_2003___31.doc"/><Relationship Id="rId4" Type="http://schemas.openxmlformats.org/officeDocument/2006/relationships/image" Target="../media/image51.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Microsoft_Word_97_-_2003___32.doc"/><Relationship Id="rId2" Type="http://schemas.openxmlformats.org/officeDocument/2006/relationships/slideLayout" Target="../slideLayouts/slideLayout11.xml"/><Relationship Id="rId1" Type="http://schemas.openxmlformats.org/officeDocument/2006/relationships/vmlDrawing" Target="../drawings/vmlDrawing25.vml"/><Relationship Id="rId4" Type="http://schemas.openxmlformats.org/officeDocument/2006/relationships/image" Target="../media/image53.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Microsoft_Word_97_-_2003___33.doc"/><Relationship Id="rId2" Type="http://schemas.openxmlformats.org/officeDocument/2006/relationships/slideLayout" Target="../slideLayouts/slideLayout11.xml"/><Relationship Id="rId1" Type="http://schemas.openxmlformats.org/officeDocument/2006/relationships/vmlDrawing" Target="../drawings/vmlDrawing26.vml"/><Relationship Id="rId4" Type="http://schemas.openxmlformats.org/officeDocument/2006/relationships/image" Target="../media/image54.emf"/></Relationships>
</file>

<file path=ppt/slides/_rels/slide67.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oleObject" Target="../embeddings/Microsoft_Word_97_-_2003___34.doc"/><Relationship Id="rId7" Type="http://schemas.openxmlformats.org/officeDocument/2006/relationships/oleObject" Target="../embeddings/Microsoft_Word_97_-_2003___36.doc"/><Relationship Id="rId2" Type="http://schemas.openxmlformats.org/officeDocument/2006/relationships/slideLayout" Target="../slideLayouts/slideLayout11.xml"/><Relationship Id="rId1" Type="http://schemas.openxmlformats.org/officeDocument/2006/relationships/vmlDrawing" Target="../drawings/vmlDrawing27.vml"/><Relationship Id="rId6" Type="http://schemas.openxmlformats.org/officeDocument/2006/relationships/image" Target="../media/image56.emf"/><Relationship Id="rId5" Type="http://schemas.openxmlformats.org/officeDocument/2006/relationships/oleObject" Target="../embeddings/Microsoft_Word_97_-_2003___35.doc"/><Relationship Id="rId4" Type="http://schemas.openxmlformats.org/officeDocument/2006/relationships/image" Target="../media/image55.emf"/></Relationships>
</file>

<file path=ppt/slides/_rels/slide68.xml.rels><?xml version="1.0" encoding="UTF-8" standalone="yes"?>
<Relationships xmlns="http://schemas.openxmlformats.org/package/2006/relationships"><Relationship Id="rId3" Type="http://schemas.openxmlformats.org/officeDocument/2006/relationships/oleObject" Target="../embeddings/Microsoft_Word_97_-_2003___37.doc"/><Relationship Id="rId2" Type="http://schemas.openxmlformats.org/officeDocument/2006/relationships/slideLayout" Target="../slideLayouts/slideLayout11.xml"/><Relationship Id="rId1" Type="http://schemas.openxmlformats.org/officeDocument/2006/relationships/vmlDrawing" Target="../drawings/vmlDrawing28.vml"/><Relationship Id="rId6" Type="http://schemas.openxmlformats.org/officeDocument/2006/relationships/image" Target="../media/image59.emf"/><Relationship Id="rId5" Type="http://schemas.openxmlformats.org/officeDocument/2006/relationships/oleObject" Target="../embeddings/Microsoft_Word_97_-_2003___38.doc"/><Relationship Id="rId4" Type="http://schemas.openxmlformats.org/officeDocument/2006/relationships/image" Target="../media/image58.emf"/></Relationships>
</file>

<file path=ppt/slides/_rels/slide69.xml.rels><?xml version="1.0" encoding="UTF-8" standalone="yes"?>
<Relationships xmlns="http://schemas.openxmlformats.org/package/2006/relationships"><Relationship Id="rId3" Type="http://schemas.openxmlformats.org/officeDocument/2006/relationships/oleObject" Target="../embeddings/Microsoft_Word_97_-_2003___39.doc"/><Relationship Id="rId2" Type="http://schemas.openxmlformats.org/officeDocument/2006/relationships/slideLayout" Target="../slideLayouts/slideLayout11.xml"/><Relationship Id="rId1" Type="http://schemas.openxmlformats.org/officeDocument/2006/relationships/vmlDrawing" Target="../drawings/vmlDrawing29.vml"/><Relationship Id="rId4" Type="http://schemas.openxmlformats.org/officeDocument/2006/relationships/image" Target="../media/image60.emf"/></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Word_97_-_2003___2.doc"/><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11.xml"/><Relationship Id="rId1" Type="http://schemas.openxmlformats.org/officeDocument/2006/relationships/vmlDrawing" Target="../drawings/vmlDrawing30.vml"/><Relationship Id="rId5" Type="http://schemas.openxmlformats.org/officeDocument/2006/relationships/image" Target="../media/image61.emf"/><Relationship Id="rId4" Type="http://schemas.openxmlformats.org/officeDocument/2006/relationships/oleObject" Target="../embeddings/Microsoft_Word_97_-_2003___40.doc"/></Relationships>
</file>

<file path=ppt/slides/_rels/slide72.xml.rels><?xml version="1.0" encoding="UTF-8" standalone="yes"?>
<Relationships xmlns="http://schemas.openxmlformats.org/package/2006/relationships"><Relationship Id="rId3" Type="http://schemas.openxmlformats.org/officeDocument/2006/relationships/oleObject" Target="../embeddings/Microsoft_Word_97_-_2003___41.doc"/><Relationship Id="rId2" Type="http://schemas.openxmlformats.org/officeDocument/2006/relationships/slideLayout" Target="../slideLayouts/slideLayout11.xml"/><Relationship Id="rId1" Type="http://schemas.openxmlformats.org/officeDocument/2006/relationships/vmlDrawing" Target="../drawings/vmlDrawing31.vml"/><Relationship Id="rId4" Type="http://schemas.openxmlformats.org/officeDocument/2006/relationships/image" Target="../media/image63.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Microsoft_Word_97_-_2003___42.doc"/><Relationship Id="rId2" Type="http://schemas.openxmlformats.org/officeDocument/2006/relationships/slideLayout" Target="../slideLayouts/slideLayout11.xml"/><Relationship Id="rId1" Type="http://schemas.openxmlformats.org/officeDocument/2006/relationships/vmlDrawing" Target="../drawings/vmlDrawing32.vml"/><Relationship Id="rId4" Type="http://schemas.openxmlformats.org/officeDocument/2006/relationships/image" Target="../media/image64.emf"/></Relationships>
</file>

<file path=ppt/slides/_rels/slide78.xml.rels><?xml version="1.0" encoding="UTF-8" standalone="yes"?>
<Relationships xmlns="http://schemas.openxmlformats.org/package/2006/relationships"><Relationship Id="rId3" Type="http://schemas.openxmlformats.org/officeDocument/2006/relationships/oleObject" Target="../embeddings/Microsoft_Word_97_-_2003___43.doc"/><Relationship Id="rId2" Type="http://schemas.openxmlformats.org/officeDocument/2006/relationships/slideLayout" Target="../slideLayouts/slideLayout11.xml"/><Relationship Id="rId1" Type="http://schemas.openxmlformats.org/officeDocument/2006/relationships/vmlDrawing" Target="../drawings/vmlDrawing33.vml"/><Relationship Id="rId4" Type="http://schemas.openxmlformats.org/officeDocument/2006/relationships/image" Target="../media/image65.emf"/></Relationships>
</file>

<file path=ppt/slides/_rels/slide79.xml.rels><?xml version="1.0" encoding="UTF-8" standalone="yes"?>
<Relationships xmlns="http://schemas.openxmlformats.org/package/2006/relationships"><Relationship Id="rId3" Type="http://schemas.openxmlformats.org/officeDocument/2006/relationships/oleObject" Target="../embeddings/Microsoft_Word_97_-_2003___44.doc"/><Relationship Id="rId2" Type="http://schemas.openxmlformats.org/officeDocument/2006/relationships/slideLayout" Target="../slideLayouts/slideLayout11.xml"/><Relationship Id="rId1" Type="http://schemas.openxmlformats.org/officeDocument/2006/relationships/vmlDrawing" Target="../drawings/vmlDrawing34.vml"/><Relationship Id="rId4" Type="http://schemas.openxmlformats.org/officeDocument/2006/relationships/image" Target="../media/image66.emf"/></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Word_97_-_2003___3.doc"/><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80.xml.rels><?xml version="1.0" encoding="UTF-8" standalone="yes"?>
<Relationships xmlns="http://schemas.openxmlformats.org/package/2006/relationships"><Relationship Id="rId3" Type="http://schemas.openxmlformats.org/officeDocument/2006/relationships/oleObject" Target="../embeddings/Microsoft_Word_97_-_2003___45.doc"/><Relationship Id="rId2" Type="http://schemas.openxmlformats.org/officeDocument/2006/relationships/slideLayout" Target="../slideLayouts/slideLayout11.xml"/><Relationship Id="rId1" Type="http://schemas.openxmlformats.org/officeDocument/2006/relationships/vmlDrawing" Target="../drawings/vmlDrawing35.vml"/><Relationship Id="rId4" Type="http://schemas.openxmlformats.org/officeDocument/2006/relationships/image" Target="../media/image67.emf"/></Relationships>
</file>

<file path=ppt/slides/_rels/slide8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Word_97_-_2003___4.doc"/><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
          <p:cNvSpPr txBox="1"/>
          <p:nvPr/>
        </p:nvSpPr>
        <p:spPr>
          <a:xfrm>
            <a:off x="-25559" y="2754719"/>
            <a:ext cx="9501505" cy="1399357"/>
          </a:xfrm>
          <a:prstGeom prst="rect">
            <a:avLst/>
          </a:prstGeom>
          <a:noFill/>
        </p:spPr>
        <p:txBody>
          <a:bodyPr wrap="square" rtlCol="0">
            <a:spAutoFit/>
          </a:bodyPr>
          <a:lstStyle/>
          <a:p>
            <a:pPr>
              <a:lnSpc>
                <a:spcPct val="110000"/>
              </a:lnSpc>
              <a:spcBef>
                <a:spcPts val="0"/>
              </a:spcBef>
              <a:spcAft>
                <a:spcPts val="0"/>
              </a:spcAft>
            </a:pPr>
            <a:r>
              <a:rPr lang="zh-CN" altLang="en-US" sz="40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第三单元　</a:t>
            </a:r>
            <a:endParaRPr lang="en-US" altLang="zh-CN" sz="4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10000"/>
              </a:lnSpc>
              <a:spcBef>
                <a:spcPts val="0"/>
              </a:spcBef>
              <a:spcAft>
                <a:spcPts val="0"/>
              </a:spcAft>
            </a:pPr>
            <a:r>
              <a:rPr lang="zh-CN" altLang="en-US" sz="4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人</a:t>
            </a:r>
            <a:r>
              <a:rPr lang="zh-CN" altLang="en-US" sz="40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类对原子结构的认识</a:t>
            </a:r>
            <a:endParaRPr lang="en-US" altLang="zh-CN" sz="4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049483023"/>
              </p:ext>
            </p:extLst>
          </p:nvPr>
        </p:nvGraphicFramePr>
        <p:xfrm>
          <a:off x="334566" y="1899624"/>
          <a:ext cx="11414125" cy="2522538"/>
        </p:xfrm>
        <a:graphic>
          <a:graphicData uri="http://schemas.openxmlformats.org/presentationml/2006/ole">
            <mc:AlternateContent xmlns:mc="http://schemas.openxmlformats.org/markup-compatibility/2006">
              <mc:Choice xmlns:v="urn:schemas-microsoft-com:vml" Requires="v">
                <p:oleObj spid="_x0000_s6247" name="Document" r:id="rId3" imgW="11484297" imgH="2549698" progId="Word.Document.8">
                  <p:embed/>
                </p:oleObj>
              </mc:Choice>
              <mc:Fallback>
                <p:oleObj name="Document" r:id="rId3" imgW="11484297" imgH="2549698" progId="Word.Document.8">
                  <p:embed/>
                  <p:pic>
                    <p:nvPicPr>
                      <p:cNvPr id="0" name=""/>
                      <p:cNvPicPr/>
                      <p:nvPr/>
                    </p:nvPicPr>
                    <p:blipFill>
                      <a:blip r:embed="rId4"/>
                      <a:stretch>
                        <a:fillRect/>
                      </a:stretch>
                    </p:blipFill>
                    <p:spPr>
                      <a:xfrm>
                        <a:off x="334566" y="1899624"/>
                        <a:ext cx="11414125" cy="2522538"/>
                      </a:xfrm>
                      <a:prstGeom prst="rect">
                        <a:avLst/>
                      </a:prstGeom>
                    </p:spPr>
                  </p:pic>
                </p:oleObj>
              </mc:Fallback>
            </mc:AlternateContent>
          </a:graphicData>
        </a:graphic>
      </p:graphicFrame>
      <p:sp>
        <p:nvSpPr>
          <p:cNvPr id="5" name="矩形 4"/>
          <p:cNvSpPr/>
          <p:nvPr/>
        </p:nvSpPr>
        <p:spPr>
          <a:xfrm>
            <a:off x="5690161" y="1947241"/>
            <a:ext cx="518091" cy="492443"/>
          </a:xfrm>
          <a:prstGeom prst="rect">
            <a:avLst/>
          </a:prstGeom>
        </p:spPr>
        <p:txBody>
          <a:bodyPr wrap="none">
            <a:spAutoFit/>
          </a:bodyPr>
          <a:lstStyle/>
          <a:p>
            <a:r>
              <a:rPr lang="en-US" altLang="zh-CN" sz="2600" b="1" dirty="0">
                <a:solidFill>
                  <a:srgbClr val="C00000"/>
                </a:solidFill>
                <a:latin typeface="宋体" pitchFamily="2" charset="-122"/>
                <a:ea typeface="宋体" pitchFamily="2" charset="-122"/>
                <a:cs typeface="Times New Roman"/>
              </a:rPr>
              <a:t>×</a:t>
            </a:r>
            <a:endParaRPr lang="zh-CN" altLang="en-US" sz="2600" b="1" dirty="0">
              <a:solidFill>
                <a:srgbClr val="C00000"/>
              </a:solidFill>
              <a:latin typeface="宋体" pitchFamily="2" charset="-122"/>
              <a:ea typeface="宋体" pitchFamily="2" charset="-122"/>
            </a:endParaRPr>
          </a:p>
        </p:txBody>
      </p:sp>
      <p:sp>
        <p:nvSpPr>
          <p:cNvPr id="7" name="矩形 6"/>
          <p:cNvSpPr/>
          <p:nvPr/>
        </p:nvSpPr>
        <p:spPr>
          <a:xfrm>
            <a:off x="6725276" y="2754719"/>
            <a:ext cx="518091" cy="492443"/>
          </a:xfrm>
          <a:prstGeom prst="rect">
            <a:avLst/>
          </a:prstGeom>
        </p:spPr>
        <p:txBody>
          <a:bodyPr wrap="none">
            <a:spAutoFit/>
          </a:bodyPr>
          <a:lstStyle/>
          <a:p>
            <a:r>
              <a:rPr lang="en-US" altLang="zh-CN" sz="2600" b="1" dirty="0">
                <a:solidFill>
                  <a:srgbClr val="C00000"/>
                </a:solidFill>
                <a:latin typeface="宋体" pitchFamily="2" charset="-122"/>
                <a:ea typeface="宋体" pitchFamily="2" charset="-122"/>
                <a:cs typeface="Times New Roman"/>
              </a:rPr>
              <a:t>√</a:t>
            </a:r>
            <a:endParaRPr lang="zh-CN" altLang="en-US" sz="2600" b="1" dirty="0">
              <a:solidFill>
                <a:srgbClr val="C00000"/>
              </a:solidFill>
              <a:latin typeface="宋体" pitchFamily="2" charset="-122"/>
              <a:ea typeface="宋体" pitchFamily="2" charset="-122"/>
            </a:endParaRPr>
          </a:p>
        </p:txBody>
      </p:sp>
      <p:sp>
        <p:nvSpPr>
          <p:cNvPr id="9" name="矩形 8"/>
          <p:cNvSpPr/>
          <p:nvPr/>
        </p:nvSpPr>
        <p:spPr>
          <a:xfrm>
            <a:off x="10617675" y="3612426"/>
            <a:ext cx="518091" cy="492443"/>
          </a:xfrm>
          <a:prstGeom prst="rect">
            <a:avLst/>
          </a:prstGeom>
        </p:spPr>
        <p:txBody>
          <a:bodyPr wrap="none">
            <a:spAutoFit/>
          </a:bodyPr>
          <a:lstStyle/>
          <a:p>
            <a:r>
              <a:rPr lang="en-US" altLang="zh-CN" sz="2600" b="1" dirty="0">
                <a:solidFill>
                  <a:srgbClr val="C00000"/>
                </a:solidFill>
                <a:latin typeface="宋体" pitchFamily="2" charset="-122"/>
                <a:ea typeface="宋体" pitchFamily="2" charset="-122"/>
                <a:cs typeface="Times New Roman"/>
              </a:rPr>
              <a:t>√</a:t>
            </a:r>
            <a:endParaRPr lang="zh-CN" altLang="en-US" sz="2600" b="1" dirty="0">
              <a:solidFill>
                <a:srgbClr val="C00000"/>
              </a:solidFill>
              <a:latin typeface="宋体" pitchFamily="2" charset="-122"/>
              <a:ea typeface="宋体" pitchFamily="2" charset="-122"/>
            </a:endParaRPr>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324449"/>
            <a:ext cx="11654075" cy="1247497"/>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latin typeface="Times New Roman"/>
                <a:ea typeface="微软雅黑"/>
                <a:cs typeface="Times New Roman"/>
              </a:rPr>
              <a:t>二、原子核外电子排布</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黑体"/>
                <a:cs typeface="Courier New"/>
              </a:rPr>
              <a:t>1</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原子核外电子排</a:t>
            </a:r>
            <a:r>
              <a:rPr lang="zh-CN" altLang="zh-CN" sz="2600" kern="100" dirty="0" smtClean="0">
                <a:latin typeface="Times New Roman"/>
                <a:ea typeface="黑体"/>
                <a:cs typeface="Times New Roman"/>
              </a:rPr>
              <a:t>布</a:t>
            </a:r>
            <a:endParaRPr lang="zh-CN" altLang="zh-CN" sz="1050" kern="100" dirty="0">
              <a:latin typeface="宋体"/>
              <a:cs typeface="Courier New"/>
            </a:endParaRPr>
          </a:p>
        </p:txBody>
      </p:sp>
      <p:sp>
        <p:nvSpPr>
          <p:cNvPr id="8" name="矩形 7"/>
          <p:cNvSpPr/>
          <p:nvPr/>
        </p:nvSpPr>
        <p:spPr>
          <a:xfrm>
            <a:off x="516880" y="1611141"/>
            <a:ext cx="11397613" cy="252374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在多电子的原子里，电子的能量并不相同。电子分别</a:t>
            </a:r>
            <a:r>
              <a:rPr lang="zh-CN" altLang="zh-CN" sz="2600" kern="100" dirty="0" smtClean="0">
                <a:latin typeface="Times New Roman"/>
                <a:ea typeface="微软雅黑"/>
                <a:cs typeface="Times New Roman"/>
              </a:rPr>
              <a:t>在</a:t>
            </a:r>
            <a:r>
              <a:rPr lang="en-US" altLang="zh-CN" sz="2600" kern="100" dirty="0" smtClean="0">
                <a:latin typeface="Times New Roman"/>
                <a:ea typeface="微软雅黑"/>
                <a:cs typeface="Times New Roman"/>
                <a:sym typeface="Times New Roman"/>
              </a:rPr>
              <a:t>__________</a:t>
            </a:r>
            <a:r>
              <a:rPr lang="zh-CN" altLang="zh-CN" sz="2600" kern="100" dirty="0" smtClean="0">
                <a:latin typeface="Times New Roman"/>
                <a:ea typeface="微软雅黑"/>
                <a:cs typeface="Times New Roman"/>
              </a:rPr>
              <a:t>的</a:t>
            </a:r>
            <a:r>
              <a:rPr lang="zh-CN" altLang="zh-CN" sz="2600" kern="100" dirty="0">
                <a:latin typeface="Times New Roman"/>
                <a:ea typeface="微软雅黑"/>
                <a:cs typeface="Times New Roman"/>
              </a:rPr>
              <a:t>区域内运动。</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我们把核外电子运动的不同区域看成不同的电子层。</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核外电子的分层运动，又叫核外电子的分层排布。其关系如下</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
        <p:nvSpPr>
          <p:cNvPr id="2" name="矩形 1"/>
          <p:cNvSpPr/>
          <p:nvPr/>
        </p:nvSpPr>
        <p:spPr>
          <a:xfrm>
            <a:off x="9245556" y="1677211"/>
            <a:ext cx="1518364"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能量不同</a:t>
            </a:r>
            <a:endParaRPr lang="zh-CN" altLang="en-US" sz="2600" dirty="0">
              <a:solidFill>
                <a:srgbClr val="C00000"/>
              </a:solidFill>
              <a:latin typeface="Times New Roman"/>
              <a:ea typeface="微软雅黑"/>
              <a:sym typeface="Times New Roman"/>
            </a:endParaRPr>
          </a:p>
        </p:txBody>
      </p:sp>
      <p:graphicFrame>
        <p:nvGraphicFramePr>
          <p:cNvPr id="4" name="表格 3"/>
          <p:cNvGraphicFramePr>
            <a:graphicFrameLocks noGrp="1"/>
          </p:cNvGraphicFramePr>
          <p:nvPr>
            <p:extLst>
              <p:ext uri="{D42A27DB-BD31-4B8C-83A1-F6EECF244321}">
                <p14:modId xmlns:p14="http://schemas.microsoft.com/office/powerpoint/2010/main" val="2797142482"/>
              </p:ext>
            </p:extLst>
          </p:nvPr>
        </p:nvGraphicFramePr>
        <p:xfrm>
          <a:off x="1864736" y="4149874"/>
          <a:ext cx="7295004" cy="2286000"/>
        </p:xfrm>
        <a:graphic>
          <a:graphicData uri="http://schemas.openxmlformats.org/drawingml/2006/table">
            <a:tbl>
              <a:tblPr/>
              <a:tblGrid>
                <a:gridCol w="2192530"/>
                <a:gridCol w="5102474"/>
              </a:tblGrid>
              <a:tr h="932543">
                <a:tc>
                  <a:txBody>
                    <a:bodyPr/>
                    <a:lstStyle/>
                    <a:p>
                      <a:pPr algn="ctr">
                        <a:lnSpc>
                          <a:spcPct val="150000"/>
                        </a:lnSpc>
                        <a:spcAft>
                          <a:spcPts val="0"/>
                        </a:spcAft>
                        <a:tabLst>
                          <a:tab pos="3510915" algn="l"/>
                        </a:tabLst>
                      </a:pPr>
                      <a:r>
                        <a:rPr lang="zh-CN" sz="2500" kern="100">
                          <a:effectLst/>
                          <a:latin typeface="Times New Roman"/>
                          <a:ea typeface="微软雅黑"/>
                          <a:cs typeface="Times New Roman"/>
                        </a:rPr>
                        <a:t>电子层</a:t>
                      </a:r>
                      <a:endParaRPr lang="zh-CN" sz="1000" kern="100">
                        <a:effectLst/>
                        <a:latin typeface="宋体"/>
                        <a:cs typeface="Courier New"/>
                      </a:endParaRPr>
                    </a:p>
                    <a:p>
                      <a:pPr algn="ctr">
                        <a:lnSpc>
                          <a:spcPct val="150000"/>
                        </a:lnSpc>
                        <a:spcAft>
                          <a:spcPts val="0"/>
                        </a:spcAft>
                        <a:tabLst>
                          <a:tab pos="3510915" algn="l"/>
                        </a:tabLst>
                      </a:pPr>
                      <a:r>
                        <a:rPr lang="en-US" sz="2500" kern="100">
                          <a:effectLst/>
                          <a:latin typeface="Times New Roman"/>
                          <a:ea typeface="微软雅黑"/>
                          <a:cs typeface="Courier New"/>
                        </a:rPr>
                        <a:t>(</a:t>
                      </a:r>
                      <a:r>
                        <a:rPr lang="en-US" sz="2500" i="1" kern="100">
                          <a:effectLst/>
                          <a:latin typeface="Times New Roman"/>
                          <a:ea typeface="微软雅黑"/>
                          <a:cs typeface="Courier New"/>
                        </a:rPr>
                        <a:t>n</a:t>
                      </a:r>
                      <a:r>
                        <a:rPr lang="en-US" sz="2500" kern="100">
                          <a:effectLst/>
                          <a:latin typeface="Times New Roman"/>
                          <a:ea typeface="微软雅黑"/>
                          <a:cs typeface="Courier New"/>
                        </a:rPr>
                        <a:t>)</a:t>
                      </a:r>
                      <a:r>
                        <a:rPr lang="zh-CN" sz="2500" kern="100">
                          <a:effectLst/>
                          <a:latin typeface="Times New Roman"/>
                          <a:ea typeface="微软雅黑"/>
                          <a:cs typeface="Times New Roman"/>
                        </a:rPr>
                        <a:t>符号</a:t>
                      </a:r>
                      <a:endParaRPr lang="zh-CN" sz="1000" kern="100">
                        <a:effectLst/>
                        <a:latin typeface="宋体"/>
                        <a:cs typeface="Courier New"/>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500" kern="100">
                          <a:effectLst/>
                          <a:latin typeface="Times New Roman"/>
                          <a:ea typeface="微软雅黑"/>
                          <a:cs typeface="Courier New"/>
                        </a:rPr>
                        <a:t>1 </a:t>
                      </a:r>
                      <a:r>
                        <a:rPr lang="zh-CN" sz="2500" kern="100">
                          <a:effectLst/>
                          <a:latin typeface="Times New Roman"/>
                          <a:ea typeface="微软雅黑"/>
                          <a:cs typeface="Times New Roman"/>
                        </a:rPr>
                        <a:t>　</a:t>
                      </a:r>
                      <a:r>
                        <a:rPr lang="en-US" sz="2500" kern="100">
                          <a:effectLst/>
                          <a:latin typeface="Times New Roman"/>
                          <a:ea typeface="微软雅黑"/>
                          <a:cs typeface="Courier New"/>
                        </a:rPr>
                        <a:t>2 </a:t>
                      </a:r>
                      <a:r>
                        <a:rPr lang="zh-CN" sz="2500" kern="100">
                          <a:effectLst/>
                          <a:latin typeface="Times New Roman"/>
                          <a:ea typeface="微软雅黑"/>
                          <a:cs typeface="Times New Roman"/>
                        </a:rPr>
                        <a:t>　</a:t>
                      </a:r>
                      <a:r>
                        <a:rPr lang="en-US" sz="2500" kern="100">
                          <a:effectLst/>
                          <a:latin typeface="Times New Roman"/>
                          <a:ea typeface="微软雅黑"/>
                          <a:cs typeface="Courier New"/>
                        </a:rPr>
                        <a:t>3 </a:t>
                      </a:r>
                      <a:r>
                        <a:rPr lang="zh-CN" sz="2500" kern="100">
                          <a:effectLst/>
                          <a:latin typeface="Times New Roman"/>
                          <a:ea typeface="微软雅黑"/>
                          <a:cs typeface="Times New Roman"/>
                        </a:rPr>
                        <a:t>　</a:t>
                      </a:r>
                      <a:r>
                        <a:rPr lang="en-US" sz="2500" kern="100">
                          <a:effectLst/>
                          <a:latin typeface="Times New Roman"/>
                          <a:ea typeface="微软雅黑"/>
                          <a:cs typeface="Courier New"/>
                        </a:rPr>
                        <a:t>4 </a:t>
                      </a:r>
                      <a:r>
                        <a:rPr lang="zh-CN" sz="2500" kern="100">
                          <a:effectLst/>
                          <a:latin typeface="Times New Roman"/>
                          <a:ea typeface="微软雅黑"/>
                          <a:cs typeface="Times New Roman"/>
                        </a:rPr>
                        <a:t>　</a:t>
                      </a:r>
                      <a:r>
                        <a:rPr lang="en-US" sz="2500" kern="100">
                          <a:effectLst/>
                          <a:latin typeface="Times New Roman"/>
                          <a:ea typeface="微软雅黑"/>
                          <a:cs typeface="Courier New"/>
                        </a:rPr>
                        <a:t>5 </a:t>
                      </a:r>
                      <a:r>
                        <a:rPr lang="zh-CN" sz="2500" kern="100">
                          <a:effectLst/>
                          <a:latin typeface="Times New Roman"/>
                          <a:ea typeface="微软雅黑"/>
                          <a:cs typeface="Times New Roman"/>
                        </a:rPr>
                        <a:t>　</a:t>
                      </a:r>
                      <a:r>
                        <a:rPr lang="en-US" sz="2500" kern="100">
                          <a:effectLst/>
                          <a:latin typeface="Times New Roman"/>
                          <a:ea typeface="微软雅黑"/>
                          <a:cs typeface="Courier New"/>
                        </a:rPr>
                        <a:t>6 </a:t>
                      </a:r>
                      <a:r>
                        <a:rPr lang="zh-CN" sz="2500" kern="100">
                          <a:effectLst/>
                          <a:latin typeface="Times New Roman"/>
                          <a:ea typeface="微软雅黑"/>
                          <a:cs typeface="Times New Roman"/>
                        </a:rPr>
                        <a:t>　</a:t>
                      </a:r>
                      <a:r>
                        <a:rPr lang="en-US" sz="2500" kern="100">
                          <a:effectLst/>
                          <a:latin typeface="Times New Roman"/>
                          <a:ea typeface="微软雅黑"/>
                          <a:cs typeface="Courier New"/>
                        </a:rPr>
                        <a:t>7</a:t>
                      </a:r>
                      <a:endParaRPr lang="zh-CN" sz="1000" kern="100">
                        <a:effectLst/>
                        <a:latin typeface="宋体"/>
                        <a:cs typeface="Courier New"/>
                      </a:endParaRPr>
                    </a:p>
                    <a:p>
                      <a:pPr algn="ctr">
                        <a:lnSpc>
                          <a:spcPct val="150000"/>
                        </a:lnSpc>
                        <a:spcAft>
                          <a:spcPts val="0"/>
                        </a:spcAft>
                        <a:tabLst>
                          <a:tab pos="3510915" algn="l"/>
                        </a:tabLst>
                      </a:pPr>
                      <a:r>
                        <a:rPr lang="en-US" sz="2500" kern="100">
                          <a:effectLst/>
                          <a:latin typeface="Times New Roman"/>
                          <a:ea typeface="微软雅黑"/>
                          <a:cs typeface="Courier New"/>
                        </a:rPr>
                        <a:t>K</a:t>
                      </a:r>
                      <a:r>
                        <a:rPr lang="zh-CN" sz="2500" kern="100">
                          <a:effectLst/>
                          <a:latin typeface="Times New Roman"/>
                          <a:ea typeface="微软雅黑"/>
                          <a:cs typeface="Times New Roman"/>
                        </a:rPr>
                        <a:t>　</a:t>
                      </a:r>
                      <a:r>
                        <a:rPr lang="en-US" sz="2500" kern="100">
                          <a:effectLst/>
                          <a:latin typeface="Times New Roman"/>
                          <a:ea typeface="微软雅黑"/>
                          <a:cs typeface="Courier New"/>
                        </a:rPr>
                        <a:t>L</a:t>
                      </a:r>
                      <a:r>
                        <a:rPr lang="zh-CN" sz="2500" kern="100">
                          <a:effectLst/>
                          <a:latin typeface="Times New Roman"/>
                          <a:ea typeface="微软雅黑"/>
                          <a:cs typeface="Times New Roman"/>
                        </a:rPr>
                        <a:t>　</a:t>
                      </a:r>
                      <a:r>
                        <a:rPr lang="en-US" sz="2500" kern="100">
                          <a:effectLst/>
                          <a:latin typeface="Times New Roman"/>
                          <a:ea typeface="微软雅黑"/>
                          <a:cs typeface="Courier New"/>
                        </a:rPr>
                        <a:t>M</a:t>
                      </a:r>
                      <a:r>
                        <a:rPr lang="zh-CN" sz="2500" kern="100">
                          <a:effectLst/>
                          <a:latin typeface="Times New Roman"/>
                          <a:ea typeface="微软雅黑"/>
                          <a:cs typeface="Times New Roman"/>
                        </a:rPr>
                        <a:t>　</a:t>
                      </a:r>
                      <a:r>
                        <a:rPr lang="en-US" sz="2500" kern="100">
                          <a:effectLst/>
                          <a:latin typeface="Times New Roman"/>
                          <a:ea typeface="微软雅黑"/>
                          <a:cs typeface="Courier New"/>
                        </a:rPr>
                        <a:t>N</a:t>
                      </a:r>
                      <a:r>
                        <a:rPr lang="zh-CN" sz="2500" kern="100">
                          <a:effectLst/>
                          <a:latin typeface="Times New Roman"/>
                          <a:ea typeface="微软雅黑"/>
                          <a:cs typeface="Times New Roman"/>
                        </a:rPr>
                        <a:t>　</a:t>
                      </a:r>
                      <a:r>
                        <a:rPr lang="en-US" sz="2500" kern="100">
                          <a:effectLst/>
                          <a:latin typeface="Times New Roman"/>
                          <a:ea typeface="微软雅黑"/>
                          <a:cs typeface="Courier New"/>
                        </a:rPr>
                        <a:t>O</a:t>
                      </a:r>
                      <a:r>
                        <a:rPr lang="zh-CN" sz="2500" kern="100">
                          <a:effectLst/>
                          <a:latin typeface="Times New Roman"/>
                          <a:ea typeface="微软雅黑"/>
                          <a:cs typeface="Times New Roman"/>
                        </a:rPr>
                        <a:t>　</a:t>
                      </a:r>
                      <a:r>
                        <a:rPr lang="en-US" sz="2500" kern="100">
                          <a:effectLst/>
                          <a:latin typeface="Times New Roman"/>
                          <a:ea typeface="微软雅黑"/>
                          <a:cs typeface="Courier New"/>
                        </a:rPr>
                        <a:t>P</a:t>
                      </a:r>
                      <a:r>
                        <a:rPr lang="zh-CN" sz="2500" kern="100">
                          <a:effectLst/>
                          <a:latin typeface="Times New Roman"/>
                          <a:ea typeface="微软雅黑"/>
                          <a:cs typeface="Times New Roman"/>
                        </a:rPr>
                        <a:t>　</a:t>
                      </a:r>
                      <a:r>
                        <a:rPr lang="en-US" sz="2500" kern="100">
                          <a:effectLst/>
                          <a:latin typeface="Times New Roman"/>
                          <a:ea typeface="微软雅黑"/>
                          <a:cs typeface="Courier New"/>
                        </a:rPr>
                        <a:t>Q</a:t>
                      </a:r>
                      <a:endParaRPr lang="zh-CN" sz="1000" kern="100">
                        <a:effectLst/>
                        <a:latin typeface="宋体"/>
                        <a:cs typeface="Courier New"/>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2543">
                <a:tc>
                  <a:txBody>
                    <a:bodyPr/>
                    <a:lstStyle/>
                    <a:p>
                      <a:pPr algn="ctr">
                        <a:lnSpc>
                          <a:spcPct val="150000"/>
                        </a:lnSpc>
                        <a:spcAft>
                          <a:spcPts val="0"/>
                        </a:spcAft>
                        <a:tabLst>
                          <a:tab pos="3510915" algn="l"/>
                        </a:tabLst>
                      </a:pPr>
                      <a:r>
                        <a:rPr lang="zh-CN" sz="2500" kern="100">
                          <a:effectLst/>
                          <a:latin typeface="Times New Roman"/>
                          <a:ea typeface="微软雅黑"/>
                          <a:cs typeface="Times New Roman"/>
                        </a:rPr>
                        <a:t>离核远近</a:t>
                      </a:r>
                      <a:endParaRPr lang="zh-CN" sz="1000" kern="100">
                        <a:effectLst/>
                        <a:latin typeface="宋体"/>
                        <a:cs typeface="Courier New"/>
                      </a:endParaRPr>
                    </a:p>
                    <a:p>
                      <a:pPr algn="ctr">
                        <a:lnSpc>
                          <a:spcPct val="150000"/>
                        </a:lnSpc>
                        <a:spcAft>
                          <a:spcPts val="0"/>
                        </a:spcAft>
                        <a:tabLst>
                          <a:tab pos="3510915" algn="l"/>
                        </a:tabLst>
                      </a:pPr>
                      <a:r>
                        <a:rPr lang="zh-CN" sz="2500" kern="100">
                          <a:effectLst/>
                          <a:latin typeface="Times New Roman"/>
                          <a:ea typeface="微软雅黑"/>
                          <a:cs typeface="Times New Roman"/>
                        </a:rPr>
                        <a:t>能量高低</a:t>
                      </a:r>
                      <a:endParaRPr lang="zh-CN" sz="1000" kern="100">
                        <a:effectLst/>
                        <a:latin typeface="宋体"/>
                        <a:cs typeface="Courier New"/>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500" kern="100" dirty="0">
                          <a:effectLst/>
                          <a:latin typeface="Times New Roman"/>
                          <a:ea typeface="微软雅黑"/>
                          <a:cs typeface="Times New Roman"/>
                        </a:rPr>
                        <a:t>近</a:t>
                      </a:r>
                      <a:r>
                        <a:rPr lang="en-US" sz="2500" kern="100" spc="-125" dirty="0">
                          <a:effectLst/>
                          <a:latin typeface="宋体"/>
                          <a:ea typeface="微软雅黑"/>
                          <a:cs typeface="Times New Roman"/>
                        </a:rPr>
                        <a:t>―</a:t>
                      </a:r>
                      <a:r>
                        <a:rPr lang="en-US" sz="2500" kern="100" dirty="0">
                          <a:effectLst/>
                          <a:latin typeface="宋体"/>
                          <a:ea typeface="微软雅黑"/>
                          <a:cs typeface="Times New Roman"/>
                        </a:rPr>
                        <a:t>→</a:t>
                      </a:r>
                      <a:r>
                        <a:rPr lang="zh-CN" sz="2500" kern="100" dirty="0">
                          <a:effectLst/>
                          <a:latin typeface="Times New Roman"/>
                          <a:ea typeface="微软雅黑"/>
                          <a:cs typeface="Times New Roman"/>
                        </a:rPr>
                        <a:t>远</a:t>
                      </a:r>
                      <a:endParaRPr lang="zh-CN" sz="1000" kern="100" dirty="0">
                        <a:effectLst/>
                        <a:latin typeface="宋体"/>
                        <a:cs typeface="Courier New"/>
                      </a:endParaRPr>
                    </a:p>
                    <a:p>
                      <a:pPr algn="ctr">
                        <a:lnSpc>
                          <a:spcPct val="150000"/>
                        </a:lnSpc>
                        <a:spcAft>
                          <a:spcPts val="0"/>
                        </a:spcAft>
                        <a:tabLst>
                          <a:tab pos="3510915" algn="l"/>
                        </a:tabLst>
                      </a:pPr>
                      <a:r>
                        <a:rPr lang="zh-CN" sz="2500" kern="100" dirty="0">
                          <a:effectLst/>
                          <a:latin typeface="Times New Roman"/>
                          <a:ea typeface="微软雅黑"/>
                          <a:cs typeface="Times New Roman"/>
                        </a:rPr>
                        <a:t>低</a:t>
                      </a:r>
                      <a:r>
                        <a:rPr lang="en-US" sz="2500" kern="100" spc="-125" dirty="0">
                          <a:effectLst/>
                          <a:latin typeface="宋体"/>
                          <a:ea typeface="微软雅黑"/>
                          <a:cs typeface="Times New Roman"/>
                        </a:rPr>
                        <a:t>―</a:t>
                      </a:r>
                      <a:r>
                        <a:rPr lang="en-US" sz="2500" kern="100" dirty="0">
                          <a:effectLst/>
                          <a:latin typeface="宋体"/>
                          <a:ea typeface="微软雅黑"/>
                          <a:cs typeface="Times New Roman"/>
                        </a:rPr>
                        <a:t>→</a:t>
                      </a:r>
                      <a:r>
                        <a:rPr lang="zh-CN" sz="2500" kern="100" dirty="0">
                          <a:effectLst/>
                          <a:latin typeface="Times New Roman"/>
                          <a:ea typeface="微软雅黑"/>
                          <a:cs typeface="Times New Roman"/>
                        </a:rPr>
                        <a:t>高</a:t>
                      </a:r>
                      <a:endParaRPr lang="zh-CN" sz="1000" kern="100" dirty="0">
                        <a:effectLst/>
                        <a:latin typeface="宋体"/>
                        <a:cs typeface="Courier New"/>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639484"/>
            <a:ext cx="11654075" cy="64733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2.</a:t>
            </a:r>
            <a:r>
              <a:rPr lang="zh-CN" altLang="zh-CN" sz="2600" kern="100" dirty="0">
                <a:latin typeface="Times New Roman"/>
                <a:ea typeface="黑体"/>
                <a:cs typeface="Times New Roman"/>
              </a:rPr>
              <a:t>原子核外电子排布规律及其之间的关</a:t>
            </a:r>
            <a:r>
              <a:rPr lang="zh-CN" altLang="zh-CN" sz="2600" kern="100" dirty="0" smtClean="0">
                <a:latin typeface="Times New Roman"/>
                <a:ea typeface="黑体"/>
                <a:cs typeface="Times New Roman"/>
              </a:rPr>
              <a:t>系</a:t>
            </a:r>
            <a:endParaRPr lang="zh-CN" altLang="zh-CN" sz="1050" kern="100" dirty="0">
              <a:latin typeface="宋体"/>
              <a:cs typeface="Courier New"/>
            </a:endParaRPr>
          </a:p>
        </p:txBody>
      </p:sp>
      <p:pic>
        <p:nvPicPr>
          <p:cNvPr id="8194" name="Picture 2" descr="XX12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84816" y="1376781"/>
            <a:ext cx="6384956" cy="4913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36786" y="711224"/>
            <a:ext cx="11654075" cy="132341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3</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原子结构示意图</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a:t>
            </a: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原子结构模</a:t>
            </a:r>
            <a:r>
              <a:rPr lang="zh-CN" altLang="zh-CN" sz="2600" kern="100" dirty="0" smtClean="0">
                <a:latin typeface="Times New Roman"/>
                <a:ea typeface="微软雅黑"/>
                <a:cs typeface="Times New Roman"/>
              </a:rPr>
              <a:t>型</a:t>
            </a:r>
            <a:endParaRPr lang="en-US" altLang="zh-CN" sz="2600" kern="100" dirty="0" smtClean="0">
              <a:latin typeface="Times New Roman"/>
              <a:ea typeface="微软雅黑"/>
              <a:cs typeface="Times New Roman"/>
            </a:endParaRPr>
          </a:p>
        </p:txBody>
      </p:sp>
      <p:pic>
        <p:nvPicPr>
          <p:cNvPr id="921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79871" y="2529694"/>
            <a:ext cx="5357060" cy="308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3349901" y="2349674"/>
            <a:ext cx="1184940" cy="692497"/>
          </a:xfrm>
          <a:prstGeom prst="rect">
            <a:avLst/>
          </a:prstGeom>
        </p:spPr>
        <p:txBody>
          <a:bodyPr wrap="none">
            <a:spAutoFit/>
          </a:bodyPr>
          <a:lstStyle/>
          <a:p>
            <a:pPr lvl="0" algn="just">
              <a:lnSpc>
                <a:spcPct val="150000"/>
              </a:lnSpc>
              <a:tabLst>
                <a:tab pos="3510915" algn="l"/>
              </a:tabLst>
            </a:pPr>
            <a:r>
              <a:rPr lang="zh-CN" altLang="zh-CN" sz="2600" dirty="0">
                <a:solidFill>
                  <a:srgbClr val="C00000"/>
                </a:solidFill>
                <a:latin typeface="Times New Roman"/>
                <a:ea typeface="微软雅黑"/>
                <a:cs typeface="Times New Roman"/>
              </a:rPr>
              <a:t>原子</a:t>
            </a:r>
            <a:r>
              <a:rPr lang="zh-CN" altLang="zh-CN" sz="2600" dirty="0" smtClean="0">
                <a:solidFill>
                  <a:srgbClr val="C00000"/>
                </a:solidFill>
                <a:latin typeface="Times New Roman"/>
                <a:ea typeface="微软雅黑"/>
                <a:cs typeface="Times New Roman"/>
              </a:rPr>
              <a:t>核</a:t>
            </a:r>
            <a:endParaRPr lang="en-US" altLang="zh-CN" sz="2600" kern="100" dirty="0">
              <a:solidFill>
                <a:prstClr val="black"/>
              </a:solidFill>
              <a:latin typeface="Times New Roman"/>
              <a:ea typeface="微软雅黑"/>
              <a:cs typeface="Times New Roman"/>
            </a:endParaRPr>
          </a:p>
        </p:txBody>
      </p:sp>
      <p:sp>
        <p:nvSpPr>
          <p:cNvPr id="5" name="矩形 4"/>
          <p:cNvSpPr/>
          <p:nvPr/>
        </p:nvSpPr>
        <p:spPr>
          <a:xfrm>
            <a:off x="6545256" y="4239884"/>
            <a:ext cx="1518364" cy="692497"/>
          </a:xfrm>
          <a:prstGeom prst="rect">
            <a:avLst/>
          </a:prstGeom>
        </p:spPr>
        <p:txBody>
          <a:bodyPr wrap="none">
            <a:spAutoFit/>
          </a:bodyPr>
          <a:lstStyle/>
          <a:p>
            <a:pPr lvl="0" algn="just">
              <a:lnSpc>
                <a:spcPct val="150000"/>
              </a:lnSpc>
              <a:tabLst>
                <a:tab pos="3510915" algn="l"/>
              </a:tabLst>
            </a:pPr>
            <a:r>
              <a:rPr lang="zh-CN" altLang="zh-CN" sz="2600" dirty="0">
                <a:solidFill>
                  <a:srgbClr val="C00000"/>
                </a:solidFill>
                <a:latin typeface="Times New Roman"/>
                <a:ea typeface="微软雅黑"/>
                <a:cs typeface="Times New Roman"/>
              </a:rPr>
              <a:t>核外电子</a:t>
            </a:r>
            <a:endParaRPr lang="en-US" altLang="zh-CN" sz="2600" kern="100" dirty="0">
              <a:solidFill>
                <a:prstClr val="black"/>
              </a:solidFill>
              <a:latin typeface="Times New Roman"/>
              <a:ea typeface="微软雅黑"/>
              <a:cs typeface="Times New Roman"/>
            </a:endParaRPr>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65227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表示方法</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以</a:t>
            </a:r>
            <a:r>
              <a:rPr lang="en-US" altLang="zh-CN" sz="2600" kern="100" dirty="0">
                <a:latin typeface="Times New Roman"/>
                <a:ea typeface="微软雅黑"/>
                <a:cs typeface="Courier New"/>
              </a:rPr>
              <a:t>Na</a:t>
            </a:r>
            <a:r>
              <a:rPr lang="zh-CN" altLang="zh-CN" sz="2600" kern="100" dirty="0">
                <a:latin typeface="Times New Roman"/>
                <a:ea typeface="微软雅黑"/>
                <a:cs typeface="Times New Roman"/>
              </a:rPr>
              <a:t>原子为例</a:t>
            </a:r>
            <a:r>
              <a:rPr lang="en-US" altLang="zh-CN" sz="2600" kern="100" dirty="0" smtClean="0">
                <a:latin typeface="Times New Roman"/>
                <a:ea typeface="微软雅黑"/>
                <a:cs typeface="Courier New"/>
              </a:rPr>
              <a:t>)</a:t>
            </a:r>
          </a:p>
        </p:txBody>
      </p:sp>
      <p:pic>
        <p:nvPicPr>
          <p:cNvPr id="1024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9741" y="1899624"/>
            <a:ext cx="7560840" cy="3630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7220331" y="2034639"/>
            <a:ext cx="1261884" cy="523220"/>
          </a:xfrm>
          <a:prstGeom prst="rect">
            <a:avLst/>
          </a:prstGeom>
        </p:spPr>
        <p:txBody>
          <a:bodyPr wrap="none">
            <a:spAutoFit/>
          </a:bodyPr>
          <a:lstStyle/>
          <a:p>
            <a:r>
              <a:rPr lang="zh-CN" altLang="zh-CN" sz="2800" kern="100" dirty="0">
                <a:solidFill>
                  <a:srgbClr val="C00000"/>
                </a:solidFill>
                <a:latin typeface="Times New Roman"/>
                <a:ea typeface="微软雅黑"/>
                <a:cs typeface="Times New Roman"/>
              </a:rPr>
              <a:t>电子层</a:t>
            </a:r>
            <a:endParaRPr lang="zh-CN" altLang="en-US" dirty="0"/>
          </a:p>
        </p:txBody>
      </p:sp>
      <p:sp>
        <p:nvSpPr>
          <p:cNvPr id="9" name="矩形 8"/>
          <p:cNvSpPr/>
          <p:nvPr/>
        </p:nvSpPr>
        <p:spPr>
          <a:xfrm>
            <a:off x="7567012" y="3254709"/>
            <a:ext cx="1723549" cy="461665"/>
          </a:xfrm>
          <a:prstGeom prst="rect">
            <a:avLst/>
          </a:prstGeom>
        </p:spPr>
        <p:txBody>
          <a:bodyPr wrap="none">
            <a:spAutoFit/>
          </a:bodyPr>
          <a:lstStyle/>
          <a:p>
            <a:r>
              <a:rPr lang="zh-CN" altLang="zh-CN" sz="2400" kern="100" dirty="0">
                <a:solidFill>
                  <a:srgbClr val="C00000"/>
                </a:solidFill>
                <a:latin typeface="Times New Roman"/>
                <a:ea typeface="微软雅黑"/>
                <a:cs typeface="Times New Roman"/>
              </a:rPr>
              <a:t>层内电子数</a:t>
            </a:r>
            <a:endParaRPr lang="zh-CN" altLang="en-US" sz="1800" dirty="0"/>
          </a:p>
        </p:txBody>
      </p:sp>
      <p:sp>
        <p:nvSpPr>
          <p:cNvPr id="11" name="矩形 10"/>
          <p:cNvSpPr/>
          <p:nvPr/>
        </p:nvSpPr>
        <p:spPr>
          <a:xfrm>
            <a:off x="2449024" y="4616764"/>
            <a:ext cx="1620957" cy="523220"/>
          </a:xfrm>
          <a:prstGeom prst="rect">
            <a:avLst/>
          </a:prstGeom>
        </p:spPr>
        <p:txBody>
          <a:bodyPr wrap="none">
            <a:spAutoFit/>
          </a:bodyPr>
          <a:lstStyle/>
          <a:p>
            <a:r>
              <a:rPr lang="zh-CN" altLang="zh-CN" sz="2800" kern="100" dirty="0">
                <a:solidFill>
                  <a:srgbClr val="C00000"/>
                </a:solidFill>
                <a:latin typeface="Times New Roman"/>
                <a:ea typeface="微软雅黑"/>
                <a:cs typeface="Times New Roman"/>
              </a:rPr>
              <a:t>原子符号</a:t>
            </a:r>
            <a:endParaRPr lang="zh-CN" altLang="en-US" dirty="0"/>
          </a:p>
        </p:txBody>
      </p:sp>
      <p:sp>
        <p:nvSpPr>
          <p:cNvPr id="13" name="矩形 12"/>
          <p:cNvSpPr/>
          <p:nvPr/>
        </p:nvSpPr>
        <p:spPr>
          <a:xfrm>
            <a:off x="4925076" y="4616764"/>
            <a:ext cx="1261884" cy="523220"/>
          </a:xfrm>
          <a:prstGeom prst="rect">
            <a:avLst/>
          </a:prstGeom>
        </p:spPr>
        <p:txBody>
          <a:bodyPr wrap="none">
            <a:spAutoFit/>
          </a:bodyPr>
          <a:lstStyle/>
          <a:p>
            <a:r>
              <a:rPr lang="zh-CN" altLang="zh-CN" sz="2800" kern="100" dirty="0">
                <a:solidFill>
                  <a:srgbClr val="C00000"/>
                </a:solidFill>
                <a:latin typeface="Times New Roman"/>
                <a:ea typeface="微软雅黑"/>
                <a:cs typeface="Times New Roman"/>
              </a:rPr>
              <a:t>原子核</a:t>
            </a:r>
            <a:endParaRPr lang="zh-CN" altLang="en-US" dirty="0"/>
          </a:p>
        </p:txBody>
      </p:sp>
      <p:sp>
        <p:nvSpPr>
          <p:cNvPr id="14" name="矩形 13"/>
          <p:cNvSpPr/>
          <p:nvPr/>
        </p:nvSpPr>
        <p:spPr>
          <a:xfrm>
            <a:off x="6598678" y="4649864"/>
            <a:ext cx="2646878" cy="461665"/>
          </a:xfrm>
          <a:prstGeom prst="rect">
            <a:avLst/>
          </a:prstGeom>
        </p:spPr>
        <p:txBody>
          <a:bodyPr wrap="none">
            <a:spAutoFit/>
          </a:bodyPr>
          <a:lstStyle/>
          <a:p>
            <a:r>
              <a:rPr lang="zh-CN" altLang="zh-CN" sz="2400" kern="100" dirty="0">
                <a:solidFill>
                  <a:srgbClr val="C00000"/>
                </a:solidFill>
                <a:latin typeface="Times New Roman"/>
                <a:ea typeface="微软雅黑"/>
                <a:cs typeface="Times New Roman"/>
              </a:rPr>
              <a:t>质子数或核电荷数</a:t>
            </a:r>
            <a:endParaRPr lang="zh-CN" altLang="en-US" sz="1800" dirty="0"/>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73304" y="957690"/>
            <a:ext cx="11654075" cy="64733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4</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元素的化学性质与原子核外电子排布的关</a:t>
            </a:r>
            <a:r>
              <a:rPr lang="zh-CN" altLang="zh-CN" sz="2600" kern="100" dirty="0" smtClean="0">
                <a:latin typeface="Times New Roman"/>
                <a:ea typeface="黑体"/>
                <a:cs typeface="Times New Roman"/>
              </a:rPr>
              <a:t>系</a:t>
            </a:r>
            <a:endParaRPr lang="zh-CN" altLang="zh-CN" sz="1050" kern="100" dirty="0">
              <a:latin typeface="宋体"/>
              <a:cs typeface="Courier New"/>
            </a:endParaRPr>
          </a:p>
        </p:txBody>
      </p:sp>
      <p:sp>
        <p:nvSpPr>
          <p:cNvPr id="8" name="矩形 7"/>
          <p:cNvSpPr/>
          <p:nvPr/>
        </p:nvSpPr>
        <p:spPr>
          <a:xfrm>
            <a:off x="529766" y="1629594"/>
            <a:ext cx="11397613" cy="252374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化学反应的特点</a:t>
            </a:r>
            <a:r>
              <a:rPr lang="zh-CN" altLang="zh-CN" sz="2600" kern="100" dirty="0" smtClean="0">
                <a:latin typeface="Times New Roman"/>
                <a:ea typeface="微软雅黑"/>
                <a:cs typeface="Times New Roman"/>
              </a:rPr>
              <a:t>：</a:t>
            </a:r>
            <a:r>
              <a:rPr lang="en-US" altLang="zh-CN" sz="2600" kern="100" dirty="0" smtClean="0">
                <a:latin typeface="Times New Roman"/>
                <a:ea typeface="微软雅黑"/>
                <a:cs typeface="Times New Roman"/>
                <a:sym typeface="Times New Roman"/>
              </a:rPr>
              <a:t>________</a:t>
            </a:r>
            <a:r>
              <a:rPr lang="zh-CN" altLang="zh-CN" sz="2600" kern="100" dirty="0" smtClean="0">
                <a:latin typeface="Times New Roman"/>
                <a:ea typeface="微软雅黑"/>
                <a:cs typeface="Times New Roman"/>
              </a:rPr>
              <a:t>不</a:t>
            </a:r>
            <a:r>
              <a:rPr lang="zh-CN" altLang="zh-CN" sz="2600" kern="100" dirty="0">
                <a:latin typeface="Times New Roman"/>
                <a:ea typeface="微软雅黑"/>
                <a:cs typeface="Times New Roman"/>
              </a:rPr>
              <a:t>发生变化，</a:t>
            </a:r>
            <a:r>
              <a:rPr lang="zh-CN" altLang="zh-CN" sz="2600" kern="100" dirty="0" smtClean="0">
                <a:latin typeface="Times New Roman"/>
                <a:ea typeface="微软雅黑"/>
                <a:cs typeface="Times New Roman"/>
              </a:rPr>
              <a:t>但</a:t>
            </a:r>
            <a:r>
              <a:rPr lang="en-US" altLang="zh-CN" sz="2600" kern="100" dirty="0" smtClean="0">
                <a:latin typeface="Times New Roman"/>
                <a:ea typeface="微软雅黑"/>
                <a:cs typeface="Times New Roman"/>
                <a:sym typeface="Times New Roman"/>
              </a:rPr>
              <a:t>______________</a:t>
            </a:r>
            <a:r>
              <a:rPr lang="zh-CN" altLang="zh-CN" sz="2600" kern="100" dirty="0" smtClean="0">
                <a:latin typeface="Times New Roman"/>
                <a:ea typeface="微软雅黑"/>
                <a:cs typeface="Times New Roman"/>
              </a:rPr>
              <a:t>可</a:t>
            </a:r>
            <a:r>
              <a:rPr lang="zh-CN" altLang="zh-CN" sz="2600" kern="100" dirty="0">
                <a:latin typeface="Times New Roman"/>
                <a:ea typeface="微软雅黑"/>
                <a:cs typeface="Times New Roman"/>
              </a:rPr>
              <a:t>能发生变化。</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化合价和核外电子排布的关系</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宋体"/>
                <a:ea typeface="微软雅黑"/>
                <a:cs typeface="Times New Roman"/>
              </a:rPr>
              <a:t>①</a:t>
            </a:r>
            <a:r>
              <a:rPr lang="zh-CN" altLang="zh-CN" sz="2600" kern="100" dirty="0">
                <a:latin typeface="Times New Roman"/>
                <a:ea typeface="微软雅黑"/>
                <a:cs typeface="Times New Roman"/>
              </a:rPr>
              <a:t>活泼金属在反应中，一</a:t>
            </a:r>
            <a:r>
              <a:rPr lang="zh-CN" altLang="zh-CN" sz="2600" kern="100" dirty="0" smtClean="0">
                <a:latin typeface="Times New Roman"/>
                <a:ea typeface="微软雅黑"/>
                <a:cs typeface="Times New Roman"/>
              </a:rPr>
              <a:t>般</a:t>
            </a:r>
            <a:r>
              <a:rPr lang="en-US" altLang="zh-CN" sz="2600" kern="100" dirty="0" smtClean="0">
                <a:latin typeface="Times New Roman"/>
                <a:ea typeface="微软雅黑"/>
                <a:cs typeface="Times New Roman"/>
                <a:sym typeface="Times New Roman"/>
              </a:rPr>
              <a:t>______</a:t>
            </a:r>
            <a:r>
              <a:rPr lang="zh-CN" altLang="zh-CN" sz="2600" kern="100" dirty="0" smtClean="0">
                <a:latin typeface="Times New Roman"/>
                <a:ea typeface="微软雅黑"/>
                <a:cs typeface="Times New Roman"/>
              </a:rPr>
              <a:t>电</a:t>
            </a:r>
            <a:r>
              <a:rPr lang="zh-CN" altLang="zh-CN" sz="2600" kern="100" dirty="0">
                <a:latin typeface="Times New Roman"/>
                <a:ea typeface="微软雅黑"/>
                <a:cs typeface="Times New Roman"/>
              </a:rPr>
              <a:t>子，表</a:t>
            </a:r>
            <a:r>
              <a:rPr lang="zh-CN" altLang="zh-CN" sz="2600" kern="100" dirty="0" smtClean="0">
                <a:latin typeface="Times New Roman"/>
                <a:ea typeface="微软雅黑"/>
                <a:cs typeface="Times New Roman"/>
              </a:rPr>
              <a:t>现</a:t>
            </a:r>
            <a:r>
              <a:rPr lang="en-US" altLang="zh-CN" sz="2600" kern="100" dirty="0" smtClean="0">
                <a:latin typeface="Times New Roman"/>
                <a:ea typeface="微软雅黑"/>
                <a:cs typeface="Times New Roman"/>
                <a:sym typeface="Times New Roman"/>
              </a:rPr>
              <a:t>____</a:t>
            </a:r>
            <a:r>
              <a:rPr lang="zh-CN" altLang="zh-CN" sz="2600" kern="100" dirty="0" smtClean="0">
                <a:latin typeface="Times New Roman"/>
                <a:ea typeface="微软雅黑"/>
                <a:cs typeface="Times New Roman"/>
              </a:rPr>
              <a:t>化</a:t>
            </a:r>
            <a:r>
              <a:rPr lang="zh-CN" altLang="zh-CN" sz="2600" kern="100" dirty="0">
                <a:latin typeface="Times New Roman"/>
                <a:ea typeface="微软雅黑"/>
                <a:cs typeface="Times New Roman"/>
              </a:rPr>
              <a:t>合价；</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宋体"/>
                <a:ea typeface="微软雅黑"/>
                <a:cs typeface="Times New Roman"/>
              </a:rPr>
              <a:t>②</a:t>
            </a:r>
            <a:r>
              <a:rPr lang="zh-CN" altLang="zh-CN" sz="2600" kern="100" dirty="0">
                <a:latin typeface="Times New Roman"/>
                <a:ea typeface="微软雅黑"/>
                <a:cs typeface="Times New Roman"/>
              </a:rPr>
              <a:t>活泼非金属在反应中，一</a:t>
            </a:r>
            <a:r>
              <a:rPr lang="zh-CN" altLang="zh-CN" sz="2600" kern="100" dirty="0" smtClean="0">
                <a:latin typeface="Times New Roman"/>
                <a:ea typeface="微软雅黑"/>
                <a:cs typeface="Times New Roman"/>
              </a:rPr>
              <a:t>般</a:t>
            </a:r>
            <a:r>
              <a:rPr lang="en-US" altLang="zh-CN" sz="2600" kern="100" dirty="0" smtClean="0">
                <a:latin typeface="Times New Roman"/>
                <a:ea typeface="微软雅黑"/>
                <a:cs typeface="Times New Roman"/>
                <a:sym typeface="Times New Roman"/>
              </a:rPr>
              <a:t>______</a:t>
            </a:r>
            <a:r>
              <a:rPr lang="zh-CN" altLang="zh-CN" sz="2600" kern="100" dirty="0" smtClean="0">
                <a:latin typeface="Times New Roman"/>
                <a:ea typeface="微软雅黑"/>
                <a:cs typeface="Times New Roman"/>
              </a:rPr>
              <a:t>电</a:t>
            </a:r>
            <a:r>
              <a:rPr lang="zh-CN" altLang="zh-CN" sz="2600" kern="100" dirty="0">
                <a:latin typeface="Times New Roman"/>
                <a:ea typeface="微软雅黑"/>
                <a:cs typeface="Times New Roman"/>
              </a:rPr>
              <a:t>子，表</a:t>
            </a:r>
            <a:r>
              <a:rPr lang="zh-CN" altLang="zh-CN" sz="2600" kern="100" dirty="0" smtClean="0">
                <a:latin typeface="Times New Roman"/>
                <a:ea typeface="微软雅黑"/>
                <a:cs typeface="Times New Roman"/>
              </a:rPr>
              <a:t>现</a:t>
            </a:r>
            <a:r>
              <a:rPr lang="en-US" altLang="zh-CN" sz="2600" kern="100" dirty="0" smtClean="0">
                <a:latin typeface="Times New Roman"/>
                <a:ea typeface="微软雅黑"/>
                <a:cs typeface="Times New Roman"/>
                <a:sym typeface="Times New Roman"/>
              </a:rPr>
              <a:t>____</a:t>
            </a:r>
            <a:r>
              <a:rPr lang="zh-CN" altLang="zh-CN" sz="2600" kern="100" dirty="0" smtClean="0">
                <a:latin typeface="Times New Roman"/>
                <a:ea typeface="微软雅黑"/>
                <a:cs typeface="Times New Roman"/>
              </a:rPr>
              <a:t>化</a:t>
            </a:r>
            <a:r>
              <a:rPr lang="zh-CN" altLang="zh-CN" sz="2600" kern="100" dirty="0">
                <a:latin typeface="Times New Roman"/>
                <a:ea typeface="微软雅黑"/>
                <a:cs typeface="Times New Roman"/>
              </a:rPr>
              <a:t>合价</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
        <p:nvSpPr>
          <p:cNvPr id="2" name="矩形 1"/>
          <p:cNvSpPr/>
          <p:nvPr/>
        </p:nvSpPr>
        <p:spPr>
          <a:xfrm>
            <a:off x="3857842" y="1722820"/>
            <a:ext cx="1184940"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原子核</a:t>
            </a:r>
            <a:endParaRPr lang="zh-CN" altLang="en-US" sz="2600" dirty="0">
              <a:solidFill>
                <a:srgbClr val="C00000"/>
              </a:solidFill>
              <a:latin typeface="Times New Roman"/>
              <a:ea typeface="微软雅黑"/>
              <a:sym typeface="Times New Roman"/>
            </a:endParaRPr>
          </a:p>
        </p:txBody>
      </p:sp>
      <p:sp>
        <p:nvSpPr>
          <p:cNvPr id="3" name="矩形 2"/>
          <p:cNvSpPr/>
          <p:nvPr/>
        </p:nvSpPr>
        <p:spPr>
          <a:xfrm>
            <a:off x="7503247" y="1712644"/>
            <a:ext cx="2185214"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最外层电子数</a:t>
            </a:r>
            <a:endParaRPr lang="zh-CN" altLang="en-US" sz="2600" dirty="0">
              <a:solidFill>
                <a:srgbClr val="C00000"/>
              </a:solidFill>
              <a:latin typeface="Times New Roman"/>
              <a:ea typeface="微软雅黑"/>
              <a:sym typeface="Times New Roman"/>
            </a:endParaRPr>
          </a:p>
        </p:txBody>
      </p:sp>
      <p:sp>
        <p:nvSpPr>
          <p:cNvPr id="4" name="矩形 3"/>
          <p:cNvSpPr/>
          <p:nvPr/>
        </p:nvSpPr>
        <p:spPr>
          <a:xfrm>
            <a:off x="4712937" y="2937955"/>
            <a:ext cx="851515"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失去</a:t>
            </a:r>
            <a:endParaRPr lang="zh-CN" altLang="en-US" sz="2600" dirty="0">
              <a:solidFill>
                <a:srgbClr val="C00000"/>
              </a:solidFill>
              <a:latin typeface="Times New Roman"/>
              <a:ea typeface="微软雅黑"/>
              <a:sym typeface="Times New Roman"/>
            </a:endParaRPr>
          </a:p>
        </p:txBody>
      </p:sp>
      <p:sp>
        <p:nvSpPr>
          <p:cNvPr id="5" name="矩形 4"/>
          <p:cNvSpPr/>
          <p:nvPr/>
        </p:nvSpPr>
        <p:spPr>
          <a:xfrm>
            <a:off x="7300191" y="2940567"/>
            <a:ext cx="518091"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正</a:t>
            </a:r>
            <a:endParaRPr lang="zh-CN" altLang="en-US" sz="2600" dirty="0">
              <a:solidFill>
                <a:srgbClr val="C00000"/>
              </a:solidFill>
              <a:latin typeface="Times New Roman"/>
              <a:ea typeface="微软雅黑"/>
              <a:sym typeface="Times New Roman"/>
            </a:endParaRPr>
          </a:p>
        </p:txBody>
      </p:sp>
      <p:sp>
        <p:nvSpPr>
          <p:cNvPr id="7" name="矩形 6"/>
          <p:cNvSpPr/>
          <p:nvPr/>
        </p:nvSpPr>
        <p:spPr>
          <a:xfrm>
            <a:off x="5042782" y="3523020"/>
            <a:ext cx="851515"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得到</a:t>
            </a:r>
            <a:endParaRPr lang="zh-CN" altLang="en-US" sz="2600" dirty="0">
              <a:solidFill>
                <a:srgbClr val="C00000"/>
              </a:solidFill>
              <a:latin typeface="Times New Roman"/>
              <a:ea typeface="微软雅黑"/>
              <a:sym typeface="Times New Roman"/>
            </a:endParaRPr>
          </a:p>
        </p:txBody>
      </p:sp>
      <p:sp>
        <p:nvSpPr>
          <p:cNvPr id="9" name="矩形 8"/>
          <p:cNvSpPr/>
          <p:nvPr/>
        </p:nvSpPr>
        <p:spPr>
          <a:xfrm>
            <a:off x="7660231" y="3523020"/>
            <a:ext cx="518091"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sym typeface="Times New Roman"/>
              </a:rPr>
              <a:t>负</a:t>
            </a:r>
            <a:endParaRPr lang="zh-CN" altLang="en-US" sz="2600" dirty="0">
              <a:solidFill>
                <a:srgbClr val="C00000"/>
              </a:solidFill>
              <a:latin typeface="Times New Roman"/>
              <a:ea typeface="微软雅黑"/>
              <a:sym typeface="Times New Roman"/>
            </a:endParaRPr>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5" grpId="0" autoUpdateAnimBg="0"/>
      <p:bldP spid="7" grpId="0" autoUpdateAnimBg="0"/>
      <p:bldP spid="9"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124839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latin typeface="Times New Roman"/>
                <a:ea typeface="黑体"/>
                <a:cs typeface="Times New Roman"/>
              </a:rPr>
              <a:t>【微自测】</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判断正误，正确的打</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，错误的打</a:t>
            </a:r>
            <a:r>
              <a:rPr lang="en-US" altLang="zh-CN" sz="2600" kern="100" dirty="0">
                <a:latin typeface="宋体"/>
                <a:ea typeface="微软雅黑"/>
                <a:cs typeface="Times New Roman"/>
              </a:rPr>
              <a:t>“×”</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sp>
        <p:nvSpPr>
          <p:cNvPr id="8" name="矩形 7"/>
          <p:cNvSpPr/>
          <p:nvPr/>
        </p:nvSpPr>
        <p:spPr>
          <a:xfrm>
            <a:off x="516880" y="1896453"/>
            <a:ext cx="11397613" cy="372407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多电子原子中，在离核较近的区域内运动的电子能量较高</a:t>
            </a:r>
            <a:r>
              <a:rPr lang="en-US" altLang="zh-CN" sz="2600" kern="100" dirty="0" smtClean="0">
                <a:latin typeface="Times New Roman"/>
                <a:ea typeface="微软雅黑"/>
                <a:cs typeface="Courier New"/>
              </a:rPr>
              <a:t>(</a:t>
            </a:r>
            <a:r>
              <a:rPr lang="en-US" altLang="zh-CN" sz="2600" kern="100" dirty="0" smtClean="0">
                <a:latin typeface="Times New Roman"/>
                <a:ea typeface="微软雅黑"/>
                <a:cs typeface="Courier New"/>
                <a:sym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稀有气体元素的原子最外层都排有</a:t>
            </a:r>
            <a:r>
              <a:rPr lang="en-US" altLang="zh-CN" sz="2600" kern="100" dirty="0">
                <a:latin typeface="Times New Roman"/>
                <a:ea typeface="微软雅黑"/>
                <a:cs typeface="Courier New"/>
              </a:rPr>
              <a:t>8</a:t>
            </a:r>
            <a:r>
              <a:rPr lang="zh-CN" altLang="zh-CN" sz="2600" kern="100" dirty="0">
                <a:latin typeface="Times New Roman"/>
                <a:ea typeface="微软雅黑"/>
                <a:cs typeface="Times New Roman"/>
              </a:rPr>
              <a:t>个电子</a:t>
            </a:r>
            <a:r>
              <a:rPr lang="en-US" altLang="zh-CN" sz="2600" kern="100" dirty="0" smtClean="0">
                <a:latin typeface="Times New Roman"/>
                <a:ea typeface="微软雅黑"/>
                <a:cs typeface="Courier New"/>
              </a:rPr>
              <a:t>(</a:t>
            </a:r>
            <a:r>
              <a:rPr lang="en-US" altLang="zh-CN" sz="2600" kern="100" dirty="0" smtClean="0">
                <a:latin typeface="宋体"/>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(3)M</a:t>
            </a:r>
            <a:r>
              <a:rPr lang="zh-CN" altLang="zh-CN" sz="2600" kern="100" dirty="0">
                <a:latin typeface="Times New Roman"/>
                <a:ea typeface="微软雅黑"/>
                <a:cs typeface="Times New Roman"/>
              </a:rPr>
              <a:t>层为最外层时容纳的电子数最多不超过</a:t>
            </a:r>
            <a:r>
              <a:rPr lang="en-US" altLang="zh-CN" sz="2600" kern="100" dirty="0">
                <a:latin typeface="Times New Roman"/>
                <a:ea typeface="微软雅黑"/>
                <a:cs typeface="Courier New"/>
              </a:rPr>
              <a:t>8</a:t>
            </a:r>
            <a:r>
              <a:rPr lang="zh-CN" altLang="zh-CN" sz="2600" kern="100" dirty="0">
                <a:latin typeface="Times New Roman"/>
                <a:ea typeface="微软雅黑"/>
                <a:cs typeface="Times New Roman"/>
              </a:rPr>
              <a:t>个</a:t>
            </a:r>
            <a:r>
              <a:rPr lang="en-US" altLang="zh-CN" sz="2600" kern="100" dirty="0" smtClean="0">
                <a:latin typeface="Times New Roman"/>
                <a:ea typeface="微软雅黑"/>
                <a:cs typeface="Courier New"/>
              </a:rPr>
              <a:t>(</a:t>
            </a:r>
            <a:r>
              <a:rPr lang="en-US" altLang="zh-CN" sz="2600" kern="100" dirty="0" smtClean="0">
                <a:latin typeface="宋体"/>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最外层电子达到稳定结构的微粒只能是稀有气体的原子</a:t>
            </a:r>
            <a:r>
              <a:rPr lang="en-US" altLang="zh-CN" sz="2600" kern="100" dirty="0" smtClean="0">
                <a:latin typeface="Times New Roman"/>
                <a:ea typeface="微软雅黑"/>
                <a:cs typeface="Courier New"/>
              </a:rPr>
              <a:t>(</a:t>
            </a:r>
            <a:r>
              <a:rPr lang="en-US" altLang="zh-CN" sz="2600" kern="100" dirty="0" smtClean="0">
                <a:latin typeface="宋体"/>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(5)</a:t>
            </a:r>
            <a:r>
              <a:rPr lang="zh-CN" altLang="zh-CN" sz="2600" kern="100" dirty="0">
                <a:latin typeface="Times New Roman"/>
                <a:ea typeface="微软雅黑"/>
                <a:cs typeface="Times New Roman"/>
              </a:rPr>
              <a:t>原子的核外电子排布决定了元素的化学性质</a:t>
            </a:r>
            <a:r>
              <a:rPr lang="en-US" altLang="zh-CN" sz="2600" kern="100" dirty="0" smtClean="0">
                <a:latin typeface="Times New Roman"/>
                <a:ea typeface="微软雅黑"/>
                <a:cs typeface="Courier New"/>
              </a:rPr>
              <a:t>(</a:t>
            </a:r>
            <a:r>
              <a:rPr lang="en-US" altLang="zh-CN" sz="2600" kern="100" dirty="0" smtClean="0">
                <a:latin typeface="宋体"/>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(6)</a:t>
            </a:r>
            <a:r>
              <a:rPr lang="zh-CN" altLang="zh-CN" sz="2600" kern="100" dirty="0">
                <a:latin typeface="Times New Roman"/>
                <a:ea typeface="微软雅黑"/>
                <a:cs typeface="Times New Roman"/>
              </a:rPr>
              <a:t>依据原子的核外电子排布，可知同位素的化学性质非常相似</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a:t>
            </a:r>
            <a:r>
              <a:rPr lang="en-US" altLang="zh-CN" sz="2600" kern="100" dirty="0" smtClean="0">
                <a:latin typeface="宋体"/>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2" name="矩形 1"/>
          <p:cNvSpPr/>
          <p:nvPr/>
        </p:nvSpPr>
        <p:spPr>
          <a:xfrm>
            <a:off x="9470581" y="2034639"/>
            <a:ext cx="518091" cy="492443"/>
          </a:xfrm>
          <a:prstGeom prst="rect">
            <a:avLst/>
          </a:prstGeom>
        </p:spPr>
        <p:txBody>
          <a:bodyPr wrap="none">
            <a:spAutoFit/>
          </a:bodyPr>
          <a:lstStyle/>
          <a:p>
            <a:r>
              <a:rPr lang="en-US" altLang="zh-CN" sz="2600" b="1" kern="100" dirty="0">
                <a:solidFill>
                  <a:srgbClr val="C00000"/>
                </a:solidFill>
                <a:latin typeface="宋体" pitchFamily="2" charset="-122"/>
                <a:ea typeface="宋体" pitchFamily="2" charset="-122"/>
                <a:cs typeface="Times New Roman"/>
                <a:sym typeface="Times New Roman"/>
              </a:rPr>
              <a:t>×</a:t>
            </a:r>
            <a:endParaRPr lang="zh-CN" altLang="en-US" sz="2600" b="1" dirty="0">
              <a:solidFill>
                <a:srgbClr val="C00000"/>
              </a:solidFill>
              <a:latin typeface="宋体" pitchFamily="2" charset="-122"/>
              <a:ea typeface="宋体" pitchFamily="2" charset="-122"/>
              <a:sym typeface="Times New Roman"/>
            </a:endParaRPr>
          </a:p>
        </p:txBody>
      </p:sp>
      <p:sp>
        <p:nvSpPr>
          <p:cNvPr id="5" name="矩形 4"/>
          <p:cNvSpPr/>
          <p:nvPr/>
        </p:nvSpPr>
        <p:spPr>
          <a:xfrm>
            <a:off x="7310341" y="2622316"/>
            <a:ext cx="518091" cy="492443"/>
          </a:xfrm>
          <a:prstGeom prst="rect">
            <a:avLst/>
          </a:prstGeom>
        </p:spPr>
        <p:txBody>
          <a:bodyPr wrap="none">
            <a:spAutoFit/>
          </a:bodyPr>
          <a:lstStyle/>
          <a:p>
            <a:r>
              <a:rPr lang="en-US" altLang="zh-CN" sz="2600" b="1" kern="100" dirty="0">
                <a:solidFill>
                  <a:srgbClr val="C00000"/>
                </a:solidFill>
                <a:latin typeface="宋体" pitchFamily="2" charset="-122"/>
                <a:ea typeface="宋体" pitchFamily="2" charset="-122"/>
                <a:cs typeface="Times New Roman"/>
                <a:sym typeface="Times New Roman"/>
              </a:rPr>
              <a:t>×</a:t>
            </a:r>
            <a:endParaRPr lang="zh-CN" altLang="en-US" sz="2600" b="1" dirty="0">
              <a:solidFill>
                <a:srgbClr val="C00000"/>
              </a:solidFill>
              <a:latin typeface="宋体" pitchFamily="2" charset="-122"/>
              <a:ea typeface="宋体" pitchFamily="2" charset="-122"/>
              <a:sym typeface="Times New Roman"/>
            </a:endParaRPr>
          </a:p>
        </p:txBody>
      </p:sp>
      <p:sp>
        <p:nvSpPr>
          <p:cNvPr id="7" name="矩形 6"/>
          <p:cNvSpPr/>
          <p:nvPr/>
        </p:nvSpPr>
        <p:spPr>
          <a:xfrm>
            <a:off x="7602340" y="3204769"/>
            <a:ext cx="518091" cy="492443"/>
          </a:xfrm>
          <a:prstGeom prst="rect">
            <a:avLst/>
          </a:prstGeom>
        </p:spPr>
        <p:txBody>
          <a:bodyPr wrap="none">
            <a:spAutoFit/>
          </a:bodyPr>
          <a:lstStyle/>
          <a:p>
            <a:r>
              <a:rPr lang="en-US" altLang="zh-CN" sz="2600" b="1" kern="100" dirty="0">
                <a:solidFill>
                  <a:srgbClr val="C00000"/>
                </a:solidFill>
                <a:latin typeface="宋体" pitchFamily="2" charset="-122"/>
                <a:ea typeface="宋体" pitchFamily="2" charset="-122"/>
                <a:cs typeface="Times New Roman"/>
                <a:sym typeface="Times New Roman"/>
              </a:rPr>
              <a:t>√</a:t>
            </a:r>
            <a:endParaRPr lang="zh-CN" altLang="en-US" sz="2600" b="1" dirty="0">
              <a:solidFill>
                <a:srgbClr val="C00000"/>
              </a:solidFill>
              <a:latin typeface="宋体" pitchFamily="2" charset="-122"/>
              <a:ea typeface="宋体" pitchFamily="2" charset="-122"/>
              <a:sym typeface="Times New Roman"/>
            </a:endParaRPr>
          </a:p>
        </p:txBody>
      </p:sp>
      <p:sp>
        <p:nvSpPr>
          <p:cNvPr id="9" name="矩形 8"/>
          <p:cNvSpPr/>
          <p:nvPr/>
        </p:nvSpPr>
        <p:spPr>
          <a:xfrm>
            <a:off x="9132510" y="3837451"/>
            <a:ext cx="518091" cy="492443"/>
          </a:xfrm>
          <a:prstGeom prst="rect">
            <a:avLst/>
          </a:prstGeom>
        </p:spPr>
        <p:txBody>
          <a:bodyPr wrap="none">
            <a:spAutoFit/>
          </a:bodyPr>
          <a:lstStyle/>
          <a:p>
            <a:r>
              <a:rPr lang="en-US" altLang="zh-CN" sz="2600" b="1" kern="100" dirty="0">
                <a:solidFill>
                  <a:srgbClr val="C00000"/>
                </a:solidFill>
                <a:latin typeface="宋体" pitchFamily="2" charset="-122"/>
                <a:ea typeface="宋体" pitchFamily="2" charset="-122"/>
                <a:cs typeface="Times New Roman"/>
                <a:sym typeface="Times New Roman"/>
              </a:rPr>
              <a:t>×</a:t>
            </a:r>
            <a:endParaRPr lang="zh-CN" altLang="en-US" sz="2600" b="1" dirty="0">
              <a:solidFill>
                <a:srgbClr val="C00000"/>
              </a:solidFill>
              <a:latin typeface="宋体" pitchFamily="2" charset="-122"/>
              <a:ea typeface="宋体" pitchFamily="2" charset="-122"/>
              <a:sym typeface="Times New Roman"/>
            </a:endParaRPr>
          </a:p>
        </p:txBody>
      </p:sp>
      <p:sp>
        <p:nvSpPr>
          <p:cNvPr id="10" name="矩形 9"/>
          <p:cNvSpPr/>
          <p:nvPr/>
        </p:nvSpPr>
        <p:spPr>
          <a:xfrm>
            <a:off x="7490361" y="4422516"/>
            <a:ext cx="518091" cy="492443"/>
          </a:xfrm>
          <a:prstGeom prst="rect">
            <a:avLst/>
          </a:prstGeom>
        </p:spPr>
        <p:txBody>
          <a:bodyPr wrap="none">
            <a:spAutoFit/>
          </a:bodyPr>
          <a:lstStyle/>
          <a:p>
            <a:r>
              <a:rPr lang="en-US" altLang="zh-CN" sz="2600" b="1" kern="100" dirty="0">
                <a:solidFill>
                  <a:srgbClr val="C00000"/>
                </a:solidFill>
                <a:latin typeface="宋体" pitchFamily="2" charset="-122"/>
                <a:ea typeface="宋体" pitchFamily="2" charset="-122"/>
                <a:cs typeface="Times New Roman"/>
                <a:sym typeface="Times New Roman"/>
              </a:rPr>
              <a:t>√</a:t>
            </a:r>
            <a:endParaRPr lang="zh-CN" altLang="en-US" sz="2600" b="1" dirty="0">
              <a:solidFill>
                <a:srgbClr val="C00000"/>
              </a:solidFill>
              <a:latin typeface="宋体" pitchFamily="2" charset="-122"/>
              <a:ea typeface="宋体" pitchFamily="2" charset="-122"/>
              <a:sym typeface="Times New Roman"/>
            </a:endParaRPr>
          </a:p>
        </p:txBody>
      </p:sp>
      <p:sp>
        <p:nvSpPr>
          <p:cNvPr id="11" name="矩形 10"/>
          <p:cNvSpPr/>
          <p:nvPr/>
        </p:nvSpPr>
        <p:spPr>
          <a:xfrm>
            <a:off x="9875626" y="5004969"/>
            <a:ext cx="518091" cy="492443"/>
          </a:xfrm>
          <a:prstGeom prst="rect">
            <a:avLst/>
          </a:prstGeom>
        </p:spPr>
        <p:txBody>
          <a:bodyPr wrap="none">
            <a:spAutoFit/>
          </a:bodyPr>
          <a:lstStyle/>
          <a:p>
            <a:r>
              <a:rPr lang="en-US" altLang="zh-CN" sz="2600" b="1" kern="100" dirty="0">
                <a:solidFill>
                  <a:srgbClr val="C00000"/>
                </a:solidFill>
                <a:latin typeface="宋体" pitchFamily="2" charset="-122"/>
                <a:ea typeface="宋体" pitchFamily="2" charset="-122"/>
                <a:cs typeface="Times New Roman"/>
                <a:sym typeface="Times New Roman"/>
              </a:rPr>
              <a:t>√</a:t>
            </a:r>
            <a:endParaRPr lang="zh-CN" altLang="en-US" sz="2600" b="1" dirty="0">
              <a:solidFill>
                <a:srgbClr val="C00000"/>
              </a:solidFill>
              <a:latin typeface="宋体" pitchFamily="2" charset="-122"/>
              <a:ea typeface="宋体" pitchFamily="2" charset="-122"/>
              <a:sym typeface="Times New Roman"/>
            </a:endParaRPr>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5" grpId="0" autoUpdateAnimBg="0"/>
      <p:bldP spid="7" grpId="0" autoUpdateAnimBg="0"/>
      <p:bldP spid="9" grpId="0" autoUpdateAnimBg="0"/>
      <p:bldP spid="10" grpId="0" autoUpdateAnimBg="0"/>
      <p:bldP spid="1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3" action="ppaction://hlinksldjump"/>
          </p:cNvPr>
          <p:cNvSpPr/>
          <p:nvPr/>
        </p:nvSpPr>
        <p:spPr>
          <a:xfrm>
            <a:off x="3354799" y="3614261"/>
            <a:ext cx="7560000" cy="51816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600" b="1" kern="100" dirty="0">
                <a:solidFill>
                  <a:schemeClr val="bg2">
                    <a:lumMod val="25000"/>
                  </a:schemeClr>
                </a:solidFill>
                <a:latin typeface="微软雅黑" pitchFamily="34" charset="-122"/>
                <a:ea typeface="微软雅黑" pitchFamily="34" charset="-122"/>
                <a:cs typeface="Times New Roman"/>
              </a:rPr>
              <a:t>二、原子核外电子排布</a:t>
            </a:r>
            <a:endParaRPr lang="zh-CN" altLang="zh-CN" sz="2600" b="1" kern="100" dirty="0" smtClean="0">
              <a:solidFill>
                <a:schemeClr val="bg2">
                  <a:lumMod val="25000"/>
                </a:schemeClr>
              </a:solidFill>
              <a:latin typeface="微软雅黑" pitchFamily="34" charset="-122"/>
              <a:ea typeface="微软雅黑" pitchFamily="34" charset="-122"/>
              <a:cs typeface="Times New Roman"/>
            </a:endParaRPr>
          </a:p>
        </p:txBody>
      </p:sp>
      <p:sp>
        <p:nvSpPr>
          <p:cNvPr id="3" name="圆角矩形 2">
            <a:hlinkClick r:id="rId4" action="ppaction://hlinksldjump"/>
          </p:cNvPr>
          <p:cNvSpPr/>
          <p:nvPr/>
        </p:nvSpPr>
        <p:spPr>
          <a:xfrm>
            <a:off x="3354799" y="2901211"/>
            <a:ext cx="7560000" cy="51816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zh-CN" altLang="en-US" sz="2600" b="1" kern="100" dirty="0">
                <a:solidFill>
                  <a:schemeClr val="bg2">
                    <a:lumMod val="25000"/>
                  </a:schemeClr>
                </a:solidFill>
                <a:latin typeface="微软雅黑" pitchFamily="34" charset="-122"/>
                <a:ea typeface="微软雅黑" pitchFamily="34" charset="-122"/>
                <a:cs typeface="Times New Roman"/>
              </a:rPr>
              <a:t>一、原子的构成</a:t>
            </a:r>
            <a:endParaRPr lang="zh-CN" altLang="zh-CN" sz="1050" kern="100" dirty="0">
              <a:solidFill>
                <a:schemeClr val="bg2">
                  <a:lumMod val="25000"/>
                </a:schemeClr>
              </a:solidFill>
              <a:latin typeface="微软雅黑" pitchFamily="34" charset="-122"/>
              <a:ea typeface="微软雅黑" pitchFamily="34" charset="-122"/>
              <a:cs typeface="Courier New"/>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260418" y="414459"/>
            <a:ext cx="11595508"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609850" algn="l"/>
              </a:tabLst>
              <a:defRPr>
                <a:solidFill>
                  <a:schemeClr val="tx1"/>
                </a:solidFill>
                <a:latin typeface="Calibri" pitchFamily="34" charset="0"/>
                <a:ea typeface="宋体" pitchFamily="2" charset="-122"/>
              </a:defRPr>
            </a:lvl1pPr>
            <a:lvl2pPr marL="742950" indent="-285750" eaLnBrk="0" hangingPunct="0">
              <a:tabLst>
                <a:tab pos="2609850" algn="l"/>
              </a:tabLst>
              <a:defRPr>
                <a:solidFill>
                  <a:schemeClr val="tx1"/>
                </a:solidFill>
                <a:latin typeface="Calibri" pitchFamily="34" charset="0"/>
                <a:ea typeface="宋体" pitchFamily="2" charset="-122"/>
              </a:defRPr>
            </a:lvl2pPr>
            <a:lvl3pPr marL="1143000" indent="-228600" eaLnBrk="0" hangingPunct="0">
              <a:tabLst>
                <a:tab pos="2609850" algn="l"/>
              </a:tabLst>
              <a:defRPr>
                <a:solidFill>
                  <a:schemeClr val="tx1"/>
                </a:solidFill>
                <a:latin typeface="Calibri" pitchFamily="34" charset="0"/>
                <a:ea typeface="宋体" pitchFamily="2" charset="-122"/>
              </a:defRPr>
            </a:lvl3pPr>
            <a:lvl4pPr marL="1600200" indent="-228600" eaLnBrk="0" hangingPunct="0">
              <a:tabLst>
                <a:tab pos="2609850" algn="l"/>
              </a:tabLst>
              <a:defRPr>
                <a:solidFill>
                  <a:schemeClr val="tx1"/>
                </a:solidFill>
                <a:latin typeface="Calibri" pitchFamily="34" charset="0"/>
                <a:ea typeface="宋体" pitchFamily="2" charset="-122"/>
              </a:defRPr>
            </a:lvl4pPr>
            <a:lvl5pPr marL="2057400" indent="-228600" eaLnBrk="0" hangingPunct="0">
              <a:tabLst>
                <a:tab pos="2609850" algn="l"/>
              </a:tabLst>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9pPr>
          </a:lstStyle>
          <a:p>
            <a:pPr algn="ctr">
              <a:lnSpc>
                <a:spcPct val="150000"/>
              </a:lnSpc>
              <a:spcAft>
                <a:spcPts val="0"/>
              </a:spcAft>
              <a:tabLst>
                <a:tab pos="1620520" algn="l"/>
              </a:tabLst>
              <a:defRPr/>
            </a:pPr>
            <a:r>
              <a:rPr lang="zh-CN" altLang="en-US" sz="2800" b="1" kern="100" dirty="0">
                <a:latin typeface="黑体" pitchFamily="2" charset="-122"/>
                <a:ea typeface="黑体" pitchFamily="2" charset="-122"/>
                <a:cs typeface="Courier New"/>
              </a:rPr>
              <a:t>一、原子的构成</a:t>
            </a:r>
            <a:endParaRPr lang="zh-CN" altLang="zh-CN" sz="2800" b="1" kern="100" dirty="0" smtClean="0">
              <a:latin typeface="黑体" pitchFamily="2" charset="-122"/>
              <a:ea typeface="黑体" pitchFamily="2" charset="-122"/>
              <a:cs typeface="Courier New"/>
            </a:endParaRPr>
          </a:p>
        </p:txBody>
      </p:sp>
      <p:pic>
        <p:nvPicPr>
          <p:cNvPr id="278531" name="Picture 3" descr="情景素材"/>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6631" y="1944510"/>
            <a:ext cx="6294742" cy="52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2" descr="活动探究"/>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0101" y="1298307"/>
            <a:ext cx="1983296" cy="50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3807524663"/>
              </p:ext>
            </p:extLst>
          </p:nvPr>
        </p:nvGraphicFramePr>
        <p:xfrm>
          <a:off x="469581" y="2696947"/>
          <a:ext cx="7315200" cy="3949700"/>
        </p:xfrm>
        <a:graphic>
          <a:graphicData uri="http://schemas.openxmlformats.org/presentationml/2006/ole">
            <mc:AlternateContent xmlns:mc="http://schemas.openxmlformats.org/markup-compatibility/2006">
              <mc:Choice xmlns:v="urn:schemas-microsoft-com:vml" Requires="v">
                <p:oleObj spid="_x0000_s11338" name="Document" r:id="rId6" imgW="7309693" imgH="4248296" progId="Word.Document.8">
                  <p:embed/>
                </p:oleObj>
              </mc:Choice>
              <mc:Fallback>
                <p:oleObj name="Document" r:id="rId6" imgW="7309693" imgH="4248296" progId="Word.Document.8">
                  <p:embed/>
                  <p:pic>
                    <p:nvPicPr>
                      <p:cNvPr id="0" name=""/>
                      <p:cNvPicPr/>
                      <p:nvPr/>
                    </p:nvPicPr>
                    <p:blipFill>
                      <a:blip r:embed="rId7"/>
                      <a:stretch>
                        <a:fillRect/>
                      </a:stretch>
                    </p:blipFill>
                    <p:spPr>
                      <a:xfrm>
                        <a:off x="469581" y="2696947"/>
                        <a:ext cx="7315200" cy="3949700"/>
                      </a:xfrm>
                      <a:prstGeom prst="rect">
                        <a:avLst/>
                      </a:prstGeom>
                    </p:spPr>
                  </p:pic>
                </p:oleObj>
              </mc:Fallback>
            </mc:AlternateContent>
          </a:graphicData>
        </a:graphic>
      </p:graphicFrame>
      <p:pic>
        <p:nvPicPr>
          <p:cNvPr id="11269" name="Picture 5" descr="XX12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61719" y="3806152"/>
            <a:ext cx="4029142" cy="1618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1314547"/>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氢的三种原子的原子结构可用下图形象地表示：</a:t>
            </a:r>
            <a:endParaRPr lang="zh-CN" altLang="zh-CN" sz="1050" kern="100" dirty="0">
              <a:effectLst/>
              <a:latin typeface="宋体"/>
              <a:cs typeface="Courier New"/>
            </a:endParaRPr>
          </a:p>
        </p:txBody>
      </p:sp>
      <p:pic>
        <p:nvPicPr>
          <p:cNvPr id="279554" name="Picture 2" descr="问题探究"/>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4767" y="742824"/>
            <a:ext cx="6294742" cy="52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3709615791"/>
              </p:ext>
            </p:extLst>
          </p:nvPr>
        </p:nvGraphicFramePr>
        <p:xfrm>
          <a:off x="694606" y="2263124"/>
          <a:ext cx="10896600" cy="2705100"/>
        </p:xfrm>
        <a:graphic>
          <a:graphicData uri="http://schemas.openxmlformats.org/presentationml/2006/ole">
            <mc:AlternateContent xmlns:mc="http://schemas.openxmlformats.org/markup-compatibility/2006">
              <mc:Choice xmlns:v="urn:schemas-microsoft-com:vml" Requires="v">
                <p:oleObj spid="_x0000_s12424" name="Document" r:id="rId4" imgW="10894400" imgH="2704868" progId="Word.Document.8">
                  <p:embed/>
                </p:oleObj>
              </mc:Choice>
              <mc:Fallback>
                <p:oleObj name="Document" r:id="rId4" imgW="10894400" imgH="2704868" progId="Word.Document.8">
                  <p:embed/>
                  <p:pic>
                    <p:nvPicPr>
                      <p:cNvPr id="0" name=""/>
                      <p:cNvPicPr/>
                      <p:nvPr/>
                    </p:nvPicPr>
                    <p:blipFill>
                      <a:blip r:embed="rId5"/>
                      <a:stretch>
                        <a:fillRect/>
                      </a:stretch>
                    </p:blipFill>
                    <p:spPr>
                      <a:xfrm>
                        <a:off x="694606" y="2263124"/>
                        <a:ext cx="10896600" cy="270510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918393826"/>
              </p:ext>
            </p:extLst>
          </p:nvPr>
        </p:nvGraphicFramePr>
        <p:xfrm>
          <a:off x="694606" y="4826924"/>
          <a:ext cx="10198100" cy="673100"/>
        </p:xfrm>
        <a:graphic>
          <a:graphicData uri="http://schemas.openxmlformats.org/presentationml/2006/ole">
            <mc:AlternateContent xmlns:mc="http://schemas.openxmlformats.org/markup-compatibility/2006">
              <mc:Choice xmlns:v="urn:schemas-microsoft-com:vml" Requires="v">
                <p:oleObj spid="_x0000_s12425" name="Document" r:id="rId6" imgW="10196234" imgH="672887" progId="Word.Document.8">
                  <p:embed/>
                </p:oleObj>
              </mc:Choice>
              <mc:Fallback>
                <p:oleObj name="Document" r:id="rId6" imgW="10196234" imgH="672887" progId="Word.Document.8">
                  <p:embed/>
                  <p:pic>
                    <p:nvPicPr>
                      <p:cNvPr id="0" name=""/>
                      <p:cNvPicPr/>
                      <p:nvPr/>
                    </p:nvPicPr>
                    <p:blipFill>
                      <a:blip r:embed="rId7"/>
                      <a:stretch>
                        <a:fillRect/>
                      </a:stretch>
                    </p:blipFill>
                    <p:spPr>
                      <a:xfrm>
                        <a:off x="694606" y="4826924"/>
                        <a:ext cx="10198100" cy="673100"/>
                      </a:xfrm>
                      <a:prstGeom prst="rect">
                        <a:avLst/>
                      </a:prstGeom>
                    </p:spPr>
                  </p:pic>
                </p:oleObj>
              </mc:Fallback>
            </mc:AlternateContent>
          </a:graphicData>
        </a:graphic>
      </p:graphicFrame>
    </p:spTree>
    <p:extLst>
      <p:ext uri="{BB962C8B-B14F-4D97-AF65-F5344CB8AC3E}">
        <p14:creationId xmlns:p14="http://schemas.microsoft.com/office/powerpoint/2010/main" val="314868496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0418" y="906765"/>
            <a:ext cx="11654075" cy="364815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latin typeface="Times New Roman"/>
                <a:ea typeface="黑体"/>
                <a:cs typeface="Times New Roman"/>
              </a:rPr>
              <a:t>【课程标准要求】</a:t>
            </a:r>
            <a:r>
              <a:rPr lang="zh-CN" altLang="zh-CN" sz="2600" kern="100" dirty="0">
                <a:latin typeface="Times New Roman"/>
                <a:ea typeface="微软雅黑"/>
                <a:cs typeface="Times New Roman"/>
              </a:rPr>
              <a:t>　</a:t>
            </a:r>
            <a:endParaRPr lang="zh-CN" altLang="zh-CN" sz="1050" kern="100" dirty="0">
              <a:latin typeface="宋体"/>
              <a:cs typeface="Courier New"/>
            </a:endParaRPr>
          </a:p>
          <a:p>
            <a:pPr algn="just">
              <a:lnSpc>
                <a:spcPct val="150000"/>
              </a:lnSpc>
              <a:spcAft>
                <a:spcPts val="0"/>
              </a:spcAft>
              <a:tabLst>
                <a:tab pos="3510915" algn="l"/>
              </a:tabLst>
            </a:pPr>
            <a:r>
              <a:rPr lang="en-US" altLang="zh-CN" sz="2600" b="1" kern="100" dirty="0">
                <a:latin typeface="Times New Roman"/>
                <a:ea typeface="仿宋_GB2312"/>
                <a:cs typeface="Courier New"/>
              </a:rPr>
              <a:t>1</a:t>
            </a:r>
            <a:r>
              <a:rPr lang="en-US" altLang="zh-CN" sz="2600" kern="100" dirty="0">
                <a:latin typeface="Times New Roman"/>
                <a:ea typeface="微软雅黑"/>
                <a:cs typeface="Courier New"/>
              </a:rPr>
              <a:t>.</a:t>
            </a:r>
            <a:r>
              <a:rPr lang="zh-CN" altLang="zh-CN" sz="2600" b="1" kern="100" dirty="0">
                <a:latin typeface="Times New Roman"/>
                <a:ea typeface="仿宋_GB2312"/>
                <a:cs typeface="Times New Roman"/>
              </a:rPr>
              <a:t>通过人类认识原子结构的历程，知道原子结构模型的演变，知道科学家探索原子结构的艰难过程。</a:t>
            </a:r>
            <a:endParaRPr lang="zh-CN" altLang="zh-CN" sz="1050" kern="100" dirty="0">
              <a:latin typeface="宋体"/>
              <a:cs typeface="Courier New"/>
            </a:endParaRPr>
          </a:p>
          <a:p>
            <a:pPr algn="just">
              <a:lnSpc>
                <a:spcPct val="150000"/>
              </a:lnSpc>
              <a:spcAft>
                <a:spcPts val="0"/>
              </a:spcAft>
              <a:tabLst>
                <a:tab pos="3510915" algn="l"/>
              </a:tabLst>
            </a:pPr>
            <a:r>
              <a:rPr lang="en-US" altLang="zh-CN" sz="2600" b="1" kern="100" dirty="0">
                <a:latin typeface="Times New Roman"/>
                <a:ea typeface="仿宋_GB2312"/>
                <a:cs typeface="Courier New"/>
              </a:rPr>
              <a:t>2.</a:t>
            </a:r>
            <a:r>
              <a:rPr lang="zh-CN" altLang="zh-CN" sz="2600" b="1" kern="100" dirty="0">
                <a:latin typeface="Times New Roman"/>
                <a:ea typeface="仿宋_GB2312"/>
                <a:cs typeface="Times New Roman"/>
              </a:rPr>
              <a:t>通过原子构成认识质量数的含义，知道</a:t>
            </a:r>
            <a:r>
              <a:rPr lang="en-US" altLang="zh-CN" sz="2600" b="1" kern="100" dirty="0">
                <a:latin typeface="Times New Roman"/>
                <a:ea typeface="仿宋_GB2312"/>
                <a:cs typeface="Courier New"/>
              </a:rPr>
              <a:t>X</a:t>
            </a:r>
            <a:r>
              <a:rPr lang="zh-CN" altLang="zh-CN" sz="2600" b="1" kern="100" dirty="0">
                <a:latin typeface="Times New Roman"/>
                <a:ea typeface="仿宋_GB2312"/>
                <a:cs typeface="Times New Roman"/>
              </a:rPr>
              <a:t>中各微粒数间的关系，能辨析比较元素、核素、同位素的异同，了解核素在人类科技发展中的重要应用。</a:t>
            </a:r>
            <a:endParaRPr lang="zh-CN" altLang="zh-CN" sz="1050" kern="100" dirty="0">
              <a:latin typeface="宋体"/>
              <a:cs typeface="Courier New"/>
            </a:endParaRPr>
          </a:p>
          <a:p>
            <a:pPr algn="just">
              <a:lnSpc>
                <a:spcPct val="150000"/>
              </a:lnSpc>
              <a:spcAft>
                <a:spcPts val="0"/>
              </a:spcAft>
              <a:tabLst>
                <a:tab pos="3510915" algn="l"/>
              </a:tabLst>
            </a:pPr>
            <a:r>
              <a:rPr lang="en-US" altLang="zh-CN" sz="2600" b="1" kern="100" dirty="0">
                <a:latin typeface="Times New Roman"/>
                <a:ea typeface="仿宋_GB2312"/>
                <a:cs typeface="Courier New"/>
              </a:rPr>
              <a:t>3.</a:t>
            </a:r>
            <a:r>
              <a:rPr lang="zh-CN" altLang="zh-CN" sz="2600" b="1" kern="100" dirty="0">
                <a:latin typeface="Times New Roman"/>
                <a:ea typeface="仿宋_GB2312"/>
                <a:cs typeface="Times New Roman"/>
              </a:rPr>
              <a:t>知道常见的原子核外电子排布规律。会画</a:t>
            </a:r>
            <a:r>
              <a:rPr lang="en-US" altLang="zh-CN" sz="2600" b="1" kern="100" dirty="0">
                <a:latin typeface="Times New Roman"/>
                <a:ea typeface="仿宋_GB2312"/>
                <a:cs typeface="Courier New"/>
              </a:rPr>
              <a:t>1</a:t>
            </a:r>
            <a:r>
              <a:rPr lang="zh-CN" altLang="zh-CN" sz="2600" b="1" kern="100" dirty="0">
                <a:latin typeface="Times New Roman"/>
                <a:ea typeface="仿宋_GB2312"/>
                <a:cs typeface="Times New Roman"/>
              </a:rPr>
              <a:t>～</a:t>
            </a:r>
            <a:r>
              <a:rPr lang="en-US" altLang="zh-CN" sz="2600" b="1" kern="100" dirty="0">
                <a:latin typeface="Times New Roman"/>
                <a:ea typeface="仿宋_GB2312"/>
                <a:cs typeface="Courier New"/>
              </a:rPr>
              <a:t>18</a:t>
            </a:r>
            <a:r>
              <a:rPr lang="zh-CN" altLang="zh-CN" sz="2600" b="1" kern="100" dirty="0">
                <a:latin typeface="Times New Roman"/>
                <a:ea typeface="仿宋_GB2312"/>
                <a:cs typeface="Times New Roman"/>
              </a:rPr>
              <a:t>号元素的原子结构示意图</a:t>
            </a:r>
            <a:r>
              <a:rPr lang="zh-CN" altLang="zh-CN" sz="2600" b="1" kern="100" dirty="0" smtClean="0">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1052966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2540430804"/>
              </p:ext>
            </p:extLst>
          </p:nvPr>
        </p:nvGraphicFramePr>
        <p:xfrm>
          <a:off x="381000" y="863600"/>
          <a:ext cx="11493500" cy="838200"/>
        </p:xfrm>
        <a:graphic>
          <a:graphicData uri="http://schemas.openxmlformats.org/presentationml/2006/ole">
            <mc:AlternateContent xmlns:mc="http://schemas.openxmlformats.org/markup-compatibility/2006">
              <mc:Choice xmlns:v="urn:schemas-microsoft-com:vml" Requires="v">
                <p:oleObj spid="_x0000_s13446" name="Document" r:id="rId3" imgW="11484297" imgH="849659" progId="Word.Document.8">
                  <p:embed/>
                </p:oleObj>
              </mc:Choice>
              <mc:Fallback>
                <p:oleObj name="Document" r:id="rId3" imgW="11484297" imgH="849659" progId="Word.Document.8">
                  <p:embed/>
                  <p:pic>
                    <p:nvPicPr>
                      <p:cNvPr id="0" name=""/>
                      <p:cNvPicPr/>
                      <p:nvPr/>
                    </p:nvPicPr>
                    <p:blipFill>
                      <a:blip r:embed="rId4"/>
                      <a:stretch>
                        <a:fillRect/>
                      </a:stretch>
                    </p:blipFill>
                    <p:spPr>
                      <a:xfrm>
                        <a:off x="381000" y="863600"/>
                        <a:ext cx="11493500" cy="83820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76856566"/>
              </p:ext>
            </p:extLst>
          </p:nvPr>
        </p:nvGraphicFramePr>
        <p:xfrm>
          <a:off x="604596" y="1714500"/>
          <a:ext cx="9194800" cy="622300"/>
        </p:xfrm>
        <a:graphic>
          <a:graphicData uri="http://schemas.openxmlformats.org/presentationml/2006/ole">
            <mc:AlternateContent xmlns:mc="http://schemas.openxmlformats.org/markup-compatibility/2006">
              <mc:Choice xmlns:v="urn:schemas-microsoft-com:vml" Requires="v">
                <p:oleObj spid="_x0000_s13447" name="Document" r:id="rId5" imgW="9194128" imgH="642285" progId="Word.Document.8">
                  <p:embed/>
                </p:oleObj>
              </mc:Choice>
              <mc:Fallback>
                <p:oleObj name="Document" r:id="rId5" imgW="9194128" imgH="642285" progId="Word.Document.8">
                  <p:embed/>
                  <p:pic>
                    <p:nvPicPr>
                      <p:cNvPr id="0" name=""/>
                      <p:cNvPicPr/>
                      <p:nvPr/>
                    </p:nvPicPr>
                    <p:blipFill>
                      <a:blip r:embed="rId6"/>
                      <a:stretch>
                        <a:fillRect/>
                      </a:stretch>
                    </p:blipFill>
                    <p:spPr>
                      <a:xfrm>
                        <a:off x="604596" y="1714500"/>
                        <a:ext cx="9194800" cy="622300"/>
                      </a:xfrm>
                      <a:prstGeom prst="rect">
                        <a:avLst/>
                      </a:prstGeom>
                    </p:spPr>
                  </p:pic>
                </p:oleObj>
              </mc:Fallback>
            </mc:AlternateContent>
          </a:graphicData>
        </a:graphic>
      </p:graphicFrame>
    </p:spTree>
    <p:extLst>
      <p:ext uri="{BB962C8B-B14F-4D97-AF65-F5344CB8AC3E}">
        <p14:creationId xmlns:p14="http://schemas.microsoft.com/office/powerpoint/2010/main" val="173441005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578" name="Picture 2" descr="核心归纳"/>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0811" y="729449"/>
            <a:ext cx="2011685" cy="51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2807766942"/>
              </p:ext>
            </p:extLst>
          </p:nvPr>
        </p:nvGraphicFramePr>
        <p:xfrm>
          <a:off x="452356" y="1401009"/>
          <a:ext cx="11493500" cy="4864100"/>
        </p:xfrm>
        <a:graphic>
          <a:graphicData uri="http://schemas.openxmlformats.org/presentationml/2006/ole">
            <mc:AlternateContent xmlns:mc="http://schemas.openxmlformats.org/markup-compatibility/2006">
              <mc:Choice xmlns:v="urn:schemas-microsoft-com:vml" Requires="v">
                <p:oleObj spid="_x0000_s14404" name="Document" r:id="rId4" imgW="11484297" imgH="4872940" progId="Word.Document.8">
                  <p:embed/>
                </p:oleObj>
              </mc:Choice>
              <mc:Fallback>
                <p:oleObj name="Document" r:id="rId4" imgW="11484297" imgH="4872940" progId="Word.Document.8">
                  <p:embed/>
                  <p:pic>
                    <p:nvPicPr>
                      <p:cNvPr id="0" name=""/>
                      <p:cNvPicPr/>
                      <p:nvPr/>
                    </p:nvPicPr>
                    <p:blipFill>
                      <a:blip r:embed="rId5"/>
                      <a:stretch>
                        <a:fillRect/>
                      </a:stretch>
                    </p:blipFill>
                    <p:spPr>
                      <a:xfrm>
                        <a:off x="452356" y="1401009"/>
                        <a:ext cx="11493500" cy="4864100"/>
                      </a:xfrm>
                      <a:prstGeom prst="rect">
                        <a:avLst/>
                      </a:prstGeom>
                    </p:spPr>
                  </p:pic>
                </p:oleObj>
              </mc:Fallback>
            </mc:AlternateContent>
          </a:graphicData>
        </a:graphic>
      </p:graphicFrame>
    </p:spTree>
    <p:extLst>
      <p:ext uri="{BB962C8B-B14F-4D97-AF65-F5344CB8AC3E}">
        <p14:creationId xmlns:p14="http://schemas.microsoft.com/office/powerpoint/2010/main" val="10960169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44556" y="729494"/>
            <a:ext cx="11654075" cy="64733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2</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微粒符号及周围数字的含</a:t>
            </a:r>
            <a:r>
              <a:rPr lang="zh-CN" altLang="zh-CN" sz="2600" kern="100" dirty="0" smtClean="0">
                <a:latin typeface="Times New Roman"/>
                <a:ea typeface="黑体"/>
                <a:cs typeface="Times New Roman"/>
              </a:rPr>
              <a:t>义</a:t>
            </a:r>
            <a:endParaRPr lang="zh-CN" altLang="zh-CN" sz="1050" kern="100" dirty="0">
              <a:latin typeface="宋体"/>
              <a:cs typeface="Courier New"/>
            </a:endParaRPr>
          </a:p>
        </p:txBody>
      </p:sp>
      <p:sp>
        <p:nvSpPr>
          <p:cNvPr id="7" name="矩形 6"/>
          <p:cNvSpPr/>
          <p:nvPr/>
        </p:nvSpPr>
        <p:spPr>
          <a:xfrm>
            <a:off x="501018" y="3519825"/>
            <a:ext cx="11397613" cy="2448723"/>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原子中：质子数</a:t>
            </a:r>
            <a:r>
              <a:rPr lang="en-US" altLang="zh-CN" sz="2600" kern="100" dirty="0">
                <a:latin typeface="Times New Roman"/>
                <a:ea typeface="微软雅黑"/>
                <a:cs typeface="Courier New"/>
              </a:rPr>
              <a:t>(</a:t>
            </a:r>
            <a:r>
              <a:rPr lang="en-US" altLang="zh-CN" sz="2600" i="1" kern="100" dirty="0">
                <a:latin typeface="Times New Roman"/>
                <a:ea typeface="微软雅黑"/>
                <a:cs typeface="Courier New"/>
              </a:rPr>
              <a:t>Z</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＝核电荷数＝核外电子数；</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质量数</a:t>
            </a:r>
            <a:r>
              <a:rPr lang="en-US" altLang="zh-CN" sz="2600" kern="100" dirty="0">
                <a:latin typeface="Times New Roman"/>
                <a:ea typeface="微软雅黑"/>
                <a:cs typeface="Courier New"/>
              </a:rPr>
              <a:t>(</a:t>
            </a:r>
            <a:r>
              <a:rPr lang="en-US" altLang="zh-CN" sz="2600" i="1" kern="100" dirty="0">
                <a:latin typeface="Times New Roman"/>
                <a:ea typeface="微软雅黑"/>
                <a:cs typeface="Courier New"/>
              </a:rPr>
              <a:t>A</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＝质子数</a:t>
            </a:r>
            <a:r>
              <a:rPr lang="en-US" altLang="zh-CN" sz="2600" kern="100" dirty="0">
                <a:latin typeface="Times New Roman"/>
                <a:ea typeface="微软雅黑"/>
                <a:cs typeface="Courier New"/>
              </a:rPr>
              <a:t>(</a:t>
            </a:r>
            <a:r>
              <a:rPr lang="en-US" altLang="zh-CN" sz="2600" i="1" kern="100" dirty="0">
                <a:latin typeface="Times New Roman"/>
                <a:ea typeface="微软雅黑"/>
                <a:cs typeface="Courier New"/>
              </a:rPr>
              <a:t>Z</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＋中子数</a:t>
            </a:r>
            <a:r>
              <a:rPr lang="en-US" altLang="zh-CN" sz="2600" kern="100" dirty="0">
                <a:latin typeface="Times New Roman"/>
                <a:ea typeface="微软雅黑"/>
                <a:cs typeface="Courier New"/>
              </a:rPr>
              <a:t>(</a:t>
            </a:r>
            <a:r>
              <a:rPr lang="en-US" altLang="zh-CN" sz="2600" i="1" kern="100" dirty="0">
                <a:latin typeface="Times New Roman"/>
                <a:ea typeface="微软雅黑"/>
                <a:cs typeface="Courier New"/>
              </a:rPr>
              <a:t>N</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阳离子的核外电子数＝质子数</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阳离子所带的电荷数；</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阴离子的核外电子数＝质子数＋阴离子所带的电荷数</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pic>
        <p:nvPicPr>
          <p:cNvPr id="15362" name="Picture 2" descr="XX12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84089" y="1584610"/>
            <a:ext cx="5562332" cy="18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585562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774478"/>
            <a:ext cx="11654075" cy="64733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3</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元素、核素和同位素比</a:t>
            </a:r>
            <a:r>
              <a:rPr lang="zh-CN" altLang="zh-CN" sz="2600" kern="100" dirty="0" smtClean="0">
                <a:latin typeface="Times New Roman"/>
                <a:ea typeface="黑体"/>
                <a:cs typeface="Times New Roman"/>
              </a:rPr>
              <a:t>较</a:t>
            </a:r>
            <a:endParaRPr lang="zh-CN" altLang="zh-CN" sz="1050" kern="100" dirty="0">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383446597"/>
              </p:ext>
            </p:extLst>
          </p:nvPr>
        </p:nvGraphicFramePr>
        <p:xfrm>
          <a:off x="381000" y="1636759"/>
          <a:ext cx="11480800" cy="4178300"/>
        </p:xfrm>
        <a:graphic>
          <a:graphicData uri="http://schemas.openxmlformats.org/presentationml/2006/ole">
            <mc:AlternateContent xmlns:mc="http://schemas.openxmlformats.org/markup-compatibility/2006">
              <mc:Choice xmlns:v="urn:schemas-microsoft-com:vml" Requires="v">
                <p:oleObj spid="_x0000_s16450" name="Document" r:id="rId3" imgW="11627815" imgH="4243976" progId="Word.Document.8">
                  <p:embed/>
                </p:oleObj>
              </mc:Choice>
              <mc:Fallback>
                <p:oleObj name="Document" r:id="rId3" imgW="11627815" imgH="4243976" progId="Word.Document.8">
                  <p:embed/>
                  <p:pic>
                    <p:nvPicPr>
                      <p:cNvPr id="0" name=""/>
                      <p:cNvPicPr/>
                      <p:nvPr/>
                    </p:nvPicPr>
                    <p:blipFill>
                      <a:blip r:embed="rId4"/>
                      <a:stretch>
                        <a:fillRect/>
                      </a:stretch>
                    </p:blipFill>
                    <p:spPr>
                      <a:xfrm>
                        <a:off x="381000" y="1636759"/>
                        <a:ext cx="11480800" cy="4178300"/>
                      </a:xfrm>
                      <a:prstGeom prst="rect">
                        <a:avLst/>
                      </a:prstGeom>
                    </p:spPr>
                  </p:pic>
                </p:oleObj>
              </mc:Fallback>
            </mc:AlternateContent>
          </a:graphicData>
        </a:graphic>
      </p:graphicFrame>
    </p:spTree>
    <p:extLst>
      <p:ext uri="{BB962C8B-B14F-4D97-AF65-F5344CB8AC3E}">
        <p14:creationId xmlns:p14="http://schemas.microsoft.com/office/powerpoint/2010/main" val="339280060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1463210747"/>
              </p:ext>
            </p:extLst>
          </p:nvPr>
        </p:nvGraphicFramePr>
        <p:xfrm>
          <a:off x="381000" y="1224549"/>
          <a:ext cx="11480800" cy="4013200"/>
        </p:xfrm>
        <a:graphic>
          <a:graphicData uri="http://schemas.openxmlformats.org/presentationml/2006/ole">
            <mc:AlternateContent xmlns:mc="http://schemas.openxmlformats.org/markup-compatibility/2006">
              <mc:Choice xmlns:v="urn:schemas-microsoft-com:vml" Requires="v">
                <p:oleObj spid="_x0000_s17474" name="Document" r:id="rId3" imgW="11627815" imgH="4074404" progId="Word.Document.8">
                  <p:embed/>
                </p:oleObj>
              </mc:Choice>
              <mc:Fallback>
                <p:oleObj name="Document" r:id="rId3" imgW="11627815" imgH="4074404" progId="Word.Document.8">
                  <p:embed/>
                  <p:pic>
                    <p:nvPicPr>
                      <p:cNvPr id="0" name=""/>
                      <p:cNvPicPr/>
                      <p:nvPr/>
                    </p:nvPicPr>
                    <p:blipFill>
                      <a:blip r:embed="rId4"/>
                      <a:stretch>
                        <a:fillRect/>
                      </a:stretch>
                    </p:blipFill>
                    <p:spPr>
                      <a:xfrm>
                        <a:off x="381000" y="1224549"/>
                        <a:ext cx="11480800" cy="4013200"/>
                      </a:xfrm>
                      <a:prstGeom prst="rect">
                        <a:avLst/>
                      </a:prstGeom>
                    </p:spPr>
                  </p:pic>
                </p:oleObj>
              </mc:Fallback>
            </mc:AlternateContent>
          </a:graphicData>
        </a:graphic>
      </p:graphicFrame>
    </p:spTree>
    <p:extLst>
      <p:ext uri="{BB962C8B-B14F-4D97-AF65-F5344CB8AC3E}">
        <p14:creationId xmlns:p14="http://schemas.microsoft.com/office/powerpoint/2010/main" val="338190714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774478"/>
            <a:ext cx="11654075" cy="64733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4.</a:t>
            </a:r>
            <a:r>
              <a:rPr lang="zh-CN" altLang="zh-CN" sz="2600" kern="100" dirty="0">
                <a:latin typeface="Times New Roman"/>
                <a:ea typeface="黑体"/>
                <a:cs typeface="Times New Roman"/>
              </a:rPr>
              <a:t>元素、核素、同位素的关</a:t>
            </a:r>
            <a:r>
              <a:rPr lang="zh-CN" altLang="zh-CN" sz="2600" kern="100" dirty="0" smtClean="0">
                <a:latin typeface="Times New Roman"/>
                <a:ea typeface="黑体"/>
                <a:cs typeface="Times New Roman"/>
              </a:rPr>
              <a:t>系</a:t>
            </a:r>
            <a:endParaRPr lang="zh-CN" altLang="zh-CN" sz="1050" kern="100" dirty="0">
              <a:latin typeface="宋体"/>
              <a:cs typeface="Courier New"/>
            </a:endParaRPr>
          </a:p>
        </p:txBody>
      </p:sp>
      <p:pic>
        <p:nvPicPr>
          <p:cNvPr id="18434" name="Picture 2" descr="XX119"/>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19731" y="1944629"/>
            <a:ext cx="7986562" cy="390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396239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415758" y="2245726"/>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pic>
        <p:nvPicPr>
          <p:cNvPr id="281602" name="Picture 2" descr="实践应用"/>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55022" y="750139"/>
            <a:ext cx="2011685" cy="51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516036057"/>
              </p:ext>
            </p:extLst>
          </p:nvPr>
        </p:nvGraphicFramePr>
        <p:xfrm>
          <a:off x="381000" y="1407784"/>
          <a:ext cx="11493500" cy="2832100"/>
        </p:xfrm>
        <a:graphic>
          <a:graphicData uri="http://schemas.openxmlformats.org/presentationml/2006/ole">
            <mc:AlternateContent xmlns:mc="http://schemas.openxmlformats.org/markup-compatibility/2006">
              <mc:Choice xmlns:v="urn:schemas-microsoft-com:vml" Requires="v">
                <p:oleObj spid="_x0000_s19582" name="Document" r:id="rId4" imgW="11484297" imgH="2838438" progId="Word.Document.8">
                  <p:embed/>
                </p:oleObj>
              </mc:Choice>
              <mc:Fallback>
                <p:oleObj name="Document" r:id="rId4" imgW="11484297" imgH="2838438" progId="Word.Document.8">
                  <p:embed/>
                  <p:pic>
                    <p:nvPicPr>
                      <p:cNvPr id="0" name=""/>
                      <p:cNvPicPr/>
                      <p:nvPr/>
                    </p:nvPicPr>
                    <p:blipFill>
                      <a:blip r:embed="rId5"/>
                      <a:stretch>
                        <a:fillRect/>
                      </a:stretch>
                    </p:blipFill>
                    <p:spPr>
                      <a:xfrm>
                        <a:off x="381000" y="1407784"/>
                        <a:ext cx="11493500" cy="283210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0400188"/>
              </p:ext>
            </p:extLst>
          </p:nvPr>
        </p:nvGraphicFramePr>
        <p:xfrm>
          <a:off x="694606" y="4419904"/>
          <a:ext cx="10972800" cy="1320800"/>
        </p:xfrm>
        <a:graphic>
          <a:graphicData uri="http://schemas.openxmlformats.org/presentationml/2006/ole">
            <mc:AlternateContent xmlns:mc="http://schemas.openxmlformats.org/markup-compatibility/2006">
              <mc:Choice xmlns:v="urn:schemas-microsoft-com:vml" Requires="v">
                <p:oleObj spid="_x0000_s19583" name="Document" r:id="rId6" imgW="10970295" imgH="1320572" progId="Word.Document.8">
                  <p:embed/>
                </p:oleObj>
              </mc:Choice>
              <mc:Fallback>
                <p:oleObj name="Document" r:id="rId6" imgW="10970295" imgH="1320572" progId="Word.Document.8">
                  <p:embed/>
                  <p:pic>
                    <p:nvPicPr>
                      <p:cNvPr id="0" name=""/>
                      <p:cNvPicPr/>
                      <p:nvPr/>
                    </p:nvPicPr>
                    <p:blipFill>
                      <a:blip r:embed="rId7"/>
                      <a:stretch>
                        <a:fillRect/>
                      </a:stretch>
                    </p:blipFill>
                    <p:spPr>
                      <a:xfrm>
                        <a:off x="694606" y="4419904"/>
                        <a:ext cx="10972800" cy="1320800"/>
                      </a:xfrm>
                      <a:prstGeom prst="rect">
                        <a:avLst/>
                      </a:prstGeom>
                    </p:spPr>
                  </p:pic>
                </p:oleObj>
              </mc:Fallback>
            </mc:AlternateContent>
          </a:graphicData>
        </a:graphic>
      </p:graphicFrame>
    </p:spTree>
    <p:extLst>
      <p:ext uri="{BB962C8B-B14F-4D97-AF65-F5344CB8AC3E}">
        <p14:creationId xmlns:p14="http://schemas.microsoft.com/office/powerpoint/2010/main" val="173568877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4124182"/>
          </a:xfrm>
          <a:prstGeom prst="rect">
            <a:avLst/>
          </a:prstGeom>
        </p:spPr>
        <p:txBody>
          <a:bodyPr wrap="square" lIns="121898" tIns="60948" rIns="121898" bIns="60948">
            <a:spAutoFit/>
          </a:bodyPr>
          <a:lstStyle/>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2.</a:t>
            </a:r>
            <a:r>
              <a:rPr lang="en-US" altLang="zh-CN" sz="2600" b="1" kern="100" dirty="0">
                <a:latin typeface="Times New Roman"/>
                <a:ea typeface="楷体_GB2312"/>
                <a:cs typeface="Courier New"/>
              </a:rPr>
              <a:t>(2021·</a:t>
            </a:r>
            <a:r>
              <a:rPr lang="zh-CN" altLang="zh-CN" sz="2600" b="1" kern="100" dirty="0">
                <a:latin typeface="Times New Roman"/>
                <a:ea typeface="楷体_GB2312"/>
                <a:cs typeface="Times New Roman"/>
              </a:rPr>
              <a:t>重庆北碚高一检测</a:t>
            </a:r>
            <a:r>
              <a:rPr lang="en-US" altLang="zh-CN" sz="2600" b="1" kern="100" dirty="0">
                <a:latin typeface="Times New Roman"/>
                <a:ea typeface="楷体_GB2312"/>
                <a:cs typeface="Courier New"/>
              </a:rPr>
              <a:t>)</a:t>
            </a:r>
            <a:r>
              <a:rPr lang="en-US" altLang="zh-CN" sz="2600" kern="100" dirty="0">
                <a:latin typeface="Times New Roman"/>
                <a:ea typeface="微软雅黑"/>
                <a:cs typeface="Courier New"/>
              </a:rPr>
              <a:t>X</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Y</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Z</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R</a:t>
            </a:r>
            <a:r>
              <a:rPr lang="zh-CN" altLang="zh-CN" sz="2600" kern="100" dirty="0">
                <a:latin typeface="Times New Roman"/>
                <a:ea typeface="微软雅黑"/>
                <a:cs typeface="Times New Roman"/>
              </a:rPr>
              <a:t>分别代表四种元素。如果</a:t>
            </a:r>
            <a:r>
              <a:rPr lang="en-US" altLang="zh-CN" sz="2600" i="1" kern="100" baseline="-25000" dirty="0" err="1">
                <a:latin typeface="Times New Roman"/>
                <a:ea typeface="微软雅黑"/>
                <a:cs typeface="Courier New"/>
              </a:rPr>
              <a:t>a</a:t>
            </a:r>
            <a:r>
              <a:rPr lang="en-US" altLang="zh-CN" sz="2600" kern="100" dirty="0" err="1">
                <a:latin typeface="Times New Roman"/>
                <a:ea typeface="微软雅黑"/>
                <a:cs typeface="Courier New"/>
              </a:rPr>
              <a:t>X</a:t>
            </a:r>
            <a:r>
              <a:rPr lang="en-US" altLang="zh-CN" sz="2600" i="1" kern="100" baseline="30000" dirty="0" err="1">
                <a:latin typeface="Times New Roman"/>
                <a:ea typeface="微软雅黑"/>
                <a:cs typeface="Courier New"/>
              </a:rPr>
              <a:t>m</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a:t>
            </a:r>
            <a:r>
              <a:rPr lang="en-US" altLang="zh-CN" sz="2600" i="1" kern="100" baseline="-25000" dirty="0" err="1">
                <a:latin typeface="Times New Roman"/>
                <a:ea typeface="微软雅黑"/>
                <a:cs typeface="Courier New"/>
              </a:rPr>
              <a:t>b</a:t>
            </a:r>
            <a:r>
              <a:rPr lang="en-US" altLang="zh-CN" sz="2600" kern="100" dirty="0" err="1">
                <a:latin typeface="Times New Roman"/>
                <a:ea typeface="微软雅黑"/>
                <a:cs typeface="Courier New"/>
              </a:rPr>
              <a:t>Y</a:t>
            </a:r>
            <a:r>
              <a:rPr lang="en-US" altLang="zh-CN" sz="2600" i="1" kern="100" baseline="30000" dirty="0" err="1">
                <a:latin typeface="Times New Roman"/>
                <a:ea typeface="微软雅黑"/>
                <a:cs typeface="Courier New"/>
              </a:rPr>
              <a:t>n</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a:t>
            </a:r>
            <a:r>
              <a:rPr lang="en-US" altLang="zh-CN" sz="2600" i="1" kern="100" baseline="-25000" dirty="0" err="1">
                <a:latin typeface="Times New Roman"/>
                <a:ea typeface="微软雅黑"/>
                <a:cs typeface="Courier New"/>
              </a:rPr>
              <a:t>c</a:t>
            </a:r>
            <a:r>
              <a:rPr lang="en-US" altLang="zh-CN" sz="2600" kern="100" dirty="0" err="1">
                <a:latin typeface="Times New Roman"/>
                <a:ea typeface="微软雅黑"/>
                <a:cs typeface="Courier New"/>
              </a:rPr>
              <a:t>Z</a:t>
            </a:r>
            <a:r>
              <a:rPr lang="en-US" altLang="zh-CN" sz="2600" i="1" kern="100" baseline="30000" dirty="0" err="1">
                <a:latin typeface="Times New Roman"/>
                <a:ea typeface="微软雅黑"/>
                <a:cs typeface="Courier New"/>
              </a:rPr>
              <a:t>n</a:t>
            </a:r>
            <a:r>
              <a:rPr lang="en-US" altLang="zh-CN" sz="2600" kern="100" baseline="30000" dirty="0">
                <a:latin typeface="Times New Roman"/>
                <a:ea typeface="微软雅黑"/>
                <a:cs typeface="Courier New"/>
              </a:rPr>
              <a:t>-</a:t>
            </a:r>
            <a:r>
              <a:rPr lang="zh-CN" altLang="zh-CN" sz="2600" kern="100" dirty="0">
                <a:latin typeface="Times New Roman"/>
                <a:ea typeface="微软雅黑"/>
                <a:cs typeface="Times New Roman"/>
              </a:rPr>
              <a:t>、</a:t>
            </a:r>
            <a:r>
              <a:rPr lang="zh-CN" altLang="zh-CN" sz="2600" kern="100" dirty="0">
                <a:latin typeface="宋体"/>
                <a:ea typeface="Times New Roman"/>
                <a:cs typeface="Courier New"/>
              </a:rPr>
              <a:t> </a:t>
            </a:r>
            <a:r>
              <a:rPr lang="en-US" altLang="zh-CN" sz="2600" i="1" kern="100" baseline="-25000" dirty="0" err="1">
                <a:latin typeface="宋体"/>
                <a:ea typeface="Times New Roman"/>
                <a:cs typeface="Courier New"/>
              </a:rPr>
              <a:t>d</a:t>
            </a:r>
            <a:r>
              <a:rPr lang="en-US" altLang="zh-CN" sz="2600" kern="100" dirty="0" err="1">
                <a:latin typeface="宋体"/>
                <a:ea typeface="Times New Roman"/>
                <a:cs typeface="Courier New"/>
              </a:rPr>
              <a:t>R</a:t>
            </a:r>
            <a:r>
              <a:rPr lang="en-US" altLang="zh-CN" sz="2600" i="1" kern="100" baseline="30000" dirty="0" err="1">
                <a:latin typeface="宋体"/>
                <a:ea typeface="Times New Roman"/>
                <a:cs typeface="Courier New"/>
              </a:rPr>
              <a:t>m</a:t>
            </a:r>
            <a:r>
              <a:rPr lang="en-US" altLang="zh-CN" sz="2600" kern="100" baseline="30000" dirty="0">
                <a:latin typeface="宋体"/>
                <a:ea typeface="Times New Roman"/>
                <a:cs typeface="Courier New"/>
              </a:rPr>
              <a:t>-</a:t>
            </a:r>
            <a:r>
              <a:rPr lang="zh-CN" altLang="zh-CN" sz="2600" kern="100" dirty="0">
                <a:latin typeface="Times New Roman"/>
                <a:ea typeface="微软雅黑"/>
                <a:cs typeface="Times New Roman"/>
              </a:rPr>
              <a:t>四种离子的电子层结构相同</a:t>
            </a:r>
            <a:r>
              <a:rPr lang="en-US" altLang="zh-CN" sz="2600" kern="100" dirty="0">
                <a:latin typeface="Times New Roman"/>
                <a:ea typeface="微软雅黑"/>
                <a:cs typeface="Courier New"/>
              </a:rPr>
              <a:t>(</a:t>
            </a:r>
            <a:r>
              <a:rPr lang="en-US" altLang="zh-CN" sz="2600" i="1" kern="100" dirty="0">
                <a:latin typeface="Times New Roman"/>
                <a:ea typeface="微软雅黑"/>
                <a:cs typeface="Courier New"/>
              </a:rPr>
              <a:t>a</a:t>
            </a:r>
            <a:r>
              <a:rPr lang="zh-CN" altLang="zh-CN" sz="2600" kern="100" dirty="0">
                <a:latin typeface="Times New Roman"/>
                <a:ea typeface="微软雅黑"/>
                <a:cs typeface="Times New Roman"/>
              </a:rPr>
              <a:t>、</a:t>
            </a:r>
            <a:r>
              <a:rPr lang="en-US" altLang="zh-CN" sz="2600" i="1" kern="100" dirty="0">
                <a:latin typeface="Times New Roman"/>
                <a:ea typeface="微软雅黑"/>
                <a:cs typeface="Courier New"/>
              </a:rPr>
              <a:t>b</a:t>
            </a:r>
            <a:r>
              <a:rPr lang="zh-CN" altLang="zh-CN" sz="2600" kern="100" dirty="0">
                <a:latin typeface="Times New Roman"/>
                <a:ea typeface="微软雅黑"/>
                <a:cs typeface="Times New Roman"/>
              </a:rPr>
              <a:t>、</a:t>
            </a:r>
            <a:r>
              <a:rPr lang="en-US" altLang="zh-CN" sz="2600" i="1" kern="100" dirty="0">
                <a:latin typeface="Times New Roman"/>
                <a:ea typeface="微软雅黑"/>
                <a:cs typeface="Courier New"/>
              </a:rPr>
              <a:t>c</a:t>
            </a:r>
            <a:r>
              <a:rPr lang="zh-CN" altLang="zh-CN" sz="2600" kern="100" dirty="0">
                <a:latin typeface="Times New Roman"/>
                <a:ea typeface="微软雅黑"/>
                <a:cs typeface="Times New Roman"/>
              </a:rPr>
              <a:t>、</a:t>
            </a:r>
            <a:r>
              <a:rPr lang="en-US" altLang="zh-CN" sz="2600" i="1" kern="100" dirty="0">
                <a:latin typeface="Times New Roman"/>
                <a:ea typeface="微软雅黑"/>
                <a:cs typeface="Courier New"/>
              </a:rPr>
              <a:t>d</a:t>
            </a:r>
            <a:r>
              <a:rPr lang="zh-CN" altLang="zh-CN" sz="2600" kern="100" dirty="0">
                <a:latin typeface="Times New Roman"/>
                <a:ea typeface="微软雅黑"/>
                <a:cs typeface="Times New Roman"/>
              </a:rPr>
              <a:t>为元素的原子序数</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，则下列关系正确的是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a:t>
            </a:r>
            <a:r>
              <a:rPr lang="en-US" altLang="zh-CN" sz="2600" kern="100" dirty="0" err="1" smtClean="0">
                <a:latin typeface="Times New Roman"/>
                <a:ea typeface="微软雅黑"/>
                <a:cs typeface="Courier New"/>
              </a:rPr>
              <a:t>A.</a:t>
            </a:r>
            <a:r>
              <a:rPr lang="en-US" altLang="zh-CN" sz="2600" i="1" kern="100" dirty="0" err="1" smtClean="0">
                <a:latin typeface="Times New Roman"/>
                <a:ea typeface="微软雅黑"/>
                <a:cs typeface="Courier New"/>
              </a:rPr>
              <a:t>a</a:t>
            </a:r>
            <a:r>
              <a:rPr lang="en-US" altLang="zh-CN" sz="2600" kern="100" dirty="0" smtClean="0">
                <a:latin typeface="Times New Roman"/>
                <a:ea typeface="微软雅黑"/>
                <a:cs typeface="Courier New"/>
              </a:rPr>
              <a:t>-</a:t>
            </a:r>
            <a:r>
              <a:rPr lang="en-US" altLang="zh-CN" sz="2600" i="1" kern="100" dirty="0" smtClean="0">
                <a:latin typeface="Times New Roman"/>
                <a:ea typeface="微软雅黑"/>
                <a:cs typeface="Courier New"/>
              </a:rPr>
              <a:t>c</a:t>
            </a:r>
            <a:r>
              <a:rPr lang="zh-CN" altLang="zh-CN" sz="2600" kern="100" dirty="0">
                <a:latin typeface="Times New Roman"/>
                <a:ea typeface="微软雅黑"/>
                <a:cs typeface="Times New Roman"/>
              </a:rPr>
              <a:t>＝</a:t>
            </a:r>
            <a:r>
              <a:rPr lang="en-US" altLang="zh-CN" sz="2600" i="1" kern="100" dirty="0">
                <a:latin typeface="Times New Roman"/>
                <a:ea typeface="微软雅黑"/>
                <a:cs typeface="Courier New"/>
              </a:rPr>
              <a:t>m</a:t>
            </a:r>
            <a:r>
              <a:rPr lang="en-US" altLang="zh-CN" sz="2600" kern="100" dirty="0">
                <a:latin typeface="Times New Roman"/>
                <a:ea typeface="微软雅黑"/>
                <a:cs typeface="Courier New"/>
              </a:rPr>
              <a:t>-</a:t>
            </a:r>
            <a:r>
              <a:rPr lang="en-US" altLang="zh-CN" sz="2600" i="1" kern="100" dirty="0">
                <a:latin typeface="Times New Roman"/>
                <a:ea typeface="微软雅黑"/>
                <a:cs typeface="Courier New"/>
              </a:rPr>
              <a:t>n</a:t>
            </a:r>
            <a:r>
              <a:rPr lang="en-US" altLang="zh-CN" sz="2600" kern="100" dirty="0">
                <a:latin typeface="Times New Roman"/>
                <a:ea typeface="微软雅黑"/>
                <a:cs typeface="Courier New"/>
              </a:rPr>
              <a:t>	</a:t>
            </a:r>
            <a:r>
              <a:rPr lang="en-US" altLang="zh-CN" sz="2600" kern="100" dirty="0" smtClean="0">
                <a:latin typeface="Times New Roman"/>
                <a:ea typeface="微软雅黑"/>
                <a:cs typeface="Courier New"/>
              </a:rPr>
              <a:t>		</a:t>
            </a:r>
            <a:r>
              <a:rPr lang="en-US" altLang="zh-CN" sz="2600" kern="100" dirty="0" err="1" smtClean="0">
                <a:latin typeface="Times New Roman"/>
                <a:ea typeface="微软雅黑"/>
                <a:cs typeface="Courier New"/>
              </a:rPr>
              <a:t>B.</a:t>
            </a:r>
            <a:r>
              <a:rPr lang="en-US" altLang="zh-CN" sz="2600" i="1" kern="100" dirty="0" err="1" smtClean="0">
                <a:latin typeface="Times New Roman"/>
                <a:ea typeface="微软雅黑"/>
                <a:cs typeface="Courier New"/>
              </a:rPr>
              <a:t>a</a:t>
            </a:r>
            <a:r>
              <a:rPr lang="en-US" altLang="zh-CN" sz="2600" kern="100" dirty="0" smtClean="0">
                <a:latin typeface="Times New Roman"/>
                <a:ea typeface="微软雅黑"/>
                <a:cs typeface="Courier New"/>
              </a:rPr>
              <a:t>-</a:t>
            </a:r>
            <a:r>
              <a:rPr lang="en-US" altLang="zh-CN" sz="2600" i="1" kern="100" dirty="0" smtClean="0">
                <a:latin typeface="Times New Roman"/>
                <a:ea typeface="微软雅黑"/>
                <a:cs typeface="Courier New"/>
              </a:rPr>
              <a:t>b</a:t>
            </a:r>
            <a:r>
              <a:rPr lang="zh-CN" altLang="zh-CN" sz="2600" kern="100" dirty="0">
                <a:latin typeface="Times New Roman"/>
                <a:ea typeface="微软雅黑"/>
                <a:cs typeface="Times New Roman"/>
              </a:rPr>
              <a:t>＝</a:t>
            </a:r>
            <a:r>
              <a:rPr lang="en-US" altLang="zh-CN" sz="2600" i="1" kern="100" dirty="0">
                <a:latin typeface="Times New Roman"/>
                <a:ea typeface="微软雅黑"/>
                <a:cs typeface="Courier New"/>
              </a:rPr>
              <a:t>n</a:t>
            </a:r>
            <a:r>
              <a:rPr lang="en-US" altLang="zh-CN" sz="2600" kern="100" dirty="0">
                <a:latin typeface="Times New Roman"/>
                <a:ea typeface="微软雅黑"/>
                <a:cs typeface="Courier New"/>
              </a:rPr>
              <a:t>-</a:t>
            </a:r>
            <a:r>
              <a:rPr lang="en-US" altLang="zh-CN" sz="2600" i="1" kern="100" dirty="0">
                <a:latin typeface="Times New Roman"/>
                <a:ea typeface="微软雅黑"/>
                <a:cs typeface="Courier New"/>
              </a:rPr>
              <a:t>m</a:t>
            </a:r>
            <a:endParaRPr lang="zh-CN" altLang="zh-CN" sz="1050" kern="100" dirty="0">
              <a:latin typeface="宋体"/>
              <a:cs typeface="Courier New"/>
            </a:endParaRPr>
          </a:p>
          <a:p>
            <a:pPr marL="355600" indent="-355600"/>
            <a:r>
              <a:rPr lang="en-US" altLang="zh-CN" sz="2600" dirty="0" smtClean="0">
                <a:latin typeface="Times New Roman"/>
                <a:ea typeface="微软雅黑"/>
              </a:rPr>
              <a:t>　</a:t>
            </a:r>
            <a:r>
              <a:rPr lang="en-US" altLang="zh-CN" sz="2600" dirty="0" err="1" smtClean="0">
                <a:latin typeface="Times New Roman"/>
                <a:ea typeface="微软雅黑"/>
              </a:rPr>
              <a:t>C.</a:t>
            </a:r>
            <a:r>
              <a:rPr lang="en-US" altLang="zh-CN" sz="2600" i="1" dirty="0" err="1" smtClean="0">
                <a:latin typeface="Times New Roman"/>
                <a:ea typeface="微软雅黑"/>
              </a:rPr>
              <a:t>c</a:t>
            </a:r>
            <a:r>
              <a:rPr lang="en-US" altLang="zh-CN" sz="2600" dirty="0" smtClean="0">
                <a:latin typeface="Times New Roman"/>
                <a:ea typeface="微软雅黑"/>
              </a:rPr>
              <a:t>-</a:t>
            </a:r>
            <a:r>
              <a:rPr lang="en-US" altLang="zh-CN" sz="2600" i="1" dirty="0" smtClean="0">
                <a:latin typeface="Times New Roman"/>
                <a:ea typeface="微软雅黑"/>
              </a:rPr>
              <a:t>d</a:t>
            </a:r>
            <a:r>
              <a:rPr lang="zh-CN" altLang="zh-CN" sz="2600" dirty="0">
                <a:latin typeface="Times New Roman"/>
                <a:ea typeface="微软雅黑"/>
                <a:cs typeface="Times New Roman"/>
              </a:rPr>
              <a:t>＝</a:t>
            </a:r>
            <a:r>
              <a:rPr lang="en-US" altLang="zh-CN" sz="2600" i="1" dirty="0">
                <a:latin typeface="Times New Roman"/>
                <a:ea typeface="微软雅黑"/>
              </a:rPr>
              <a:t>m</a:t>
            </a:r>
            <a:r>
              <a:rPr lang="zh-CN" altLang="zh-CN" sz="2600" dirty="0">
                <a:latin typeface="Times New Roman"/>
                <a:ea typeface="微软雅黑"/>
                <a:cs typeface="Times New Roman"/>
              </a:rPr>
              <a:t>＋</a:t>
            </a:r>
            <a:r>
              <a:rPr lang="en-US" altLang="zh-CN" sz="2600" i="1" dirty="0">
                <a:latin typeface="Times New Roman"/>
                <a:ea typeface="微软雅黑"/>
              </a:rPr>
              <a:t>n</a:t>
            </a:r>
            <a:r>
              <a:rPr lang="en-US" altLang="zh-CN" sz="2600" dirty="0">
                <a:latin typeface="Times New Roman"/>
                <a:ea typeface="微软雅黑"/>
              </a:rPr>
              <a:t>	</a:t>
            </a:r>
            <a:r>
              <a:rPr lang="en-US" altLang="zh-CN" sz="2600" dirty="0" smtClean="0">
                <a:latin typeface="Times New Roman"/>
                <a:ea typeface="微软雅黑"/>
              </a:rPr>
              <a:t>				        </a:t>
            </a:r>
            <a:r>
              <a:rPr lang="en-US" altLang="zh-CN" sz="2600" dirty="0" err="1" smtClean="0">
                <a:latin typeface="Times New Roman"/>
                <a:ea typeface="微软雅黑"/>
              </a:rPr>
              <a:t>D.</a:t>
            </a:r>
            <a:r>
              <a:rPr lang="en-US" altLang="zh-CN" sz="2600" i="1" dirty="0" err="1" smtClean="0">
                <a:latin typeface="Times New Roman"/>
                <a:ea typeface="微软雅黑"/>
              </a:rPr>
              <a:t>b</a:t>
            </a:r>
            <a:r>
              <a:rPr lang="en-US" altLang="zh-CN" sz="2600" dirty="0" smtClean="0">
                <a:latin typeface="Times New Roman"/>
                <a:ea typeface="微软雅黑"/>
              </a:rPr>
              <a:t>-</a:t>
            </a:r>
            <a:r>
              <a:rPr lang="en-US" altLang="zh-CN" sz="2600" i="1" dirty="0" smtClean="0">
                <a:latin typeface="Times New Roman"/>
                <a:ea typeface="微软雅黑"/>
              </a:rPr>
              <a:t>d</a:t>
            </a:r>
            <a:r>
              <a:rPr lang="zh-CN" altLang="zh-CN" sz="2600" dirty="0">
                <a:latin typeface="Times New Roman"/>
                <a:ea typeface="微软雅黑"/>
                <a:cs typeface="Times New Roman"/>
              </a:rPr>
              <a:t>＝</a:t>
            </a:r>
            <a:r>
              <a:rPr lang="en-US" altLang="zh-CN" sz="2600" i="1" dirty="0">
                <a:latin typeface="Times New Roman"/>
                <a:ea typeface="微软雅黑"/>
              </a:rPr>
              <a:t>n</a:t>
            </a:r>
            <a:r>
              <a:rPr lang="zh-CN" altLang="zh-CN" sz="2600" dirty="0">
                <a:latin typeface="Times New Roman"/>
                <a:ea typeface="微软雅黑"/>
                <a:cs typeface="Times New Roman"/>
              </a:rPr>
              <a:t>＋</a:t>
            </a:r>
            <a:r>
              <a:rPr lang="en-US" altLang="zh-CN" sz="2600" i="1" dirty="0" smtClean="0">
                <a:latin typeface="Times New Roman"/>
                <a:ea typeface="微软雅黑"/>
              </a:rPr>
              <a:t>m</a:t>
            </a:r>
          </a:p>
          <a:p>
            <a:pPr algn="just">
              <a:lnSpc>
                <a:spcPct val="150000"/>
              </a:lnSpc>
              <a:spcAft>
                <a:spcPts val="0"/>
              </a:spcAft>
              <a:tabLst>
                <a:tab pos="3510915" algn="l"/>
              </a:tabLst>
            </a:pPr>
            <a:r>
              <a:rPr lang="zh-CN" altLang="en-US" sz="2600" b="1" kern="100" dirty="0" smtClean="0">
                <a:solidFill>
                  <a:srgbClr val="0000FF"/>
                </a:solidFill>
                <a:latin typeface="Times New Roman"/>
                <a:ea typeface="黑体"/>
                <a:cs typeface="Times New Roman"/>
              </a:rPr>
              <a:t>　</a:t>
            </a:r>
            <a:r>
              <a:rPr lang="zh-CN" altLang="zh-CN" sz="2600" b="1" kern="100" dirty="0" smtClean="0">
                <a:solidFill>
                  <a:srgbClr val="0000FF"/>
                </a:solidFill>
                <a:latin typeface="Times New Roman"/>
                <a:ea typeface="黑体"/>
                <a:cs typeface="Times New Roman"/>
              </a:rPr>
              <a:t>解</a:t>
            </a:r>
            <a:r>
              <a:rPr lang="zh-CN" altLang="zh-CN" sz="2600" b="1" kern="100" dirty="0">
                <a:solidFill>
                  <a:srgbClr val="0000FF"/>
                </a:solidFill>
                <a:latin typeface="Times New Roman"/>
                <a:ea typeface="黑体"/>
                <a:cs typeface="Times New Roman"/>
              </a:rPr>
              <a:t>析</a:t>
            </a:r>
            <a:r>
              <a:rPr lang="zh-CN" altLang="zh-CN" sz="2600" b="1" kern="100" dirty="0">
                <a:solidFill>
                  <a:srgbClr val="0000FF"/>
                </a:solidFill>
                <a:latin typeface="Times New Roman"/>
                <a:ea typeface="仿宋_GB2312"/>
                <a:cs typeface="Times New Roman"/>
              </a:rPr>
              <a:t>　四种离子的电子层结构相同，则有：</a:t>
            </a:r>
            <a:r>
              <a:rPr lang="en-US" altLang="zh-CN" sz="2600" b="1" i="1" kern="100" dirty="0">
                <a:solidFill>
                  <a:srgbClr val="0000FF"/>
                </a:solidFill>
                <a:latin typeface="Times New Roman"/>
                <a:ea typeface="仿宋_GB2312"/>
                <a:cs typeface="Courier New"/>
              </a:rPr>
              <a:t>a</a:t>
            </a:r>
            <a:r>
              <a:rPr lang="en-US" altLang="zh-CN" sz="2600" b="1" kern="100" dirty="0">
                <a:solidFill>
                  <a:srgbClr val="0000FF"/>
                </a:solidFill>
                <a:latin typeface="Times New Roman"/>
                <a:ea typeface="仿宋_GB2312"/>
                <a:cs typeface="Courier New"/>
              </a:rPr>
              <a:t>-</a:t>
            </a:r>
            <a:r>
              <a:rPr lang="en-US" altLang="zh-CN" sz="2600" b="1" i="1" kern="100" dirty="0">
                <a:solidFill>
                  <a:srgbClr val="0000FF"/>
                </a:solidFill>
                <a:latin typeface="Times New Roman"/>
                <a:ea typeface="仿宋_GB2312"/>
                <a:cs typeface="Courier New"/>
              </a:rPr>
              <a:t>m</a:t>
            </a:r>
            <a:r>
              <a:rPr lang="zh-CN" altLang="zh-CN" sz="2600" b="1" kern="100" dirty="0">
                <a:solidFill>
                  <a:srgbClr val="0000FF"/>
                </a:solidFill>
                <a:latin typeface="Times New Roman"/>
                <a:ea typeface="仿宋_GB2312"/>
                <a:cs typeface="Times New Roman"/>
              </a:rPr>
              <a:t>＝</a:t>
            </a:r>
            <a:r>
              <a:rPr lang="en-US" altLang="zh-CN" sz="2600" b="1" i="1" kern="100" dirty="0">
                <a:solidFill>
                  <a:srgbClr val="0000FF"/>
                </a:solidFill>
                <a:latin typeface="Times New Roman"/>
                <a:ea typeface="仿宋_GB2312"/>
                <a:cs typeface="Courier New"/>
              </a:rPr>
              <a:t>b</a:t>
            </a:r>
            <a:r>
              <a:rPr lang="en-US" altLang="zh-CN" sz="2600" b="1" kern="100" dirty="0">
                <a:solidFill>
                  <a:srgbClr val="0000FF"/>
                </a:solidFill>
                <a:latin typeface="Times New Roman"/>
                <a:ea typeface="仿宋_GB2312"/>
                <a:cs typeface="Courier New"/>
              </a:rPr>
              <a:t>-</a:t>
            </a:r>
            <a:r>
              <a:rPr lang="en-US" altLang="zh-CN" sz="2600" b="1" i="1" kern="100" dirty="0">
                <a:solidFill>
                  <a:srgbClr val="0000FF"/>
                </a:solidFill>
                <a:latin typeface="Times New Roman"/>
                <a:ea typeface="仿宋_GB2312"/>
                <a:cs typeface="Courier New"/>
              </a:rPr>
              <a:t>n</a:t>
            </a:r>
            <a:r>
              <a:rPr lang="zh-CN" altLang="zh-CN" sz="2600" b="1" kern="100" dirty="0">
                <a:solidFill>
                  <a:srgbClr val="0000FF"/>
                </a:solidFill>
                <a:latin typeface="Times New Roman"/>
                <a:ea typeface="仿宋_GB2312"/>
                <a:cs typeface="Times New Roman"/>
              </a:rPr>
              <a:t>＝</a:t>
            </a:r>
            <a:r>
              <a:rPr lang="en-US" altLang="zh-CN" sz="2600" b="1" i="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a:t>
            </a:r>
            <a:r>
              <a:rPr lang="en-US" altLang="zh-CN" sz="2600" b="1" i="1" kern="100" dirty="0">
                <a:solidFill>
                  <a:srgbClr val="0000FF"/>
                </a:solidFill>
                <a:latin typeface="Times New Roman"/>
                <a:ea typeface="仿宋_GB2312"/>
                <a:cs typeface="Courier New"/>
              </a:rPr>
              <a:t>n</a:t>
            </a:r>
            <a:r>
              <a:rPr lang="zh-CN" altLang="zh-CN" sz="2600" b="1" kern="100" dirty="0">
                <a:solidFill>
                  <a:srgbClr val="0000FF"/>
                </a:solidFill>
                <a:latin typeface="Times New Roman"/>
                <a:ea typeface="仿宋_GB2312"/>
                <a:cs typeface="Times New Roman"/>
              </a:rPr>
              <a:t>＝</a:t>
            </a:r>
            <a:r>
              <a:rPr lang="en-US" altLang="zh-CN" sz="2600" b="1" i="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a:t>
            </a:r>
            <a:r>
              <a:rPr lang="en-US" altLang="zh-CN" sz="2600" b="1" i="1" kern="100" dirty="0">
                <a:solidFill>
                  <a:srgbClr val="0000FF"/>
                </a:solidFill>
                <a:latin typeface="Times New Roman"/>
                <a:ea typeface="仿宋_GB2312"/>
                <a:cs typeface="Courier New"/>
              </a:rPr>
              <a:t>m</a:t>
            </a:r>
            <a:r>
              <a:rPr lang="zh-CN" altLang="zh-CN" sz="2600" b="1" kern="100" dirty="0">
                <a:solidFill>
                  <a:srgbClr val="0000FF"/>
                </a:solidFill>
                <a:latin typeface="Times New Roman"/>
                <a:ea typeface="仿宋_GB2312"/>
                <a:cs typeface="Times New Roman"/>
              </a:rPr>
              <a:t>。对照</a:t>
            </a:r>
            <a:r>
              <a:rPr lang="zh-CN" altLang="zh-CN" sz="2600" b="1" kern="100" dirty="0" smtClean="0">
                <a:solidFill>
                  <a:srgbClr val="0000FF"/>
                </a:solidFill>
                <a:latin typeface="Times New Roman"/>
                <a:ea typeface="仿宋_GB2312"/>
                <a:cs typeface="Times New Roman"/>
              </a:rPr>
              <a:t>选</a:t>
            </a:r>
            <a:r>
              <a:rPr lang="en-US" altLang="zh-CN" sz="2600" b="1" kern="100" dirty="0" smtClean="0">
                <a:solidFill>
                  <a:srgbClr val="0000FF"/>
                </a:solidFill>
                <a:latin typeface="Times New Roman"/>
                <a:ea typeface="仿宋_GB2312"/>
                <a:cs typeface="Times New Roman"/>
              </a:rPr>
              <a:t/>
            </a:r>
            <a:br>
              <a:rPr lang="en-US" altLang="zh-CN" sz="2600" b="1" kern="100" dirty="0" smtClean="0">
                <a:solidFill>
                  <a:srgbClr val="0000FF"/>
                </a:solidFill>
                <a:latin typeface="Times New Roman"/>
                <a:ea typeface="仿宋_GB2312"/>
                <a:cs typeface="Times New Roman"/>
              </a:rPr>
            </a:br>
            <a:r>
              <a:rPr lang="en-US" altLang="zh-CN" sz="2600" b="1" kern="100" dirty="0" smtClean="0">
                <a:solidFill>
                  <a:srgbClr val="0000FF"/>
                </a:solidFill>
                <a:latin typeface="Times New Roman"/>
                <a:ea typeface="仿宋_GB2312"/>
                <a:cs typeface="Times New Roman"/>
              </a:rPr>
              <a:t>　</a:t>
            </a:r>
            <a:r>
              <a:rPr lang="zh-CN" altLang="zh-CN" sz="2600" b="1" kern="100" dirty="0" smtClean="0">
                <a:solidFill>
                  <a:srgbClr val="0000FF"/>
                </a:solidFill>
                <a:latin typeface="Times New Roman"/>
                <a:ea typeface="仿宋_GB2312"/>
                <a:cs typeface="Times New Roman"/>
              </a:rPr>
              <a:t>项</a:t>
            </a:r>
            <a:r>
              <a:rPr lang="zh-CN" altLang="zh-CN" sz="2600" b="1" kern="100" dirty="0">
                <a:solidFill>
                  <a:srgbClr val="0000FF"/>
                </a:solidFill>
                <a:latin typeface="Times New Roman"/>
                <a:ea typeface="仿宋_GB2312"/>
                <a:cs typeface="Times New Roman"/>
              </a:rPr>
              <a:t>整理知</a:t>
            </a:r>
            <a:r>
              <a:rPr lang="en-US" altLang="zh-CN" sz="2600" b="1" i="1" kern="100" dirty="0">
                <a:solidFill>
                  <a:srgbClr val="0000FF"/>
                </a:solidFill>
                <a:latin typeface="Times New Roman"/>
                <a:ea typeface="仿宋_GB2312"/>
                <a:cs typeface="Courier New"/>
              </a:rPr>
              <a:t>b</a:t>
            </a:r>
            <a:r>
              <a:rPr lang="en-US" altLang="zh-CN" sz="2600" b="1" kern="100" dirty="0">
                <a:solidFill>
                  <a:srgbClr val="0000FF"/>
                </a:solidFill>
                <a:latin typeface="Times New Roman"/>
                <a:ea typeface="仿宋_GB2312"/>
                <a:cs typeface="Courier New"/>
              </a:rPr>
              <a:t>-</a:t>
            </a:r>
            <a:r>
              <a:rPr lang="en-US" altLang="zh-CN" sz="2600" b="1" i="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a:t>
            </a:r>
            <a:r>
              <a:rPr lang="en-US" altLang="zh-CN" sz="2600" b="1" i="1" kern="100" dirty="0">
                <a:solidFill>
                  <a:srgbClr val="0000FF"/>
                </a:solidFill>
                <a:latin typeface="Times New Roman"/>
                <a:ea typeface="仿宋_GB2312"/>
                <a:cs typeface="Courier New"/>
              </a:rPr>
              <a:t>n</a:t>
            </a:r>
            <a:r>
              <a:rPr lang="zh-CN" altLang="zh-CN" sz="2600" b="1" kern="100" dirty="0">
                <a:solidFill>
                  <a:srgbClr val="0000FF"/>
                </a:solidFill>
                <a:latin typeface="Times New Roman"/>
                <a:ea typeface="仿宋_GB2312"/>
                <a:cs typeface="Times New Roman"/>
              </a:rPr>
              <a:t>＋</a:t>
            </a:r>
            <a:r>
              <a:rPr lang="en-US" altLang="zh-CN" sz="2600" b="1" i="1" kern="100" dirty="0">
                <a:solidFill>
                  <a:srgbClr val="0000FF"/>
                </a:solidFill>
                <a:latin typeface="Times New Roman"/>
                <a:ea typeface="仿宋_GB2312"/>
                <a:cs typeface="Courier New"/>
              </a:rPr>
              <a:t>m</a:t>
            </a:r>
            <a:r>
              <a:rPr lang="zh-CN" altLang="zh-CN" sz="2600" b="1" kern="100" dirty="0">
                <a:solidFill>
                  <a:srgbClr val="0000FF"/>
                </a:solidFill>
                <a:latin typeface="Times New Roman"/>
                <a:ea typeface="仿宋_GB2312"/>
                <a:cs typeface="Times New Roman"/>
              </a:rPr>
              <a:t>合理</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
        <p:nvSpPr>
          <p:cNvPr id="8" name="TextBox 7"/>
          <p:cNvSpPr txBox="1"/>
          <p:nvPr/>
        </p:nvSpPr>
        <p:spPr>
          <a:xfrm>
            <a:off x="3259891" y="2124649"/>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76405503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linds(horizontal)">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799505772"/>
              </p:ext>
            </p:extLst>
          </p:nvPr>
        </p:nvGraphicFramePr>
        <p:xfrm>
          <a:off x="381000" y="459464"/>
          <a:ext cx="11493500" cy="5943600"/>
        </p:xfrm>
        <a:graphic>
          <a:graphicData uri="http://schemas.openxmlformats.org/presentationml/2006/ole">
            <mc:AlternateContent xmlns:mc="http://schemas.openxmlformats.org/markup-compatibility/2006">
              <mc:Choice xmlns:v="urn:schemas-microsoft-com:vml" Requires="v">
                <p:oleObj spid="_x0000_s20541" name="Document" r:id="rId3" imgW="11484297" imgH="5948695" progId="Word.Document.8">
                  <p:embed/>
                </p:oleObj>
              </mc:Choice>
              <mc:Fallback>
                <p:oleObj name="Document" r:id="rId3" imgW="11484297" imgH="5948695" progId="Word.Document.8">
                  <p:embed/>
                  <p:pic>
                    <p:nvPicPr>
                      <p:cNvPr id="0" name=""/>
                      <p:cNvPicPr/>
                      <p:nvPr/>
                    </p:nvPicPr>
                    <p:blipFill>
                      <a:blip r:embed="rId4"/>
                      <a:stretch>
                        <a:fillRect/>
                      </a:stretch>
                    </p:blipFill>
                    <p:spPr>
                      <a:xfrm>
                        <a:off x="381000" y="459464"/>
                        <a:ext cx="11493500" cy="5943600"/>
                      </a:xfrm>
                      <a:prstGeom prst="rect">
                        <a:avLst/>
                      </a:prstGeom>
                    </p:spPr>
                  </p:pic>
                </p:oleObj>
              </mc:Fallback>
            </mc:AlternateContent>
          </a:graphicData>
        </a:graphic>
      </p:graphicFrame>
    </p:spTree>
    <p:extLst>
      <p:ext uri="{BB962C8B-B14F-4D97-AF65-F5344CB8AC3E}">
        <p14:creationId xmlns:p14="http://schemas.microsoft.com/office/powerpoint/2010/main" val="353658620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4231927951"/>
              </p:ext>
            </p:extLst>
          </p:nvPr>
        </p:nvGraphicFramePr>
        <p:xfrm>
          <a:off x="366021" y="859579"/>
          <a:ext cx="11493500" cy="635000"/>
        </p:xfrm>
        <a:graphic>
          <a:graphicData uri="http://schemas.openxmlformats.org/presentationml/2006/ole">
            <mc:AlternateContent xmlns:mc="http://schemas.openxmlformats.org/markup-compatibility/2006">
              <mc:Choice xmlns:v="urn:schemas-microsoft-com:vml" Requires="v">
                <p:oleObj spid="_x0000_s21622" name="Document" r:id="rId3" imgW="11484297" imgH="642285" progId="Word.Document.8">
                  <p:embed/>
                </p:oleObj>
              </mc:Choice>
              <mc:Fallback>
                <p:oleObj name="Document" r:id="rId3" imgW="11484297" imgH="642285" progId="Word.Document.8">
                  <p:embed/>
                  <p:pic>
                    <p:nvPicPr>
                      <p:cNvPr id="0" name=""/>
                      <p:cNvPicPr/>
                      <p:nvPr/>
                    </p:nvPicPr>
                    <p:blipFill>
                      <a:blip r:embed="rId4"/>
                      <a:stretch>
                        <a:fillRect/>
                      </a:stretch>
                    </p:blipFill>
                    <p:spPr>
                      <a:xfrm>
                        <a:off x="366021" y="859579"/>
                        <a:ext cx="11493500" cy="63500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847294798"/>
              </p:ext>
            </p:extLst>
          </p:nvPr>
        </p:nvGraphicFramePr>
        <p:xfrm>
          <a:off x="381000" y="1471904"/>
          <a:ext cx="11493500" cy="3848100"/>
        </p:xfrm>
        <a:graphic>
          <a:graphicData uri="http://schemas.openxmlformats.org/presentationml/2006/ole">
            <mc:AlternateContent xmlns:mc="http://schemas.openxmlformats.org/markup-compatibility/2006">
              <mc:Choice xmlns:v="urn:schemas-microsoft-com:vml" Requires="v">
                <p:oleObj spid="_x0000_s21623" name="Document" r:id="rId5" imgW="11484297" imgH="3854429" progId="Word.Document.8">
                  <p:embed/>
                </p:oleObj>
              </mc:Choice>
              <mc:Fallback>
                <p:oleObj name="Document" r:id="rId5" imgW="11484297" imgH="3854429" progId="Word.Document.8">
                  <p:embed/>
                  <p:pic>
                    <p:nvPicPr>
                      <p:cNvPr id="0" name=""/>
                      <p:cNvPicPr/>
                      <p:nvPr/>
                    </p:nvPicPr>
                    <p:blipFill>
                      <a:blip r:embed="rId6"/>
                      <a:stretch>
                        <a:fillRect/>
                      </a:stretch>
                    </p:blipFill>
                    <p:spPr>
                      <a:xfrm>
                        <a:off x="381000" y="1471904"/>
                        <a:ext cx="11493500" cy="3848100"/>
                      </a:xfrm>
                      <a:prstGeom prst="rect">
                        <a:avLst/>
                      </a:prstGeom>
                    </p:spPr>
                  </p:pic>
                </p:oleObj>
              </mc:Fallback>
            </mc:AlternateContent>
          </a:graphicData>
        </a:graphic>
      </p:graphicFrame>
    </p:spTree>
    <p:extLst>
      <p:ext uri="{BB962C8B-B14F-4D97-AF65-F5344CB8AC3E}">
        <p14:creationId xmlns:p14="http://schemas.microsoft.com/office/powerpoint/2010/main" val="350058108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a:hlinkClick r:id="rId3" action="ppaction://hlinksldjump"/>
          </p:cNvPr>
          <p:cNvSpPr txBox="1"/>
          <p:nvPr/>
        </p:nvSpPr>
        <p:spPr>
          <a:xfrm>
            <a:off x="3709190" y="1385024"/>
            <a:ext cx="7285675" cy="584767"/>
          </a:xfrm>
          <a:prstGeom prst="rect">
            <a:avLst/>
          </a:prstGeom>
          <a:noFill/>
        </p:spPr>
        <p:txBody>
          <a:bodyPr wrap="square" lIns="91432" tIns="45716" rIns="91432" bIns="45716" rtlCol="0">
            <a:spAutoFit/>
          </a:bodyPr>
          <a:lstStyle/>
          <a:p>
            <a:r>
              <a:rPr lang="zh-CN" altLang="en-US" sz="3200" dirty="0" smtClean="0">
                <a:solidFill>
                  <a:schemeClr val="accent6">
                    <a:lumMod val="50000"/>
                  </a:schemeClr>
                </a:solidFill>
                <a:latin typeface="方正大黑_GBK" panose="03000509000000000000" pitchFamily="65" charset="-122"/>
                <a:ea typeface="方正大黑_GBK" panose="03000509000000000000" pitchFamily="65" charset="-122"/>
                <a:cs typeface="Times New Roman" pitchFamily="18" charset="0"/>
              </a:rPr>
              <a:t>新知自主预习</a:t>
            </a:r>
            <a:endParaRPr lang="en-US" altLang="zh-CN" sz="3200" dirty="0">
              <a:solidFill>
                <a:schemeClr val="accent6">
                  <a:lumMod val="50000"/>
                </a:schemeClr>
              </a:solidFill>
              <a:latin typeface="方正大黑_GBK" panose="03000509000000000000" pitchFamily="65" charset="-122"/>
              <a:ea typeface="方正大黑_GBK" panose="03000509000000000000" pitchFamily="65" charset="-122"/>
              <a:cs typeface="Times New Roman" pitchFamily="18" charset="0"/>
            </a:endParaRPr>
          </a:p>
        </p:txBody>
      </p:sp>
      <p:sp>
        <p:nvSpPr>
          <p:cNvPr id="3" name="文本框 2">
            <a:hlinkClick r:id="rId4" action="ppaction://hlinksldjump"/>
          </p:cNvPr>
          <p:cNvSpPr txBox="1"/>
          <p:nvPr/>
        </p:nvSpPr>
        <p:spPr>
          <a:xfrm>
            <a:off x="3709188" y="2271055"/>
            <a:ext cx="7285677" cy="584906"/>
          </a:xfrm>
          <a:prstGeom prst="rect">
            <a:avLst/>
          </a:prstGeom>
          <a:noFill/>
        </p:spPr>
        <p:txBody>
          <a:bodyPr wrap="square" lIns="91432" tIns="45716" rIns="91432" bIns="45716" rtlCol="0">
            <a:spAutoFit/>
          </a:bodyPr>
          <a:lstStyle/>
          <a:p>
            <a:r>
              <a:rPr lang="zh-CN" altLang="en-US" sz="3200" dirty="0" smtClean="0">
                <a:solidFill>
                  <a:schemeClr val="accent1">
                    <a:lumMod val="75000"/>
                  </a:schemeClr>
                </a:solidFill>
                <a:latin typeface="方正大黑_GBK" panose="03000509000000000000" pitchFamily="65" charset="-122"/>
                <a:ea typeface="方正大黑_GBK" panose="03000509000000000000" pitchFamily="65" charset="-122"/>
                <a:cs typeface="Times New Roman" pitchFamily="18" charset="0"/>
              </a:rPr>
              <a:t>课堂互动探究</a:t>
            </a:r>
            <a:endParaRPr lang="en-US" altLang="zh-CN" sz="3200" dirty="0">
              <a:solidFill>
                <a:schemeClr val="accent1">
                  <a:lumMod val="75000"/>
                </a:schemeClr>
              </a:solidFill>
              <a:latin typeface="方正大黑_GBK" panose="03000509000000000000" pitchFamily="65" charset="-122"/>
              <a:ea typeface="方正大黑_GBK" panose="03000509000000000000" pitchFamily="65" charset="-122"/>
              <a:cs typeface="Times New Roman" pitchFamily="18" charset="0"/>
            </a:endParaRPr>
          </a:p>
        </p:txBody>
      </p:sp>
      <p:sp>
        <p:nvSpPr>
          <p:cNvPr id="33" name="文本框 32"/>
          <p:cNvSpPr txBox="1"/>
          <p:nvPr/>
        </p:nvSpPr>
        <p:spPr>
          <a:xfrm>
            <a:off x="1243168" y="3368820"/>
            <a:ext cx="766980" cy="1200601"/>
          </a:xfrm>
          <a:prstGeom prst="rect">
            <a:avLst/>
          </a:prstGeom>
          <a:noFill/>
        </p:spPr>
        <p:txBody>
          <a:bodyPr wrap="square" lIns="91432" tIns="45716" rIns="91432" bIns="45716" rtlCol="0">
            <a:spAutoFit/>
          </a:bodyPr>
          <a:lstStyle/>
          <a:p>
            <a:pPr>
              <a:lnSpc>
                <a:spcPct val="100000"/>
              </a:lnSpc>
            </a:pPr>
            <a:r>
              <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rPr>
              <a:t>目</a:t>
            </a:r>
          </a:p>
          <a:p>
            <a:pPr>
              <a:lnSpc>
                <a:spcPct val="100000"/>
              </a:lnSpc>
            </a:pPr>
            <a:r>
              <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rPr>
              <a:t>录</a:t>
            </a:r>
          </a:p>
        </p:txBody>
      </p:sp>
      <p:sp>
        <p:nvSpPr>
          <p:cNvPr id="50" name="矩形 49"/>
          <p:cNvSpPr/>
          <p:nvPr/>
        </p:nvSpPr>
        <p:spPr>
          <a:xfrm rot="2520000">
            <a:off x="594918" y="4257391"/>
            <a:ext cx="92063" cy="37746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 name="矩形 5"/>
          <p:cNvSpPr/>
          <p:nvPr/>
        </p:nvSpPr>
        <p:spPr>
          <a:xfrm rot="2520000">
            <a:off x="1753006" y="-511293"/>
            <a:ext cx="76190" cy="29680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9" name="文本框 8"/>
          <p:cNvSpPr txBox="1"/>
          <p:nvPr/>
        </p:nvSpPr>
        <p:spPr>
          <a:xfrm rot="16200000">
            <a:off x="668866" y="2248529"/>
            <a:ext cx="1858441" cy="523147"/>
          </a:xfrm>
          <a:prstGeom prst="rect">
            <a:avLst/>
          </a:prstGeom>
          <a:noFill/>
        </p:spPr>
        <p:txBody>
          <a:bodyPr wrap="square" lIns="91432" tIns="45716" rIns="91432" bIns="45716" rtlCol="0">
            <a:spAutoFit/>
          </a:bodyPr>
          <a:lstStyle/>
          <a:p>
            <a:r>
              <a:rPr lang="en-US" altLang="zh-CN" sz="2800" dirty="0" smtClean="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sym typeface="+mn-ea"/>
              </a:rPr>
              <a:t>CONTENTS</a:t>
            </a:r>
            <a:endParaRPr lang="en-US" altLang="zh-CN" sz="28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sym typeface="+mn-ea"/>
            </a:endParaRPr>
          </a:p>
        </p:txBody>
      </p:sp>
      <p:grpSp>
        <p:nvGrpSpPr>
          <p:cNvPr id="43" name="组合 42"/>
          <p:cNvGrpSpPr/>
          <p:nvPr/>
        </p:nvGrpSpPr>
        <p:grpSpPr>
          <a:xfrm>
            <a:off x="2939668" y="1682907"/>
            <a:ext cx="8055197" cy="292168"/>
            <a:chOff x="4630" y="2578"/>
            <a:chExt cx="12687" cy="460"/>
          </a:xfrm>
        </p:grpSpPr>
        <p:cxnSp>
          <p:nvCxnSpPr>
            <p:cNvPr id="8" name="直接连接符 7"/>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12" name="文本框 11">
              <a:hlinkClick r:id="rId3" action="ppaction://hlinksldjump"/>
            </p:cNvPr>
            <p:cNvSpPr txBox="1"/>
            <p:nvPr userDrawn="1"/>
          </p:nvSpPr>
          <p:spPr>
            <a:xfrm flipH="1">
              <a:off x="4630" y="2578"/>
              <a:ext cx="1615" cy="436"/>
            </a:xfrm>
            <a:prstGeom prst="rect">
              <a:avLst/>
            </a:prstGeom>
            <a:noFill/>
          </p:spPr>
          <p:txBody>
            <a:bodyPr wrap="square" rtlCol="0">
              <a:spAutoFit/>
            </a:bodyPr>
            <a:lstStyle/>
            <a:p>
              <a:pPr algn="just">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p>
          </p:txBody>
        </p:sp>
      </p:grpSp>
      <p:grpSp>
        <p:nvGrpSpPr>
          <p:cNvPr id="44" name="组合 43"/>
          <p:cNvGrpSpPr/>
          <p:nvPr/>
        </p:nvGrpSpPr>
        <p:grpSpPr>
          <a:xfrm>
            <a:off x="2939668" y="2567032"/>
            <a:ext cx="8055197" cy="292168"/>
            <a:chOff x="4630" y="2578"/>
            <a:chExt cx="12687" cy="460"/>
          </a:xfrm>
        </p:grpSpPr>
        <p:cxnSp>
          <p:nvCxnSpPr>
            <p:cNvPr id="45" name="直接连接符 44"/>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46" name="文本框 45">
              <a:hlinkClick r:id="rId4" action="ppaction://hlinksldjump"/>
            </p:cNvPr>
            <p:cNvSpPr txBox="1"/>
            <p:nvPr userDrawn="1"/>
          </p:nvSpPr>
          <p:spPr>
            <a:xfrm flipH="1">
              <a:off x="4630" y="2578"/>
              <a:ext cx="1615" cy="436"/>
            </a:xfrm>
            <a:prstGeom prst="rect">
              <a:avLst/>
            </a:prstGeom>
            <a:noFill/>
          </p:spPr>
          <p:txBody>
            <a:bodyPr wrap="square" rtlCol="0">
              <a:spAutoFit/>
            </a:bodyPr>
            <a:lstStyle/>
            <a:p>
              <a:pPr>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p>
          </p:txBody>
        </p:sp>
      </p:grpSp>
      <p:sp>
        <p:nvSpPr>
          <p:cNvPr id="51" name="文本框 17">
            <a:hlinkClick r:id="rId5" action="ppaction://hlinksldjump"/>
          </p:cNvPr>
          <p:cNvSpPr txBox="1"/>
          <p:nvPr/>
        </p:nvSpPr>
        <p:spPr>
          <a:xfrm>
            <a:off x="3707446" y="3970152"/>
            <a:ext cx="5719335" cy="584767"/>
          </a:xfrm>
          <a:prstGeom prst="rect">
            <a:avLst/>
          </a:prstGeom>
          <a:noFill/>
        </p:spPr>
        <p:txBody>
          <a:bodyPr wrap="square" lIns="91432" tIns="45716" rIns="91432" bIns="45716" rtlCol="0">
            <a:spAutoFit/>
          </a:bodyPr>
          <a:lstStyle/>
          <a:p>
            <a:pPr lvl="0" algn="just"/>
            <a:r>
              <a:rPr lang="zh-CN" altLang="en-US" sz="3200" dirty="0" smtClean="0">
                <a:solidFill>
                  <a:srgbClr val="ED7D31">
                    <a:lumMod val="75000"/>
                  </a:srgbClr>
                </a:solidFill>
                <a:latin typeface="方正大黑_GBK" panose="03000509000000000000" pitchFamily="65" charset="-122"/>
                <a:ea typeface="方正大黑_GBK" panose="03000509000000000000" pitchFamily="65" charset="-122"/>
                <a:cs typeface="Times New Roman" pitchFamily="18" charset="0"/>
              </a:rPr>
              <a:t>课后巩固训练</a:t>
            </a:r>
            <a:endParaRPr lang="en-US" altLang="zh-CN" sz="3200" dirty="0">
              <a:solidFill>
                <a:srgbClr val="ED7D31">
                  <a:lumMod val="75000"/>
                </a:srgbClr>
              </a:solidFill>
              <a:latin typeface="方正大黑_GBK" panose="03000509000000000000" pitchFamily="65" charset="-122"/>
              <a:ea typeface="方正大黑_GBK" panose="03000509000000000000" pitchFamily="65" charset="-122"/>
              <a:cs typeface="Times New Roman" pitchFamily="18" charset="0"/>
            </a:endParaRPr>
          </a:p>
        </p:txBody>
      </p:sp>
      <p:grpSp>
        <p:nvGrpSpPr>
          <p:cNvPr id="53" name="组合 52"/>
          <p:cNvGrpSpPr/>
          <p:nvPr/>
        </p:nvGrpSpPr>
        <p:grpSpPr>
          <a:xfrm>
            <a:off x="2950948" y="4255378"/>
            <a:ext cx="8055197" cy="292168"/>
            <a:chOff x="4630" y="2578"/>
            <a:chExt cx="12687" cy="460"/>
          </a:xfrm>
        </p:grpSpPr>
        <p:cxnSp>
          <p:nvCxnSpPr>
            <p:cNvPr id="54" name="直接连接符 53"/>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55" name="文本框 48">
              <a:hlinkClick r:id="rId5" action="ppaction://hlinksldjump"/>
            </p:cNvPr>
            <p:cNvSpPr txBox="1"/>
            <p:nvPr userDrawn="1"/>
          </p:nvSpPr>
          <p:spPr>
            <a:xfrm flipH="1">
              <a:off x="4630" y="2578"/>
              <a:ext cx="1615" cy="436"/>
            </a:xfrm>
            <a:prstGeom prst="rect">
              <a:avLst/>
            </a:prstGeom>
            <a:noFill/>
          </p:spPr>
          <p:txBody>
            <a:bodyPr wrap="square" rtlCol="0">
              <a:spAutoFit/>
            </a:bodyPr>
            <a:lstStyle/>
            <a:p>
              <a:pPr algn="just">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p>
          </p:txBody>
        </p:sp>
      </p:grpSp>
      <p:sp>
        <p:nvSpPr>
          <p:cNvPr id="26" name="文本框 2">
            <a:hlinkClick r:id="rId6" action="ppaction://hlinksldjump"/>
          </p:cNvPr>
          <p:cNvSpPr txBox="1"/>
          <p:nvPr/>
        </p:nvSpPr>
        <p:spPr>
          <a:xfrm>
            <a:off x="3707446" y="3140255"/>
            <a:ext cx="7285677" cy="584906"/>
          </a:xfrm>
          <a:prstGeom prst="rect">
            <a:avLst/>
          </a:prstGeom>
          <a:noFill/>
        </p:spPr>
        <p:txBody>
          <a:bodyPr wrap="square" lIns="91432" tIns="45716" rIns="91432" bIns="45716" rtlCol="0">
            <a:spAutoFit/>
          </a:bodyPr>
          <a:lstStyle/>
          <a:p>
            <a:r>
              <a:rPr lang="zh-CN" altLang="en-US" sz="3200" dirty="0" smtClean="0">
                <a:solidFill>
                  <a:srgbClr val="FF00FF"/>
                </a:solidFill>
                <a:latin typeface="方正大黑_GBK" panose="03000509000000000000" pitchFamily="65" charset="-122"/>
                <a:ea typeface="方正大黑_GBK" panose="03000509000000000000" pitchFamily="65" charset="-122"/>
                <a:cs typeface="Times New Roman" pitchFamily="18" charset="0"/>
              </a:rPr>
              <a:t>课堂达标训练</a:t>
            </a:r>
            <a:endParaRPr lang="en-US" altLang="zh-CN" sz="3200" dirty="0">
              <a:solidFill>
                <a:srgbClr val="FF00FF"/>
              </a:solidFill>
              <a:latin typeface="方正大黑_GBK" panose="03000509000000000000" pitchFamily="65" charset="-122"/>
              <a:ea typeface="方正大黑_GBK" panose="03000509000000000000" pitchFamily="65" charset="-122"/>
              <a:cs typeface="Times New Roman" pitchFamily="18" charset="0"/>
            </a:endParaRPr>
          </a:p>
        </p:txBody>
      </p:sp>
      <p:grpSp>
        <p:nvGrpSpPr>
          <p:cNvPr id="28" name="组合 27"/>
          <p:cNvGrpSpPr/>
          <p:nvPr/>
        </p:nvGrpSpPr>
        <p:grpSpPr>
          <a:xfrm>
            <a:off x="2937926" y="3436232"/>
            <a:ext cx="8055197" cy="292168"/>
            <a:chOff x="4630" y="2578"/>
            <a:chExt cx="12687" cy="460"/>
          </a:xfrm>
        </p:grpSpPr>
        <p:cxnSp>
          <p:nvCxnSpPr>
            <p:cNvPr id="32" name="直接连接符 31"/>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34" name="文本框 45">
              <a:hlinkClick r:id="rId6" action="ppaction://hlinksldjump"/>
            </p:cNvPr>
            <p:cNvSpPr txBox="1"/>
            <p:nvPr userDrawn="1"/>
          </p:nvSpPr>
          <p:spPr>
            <a:xfrm flipH="1">
              <a:off x="4630" y="2578"/>
              <a:ext cx="1615" cy="436"/>
            </a:xfrm>
            <a:prstGeom prst="rect">
              <a:avLst/>
            </a:prstGeom>
            <a:noFill/>
          </p:spPr>
          <p:txBody>
            <a:bodyPr wrap="square" rtlCol="0">
              <a:spAutoFit/>
            </a:bodyPr>
            <a:lstStyle/>
            <a:p>
              <a:pPr>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p>
          </p:txBody>
        </p:sp>
      </p:grpSp>
    </p:spTree>
    <p:extLst>
      <p:ext uri="{BB962C8B-B14F-4D97-AF65-F5344CB8AC3E}">
        <p14:creationId xmlns:p14="http://schemas.microsoft.com/office/powerpoint/2010/main" val="1725316866"/>
      </p:ext>
    </p:extLst>
  </p:cSld>
  <p:clrMapOvr>
    <a:masterClrMapping/>
  </p:clrMapOvr>
  <p:transition spd="slow"/>
  <p:timing>
    <p:tnLst>
      <p:par>
        <p:cTn id="1" dur="indefinite" restart="never" nodeType="tmRoot"/>
      </p:par>
    </p:tnLst>
    <p:bldLst>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
          <p:cNvSpPr>
            <a:spLocks noChangeArrowheads="1"/>
          </p:cNvSpPr>
          <p:nvPr/>
        </p:nvSpPr>
        <p:spPr bwMode="auto">
          <a:xfrm>
            <a:off x="260418" y="612490"/>
            <a:ext cx="11654075"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609850" algn="l"/>
              </a:tabLst>
              <a:defRPr>
                <a:solidFill>
                  <a:schemeClr val="tx1"/>
                </a:solidFill>
                <a:latin typeface="Calibri" pitchFamily="34" charset="0"/>
                <a:ea typeface="宋体" pitchFamily="2" charset="-122"/>
              </a:defRPr>
            </a:lvl1pPr>
            <a:lvl2pPr marL="742950" indent="-285750" eaLnBrk="0" hangingPunct="0">
              <a:tabLst>
                <a:tab pos="2609850" algn="l"/>
              </a:tabLst>
              <a:defRPr>
                <a:solidFill>
                  <a:schemeClr val="tx1"/>
                </a:solidFill>
                <a:latin typeface="Calibri" pitchFamily="34" charset="0"/>
                <a:ea typeface="宋体" pitchFamily="2" charset="-122"/>
              </a:defRPr>
            </a:lvl2pPr>
            <a:lvl3pPr marL="1143000" indent="-228600" eaLnBrk="0" hangingPunct="0">
              <a:tabLst>
                <a:tab pos="2609850" algn="l"/>
              </a:tabLst>
              <a:defRPr>
                <a:solidFill>
                  <a:schemeClr val="tx1"/>
                </a:solidFill>
                <a:latin typeface="Calibri" pitchFamily="34" charset="0"/>
                <a:ea typeface="宋体" pitchFamily="2" charset="-122"/>
              </a:defRPr>
            </a:lvl3pPr>
            <a:lvl4pPr marL="1600200" indent="-228600" eaLnBrk="0" hangingPunct="0">
              <a:tabLst>
                <a:tab pos="2609850" algn="l"/>
              </a:tabLst>
              <a:defRPr>
                <a:solidFill>
                  <a:schemeClr val="tx1"/>
                </a:solidFill>
                <a:latin typeface="Calibri" pitchFamily="34" charset="0"/>
                <a:ea typeface="宋体" pitchFamily="2" charset="-122"/>
              </a:defRPr>
            </a:lvl4pPr>
            <a:lvl5pPr marL="2057400" indent="-228600" eaLnBrk="0" hangingPunct="0">
              <a:tabLst>
                <a:tab pos="2609850" algn="l"/>
              </a:tabLst>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tabLst>
                <a:tab pos="2609850" algn="l"/>
              </a:tabLst>
              <a:defRPr>
                <a:solidFill>
                  <a:schemeClr val="tx1"/>
                </a:solidFill>
                <a:latin typeface="Calibri" pitchFamily="34" charset="0"/>
                <a:ea typeface="宋体" pitchFamily="2" charset="-122"/>
              </a:defRPr>
            </a:lvl9pPr>
          </a:lstStyle>
          <a:p>
            <a:pPr algn="ctr">
              <a:lnSpc>
                <a:spcPct val="150000"/>
              </a:lnSpc>
              <a:spcAft>
                <a:spcPts val="0"/>
              </a:spcAft>
              <a:tabLst>
                <a:tab pos="1620520" algn="l"/>
              </a:tabLst>
              <a:defRPr/>
            </a:pPr>
            <a:r>
              <a:rPr lang="zh-CN" altLang="en-US" sz="2800" b="1" kern="100" dirty="0">
                <a:latin typeface="黑体" pitchFamily="2" charset="-122"/>
                <a:ea typeface="黑体" pitchFamily="2" charset="-122"/>
                <a:cs typeface="Courier New"/>
              </a:rPr>
              <a:t>二、原子核外电子排布</a:t>
            </a:r>
            <a:endParaRPr lang="zh-CN" altLang="zh-CN" sz="2800" b="1" kern="100" dirty="0" smtClean="0">
              <a:latin typeface="黑体" pitchFamily="2" charset="-122"/>
              <a:ea typeface="黑体" pitchFamily="2" charset="-122"/>
              <a:cs typeface="Courier New"/>
            </a:endParaRPr>
          </a:p>
        </p:txBody>
      </p:sp>
      <p:sp>
        <p:nvSpPr>
          <p:cNvPr id="8" name="矩形 7"/>
          <p:cNvSpPr/>
          <p:nvPr/>
        </p:nvSpPr>
        <p:spPr>
          <a:xfrm>
            <a:off x="260418" y="2636454"/>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latin typeface="Times New Roman"/>
                <a:ea typeface="微软雅黑"/>
                <a:cs typeface="Times New Roman"/>
              </a:rPr>
              <a:t>电子层模型类似于切开的洋葱：</a:t>
            </a:r>
            <a:endParaRPr lang="zh-CN" altLang="zh-CN" sz="1050" kern="100" dirty="0">
              <a:effectLst/>
              <a:latin typeface="宋体"/>
              <a:cs typeface="Courier New"/>
            </a:endParaRPr>
          </a:p>
        </p:txBody>
      </p:sp>
      <p:pic>
        <p:nvPicPr>
          <p:cNvPr id="14" name="Picture 3" descr="情景素材"/>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6631" y="2109760"/>
            <a:ext cx="6294742" cy="52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 name="Picture 2" descr="活动探究"/>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3990" y="1525553"/>
            <a:ext cx="1743062" cy="4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descr="XX126"/>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4926" y="3564809"/>
            <a:ext cx="4773860" cy="227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621144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1314547"/>
            <a:ext cx="11654075" cy="4324236"/>
          </a:xfrm>
          <a:prstGeom prst="rect">
            <a:avLst/>
          </a:prstGeom>
        </p:spPr>
        <p:txBody>
          <a:bodyPr wrap="square" lIns="121898" tIns="60948" rIns="121898" bIns="60948">
            <a:spAutoFit/>
          </a:bodyPr>
          <a:lstStyle/>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原子核周围是否真实存在这样的电子层？</a:t>
            </a:r>
            <a:endParaRPr lang="zh-CN" altLang="zh-CN" sz="1050" kern="100" dirty="0">
              <a:latin typeface="宋体"/>
              <a:cs typeface="Courier New"/>
            </a:endParaRPr>
          </a:p>
          <a:p>
            <a:pPr marL="355600" indent="-355600" algn="just">
              <a:lnSpc>
                <a:spcPct val="150000"/>
              </a:lnSpc>
              <a:spcAft>
                <a:spcPts val="0"/>
              </a:spcAft>
              <a:tabLst>
                <a:tab pos="3510915" algn="l"/>
              </a:tabLst>
            </a:pPr>
            <a:r>
              <a:rPr lang="zh-CN" altLang="en-US" sz="2600" kern="100" dirty="0" smtClean="0">
                <a:solidFill>
                  <a:srgbClr val="C00000"/>
                </a:solidFill>
                <a:latin typeface="Times New Roman"/>
                <a:ea typeface="黑体"/>
                <a:cs typeface="Times New Roman"/>
              </a:rPr>
              <a:t>　</a:t>
            </a:r>
            <a:r>
              <a:rPr lang="zh-CN" altLang="zh-CN" sz="2600" kern="100" dirty="0" smtClean="0">
                <a:solidFill>
                  <a:srgbClr val="C00000"/>
                </a:solidFill>
                <a:latin typeface="Times New Roman"/>
                <a:ea typeface="黑体"/>
                <a:cs typeface="Times New Roman"/>
              </a:rPr>
              <a:t>提</a:t>
            </a:r>
            <a:r>
              <a:rPr lang="zh-CN" altLang="zh-CN" sz="2600" kern="100" dirty="0">
                <a:solidFill>
                  <a:srgbClr val="C00000"/>
                </a:solidFill>
                <a:latin typeface="Times New Roman"/>
                <a:ea typeface="黑体"/>
                <a:cs typeface="Times New Roman"/>
              </a:rPr>
              <a:t>示</a:t>
            </a:r>
            <a:r>
              <a:rPr lang="zh-CN" altLang="zh-CN" sz="2600" b="1" kern="100" dirty="0">
                <a:solidFill>
                  <a:srgbClr val="C00000"/>
                </a:solidFill>
                <a:latin typeface="Times New Roman"/>
                <a:ea typeface="仿宋_GB2312"/>
                <a:cs typeface="Times New Roman"/>
              </a:rPr>
              <a:t>：电子层不是真实存在的，是科学家为了表达形象，根据电子经常出现的区域而设想的结构模型。</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当</a:t>
            </a:r>
            <a:r>
              <a:rPr lang="en-US" altLang="zh-CN" sz="2600" kern="100" dirty="0">
                <a:latin typeface="Times New Roman"/>
                <a:ea typeface="微软雅黑"/>
                <a:cs typeface="Courier New"/>
              </a:rPr>
              <a:t>M</a:t>
            </a:r>
            <a:r>
              <a:rPr lang="zh-CN" altLang="zh-CN" sz="2600" kern="100" dirty="0">
                <a:latin typeface="Times New Roman"/>
                <a:ea typeface="微软雅黑"/>
                <a:cs typeface="Times New Roman"/>
              </a:rPr>
              <a:t>层有电子时，</a:t>
            </a:r>
            <a:r>
              <a:rPr lang="en-US" altLang="zh-CN" sz="2600" kern="100" dirty="0">
                <a:latin typeface="Times New Roman"/>
                <a:ea typeface="微软雅黑"/>
                <a:cs typeface="Courier New"/>
              </a:rPr>
              <a:t>K</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L</a:t>
            </a:r>
            <a:r>
              <a:rPr lang="zh-CN" altLang="zh-CN" sz="2600" kern="100" dirty="0">
                <a:latin typeface="Times New Roman"/>
                <a:ea typeface="微软雅黑"/>
                <a:cs typeface="Times New Roman"/>
              </a:rPr>
              <a:t>层是否一定充满电子？当</a:t>
            </a:r>
            <a:r>
              <a:rPr lang="en-US" altLang="zh-CN" sz="2600" kern="100" dirty="0">
                <a:latin typeface="Times New Roman"/>
                <a:ea typeface="微软雅黑"/>
                <a:cs typeface="Courier New"/>
              </a:rPr>
              <a:t>N</a:t>
            </a:r>
            <a:r>
              <a:rPr lang="zh-CN" altLang="zh-CN" sz="2600" kern="100" dirty="0">
                <a:latin typeface="Times New Roman"/>
                <a:ea typeface="微软雅黑"/>
                <a:cs typeface="Times New Roman"/>
              </a:rPr>
              <a:t>层有电子时，</a:t>
            </a:r>
            <a:r>
              <a:rPr lang="en-US" altLang="zh-CN" sz="2600" kern="100" dirty="0">
                <a:latin typeface="Times New Roman"/>
                <a:ea typeface="微软雅黑"/>
                <a:cs typeface="Courier New"/>
              </a:rPr>
              <a:t>M</a:t>
            </a:r>
            <a:r>
              <a:rPr lang="zh-CN" altLang="zh-CN" sz="2600" kern="100" dirty="0">
                <a:latin typeface="Times New Roman"/>
                <a:ea typeface="微软雅黑"/>
                <a:cs typeface="Times New Roman"/>
              </a:rPr>
              <a:t>层是否充满电子？</a:t>
            </a:r>
            <a:endParaRPr lang="zh-CN" altLang="zh-CN" sz="1050" kern="100" dirty="0">
              <a:latin typeface="宋体"/>
              <a:cs typeface="Courier New"/>
            </a:endParaRPr>
          </a:p>
          <a:p>
            <a:pPr marL="355600" indent="-355600" algn="just">
              <a:lnSpc>
                <a:spcPct val="150000"/>
              </a:lnSpc>
              <a:spcAft>
                <a:spcPts val="0"/>
              </a:spcAft>
              <a:tabLst>
                <a:tab pos="3510915" algn="l"/>
              </a:tabLst>
            </a:pPr>
            <a:r>
              <a:rPr lang="zh-CN" altLang="en-US" sz="2600" kern="100" dirty="0" smtClean="0">
                <a:solidFill>
                  <a:srgbClr val="C00000"/>
                </a:solidFill>
                <a:latin typeface="Times New Roman"/>
                <a:ea typeface="黑体"/>
                <a:cs typeface="Times New Roman"/>
              </a:rPr>
              <a:t>　</a:t>
            </a:r>
            <a:r>
              <a:rPr lang="zh-CN" altLang="zh-CN" sz="2600" kern="100" dirty="0" smtClean="0">
                <a:solidFill>
                  <a:srgbClr val="C00000"/>
                </a:solidFill>
                <a:latin typeface="Times New Roman"/>
                <a:ea typeface="黑体"/>
                <a:cs typeface="Times New Roman"/>
              </a:rPr>
              <a:t>提示</a:t>
            </a:r>
            <a:r>
              <a:rPr lang="zh-CN" altLang="zh-CN" sz="2600" b="1" kern="100" dirty="0">
                <a:solidFill>
                  <a:srgbClr val="C00000"/>
                </a:solidFill>
                <a:latin typeface="Times New Roman"/>
                <a:ea typeface="仿宋_GB2312"/>
                <a:cs typeface="Times New Roman"/>
              </a:rPr>
              <a:t>：当</a:t>
            </a:r>
            <a:r>
              <a:rPr lang="en-US" altLang="zh-CN" sz="2600" b="1" kern="100" dirty="0">
                <a:solidFill>
                  <a:srgbClr val="C00000"/>
                </a:solidFill>
                <a:latin typeface="Times New Roman"/>
                <a:ea typeface="仿宋_GB2312"/>
                <a:cs typeface="Courier New"/>
              </a:rPr>
              <a:t>M</a:t>
            </a:r>
            <a:r>
              <a:rPr lang="zh-CN" altLang="zh-CN" sz="2600" b="1" kern="100" dirty="0">
                <a:solidFill>
                  <a:srgbClr val="C00000"/>
                </a:solidFill>
                <a:latin typeface="Times New Roman"/>
                <a:ea typeface="仿宋_GB2312"/>
                <a:cs typeface="Times New Roman"/>
              </a:rPr>
              <a:t>层有电子时，</a:t>
            </a:r>
            <a:r>
              <a:rPr lang="en-US" altLang="zh-CN" sz="2600" b="1" kern="100" dirty="0">
                <a:solidFill>
                  <a:srgbClr val="C00000"/>
                </a:solidFill>
                <a:latin typeface="Times New Roman"/>
                <a:ea typeface="仿宋_GB2312"/>
                <a:cs typeface="Courier New"/>
              </a:rPr>
              <a:t>K</a:t>
            </a:r>
            <a:r>
              <a:rPr lang="zh-CN" altLang="zh-CN" sz="2600" b="1" kern="100" dirty="0">
                <a:solidFill>
                  <a:srgbClr val="C00000"/>
                </a:solidFill>
                <a:latin typeface="Times New Roman"/>
                <a:ea typeface="仿宋_GB2312"/>
                <a:cs typeface="Times New Roman"/>
              </a:rPr>
              <a:t>、</a:t>
            </a:r>
            <a:r>
              <a:rPr lang="en-US" altLang="zh-CN" sz="2600" b="1" kern="100" dirty="0">
                <a:solidFill>
                  <a:srgbClr val="C00000"/>
                </a:solidFill>
                <a:latin typeface="Times New Roman"/>
                <a:ea typeface="仿宋_GB2312"/>
                <a:cs typeface="Courier New"/>
              </a:rPr>
              <a:t>L</a:t>
            </a:r>
            <a:r>
              <a:rPr lang="zh-CN" altLang="zh-CN" sz="2600" b="1" kern="100" dirty="0">
                <a:solidFill>
                  <a:srgbClr val="C00000"/>
                </a:solidFill>
                <a:latin typeface="Times New Roman"/>
                <a:ea typeface="仿宋_GB2312"/>
                <a:cs typeface="Times New Roman"/>
              </a:rPr>
              <a:t>层一定充满电子；当</a:t>
            </a:r>
            <a:r>
              <a:rPr lang="en-US" altLang="zh-CN" sz="2600" b="1" kern="100" dirty="0">
                <a:solidFill>
                  <a:srgbClr val="C00000"/>
                </a:solidFill>
                <a:latin typeface="Times New Roman"/>
                <a:ea typeface="仿宋_GB2312"/>
                <a:cs typeface="Courier New"/>
              </a:rPr>
              <a:t>N</a:t>
            </a:r>
            <a:r>
              <a:rPr lang="zh-CN" altLang="zh-CN" sz="2600" b="1" kern="100" dirty="0">
                <a:solidFill>
                  <a:srgbClr val="C00000"/>
                </a:solidFill>
                <a:latin typeface="Times New Roman"/>
                <a:ea typeface="仿宋_GB2312"/>
                <a:cs typeface="Times New Roman"/>
              </a:rPr>
              <a:t>层有电子时，</a:t>
            </a:r>
            <a:r>
              <a:rPr lang="en-US" altLang="zh-CN" sz="2600" b="1" kern="100" dirty="0">
                <a:solidFill>
                  <a:srgbClr val="C00000"/>
                </a:solidFill>
                <a:latin typeface="Times New Roman"/>
                <a:ea typeface="仿宋_GB2312"/>
                <a:cs typeface="Courier New"/>
              </a:rPr>
              <a:t>M</a:t>
            </a:r>
            <a:r>
              <a:rPr lang="zh-CN" altLang="zh-CN" sz="2600" b="1" kern="100" dirty="0">
                <a:solidFill>
                  <a:srgbClr val="C00000"/>
                </a:solidFill>
                <a:latin typeface="Times New Roman"/>
                <a:ea typeface="仿宋_GB2312"/>
                <a:cs typeface="Times New Roman"/>
              </a:rPr>
              <a:t>层不一定充满</a:t>
            </a:r>
            <a:r>
              <a:rPr lang="zh-CN" altLang="zh-CN" sz="2600" b="1" kern="100" dirty="0" smtClean="0">
                <a:solidFill>
                  <a:srgbClr val="C00000"/>
                </a:solidFill>
                <a:latin typeface="Times New Roman"/>
                <a:ea typeface="仿宋_GB2312"/>
                <a:cs typeface="Times New Roman"/>
              </a:rPr>
              <a:t>。</a:t>
            </a:r>
            <a:endParaRPr lang="zh-CN" altLang="zh-CN" sz="1050" kern="100" dirty="0">
              <a:latin typeface="宋体"/>
              <a:cs typeface="Courier New"/>
            </a:endParaRPr>
          </a:p>
        </p:txBody>
      </p:sp>
      <p:pic>
        <p:nvPicPr>
          <p:cNvPr id="279554" name="Picture 2" descr="问题探究"/>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4767" y="742824"/>
            <a:ext cx="6294742" cy="52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323683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blinds(horizontal)">
                                      <p:cBhvr>
                                        <p:cTn id="1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16880" y="3024749"/>
            <a:ext cx="11397613" cy="244782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solidFill>
                  <a:srgbClr val="C00000"/>
                </a:solidFill>
                <a:latin typeface="Times New Roman"/>
                <a:ea typeface="黑体"/>
                <a:cs typeface="Times New Roman"/>
              </a:rPr>
              <a:t>提示</a:t>
            </a:r>
            <a:r>
              <a:rPr lang="zh-CN" altLang="zh-CN" sz="2600" b="1" kern="100" dirty="0">
                <a:solidFill>
                  <a:srgbClr val="C00000"/>
                </a:solidFill>
                <a:latin typeface="Times New Roman"/>
                <a:ea typeface="仿宋_GB2312"/>
                <a:cs typeface="Times New Roman"/>
              </a:rPr>
              <a:t>：若钙原子的</a:t>
            </a:r>
            <a:r>
              <a:rPr lang="en-US" altLang="zh-CN" sz="2600" b="1" kern="100" dirty="0">
                <a:solidFill>
                  <a:srgbClr val="C00000"/>
                </a:solidFill>
                <a:latin typeface="Times New Roman"/>
                <a:ea typeface="仿宋_GB2312"/>
                <a:cs typeface="Courier New"/>
              </a:rPr>
              <a:t>M</a:t>
            </a:r>
            <a:r>
              <a:rPr lang="zh-CN" altLang="zh-CN" sz="2600" b="1" kern="100" dirty="0">
                <a:solidFill>
                  <a:srgbClr val="C00000"/>
                </a:solidFill>
                <a:latin typeface="Times New Roman"/>
                <a:ea typeface="仿宋_GB2312"/>
                <a:cs typeface="Times New Roman"/>
              </a:rPr>
              <a:t>层排布</a:t>
            </a:r>
            <a:r>
              <a:rPr lang="en-US" altLang="zh-CN" sz="2600" b="1" kern="100" dirty="0">
                <a:solidFill>
                  <a:srgbClr val="C00000"/>
                </a:solidFill>
                <a:latin typeface="Times New Roman"/>
                <a:ea typeface="仿宋_GB2312"/>
                <a:cs typeface="Courier New"/>
              </a:rPr>
              <a:t>10</a:t>
            </a:r>
            <a:r>
              <a:rPr lang="zh-CN" altLang="zh-CN" sz="2600" b="1" kern="100" dirty="0">
                <a:solidFill>
                  <a:srgbClr val="C00000"/>
                </a:solidFill>
                <a:latin typeface="Times New Roman"/>
                <a:ea typeface="仿宋_GB2312"/>
                <a:cs typeface="Times New Roman"/>
              </a:rPr>
              <a:t>个电子，此时</a:t>
            </a:r>
            <a:r>
              <a:rPr lang="en-US" altLang="zh-CN" sz="2600" b="1" kern="100" dirty="0">
                <a:solidFill>
                  <a:srgbClr val="C00000"/>
                </a:solidFill>
                <a:latin typeface="Times New Roman"/>
                <a:ea typeface="仿宋_GB2312"/>
                <a:cs typeface="Courier New"/>
              </a:rPr>
              <a:t>M</a:t>
            </a:r>
            <a:r>
              <a:rPr lang="zh-CN" altLang="zh-CN" sz="2600" b="1" kern="100" dirty="0">
                <a:solidFill>
                  <a:srgbClr val="C00000"/>
                </a:solidFill>
                <a:latin typeface="Times New Roman"/>
                <a:ea typeface="仿宋_GB2312"/>
                <a:cs typeface="Times New Roman"/>
              </a:rPr>
              <a:t>层就成为最外层，这和电子排布规律中的</a:t>
            </a:r>
            <a:r>
              <a:rPr lang="en-US" altLang="zh-CN" sz="2600" kern="100" dirty="0">
                <a:solidFill>
                  <a:srgbClr val="C00000"/>
                </a:solidFill>
                <a:latin typeface="宋体"/>
                <a:ea typeface="微软雅黑"/>
                <a:cs typeface="Times New Roman"/>
              </a:rPr>
              <a:t>“</a:t>
            </a:r>
            <a:r>
              <a:rPr lang="zh-CN" altLang="zh-CN" sz="2600" b="1" kern="100" dirty="0">
                <a:solidFill>
                  <a:srgbClr val="C00000"/>
                </a:solidFill>
                <a:latin typeface="Times New Roman"/>
                <a:ea typeface="仿宋_GB2312"/>
                <a:cs typeface="Times New Roman"/>
              </a:rPr>
              <a:t>最外层上排布的电子数不能超过</a:t>
            </a:r>
            <a:r>
              <a:rPr lang="en-US" altLang="zh-CN" sz="2600" b="1" kern="100" dirty="0">
                <a:solidFill>
                  <a:srgbClr val="C00000"/>
                </a:solidFill>
                <a:latin typeface="Times New Roman"/>
                <a:ea typeface="仿宋_GB2312"/>
                <a:cs typeface="Courier New"/>
              </a:rPr>
              <a:t>8</a:t>
            </a:r>
            <a:r>
              <a:rPr lang="zh-CN" altLang="zh-CN" sz="2600" b="1" kern="100" dirty="0">
                <a:solidFill>
                  <a:srgbClr val="C00000"/>
                </a:solidFill>
                <a:latin typeface="Times New Roman"/>
                <a:ea typeface="仿宋_GB2312"/>
                <a:cs typeface="Times New Roman"/>
              </a:rPr>
              <a:t>个</a:t>
            </a:r>
            <a:r>
              <a:rPr lang="en-US" altLang="zh-CN" sz="2600" kern="100" dirty="0">
                <a:solidFill>
                  <a:srgbClr val="C00000"/>
                </a:solidFill>
                <a:latin typeface="宋体"/>
                <a:ea typeface="微软雅黑"/>
                <a:cs typeface="Times New Roman"/>
              </a:rPr>
              <a:t>”</a:t>
            </a:r>
            <a:r>
              <a:rPr lang="zh-CN" altLang="zh-CN" sz="2600" b="1" kern="100" dirty="0">
                <a:solidFill>
                  <a:srgbClr val="C00000"/>
                </a:solidFill>
                <a:latin typeface="Times New Roman"/>
                <a:ea typeface="仿宋_GB2312"/>
                <a:cs typeface="Times New Roman"/>
              </a:rPr>
              <a:t>相矛盾，不符合电子排布的规律，即</a:t>
            </a:r>
            <a:r>
              <a:rPr lang="en-US" altLang="zh-CN" sz="2600" b="1" kern="100" dirty="0">
                <a:solidFill>
                  <a:srgbClr val="C00000"/>
                </a:solidFill>
                <a:latin typeface="Times New Roman"/>
                <a:ea typeface="仿宋_GB2312"/>
                <a:cs typeface="Courier New"/>
              </a:rPr>
              <a:t>M</a:t>
            </a:r>
            <a:r>
              <a:rPr lang="zh-CN" altLang="zh-CN" sz="2600" b="1" kern="100" dirty="0">
                <a:solidFill>
                  <a:srgbClr val="C00000"/>
                </a:solidFill>
                <a:latin typeface="Times New Roman"/>
                <a:ea typeface="仿宋_GB2312"/>
                <a:cs typeface="Times New Roman"/>
              </a:rPr>
              <a:t>层不是最外层时最多排</a:t>
            </a:r>
            <a:r>
              <a:rPr lang="en-US" altLang="zh-CN" sz="2600" b="1" kern="100" dirty="0">
                <a:solidFill>
                  <a:srgbClr val="C00000"/>
                </a:solidFill>
                <a:latin typeface="Times New Roman"/>
                <a:ea typeface="仿宋_GB2312"/>
                <a:cs typeface="Courier New"/>
              </a:rPr>
              <a:t>18</a:t>
            </a:r>
            <a:r>
              <a:rPr lang="zh-CN" altLang="zh-CN" sz="2600" b="1" kern="100" dirty="0">
                <a:solidFill>
                  <a:srgbClr val="C00000"/>
                </a:solidFill>
                <a:latin typeface="Times New Roman"/>
                <a:ea typeface="仿宋_GB2312"/>
                <a:cs typeface="Times New Roman"/>
              </a:rPr>
              <a:t>个电子，而它作为最外层时最多只能排</a:t>
            </a:r>
            <a:r>
              <a:rPr lang="en-US" altLang="zh-CN" sz="2600" b="1" kern="100" dirty="0">
                <a:solidFill>
                  <a:srgbClr val="C00000"/>
                </a:solidFill>
                <a:latin typeface="Times New Roman"/>
                <a:ea typeface="仿宋_GB2312"/>
                <a:cs typeface="Courier New"/>
              </a:rPr>
              <a:t>8</a:t>
            </a:r>
            <a:r>
              <a:rPr lang="zh-CN" altLang="zh-CN" sz="2600" b="1" kern="100" dirty="0">
                <a:solidFill>
                  <a:srgbClr val="C00000"/>
                </a:solidFill>
                <a:latin typeface="Times New Roman"/>
                <a:ea typeface="仿宋_GB2312"/>
                <a:cs typeface="Times New Roman"/>
              </a:rPr>
              <a:t>个电子</a:t>
            </a:r>
            <a:r>
              <a:rPr lang="zh-CN" altLang="zh-CN" sz="2600" b="1" kern="100" dirty="0" smtClean="0">
                <a:solidFill>
                  <a:srgbClr val="C00000"/>
                </a:solidFill>
                <a:latin typeface="Times New Roman"/>
                <a:ea typeface="仿宋_GB2312"/>
                <a:cs typeface="Times New Roman"/>
              </a:rPr>
              <a:t>。</a:t>
            </a:r>
            <a:endParaRPr lang="zh-CN" altLang="zh-CN" sz="1050" kern="100" dirty="0">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4104725000"/>
              </p:ext>
            </p:extLst>
          </p:nvPr>
        </p:nvGraphicFramePr>
        <p:xfrm>
          <a:off x="381000" y="549474"/>
          <a:ext cx="11493500" cy="2679700"/>
        </p:xfrm>
        <a:graphic>
          <a:graphicData uri="http://schemas.openxmlformats.org/presentationml/2006/ole">
            <mc:AlternateContent xmlns:mc="http://schemas.openxmlformats.org/markup-compatibility/2006">
              <mc:Choice xmlns:v="urn:schemas-microsoft-com:vml" Requires="v">
                <p:oleObj spid="_x0000_s23604" name="Document" r:id="rId3" imgW="11484297" imgH="2690467" progId="Word.Document.8">
                  <p:embed/>
                </p:oleObj>
              </mc:Choice>
              <mc:Fallback>
                <p:oleObj name="Document" r:id="rId3" imgW="11484297" imgH="2690467" progId="Word.Document.8">
                  <p:embed/>
                  <p:pic>
                    <p:nvPicPr>
                      <p:cNvPr id="0" name=""/>
                      <p:cNvPicPr/>
                      <p:nvPr/>
                    </p:nvPicPr>
                    <p:blipFill>
                      <a:blip r:embed="rId4"/>
                      <a:stretch>
                        <a:fillRect/>
                      </a:stretch>
                    </p:blipFill>
                    <p:spPr>
                      <a:xfrm>
                        <a:off x="381000" y="549474"/>
                        <a:ext cx="11493500" cy="2679700"/>
                      </a:xfrm>
                      <a:prstGeom prst="rect">
                        <a:avLst/>
                      </a:prstGeom>
                    </p:spPr>
                  </p:pic>
                </p:oleObj>
              </mc:Fallback>
            </mc:AlternateContent>
          </a:graphicData>
        </a:graphic>
      </p:graphicFrame>
    </p:spTree>
    <p:extLst>
      <p:ext uri="{BB962C8B-B14F-4D97-AF65-F5344CB8AC3E}">
        <p14:creationId xmlns:p14="http://schemas.microsoft.com/office/powerpoint/2010/main" val="309047154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1293857"/>
            <a:ext cx="11654075" cy="64733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1</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原子核外电子排布规律</a:t>
            </a:r>
            <a:r>
              <a:rPr lang="en-US" altLang="zh-CN" sz="2600" kern="100" dirty="0">
                <a:latin typeface="Times New Roman"/>
                <a:ea typeface="黑体"/>
                <a:cs typeface="Courier New"/>
              </a:rPr>
              <a:t>——</a:t>
            </a:r>
            <a:r>
              <a:rPr lang="en-US" altLang="zh-CN" sz="2600" kern="100" dirty="0">
                <a:latin typeface="宋体"/>
                <a:ea typeface="微软雅黑"/>
                <a:cs typeface="Times New Roman"/>
              </a:rPr>
              <a:t>“</a:t>
            </a:r>
            <a:r>
              <a:rPr lang="zh-CN" altLang="zh-CN" sz="2600" kern="100" dirty="0">
                <a:latin typeface="Times New Roman"/>
                <a:ea typeface="黑体"/>
                <a:cs typeface="Times New Roman"/>
              </a:rPr>
              <a:t>一低</a:t>
            </a:r>
            <a:r>
              <a:rPr lang="en-US" altLang="zh-CN" sz="2600" kern="100" dirty="0">
                <a:latin typeface="宋体"/>
                <a:ea typeface="微软雅黑"/>
                <a:cs typeface="Times New Roman"/>
              </a:rPr>
              <a:t>”</a:t>
            </a:r>
            <a:r>
              <a:rPr lang="zh-CN" altLang="zh-CN" sz="2600" kern="100" dirty="0">
                <a:latin typeface="Times New Roman"/>
                <a:ea typeface="黑体"/>
                <a:cs typeface="Times New Roman"/>
              </a:rPr>
              <a:t>、</a:t>
            </a:r>
            <a:r>
              <a:rPr lang="en-US" altLang="zh-CN" sz="2600" kern="100" dirty="0">
                <a:latin typeface="宋体"/>
                <a:ea typeface="微软雅黑"/>
                <a:cs typeface="Times New Roman"/>
              </a:rPr>
              <a:t>“</a:t>
            </a:r>
            <a:r>
              <a:rPr lang="zh-CN" altLang="zh-CN" sz="2600" kern="100" dirty="0">
                <a:latin typeface="Times New Roman"/>
                <a:ea typeface="黑体"/>
                <a:cs typeface="Times New Roman"/>
              </a:rPr>
              <a:t>三不超</a:t>
            </a:r>
            <a:r>
              <a:rPr lang="en-US" altLang="zh-CN" sz="2600" kern="100" dirty="0" smtClean="0">
                <a:latin typeface="宋体"/>
                <a:ea typeface="微软雅黑"/>
                <a:cs typeface="Times New Roman"/>
              </a:rPr>
              <a:t>”</a:t>
            </a:r>
            <a:endParaRPr lang="zh-CN" altLang="zh-CN" sz="1050" kern="100" dirty="0">
              <a:latin typeface="宋体"/>
              <a:cs typeface="Courier New"/>
            </a:endParaRPr>
          </a:p>
        </p:txBody>
      </p:sp>
      <p:sp>
        <p:nvSpPr>
          <p:cNvPr id="7" name="矩形 6"/>
          <p:cNvSpPr/>
          <p:nvPr/>
        </p:nvSpPr>
        <p:spPr>
          <a:xfrm>
            <a:off x="516880" y="1965761"/>
            <a:ext cx="11397613" cy="1848559"/>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一低</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原子核外电子首先排布在能量最低的电子层上。</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(2)</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三不超</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最外层不超过</a:t>
            </a:r>
            <a:r>
              <a:rPr lang="en-US" altLang="zh-CN" sz="2600" kern="100" dirty="0">
                <a:latin typeface="Times New Roman"/>
                <a:ea typeface="微软雅黑"/>
                <a:cs typeface="Courier New"/>
              </a:rPr>
              <a:t>8</a:t>
            </a:r>
            <a:r>
              <a:rPr lang="zh-CN" altLang="zh-CN" sz="2600" kern="100" dirty="0">
                <a:latin typeface="Times New Roman"/>
                <a:ea typeface="微软雅黑"/>
                <a:cs typeface="Times New Roman"/>
              </a:rPr>
              <a:t>个电子</a:t>
            </a:r>
            <a:r>
              <a:rPr lang="en-US" altLang="zh-CN" sz="2600" kern="100" dirty="0">
                <a:latin typeface="Times New Roman"/>
                <a:ea typeface="微软雅黑"/>
                <a:cs typeface="Courier New"/>
              </a:rPr>
              <a:t>(K</a:t>
            </a:r>
            <a:r>
              <a:rPr lang="zh-CN" altLang="zh-CN" sz="2600" kern="100" dirty="0">
                <a:latin typeface="Times New Roman"/>
                <a:ea typeface="微软雅黑"/>
                <a:cs typeface="Times New Roman"/>
              </a:rPr>
              <a:t>层为最外层时不超过</a:t>
            </a: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个电子</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；次外层不超过</a:t>
            </a:r>
            <a:r>
              <a:rPr lang="en-US" altLang="zh-CN" sz="2600" kern="100" dirty="0">
                <a:latin typeface="Times New Roman"/>
                <a:ea typeface="微软雅黑"/>
                <a:cs typeface="Courier New"/>
              </a:rPr>
              <a:t>18</a:t>
            </a:r>
            <a:r>
              <a:rPr lang="zh-CN" altLang="zh-CN" sz="2600" kern="100" dirty="0">
                <a:latin typeface="Times New Roman"/>
                <a:ea typeface="微软雅黑"/>
                <a:cs typeface="Times New Roman"/>
              </a:rPr>
              <a:t>个电子；倒数第</a:t>
            </a: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层不超过</a:t>
            </a:r>
            <a:r>
              <a:rPr lang="en-US" altLang="zh-CN" sz="2600" kern="100" dirty="0">
                <a:latin typeface="Times New Roman"/>
                <a:ea typeface="微软雅黑"/>
                <a:cs typeface="Courier New"/>
              </a:rPr>
              <a:t>32</a:t>
            </a:r>
            <a:r>
              <a:rPr lang="zh-CN" altLang="zh-CN" sz="2600" kern="100" dirty="0">
                <a:latin typeface="Times New Roman"/>
                <a:ea typeface="微软雅黑"/>
                <a:cs typeface="Times New Roman"/>
              </a:rPr>
              <a:t>个电子</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pic>
        <p:nvPicPr>
          <p:cNvPr id="280578" name="Picture 2" descr="核心归纳"/>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0811" y="729449"/>
            <a:ext cx="2011685" cy="51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159786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64733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2</a:t>
            </a:r>
            <a:r>
              <a:rPr lang="en-US" altLang="zh-CN" sz="2600" kern="100" dirty="0">
                <a:latin typeface="Times New Roman"/>
                <a:ea typeface="微软雅黑"/>
                <a:cs typeface="Courier New"/>
              </a:rPr>
              <a:t>.</a:t>
            </a:r>
            <a:r>
              <a:rPr lang="en-US" altLang="zh-CN" sz="2600" kern="100" dirty="0">
                <a:latin typeface="Times New Roman"/>
                <a:ea typeface="黑体"/>
                <a:cs typeface="Courier New"/>
              </a:rPr>
              <a:t>1</a:t>
            </a:r>
            <a:r>
              <a:rPr lang="zh-CN" altLang="zh-CN" sz="2600" kern="100" dirty="0">
                <a:latin typeface="Times New Roman"/>
                <a:ea typeface="黑体"/>
                <a:cs typeface="Times New Roman"/>
              </a:rPr>
              <a:t>～</a:t>
            </a:r>
            <a:r>
              <a:rPr lang="en-US" altLang="zh-CN" sz="2600" kern="100" dirty="0">
                <a:latin typeface="Times New Roman"/>
                <a:ea typeface="黑体"/>
                <a:cs typeface="Courier New"/>
              </a:rPr>
              <a:t>18</a:t>
            </a:r>
            <a:r>
              <a:rPr lang="zh-CN" altLang="zh-CN" sz="2600" kern="100" dirty="0">
                <a:latin typeface="Times New Roman"/>
                <a:ea typeface="黑体"/>
                <a:cs typeface="Times New Roman"/>
              </a:rPr>
              <a:t>号元素原子结构的特殊关</a:t>
            </a:r>
            <a:r>
              <a:rPr lang="zh-CN" altLang="zh-CN" sz="2600" kern="100" dirty="0" smtClean="0">
                <a:latin typeface="Times New Roman"/>
                <a:ea typeface="黑体"/>
                <a:cs typeface="Times New Roman"/>
              </a:rPr>
              <a:t>系</a:t>
            </a:r>
            <a:endParaRPr lang="zh-CN" altLang="zh-CN" sz="1050" kern="100" dirty="0">
              <a:latin typeface="宋体"/>
              <a:cs typeface="Courier New"/>
            </a:endParaRPr>
          </a:p>
        </p:txBody>
      </p:sp>
      <p:graphicFrame>
        <p:nvGraphicFramePr>
          <p:cNvPr id="3" name="表格 2"/>
          <p:cNvGraphicFramePr>
            <a:graphicFrameLocks noGrp="1"/>
          </p:cNvGraphicFramePr>
          <p:nvPr>
            <p:extLst>
              <p:ext uri="{D42A27DB-BD31-4B8C-83A1-F6EECF244321}">
                <p14:modId xmlns:p14="http://schemas.microsoft.com/office/powerpoint/2010/main" val="3843868084"/>
              </p:ext>
            </p:extLst>
          </p:nvPr>
        </p:nvGraphicFramePr>
        <p:xfrm>
          <a:off x="739611" y="1600199"/>
          <a:ext cx="10441160" cy="4259866"/>
        </p:xfrm>
        <a:graphic>
          <a:graphicData uri="http://schemas.openxmlformats.org/drawingml/2006/table">
            <a:tbl>
              <a:tblPr/>
              <a:tblGrid>
                <a:gridCol w="3487658"/>
                <a:gridCol w="1921968"/>
                <a:gridCol w="3109566"/>
                <a:gridCol w="1921968"/>
              </a:tblGrid>
              <a:tr h="532483">
                <a:tc>
                  <a:txBody>
                    <a:bodyPr/>
                    <a:lstStyle/>
                    <a:p>
                      <a:pPr algn="ctr">
                        <a:lnSpc>
                          <a:spcPct val="150000"/>
                        </a:lnSpc>
                        <a:spcAft>
                          <a:spcPts val="0"/>
                        </a:spcAft>
                        <a:tabLst>
                          <a:tab pos="3510915" algn="l"/>
                        </a:tabLst>
                      </a:pPr>
                      <a:r>
                        <a:rPr lang="zh-CN" sz="2200" kern="100" dirty="0">
                          <a:effectLst/>
                          <a:latin typeface="Times New Roman"/>
                          <a:ea typeface="微软雅黑"/>
                          <a:cs typeface="Times New Roman"/>
                        </a:rPr>
                        <a:t>最外</a:t>
                      </a:r>
                      <a:r>
                        <a:rPr lang="zh-CN" sz="2200" kern="100" dirty="0" smtClean="0">
                          <a:effectLst/>
                          <a:latin typeface="Times New Roman"/>
                          <a:ea typeface="微软雅黑"/>
                          <a:cs typeface="Times New Roman"/>
                        </a:rPr>
                        <a:t>层电</a:t>
                      </a:r>
                      <a:r>
                        <a:rPr lang="zh-CN" sz="2200" kern="100" dirty="0">
                          <a:effectLst/>
                          <a:latin typeface="Times New Roman"/>
                          <a:ea typeface="微软雅黑"/>
                          <a:cs typeface="Times New Roman"/>
                        </a:rPr>
                        <a:t>子数</a:t>
                      </a:r>
                      <a:endParaRPr lang="zh-CN" sz="2200" kern="100" dirty="0">
                        <a:effectLst/>
                        <a:latin typeface="宋体"/>
                        <a:cs typeface="Courier New"/>
                      </a:endParaRPr>
                    </a:p>
                  </a:txBody>
                  <a:tcPr marL="32651" marR="32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200" kern="100">
                          <a:effectLst/>
                          <a:latin typeface="Times New Roman"/>
                          <a:ea typeface="微软雅黑"/>
                          <a:cs typeface="Times New Roman"/>
                        </a:rPr>
                        <a:t>元素符号</a:t>
                      </a:r>
                      <a:endParaRPr lang="zh-CN" sz="2200" kern="100">
                        <a:effectLst/>
                        <a:latin typeface="宋体"/>
                        <a:cs typeface="Courier New"/>
                      </a:endParaRPr>
                    </a:p>
                  </a:txBody>
                  <a:tcPr marL="32651" marR="32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200" kern="100" dirty="0">
                          <a:effectLst/>
                          <a:latin typeface="Times New Roman"/>
                          <a:ea typeface="微软雅黑"/>
                          <a:cs typeface="Times New Roman"/>
                        </a:rPr>
                        <a:t>最外</a:t>
                      </a:r>
                      <a:r>
                        <a:rPr lang="zh-CN" sz="2200" kern="100" dirty="0" smtClean="0">
                          <a:effectLst/>
                          <a:latin typeface="Times New Roman"/>
                          <a:ea typeface="微软雅黑"/>
                          <a:cs typeface="Times New Roman"/>
                        </a:rPr>
                        <a:t>层电</a:t>
                      </a:r>
                      <a:r>
                        <a:rPr lang="zh-CN" sz="2200" kern="100" dirty="0">
                          <a:effectLst/>
                          <a:latin typeface="Times New Roman"/>
                          <a:ea typeface="微软雅黑"/>
                          <a:cs typeface="Times New Roman"/>
                        </a:rPr>
                        <a:t>子数</a:t>
                      </a:r>
                      <a:endParaRPr lang="zh-CN" sz="2200" kern="100" dirty="0">
                        <a:effectLst/>
                        <a:latin typeface="宋体"/>
                        <a:cs typeface="Courier New"/>
                      </a:endParaRPr>
                    </a:p>
                  </a:txBody>
                  <a:tcPr marL="32651" marR="32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200" kern="100">
                          <a:effectLst/>
                          <a:latin typeface="Times New Roman"/>
                          <a:ea typeface="微软雅黑"/>
                          <a:cs typeface="Times New Roman"/>
                        </a:rPr>
                        <a:t>元素符号</a:t>
                      </a:r>
                      <a:endParaRPr lang="zh-CN" sz="2200" kern="100">
                        <a:effectLst/>
                        <a:latin typeface="宋体"/>
                        <a:cs typeface="Courier New"/>
                      </a:endParaRPr>
                    </a:p>
                  </a:txBody>
                  <a:tcPr marL="32651" marR="32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8725">
                <a:tc>
                  <a:txBody>
                    <a:bodyPr/>
                    <a:lstStyle/>
                    <a:p>
                      <a:pPr algn="ctr">
                        <a:lnSpc>
                          <a:spcPct val="150000"/>
                        </a:lnSpc>
                        <a:spcAft>
                          <a:spcPts val="0"/>
                        </a:spcAft>
                        <a:tabLst>
                          <a:tab pos="3510915" algn="l"/>
                        </a:tabLst>
                      </a:pPr>
                      <a:r>
                        <a:rPr lang="zh-CN" sz="2200" kern="100">
                          <a:effectLst/>
                          <a:latin typeface="Times New Roman"/>
                          <a:ea typeface="微软雅黑"/>
                          <a:cs typeface="Times New Roman"/>
                        </a:rPr>
                        <a:t>为</a:t>
                      </a:r>
                      <a:r>
                        <a:rPr lang="en-US" sz="2200" kern="100">
                          <a:effectLst/>
                          <a:latin typeface="Times New Roman"/>
                          <a:ea typeface="微软雅黑"/>
                          <a:cs typeface="Courier New"/>
                        </a:rPr>
                        <a:t>1</a:t>
                      </a:r>
                      <a:endParaRPr lang="zh-CN" sz="2200" kern="100">
                        <a:effectLst/>
                        <a:latin typeface="宋体"/>
                        <a:cs typeface="Courier New"/>
                      </a:endParaRPr>
                    </a:p>
                  </a:txBody>
                  <a:tcPr marL="32651" marR="32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200" kern="100">
                          <a:effectLst/>
                          <a:latin typeface="Times New Roman"/>
                          <a:ea typeface="微软雅黑"/>
                          <a:cs typeface="Courier New"/>
                        </a:rPr>
                        <a:t>H</a:t>
                      </a:r>
                      <a:r>
                        <a:rPr lang="zh-CN" sz="2200" kern="100">
                          <a:effectLst/>
                          <a:latin typeface="Times New Roman"/>
                          <a:ea typeface="微软雅黑"/>
                          <a:cs typeface="Times New Roman"/>
                        </a:rPr>
                        <a:t>、</a:t>
                      </a:r>
                      <a:r>
                        <a:rPr lang="en-US" sz="2200" kern="100">
                          <a:effectLst/>
                          <a:latin typeface="Times New Roman"/>
                          <a:ea typeface="微软雅黑"/>
                          <a:cs typeface="Courier New"/>
                        </a:rPr>
                        <a:t>Li</a:t>
                      </a:r>
                      <a:r>
                        <a:rPr lang="zh-CN" sz="2200" kern="100">
                          <a:effectLst/>
                          <a:latin typeface="Times New Roman"/>
                          <a:ea typeface="微软雅黑"/>
                          <a:cs typeface="Times New Roman"/>
                        </a:rPr>
                        <a:t>、</a:t>
                      </a:r>
                      <a:r>
                        <a:rPr lang="en-US" sz="2200" kern="100">
                          <a:effectLst/>
                          <a:latin typeface="Times New Roman"/>
                          <a:ea typeface="微软雅黑"/>
                          <a:cs typeface="Courier New"/>
                        </a:rPr>
                        <a:t>Na</a:t>
                      </a:r>
                      <a:endParaRPr lang="zh-CN" sz="2200" kern="100">
                        <a:effectLst/>
                        <a:latin typeface="宋体"/>
                        <a:cs typeface="Courier New"/>
                      </a:endParaRPr>
                    </a:p>
                  </a:txBody>
                  <a:tcPr marL="32651" marR="32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200" kern="100">
                          <a:effectLst/>
                          <a:latin typeface="Times New Roman"/>
                          <a:ea typeface="微软雅黑"/>
                          <a:cs typeface="Times New Roman"/>
                        </a:rPr>
                        <a:t>是内层电子总数的一半</a:t>
                      </a:r>
                      <a:endParaRPr lang="zh-CN" sz="2200" kern="100">
                        <a:effectLst/>
                        <a:latin typeface="宋体"/>
                        <a:cs typeface="Courier New"/>
                      </a:endParaRPr>
                    </a:p>
                  </a:txBody>
                  <a:tcPr marL="32651" marR="32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200" kern="100">
                          <a:effectLst/>
                          <a:latin typeface="Times New Roman"/>
                          <a:ea typeface="微软雅黑"/>
                          <a:cs typeface="Courier New"/>
                        </a:rPr>
                        <a:t>Li</a:t>
                      </a:r>
                      <a:r>
                        <a:rPr lang="zh-CN" sz="2200" kern="100">
                          <a:effectLst/>
                          <a:latin typeface="Times New Roman"/>
                          <a:ea typeface="微软雅黑"/>
                          <a:cs typeface="Times New Roman"/>
                        </a:rPr>
                        <a:t>、</a:t>
                      </a:r>
                      <a:r>
                        <a:rPr lang="en-US" sz="2200" kern="100">
                          <a:effectLst/>
                          <a:latin typeface="Times New Roman"/>
                          <a:ea typeface="微软雅黑"/>
                          <a:cs typeface="Courier New"/>
                        </a:rPr>
                        <a:t>P</a:t>
                      </a:r>
                      <a:endParaRPr lang="zh-CN" sz="2200" kern="100">
                        <a:effectLst/>
                        <a:latin typeface="宋体"/>
                        <a:cs typeface="Courier New"/>
                      </a:endParaRPr>
                    </a:p>
                  </a:txBody>
                  <a:tcPr marL="32651" marR="32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8725">
                <a:tc>
                  <a:txBody>
                    <a:bodyPr/>
                    <a:lstStyle/>
                    <a:p>
                      <a:pPr algn="ctr">
                        <a:lnSpc>
                          <a:spcPct val="150000"/>
                        </a:lnSpc>
                        <a:spcAft>
                          <a:spcPts val="0"/>
                        </a:spcAft>
                        <a:tabLst>
                          <a:tab pos="3510915" algn="l"/>
                        </a:tabLst>
                      </a:pPr>
                      <a:r>
                        <a:rPr lang="zh-CN" sz="2200" kern="100">
                          <a:effectLst/>
                          <a:latin typeface="Times New Roman"/>
                          <a:ea typeface="微软雅黑"/>
                          <a:cs typeface="Times New Roman"/>
                        </a:rPr>
                        <a:t>为</a:t>
                      </a:r>
                      <a:r>
                        <a:rPr lang="en-US" sz="2200" kern="100">
                          <a:effectLst/>
                          <a:latin typeface="Times New Roman"/>
                          <a:ea typeface="微软雅黑"/>
                          <a:cs typeface="Courier New"/>
                        </a:rPr>
                        <a:t>2</a:t>
                      </a:r>
                      <a:endParaRPr lang="zh-CN" sz="2200" kern="100">
                        <a:effectLst/>
                        <a:latin typeface="宋体"/>
                        <a:cs typeface="Courier New"/>
                      </a:endParaRPr>
                    </a:p>
                  </a:txBody>
                  <a:tcPr marL="32651" marR="32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200" kern="100">
                          <a:effectLst/>
                          <a:latin typeface="Times New Roman"/>
                          <a:ea typeface="微软雅黑"/>
                          <a:cs typeface="Courier New"/>
                        </a:rPr>
                        <a:t>He</a:t>
                      </a:r>
                      <a:r>
                        <a:rPr lang="zh-CN" sz="2200" kern="100">
                          <a:effectLst/>
                          <a:latin typeface="Times New Roman"/>
                          <a:ea typeface="微软雅黑"/>
                          <a:cs typeface="Times New Roman"/>
                        </a:rPr>
                        <a:t>、</a:t>
                      </a:r>
                      <a:r>
                        <a:rPr lang="en-US" sz="2200" kern="100">
                          <a:effectLst/>
                          <a:latin typeface="Times New Roman"/>
                          <a:ea typeface="微软雅黑"/>
                          <a:cs typeface="Courier New"/>
                        </a:rPr>
                        <a:t>Be</a:t>
                      </a:r>
                      <a:r>
                        <a:rPr lang="zh-CN" sz="2200" kern="100">
                          <a:effectLst/>
                          <a:latin typeface="Times New Roman"/>
                          <a:ea typeface="微软雅黑"/>
                          <a:cs typeface="Times New Roman"/>
                        </a:rPr>
                        <a:t>、</a:t>
                      </a:r>
                      <a:r>
                        <a:rPr lang="en-US" sz="2200" kern="100">
                          <a:effectLst/>
                          <a:latin typeface="Times New Roman"/>
                          <a:ea typeface="微软雅黑"/>
                          <a:cs typeface="Courier New"/>
                        </a:rPr>
                        <a:t>Mg</a:t>
                      </a:r>
                      <a:endParaRPr lang="zh-CN" sz="2200" kern="100">
                        <a:effectLst/>
                        <a:latin typeface="宋体"/>
                        <a:cs typeface="Courier New"/>
                      </a:endParaRPr>
                    </a:p>
                  </a:txBody>
                  <a:tcPr marL="32651" marR="32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200" kern="100">
                          <a:effectLst/>
                          <a:latin typeface="Times New Roman"/>
                          <a:ea typeface="微软雅黑"/>
                          <a:cs typeface="Times New Roman"/>
                        </a:rPr>
                        <a:t>等于电子层数</a:t>
                      </a:r>
                      <a:endParaRPr lang="zh-CN" sz="2200" kern="100">
                        <a:effectLst/>
                        <a:latin typeface="宋体"/>
                        <a:cs typeface="Courier New"/>
                      </a:endParaRPr>
                    </a:p>
                  </a:txBody>
                  <a:tcPr marL="32651" marR="32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200" kern="100">
                          <a:effectLst/>
                          <a:latin typeface="Times New Roman"/>
                          <a:ea typeface="微软雅黑"/>
                          <a:cs typeface="Courier New"/>
                        </a:rPr>
                        <a:t>H</a:t>
                      </a:r>
                      <a:r>
                        <a:rPr lang="zh-CN" sz="2200" kern="100">
                          <a:effectLst/>
                          <a:latin typeface="Times New Roman"/>
                          <a:ea typeface="微软雅黑"/>
                          <a:cs typeface="Times New Roman"/>
                        </a:rPr>
                        <a:t>、</a:t>
                      </a:r>
                      <a:r>
                        <a:rPr lang="en-US" sz="2200" kern="100">
                          <a:effectLst/>
                          <a:latin typeface="Times New Roman"/>
                          <a:ea typeface="微软雅黑"/>
                          <a:cs typeface="Courier New"/>
                        </a:rPr>
                        <a:t>Be</a:t>
                      </a:r>
                      <a:r>
                        <a:rPr lang="zh-CN" sz="2200" kern="100">
                          <a:effectLst/>
                          <a:latin typeface="Times New Roman"/>
                          <a:ea typeface="微软雅黑"/>
                          <a:cs typeface="Times New Roman"/>
                        </a:rPr>
                        <a:t>、</a:t>
                      </a:r>
                      <a:r>
                        <a:rPr lang="en-US" sz="2200" kern="100">
                          <a:effectLst/>
                          <a:latin typeface="Times New Roman"/>
                          <a:ea typeface="微软雅黑"/>
                          <a:cs typeface="Courier New"/>
                        </a:rPr>
                        <a:t>Al</a:t>
                      </a:r>
                      <a:endParaRPr lang="zh-CN" sz="2200" kern="100">
                        <a:effectLst/>
                        <a:latin typeface="宋体"/>
                        <a:cs typeface="Courier New"/>
                      </a:endParaRPr>
                    </a:p>
                  </a:txBody>
                  <a:tcPr marL="32651" marR="32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8725">
                <a:tc>
                  <a:txBody>
                    <a:bodyPr/>
                    <a:lstStyle/>
                    <a:p>
                      <a:pPr algn="ctr">
                        <a:lnSpc>
                          <a:spcPct val="150000"/>
                        </a:lnSpc>
                        <a:spcAft>
                          <a:spcPts val="0"/>
                        </a:spcAft>
                        <a:tabLst>
                          <a:tab pos="3510915" algn="l"/>
                        </a:tabLst>
                      </a:pPr>
                      <a:r>
                        <a:rPr lang="zh-CN" sz="2200" kern="100">
                          <a:effectLst/>
                          <a:latin typeface="Times New Roman"/>
                          <a:ea typeface="微软雅黑"/>
                          <a:cs typeface="Times New Roman"/>
                        </a:rPr>
                        <a:t>等于次外层电子数</a:t>
                      </a:r>
                      <a:endParaRPr lang="zh-CN" sz="2200" kern="100">
                        <a:effectLst/>
                        <a:latin typeface="宋体"/>
                        <a:cs typeface="Courier New"/>
                      </a:endParaRPr>
                    </a:p>
                  </a:txBody>
                  <a:tcPr marL="32651" marR="32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200" kern="100">
                          <a:effectLst/>
                          <a:latin typeface="Times New Roman"/>
                          <a:ea typeface="微软雅黑"/>
                          <a:cs typeface="Courier New"/>
                        </a:rPr>
                        <a:t>Be</a:t>
                      </a:r>
                      <a:r>
                        <a:rPr lang="zh-CN" sz="2200" kern="100">
                          <a:effectLst/>
                          <a:latin typeface="Times New Roman"/>
                          <a:ea typeface="微软雅黑"/>
                          <a:cs typeface="Times New Roman"/>
                        </a:rPr>
                        <a:t>、</a:t>
                      </a:r>
                      <a:r>
                        <a:rPr lang="en-US" sz="2200" kern="100">
                          <a:effectLst/>
                          <a:latin typeface="Times New Roman"/>
                          <a:ea typeface="微软雅黑"/>
                          <a:cs typeface="Courier New"/>
                        </a:rPr>
                        <a:t>Ar</a:t>
                      </a:r>
                      <a:endParaRPr lang="zh-CN" sz="2200" kern="100">
                        <a:effectLst/>
                        <a:latin typeface="宋体"/>
                        <a:cs typeface="Courier New"/>
                      </a:endParaRPr>
                    </a:p>
                  </a:txBody>
                  <a:tcPr marL="32651" marR="32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200" kern="100">
                          <a:effectLst/>
                          <a:latin typeface="Times New Roman"/>
                          <a:ea typeface="微软雅黑"/>
                          <a:cs typeface="Times New Roman"/>
                        </a:rPr>
                        <a:t>是次外层电子数的一半</a:t>
                      </a:r>
                      <a:endParaRPr lang="zh-CN" sz="2200" kern="100">
                        <a:effectLst/>
                        <a:latin typeface="宋体"/>
                        <a:cs typeface="Courier New"/>
                      </a:endParaRPr>
                    </a:p>
                  </a:txBody>
                  <a:tcPr marL="32651" marR="32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200" kern="100">
                          <a:effectLst/>
                          <a:latin typeface="Times New Roman"/>
                          <a:ea typeface="微软雅黑"/>
                          <a:cs typeface="Courier New"/>
                        </a:rPr>
                        <a:t>Li</a:t>
                      </a:r>
                      <a:r>
                        <a:rPr lang="zh-CN" sz="2200" kern="100">
                          <a:effectLst/>
                          <a:latin typeface="Times New Roman"/>
                          <a:ea typeface="微软雅黑"/>
                          <a:cs typeface="Times New Roman"/>
                        </a:rPr>
                        <a:t>、</a:t>
                      </a:r>
                      <a:r>
                        <a:rPr lang="en-US" sz="2200" kern="100">
                          <a:effectLst/>
                          <a:latin typeface="Times New Roman"/>
                          <a:ea typeface="微软雅黑"/>
                          <a:cs typeface="Courier New"/>
                        </a:rPr>
                        <a:t>Si</a:t>
                      </a:r>
                      <a:endParaRPr lang="zh-CN" sz="2200" kern="100">
                        <a:effectLst/>
                        <a:latin typeface="宋体"/>
                        <a:cs typeface="Courier New"/>
                      </a:endParaRPr>
                    </a:p>
                  </a:txBody>
                  <a:tcPr marL="32651" marR="32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2483">
                <a:tc>
                  <a:txBody>
                    <a:bodyPr/>
                    <a:lstStyle/>
                    <a:p>
                      <a:pPr algn="ctr">
                        <a:lnSpc>
                          <a:spcPct val="150000"/>
                        </a:lnSpc>
                        <a:spcAft>
                          <a:spcPts val="0"/>
                        </a:spcAft>
                        <a:tabLst>
                          <a:tab pos="3510915" algn="l"/>
                        </a:tabLst>
                      </a:pPr>
                      <a:r>
                        <a:rPr lang="zh-CN" sz="2200" kern="100">
                          <a:effectLst/>
                          <a:latin typeface="Times New Roman"/>
                          <a:ea typeface="微软雅黑"/>
                          <a:cs typeface="Times New Roman"/>
                        </a:rPr>
                        <a:t>是次外层电子数的</a:t>
                      </a:r>
                      <a:r>
                        <a:rPr lang="en-US" sz="2200" kern="100">
                          <a:effectLst/>
                          <a:latin typeface="Times New Roman"/>
                          <a:ea typeface="微软雅黑"/>
                          <a:cs typeface="Courier New"/>
                        </a:rPr>
                        <a:t>2</a:t>
                      </a:r>
                      <a:r>
                        <a:rPr lang="zh-CN" sz="2200" kern="100">
                          <a:effectLst/>
                          <a:latin typeface="Times New Roman"/>
                          <a:ea typeface="微软雅黑"/>
                          <a:cs typeface="Times New Roman"/>
                        </a:rPr>
                        <a:t>倍</a:t>
                      </a:r>
                      <a:endParaRPr lang="zh-CN" sz="2200" kern="100">
                        <a:effectLst/>
                        <a:latin typeface="宋体"/>
                        <a:cs typeface="Courier New"/>
                      </a:endParaRPr>
                    </a:p>
                  </a:txBody>
                  <a:tcPr marL="32651" marR="32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200" kern="100">
                          <a:effectLst/>
                          <a:latin typeface="Times New Roman"/>
                          <a:ea typeface="微软雅黑"/>
                          <a:cs typeface="Courier New"/>
                        </a:rPr>
                        <a:t>C</a:t>
                      </a:r>
                      <a:endParaRPr lang="zh-CN" sz="2200" kern="100">
                        <a:effectLst/>
                        <a:latin typeface="宋体"/>
                        <a:cs typeface="Courier New"/>
                      </a:endParaRPr>
                    </a:p>
                  </a:txBody>
                  <a:tcPr marL="32651" marR="32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200" kern="100">
                          <a:effectLst/>
                          <a:latin typeface="Times New Roman"/>
                          <a:ea typeface="微软雅黑"/>
                          <a:cs typeface="Times New Roman"/>
                        </a:rPr>
                        <a:t>是电子总数的一半</a:t>
                      </a:r>
                      <a:endParaRPr lang="zh-CN" sz="2200" kern="100">
                        <a:effectLst/>
                        <a:latin typeface="宋体"/>
                        <a:cs typeface="Courier New"/>
                      </a:endParaRPr>
                    </a:p>
                  </a:txBody>
                  <a:tcPr marL="32651" marR="32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200" kern="100">
                          <a:effectLst/>
                          <a:latin typeface="Times New Roman"/>
                          <a:ea typeface="微软雅黑"/>
                          <a:cs typeface="Courier New"/>
                        </a:rPr>
                        <a:t>Be</a:t>
                      </a:r>
                      <a:endParaRPr lang="zh-CN" sz="2200" kern="100">
                        <a:effectLst/>
                        <a:latin typeface="宋体"/>
                        <a:cs typeface="Courier New"/>
                      </a:endParaRPr>
                    </a:p>
                  </a:txBody>
                  <a:tcPr marL="32651" marR="32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8725">
                <a:tc>
                  <a:txBody>
                    <a:bodyPr/>
                    <a:lstStyle/>
                    <a:p>
                      <a:pPr algn="ctr">
                        <a:lnSpc>
                          <a:spcPct val="150000"/>
                        </a:lnSpc>
                        <a:spcAft>
                          <a:spcPts val="0"/>
                        </a:spcAft>
                        <a:tabLst>
                          <a:tab pos="3510915" algn="l"/>
                        </a:tabLst>
                      </a:pPr>
                      <a:r>
                        <a:rPr lang="zh-CN" sz="2200" kern="100">
                          <a:effectLst/>
                          <a:latin typeface="Times New Roman"/>
                          <a:ea typeface="微软雅黑"/>
                          <a:cs typeface="Times New Roman"/>
                        </a:rPr>
                        <a:t>是次外层电子数的</a:t>
                      </a:r>
                      <a:r>
                        <a:rPr lang="en-US" sz="2200" kern="100">
                          <a:effectLst/>
                          <a:latin typeface="Times New Roman"/>
                          <a:ea typeface="微软雅黑"/>
                          <a:cs typeface="Courier New"/>
                        </a:rPr>
                        <a:t>3</a:t>
                      </a:r>
                      <a:r>
                        <a:rPr lang="zh-CN" sz="2200" kern="100">
                          <a:effectLst/>
                          <a:latin typeface="Times New Roman"/>
                          <a:ea typeface="微软雅黑"/>
                          <a:cs typeface="Times New Roman"/>
                        </a:rPr>
                        <a:t>倍</a:t>
                      </a:r>
                      <a:endParaRPr lang="zh-CN" sz="2200" kern="100">
                        <a:effectLst/>
                        <a:latin typeface="宋体"/>
                        <a:cs typeface="Courier New"/>
                      </a:endParaRPr>
                    </a:p>
                  </a:txBody>
                  <a:tcPr marL="32651" marR="32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200" kern="100">
                          <a:effectLst/>
                          <a:latin typeface="Times New Roman"/>
                          <a:ea typeface="微软雅黑"/>
                          <a:cs typeface="Courier New"/>
                        </a:rPr>
                        <a:t>O</a:t>
                      </a:r>
                      <a:endParaRPr lang="zh-CN" sz="2200" kern="100">
                        <a:effectLst/>
                        <a:latin typeface="宋体"/>
                        <a:cs typeface="Courier New"/>
                      </a:endParaRPr>
                    </a:p>
                  </a:txBody>
                  <a:tcPr marL="32651" marR="32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zh-CN" sz="2200" kern="100">
                          <a:effectLst/>
                          <a:latin typeface="Times New Roman"/>
                          <a:ea typeface="微软雅黑"/>
                          <a:cs typeface="Times New Roman"/>
                        </a:rPr>
                        <a:t>是次外层电子数的</a:t>
                      </a:r>
                      <a:r>
                        <a:rPr lang="en-US" sz="2200" kern="100">
                          <a:effectLst/>
                          <a:latin typeface="Times New Roman"/>
                          <a:ea typeface="微软雅黑"/>
                          <a:cs typeface="Courier New"/>
                        </a:rPr>
                        <a:t>4</a:t>
                      </a:r>
                      <a:r>
                        <a:rPr lang="zh-CN" sz="2200" kern="100">
                          <a:effectLst/>
                          <a:latin typeface="Times New Roman"/>
                          <a:ea typeface="微软雅黑"/>
                          <a:cs typeface="Times New Roman"/>
                        </a:rPr>
                        <a:t>倍</a:t>
                      </a:r>
                      <a:endParaRPr lang="zh-CN" sz="2200" kern="100">
                        <a:effectLst/>
                        <a:latin typeface="宋体"/>
                        <a:cs typeface="Courier New"/>
                      </a:endParaRPr>
                    </a:p>
                  </a:txBody>
                  <a:tcPr marL="32651" marR="32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3510915" algn="l"/>
                        </a:tabLst>
                      </a:pPr>
                      <a:r>
                        <a:rPr lang="en-US" sz="2200" kern="100" dirty="0">
                          <a:effectLst/>
                          <a:latin typeface="Times New Roman"/>
                          <a:ea typeface="微软雅黑"/>
                          <a:cs typeface="Courier New"/>
                        </a:rPr>
                        <a:t>Ne</a:t>
                      </a:r>
                      <a:endParaRPr lang="zh-CN" sz="2200" kern="100" dirty="0">
                        <a:effectLst/>
                        <a:latin typeface="宋体"/>
                        <a:cs typeface="Courier New"/>
                      </a:endParaRPr>
                    </a:p>
                  </a:txBody>
                  <a:tcPr marL="32651" marR="326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3925081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774478"/>
            <a:ext cx="11654075" cy="64733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3.</a:t>
            </a:r>
            <a:r>
              <a:rPr lang="zh-CN" altLang="zh-CN" sz="2600" kern="100" dirty="0">
                <a:latin typeface="Times New Roman"/>
                <a:ea typeface="黑体"/>
                <a:cs typeface="Times New Roman"/>
              </a:rPr>
              <a:t>离子结构示意</a:t>
            </a:r>
            <a:r>
              <a:rPr lang="zh-CN" altLang="zh-CN" sz="2600" kern="100" dirty="0" smtClean="0">
                <a:latin typeface="Times New Roman"/>
                <a:ea typeface="黑体"/>
                <a:cs typeface="Times New Roman"/>
              </a:rPr>
              <a:t>图</a:t>
            </a:r>
            <a:endParaRPr lang="zh-CN" altLang="zh-CN" sz="1050" kern="100" dirty="0">
              <a:latin typeface="宋体"/>
              <a:cs typeface="Courier New"/>
            </a:endParaRPr>
          </a:p>
        </p:txBody>
      </p:sp>
      <p:sp>
        <p:nvSpPr>
          <p:cNvPr id="8" name="矩形 7"/>
          <p:cNvSpPr/>
          <p:nvPr/>
        </p:nvSpPr>
        <p:spPr>
          <a:xfrm>
            <a:off x="516880" y="1446382"/>
            <a:ext cx="11397613" cy="124839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当主族中的金属元素原子失去最外层所有电子变为阳离子时，电子层数减少一层，形成与上一周期的稀有气体元素原子相同的电子层结构。</a:t>
            </a:r>
            <a:r>
              <a:rPr lang="zh-CN" altLang="zh-CN" sz="2600" kern="100" dirty="0" smtClean="0">
                <a:latin typeface="Times New Roman"/>
                <a:ea typeface="微软雅黑"/>
                <a:cs typeface="Times New Roman"/>
              </a:rPr>
              <a:t>如</a:t>
            </a:r>
            <a:endParaRPr lang="zh-CN" altLang="zh-CN" sz="1050" kern="100" dirty="0">
              <a:latin typeface="宋体"/>
              <a:cs typeface="Courier New"/>
            </a:endParaRPr>
          </a:p>
        </p:txBody>
      </p:sp>
      <p:pic>
        <p:nvPicPr>
          <p:cNvPr id="25602" name="Picture 2" descr="xx129"/>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89761" y="2979744"/>
            <a:ext cx="6549422" cy="1439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284986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124839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非金属元素的原子得电子形成简单阴离子时，形成和同周期的稀有气体元素原子相同的电子层结构。</a:t>
            </a:r>
            <a:r>
              <a:rPr lang="zh-CN" altLang="zh-CN" sz="2600" kern="100" dirty="0" smtClean="0">
                <a:latin typeface="Times New Roman"/>
                <a:ea typeface="微软雅黑"/>
                <a:cs typeface="Times New Roman"/>
              </a:rPr>
              <a:t>如</a:t>
            </a:r>
            <a:endParaRPr lang="zh-CN" altLang="zh-CN" sz="1050" kern="100" dirty="0">
              <a:latin typeface="宋体"/>
              <a:cs typeface="Courier New"/>
            </a:endParaRPr>
          </a:p>
        </p:txBody>
      </p:sp>
      <p:pic>
        <p:nvPicPr>
          <p:cNvPr id="26626" name="Picture 2" descr="xx13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9861" y="2214659"/>
            <a:ext cx="6106832" cy="130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817906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1113882"/>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下列微粒的表达式中正确的是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8" name="TextBox 7"/>
          <p:cNvSpPr txBox="1"/>
          <p:nvPr/>
        </p:nvSpPr>
        <p:spPr>
          <a:xfrm>
            <a:off x="5195106" y="1264642"/>
            <a:ext cx="413179" cy="553998"/>
          </a:xfrm>
          <a:prstGeom prst="rect">
            <a:avLst/>
          </a:prstGeom>
          <a:noFill/>
        </p:spPr>
        <p:txBody>
          <a:bodyPr wrap="square" rtlCol="0">
            <a:spAutoFit/>
          </a:bodyPr>
          <a:lstStyle/>
          <a:p>
            <a:r>
              <a:rPr lang="en-US" altLang="zh-CN" sz="3000" b="1" dirty="0">
                <a:solidFill>
                  <a:srgbClr val="C00000"/>
                </a:solidFill>
                <a:latin typeface="Times New Roman" pitchFamily="18" charset="0"/>
                <a:ea typeface="华文细黑" pitchFamily="2" charset="-122"/>
                <a:cs typeface="Times New Roman" pitchFamily="18" charset="0"/>
              </a:rPr>
              <a:t>B</a:t>
            </a:r>
            <a:endParaRPr lang="zh-CN" altLang="en-US" sz="3000" b="1" dirty="0">
              <a:solidFill>
                <a:srgbClr val="C00000"/>
              </a:solidFill>
              <a:latin typeface="Times New Roman" pitchFamily="18" charset="0"/>
              <a:ea typeface="华文细黑" pitchFamily="2" charset="-122"/>
              <a:cs typeface="Times New Roman" pitchFamily="18" charset="0"/>
            </a:endParaRPr>
          </a:p>
        </p:txBody>
      </p:sp>
      <p:pic>
        <p:nvPicPr>
          <p:cNvPr id="281602" name="Picture 2" descr="实践应用"/>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55022" y="549474"/>
            <a:ext cx="2011685" cy="51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406283374"/>
              </p:ext>
            </p:extLst>
          </p:nvPr>
        </p:nvGraphicFramePr>
        <p:xfrm>
          <a:off x="786638" y="1899624"/>
          <a:ext cx="7747000" cy="4838700"/>
        </p:xfrm>
        <a:graphic>
          <a:graphicData uri="http://schemas.openxmlformats.org/presentationml/2006/ole">
            <mc:AlternateContent xmlns:mc="http://schemas.openxmlformats.org/markup-compatibility/2006">
              <mc:Choice xmlns:v="urn:schemas-microsoft-com:vml" Requires="v">
                <p:oleObj spid="_x0000_s27697" name="Document" r:id="rId4" imgW="7747440" imgH="4907502" progId="Word.Document.8">
                  <p:embed/>
                </p:oleObj>
              </mc:Choice>
              <mc:Fallback>
                <p:oleObj name="Document" r:id="rId4" imgW="7747440" imgH="4907502" progId="Word.Document.8">
                  <p:embed/>
                  <p:pic>
                    <p:nvPicPr>
                      <p:cNvPr id="0" name=""/>
                      <p:cNvPicPr/>
                      <p:nvPr/>
                    </p:nvPicPr>
                    <p:blipFill>
                      <a:blip r:embed="rId5"/>
                      <a:stretch>
                        <a:fillRect/>
                      </a:stretch>
                    </p:blipFill>
                    <p:spPr>
                      <a:xfrm>
                        <a:off x="786638" y="1899624"/>
                        <a:ext cx="7747000" cy="4838700"/>
                      </a:xfrm>
                      <a:prstGeom prst="rect">
                        <a:avLst/>
                      </a:prstGeom>
                    </p:spPr>
                  </p:pic>
                </p:oleObj>
              </mc:Fallback>
            </mc:AlternateContent>
          </a:graphicData>
        </a:graphic>
      </p:graphicFrame>
    </p:spTree>
    <p:extLst>
      <p:ext uri="{BB962C8B-B14F-4D97-AF65-F5344CB8AC3E}">
        <p14:creationId xmlns:p14="http://schemas.microsoft.com/office/powerpoint/2010/main" val="83295152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16880" y="2247139"/>
            <a:ext cx="11397613" cy="68760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800" b="1" kern="100" dirty="0">
                <a:solidFill>
                  <a:srgbClr val="0000FF"/>
                </a:solidFill>
                <a:latin typeface="Times New Roman"/>
                <a:ea typeface="黑体"/>
                <a:cs typeface="Times New Roman"/>
              </a:rPr>
              <a:t>解析</a:t>
            </a:r>
            <a:r>
              <a:rPr lang="zh-CN" altLang="zh-CN" sz="2800" b="1" kern="100" dirty="0">
                <a:solidFill>
                  <a:srgbClr val="0000FF"/>
                </a:solidFill>
                <a:latin typeface="Times New Roman"/>
                <a:ea typeface="仿宋_GB2312"/>
                <a:cs typeface="Times New Roman"/>
              </a:rPr>
              <a:t>　</a:t>
            </a:r>
            <a:r>
              <a:rPr lang="en-US" altLang="zh-CN" sz="2800" b="1" kern="100" dirty="0">
                <a:solidFill>
                  <a:srgbClr val="0000FF"/>
                </a:solidFill>
                <a:latin typeface="Times New Roman"/>
                <a:ea typeface="仿宋_GB2312"/>
                <a:cs typeface="Courier New"/>
              </a:rPr>
              <a:t>A</a:t>
            </a:r>
            <a:r>
              <a:rPr lang="zh-CN" altLang="zh-CN" sz="2800" b="1" kern="100" dirty="0">
                <a:solidFill>
                  <a:srgbClr val="0000FF"/>
                </a:solidFill>
                <a:latin typeface="Times New Roman"/>
                <a:ea typeface="仿宋_GB2312"/>
                <a:cs typeface="Times New Roman"/>
              </a:rPr>
              <a:t>铍原子为</a:t>
            </a:r>
            <a:r>
              <a:rPr lang="en-US" altLang="zh-CN" sz="2800" b="1" kern="100" dirty="0">
                <a:solidFill>
                  <a:srgbClr val="0000FF"/>
                </a:solidFill>
                <a:latin typeface="Times New Roman"/>
                <a:ea typeface="仿宋_GB2312"/>
                <a:cs typeface="Courier New"/>
              </a:rPr>
              <a:t>4</a:t>
            </a:r>
            <a:r>
              <a:rPr lang="zh-CN" altLang="zh-CN" sz="2800" b="1" kern="100" dirty="0">
                <a:solidFill>
                  <a:srgbClr val="0000FF"/>
                </a:solidFill>
                <a:latin typeface="Times New Roman"/>
                <a:ea typeface="仿宋_GB2312"/>
                <a:cs typeface="Times New Roman"/>
              </a:rPr>
              <a:t>号元素，</a:t>
            </a:r>
            <a:r>
              <a:rPr lang="en-US" altLang="zh-CN" sz="2800" b="1" kern="100" dirty="0">
                <a:solidFill>
                  <a:srgbClr val="0000FF"/>
                </a:solidFill>
                <a:latin typeface="Times New Roman"/>
                <a:ea typeface="仿宋_GB2312"/>
                <a:cs typeface="Courier New"/>
              </a:rPr>
              <a:t>C </a:t>
            </a:r>
            <a:r>
              <a:rPr lang="zh-CN" altLang="zh-CN" sz="2800" b="1" kern="100" dirty="0">
                <a:solidFill>
                  <a:srgbClr val="0000FF"/>
                </a:solidFill>
                <a:latin typeface="Times New Roman"/>
                <a:ea typeface="仿宋_GB2312"/>
                <a:cs typeface="Times New Roman"/>
              </a:rPr>
              <a:t>为氟离子，</a:t>
            </a:r>
            <a:r>
              <a:rPr lang="en-US" altLang="zh-CN" sz="2800" b="1" kern="100" dirty="0">
                <a:solidFill>
                  <a:srgbClr val="0000FF"/>
                </a:solidFill>
                <a:latin typeface="Times New Roman"/>
                <a:ea typeface="仿宋_GB2312"/>
                <a:cs typeface="Courier New"/>
              </a:rPr>
              <a:t>D</a:t>
            </a:r>
            <a:r>
              <a:rPr lang="zh-CN" altLang="zh-CN" sz="2800" b="1" kern="100" dirty="0">
                <a:solidFill>
                  <a:srgbClr val="0000FF"/>
                </a:solidFill>
                <a:latin typeface="Times New Roman"/>
                <a:ea typeface="仿宋_GB2312"/>
                <a:cs typeface="Times New Roman"/>
              </a:rPr>
              <a:t>钠原子的质子数应该为</a:t>
            </a:r>
            <a:r>
              <a:rPr lang="en-US" altLang="zh-CN" sz="2800" b="1" kern="100" dirty="0">
                <a:solidFill>
                  <a:srgbClr val="0000FF"/>
                </a:solidFill>
                <a:latin typeface="Times New Roman"/>
                <a:ea typeface="仿宋_GB2312"/>
                <a:cs typeface="Courier New"/>
              </a:rPr>
              <a:t>11</a:t>
            </a:r>
            <a:r>
              <a:rPr lang="zh-CN" altLang="zh-CN" sz="2800" b="1" kern="100" dirty="0">
                <a:solidFill>
                  <a:srgbClr val="0000FF"/>
                </a:solidFill>
                <a:latin typeface="Times New Roman"/>
                <a:ea typeface="仿宋_GB2312"/>
                <a:cs typeface="Times New Roman"/>
              </a:rPr>
              <a:t>。</a:t>
            </a:r>
            <a:endParaRPr lang="zh-CN" altLang="zh-CN" sz="1100" kern="100" dirty="0">
              <a:effectLst/>
              <a:latin typeface="宋体"/>
              <a:cs typeface="Courier New"/>
            </a:endParaRPr>
          </a:p>
        </p:txBody>
      </p:sp>
    </p:spTree>
    <p:extLst>
      <p:ext uri="{BB962C8B-B14F-4D97-AF65-F5344CB8AC3E}">
        <p14:creationId xmlns:p14="http://schemas.microsoft.com/office/powerpoint/2010/main" val="53226014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4924401"/>
          </a:xfrm>
          <a:prstGeom prst="rect">
            <a:avLst/>
          </a:prstGeom>
        </p:spPr>
        <p:txBody>
          <a:bodyPr wrap="square" lIns="121898" tIns="60948" rIns="121898" bIns="60948">
            <a:spAutoFit/>
          </a:bodyPr>
          <a:lstStyle/>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5.X</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Y</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Z</a:t>
            </a:r>
            <a:r>
              <a:rPr lang="zh-CN" altLang="zh-CN" sz="2600" kern="100" dirty="0">
                <a:latin typeface="Times New Roman"/>
                <a:ea typeface="微软雅黑"/>
                <a:cs typeface="Times New Roman"/>
              </a:rPr>
              <a:t>为</a:t>
            </a: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18</a:t>
            </a:r>
            <a:r>
              <a:rPr lang="zh-CN" altLang="zh-CN" sz="2600" kern="100" dirty="0">
                <a:latin typeface="Times New Roman"/>
                <a:ea typeface="微软雅黑"/>
                <a:cs typeface="Times New Roman"/>
              </a:rPr>
              <a:t>号元素的三种元素，</a:t>
            </a:r>
            <a:r>
              <a:rPr lang="en-US" altLang="zh-CN" sz="2600" kern="100" dirty="0">
                <a:latin typeface="Times New Roman"/>
                <a:ea typeface="微软雅黑"/>
                <a:cs typeface="Courier New"/>
              </a:rPr>
              <a:t>X</a:t>
            </a:r>
            <a:r>
              <a:rPr lang="zh-CN" altLang="zh-CN" sz="2600" kern="100" dirty="0">
                <a:latin typeface="Times New Roman"/>
                <a:ea typeface="微软雅黑"/>
                <a:cs typeface="Times New Roman"/>
              </a:rPr>
              <a:t>原子的最外层电子数是次外层电子数的</a:t>
            </a: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倍，</a:t>
            </a:r>
            <a:r>
              <a:rPr lang="en-US" altLang="zh-CN" sz="2600" kern="100" dirty="0">
                <a:latin typeface="Times New Roman"/>
                <a:ea typeface="微软雅黑"/>
                <a:cs typeface="Courier New"/>
              </a:rPr>
              <a:t>Y</a:t>
            </a:r>
            <a:r>
              <a:rPr lang="zh-CN" altLang="zh-CN" sz="2600" kern="100" dirty="0">
                <a:latin typeface="Times New Roman"/>
                <a:ea typeface="微软雅黑"/>
                <a:cs typeface="Times New Roman"/>
              </a:rPr>
              <a:t>原子的次外层电子数是最外层电子数的</a:t>
            </a: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倍，</a:t>
            </a:r>
            <a:r>
              <a:rPr lang="en-US" altLang="zh-CN" sz="2600" kern="100" dirty="0">
                <a:latin typeface="Times New Roman"/>
                <a:ea typeface="微软雅黑"/>
                <a:cs typeface="Courier New"/>
              </a:rPr>
              <a:t>Z</a:t>
            </a:r>
            <a:r>
              <a:rPr lang="zh-CN" altLang="zh-CN" sz="2600" kern="100" dirty="0">
                <a:latin typeface="Times New Roman"/>
                <a:ea typeface="微软雅黑"/>
                <a:cs typeface="Times New Roman"/>
              </a:rPr>
              <a:t>原子的次外层电子数是最外层电子数的</a:t>
            </a: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倍。则</a:t>
            </a:r>
            <a:r>
              <a:rPr lang="en-US" altLang="zh-CN" sz="2600" kern="100" dirty="0">
                <a:latin typeface="Times New Roman"/>
                <a:ea typeface="微软雅黑"/>
                <a:cs typeface="Courier New"/>
              </a:rPr>
              <a:t>X</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Y</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Z</a:t>
            </a:r>
            <a:r>
              <a:rPr lang="zh-CN" altLang="zh-CN" sz="2600" kern="100" dirty="0">
                <a:latin typeface="Times New Roman"/>
                <a:ea typeface="微软雅黑"/>
                <a:cs typeface="Times New Roman"/>
              </a:rPr>
              <a:t>三种元素可能的组合是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A.C</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Si</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Mg	</a:t>
            </a:r>
            <a:r>
              <a:rPr lang="en-US" altLang="zh-CN" sz="2600" kern="100" dirty="0" smtClean="0">
                <a:latin typeface="Times New Roman"/>
                <a:ea typeface="微软雅黑"/>
                <a:cs typeface="Courier New"/>
              </a:rPr>
              <a:t>		</a:t>
            </a:r>
            <a:r>
              <a:rPr lang="en-US" altLang="zh-CN" sz="2600" kern="100" dirty="0" err="1" smtClean="0">
                <a:latin typeface="Times New Roman"/>
                <a:ea typeface="微软雅黑"/>
                <a:cs typeface="Courier New"/>
              </a:rPr>
              <a:t>B.Li</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Mg</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C.C</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Mg</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Li	</a:t>
            </a:r>
            <a:r>
              <a:rPr lang="en-US" altLang="zh-CN" sz="2600" kern="100" dirty="0" smtClean="0">
                <a:latin typeface="Times New Roman"/>
                <a:ea typeface="微软雅黑"/>
                <a:cs typeface="Courier New"/>
              </a:rPr>
              <a:t>		D.C</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O</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Mg</a:t>
            </a:r>
            <a:endParaRPr lang="zh-CN" altLang="zh-CN" sz="1050" kern="100" dirty="0">
              <a:latin typeface="宋体"/>
              <a:cs typeface="Courier New"/>
            </a:endParaRPr>
          </a:p>
          <a:p>
            <a:pPr marL="355600" indent="-355600" algn="just">
              <a:lnSpc>
                <a:spcPct val="150000"/>
              </a:lnSpc>
              <a:spcAft>
                <a:spcPts val="0"/>
              </a:spcAft>
              <a:tabLst>
                <a:tab pos="3510915" algn="l"/>
              </a:tabLst>
            </a:pPr>
            <a:r>
              <a:rPr lang="zh-CN" altLang="en-US" sz="2600" b="1" kern="100" dirty="0" smtClean="0">
                <a:solidFill>
                  <a:srgbClr val="0000FF"/>
                </a:solidFill>
                <a:latin typeface="Times New Roman"/>
                <a:ea typeface="黑体"/>
                <a:cs typeface="Times New Roman"/>
              </a:rPr>
              <a:t>　</a:t>
            </a:r>
            <a:r>
              <a:rPr lang="zh-CN" altLang="zh-CN" sz="2600" b="1" kern="100" dirty="0" smtClean="0">
                <a:solidFill>
                  <a:srgbClr val="0000FF"/>
                </a:solidFill>
                <a:latin typeface="Times New Roman"/>
                <a:ea typeface="黑体"/>
                <a:cs typeface="Times New Roman"/>
              </a:rPr>
              <a:t>解</a:t>
            </a:r>
            <a:r>
              <a:rPr lang="zh-CN" altLang="zh-CN" sz="2600" b="1" kern="100" dirty="0">
                <a:solidFill>
                  <a:srgbClr val="0000FF"/>
                </a:solidFill>
                <a:latin typeface="Times New Roman"/>
                <a:ea typeface="黑体"/>
                <a:cs typeface="Times New Roman"/>
              </a:rPr>
              <a:t>析</a:t>
            </a:r>
            <a:r>
              <a:rPr lang="zh-CN" altLang="zh-CN" sz="2600" b="1" kern="100" dirty="0">
                <a:solidFill>
                  <a:srgbClr val="0000FF"/>
                </a:solidFill>
                <a:latin typeface="Times New Roman"/>
                <a:ea typeface="仿宋_GB2312"/>
                <a:cs typeface="Times New Roman"/>
              </a:rPr>
              <a:t>　短周期元素中最外层电子数是次外层电子数的</a:t>
            </a:r>
            <a:r>
              <a:rPr lang="en-US" altLang="zh-CN" sz="2600" b="1" kern="1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倍的元素是</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，次外层电子数是最外层电子数</a:t>
            </a:r>
            <a:r>
              <a:rPr lang="en-US" altLang="zh-CN" sz="2600" b="1" kern="1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倍的有</a:t>
            </a:r>
            <a:r>
              <a:rPr lang="en-US" altLang="zh-CN" sz="2600" b="1" kern="100" dirty="0">
                <a:solidFill>
                  <a:srgbClr val="0000FF"/>
                </a:solidFill>
                <a:latin typeface="Times New Roman"/>
                <a:ea typeface="仿宋_GB2312"/>
                <a:cs typeface="Courier New"/>
              </a:rPr>
              <a:t>Li</a:t>
            </a:r>
            <a:r>
              <a:rPr lang="zh-CN" altLang="zh-CN" sz="2600" b="1" kern="100" dirty="0">
                <a:solidFill>
                  <a:srgbClr val="0000FF"/>
                </a:solidFill>
                <a:latin typeface="Times New Roman"/>
                <a:ea typeface="仿宋_GB2312"/>
                <a:cs typeface="Times New Roman"/>
              </a:rPr>
              <a:t>和</a:t>
            </a:r>
            <a:r>
              <a:rPr lang="en-US" altLang="zh-CN" sz="2600" b="1" kern="100" dirty="0">
                <a:solidFill>
                  <a:srgbClr val="0000FF"/>
                </a:solidFill>
                <a:latin typeface="Times New Roman"/>
                <a:ea typeface="仿宋_GB2312"/>
                <a:cs typeface="Courier New"/>
              </a:rPr>
              <a:t>Si</a:t>
            </a:r>
            <a:r>
              <a:rPr lang="zh-CN" altLang="zh-CN" sz="2600" b="1" kern="100" dirty="0">
                <a:solidFill>
                  <a:srgbClr val="0000FF"/>
                </a:solidFill>
                <a:latin typeface="Times New Roman"/>
                <a:ea typeface="仿宋_GB2312"/>
                <a:cs typeface="Times New Roman"/>
              </a:rPr>
              <a:t>，次外层电子数是最外层电子数</a:t>
            </a:r>
            <a:r>
              <a:rPr lang="en-US" altLang="zh-CN" sz="2600" b="1" kern="1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倍的是</a:t>
            </a:r>
            <a:r>
              <a:rPr lang="en-US" altLang="zh-CN" sz="2600" b="1" kern="100" dirty="0">
                <a:solidFill>
                  <a:srgbClr val="0000FF"/>
                </a:solidFill>
                <a:latin typeface="Times New Roman"/>
                <a:ea typeface="仿宋_GB2312"/>
                <a:cs typeface="Courier New"/>
              </a:rPr>
              <a:t>Mg</a:t>
            </a:r>
            <a:r>
              <a:rPr lang="zh-CN" altLang="zh-CN" sz="2600" b="1" kern="100" dirty="0">
                <a:solidFill>
                  <a:srgbClr val="0000FF"/>
                </a:solidFill>
                <a:latin typeface="Times New Roman"/>
                <a:ea typeface="仿宋_GB2312"/>
                <a:cs typeface="Times New Roman"/>
              </a:rPr>
              <a:t>，故答案为</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项</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
        <p:nvSpPr>
          <p:cNvPr id="8" name="TextBox 7"/>
          <p:cNvSpPr txBox="1"/>
          <p:nvPr/>
        </p:nvSpPr>
        <p:spPr>
          <a:xfrm>
            <a:off x="9380571" y="2079644"/>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A</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66679930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linds(horizontal)">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6.</a:t>
            </a:r>
            <a:r>
              <a:rPr lang="zh-CN" altLang="zh-CN" sz="2600" kern="100" dirty="0">
                <a:latin typeface="Times New Roman"/>
                <a:ea typeface="微软雅黑"/>
                <a:cs typeface="Times New Roman"/>
              </a:rPr>
              <a:t>下列说法中肯定错误的是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7" name="矩形 6"/>
          <p:cNvSpPr/>
          <p:nvPr/>
        </p:nvSpPr>
        <p:spPr>
          <a:xfrm>
            <a:off x="516880" y="1446382"/>
            <a:ext cx="11397613" cy="2448723"/>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某原子</a:t>
            </a:r>
            <a:r>
              <a:rPr lang="en-US" altLang="zh-CN" sz="2600" kern="100" dirty="0">
                <a:latin typeface="Times New Roman"/>
                <a:ea typeface="微软雅黑"/>
                <a:cs typeface="Courier New"/>
              </a:rPr>
              <a:t>K</a:t>
            </a:r>
            <a:r>
              <a:rPr lang="zh-CN" altLang="zh-CN" sz="2600" kern="100" dirty="0">
                <a:latin typeface="Times New Roman"/>
                <a:ea typeface="微软雅黑"/>
                <a:cs typeface="Times New Roman"/>
              </a:rPr>
              <a:t>层上只有一个电子</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某原子</a:t>
            </a:r>
            <a:r>
              <a:rPr lang="en-US" altLang="zh-CN" sz="2600" kern="100" dirty="0">
                <a:latin typeface="Times New Roman"/>
                <a:ea typeface="微软雅黑"/>
                <a:cs typeface="Courier New"/>
              </a:rPr>
              <a:t>M</a:t>
            </a:r>
            <a:r>
              <a:rPr lang="zh-CN" altLang="zh-CN" sz="2600" kern="100" dirty="0">
                <a:latin typeface="Times New Roman"/>
                <a:ea typeface="微软雅黑"/>
                <a:cs typeface="Times New Roman"/>
              </a:rPr>
              <a:t>层上电子数为</a:t>
            </a:r>
            <a:r>
              <a:rPr lang="en-US" altLang="zh-CN" sz="2600" kern="100" dirty="0">
                <a:latin typeface="Times New Roman"/>
                <a:ea typeface="微软雅黑"/>
                <a:cs typeface="Courier New"/>
              </a:rPr>
              <a:t>L</a:t>
            </a:r>
            <a:r>
              <a:rPr lang="zh-CN" altLang="zh-CN" sz="2600" kern="100" dirty="0">
                <a:latin typeface="Times New Roman"/>
                <a:ea typeface="微软雅黑"/>
                <a:cs typeface="Times New Roman"/>
              </a:rPr>
              <a:t>层上电子数的</a:t>
            </a: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倍</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某离子</a:t>
            </a:r>
            <a:r>
              <a:rPr lang="en-US" altLang="zh-CN" sz="2600" kern="100" dirty="0">
                <a:latin typeface="Times New Roman"/>
                <a:ea typeface="微软雅黑"/>
                <a:cs typeface="Courier New"/>
              </a:rPr>
              <a:t>M</a:t>
            </a:r>
            <a:r>
              <a:rPr lang="zh-CN" altLang="zh-CN" sz="2600" kern="100" dirty="0">
                <a:latin typeface="Times New Roman"/>
                <a:ea typeface="微软雅黑"/>
                <a:cs typeface="Times New Roman"/>
              </a:rPr>
              <a:t>层上和</a:t>
            </a:r>
            <a:r>
              <a:rPr lang="en-US" altLang="zh-CN" sz="2600" kern="100" dirty="0">
                <a:latin typeface="Times New Roman"/>
                <a:ea typeface="微软雅黑"/>
                <a:cs typeface="Courier New"/>
              </a:rPr>
              <a:t>L</a:t>
            </a:r>
            <a:r>
              <a:rPr lang="zh-CN" altLang="zh-CN" sz="2600" kern="100" dirty="0">
                <a:latin typeface="Times New Roman"/>
                <a:ea typeface="微软雅黑"/>
                <a:cs typeface="Times New Roman"/>
              </a:rPr>
              <a:t>层上的电子数均为</a:t>
            </a:r>
            <a:r>
              <a:rPr lang="en-US" altLang="zh-CN" sz="2600" kern="100" dirty="0">
                <a:latin typeface="Times New Roman"/>
                <a:ea typeface="微软雅黑"/>
                <a:cs typeface="Courier New"/>
              </a:rPr>
              <a:t>K</a:t>
            </a:r>
            <a:r>
              <a:rPr lang="zh-CN" altLang="zh-CN" sz="2600" kern="100" dirty="0">
                <a:latin typeface="Times New Roman"/>
                <a:ea typeface="微软雅黑"/>
                <a:cs typeface="Times New Roman"/>
              </a:rPr>
              <a:t>层的</a:t>
            </a: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倍</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某原子的核电荷数与最外层电子数相</a:t>
            </a:r>
            <a:r>
              <a:rPr lang="zh-CN" altLang="zh-CN" sz="2600" kern="100" dirty="0" smtClean="0">
                <a:latin typeface="Times New Roman"/>
                <a:ea typeface="微软雅黑"/>
                <a:cs typeface="Times New Roman"/>
              </a:rPr>
              <a:t>等</a:t>
            </a:r>
            <a:endParaRPr lang="zh-CN" altLang="zh-CN" sz="1050" kern="100" dirty="0">
              <a:latin typeface="宋体"/>
              <a:cs typeface="Courier New"/>
            </a:endParaRPr>
          </a:p>
        </p:txBody>
      </p:sp>
      <p:sp>
        <p:nvSpPr>
          <p:cNvPr id="8" name="TextBox 7"/>
          <p:cNvSpPr txBox="1"/>
          <p:nvPr/>
        </p:nvSpPr>
        <p:spPr>
          <a:xfrm>
            <a:off x="4520031" y="868710"/>
            <a:ext cx="413179" cy="553998"/>
          </a:xfrm>
          <a:prstGeom prst="rect">
            <a:avLst/>
          </a:prstGeom>
          <a:noFill/>
        </p:spPr>
        <p:txBody>
          <a:bodyPr wrap="square" rtlCol="0">
            <a:spAutoFit/>
          </a:bodyPr>
          <a:lstStyle/>
          <a:p>
            <a:r>
              <a:rPr lang="en-US" altLang="zh-CN" sz="3000" b="1" dirty="0">
                <a:solidFill>
                  <a:srgbClr val="C00000"/>
                </a:solidFill>
                <a:latin typeface="Times New Roman" pitchFamily="18" charset="0"/>
                <a:ea typeface="华文细黑" pitchFamily="2" charset="-122"/>
                <a:cs typeface="Times New Roman" pitchFamily="18" charset="0"/>
              </a:rPr>
              <a:t>B</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274253385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1191894"/>
            <a:ext cx="11654075" cy="304799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a:t>
            </a:r>
            <a:r>
              <a:rPr lang="en-US" altLang="zh-CN" sz="2600" b="1" kern="100" dirty="0">
                <a:solidFill>
                  <a:srgbClr val="0000FF"/>
                </a:solidFill>
                <a:latin typeface="Times New Roman"/>
                <a:ea typeface="仿宋_GB2312"/>
                <a:cs typeface="Courier New"/>
              </a:rPr>
              <a:t>K</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L</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M</a:t>
            </a:r>
            <a:r>
              <a:rPr lang="zh-CN" altLang="zh-CN" sz="2600" b="1" kern="100" dirty="0">
                <a:solidFill>
                  <a:srgbClr val="0000FF"/>
                </a:solidFill>
                <a:latin typeface="Times New Roman"/>
                <a:ea typeface="仿宋_GB2312"/>
                <a:cs typeface="Times New Roman"/>
              </a:rPr>
              <a:t>电子层上最多容纳的电子数分别为</a:t>
            </a:r>
            <a:r>
              <a:rPr lang="en-US" altLang="zh-CN" sz="2600" b="1" kern="1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8</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18</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K</a:t>
            </a:r>
            <a:r>
              <a:rPr lang="zh-CN" altLang="zh-CN" sz="2600" b="1" kern="100" dirty="0">
                <a:solidFill>
                  <a:srgbClr val="0000FF"/>
                </a:solidFill>
                <a:latin typeface="Times New Roman"/>
                <a:ea typeface="仿宋_GB2312"/>
                <a:cs typeface="Times New Roman"/>
              </a:rPr>
              <a:t>层上可排</a:t>
            </a:r>
            <a:r>
              <a:rPr lang="en-US" altLang="zh-CN" sz="2600" b="1" kern="100" dirty="0">
                <a:solidFill>
                  <a:srgbClr val="0000FF"/>
                </a:solidFill>
                <a:latin typeface="Times New Roman"/>
                <a:ea typeface="仿宋_GB2312"/>
                <a:cs typeface="Courier New"/>
              </a:rPr>
              <a:t>1</a:t>
            </a:r>
            <a:r>
              <a:rPr lang="zh-CN" altLang="zh-CN" sz="2600" b="1" kern="100" dirty="0">
                <a:solidFill>
                  <a:srgbClr val="0000FF"/>
                </a:solidFill>
                <a:latin typeface="Times New Roman"/>
                <a:ea typeface="仿宋_GB2312"/>
                <a:cs typeface="Times New Roman"/>
              </a:rPr>
              <a:t>个电子，也可排</a:t>
            </a:r>
            <a:r>
              <a:rPr lang="en-US" altLang="zh-CN" sz="2600" b="1" kern="1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个电子，</a:t>
            </a:r>
            <a:r>
              <a:rPr lang="en-US" altLang="zh-CN" sz="2600" b="1" kern="100" dirty="0">
                <a:solidFill>
                  <a:srgbClr val="0000FF"/>
                </a:solidFill>
                <a:latin typeface="Times New Roman"/>
                <a:ea typeface="仿宋_GB2312"/>
                <a:cs typeface="Courier New"/>
              </a:rPr>
              <a:t> A</a:t>
            </a:r>
            <a:r>
              <a:rPr lang="zh-CN" altLang="zh-CN" sz="2600" b="1" kern="100" dirty="0">
                <a:solidFill>
                  <a:srgbClr val="0000FF"/>
                </a:solidFill>
                <a:latin typeface="Times New Roman"/>
                <a:ea typeface="仿宋_GB2312"/>
                <a:cs typeface="Times New Roman"/>
              </a:rPr>
              <a:t>项有可能；当</a:t>
            </a:r>
            <a:r>
              <a:rPr lang="en-US" altLang="zh-CN" sz="2600" b="1" kern="100" dirty="0">
                <a:solidFill>
                  <a:srgbClr val="0000FF"/>
                </a:solidFill>
                <a:latin typeface="Times New Roman"/>
                <a:ea typeface="仿宋_GB2312"/>
                <a:cs typeface="Courier New"/>
              </a:rPr>
              <a:t>M</a:t>
            </a:r>
            <a:r>
              <a:rPr lang="zh-CN" altLang="zh-CN" sz="2600" b="1" kern="100" dirty="0">
                <a:solidFill>
                  <a:srgbClr val="0000FF"/>
                </a:solidFill>
                <a:latin typeface="Times New Roman"/>
                <a:ea typeface="仿宋_GB2312"/>
                <a:cs typeface="Times New Roman"/>
              </a:rPr>
              <a:t>层上排有电子时，</a:t>
            </a:r>
            <a:r>
              <a:rPr lang="en-US" altLang="zh-CN" sz="2600" b="1" kern="100" dirty="0">
                <a:solidFill>
                  <a:srgbClr val="0000FF"/>
                </a:solidFill>
                <a:latin typeface="Times New Roman"/>
                <a:ea typeface="仿宋_GB2312"/>
                <a:cs typeface="Courier New"/>
              </a:rPr>
              <a:t>L</a:t>
            </a:r>
            <a:r>
              <a:rPr lang="zh-CN" altLang="zh-CN" sz="2600" b="1" kern="100" dirty="0">
                <a:solidFill>
                  <a:srgbClr val="0000FF"/>
                </a:solidFill>
                <a:latin typeface="Times New Roman"/>
                <a:ea typeface="仿宋_GB2312"/>
                <a:cs typeface="Times New Roman"/>
              </a:rPr>
              <a:t>层上一定排满了</a:t>
            </a:r>
            <a:r>
              <a:rPr lang="en-US" altLang="zh-CN" sz="2600" b="1" kern="100" dirty="0">
                <a:solidFill>
                  <a:srgbClr val="0000FF"/>
                </a:solidFill>
                <a:latin typeface="Times New Roman"/>
                <a:ea typeface="仿宋_GB2312"/>
                <a:cs typeface="Courier New"/>
              </a:rPr>
              <a:t>8</a:t>
            </a:r>
            <a:r>
              <a:rPr lang="zh-CN" altLang="zh-CN" sz="2600" b="1" kern="100" dirty="0">
                <a:solidFill>
                  <a:srgbClr val="0000FF"/>
                </a:solidFill>
                <a:latin typeface="Times New Roman"/>
                <a:ea typeface="仿宋_GB2312"/>
                <a:cs typeface="Times New Roman"/>
              </a:rPr>
              <a:t>个电子，而</a:t>
            </a:r>
            <a:r>
              <a:rPr lang="en-US" altLang="zh-CN" sz="2600" b="1" kern="100" dirty="0">
                <a:solidFill>
                  <a:srgbClr val="0000FF"/>
                </a:solidFill>
                <a:latin typeface="Times New Roman"/>
                <a:ea typeface="仿宋_GB2312"/>
                <a:cs typeface="Courier New"/>
              </a:rPr>
              <a:t>M</a:t>
            </a:r>
            <a:r>
              <a:rPr lang="zh-CN" altLang="zh-CN" sz="2600" b="1" kern="100" dirty="0">
                <a:solidFill>
                  <a:srgbClr val="0000FF"/>
                </a:solidFill>
                <a:latin typeface="Times New Roman"/>
                <a:ea typeface="仿宋_GB2312"/>
                <a:cs typeface="Times New Roman"/>
              </a:rPr>
              <a:t>层上最多只能排</a:t>
            </a:r>
            <a:r>
              <a:rPr lang="en-US" altLang="zh-CN" sz="2600" b="1" kern="100" dirty="0">
                <a:solidFill>
                  <a:srgbClr val="0000FF"/>
                </a:solidFill>
                <a:latin typeface="Times New Roman"/>
                <a:ea typeface="仿宋_GB2312"/>
                <a:cs typeface="Courier New"/>
              </a:rPr>
              <a:t>18</a:t>
            </a:r>
            <a:r>
              <a:rPr lang="zh-CN" altLang="zh-CN" sz="2600" b="1" kern="100" dirty="0">
                <a:solidFill>
                  <a:srgbClr val="0000FF"/>
                </a:solidFill>
                <a:latin typeface="Times New Roman"/>
                <a:ea typeface="仿宋_GB2312"/>
                <a:cs typeface="Times New Roman"/>
              </a:rPr>
              <a:t>个电子，又</a:t>
            </a:r>
            <a:r>
              <a:rPr lang="en-US" altLang="zh-CN" sz="2600" b="1" kern="100" dirty="0">
                <a:solidFill>
                  <a:srgbClr val="0000FF"/>
                </a:solidFill>
                <a:latin typeface="Times New Roman"/>
                <a:ea typeface="仿宋_GB2312"/>
                <a:cs typeface="Courier New"/>
              </a:rPr>
              <a:t>18&lt;8</a:t>
            </a:r>
            <a:r>
              <a:rPr lang="en-US" altLang="zh-CN" sz="2600" kern="100" dirty="0">
                <a:latin typeface="宋体"/>
                <a:ea typeface="微软雅黑"/>
                <a:cs typeface="Times New Roman"/>
              </a:rPr>
              <a:t>×</a:t>
            </a:r>
            <a:r>
              <a:rPr lang="en-US" altLang="zh-CN" sz="2600" b="1" kern="100" dirty="0">
                <a:solidFill>
                  <a:srgbClr val="0000FF"/>
                </a:solidFill>
                <a:latin typeface="Times New Roman"/>
                <a:ea typeface="仿宋_GB2312"/>
                <a:cs typeface="Courier New"/>
              </a:rPr>
              <a:t>4, B</a:t>
            </a:r>
            <a:r>
              <a:rPr lang="zh-CN" altLang="zh-CN" sz="2600" b="1" kern="100" dirty="0">
                <a:solidFill>
                  <a:srgbClr val="0000FF"/>
                </a:solidFill>
                <a:latin typeface="Times New Roman"/>
                <a:ea typeface="仿宋_GB2312"/>
                <a:cs typeface="Times New Roman"/>
              </a:rPr>
              <a:t>项错误；</a:t>
            </a:r>
            <a:r>
              <a:rPr lang="en-US" altLang="zh-CN" sz="2600" b="1" kern="100" dirty="0">
                <a:solidFill>
                  <a:srgbClr val="0000FF"/>
                </a:solidFill>
                <a:latin typeface="Times New Roman"/>
                <a:ea typeface="仿宋_GB2312"/>
                <a:cs typeface="Courier New"/>
              </a:rPr>
              <a:t>K</a:t>
            </a:r>
            <a:r>
              <a:rPr lang="zh-CN" altLang="zh-CN" sz="2600" b="1" kern="100" dirty="0">
                <a:solidFill>
                  <a:srgbClr val="0000FF"/>
                </a:solidFill>
                <a:latin typeface="Times New Roman"/>
                <a:ea typeface="仿宋_GB2312"/>
                <a:cs typeface="Times New Roman"/>
              </a:rPr>
              <a:t>层上最多只能排</a:t>
            </a:r>
            <a:r>
              <a:rPr lang="en-US" altLang="zh-CN" sz="2600" b="1" kern="1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个电子，</a:t>
            </a:r>
            <a:r>
              <a:rPr lang="en-US" altLang="zh-CN" sz="2600" b="1" kern="100" dirty="0">
                <a:solidFill>
                  <a:srgbClr val="0000FF"/>
                </a:solidFill>
                <a:latin typeface="Times New Roman"/>
                <a:ea typeface="仿宋_GB2312"/>
                <a:cs typeface="Courier New"/>
              </a:rPr>
              <a:t>2</a:t>
            </a:r>
            <a:r>
              <a:rPr lang="en-US" altLang="zh-CN" sz="2600" kern="100" dirty="0">
                <a:latin typeface="宋体"/>
                <a:ea typeface="微软雅黑"/>
                <a:cs typeface="Times New Roman"/>
              </a:rPr>
              <a:t>×</a:t>
            </a:r>
            <a:r>
              <a:rPr lang="en-US" altLang="zh-CN" sz="2600" b="1" kern="1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8</a:t>
            </a:r>
            <a:r>
              <a:rPr lang="zh-CN" altLang="zh-CN" sz="2600" b="1" kern="100" dirty="0">
                <a:solidFill>
                  <a:srgbClr val="0000FF"/>
                </a:solidFill>
                <a:latin typeface="Times New Roman"/>
                <a:ea typeface="仿宋_GB2312"/>
                <a:cs typeface="Times New Roman"/>
              </a:rPr>
              <a:t>，即存在</a:t>
            </a:r>
            <a:r>
              <a:rPr lang="en-US" altLang="zh-CN" sz="2600" b="1" kern="100" dirty="0">
                <a:solidFill>
                  <a:srgbClr val="0000FF"/>
                </a:solidFill>
                <a:latin typeface="Times New Roman"/>
                <a:ea typeface="仿宋_GB2312"/>
                <a:cs typeface="Courier New"/>
              </a:rPr>
              <a:t>M</a:t>
            </a:r>
            <a:r>
              <a:rPr lang="zh-CN" altLang="zh-CN" sz="2600" b="1" kern="100" dirty="0">
                <a:solidFill>
                  <a:srgbClr val="0000FF"/>
                </a:solidFill>
                <a:latin typeface="Times New Roman"/>
                <a:ea typeface="仿宋_GB2312"/>
                <a:cs typeface="Times New Roman"/>
              </a:rPr>
              <a:t>层和</a:t>
            </a:r>
            <a:r>
              <a:rPr lang="en-US" altLang="zh-CN" sz="2600" b="1" kern="100" dirty="0">
                <a:solidFill>
                  <a:srgbClr val="0000FF"/>
                </a:solidFill>
                <a:latin typeface="Times New Roman"/>
                <a:ea typeface="仿宋_GB2312"/>
                <a:cs typeface="Courier New"/>
              </a:rPr>
              <a:t>L</a:t>
            </a:r>
            <a:r>
              <a:rPr lang="zh-CN" altLang="zh-CN" sz="2600" b="1" kern="100" dirty="0">
                <a:solidFill>
                  <a:srgbClr val="0000FF"/>
                </a:solidFill>
                <a:latin typeface="Times New Roman"/>
                <a:ea typeface="仿宋_GB2312"/>
                <a:cs typeface="Times New Roman"/>
              </a:rPr>
              <a:t>层都为</a:t>
            </a:r>
            <a:r>
              <a:rPr lang="en-US" altLang="zh-CN" sz="2600" b="1" kern="100" dirty="0">
                <a:solidFill>
                  <a:srgbClr val="0000FF"/>
                </a:solidFill>
                <a:latin typeface="Times New Roman"/>
                <a:ea typeface="仿宋_GB2312"/>
                <a:cs typeface="Courier New"/>
              </a:rPr>
              <a:t>8, C</a:t>
            </a:r>
            <a:r>
              <a:rPr lang="zh-CN" altLang="zh-CN" sz="2600" b="1" kern="100" dirty="0">
                <a:solidFill>
                  <a:srgbClr val="0000FF"/>
                </a:solidFill>
                <a:latin typeface="Times New Roman"/>
                <a:ea typeface="仿宋_GB2312"/>
                <a:cs typeface="Times New Roman"/>
              </a:rPr>
              <a:t>项正确；当</a:t>
            </a:r>
            <a:r>
              <a:rPr lang="en-US" altLang="zh-CN" sz="2600" b="1" kern="100" dirty="0">
                <a:solidFill>
                  <a:srgbClr val="0000FF"/>
                </a:solidFill>
                <a:latin typeface="Times New Roman"/>
                <a:ea typeface="仿宋_GB2312"/>
                <a:cs typeface="Courier New"/>
              </a:rPr>
              <a:t>K</a:t>
            </a:r>
            <a:r>
              <a:rPr lang="zh-CN" altLang="zh-CN" sz="2600" b="1" kern="100" dirty="0">
                <a:solidFill>
                  <a:srgbClr val="0000FF"/>
                </a:solidFill>
                <a:latin typeface="Times New Roman"/>
                <a:ea typeface="仿宋_GB2312"/>
                <a:cs typeface="Times New Roman"/>
              </a:rPr>
              <a:t>层作为最外电子层，原子的核电荷数与最外层电子数相等，如</a:t>
            </a:r>
            <a:r>
              <a:rPr lang="en-US" altLang="zh-CN" sz="2600" b="1" kern="100" dirty="0">
                <a:solidFill>
                  <a:srgbClr val="0000FF"/>
                </a:solidFill>
                <a:latin typeface="Times New Roman"/>
                <a:ea typeface="仿宋_GB2312"/>
                <a:cs typeface="Courier New"/>
              </a:rPr>
              <a:t>H</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He, D</a:t>
            </a:r>
            <a:r>
              <a:rPr lang="zh-CN" altLang="zh-CN" sz="2600" b="1" kern="100" dirty="0">
                <a:solidFill>
                  <a:srgbClr val="0000FF"/>
                </a:solidFill>
                <a:latin typeface="Times New Roman"/>
                <a:ea typeface="仿宋_GB2312"/>
                <a:cs typeface="Times New Roman"/>
              </a:rPr>
              <a:t>项正确</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320806395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805392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372407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提出原子结构模型的科学家，从时间的先后顺序来看，下列排列正确的</a:t>
            </a:r>
            <a:r>
              <a:rPr lang="zh-CN" altLang="zh-CN" sz="2600" kern="100" dirty="0" smtClean="0">
                <a:latin typeface="Times New Roman"/>
                <a:ea typeface="微软雅黑"/>
                <a:cs typeface="Times New Roman"/>
              </a:rPr>
              <a:t>是</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en-US" altLang="zh-CN" sz="2600" kern="100" dirty="0" smtClean="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A</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汤姆生、玻尔、卢瑟福、道尔顿</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B</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汤姆生、玻尔、道尔顿、卢瑟福</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C</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卢瑟福、道尔顿、汤姆生、玻尔</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D</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道尔顿、汤姆生、卢瑟福、玻</a:t>
            </a:r>
            <a:r>
              <a:rPr lang="zh-CN" altLang="zh-CN" sz="2600" kern="100" dirty="0" smtClean="0">
                <a:latin typeface="Times New Roman"/>
                <a:ea typeface="微软雅黑"/>
                <a:cs typeface="Times New Roman"/>
              </a:rPr>
              <a:t>尔</a:t>
            </a:r>
            <a:endParaRPr lang="zh-CN" altLang="zh-CN" sz="1050" kern="100" dirty="0">
              <a:latin typeface="宋体"/>
              <a:cs typeface="Courier New"/>
            </a:endParaRPr>
          </a:p>
        </p:txBody>
      </p:sp>
      <p:sp>
        <p:nvSpPr>
          <p:cNvPr id="9" name="TextBox 8"/>
          <p:cNvSpPr txBox="1"/>
          <p:nvPr/>
        </p:nvSpPr>
        <p:spPr>
          <a:xfrm>
            <a:off x="964636" y="1479236"/>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201236390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1942173"/>
            <a:ext cx="11654075" cy="1847661"/>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a:t>
            </a:r>
            <a:r>
              <a:rPr lang="en-US" altLang="zh-CN" sz="2600" b="1" kern="100" dirty="0">
                <a:solidFill>
                  <a:srgbClr val="0000FF"/>
                </a:solidFill>
                <a:latin typeface="Times New Roman"/>
                <a:ea typeface="仿宋_GB2312"/>
                <a:cs typeface="Courier New"/>
              </a:rPr>
              <a:t>19</a:t>
            </a:r>
            <a:r>
              <a:rPr lang="zh-CN" altLang="zh-CN" sz="2600" b="1" kern="100" dirty="0">
                <a:solidFill>
                  <a:srgbClr val="0000FF"/>
                </a:solidFill>
                <a:latin typeface="Times New Roman"/>
                <a:ea typeface="仿宋_GB2312"/>
                <a:cs typeface="Times New Roman"/>
              </a:rPr>
              <a:t>世纪初，道尔顿提出了原子学说；</a:t>
            </a:r>
            <a:r>
              <a:rPr lang="en-US" altLang="zh-CN" sz="2600" b="1" kern="100" dirty="0">
                <a:solidFill>
                  <a:srgbClr val="0000FF"/>
                </a:solidFill>
                <a:latin typeface="Times New Roman"/>
                <a:ea typeface="仿宋_GB2312"/>
                <a:cs typeface="Courier New"/>
              </a:rPr>
              <a:t>1904</a:t>
            </a:r>
            <a:r>
              <a:rPr lang="zh-CN" altLang="zh-CN" sz="2600" b="1" kern="100" dirty="0">
                <a:solidFill>
                  <a:srgbClr val="0000FF"/>
                </a:solidFill>
                <a:latin typeface="Times New Roman"/>
                <a:ea typeface="仿宋_GB2312"/>
                <a:cs typeface="Times New Roman"/>
              </a:rPr>
              <a:t>年汤姆生提出了一个被称为</a:t>
            </a:r>
            <a:r>
              <a:rPr lang="en-US" altLang="zh-CN" sz="2600" kern="100" dirty="0">
                <a:latin typeface="宋体"/>
                <a:ea typeface="微软雅黑"/>
                <a:cs typeface="Times New Roman"/>
              </a:rPr>
              <a:t>“</a:t>
            </a:r>
            <a:r>
              <a:rPr lang="zh-CN" altLang="zh-CN" sz="2600" b="1" kern="100" dirty="0">
                <a:solidFill>
                  <a:srgbClr val="0000FF"/>
                </a:solidFill>
                <a:latin typeface="Times New Roman"/>
                <a:ea typeface="仿宋_GB2312"/>
                <a:cs typeface="Times New Roman"/>
              </a:rPr>
              <a:t>葡萄干面包式</a:t>
            </a:r>
            <a:r>
              <a:rPr lang="en-US" altLang="zh-CN" sz="2600" kern="100" dirty="0">
                <a:latin typeface="宋体"/>
                <a:ea typeface="微软雅黑"/>
                <a:cs typeface="Times New Roman"/>
              </a:rPr>
              <a:t>”</a:t>
            </a:r>
            <a:r>
              <a:rPr lang="zh-CN" altLang="zh-CN" sz="2600" b="1" kern="100" dirty="0">
                <a:solidFill>
                  <a:srgbClr val="0000FF"/>
                </a:solidFill>
                <a:latin typeface="Times New Roman"/>
                <a:ea typeface="仿宋_GB2312"/>
                <a:cs typeface="Times New Roman"/>
              </a:rPr>
              <a:t>的原子结构模型；</a:t>
            </a:r>
            <a:r>
              <a:rPr lang="en-US" altLang="zh-CN" sz="2600" b="1" kern="100" dirty="0">
                <a:solidFill>
                  <a:srgbClr val="0000FF"/>
                </a:solidFill>
                <a:latin typeface="Times New Roman"/>
                <a:ea typeface="仿宋_GB2312"/>
                <a:cs typeface="Courier New"/>
              </a:rPr>
              <a:t>1911</a:t>
            </a:r>
            <a:r>
              <a:rPr lang="zh-CN" altLang="zh-CN" sz="2600" b="1" kern="100" dirty="0">
                <a:solidFill>
                  <a:srgbClr val="0000FF"/>
                </a:solidFill>
                <a:latin typeface="Times New Roman"/>
                <a:ea typeface="仿宋_GB2312"/>
                <a:cs typeface="Times New Roman"/>
              </a:rPr>
              <a:t>年卢瑟福提出了</a:t>
            </a:r>
            <a:r>
              <a:rPr lang="en-US" altLang="zh-CN" sz="2600" kern="100" dirty="0">
                <a:latin typeface="宋体"/>
                <a:ea typeface="微软雅黑"/>
                <a:cs typeface="Times New Roman"/>
              </a:rPr>
              <a:t>“</a:t>
            </a:r>
            <a:r>
              <a:rPr lang="zh-CN" altLang="zh-CN" sz="2600" b="1" kern="100" dirty="0">
                <a:solidFill>
                  <a:srgbClr val="0000FF"/>
                </a:solidFill>
                <a:latin typeface="Times New Roman"/>
                <a:ea typeface="仿宋_GB2312"/>
                <a:cs typeface="Times New Roman"/>
              </a:rPr>
              <a:t>有核模型</a:t>
            </a:r>
            <a:r>
              <a:rPr lang="en-US" altLang="zh-CN" sz="2600" kern="100" dirty="0">
                <a:latin typeface="宋体"/>
                <a:ea typeface="微软雅黑"/>
                <a:cs typeface="Times New Roman"/>
              </a:rPr>
              <a:t>”</a:t>
            </a:r>
            <a:r>
              <a:rPr lang="zh-CN" altLang="zh-CN" sz="2600" b="1" kern="100" dirty="0">
                <a:solidFill>
                  <a:srgbClr val="0000FF"/>
                </a:solidFill>
                <a:latin typeface="Times New Roman"/>
                <a:ea typeface="仿宋_GB2312"/>
                <a:cs typeface="Times New Roman"/>
              </a:rPr>
              <a:t>或</a:t>
            </a:r>
            <a:r>
              <a:rPr lang="en-US" altLang="zh-CN" sz="2600" kern="100" dirty="0">
                <a:latin typeface="宋体"/>
                <a:ea typeface="微软雅黑"/>
                <a:cs typeface="Times New Roman"/>
              </a:rPr>
              <a:t>“</a:t>
            </a:r>
            <a:r>
              <a:rPr lang="zh-CN" altLang="zh-CN" sz="2600" b="1" kern="100" dirty="0">
                <a:solidFill>
                  <a:srgbClr val="0000FF"/>
                </a:solidFill>
                <a:latin typeface="Times New Roman"/>
                <a:ea typeface="仿宋_GB2312"/>
                <a:cs typeface="Times New Roman"/>
              </a:rPr>
              <a:t>行星模型</a:t>
            </a:r>
            <a:r>
              <a:rPr lang="en-US" altLang="zh-CN" sz="2600" kern="100" dirty="0">
                <a:latin typeface="宋体"/>
                <a:ea typeface="微软雅黑"/>
                <a:cs typeface="Times New Roman"/>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1913</a:t>
            </a:r>
            <a:r>
              <a:rPr lang="zh-CN" altLang="zh-CN" sz="2600" b="1" kern="100" dirty="0">
                <a:solidFill>
                  <a:srgbClr val="0000FF"/>
                </a:solidFill>
                <a:latin typeface="Times New Roman"/>
                <a:ea typeface="仿宋_GB2312"/>
                <a:cs typeface="Times New Roman"/>
              </a:rPr>
              <a:t>年玻尔提出了新的原子结构模型</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82893069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4924401"/>
          </a:xfrm>
          <a:prstGeom prst="rect">
            <a:avLst/>
          </a:prstGeom>
        </p:spPr>
        <p:txBody>
          <a:bodyPr wrap="square" lIns="121898" tIns="60948" rIns="121898" bIns="60948">
            <a:spAutoFit/>
          </a:bodyPr>
          <a:lstStyle/>
          <a:p>
            <a:pPr marL="355600" indent="-355600"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自从</a:t>
            </a:r>
            <a:r>
              <a:rPr lang="en-US" altLang="zh-CN" sz="2600" kern="100" dirty="0">
                <a:latin typeface="Times New Roman"/>
                <a:ea typeface="微软雅黑"/>
                <a:cs typeface="Courier New"/>
              </a:rPr>
              <a:t>1803</a:t>
            </a:r>
            <a:r>
              <a:rPr lang="zh-CN" altLang="zh-CN" sz="2600" kern="100" dirty="0">
                <a:latin typeface="Times New Roman"/>
                <a:ea typeface="微软雅黑"/>
                <a:cs typeface="Times New Roman"/>
              </a:rPr>
              <a:t>年英国化学家、物理学家道尔顿提出原子假说以来，人类对原子结构的研究不断深入、不断发展，通过实验事实不断地丰富、完善原子结构理论。下列关于原子结构的说法中正确的是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A</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所有的原子都含有质子、中子和电子</a:t>
            </a: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种基本构成粒子且个数都是相等的</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B</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质子数决定元素的种类，中子数决定原子的种类</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C</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原子核对电子的吸引作用的实质是原子核中的质子对核外电子的吸引</a:t>
            </a:r>
            <a:endParaRPr lang="zh-CN" altLang="zh-CN" sz="1050" kern="100" dirty="0">
              <a:latin typeface="宋体"/>
              <a:cs typeface="Courier New"/>
            </a:endParaRPr>
          </a:p>
          <a:p>
            <a:pPr marL="355600" indent="-355600" algn="just">
              <a:lnSpc>
                <a:spcPct val="150000"/>
              </a:lnSpc>
              <a:spcAft>
                <a:spcPts val="0"/>
              </a:spcAft>
              <a:tabLst>
                <a:tab pos="3510915" algn="l"/>
              </a:tabLst>
            </a:pPr>
            <a:r>
              <a:rPr lang="en-US" altLang="zh-CN" sz="2600" kern="100" dirty="0" smtClean="0">
                <a:latin typeface="Times New Roman"/>
                <a:ea typeface="微软雅黑"/>
                <a:cs typeface="Courier New"/>
              </a:rPr>
              <a:t>　D</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原子中的质子、中子和电子</a:t>
            </a: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种基本构成粒子不可能再进一步分成更小</a:t>
            </a:r>
            <a:r>
              <a:rPr lang="zh-CN" altLang="zh-CN" sz="2600" kern="100" dirty="0" smtClean="0">
                <a:latin typeface="Times New Roman"/>
                <a:ea typeface="微软雅黑"/>
                <a:cs typeface="Times New Roman"/>
              </a:rPr>
              <a:t>的</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粒子</a:t>
            </a:r>
            <a:endParaRPr lang="zh-CN" altLang="zh-CN" sz="1050" kern="100" dirty="0">
              <a:latin typeface="宋体"/>
              <a:cs typeface="Courier New"/>
            </a:endParaRPr>
          </a:p>
        </p:txBody>
      </p:sp>
      <p:sp>
        <p:nvSpPr>
          <p:cNvPr id="11" name="TextBox 10"/>
          <p:cNvSpPr txBox="1"/>
          <p:nvPr/>
        </p:nvSpPr>
        <p:spPr>
          <a:xfrm>
            <a:off x="6897162" y="2110711"/>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363732981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1176795"/>
            <a:ext cx="11654075" cy="364815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所有的原子都含有相同数目的质子和电子，但不一定含有中子，如</a:t>
            </a:r>
            <a:r>
              <a:rPr lang="en-US" altLang="zh-CN" sz="2600" b="1" kern="100" dirty="0">
                <a:solidFill>
                  <a:srgbClr val="0000FF"/>
                </a:solidFill>
                <a:latin typeface="Times New Roman"/>
                <a:ea typeface="仿宋_GB2312"/>
                <a:cs typeface="Courier New"/>
              </a:rPr>
              <a:t>H(</a:t>
            </a:r>
            <a:r>
              <a:rPr lang="zh-CN" altLang="zh-CN" sz="2600" b="1" kern="100" dirty="0">
                <a:solidFill>
                  <a:srgbClr val="0000FF"/>
                </a:solidFill>
                <a:latin typeface="Times New Roman"/>
                <a:ea typeface="仿宋_GB2312"/>
                <a:cs typeface="Times New Roman"/>
              </a:rPr>
              <a:t>质量数为</a:t>
            </a:r>
            <a:r>
              <a:rPr lang="en-US" altLang="zh-CN" sz="2600" b="1" kern="100" dirty="0">
                <a:solidFill>
                  <a:srgbClr val="0000FF"/>
                </a:solidFill>
                <a:latin typeface="Times New Roman"/>
                <a:ea typeface="仿宋_GB2312"/>
                <a:cs typeface="Courier New"/>
              </a:rPr>
              <a:t>1)</a:t>
            </a:r>
            <a:r>
              <a:rPr lang="zh-CN" altLang="zh-CN" sz="2600" b="1" kern="100" dirty="0">
                <a:solidFill>
                  <a:srgbClr val="0000FF"/>
                </a:solidFill>
                <a:latin typeface="Times New Roman"/>
                <a:ea typeface="仿宋_GB2312"/>
                <a:cs typeface="Times New Roman"/>
              </a:rPr>
              <a:t>中就没有中子，多数原子的中子数和质子数比较接近但并没有必然的数量关系，原子种类是由质子数和中子数共同决定的，故</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错误；原子核对核外电子的吸引作用就是质子对电子的吸引，</a:t>
            </a:r>
            <a:r>
              <a:rPr lang="en-US" altLang="zh-CN" sz="2600" b="1" kern="100" dirty="0">
                <a:solidFill>
                  <a:srgbClr val="0000FF"/>
                </a:solidFill>
                <a:latin typeface="Times New Roman"/>
                <a:ea typeface="仿宋_GB2312"/>
                <a:cs typeface="Courier New"/>
              </a:rPr>
              <a:t> C</a:t>
            </a:r>
            <a:r>
              <a:rPr lang="zh-CN" altLang="zh-CN" sz="2600" b="1" kern="100" dirty="0">
                <a:solidFill>
                  <a:srgbClr val="0000FF"/>
                </a:solidFill>
                <a:latin typeface="Times New Roman"/>
                <a:ea typeface="仿宋_GB2312"/>
                <a:cs typeface="Times New Roman"/>
              </a:rPr>
              <a:t>项正确；从发展的观点出发，原子中的基本构成粒子有可能再进一步分成更小的粒子，如科学家们已经研究发现了质子和中子里面还有更小的粒子</a:t>
            </a:r>
            <a:r>
              <a:rPr lang="en-US" altLang="zh-CN" sz="2600" b="1" kern="1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夸克，</a:t>
            </a:r>
            <a:r>
              <a:rPr lang="en-US" altLang="zh-CN" sz="2600" b="1" kern="100" dirty="0">
                <a:solidFill>
                  <a:srgbClr val="0000FF"/>
                </a:solidFill>
                <a:latin typeface="Times New Roman"/>
                <a:ea typeface="仿宋_GB2312"/>
                <a:cs typeface="Courier New"/>
              </a:rPr>
              <a:t> D</a:t>
            </a:r>
            <a:r>
              <a:rPr lang="zh-CN" altLang="zh-CN" sz="2600" b="1" kern="100" dirty="0">
                <a:solidFill>
                  <a:srgbClr val="0000FF"/>
                </a:solidFill>
                <a:latin typeface="Times New Roman"/>
                <a:ea typeface="仿宋_GB2312"/>
                <a:cs typeface="Times New Roman"/>
              </a:rPr>
              <a:t>项错误</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82893069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75126" y="3114759"/>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4117066148"/>
              </p:ext>
            </p:extLst>
          </p:nvPr>
        </p:nvGraphicFramePr>
        <p:xfrm>
          <a:off x="304800" y="549474"/>
          <a:ext cx="11341100" cy="3390900"/>
        </p:xfrm>
        <a:graphic>
          <a:graphicData uri="http://schemas.openxmlformats.org/presentationml/2006/ole">
            <mc:AlternateContent xmlns:mc="http://schemas.openxmlformats.org/markup-compatibility/2006">
              <mc:Choice xmlns:v="urn:schemas-microsoft-com:vml" Requires="v">
                <p:oleObj spid="_x0000_s28717" name="Document" r:id="rId3" imgW="11335384" imgH="3398637" progId="Word.Document.8">
                  <p:embed/>
                </p:oleObj>
              </mc:Choice>
              <mc:Fallback>
                <p:oleObj name="Document" r:id="rId3" imgW="11335384" imgH="3398637" progId="Word.Document.8">
                  <p:embed/>
                  <p:pic>
                    <p:nvPicPr>
                      <p:cNvPr id="0" name=""/>
                      <p:cNvPicPr/>
                      <p:nvPr/>
                    </p:nvPicPr>
                    <p:blipFill>
                      <a:blip r:embed="rId4"/>
                      <a:stretch>
                        <a:fillRect/>
                      </a:stretch>
                    </p:blipFill>
                    <p:spPr>
                      <a:xfrm>
                        <a:off x="304800" y="549474"/>
                        <a:ext cx="11341100" cy="3390900"/>
                      </a:xfrm>
                      <a:prstGeom prst="rect">
                        <a:avLst/>
                      </a:prstGeom>
                    </p:spPr>
                  </p:pic>
                </p:oleObj>
              </mc:Fallback>
            </mc:AlternateContent>
          </a:graphicData>
        </a:graphic>
      </p:graphicFrame>
      <p:pic>
        <p:nvPicPr>
          <p:cNvPr id="28675" name="Picture 3" descr="X135"/>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81626" y="3752779"/>
            <a:ext cx="5238806" cy="248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364848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4213454415"/>
              </p:ext>
            </p:extLst>
          </p:nvPr>
        </p:nvGraphicFramePr>
        <p:xfrm>
          <a:off x="19531" y="814459"/>
          <a:ext cx="8978900" cy="3200400"/>
        </p:xfrm>
        <a:graphic>
          <a:graphicData uri="http://schemas.openxmlformats.org/presentationml/2006/ole">
            <mc:AlternateContent xmlns:mc="http://schemas.openxmlformats.org/markup-compatibility/2006">
              <mc:Choice xmlns:v="urn:schemas-microsoft-com:vml" Requires="v">
                <p:oleObj spid="_x0000_s29780" name="Document" r:id="rId3" imgW="8975075" imgH="3398637" progId="Word.Document.8">
                  <p:embed/>
                </p:oleObj>
              </mc:Choice>
              <mc:Fallback>
                <p:oleObj name="Document" r:id="rId3" imgW="8975075" imgH="3398637" progId="Word.Document.8">
                  <p:embed/>
                  <p:pic>
                    <p:nvPicPr>
                      <p:cNvPr id="0" name="对象 1"/>
                      <p:cNvPicPr>
                        <a:picLocks noChangeAspect="1" noChangeArrowheads="1"/>
                      </p:cNvPicPr>
                      <p:nvPr/>
                    </p:nvPicPr>
                    <p:blipFill>
                      <a:blip r:embed="rId4"/>
                      <a:srcRect/>
                      <a:stretch>
                        <a:fillRect/>
                      </a:stretch>
                    </p:blipFill>
                    <p:spPr bwMode="auto">
                      <a:xfrm>
                        <a:off x="19531" y="814459"/>
                        <a:ext cx="89789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455360183"/>
              </p:ext>
            </p:extLst>
          </p:nvPr>
        </p:nvGraphicFramePr>
        <p:xfrm>
          <a:off x="469581" y="4014859"/>
          <a:ext cx="11493500" cy="1917700"/>
        </p:xfrm>
        <a:graphic>
          <a:graphicData uri="http://schemas.openxmlformats.org/presentationml/2006/ole">
            <mc:AlternateContent xmlns:mc="http://schemas.openxmlformats.org/markup-compatibility/2006">
              <mc:Choice xmlns:v="urn:schemas-microsoft-com:vml" Requires="v">
                <p:oleObj spid="_x0000_s29781" name="Document" r:id="rId5" imgW="11484297" imgH="1927214" progId="Word.Document.8">
                  <p:embed/>
                </p:oleObj>
              </mc:Choice>
              <mc:Fallback>
                <p:oleObj name="Document" r:id="rId5" imgW="11484297" imgH="1927214" progId="Word.Document.8">
                  <p:embed/>
                  <p:pic>
                    <p:nvPicPr>
                      <p:cNvPr id="0" name=""/>
                      <p:cNvPicPr/>
                      <p:nvPr/>
                    </p:nvPicPr>
                    <p:blipFill>
                      <a:blip r:embed="rId6"/>
                      <a:stretch>
                        <a:fillRect/>
                      </a:stretch>
                    </p:blipFill>
                    <p:spPr>
                      <a:xfrm>
                        <a:off x="469581" y="4014859"/>
                        <a:ext cx="11493500" cy="1917700"/>
                      </a:xfrm>
                      <a:prstGeom prst="rect">
                        <a:avLst/>
                      </a:prstGeom>
                    </p:spPr>
                  </p:pic>
                </p:oleObj>
              </mc:Fallback>
            </mc:AlternateContent>
          </a:graphicData>
        </a:graphic>
      </p:graphicFrame>
    </p:spTree>
    <p:extLst>
      <p:ext uri="{BB962C8B-B14F-4D97-AF65-F5344CB8AC3E}">
        <p14:creationId xmlns:p14="http://schemas.microsoft.com/office/powerpoint/2010/main" val="5015733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下列叙述中，正确的是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9" name="矩形 8"/>
          <p:cNvSpPr/>
          <p:nvPr/>
        </p:nvSpPr>
        <p:spPr>
          <a:xfrm>
            <a:off x="516880" y="1446382"/>
            <a:ext cx="11397613" cy="2448723"/>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两种微粒若核外电子排布相同，则其化学性质一定相同</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单原子形成的离子一定有稀有气体元素原子的核外电子排布</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两种原子的核外电子排布相同，则一定属于同种元素</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存在两种质子数和电子数均相同的阳离子和阴离</a:t>
            </a:r>
            <a:r>
              <a:rPr lang="zh-CN" altLang="zh-CN" sz="2600" kern="100" dirty="0" smtClean="0">
                <a:latin typeface="Times New Roman"/>
                <a:ea typeface="微软雅黑"/>
                <a:cs typeface="Times New Roman"/>
              </a:rPr>
              <a:t>子</a:t>
            </a:r>
            <a:endParaRPr lang="zh-CN" altLang="zh-CN" sz="1050" kern="100" dirty="0">
              <a:latin typeface="宋体"/>
              <a:cs typeface="Courier New"/>
            </a:endParaRPr>
          </a:p>
        </p:txBody>
      </p:sp>
      <p:sp>
        <p:nvSpPr>
          <p:cNvPr id="11" name="TextBox 10"/>
          <p:cNvSpPr txBox="1"/>
          <p:nvPr/>
        </p:nvSpPr>
        <p:spPr>
          <a:xfrm>
            <a:off x="4159991" y="882813"/>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60462888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1565789"/>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latin typeface="Times New Roman"/>
                <a:ea typeface="微软雅黑"/>
                <a:cs typeface="Times New Roman"/>
              </a:rPr>
              <a:t>一、人类认识原子结构的历程　原子核的构成</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黑体"/>
                <a:cs typeface="Courier New"/>
              </a:rPr>
              <a:t>1</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人类认识原子结构的历</a:t>
            </a:r>
            <a:r>
              <a:rPr lang="zh-CN" altLang="zh-CN" sz="2600" kern="100" dirty="0" smtClean="0">
                <a:latin typeface="Times New Roman"/>
                <a:ea typeface="黑体"/>
                <a:cs typeface="Times New Roman"/>
              </a:rPr>
              <a:t>程</a:t>
            </a:r>
            <a:endParaRPr lang="en-US" altLang="zh-CN" sz="2600" kern="100" dirty="0" smtClean="0">
              <a:latin typeface="Times New Roman"/>
              <a:ea typeface="黑体"/>
              <a:cs typeface="Times New Roman"/>
            </a:endParaRPr>
          </a:p>
          <a:p>
            <a:pPr algn="just">
              <a:lnSpc>
                <a:spcPct val="150000"/>
              </a:lnSpc>
              <a:spcAft>
                <a:spcPts val="0"/>
              </a:spcAft>
              <a:tabLst>
                <a:tab pos="3510915" algn="l"/>
              </a:tabLst>
            </a:pPr>
            <a:endParaRPr lang="zh-CN" altLang="zh-CN" sz="1050" kern="100" dirty="0">
              <a:latin typeface="宋体"/>
              <a:cs typeface="Courier New"/>
            </a:endParaRPr>
          </a:p>
        </p:txBody>
      </p:sp>
      <p:pic>
        <p:nvPicPr>
          <p:cNvPr id="102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4626" y="2247546"/>
            <a:ext cx="9721080" cy="397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3889961" y="2304669"/>
            <a:ext cx="1107996" cy="461665"/>
          </a:xfrm>
          <a:prstGeom prst="rect">
            <a:avLst/>
          </a:prstGeom>
        </p:spPr>
        <p:txBody>
          <a:bodyPr wrap="none">
            <a:spAutoFit/>
          </a:bodyPr>
          <a:lstStyle/>
          <a:p>
            <a:r>
              <a:rPr lang="zh-CN" altLang="zh-CN" sz="2400" kern="100" dirty="0">
                <a:solidFill>
                  <a:srgbClr val="C00000"/>
                </a:solidFill>
                <a:latin typeface="Times New Roman"/>
                <a:ea typeface="微软雅黑"/>
                <a:cs typeface="Times New Roman"/>
              </a:rPr>
              <a:t>道尔顿</a:t>
            </a:r>
            <a:endParaRPr lang="zh-CN" altLang="en-US" sz="1800" dirty="0"/>
          </a:p>
        </p:txBody>
      </p:sp>
      <p:sp>
        <p:nvSpPr>
          <p:cNvPr id="9" name="矩形 8"/>
          <p:cNvSpPr/>
          <p:nvPr/>
        </p:nvSpPr>
        <p:spPr>
          <a:xfrm>
            <a:off x="3169881" y="2968129"/>
            <a:ext cx="1107996" cy="461665"/>
          </a:xfrm>
          <a:prstGeom prst="rect">
            <a:avLst/>
          </a:prstGeom>
        </p:spPr>
        <p:txBody>
          <a:bodyPr wrap="none">
            <a:spAutoFit/>
          </a:bodyPr>
          <a:lstStyle/>
          <a:p>
            <a:r>
              <a:rPr lang="zh-CN" altLang="zh-CN" sz="2400" kern="100" dirty="0">
                <a:solidFill>
                  <a:srgbClr val="C00000"/>
                </a:solidFill>
                <a:latin typeface="Times New Roman"/>
                <a:ea typeface="微软雅黑"/>
                <a:cs typeface="Times New Roman"/>
              </a:rPr>
              <a:t>汤姆生</a:t>
            </a:r>
            <a:endParaRPr lang="zh-CN" altLang="en-US" sz="1800" dirty="0"/>
          </a:p>
        </p:txBody>
      </p:sp>
      <p:sp>
        <p:nvSpPr>
          <p:cNvPr id="11" name="矩形 10"/>
          <p:cNvSpPr/>
          <p:nvPr/>
        </p:nvSpPr>
        <p:spPr>
          <a:xfrm>
            <a:off x="5419835" y="3643204"/>
            <a:ext cx="4185761" cy="461665"/>
          </a:xfrm>
          <a:prstGeom prst="rect">
            <a:avLst/>
          </a:prstGeom>
        </p:spPr>
        <p:txBody>
          <a:bodyPr wrap="none">
            <a:spAutoFit/>
          </a:bodyPr>
          <a:lstStyle/>
          <a:p>
            <a:r>
              <a:rPr lang="en-US" altLang="zh-CN" sz="2400" kern="100" dirty="0">
                <a:solidFill>
                  <a:srgbClr val="C00000"/>
                </a:solidFill>
                <a:latin typeface="宋体"/>
                <a:ea typeface="微软雅黑"/>
                <a:cs typeface="Times New Roman"/>
              </a:rPr>
              <a:t>“</a:t>
            </a:r>
            <a:r>
              <a:rPr lang="zh-CN" altLang="zh-CN" sz="2400" kern="100" dirty="0">
                <a:solidFill>
                  <a:srgbClr val="C00000"/>
                </a:solidFill>
                <a:latin typeface="Times New Roman"/>
                <a:ea typeface="微软雅黑"/>
                <a:cs typeface="Times New Roman"/>
              </a:rPr>
              <a:t>有核模型</a:t>
            </a:r>
            <a:r>
              <a:rPr lang="en-US" altLang="zh-CN" sz="2400" kern="100" dirty="0">
                <a:solidFill>
                  <a:srgbClr val="C00000"/>
                </a:solidFill>
                <a:latin typeface="宋体"/>
                <a:ea typeface="微软雅黑"/>
                <a:cs typeface="Times New Roman"/>
              </a:rPr>
              <a:t>”</a:t>
            </a:r>
            <a:r>
              <a:rPr lang="zh-CN" altLang="zh-CN" sz="2400" kern="100" dirty="0">
                <a:solidFill>
                  <a:srgbClr val="C00000"/>
                </a:solidFill>
                <a:latin typeface="Times New Roman"/>
                <a:ea typeface="微软雅黑"/>
                <a:cs typeface="Times New Roman"/>
              </a:rPr>
              <a:t>或</a:t>
            </a:r>
            <a:r>
              <a:rPr lang="en-US" altLang="zh-CN" sz="2400" kern="100" dirty="0">
                <a:solidFill>
                  <a:srgbClr val="C00000"/>
                </a:solidFill>
                <a:latin typeface="宋体"/>
                <a:ea typeface="微软雅黑"/>
                <a:cs typeface="Times New Roman"/>
              </a:rPr>
              <a:t>“</a:t>
            </a:r>
            <a:r>
              <a:rPr lang="zh-CN" altLang="zh-CN" sz="2400" kern="100" dirty="0">
                <a:solidFill>
                  <a:srgbClr val="C00000"/>
                </a:solidFill>
                <a:latin typeface="Times New Roman"/>
                <a:ea typeface="微软雅黑"/>
                <a:cs typeface="Times New Roman"/>
              </a:rPr>
              <a:t>行星模型</a:t>
            </a:r>
            <a:r>
              <a:rPr lang="en-US" altLang="zh-CN" sz="2400" kern="100" dirty="0">
                <a:solidFill>
                  <a:srgbClr val="C00000"/>
                </a:solidFill>
                <a:latin typeface="宋体"/>
                <a:ea typeface="微软雅黑"/>
                <a:cs typeface="Times New Roman"/>
              </a:rPr>
              <a:t>”</a:t>
            </a:r>
            <a:endParaRPr lang="zh-CN" altLang="en-US" sz="1800" dirty="0"/>
          </a:p>
        </p:txBody>
      </p:sp>
      <p:sp>
        <p:nvSpPr>
          <p:cNvPr id="13" name="矩形 12"/>
          <p:cNvSpPr/>
          <p:nvPr/>
        </p:nvSpPr>
        <p:spPr>
          <a:xfrm>
            <a:off x="4024976" y="4287501"/>
            <a:ext cx="800219" cy="461665"/>
          </a:xfrm>
          <a:prstGeom prst="rect">
            <a:avLst/>
          </a:prstGeom>
        </p:spPr>
        <p:txBody>
          <a:bodyPr wrap="none">
            <a:spAutoFit/>
          </a:bodyPr>
          <a:lstStyle/>
          <a:p>
            <a:r>
              <a:rPr lang="zh-CN" altLang="zh-CN" sz="2400" kern="100" dirty="0">
                <a:solidFill>
                  <a:srgbClr val="C00000"/>
                </a:solidFill>
                <a:latin typeface="Times New Roman"/>
                <a:ea typeface="微软雅黑"/>
                <a:cs typeface="Times New Roman"/>
              </a:rPr>
              <a:t>玻尔</a:t>
            </a:r>
            <a:endParaRPr lang="zh-CN" altLang="en-US" sz="1800" dirty="0"/>
          </a:p>
        </p:txBody>
      </p:sp>
    </p:spTree>
    <p:extLst>
      <p:ext uri="{BB962C8B-B14F-4D97-AF65-F5344CB8AC3E}">
        <p14:creationId xmlns:p14="http://schemas.microsoft.com/office/powerpoint/2010/main" val="357049578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P spid="1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1176795"/>
            <a:ext cx="11654075" cy="364815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两种微粒，核外电子排布相同，核电荷数不一定相同，则化学性质不一定相同，如</a:t>
            </a:r>
            <a:r>
              <a:rPr lang="en-US" altLang="zh-CN" sz="2600" b="1" kern="100" dirty="0">
                <a:solidFill>
                  <a:srgbClr val="0000FF"/>
                </a:solidFill>
                <a:latin typeface="Times New Roman"/>
                <a:ea typeface="仿宋_GB2312"/>
                <a:cs typeface="Courier New"/>
              </a:rPr>
              <a:t>O</a:t>
            </a:r>
            <a:r>
              <a:rPr lang="en-US" altLang="zh-CN" sz="2600" b="1" kern="100" baseline="30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F</a:t>
            </a:r>
            <a:r>
              <a:rPr lang="en-US" altLang="zh-CN" sz="2600" b="1" kern="100" baseline="300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Ne</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Na</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Mg</a:t>
            </a:r>
            <a:r>
              <a:rPr lang="en-US" altLang="zh-CN" sz="2600" b="1" kern="100" baseline="30000" dirty="0">
                <a:solidFill>
                  <a:srgbClr val="0000FF"/>
                </a:solidFill>
                <a:latin typeface="Times New Roman"/>
                <a:ea typeface="仿宋_GB2312"/>
                <a:cs typeface="Courier New"/>
              </a:rPr>
              <a:t>2</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的核外电子排布相同，但化学性质不同，</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错误；有些单原子形成的离子并不一定具有稀有气体元素原子的核外电子排布，如</a:t>
            </a:r>
            <a:r>
              <a:rPr lang="en-US" altLang="zh-CN" sz="2600" b="1" kern="100" dirty="0">
                <a:solidFill>
                  <a:srgbClr val="0000FF"/>
                </a:solidFill>
                <a:latin typeface="Times New Roman"/>
                <a:ea typeface="仿宋_GB2312"/>
                <a:cs typeface="Courier New"/>
              </a:rPr>
              <a:t>H</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错误；核外电子排布相同的原子，其质子数必相等，则一定属于同种元素，</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正确；质子数和电子数均分别相同，则粒子所带的电荷数必相等，不可能一个是阳离子</a:t>
            </a:r>
            <a:r>
              <a:rPr lang="en-US" altLang="zh-CN" sz="2600" b="1" kern="1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带正电荷</a:t>
            </a:r>
            <a:r>
              <a:rPr lang="en-US" altLang="zh-CN" sz="2600" b="1" kern="1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，一个是阴离子</a:t>
            </a:r>
            <a:r>
              <a:rPr lang="en-US" altLang="zh-CN" sz="2600" b="1" kern="1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带负电荷</a:t>
            </a:r>
            <a:r>
              <a:rPr lang="en-US" altLang="zh-CN" sz="2600" b="1" kern="1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错误</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426499739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5.</a:t>
            </a:r>
            <a:r>
              <a:rPr lang="zh-CN" altLang="zh-CN" sz="2600" kern="100" dirty="0">
                <a:latin typeface="Times New Roman"/>
                <a:ea typeface="微软雅黑"/>
                <a:cs typeface="Times New Roman"/>
              </a:rPr>
              <a:t>有关</a:t>
            </a:r>
            <a:r>
              <a:rPr lang="en-US" altLang="zh-CN" sz="2600" kern="100" dirty="0" err="1">
                <a:latin typeface="Times New Roman"/>
                <a:ea typeface="微软雅黑"/>
                <a:cs typeface="Courier New"/>
              </a:rPr>
              <a:t>Cl</a:t>
            </a:r>
            <a:r>
              <a:rPr lang="zh-CN" altLang="zh-CN" sz="2600" kern="100" dirty="0">
                <a:latin typeface="Times New Roman"/>
                <a:ea typeface="微软雅黑"/>
                <a:cs typeface="Times New Roman"/>
              </a:rPr>
              <a:t>和</a:t>
            </a:r>
            <a:r>
              <a:rPr lang="en-US" altLang="zh-CN" sz="2600" kern="100" dirty="0" err="1">
                <a:latin typeface="Times New Roman"/>
                <a:ea typeface="微软雅黑"/>
                <a:cs typeface="Courier New"/>
              </a:rPr>
              <a:t>Cl</a:t>
            </a:r>
            <a:r>
              <a:rPr lang="en-US" altLang="zh-CN" sz="2600" kern="100" baseline="30000" dirty="0">
                <a:latin typeface="Times New Roman"/>
                <a:ea typeface="微软雅黑"/>
                <a:cs typeface="Courier New"/>
              </a:rPr>
              <a:t>-</a:t>
            </a:r>
            <a:r>
              <a:rPr lang="zh-CN" altLang="zh-CN" sz="2600" kern="100" dirty="0">
                <a:latin typeface="Times New Roman"/>
                <a:ea typeface="微软雅黑"/>
                <a:cs typeface="Times New Roman"/>
              </a:rPr>
              <a:t>两种粒子中说法正确的是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9" name="矩形 8"/>
          <p:cNvSpPr/>
          <p:nvPr/>
        </p:nvSpPr>
        <p:spPr>
          <a:xfrm>
            <a:off x="516880" y="1446382"/>
            <a:ext cx="11397613" cy="4924401"/>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宋体"/>
                <a:ea typeface="微软雅黑"/>
                <a:cs typeface="Times New Roman"/>
              </a:rPr>
              <a:t>①</a:t>
            </a:r>
            <a:r>
              <a:rPr lang="zh-CN" altLang="zh-CN" sz="2600" kern="100" dirty="0">
                <a:latin typeface="Times New Roman"/>
                <a:ea typeface="微软雅黑"/>
                <a:cs typeface="Times New Roman"/>
              </a:rPr>
              <a:t>核内质子数相同　</a:t>
            </a:r>
            <a:r>
              <a:rPr lang="en-US" altLang="zh-CN" sz="2600" kern="100" dirty="0">
                <a:latin typeface="宋体"/>
                <a:ea typeface="微软雅黑"/>
                <a:cs typeface="Times New Roman"/>
              </a:rPr>
              <a:t>②</a:t>
            </a:r>
            <a:r>
              <a:rPr lang="zh-CN" altLang="zh-CN" sz="2600" kern="100" dirty="0">
                <a:latin typeface="Times New Roman"/>
                <a:ea typeface="微软雅黑"/>
                <a:cs typeface="Times New Roman"/>
              </a:rPr>
              <a:t>核外电子数相同</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宋体"/>
                <a:ea typeface="微软雅黑"/>
                <a:cs typeface="Times New Roman"/>
              </a:rPr>
              <a:t>③</a:t>
            </a:r>
            <a:r>
              <a:rPr lang="zh-CN" altLang="zh-CN" sz="2600" kern="100" dirty="0">
                <a:latin typeface="Times New Roman"/>
                <a:ea typeface="微软雅黑"/>
                <a:cs typeface="Times New Roman"/>
              </a:rPr>
              <a:t>最外层电子数相同　</a:t>
            </a:r>
            <a:r>
              <a:rPr lang="en-US" altLang="zh-CN" sz="2600" kern="100" dirty="0">
                <a:latin typeface="宋体"/>
                <a:ea typeface="微软雅黑"/>
                <a:cs typeface="Times New Roman"/>
              </a:rPr>
              <a:t>④</a:t>
            </a:r>
            <a:r>
              <a:rPr lang="zh-CN" altLang="zh-CN" sz="2600" kern="100" dirty="0">
                <a:latin typeface="Times New Roman"/>
                <a:ea typeface="微软雅黑"/>
                <a:cs typeface="Times New Roman"/>
              </a:rPr>
              <a:t>属于同位素关系</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A.</a:t>
            </a:r>
            <a:r>
              <a:rPr lang="en-US" altLang="zh-CN" sz="2600" kern="100" dirty="0">
                <a:latin typeface="宋体"/>
                <a:ea typeface="微软雅黑"/>
                <a:cs typeface="Times New Roman"/>
              </a:rPr>
              <a:t>①</a:t>
            </a:r>
            <a:r>
              <a:rPr lang="en-US" altLang="zh-CN" sz="2600" kern="100" dirty="0">
                <a:latin typeface="Times New Roman"/>
                <a:ea typeface="微软雅黑"/>
                <a:cs typeface="Courier New"/>
              </a:rPr>
              <a:t>	B.</a:t>
            </a:r>
            <a:r>
              <a:rPr lang="en-US" altLang="zh-CN" sz="2600" kern="100" dirty="0">
                <a:latin typeface="宋体"/>
                <a:ea typeface="微软雅黑"/>
                <a:cs typeface="Times New Roman"/>
              </a:rPr>
              <a:t>②③</a:t>
            </a:r>
            <a:r>
              <a:rPr lang="en-US" altLang="zh-CN" sz="2600" kern="100" dirty="0">
                <a:latin typeface="Times New Roman"/>
                <a:ea typeface="微软雅黑"/>
                <a:cs typeface="Courier New"/>
              </a:rPr>
              <a:t>  </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en-US" altLang="zh-CN" sz="2600" kern="100" dirty="0">
                <a:latin typeface="宋体"/>
                <a:ea typeface="微软雅黑"/>
                <a:cs typeface="Times New Roman"/>
              </a:rPr>
              <a:t>①④</a:t>
            </a:r>
            <a:r>
              <a:rPr lang="en-US" altLang="zh-CN" sz="2600" kern="100" dirty="0">
                <a:latin typeface="Times New Roman"/>
                <a:ea typeface="微软雅黑"/>
                <a:cs typeface="Courier New"/>
              </a:rPr>
              <a:t>	D.</a:t>
            </a:r>
            <a:r>
              <a:rPr lang="en-US" altLang="zh-CN" sz="2600" kern="100" dirty="0">
                <a:latin typeface="宋体"/>
                <a:ea typeface="微软雅黑"/>
                <a:cs typeface="Times New Roman"/>
              </a:rPr>
              <a:t>①③</a:t>
            </a:r>
            <a:endParaRPr lang="zh-CN" altLang="zh-CN" sz="1050" kern="100" dirty="0">
              <a:latin typeface="宋体"/>
              <a:cs typeface="Courier New"/>
            </a:endParaRPr>
          </a:p>
          <a:p>
            <a:pPr algn="just">
              <a:lnSpc>
                <a:spcPct val="150000"/>
              </a:lnSpc>
              <a:spcAft>
                <a:spcPts val="0"/>
              </a:spcAft>
              <a:tabLst>
                <a:tab pos="3510915" algn="l"/>
              </a:tabLst>
            </a:pPr>
            <a:r>
              <a:rPr lang="zh-CN" altLang="zh-CN" sz="2600" b="1" kern="100" dirty="0" smtClean="0">
                <a:solidFill>
                  <a:srgbClr val="0000FF"/>
                </a:solidFill>
                <a:latin typeface="Times New Roman"/>
                <a:ea typeface="黑体"/>
                <a:cs typeface="Times New Roman"/>
              </a:rPr>
              <a:t>解</a:t>
            </a:r>
            <a:r>
              <a:rPr lang="zh-CN" altLang="zh-CN" sz="2600" b="1" kern="100" dirty="0">
                <a:solidFill>
                  <a:srgbClr val="0000FF"/>
                </a:solidFill>
                <a:latin typeface="Times New Roman"/>
                <a:ea typeface="黑体"/>
                <a:cs typeface="Times New Roman"/>
              </a:rPr>
              <a:t>析</a:t>
            </a:r>
            <a:r>
              <a:rPr lang="zh-CN" altLang="zh-CN" sz="2600" b="1" kern="100" dirty="0">
                <a:solidFill>
                  <a:srgbClr val="0000FF"/>
                </a:solidFill>
                <a:latin typeface="Times New Roman"/>
                <a:ea typeface="仿宋_GB2312"/>
                <a:cs typeface="Times New Roman"/>
              </a:rPr>
              <a:t>　</a:t>
            </a:r>
            <a:r>
              <a:rPr lang="en-US" altLang="zh-CN" sz="2600" b="1" kern="100" dirty="0">
                <a:solidFill>
                  <a:srgbClr val="0000FF"/>
                </a:solidFill>
                <a:latin typeface="宋体"/>
                <a:ea typeface="仿宋_GB2312"/>
                <a:cs typeface="Times New Roman"/>
              </a:rPr>
              <a:t>①</a:t>
            </a:r>
            <a:r>
              <a:rPr lang="en-US" altLang="zh-CN" sz="2600" b="1" kern="100" dirty="0" err="1">
                <a:solidFill>
                  <a:srgbClr val="0000FF"/>
                </a:solidFill>
                <a:latin typeface="Times New Roman"/>
                <a:ea typeface="仿宋_GB2312"/>
                <a:cs typeface="Courier New"/>
              </a:rPr>
              <a:t>Cl</a:t>
            </a:r>
            <a:r>
              <a:rPr lang="zh-CN" altLang="zh-CN" sz="2600" b="1" kern="100" dirty="0">
                <a:solidFill>
                  <a:srgbClr val="0000FF"/>
                </a:solidFill>
                <a:latin typeface="Times New Roman"/>
                <a:ea typeface="仿宋_GB2312"/>
                <a:cs typeface="Times New Roman"/>
              </a:rPr>
              <a:t>和</a:t>
            </a:r>
            <a:r>
              <a:rPr lang="en-US" altLang="zh-CN" sz="2600" b="1" kern="100" dirty="0" err="1">
                <a:solidFill>
                  <a:srgbClr val="0000FF"/>
                </a:solidFill>
                <a:latin typeface="Times New Roman"/>
                <a:ea typeface="仿宋_GB2312"/>
                <a:cs typeface="Courier New"/>
              </a:rPr>
              <a:t>Cl</a:t>
            </a:r>
            <a:r>
              <a:rPr lang="en-US" altLang="zh-CN" sz="2600" b="1" kern="100" baseline="300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两种粒子核内质子数均为</a:t>
            </a:r>
            <a:r>
              <a:rPr lang="en-US" altLang="zh-CN" sz="2600" b="1" kern="100" dirty="0">
                <a:solidFill>
                  <a:srgbClr val="0000FF"/>
                </a:solidFill>
                <a:latin typeface="Times New Roman"/>
                <a:ea typeface="仿宋_GB2312"/>
                <a:cs typeface="Courier New"/>
              </a:rPr>
              <a:t>17</a:t>
            </a:r>
            <a:r>
              <a:rPr lang="zh-CN" altLang="zh-CN" sz="2600" b="1" kern="100" dirty="0">
                <a:solidFill>
                  <a:srgbClr val="0000FF"/>
                </a:solidFill>
                <a:latin typeface="Times New Roman"/>
                <a:ea typeface="仿宋_GB2312"/>
                <a:cs typeface="Times New Roman"/>
              </a:rPr>
              <a:t>，故</a:t>
            </a:r>
            <a:r>
              <a:rPr lang="en-US" altLang="zh-CN" sz="2600" b="1" kern="100" dirty="0">
                <a:solidFill>
                  <a:srgbClr val="0000FF"/>
                </a:solidFill>
                <a:latin typeface="宋体"/>
                <a:ea typeface="仿宋_GB2312"/>
                <a:cs typeface="Times New Roman"/>
              </a:rPr>
              <a:t>①</a:t>
            </a:r>
            <a:r>
              <a:rPr lang="zh-CN" altLang="zh-CN" sz="2600" b="1" kern="100" dirty="0">
                <a:solidFill>
                  <a:srgbClr val="0000FF"/>
                </a:solidFill>
                <a:latin typeface="Times New Roman"/>
                <a:ea typeface="仿宋_GB2312"/>
                <a:cs typeface="Times New Roman"/>
              </a:rPr>
              <a:t>正确；</a:t>
            </a:r>
            <a:r>
              <a:rPr lang="en-US" altLang="zh-CN" sz="2600" b="1" kern="100" dirty="0">
                <a:solidFill>
                  <a:srgbClr val="0000FF"/>
                </a:solidFill>
                <a:latin typeface="宋体"/>
                <a:ea typeface="仿宋_GB2312"/>
                <a:cs typeface="Times New Roman"/>
              </a:rPr>
              <a:t>②</a:t>
            </a:r>
            <a:r>
              <a:rPr lang="en-US" altLang="zh-CN" sz="2600" b="1" kern="100" dirty="0" err="1">
                <a:solidFill>
                  <a:srgbClr val="0000FF"/>
                </a:solidFill>
                <a:latin typeface="Times New Roman"/>
                <a:ea typeface="仿宋_GB2312"/>
                <a:cs typeface="Courier New"/>
              </a:rPr>
              <a:t>Cl</a:t>
            </a:r>
            <a:r>
              <a:rPr lang="zh-CN" altLang="zh-CN" sz="2600" b="1" kern="100" dirty="0">
                <a:solidFill>
                  <a:srgbClr val="0000FF"/>
                </a:solidFill>
                <a:latin typeface="Times New Roman"/>
                <a:ea typeface="仿宋_GB2312"/>
                <a:cs typeface="Times New Roman"/>
              </a:rPr>
              <a:t>的核外电子数为</a:t>
            </a:r>
            <a:r>
              <a:rPr lang="en-US" altLang="zh-CN" sz="2600" b="1" kern="100" dirty="0">
                <a:solidFill>
                  <a:srgbClr val="0000FF"/>
                </a:solidFill>
                <a:latin typeface="Times New Roman"/>
                <a:ea typeface="仿宋_GB2312"/>
                <a:cs typeface="Courier New"/>
              </a:rPr>
              <a:t>17</a:t>
            </a:r>
            <a:r>
              <a:rPr lang="zh-CN" altLang="zh-CN" sz="2600" b="1" kern="100" dirty="0">
                <a:solidFill>
                  <a:srgbClr val="0000FF"/>
                </a:solidFill>
                <a:latin typeface="Times New Roman"/>
                <a:ea typeface="仿宋_GB2312"/>
                <a:cs typeface="Times New Roman"/>
              </a:rPr>
              <a:t>，</a:t>
            </a:r>
            <a:r>
              <a:rPr lang="en-US" altLang="zh-CN" sz="2600" b="1" kern="100" dirty="0" err="1">
                <a:solidFill>
                  <a:srgbClr val="0000FF"/>
                </a:solidFill>
                <a:latin typeface="Times New Roman"/>
                <a:ea typeface="仿宋_GB2312"/>
                <a:cs typeface="Courier New"/>
              </a:rPr>
              <a:t>Cl</a:t>
            </a:r>
            <a:r>
              <a:rPr lang="en-US" altLang="zh-CN" sz="2600" b="1" kern="100" baseline="300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的核外电子数为</a:t>
            </a:r>
            <a:r>
              <a:rPr lang="en-US" altLang="zh-CN" sz="2600" b="1" kern="100" dirty="0">
                <a:solidFill>
                  <a:srgbClr val="0000FF"/>
                </a:solidFill>
                <a:latin typeface="Times New Roman"/>
                <a:ea typeface="仿宋_GB2312"/>
                <a:cs typeface="Courier New"/>
              </a:rPr>
              <a:t>18</a:t>
            </a:r>
            <a:r>
              <a:rPr lang="zh-CN" altLang="zh-CN" sz="2600" b="1" kern="100" dirty="0">
                <a:solidFill>
                  <a:srgbClr val="0000FF"/>
                </a:solidFill>
                <a:latin typeface="Times New Roman"/>
                <a:ea typeface="仿宋_GB2312"/>
                <a:cs typeface="Times New Roman"/>
              </a:rPr>
              <a:t>，故</a:t>
            </a:r>
            <a:r>
              <a:rPr lang="en-US" altLang="zh-CN" sz="2600" b="1" kern="100" dirty="0">
                <a:solidFill>
                  <a:srgbClr val="0000FF"/>
                </a:solidFill>
                <a:latin typeface="宋体"/>
                <a:ea typeface="仿宋_GB2312"/>
                <a:cs typeface="Times New Roman"/>
              </a:rPr>
              <a:t>②</a:t>
            </a:r>
            <a:r>
              <a:rPr lang="zh-CN" altLang="zh-CN" sz="2600" b="1" kern="100" dirty="0">
                <a:solidFill>
                  <a:srgbClr val="0000FF"/>
                </a:solidFill>
                <a:latin typeface="Times New Roman"/>
                <a:ea typeface="仿宋_GB2312"/>
                <a:cs typeface="Times New Roman"/>
              </a:rPr>
              <a:t>错误；</a:t>
            </a:r>
            <a:r>
              <a:rPr lang="en-US" altLang="zh-CN" sz="2600" b="1" kern="100" dirty="0">
                <a:solidFill>
                  <a:srgbClr val="0000FF"/>
                </a:solidFill>
                <a:latin typeface="宋体"/>
                <a:ea typeface="仿宋_GB2312"/>
                <a:cs typeface="Times New Roman"/>
              </a:rPr>
              <a:t>③</a:t>
            </a:r>
            <a:r>
              <a:rPr lang="en-US" altLang="zh-CN" sz="2600" b="1" kern="100" dirty="0" err="1">
                <a:solidFill>
                  <a:srgbClr val="0000FF"/>
                </a:solidFill>
                <a:latin typeface="Times New Roman"/>
                <a:ea typeface="仿宋_GB2312"/>
                <a:cs typeface="Courier New"/>
              </a:rPr>
              <a:t>Cl</a:t>
            </a:r>
            <a:r>
              <a:rPr lang="zh-CN" altLang="zh-CN" sz="2600" b="1" kern="100" dirty="0">
                <a:solidFill>
                  <a:srgbClr val="0000FF"/>
                </a:solidFill>
                <a:latin typeface="Times New Roman"/>
                <a:ea typeface="仿宋_GB2312"/>
                <a:cs typeface="Times New Roman"/>
              </a:rPr>
              <a:t>的最外层电子数是</a:t>
            </a:r>
            <a:r>
              <a:rPr lang="en-US" altLang="zh-CN" sz="2600" b="1" kern="100" dirty="0">
                <a:solidFill>
                  <a:srgbClr val="0000FF"/>
                </a:solidFill>
                <a:latin typeface="Times New Roman"/>
                <a:ea typeface="仿宋_GB2312"/>
                <a:cs typeface="Courier New"/>
              </a:rPr>
              <a:t>7</a:t>
            </a:r>
            <a:r>
              <a:rPr lang="zh-CN" altLang="zh-CN" sz="2600" b="1" kern="100" dirty="0">
                <a:solidFill>
                  <a:srgbClr val="0000FF"/>
                </a:solidFill>
                <a:latin typeface="Times New Roman"/>
                <a:ea typeface="仿宋_GB2312"/>
                <a:cs typeface="Times New Roman"/>
              </a:rPr>
              <a:t>，</a:t>
            </a:r>
            <a:r>
              <a:rPr lang="en-US" altLang="zh-CN" sz="2600" b="1" kern="100" dirty="0" err="1">
                <a:solidFill>
                  <a:srgbClr val="0000FF"/>
                </a:solidFill>
                <a:latin typeface="Times New Roman"/>
                <a:ea typeface="仿宋_GB2312"/>
                <a:cs typeface="Courier New"/>
              </a:rPr>
              <a:t>Cl</a:t>
            </a:r>
            <a:r>
              <a:rPr lang="en-US" altLang="zh-CN" sz="2600" b="1" kern="100" baseline="300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的最外层电子数是</a:t>
            </a:r>
            <a:r>
              <a:rPr lang="en-US" altLang="zh-CN" sz="2600" b="1" kern="100" dirty="0">
                <a:solidFill>
                  <a:srgbClr val="0000FF"/>
                </a:solidFill>
                <a:latin typeface="Times New Roman"/>
                <a:ea typeface="仿宋_GB2312"/>
                <a:cs typeface="Courier New"/>
              </a:rPr>
              <a:t>8</a:t>
            </a:r>
            <a:r>
              <a:rPr lang="zh-CN" altLang="zh-CN" sz="2600" b="1" kern="100" dirty="0">
                <a:solidFill>
                  <a:srgbClr val="0000FF"/>
                </a:solidFill>
                <a:latin typeface="Times New Roman"/>
                <a:ea typeface="仿宋_GB2312"/>
                <a:cs typeface="Times New Roman"/>
              </a:rPr>
              <a:t>，故</a:t>
            </a:r>
            <a:r>
              <a:rPr lang="en-US" altLang="zh-CN" sz="2600" b="1" kern="100" dirty="0">
                <a:solidFill>
                  <a:srgbClr val="0000FF"/>
                </a:solidFill>
                <a:latin typeface="宋体"/>
                <a:ea typeface="仿宋_GB2312"/>
                <a:cs typeface="Times New Roman"/>
              </a:rPr>
              <a:t>③</a:t>
            </a:r>
            <a:r>
              <a:rPr lang="zh-CN" altLang="zh-CN" sz="2600" b="1" kern="100" dirty="0">
                <a:solidFill>
                  <a:srgbClr val="0000FF"/>
                </a:solidFill>
                <a:latin typeface="Times New Roman"/>
                <a:ea typeface="仿宋_GB2312"/>
                <a:cs typeface="Times New Roman"/>
              </a:rPr>
              <a:t>错误；</a:t>
            </a:r>
            <a:r>
              <a:rPr lang="en-US" altLang="zh-CN" sz="2600" b="1" kern="100" dirty="0">
                <a:solidFill>
                  <a:srgbClr val="0000FF"/>
                </a:solidFill>
                <a:latin typeface="宋体"/>
                <a:ea typeface="仿宋_GB2312"/>
                <a:cs typeface="Times New Roman"/>
              </a:rPr>
              <a:t>④</a:t>
            </a:r>
            <a:r>
              <a:rPr lang="zh-CN" altLang="zh-CN" sz="2600" b="1" kern="100" dirty="0">
                <a:solidFill>
                  <a:srgbClr val="0000FF"/>
                </a:solidFill>
                <a:latin typeface="Times New Roman"/>
                <a:ea typeface="仿宋_GB2312"/>
                <a:cs typeface="Times New Roman"/>
              </a:rPr>
              <a:t>同一种元素的不同核素之间互为同位素，</a:t>
            </a:r>
            <a:r>
              <a:rPr lang="en-US" altLang="zh-CN" sz="2600" b="1" kern="100" dirty="0" err="1">
                <a:solidFill>
                  <a:srgbClr val="0000FF"/>
                </a:solidFill>
                <a:latin typeface="Times New Roman"/>
                <a:ea typeface="仿宋_GB2312"/>
                <a:cs typeface="Courier New"/>
              </a:rPr>
              <a:t>Cl</a:t>
            </a:r>
            <a:r>
              <a:rPr lang="en-US" altLang="zh-CN" sz="2600" b="1" kern="100" baseline="300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是离子，不是原子，故</a:t>
            </a:r>
            <a:r>
              <a:rPr lang="en-US" altLang="zh-CN" sz="2600" b="1" kern="100" dirty="0">
                <a:solidFill>
                  <a:srgbClr val="0000FF"/>
                </a:solidFill>
                <a:latin typeface="宋体"/>
                <a:ea typeface="仿宋_GB2312"/>
                <a:cs typeface="Times New Roman"/>
              </a:rPr>
              <a:t>④</a:t>
            </a:r>
            <a:r>
              <a:rPr lang="zh-CN" altLang="zh-CN" sz="2600" b="1" kern="100" dirty="0">
                <a:solidFill>
                  <a:srgbClr val="0000FF"/>
                </a:solidFill>
                <a:latin typeface="Times New Roman"/>
                <a:ea typeface="仿宋_GB2312"/>
                <a:cs typeface="Times New Roman"/>
              </a:rPr>
              <a:t>错误</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
        <p:nvSpPr>
          <p:cNvPr id="11" name="TextBox 10"/>
          <p:cNvSpPr txBox="1"/>
          <p:nvPr/>
        </p:nvSpPr>
        <p:spPr>
          <a:xfrm>
            <a:off x="6140211" y="902418"/>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A</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191334722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blinds(horizontal)">
                                      <p:cBhvr>
                                        <p:cTn id="1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589815245"/>
              </p:ext>
            </p:extLst>
          </p:nvPr>
        </p:nvGraphicFramePr>
        <p:xfrm>
          <a:off x="289561" y="979804"/>
          <a:ext cx="11493500" cy="2540000"/>
        </p:xfrm>
        <a:graphic>
          <a:graphicData uri="http://schemas.openxmlformats.org/presentationml/2006/ole">
            <mc:AlternateContent xmlns:mc="http://schemas.openxmlformats.org/markup-compatibility/2006">
              <mc:Choice xmlns:v="urn:schemas-microsoft-com:vml" Requires="v">
                <p:oleObj spid="_x0000_s30797" name="Document" r:id="rId3" imgW="11484297" imgH="2548978" progId="Word.Document.8">
                  <p:embed/>
                </p:oleObj>
              </mc:Choice>
              <mc:Fallback>
                <p:oleObj name="Document" r:id="rId3" imgW="11484297" imgH="2548978" progId="Word.Document.8">
                  <p:embed/>
                  <p:pic>
                    <p:nvPicPr>
                      <p:cNvPr id="0" name=""/>
                      <p:cNvPicPr/>
                      <p:nvPr/>
                    </p:nvPicPr>
                    <p:blipFill>
                      <a:blip r:embed="rId4"/>
                      <a:stretch>
                        <a:fillRect/>
                      </a:stretch>
                    </p:blipFill>
                    <p:spPr>
                      <a:xfrm>
                        <a:off x="289561" y="979804"/>
                        <a:ext cx="11493500" cy="254000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256179156"/>
              </p:ext>
            </p:extLst>
          </p:nvPr>
        </p:nvGraphicFramePr>
        <p:xfrm>
          <a:off x="540937" y="3429794"/>
          <a:ext cx="11493500" cy="838200"/>
        </p:xfrm>
        <a:graphic>
          <a:graphicData uri="http://schemas.openxmlformats.org/presentationml/2006/ole">
            <mc:AlternateContent xmlns:mc="http://schemas.openxmlformats.org/markup-compatibility/2006">
              <mc:Choice xmlns:v="urn:schemas-microsoft-com:vml" Requires="v">
                <p:oleObj spid="_x0000_s30798" name="Document" r:id="rId5" imgW="11484297" imgH="849659" progId="Word.Document.8">
                  <p:embed/>
                </p:oleObj>
              </mc:Choice>
              <mc:Fallback>
                <p:oleObj name="Document" r:id="rId5" imgW="11484297" imgH="849659" progId="Word.Document.8">
                  <p:embed/>
                  <p:pic>
                    <p:nvPicPr>
                      <p:cNvPr id="0" name=""/>
                      <p:cNvPicPr/>
                      <p:nvPr/>
                    </p:nvPicPr>
                    <p:blipFill>
                      <a:blip r:embed="rId6"/>
                      <a:stretch>
                        <a:fillRect/>
                      </a:stretch>
                    </p:blipFill>
                    <p:spPr>
                      <a:xfrm>
                        <a:off x="540937" y="3429794"/>
                        <a:ext cx="11493500" cy="838200"/>
                      </a:xfrm>
                      <a:prstGeom prst="rect">
                        <a:avLst/>
                      </a:prstGeom>
                    </p:spPr>
                  </p:pic>
                </p:oleObj>
              </mc:Fallback>
            </mc:AlternateContent>
          </a:graphicData>
        </a:graphic>
      </p:graphicFrame>
    </p:spTree>
    <p:extLst>
      <p:ext uri="{BB962C8B-B14F-4D97-AF65-F5344CB8AC3E}">
        <p14:creationId xmlns:p14="http://schemas.microsoft.com/office/powerpoint/2010/main" val="191334722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516677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(2)A</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E</a:t>
            </a:r>
            <a:r>
              <a:rPr lang="zh-CN" altLang="zh-CN" sz="2600" kern="100" dirty="0">
                <a:latin typeface="Times New Roman"/>
                <a:ea typeface="微软雅黑"/>
                <a:cs typeface="Times New Roman"/>
              </a:rPr>
              <a:t>五种元素原子的核电荷数均小于</a:t>
            </a:r>
            <a:r>
              <a:rPr lang="en-US" altLang="zh-CN" sz="2600" kern="100" dirty="0">
                <a:latin typeface="Times New Roman"/>
                <a:ea typeface="微软雅黑"/>
                <a:cs typeface="Courier New"/>
              </a:rPr>
              <a:t>18</a:t>
            </a:r>
            <a:r>
              <a:rPr lang="zh-CN" altLang="zh-CN" sz="2600" kern="100" dirty="0">
                <a:latin typeface="Times New Roman"/>
                <a:ea typeface="微软雅黑"/>
                <a:cs typeface="Times New Roman"/>
              </a:rPr>
              <a:t>，</a:t>
            </a:r>
            <a:r>
              <a:rPr lang="en-US" altLang="zh-CN" sz="2600" i="1" kern="100" dirty="0">
                <a:latin typeface="Times New Roman"/>
                <a:ea typeface="微软雅黑"/>
                <a:cs typeface="Courier New"/>
              </a:rPr>
              <a:t>a</a:t>
            </a:r>
            <a:r>
              <a:rPr lang="zh-CN" altLang="zh-CN" sz="2600" kern="100" dirty="0">
                <a:latin typeface="Times New Roman"/>
                <a:ea typeface="微软雅黑"/>
                <a:cs typeface="Times New Roman"/>
              </a:rPr>
              <a:t>、</a:t>
            </a:r>
            <a:r>
              <a:rPr lang="en-US" altLang="zh-CN" sz="2600" i="1" kern="100" dirty="0">
                <a:latin typeface="Times New Roman"/>
                <a:ea typeface="微软雅黑"/>
                <a:cs typeface="Courier New"/>
              </a:rPr>
              <a:t>b</a:t>
            </a:r>
            <a:r>
              <a:rPr lang="zh-CN" altLang="zh-CN" sz="2600" kern="100" dirty="0">
                <a:latin typeface="Times New Roman"/>
                <a:ea typeface="微软雅黑"/>
                <a:cs typeface="Times New Roman"/>
              </a:rPr>
              <a:t>是自然数，</a:t>
            </a: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元素原子</a:t>
            </a:r>
            <a:r>
              <a:rPr lang="en-US" altLang="zh-CN" sz="2600" kern="100" dirty="0">
                <a:latin typeface="Times New Roman"/>
                <a:ea typeface="微软雅黑"/>
                <a:cs typeface="Courier New"/>
              </a:rPr>
              <a:t>M</a:t>
            </a:r>
            <a:r>
              <a:rPr lang="zh-CN" altLang="zh-CN" sz="2600" kern="100" dirty="0">
                <a:latin typeface="Times New Roman"/>
                <a:ea typeface="微软雅黑"/>
                <a:cs typeface="Times New Roman"/>
              </a:rPr>
              <a:t>层上有一个电子；</a:t>
            </a: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元素原子次外层电子数是最外层电子数的</a:t>
            </a: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倍；</a:t>
            </a: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元素原子最外层电子数是次外层电子数的</a:t>
            </a: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倍；</a:t>
            </a: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元素原子最外层电子数为</a:t>
            </a:r>
            <a:r>
              <a:rPr lang="en-US" altLang="zh-CN" sz="2600" i="1" kern="100" dirty="0">
                <a:latin typeface="Times New Roman"/>
                <a:ea typeface="微软雅黑"/>
                <a:cs typeface="Courier New"/>
              </a:rPr>
              <a:t>a</a:t>
            </a:r>
            <a:r>
              <a:rPr lang="zh-CN" altLang="zh-CN" sz="2600" kern="100" dirty="0">
                <a:latin typeface="Times New Roman"/>
                <a:ea typeface="微软雅黑"/>
                <a:cs typeface="Times New Roman"/>
              </a:rPr>
              <a:t>，次外层电子数为</a:t>
            </a:r>
            <a:r>
              <a:rPr lang="en-US" altLang="zh-CN" sz="2600" i="1" kern="100" dirty="0">
                <a:latin typeface="Times New Roman"/>
                <a:ea typeface="微软雅黑"/>
                <a:cs typeface="Courier New"/>
              </a:rPr>
              <a:t>b</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E</a:t>
            </a:r>
            <a:r>
              <a:rPr lang="zh-CN" altLang="zh-CN" sz="2600" kern="100" dirty="0">
                <a:latin typeface="Times New Roman"/>
                <a:ea typeface="微软雅黑"/>
                <a:cs typeface="Times New Roman"/>
              </a:rPr>
              <a:t>元素原子的</a:t>
            </a:r>
            <a:r>
              <a:rPr lang="en-US" altLang="zh-CN" sz="2600" kern="100" dirty="0">
                <a:latin typeface="Times New Roman"/>
                <a:ea typeface="微软雅黑"/>
                <a:cs typeface="Courier New"/>
              </a:rPr>
              <a:t>M</a:t>
            </a:r>
            <a:r>
              <a:rPr lang="zh-CN" altLang="zh-CN" sz="2600" kern="100" dirty="0">
                <a:latin typeface="Times New Roman"/>
                <a:ea typeface="微软雅黑"/>
                <a:cs typeface="Times New Roman"/>
              </a:rPr>
              <a:t>层电子数为</a:t>
            </a:r>
            <a:r>
              <a:rPr lang="en-US" altLang="zh-CN" sz="2600" i="1" kern="100" dirty="0">
                <a:latin typeface="Times New Roman"/>
                <a:ea typeface="微软雅黑"/>
                <a:cs typeface="Courier New"/>
              </a:rPr>
              <a:t>a</a:t>
            </a:r>
            <a:r>
              <a:rPr lang="en-US" altLang="zh-CN" sz="2600" kern="100" dirty="0">
                <a:latin typeface="Times New Roman"/>
                <a:ea typeface="微软雅黑"/>
                <a:cs typeface="Courier New"/>
              </a:rPr>
              <a:t>-</a:t>
            </a:r>
            <a:r>
              <a:rPr lang="en-US" altLang="zh-CN" sz="2600" i="1" kern="100" dirty="0">
                <a:latin typeface="Times New Roman"/>
                <a:ea typeface="微软雅黑"/>
                <a:cs typeface="Courier New"/>
              </a:rPr>
              <a:t>b</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L</a:t>
            </a:r>
            <a:r>
              <a:rPr lang="zh-CN" altLang="zh-CN" sz="2600" kern="100" dirty="0">
                <a:latin typeface="Times New Roman"/>
                <a:ea typeface="微软雅黑"/>
                <a:cs typeface="Times New Roman"/>
              </a:rPr>
              <a:t>层电子数为</a:t>
            </a:r>
            <a:r>
              <a:rPr lang="en-US" altLang="zh-CN" sz="2600" i="1" kern="100" dirty="0">
                <a:latin typeface="Times New Roman"/>
                <a:ea typeface="微软雅黑"/>
                <a:cs typeface="Courier New"/>
              </a:rPr>
              <a:t>a</a:t>
            </a:r>
            <a:r>
              <a:rPr lang="zh-CN" altLang="zh-CN" sz="2600" kern="100" dirty="0">
                <a:latin typeface="Times New Roman"/>
                <a:ea typeface="微软雅黑"/>
                <a:cs typeface="Times New Roman"/>
              </a:rPr>
              <a:t>＋</a:t>
            </a:r>
            <a:r>
              <a:rPr lang="en-US" altLang="zh-CN" sz="2600" i="1" kern="100" dirty="0">
                <a:latin typeface="Times New Roman"/>
                <a:ea typeface="微软雅黑"/>
                <a:cs typeface="Courier New"/>
              </a:rPr>
              <a:t>b</a:t>
            </a:r>
            <a:r>
              <a:rPr lang="zh-CN" altLang="zh-CN" sz="2600" kern="100" dirty="0">
                <a:latin typeface="Times New Roman"/>
                <a:ea typeface="微软雅黑"/>
                <a:cs typeface="Times New Roman"/>
              </a:rPr>
              <a:t>，则</a:t>
            </a: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E</a:t>
            </a:r>
            <a:r>
              <a:rPr lang="zh-CN" altLang="zh-CN" sz="2600" kern="100" dirty="0">
                <a:latin typeface="Times New Roman"/>
                <a:ea typeface="微软雅黑"/>
                <a:cs typeface="Times New Roman"/>
              </a:rPr>
              <a:t>的元素符号分别为</a:t>
            </a:r>
            <a:r>
              <a:rPr lang="en-US" altLang="zh-CN" sz="2600" kern="100" dirty="0">
                <a:latin typeface="Times New Roman"/>
                <a:ea typeface="微软雅黑"/>
                <a:cs typeface="Courier New"/>
              </a:rPr>
              <a:t>________</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________</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________</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________</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________</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 </a:t>
            </a:r>
            <a:endParaRPr lang="en-US" altLang="zh-CN" sz="2600" kern="100" dirty="0" smtClean="0">
              <a:latin typeface="Times New Roman"/>
              <a:ea typeface="微软雅黑"/>
              <a:cs typeface="Courier New"/>
            </a:endParaRPr>
          </a:p>
          <a:p>
            <a:pPr algn="just">
              <a:lnSpc>
                <a:spcPct val="150000"/>
              </a:lnSpc>
              <a:spcAft>
                <a:spcPts val="0"/>
              </a:spcAft>
              <a:tabLst>
                <a:tab pos="3510915" algn="l"/>
              </a:tabLst>
            </a:pPr>
            <a:r>
              <a:rPr lang="zh-CN" altLang="zh-CN" sz="2600" kern="100" dirty="0">
                <a:solidFill>
                  <a:srgbClr val="C00000"/>
                </a:solidFill>
                <a:latin typeface="Times New Roman"/>
                <a:ea typeface="黑体"/>
                <a:cs typeface="Times New Roman"/>
              </a:rPr>
              <a:t>答案</a:t>
            </a:r>
            <a:r>
              <a:rPr lang="zh-CN" altLang="zh-CN" sz="2600" kern="100" dirty="0">
                <a:solidFill>
                  <a:srgbClr val="C00000"/>
                </a:solidFill>
                <a:latin typeface="Times New Roman"/>
                <a:ea typeface="微软雅黑"/>
                <a:cs typeface="Times New Roman"/>
              </a:rPr>
              <a:t>　</a:t>
            </a:r>
            <a:r>
              <a:rPr lang="en-US" altLang="zh-CN" sz="2600" kern="100" dirty="0" smtClean="0">
                <a:solidFill>
                  <a:srgbClr val="C00000"/>
                </a:solidFill>
                <a:latin typeface="Times New Roman"/>
                <a:ea typeface="微软雅黑"/>
                <a:cs typeface="Courier New"/>
              </a:rPr>
              <a:t>(</a:t>
            </a:r>
            <a:r>
              <a:rPr lang="en-US" altLang="zh-CN" sz="2600" kern="100" dirty="0">
                <a:solidFill>
                  <a:srgbClr val="C00000"/>
                </a:solidFill>
                <a:latin typeface="Times New Roman"/>
                <a:ea typeface="微软雅黑"/>
                <a:cs typeface="Courier New"/>
              </a:rPr>
              <a:t>2)Na</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Mg</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C</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O</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Si</a:t>
            </a:r>
            <a:endParaRPr lang="zh-CN" altLang="zh-CN" sz="1050" kern="100" dirty="0">
              <a:latin typeface="宋体"/>
              <a:cs typeface="Courier New"/>
            </a:endParaRPr>
          </a:p>
          <a:p>
            <a:pPr algn="just">
              <a:lnSpc>
                <a:spcPct val="150000"/>
              </a:lnSpc>
              <a:spcAft>
                <a:spcPts val="0"/>
              </a:spcAft>
              <a:tabLst>
                <a:tab pos="3510915" algn="l"/>
              </a:tabLst>
            </a:pPr>
            <a:endParaRPr lang="en-US" altLang="zh-CN" sz="2600" kern="100" dirty="0" smtClean="0">
              <a:latin typeface="Times New Roman"/>
              <a:ea typeface="微软雅黑"/>
              <a:cs typeface="Courier New"/>
            </a:endParaRPr>
          </a:p>
          <a:p>
            <a:pPr algn="just">
              <a:lnSpc>
                <a:spcPct val="150000"/>
              </a:lnSpc>
              <a:spcAft>
                <a:spcPts val="0"/>
              </a:spcAft>
              <a:tabLst>
                <a:tab pos="3510915" algn="l"/>
              </a:tabLst>
            </a:pPr>
            <a:endParaRPr lang="zh-CN" altLang="zh-CN" sz="1050" kern="100" dirty="0">
              <a:latin typeface="宋体"/>
              <a:cs typeface="Courier New"/>
            </a:endParaRPr>
          </a:p>
        </p:txBody>
      </p:sp>
    </p:spTree>
    <p:extLst>
      <p:ext uri="{BB962C8B-B14F-4D97-AF65-F5344CB8AC3E}">
        <p14:creationId xmlns:p14="http://schemas.microsoft.com/office/powerpoint/2010/main" val="40561027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1281904"/>
            <a:ext cx="11654075" cy="304799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a:t>
            </a:r>
            <a:r>
              <a:rPr lang="en-US" altLang="zh-CN" sz="2600" b="1" kern="100" dirty="0">
                <a:solidFill>
                  <a:srgbClr val="0000FF"/>
                </a:solidFill>
                <a:latin typeface="Times New Roman"/>
                <a:ea typeface="仿宋_GB2312"/>
                <a:cs typeface="Courier New"/>
              </a:rPr>
              <a:t>(2)A</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E</a:t>
            </a:r>
            <a:r>
              <a:rPr lang="zh-CN" altLang="zh-CN" sz="2600" b="1" kern="100" dirty="0">
                <a:solidFill>
                  <a:srgbClr val="0000FF"/>
                </a:solidFill>
                <a:latin typeface="Times New Roman"/>
                <a:ea typeface="仿宋_GB2312"/>
                <a:cs typeface="Times New Roman"/>
              </a:rPr>
              <a:t>元素原子的核电荷数均小于</a:t>
            </a:r>
            <a:r>
              <a:rPr lang="en-US" altLang="zh-CN" sz="2600" b="1" kern="100" dirty="0">
                <a:solidFill>
                  <a:srgbClr val="0000FF"/>
                </a:solidFill>
                <a:latin typeface="Times New Roman"/>
                <a:ea typeface="仿宋_GB2312"/>
                <a:cs typeface="Courier New"/>
              </a:rPr>
              <a:t>18</a:t>
            </a:r>
            <a:r>
              <a:rPr lang="zh-CN" altLang="zh-CN" sz="2600" b="1" kern="100" dirty="0">
                <a:solidFill>
                  <a:srgbClr val="0000FF"/>
                </a:solidFill>
                <a:latin typeface="Times New Roman"/>
                <a:ea typeface="仿宋_GB2312"/>
                <a:cs typeface="Times New Roman"/>
              </a:rPr>
              <a:t>，由</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元素原子</a:t>
            </a:r>
            <a:r>
              <a:rPr lang="en-US" altLang="zh-CN" sz="2600" b="1" kern="100" dirty="0">
                <a:solidFill>
                  <a:srgbClr val="0000FF"/>
                </a:solidFill>
                <a:latin typeface="Times New Roman"/>
                <a:ea typeface="仿宋_GB2312"/>
                <a:cs typeface="Courier New"/>
              </a:rPr>
              <a:t>M</a:t>
            </a:r>
            <a:r>
              <a:rPr lang="zh-CN" altLang="zh-CN" sz="2600" b="1" kern="100" dirty="0">
                <a:solidFill>
                  <a:srgbClr val="0000FF"/>
                </a:solidFill>
                <a:latin typeface="Times New Roman"/>
                <a:ea typeface="仿宋_GB2312"/>
                <a:cs typeface="Times New Roman"/>
              </a:rPr>
              <a:t>层上有一个电子可知，</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是</a:t>
            </a:r>
            <a:r>
              <a:rPr lang="en-US" altLang="zh-CN" sz="2600" b="1" kern="100" dirty="0">
                <a:solidFill>
                  <a:srgbClr val="0000FF"/>
                </a:solidFill>
                <a:latin typeface="Times New Roman"/>
                <a:ea typeface="仿宋_GB2312"/>
                <a:cs typeface="Courier New"/>
              </a:rPr>
              <a:t>Na</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元素原子次外层电子数是最外层电子数的</a:t>
            </a:r>
            <a:r>
              <a:rPr lang="en-US" altLang="zh-CN" sz="2600" b="1" kern="1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倍，</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是</a:t>
            </a:r>
            <a:r>
              <a:rPr lang="en-US" altLang="zh-CN" sz="2600" b="1" kern="100" dirty="0">
                <a:solidFill>
                  <a:srgbClr val="0000FF"/>
                </a:solidFill>
                <a:latin typeface="Times New Roman"/>
                <a:ea typeface="仿宋_GB2312"/>
                <a:cs typeface="Courier New"/>
              </a:rPr>
              <a:t>Mg</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元素原子最外层电子数是次外层电子数的</a:t>
            </a:r>
            <a:r>
              <a:rPr lang="en-US" altLang="zh-CN" sz="2600" b="1" kern="1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倍，</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是</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E</a:t>
            </a:r>
            <a:r>
              <a:rPr lang="zh-CN" altLang="zh-CN" sz="2600" b="1" kern="100" dirty="0">
                <a:solidFill>
                  <a:srgbClr val="0000FF"/>
                </a:solidFill>
                <a:latin typeface="Times New Roman"/>
                <a:ea typeface="仿宋_GB2312"/>
                <a:cs typeface="Times New Roman"/>
              </a:rPr>
              <a:t>元素原子的</a:t>
            </a:r>
            <a:r>
              <a:rPr lang="en-US" altLang="zh-CN" sz="2600" b="1" kern="100" dirty="0">
                <a:solidFill>
                  <a:srgbClr val="0000FF"/>
                </a:solidFill>
                <a:latin typeface="Times New Roman"/>
                <a:ea typeface="仿宋_GB2312"/>
                <a:cs typeface="Courier New"/>
              </a:rPr>
              <a:t>M</a:t>
            </a:r>
            <a:r>
              <a:rPr lang="zh-CN" altLang="zh-CN" sz="2600" b="1" kern="100" dirty="0">
                <a:solidFill>
                  <a:srgbClr val="0000FF"/>
                </a:solidFill>
                <a:latin typeface="Times New Roman"/>
                <a:ea typeface="仿宋_GB2312"/>
                <a:cs typeface="Times New Roman"/>
              </a:rPr>
              <a:t>层电子数为</a:t>
            </a:r>
            <a:r>
              <a:rPr lang="en-US" altLang="zh-CN" sz="2600" b="1" i="1" kern="100" dirty="0">
                <a:solidFill>
                  <a:srgbClr val="0000FF"/>
                </a:solidFill>
                <a:latin typeface="Times New Roman"/>
                <a:ea typeface="仿宋_GB2312"/>
                <a:cs typeface="Courier New"/>
              </a:rPr>
              <a:t>a</a:t>
            </a:r>
            <a:r>
              <a:rPr lang="en-US" altLang="zh-CN" sz="2600" b="1" kern="100" dirty="0">
                <a:solidFill>
                  <a:srgbClr val="0000FF"/>
                </a:solidFill>
                <a:latin typeface="Times New Roman"/>
                <a:ea typeface="仿宋_GB2312"/>
                <a:cs typeface="Courier New"/>
              </a:rPr>
              <a:t>-</a:t>
            </a:r>
            <a:r>
              <a:rPr lang="en-US" altLang="zh-CN" sz="2600" b="1" i="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，说明</a:t>
            </a:r>
            <a:r>
              <a:rPr lang="en-US" altLang="zh-CN" sz="2600" b="1" kern="100" dirty="0">
                <a:solidFill>
                  <a:srgbClr val="0000FF"/>
                </a:solidFill>
                <a:latin typeface="Times New Roman"/>
                <a:ea typeface="仿宋_GB2312"/>
                <a:cs typeface="Courier New"/>
              </a:rPr>
              <a:t>L</a:t>
            </a:r>
            <a:r>
              <a:rPr lang="zh-CN" altLang="zh-CN" sz="2600" b="1" kern="100" dirty="0">
                <a:solidFill>
                  <a:srgbClr val="0000FF"/>
                </a:solidFill>
                <a:latin typeface="Times New Roman"/>
                <a:ea typeface="仿宋_GB2312"/>
                <a:cs typeface="Times New Roman"/>
              </a:rPr>
              <a:t>层已经排满</a:t>
            </a:r>
            <a:r>
              <a:rPr lang="en-US" altLang="zh-CN" sz="2600" b="1" kern="100" dirty="0">
                <a:solidFill>
                  <a:srgbClr val="0000FF"/>
                </a:solidFill>
                <a:latin typeface="Times New Roman"/>
                <a:ea typeface="仿宋_GB2312"/>
                <a:cs typeface="Courier New"/>
              </a:rPr>
              <a:t>8</a:t>
            </a:r>
            <a:r>
              <a:rPr lang="zh-CN" altLang="zh-CN" sz="2600" b="1" kern="100" dirty="0">
                <a:solidFill>
                  <a:srgbClr val="0000FF"/>
                </a:solidFill>
                <a:latin typeface="Times New Roman"/>
                <a:ea typeface="仿宋_GB2312"/>
                <a:cs typeface="Times New Roman"/>
              </a:rPr>
              <a:t>个电子，所以</a:t>
            </a:r>
            <a:r>
              <a:rPr lang="en-US" altLang="zh-CN" sz="2600" b="1" i="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a:t>
            </a:r>
            <a:r>
              <a:rPr lang="en-US" altLang="zh-CN" sz="2600" b="1" i="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8</a:t>
            </a:r>
            <a:r>
              <a:rPr lang="zh-CN" altLang="zh-CN" sz="2600" b="1" kern="100" dirty="0">
                <a:solidFill>
                  <a:srgbClr val="0000FF"/>
                </a:solidFill>
                <a:latin typeface="Times New Roman"/>
                <a:ea typeface="仿宋_GB2312"/>
                <a:cs typeface="Times New Roman"/>
              </a:rPr>
              <a:t>，又知</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元素原子次外层电子数为</a:t>
            </a:r>
            <a:r>
              <a:rPr lang="en-US" altLang="zh-CN" sz="2600" b="1" i="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a:t>
            </a:r>
            <a:r>
              <a:rPr lang="en-US" altLang="zh-CN" sz="2600" b="1" i="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只能为</a:t>
            </a:r>
            <a:r>
              <a:rPr lang="en-US" altLang="zh-CN" sz="2600" b="1" kern="1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a:t>
            </a:r>
            <a:r>
              <a:rPr lang="en-US" altLang="zh-CN" sz="2600" b="1" i="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6</a:t>
            </a:r>
            <a:r>
              <a:rPr lang="zh-CN" altLang="zh-CN" sz="2600" b="1" kern="100" dirty="0">
                <a:solidFill>
                  <a:srgbClr val="0000FF"/>
                </a:solidFill>
                <a:latin typeface="Times New Roman"/>
                <a:ea typeface="仿宋_GB2312"/>
                <a:cs typeface="Times New Roman"/>
              </a:rPr>
              <a:t>，则</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是</a:t>
            </a:r>
            <a:r>
              <a:rPr lang="en-US" altLang="zh-CN" sz="2600" b="1" kern="100" dirty="0">
                <a:solidFill>
                  <a:srgbClr val="0000FF"/>
                </a:solidFill>
                <a:latin typeface="Times New Roman"/>
                <a:ea typeface="仿宋_GB2312"/>
                <a:cs typeface="Courier New"/>
              </a:rPr>
              <a:t>O</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E</a:t>
            </a:r>
            <a:r>
              <a:rPr lang="zh-CN" altLang="zh-CN" sz="2600" b="1" kern="100" dirty="0">
                <a:solidFill>
                  <a:srgbClr val="0000FF"/>
                </a:solidFill>
                <a:latin typeface="Times New Roman"/>
                <a:ea typeface="仿宋_GB2312"/>
                <a:cs typeface="Times New Roman"/>
              </a:rPr>
              <a:t>是</a:t>
            </a:r>
            <a:r>
              <a:rPr lang="en-US" altLang="zh-CN" sz="2600" b="1" kern="100" dirty="0">
                <a:solidFill>
                  <a:srgbClr val="0000FF"/>
                </a:solidFill>
                <a:latin typeface="Times New Roman"/>
                <a:ea typeface="仿宋_GB2312"/>
                <a:cs typeface="Courier New"/>
              </a:rPr>
              <a:t>Si</a:t>
            </a:r>
            <a:r>
              <a:rPr lang="zh-CN" altLang="zh-CN" sz="2600" b="1" kern="100" dirty="0">
                <a:solidFill>
                  <a:srgbClr val="0000FF"/>
                </a:solidFill>
                <a:latin typeface="Times New Roman"/>
                <a:ea typeface="仿宋_GB2312"/>
                <a:cs typeface="Times New Roman"/>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127398585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99551" y="1271880"/>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简单原子的原子结构可用下图形象地表示。</a:t>
            </a:r>
            <a:endParaRPr lang="zh-CN" altLang="zh-CN" sz="1050" kern="100" dirty="0">
              <a:effectLst/>
              <a:latin typeface="宋体"/>
              <a:cs typeface="Courier New"/>
            </a:endParaRPr>
          </a:p>
        </p:txBody>
      </p:sp>
      <p:sp>
        <p:nvSpPr>
          <p:cNvPr id="12" name="TextBox 11"/>
          <p:cNvSpPr txBox="1"/>
          <p:nvPr/>
        </p:nvSpPr>
        <p:spPr>
          <a:xfrm>
            <a:off x="694606" y="4104869"/>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A</a:t>
            </a:r>
            <a:endParaRPr lang="zh-CN" altLang="en-US" sz="3000" b="1" dirty="0">
              <a:solidFill>
                <a:srgbClr val="C00000"/>
              </a:solidFill>
              <a:latin typeface="Times New Roman" pitchFamily="18" charset="0"/>
              <a:ea typeface="华文细黑" pitchFamily="2" charset="-122"/>
              <a:cs typeface="Times New Roman" pitchFamily="18" charset="0"/>
            </a:endParaRPr>
          </a:p>
        </p:txBody>
      </p:sp>
      <p:pic>
        <p:nvPicPr>
          <p:cNvPr id="282626" name="Picture 2" descr="合格过关练"/>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25687" y="639484"/>
            <a:ext cx="2307950" cy="51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402159413"/>
              </p:ext>
            </p:extLst>
          </p:nvPr>
        </p:nvGraphicFramePr>
        <p:xfrm>
          <a:off x="469741" y="3414073"/>
          <a:ext cx="11341100" cy="2882900"/>
        </p:xfrm>
        <a:graphic>
          <a:graphicData uri="http://schemas.openxmlformats.org/presentationml/2006/ole">
            <mc:AlternateContent xmlns:mc="http://schemas.openxmlformats.org/markup-compatibility/2006">
              <mc:Choice xmlns:v="urn:schemas-microsoft-com:vml" Requires="v">
                <p:oleObj spid="_x0000_s31782" name="Document" r:id="rId4" imgW="11338261" imgH="3118537" progId="Word.Document.8">
                  <p:embed/>
                </p:oleObj>
              </mc:Choice>
              <mc:Fallback>
                <p:oleObj name="Document" r:id="rId4" imgW="11338261" imgH="3118537" progId="Word.Document.8">
                  <p:embed/>
                  <p:pic>
                    <p:nvPicPr>
                      <p:cNvPr id="0" name=""/>
                      <p:cNvPicPr/>
                      <p:nvPr/>
                    </p:nvPicPr>
                    <p:blipFill>
                      <a:blip r:embed="rId5"/>
                      <a:stretch>
                        <a:fillRect/>
                      </a:stretch>
                    </p:blipFill>
                    <p:spPr>
                      <a:xfrm>
                        <a:off x="469741" y="3414073"/>
                        <a:ext cx="11341100" cy="2882900"/>
                      </a:xfrm>
                      <a:prstGeom prst="rect">
                        <a:avLst/>
                      </a:prstGeom>
                    </p:spPr>
                  </p:pic>
                </p:oleObj>
              </mc:Fallback>
            </mc:AlternateContent>
          </a:graphicData>
        </a:graphic>
      </p:graphicFrame>
      <p:pic>
        <p:nvPicPr>
          <p:cNvPr id="31747" name="Picture 3" descr="x136"/>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89961" y="2063923"/>
            <a:ext cx="4305272" cy="1408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132191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3027382488"/>
              </p:ext>
            </p:extLst>
          </p:nvPr>
        </p:nvGraphicFramePr>
        <p:xfrm>
          <a:off x="381000" y="2169654"/>
          <a:ext cx="11493500" cy="1282700"/>
        </p:xfrm>
        <a:graphic>
          <a:graphicData uri="http://schemas.openxmlformats.org/presentationml/2006/ole">
            <mc:AlternateContent xmlns:mc="http://schemas.openxmlformats.org/markup-compatibility/2006">
              <mc:Choice xmlns:v="urn:schemas-microsoft-com:vml" Requires="v">
                <p:oleObj spid="_x0000_s32802" name="Document" r:id="rId3" imgW="11484297" imgH="1284930" progId="Word.Document.8">
                  <p:embed/>
                </p:oleObj>
              </mc:Choice>
              <mc:Fallback>
                <p:oleObj name="Document" r:id="rId3" imgW="11484297" imgH="1284930" progId="Word.Document.8">
                  <p:embed/>
                  <p:pic>
                    <p:nvPicPr>
                      <p:cNvPr id="0" name=""/>
                      <p:cNvPicPr/>
                      <p:nvPr/>
                    </p:nvPicPr>
                    <p:blipFill>
                      <a:blip r:embed="rId4"/>
                      <a:stretch>
                        <a:fillRect/>
                      </a:stretch>
                    </p:blipFill>
                    <p:spPr>
                      <a:xfrm>
                        <a:off x="381000" y="2169654"/>
                        <a:ext cx="11493500" cy="1282700"/>
                      </a:xfrm>
                      <a:prstGeom prst="rect">
                        <a:avLst/>
                      </a:prstGeom>
                    </p:spPr>
                  </p:pic>
                </p:oleObj>
              </mc:Fallback>
            </mc:AlternateContent>
          </a:graphicData>
        </a:graphic>
      </p:graphicFrame>
    </p:spTree>
    <p:extLst>
      <p:ext uri="{BB962C8B-B14F-4D97-AF65-F5344CB8AC3E}">
        <p14:creationId xmlns:p14="http://schemas.microsoft.com/office/powerpoint/2010/main" val="25033654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99551" y="774478"/>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下列关于</a:t>
            </a:r>
            <a:r>
              <a:rPr lang="en-US" altLang="zh-CN" sz="2600" kern="100" dirty="0">
                <a:latin typeface="Times New Roman"/>
                <a:ea typeface="微软雅黑"/>
                <a:cs typeface="Courier New"/>
              </a:rPr>
              <a:t>Na</a:t>
            </a:r>
            <a:r>
              <a:rPr lang="zh-CN" altLang="zh-CN" sz="2600" kern="100" dirty="0">
                <a:latin typeface="Times New Roman"/>
                <a:ea typeface="微软雅黑"/>
                <a:cs typeface="Times New Roman"/>
              </a:rPr>
              <a:t>和</a:t>
            </a:r>
            <a:r>
              <a:rPr lang="en-US" altLang="zh-CN" sz="2600" kern="100" dirty="0">
                <a:latin typeface="Times New Roman"/>
                <a:ea typeface="微软雅黑"/>
                <a:cs typeface="Courier New"/>
              </a:rPr>
              <a:t>Na</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的叙述，错误的是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9" name="矩形 8"/>
          <p:cNvSpPr/>
          <p:nvPr/>
        </p:nvSpPr>
        <p:spPr>
          <a:xfrm>
            <a:off x="456013" y="1446382"/>
            <a:ext cx="11397613" cy="2448723"/>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它们相差一个电子层</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它们的化学性质相似</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钠原子、钠离子均为同一元素的粒子</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灼烧时，它们的焰色反应都呈黄</a:t>
            </a:r>
            <a:r>
              <a:rPr lang="zh-CN" altLang="zh-CN" sz="2600" kern="100" dirty="0" smtClean="0">
                <a:latin typeface="Times New Roman"/>
                <a:ea typeface="微软雅黑"/>
                <a:cs typeface="Times New Roman"/>
              </a:rPr>
              <a:t>色</a:t>
            </a:r>
            <a:endParaRPr lang="zh-CN" altLang="zh-CN" sz="1050" kern="100" dirty="0">
              <a:latin typeface="宋体"/>
              <a:cs typeface="Courier New"/>
            </a:endParaRPr>
          </a:p>
        </p:txBody>
      </p:sp>
      <p:sp>
        <p:nvSpPr>
          <p:cNvPr id="10" name="TextBox 9"/>
          <p:cNvSpPr txBox="1"/>
          <p:nvPr/>
        </p:nvSpPr>
        <p:spPr>
          <a:xfrm>
            <a:off x="6095206" y="892384"/>
            <a:ext cx="413179" cy="553998"/>
          </a:xfrm>
          <a:prstGeom prst="rect">
            <a:avLst/>
          </a:prstGeom>
          <a:noFill/>
        </p:spPr>
        <p:txBody>
          <a:bodyPr wrap="square" rtlCol="0">
            <a:spAutoFit/>
          </a:bodyPr>
          <a:lstStyle/>
          <a:p>
            <a:r>
              <a:rPr lang="en-US" altLang="zh-CN" sz="3000" b="1" dirty="0">
                <a:solidFill>
                  <a:srgbClr val="C00000"/>
                </a:solidFill>
                <a:latin typeface="Times New Roman" pitchFamily="18" charset="0"/>
                <a:ea typeface="华文细黑" pitchFamily="2" charset="-122"/>
                <a:cs typeface="Times New Roman" pitchFamily="18" charset="0"/>
              </a:rPr>
              <a:t>B</a:t>
            </a:r>
            <a:endParaRPr lang="zh-CN" altLang="en-US" sz="3000" b="1" dirty="0">
              <a:solidFill>
                <a:srgbClr val="C00000"/>
              </a:solidFill>
              <a:latin typeface="Times New Roman" pitchFamily="18" charset="0"/>
              <a:ea typeface="华文细黑" pitchFamily="2" charset="-122"/>
              <a:cs typeface="Times New Roman"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559589684"/>
              </p:ext>
            </p:extLst>
          </p:nvPr>
        </p:nvGraphicFramePr>
        <p:xfrm>
          <a:off x="559591" y="4014859"/>
          <a:ext cx="11493500" cy="1460500"/>
        </p:xfrm>
        <a:graphic>
          <a:graphicData uri="http://schemas.openxmlformats.org/presentationml/2006/ole">
            <mc:AlternateContent xmlns:mc="http://schemas.openxmlformats.org/markup-compatibility/2006">
              <mc:Choice xmlns:v="urn:schemas-microsoft-com:vml" Requires="v">
                <p:oleObj spid="_x0000_s33825" name="Document" r:id="rId3" imgW="11484297" imgH="1462782" progId="Word.Document.8">
                  <p:embed/>
                </p:oleObj>
              </mc:Choice>
              <mc:Fallback>
                <p:oleObj name="Document" r:id="rId3" imgW="11484297" imgH="1462782" progId="Word.Document.8">
                  <p:embed/>
                  <p:pic>
                    <p:nvPicPr>
                      <p:cNvPr id="0" name=""/>
                      <p:cNvPicPr/>
                      <p:nvPr/>
                    </p:nvPicPr>
                    <p:blipFill>
                      <a:blip r:embed="rId4"/>
                      <a:stretch>
                        <a:fillRect/>
                      </a:stretch>
                    </p:blipFill>
                    <p:spPr>
                      <a:xfrm>
                        <a:off x="559591" y="4014859"/>
                        <a:ext cx="11493500" cy="1460500"/>
                      </a:xfrm>
                      <a:prstGeom prst="rect">
                        <a:avLst/>
                      </a:prstGeom>
                    </p:spPr>
                  </p:pic>
                </p:oleObj>
              </mc:Fallback>
            </mc:AlternateContent>
          </a:graphicData>
        </a:graphic>
      </p:graphicFrame>
    </p:spTree>
    <p:extLst>
      <p:ext uri="{BB962C8B-B14F-4D97-AF65-F5344CB8AC3E}">
        <p14:creationId xmlns:p14="http://schemas.microsoft.com/office/powerpoint/2010/main" val="190075096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504469"/>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下列说法正确的是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10" name="TextBox 9"/>
          <p:cNvSpPr txBox="1"/>
          <p:nvPr/>
        </p:nvSpPr>
        <p:spPr>
          <a:xfrm>
            <a:off x="3484916" y="661893"/>
            <a:ext cx="413179" cy="553998"/>
          </a:xfrm>
          <a:prstGeom prst="rect">
            <a:avLst/>
          </a:prstGeom>
          <a:noFill/>
        </p:spPr>
        <p:txBody>
          <a:bodyPr wrap="square" rtlCol="0">
            <a:spAutoFit/>
          </a:bodyPr>
          <a:lstStyle/>
          <a:p>
            <a:r>
              <a:rPr lang="en-US" altLang="zh-CN" sz="3000" b="1" dirty="0">
                <a:solidFill>
                  <a:srgbClr val="C00000"/>
                </a:solidFill>
                <a:latin typeface="Times New Roman" pitchFamily="18" charset="0"/>
                <a:ea typeface="华文细黑" pitchFamily="2" charset="-122"/>
                <a:cs typeface="Times New Roman" pitchFamily="18" charset="0"/>
              </a:rPr>
              <a:t>B</a:t>
            </a:r>
            <a:endParaRPr lang="zh-CN" altLang="en-US" sz="3000" b="1" dirty="0">
              <a:solidFill>
                <a:srgbClr val="C00000"/>
              </a:solidFill>
              <a:latin typeface="Times New Roman" pitchFamily="18" charset="0"/>
              <a:ea typeface="华文细黑" pitchFamily="2" charset="-122"/>
              <a:cs typeface="Times New Roman"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915063021"/>
              </p:ext>
            </p:extLst>
          </p:nvPr>
        </p:nvGraphicFramePr>
        <p:xfrm>
          <a:off x="696913" y="1215891"/>
          <a:ext cx="11493500" cy="3390900"/>
        </p:xfrm>
        <a:graphic>
          <a:graphicData uri="http://schemas.openxmlformats.org/presentationml/2006/ole">
            <mc:AlternateContent xmlns:mc="http://schemas.openxmlformats.org/markup-compatibility/2006">
              <mc:Choice xmlns:v="urn:schemas-microsoft-com:vml" Requires="v">
                <p:oleObj spid="_x0000_s34849" name="Document" r:id="rId3" imgW="11484297" imgH="3398637" progId="Word.Document.8">
                  <p:embed/>
                </p:oleObj>
              </mc:Choice>
              <mc:Fallback>
                <p:oleObj name="Document" r:id="rId3" imgW="11484297" imgH="3398637" progId="Word.Document.8">
                  <p:embed/>
                  <p:pic>
                    <p:nvPicPr>
                      <p:cNvPr id="0" name=""/>
                      <p:cNvPicPr/>
                      <p:nvPr/>
                    </p:nvPicPr>
                    <p:blipFill>
                      <a:blip r:embed="rId4"/>
                      <a:stretch>
                        <a:fillRect/>
                      </a:stretch>
                    </p:blipFill>
                    <p:spPr>
                      <a:xfrm>
                        <a:off x="696913" y="1215891"/>
                        <a:ext cx="11493500" cy="3390900"/>
                      </a:xfrm>
                      <a:prstGeom prst="rect">
                        <a:avLst/>
                      </a:prstGeom>
                    </p:spPr>
                  </p:pic>
                </p:oleObj>
              </mc:Fallback>
            </mc:AlternateContent>
          </a:graphicData>
        </a:graphic>
      </p:graphicFrame>
      <p:pic>
        <p:nvPicPr>
          <p:cNvPr id="34818" name="Picture 2" descr="xx99+1"/>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69881" y="4419904"/>
            <a:ext cx="5233398" cy="1913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82854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99551" y="504469"/>
            <a:ext cx="11654075" cy="64733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2</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原子核的构</a:t>
            </a:r>
            <a:r>
              <a:rPr lang="zh-CN" altLang="zh-CN" sz="2600" kern="100" dirty="0" smtClean="0">
                <a:latin typeface="Times New Roman"/>
                <a:ea typeface="黑体"/>
                <a:cs typeface="Times New Roman"/>
              </a:rPr>
              <a:t>成</a:t>
            </a:r>
            <a:endParaRPr lang="zh-CN" altLang="zh-CN" sz="1050" kern="100" dirty="0">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344383600"/>
              </p:ext>
            </p:extLst>
          </p:nvPr>
        </p:nvGraphicFramePr>
        <p:xfrm>
          <a:off x="531731" y="1179544"/>
          <a:ext cx="11414125" cy="5092700"/>
        </p:xfrm>
        <a:graphic>
          <a:graphicData uri="http://schemas.openxmlformats.org/presentationml/2006/ole">
            <mc:AlternateContent xmlns:mc="http://schemas.openxmlformats.org/markup-compatibility/2006">
              <mc:Choice xmlns:v="urn:schemas-microsoft-com:vml" Requires="v">
                <p:oleObj spid="_x0000_s2163" name="Document" r:id="rId3" imgW="11484297" imgH="5133598" progId="Word.Document.8">
                  <p:embed/>
                </p:oleObj>
              </mc:Choice>
              <mc:Fallback>
                <p:oleObj name="Document" r:id="rId3" imgW="11484297" imgH="5133598" progId="Word.Document.8">
                  <p:embed/>
                  <p:pic>
                    <p:nvPicPr>
                      <p:cNvPr id="0" name=""/>
                      <p:cNvPicPr/>
                      <p:nvPr/>
                    </p:nvPicPr>
                    <p:blipFill>
                      <a:blip r:embed="rId4"/>
                      <a:stretch>
                        <a:fillRect/>
                      </a:stretch>
                    </p:blipFill>
                    <p:spPr>
                      <a:xfrm>
                        <a:off x="531731" y="1179544"/>
                        <a:ext cx="11414125" cy="5092700"/>
                      </a:xfrm>
                      <a:prstGeom prst="rect">
                        <a:avLst/>
                      </a:prstGeom>
                    </p:spPr>
                  </p:pic>
                </p:oleObj>
              </mc:Fallback>
            </mc:AlternateContent>
          </a:graphicData>
        </a:graphic>
      </p:graphicFrame>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1266363"/>
            <a:ext cx="11243394" cy="3030101"/>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项，</a:t>
            </a:r>
            <a:r>
              <a:rPr lang="en-US" altLang="zh-CN" sz="2600" b="1" kern="100" baseline="30000" dirty="0">
                <a:solidFill>
                  <a:srgbClr val="0000FF"/>
                </a:solidFill>
                <a:latin typeface="Times New Roman"/>
                <a:ea typeface="仿宋_GB2312"/>
                <a:cs typeface="Courier New"/>
              </a:rPr>
              <a:t>40</a:t>
            </a:r>
            <a:r>
              <a:rPr lang="en-US" altLang="zh-CN" sz="2600" b="1" kern="100" dirty="0">
                <a:solidFill>
                  <a:srgbClr val="0000FF"/>
                </a:solidFill>
                <a:latin typeface="Times New Roman"/>
                <a:ea typeface="仿宋_GB2312"/>
                <a:cs typeface="Courier New"/>
              </a:rPr>
              <a:t>K</a:t>
            </a:r>
            <a:r>
              <a:rPr lang="zh-CN" altLang="zh-CN" sz="2600" b="1" kern="100" dirty="0">
                <a:solidFill>
                  <a:srgbClr val="0000FF"/>
                </a:solidFill>
                <a:latin typeface="Times New Roman"/>
                <a:ea typeface="仿宋_GB2312"/>
                <a:cs typeface="Times New Roman"/>
              </a:rPr>
              <a:t>的中子数为</a:t>
            </a:r>
            <a:r>
              <a:rPr lang="en-US" altLang="zh-CN" sz="2600" b="1" kern="100" dirty="0">
                <a:solidFill>
                  <a:srgbClr val="0000FF"/>
                </a:solidFill>
                <a:latin typeface="Times New Roman"/>
                <a:ea typeface="仿宋_GB2312"/>
                <a:cs typeface="Courier New"/>
              </a:rPr>
              <a:t>40-19</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21</a:t>
            </a:r>
            <a:r>
              <a:rPr lang="zh-CN" altLang="zh-CN" sz="2600" b="1" kern="100" dirty="0">
                <a:solidFill>
                  <a:srgbClr val="0000FF"/>
                </a:solidFill>
                <a:latin typeface="Times New Roman"/>
                <a:ea typeface="仿宋_GB2312"/>
                <a:cs typeface="Times New Roman"/>
              </a:rPr>
              <a:t>，</a:t>
            </a:r>
            <a:r>
              <a:rPr lang="en-US" altLang="zh-CN" sz="2600" b="1" kern="100" baseline="30000" dirty="0">
                <a:solidFill>
                  <a:srgbClr val="0000FF"/>
                </a:solidFill>
                <a:latin typeface="Times New Roman"/>
                <a:ea typeface="仿宋_GB2312"/>
                <a:cs typeface="Courier New"/>
              </a:rPr>
              <a:t>40</a:t>
            </a:r>
            <a:r>
              <a:rPr lang="en-US" altLang="zh-CN" sz="2600" b="1" kern="100" dirty="0">
                <a:solidFill>
                  <a:srgbClr val="0000FF"/>
                </a:solidFill>
                <a:latin typeface="Times New Roman"/>
                <a:ea typeface="仿宋_GB2312"/>
                <a:cs typeface="Courier New"/>
              </a:rPr>
              <a:t>Ca</a:t>
            </a:r>
            <a:r>
              <a:rPr lang="zh-CN" altLang="zh-CN" sz="2600" b="1" kern="100" dirty="0">
                <a:solidFill>
                  <a:srgbClr val="0000FF"/>
                </a:solidFill>
                <a:latin typeface="Times New Roman"/>
                <a:ea typeface="仿宋_GB2312"/>
                <a:cs typeface="Times New Roman"/>
              </a:rPr>
              <a:t>的中子数为</a:t>
            </a:r>
            <a:r>
              <a:rPr lang="en-US" altLang="zh-CN" sz="2600" b="1" kern="100" dirty="0">
                <a:solidFill>
                  <a:srgbClr val="0000FF"/>
                </a:solidFill>
                <a:latin typeface="Times New Roman"/>
                <a:ea typeface="仿宋_GB2312"/>
                <a:cs typeface="Courier New"/>
              </a:rPr>
              <a:t>40-20</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20</a:t>
            </a:r>
            <a:r>
              <a:rPr lang="zh-CN" altLang="zh-CN" sz="2600" b="1" kern="100" dirty="0">
                <a:solidFill>
                  <a:srgbClr val="0000FF"/>
                </a:solidFill>
                <a:latin typeface="Times New Roman"/>
                <a:ea typeface="仿宋_GB2312"/>
                <a:cs typeface="Times New Roman"/>
              </a:rPr>
              <a:t>，数目不相等，错误；</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项，同位素是指质子数相同，而中子数</a:t>
            </a:r>
            <a:r>
              <a:rPr lang="en-US" altLang="zh-CN" sz="2600" b="1" kern="1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或质量数</a:t>
            </a:r>
            <a:r>
              <a:rPr lang="en-US" altLang="zh-CN" sz="2600" b="1" kern="1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不同的同一元素的原子，正确；</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项，一种元素可能有多种不同的核素，故核素种类多于元素种类，错误；</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项，原子结构模型演变历史：道尔顿实心球模型</a:t>
            </a:r>
            <a:r>
              <a:rPr lang="zh-CN" altLang="zh-CN" sz="2600" kern="100" dirty="0">
                <a:latin typeface="宋体"/>
                <a:ea typeface="微软雅黑"/>
                <a:cs typeface="Times New Roman"/>
              </a:rPr>
              <a:t>→</a:t>
            </a:r>
            <a:r>
              <a:rPr lang="zh-CN" altLang="zh-CN" sz="2600" b="1" kern="100" dirty="0">
                <a:solidFill>
                  <a:srgbClr val="0000FF"/>
                </a:solidFill>
                <a:latin typeface="Times New Roman"/>
                <a:ea typeface="仿宋_GB2312"/>
                <a:cs typeface="Times New Roman"/>
              </a:rPr>
              <a:t>汤姆生葡萄干面包模型</a:t>
            </a:r>
            <a:r>
              <a:rPr lang="zh-CN" altLang="zh-CN" sz="2600" kern="100" dirty="0">
                <a:latin typeface="宋体"/>
                <a:ea typeface="微软雅黑"/>
                <a:cs typeface="Times New Roman"/>
              </a:rPr>
              <a:t>→</a:t>
            </a:r>
            <a:r>
              <a:rPr lang="zh-CN" altLang="zh-CN" sz="2600" b="1" kern="100" dirty="0">
                <a:solidFill>
                  <a:srgbClr val="0000FF"/>
                </a:solidFill>
                <a:latin typeface="Times New Roman"/>
                <a:ea typeface="仿宋_GB2312"/>
                <a:cs typeface="Times New Roman"/>
              </a:rPr>
              <a:t>卢瑟福带核模型</a:t>
            </a:r>
            <a:r>
              <a:rPr lang="zh-CN" altLang="zh-CN" sz="2600" kern="100" dirty="0">
                <a:latin typeface="宋体"/>
                <a:ea typeface="微软雅黑"/>
                <a:cs typeface="Times New Roman"/>
              </a:rPr>
              <a:t>→</a:t>
            </a:r>
            <a:r>
              <a:rPr lang="zh-CN" altLang="zh-CN" sz="2600" b="1" kern="100" dirty="0">
                <a:solidFill>
                  <a:srgbClr val="0000FF"/>
                </a:solidFill>
                <a:latin typeface="Times New Roman"/>
                <a:ea typeface="仿宋_GB2312"/>
                <a:cs typeface="Times New Roman"/>
              </a:rPr>
              <a:t>玻尔轨道模型，错误</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77993485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516677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4.</a:t>
            </a:r>
            <a:r>
              <a:rPr lang="en-US" altLang="zh-CN" sz="2600" kern="100" baseline="30000" dirty="0">
                <a:latin typeface="Times New Roman"/>
                <a:ea typeface="微软雅黑"/>
                <a:cs typeface="Courier New"/>
              </a:rPr>
              <a:t>13</a:t>
            </a:r>
            <a:r>
              <a:rPr lang="en-US" altLang="zh-CN" sz="2600" kern="100" dirty="0">
                <a:latin typeface="Times New Roman"/>
                <a:ea typeface="微软雅黑"/>
                <a:cs typeface="Courier New"/>
              </a:rPr>
              <a:t>C—NMR(</a:t>
            </a:r>
            <a:r>
              <a:rPr lang="zh-CN" altLang="zh-CN" sz="2600" kern="100" dirty="0">
                <a:latin typeface="Times New Roman"/>
                <a:ea typeface="微软雅黑"/>
                <a:cs typeface="Times New Roman"/>
              </a:rPr>
              <a:t>核磁共振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a:t>
            </a:r>
            <a:r>
              <a:rPr lang="en-US" altLang="zh-CN" sz="2600" kern="100" baseline="30000" dirty="0">
                <a:latin typeface="Times New Roman"/>
                <a:ea typeface="微软雅黑"/>
                <a:cs typeface="Courier New"/>
              </a:rPr>
              <a:t>15</a:t>
            </a:r>
            <a:r>
              <a:rPr lang="en-US" altLang="zh-CN" sz="2600" kern="100" dirty="0">
                <a:latin typeface="Times New Roman"/>
                <a:ea typeface="微软雅黑"/>
                <a:cs typeface="Courier New"/>
              </a:rPr>
              <a:t>N—NMR</a:t>
            </a:r>
            <a:r>
              <a:rPr lang="zh-CN" altLang="zh-CN" sz="2600" kern="100" dirty="0">
                <a:latin typeface="Times New Roman"/>
                <a:ea typeface="微软雅黑"/>
                <a:cs typeface="Times New Roman"/>
              </a:rPr>
              <a:t>可用于测定蛋白质、核酸等生物大分子</a:t>
            </a:r>
            <a:r>
              <a:rPr lang="zh-CN" altLang="zh-CN" sz="2600" kern="100" dirty="0" smtClean="0">
                <a:latin typeface="Times New Roman"/>
                <a:ea typeface="微软雅黑"/>
                <a:cs typeface="Times New Roman"/>
              </a:rPr>
              <a:t>的</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zh-CN" altLang="en-US"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空</a:t>
            </a:r>
            <a:r>
              <a:rPr lang="zh-CN" altLang="zh-CN" sz="2600" kern="100" dirty="0">
                <a:latin typeface="Times New Roman"/>
                <a:ea typeface="微软雅黑"/>
                <a:cs typeface="Times New Roman"/>
              </a:rPr>
              <a:t>间结构。下面有关</a:t>
            </a:r>
            <a:r>
              <a:rPr lang="en-US" altLang="zh-CN" sz="2600" kern="100" baseline="30000" dirty="0">
                <a:latin typeface="Times New Roman"/>
                <a:ea typeface="微软雅黑"/>
                <a:cs typeface="Courier New"/>
              </a:rPr>
              <a:t>13</a:t>
            </a: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a:t>
            </a:r>
            <a:r>
              <a:rPr lang="en-US" altLang="zh-CN" sz="2600" kern="100" baseline="30000" dirty="0">
                <a:latin typeface="Times New Roman"/>
                <a:ea typeface="微软雅黑"/>
                <a:cs typeface="Courier New"/>
              </a:rPr>
              <a:t>15</a:t>
            </a:r>
            <a:r>
              <a:rPr lang="en-US" altLang="zh-CN" sz="2600" kern="100" dirty="0">
                <a:latin typeface="Times New Roman"/>
                <a:ea typeface="微软雅黑"/>
                <a:cs typeface="Courier New"/>
              </a:rPr>
              <a:t>N</a:t>
            </a:r>
            <a:r>
              <a:rPr lang="zh-CN" altLang="zh-CN" sz="2600" kern="100" dirty="0">
                <a:latin typeface="Times New Roman"/>
                <a:ea typeface="微软雅黑"/>
                <a:cs typeface="Times New Roman"/>
              </a:rPr>
              <a:t>的叙述正确的是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A.</a:t>
            </a:r>
            <a:r>
              <a:rPr lang="en-US" altLang="zh-CN" sz="2600" kern="100" baseline="30000" dirty="0" smtClean="0">
                <a:latin typeface="Times New Roman"/>
                <a:ea typeface="微软雅黑"/>
                <a:cs typeface="Courier New"/>
              </a:rPr>
              <a:t>13</a:t>
            </a:r>
            <a:r>
              <a:rPr lang="en-US" altLang="zh-CN" sz="2600" kern="100" dirty="0" smtClean="0">
                <a:latin typeface="Times New Roman"/>
                <a:ea typeface="微软雅黑"/>
                <a:cs typeface="Courier New"/>
              </a:rPr>
              <a:t>C</a:t>
            </a:r>
            <a:r>
              <a:rPr lang="zh-CN" altLang="zh-CN" sz="2600" kern="100" dirty="0">
                <a:latin typeface="Times New Roman"/>
                <a:ea typeface="微软雅黑"/>
                <a:cs typeface="Times New Roman"/>
              </a:rPr>
              <a:t>与</a:t>
            </a:r>
            <a:r>
              <a:rPr lang="en-US" altLang="zh-CN" sz="2600" kern="100" baseline="30000" dirty="0">
                <a:latin typeface="Times New Roman"/>
                <a:ea typeface="微软雅黑"/>
                <a:cs typeface="Courier New"/>
              </a:rPr>
              <a:t>15</a:t>
            </a:r>
            <a:r>
              <a:rPr lang="en-US" altLang="zh-CN" sz="2600" kern="100" dirty="0">
                <a:latin typeface="Times New Roman"/>
                <a:ea typeface="微软雅黑"/>
                <a:cs typeface="Courier New"/>
              </a:rPr>
              <a:t>N</a:t>
            </a:r>
            <a:r>
              <a:rPr lang="zh-CN" altLang="zh-CN" sz="2600" kern="100" dirty="0">
                <a:latin typeface="Times New Roman"/>
                <a:ea typeface="微软雅黑"/>
                <a:cs typeface="Times New Roman"/>
              </a:rPr>
              <a:t>具有相同的中子数</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B.</a:t>
            </a:r>
            <a:r>
              <a:rPr lang="en-US" altLang="zh-CN" sz="2600" kern="100" baseline="30000" dirty="0" smtClean="0">
                <a:latin typeface="Times New Roman"/>
                <a:ea typeface="微软雅黑"/>
                <a:cs typeface="Courier New"/>
              </a:rPr>
              <a:t>13</a:t>
            </a:r>
            <a:r>
              <a:rPr lang="en-US" altLang="zh-CN" sz="2600" kern="100" dirty="0" smtClean="0">
                <a:latin typeface="Times New Roman"/>
                <a:ea typeface="微软雅黑"/>
                <a:cs typeface="Courier New"/>
              </a:rPr>
              <a:t>C</a:t>
            </a:r>
            <a:r>
              <a:rPr lang="zh-CN" altLang="zh-CN" sz="2600" kern="100" dirty="0">
                <a:latin typeface="Times New Roman"/>
                <a:ea typeface="微软雅黑"/>
                <a:cs typeface="Times New Roman"/>
              </a:rPr>
              <a:t>与</a:t>
            </a:r>
            <a:r>
              <a:rPr lang="en-US" altLang="zh-CN" sz="2600" kern="100" dirty="0">
                <a:latin typeface="Times New Roman"/>
                <a:ea typeface="微软雅黑"/>
                <a:cs typeface="Courier New"/>
              </a:rPr>
              <a:t>C</a:t>
            </a:r>
            <a:r>
              <a:rPr lang="en-US" altLang="zh-CN" sz="2600" kern="100" baseline="-25000" dirty="0">
                <a:latin typeface="Times New Roman"/>
                <a:ea typeface="微软雅黑"/>
                <a:cs typeface="Courier New"/>
              </a:rPr>
              <a:t>60</a:t>
            </a:r>
            <a:r>
              <a:rPr lang="zh-CN" altLang="zh-CN" sz="2600" kern="100" dirty="0">
                <a:latin typeface="Times New Roman"/>
                <a:ea typeface="微软雅黑"/>
                <a:cs typeface="Times New Roman"/>
              </a:rPr>
              <a:t>互为同素异形体</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C.</a:t>
            </a:r>
            <a:r>
              <a:rPr lang="en-US" altLang="zh-CN" sz="2600" kern="100" baseline="30000" dirty="0" smtClean="0">
                <a:latin typeface="Times New Roman"/>
                <a:ea typeface="微软雅黑"/>
                <a:cs typeface="Courier New"/>
              </a:rPr>
              <a:t>15</a:t>
            </a:r>
            <a:r>
              <a:rPr lang="en-US" altLang="zh-CN" sz="2600" kern="100" dirty="0" smtClean="0">
                <a:latin typeface="Times New Roman"/>
                <a:ea typeface="微软雅黑"/>
                <a:cs typeface="Courier New"/>
              </a:rPr>
              <a:t>N</a:t>
            </a:r>
            <a:r>
              <a:rPr lang="zh-CN" altLang="zh-CN" sz="2600" kern="100" dirty="0">
                <a:latin typeface="Times New Roman"/>
                <a:ea typeface="微软雅黑"/>
                <a:cs typeface="Times New Roman"/>
              </a:rPr>
              <a:t>与</a:t>
            </a:r>
            <a:r>
              <a:rPr lang="en-US" altLang="zh-CN" sz="2600" kern="100" baseline="30000" dirty="0">
                <a:latin typeface="Times New Roman"/>
                <a:ea typeface="微软雅黑"/>
                <a:cs typeface="Courier New"/>
              </a:rPr>
              <a:t>14</a:t>
            </a:r>
            <a:r>
              <a:rPr lang="en-US" altLang="zh-CN" sz="2600" kern="100" dirty="0">
                <a:latin typeface="Times New Roman"/>
                <a:ea typeface="微软雅黑"/>
                <a:cs typeface="Courier New"/>
              </a:rPr>
              <a:t>N</a:t>
            </a:r>
            <a:r>
              <a:rPr lang="zh-CN" altLang="zh-CN" sz="2600" kern="100" dirty="0">
                <a:latin typeface="Times New Roman"/>
                <a:ea typeface="微软雅黑"/>
                <a:cs typeface="Times New Roman"/>
              </a:rPr>
              <a:t>互为同位素</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D.</a:t>
            </a:r>
            <a:r>
              <a:rPr lang="en-US" altLang="zh-CN" sz="2600" kern="100" baseline="30000" dirty="0" smtClean="0">
                <a:latin typeface="Times New Roman"/>
                <a:ea typeface="微软雅黑"/>
                <a:cs typeface="Courier New"/>
              </a:rPr>
              <a:t>15</a:t>
            </a:r>
            <a:r>
              <a:rPr lang="en-US" altLang="zh-CN" sz="2600" kern="100" dirty="0" smtClean="0">
                <a:latin typeface="Times New Roman"/>
                <a:ea typeface="微软雅黑"/>
                <a:cs typeface="Courier New"/>
              </a:rPr>
              <a:t>N</a:t>
            </a:r>
            <a:r>
              <a:rPr lang="zh-CN" altLang="zh-CN" sz="2600" kern="100" dirty="0">
                <a:latin typeface="Times New Roman"/>
                <a:ea typeface="微软雅黑"/>
                <a:cs typeface="Times New Roman"/>
              </a:rPr>
              <a:t>的核外电子数与中子数相</a:t>
            </a:r>
            <a:r>
              <a:rPr lang="zh-CN" altLang="zh-CN" sz="2600" kern="100" dirty="0" smtClean="0">
                <a:latin typeface="Times New Roman"/>
                <a:ea typeface="微软雅黑"/>
                <a:cs typeface="Times New Roman"/>
              </a:rPr>
              <a:t>同</a:t>
            </a:r>
            <a:endParaRPr lang="en-US" altLang="zh-CN" sz="2600" kern="100" dirty="0" smtClean="0">
              <a:latin typeface="Times New Roman"/>
              <a:ea typeface="微软雅黑"/>
              <a:cs typeface="Times New Roman"/>
            </a:endParaRPr>
          </a:p>
          <a:p>
            <a:pPr algn="just">
              <a:lnSpc>
                <a:spcPct val="150000"/>
              </a:lnSpc>
              <a:spcAft>
                <a:spcPts val="0"/>
              </a:spcAft>
              <a:tabLst>
                <a:tab pos="3510915" algn="l"/>
              </a:tabLst>
            </a:pPr>
            <a:r>
              <a:rPr lang="zh-CN" altLang="en-US" sz="2600" b="1" kern="100" dirty="0" smtClean="0">
                <a:solidFill>
                  <a:srgbClr val="0000FF"/>
                </a:solidFill>
                <a:latin typeface="Times New Roman"/>
                <a:ea typeface="黑体"/>
                <a:cs typeface="Times New Roman"/>
              </a:rPr>
              <a:t>　</a:t>
            </a:r>
            <a:r>
              <a:rPr lang="zh-CN" altLang="zh-CN" sz="2600" b="1" kern="100" dirty="0" smtClean="0">
                <a:solidFill>
                  <a:srgbClr val="0000FF"/>
                </a:solidFill>
                <a:latin typeface="Times New Roman"/>
                <a:ea typeface="黑体"/>
                <a:cs typeface="Times New Roman"/>
              </a:rPr>
              <a:t>解</a:t>
            </a:r>
            <a:r>
              <a:rPr lang="zh-CN" altLang="zh-CN" sz="2600" b="1" kern="100" dirty="0">
                <a:solidFill>
                  <a:srgbClr val="0000FF"/>
                </a:solidFill>
                <a:latin typeface="Times New Roman"/>
                <a:ea typeface="黑体"/>
                <a:cs typeface="Times New Roman"/>
              </a:rPr>
              <a:t>析</a:t>
            </a:r>
            <a:r>
              <a:rPr lang="zh-CN" altLang="zh-CN" sz="2600" b="1" kern="100" dirty="0">
                <a:solidFill>
                  <a:srgbClr val="0000FF"/>
                </a:solidFill>
                <a:latin typeface="Times New Roman"/>
                <a:ea typeface="仿宋_GB2312"/>
                <a:cs typeface="Times New Roman"/>
              </a:rPr>
              <a:t>　</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项中二者的中子数分别为</a:t>
            </a:r>
            <a:r>
              <a:rPr lang="en-US" altLang="zh-CN" sz="2600" b="1" kern="100" dirty="0">
                <a:solidFill>
                  <a:srgbClr val="0000FF"/>
                </a:solidFill>
                <a:latin typeface="Times New Roman"/>
                <a:ea typeface="仿宋_GB2312"/>
                <a:cs typeface="Courier New"/>
              </a:rPr>
              <a:t>7</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8</a:t>
            </a:r>
            <a:r>
              <a:rPr lang="zh-CN" altLang="zh-CN" sz="2600" b="1" kern="100" dirty="0">
                <a:solidFill>
                  <a:srgbClr val="0000FF"/>
                </a:solidFill>
                <a:latin typeface="Times New Roman"/>
                <a:ea typeface="仿宋_GB2312"/>
                <a:cs typeface="Times New Roman"/>
              </a:rPr>
              <a:t>；同素异形体指的是单质，</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项错</a:t>
            </a:r>
            <a:r>
              <a:rPr lang="zh-CN" altLang="zh-CN" sz="2600" b="1" kern="100" dirty="0" smtClean="0">
                <a:solidFill>
                  <a:srgbClr val="0000FF"/>
                </a:solidFill>
                <a:latin typeface="Times New Roman"/>
                <a:ea typeface="仿宋_GB2312"/>
                <a:cs typeface="Times New Roman"/>
              </a:rPr>
              <a:t>；</a:t>
            </a:r>
            <a:r>
              <a:rPr lang="en-US" altLang="zh-CN" sz="2600" b="1" kern="100" dirty="0" smtClean="0">
                <a:solidFill>
                  <a:srgbClr val="0000FF"/>
                </a:solidFill>
                <a:latin typeface="Times New Roman"/>
                <a:ea typeface="仿宋_GB2312"/>
                <a:cs typeface="Times New Roman"/>
              </a:rPr>
              <a:t/>
            </a:r>
            <a:br>
              <a:rPr lang="en-US" altLang="zh-CN" sz="2600" b="1" kern="100" dirty="0" smtClean="0">
                <a:solidFill>
                  <a:srgbClr val="0000FF"/>
                </a:solidFill>
                <a:latin typeface="Times New Roman"/>
                <a:ea typeface="仿宋_GB2312"/>
                <a:cs typeface="Times New Roman"/>
              </a:rPr>
            </a:br>
            <a:r>
              <a:rPr lang="en-US" altLang="zh-CN" sz="2600" b="1" kern="100" dirty="0" smtClean="0">
                <a:solidFill>
                  <a:srgbClr val="0000FF"/>
                </a:solidFill>
                <a:latin typeface="Times New Roman"/>
                <a:ea typeface="仿宋_GB2312"/>
                <a:cs typeface="Times New Roman"/>
              </a:rPr>
              <a:t>　</a:t>
            </a:r>
            <a:r>
              <a:rPr lang="en-US" altLang="zh-CN" sz="2600" b="1" kern="100" baseline="30000" dirty="0" smtClean="0">
                <a:solidFill>
                  <a:srgbClr val="0000FF"/>
                </a:solidFill>
                <a:latin typeface="Times New Roman"/>
                <a:ea typeface="仿宋_GB2312"/>
                <a:cs typeface="Courier New"/>
              </a:rPr>
              <a:t>15</a:t>
            </a:r>
            <a:r>
              <a:rPr lang="en-US" altLang="zh-CN" sz="2600" b="1" kern="100" dirty="0" smtClean="0">
                <a:solidFill>
                  <a:srgbClr val="0000FF"/>
                </a:solidFill>
                <a:latin typeface="Times New Roman"/>
                <a:ea typeface="仿宋_GB2312"/>
                <a:cs typeface="Courier New"/>
              </a:rPr>
              <a:t>N</a:t>
            </a:r>
            <a:r>
              <a:rPr lang="zh-CN" altLang="zh-CN" sz="2600" b="1" kern="100" dirty="0">
                <a:solidFill>
                  <a:srgbClr val="0000FF"/>
                </a:solidFill>
                <a:latin typeface="Times New Roman"/>
                <a:ea typeface="仿宋_GB2312"/>
                <a:cs typeface="Times New Roman"/>
              </a:rPr>
              <a:t>的核外电子数为</a:t>
            </a:r>
            <a:r>
              <a:rPr lang="en-US" altLang="zh-CN" sz="2600" b="1" kern="100" dirty="0">
                <a:solidFill>
                  <a:srgbClr val="0000FF"/>
                </a:solidFill>
                <a:latin typeface="Times New Roman"/>
                <a:ea typeface="仿宋_GB2312"/>
                <a:cs typeface="Courier New"/>
              </a:rPr>
              <a:t>7</a:t>
            </a:r>
            <a:r>
              <a:rPr lang="zh-CN" altLang="zh-CN" sz="2600" b="1" kern="100" dirty="0">
                <a:solidFill>
                  <a:srgbClr val="0000FF"/>
                </a:solidFill>
                <a:latin typeface="Times New Roman"/>
                <a:ea typeface="仿宋_GB2312"/>
                <a:cs typeface="Times New Roman"/>
              </a:rPr>
              <a:t>，而中子数为</a:t>
            </a:r>
            <a:r>
              <a:rPr lang="en-US" altLang="zh-CN" sz="2600" b="1" kern="100" dirty="0">
                <a:solidFill>
                  <a:srgbClr val="0000FF"/>
                </a:solidFill>
                <a:latin typeface="Times New Roman"/>
                <a:ea typeface="仿宋_GB2312"/>
                <a:cs typeface="Courier New"/>
              </a:rPr>
              <a:t>8</a:t>
            </a:r>
            <a:r>
              <a:rPr lang="zh-CN" altLang="zh-CN" sz="2600" b="1" kern="100" dirty="0">
                <a:solidFill>
                  <a:srgbClr val="0000FF"/>
                </a:solidFill>
                <a:latin typeface="Times New Roman"/>
                <a:ea typeface="仿宋_GB2312"/>
                <a:cs typeface="Times New Roman"/>
              </a:rPr>
              <a:t>，故</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项错</a:t>
            </a:r>
            <a:r>
              <a:rPr lang="zh-CN" altLang="zh-CN" sz="2600" b="1" kern="100" dirty="0" smtClean="0">
                <a:solidFill>
                  <a:srgbClr val="0000FF"/>
                </a:solidFill>
                <a:latin typeface="Times New Roman"/>
                <a:ea typeface="仿宋_GB2312"/>
                <a:cs typeface="Times New Roman"/>
              </a:rPr>
              <a:t>。</a:t>
            </a:r>
            <a:endParaRPr lang="en-US" altLang="zh-CN" sz="2600" kern="100" dirty="0" smtClean="0">
              <a:latin typeface="Times New Roman"/>
              <a:ea typeface="微软雅黑"/>
              <a:cs typeface="Times New Roman"/>
            </a:endParaRPr>
          </a:p>
          <a:p>
            <a:pPr algn="just">
              <a:lnSpc>
                <a:spcPct val="150000"/>
              </a:lnSpc>
              <a:spcAft>
                <a:spcPts val="0"/>
              </a:spcAft>
              <a:tabLst>
                <a:tab pos="3510915" algn="l"/>
              </a:tabLst>
            </a:pPr>
            <a:endParaRPr lang="zh-CN" altLang="zh-CN" sz="1050" kern="100" dirty="0">
              <a:latin typeface="宋体"/>
              <a:cs typeface="Courier New"/>
            </a:endParaRPr>
          </a:p>
        </p:txBody>
      </p:sp>
      <p:sp>
        <p:nvSpPr>
          <p:cNvPr id="10" name="TextBox 9"/>
          <p:cNvSpPr txBox="1"/>
          <p:nvPr/>
        </p:nvSpPr>
        <p:spPr>
          <a:xfrm>
            <a:off x="7400351" y="1480641"/>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115236930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blinds(horizontal)">
                                      <p:cBhvr>
                                        <p:cTn id="1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1401105"/>
            <a:ext cx="11654075" cy="252374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5.</a:t>
            </a:r>
            <a:r>
              <a:rPr lang="zh-CN" altLang="zh-CN" sz="2600" kern="100" dirty="0">
                <a:latin typeface="Times New Roman"/>
                <a:ea typeface="微软雅黑"/>
                <a:cs typeface="Times New Roman"/>
              </a:rPr>
              <a:t>下列数字为几种元素的核电荷数，其中原子核外最外层电子数最多的是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A.8</a:t>
            </a:r>
            <a:r>
              <a:rPr lang="en-US" altLang="zh-CN" sz="2600" kern="100" dirty="0">
                <a:latin typeface="Times New Roman"/>
                <a:ea typeface="微软雅黑"/>
                <a:cs typeface="Courier New"/>
              </a:rPr>
              <a:t>	B.14  </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C.16</a:t>
            </a:r>
            <a:r>
              <a:rPr lang="en-US" altLang="zh-CN" sz="2600" kern="100" dirty="0">
                <a:latin typeface="Times New Roman"/>
                <a:ea typeface="微软雅黑"/>
                <a:cs typeface="Courier New"/>
              </a:rPr>
              <a:t>	D.17</a:t>
            </a:r>
            <a:endParaRPr lang="zh-CN" altLang="zh-CN" sz="1050" kern="100" dirty="0">
              <a:latin typeface="宋体"/>
              <a:cs typeface="Courier New"/>
            </a:endParaRPr>
          </a:p>
          <a:p>
            <a:pPr algn="just">
              <a:lnSpc>
                <a:spcPct val="150000"/>
              </a:lnSpc>
              <a:spcAft>
                <a:spcPts val="0"/>
              </a:spcAft>
              <a:tabLst>
                <a:tab pos="3510915" algn="l"/>
              </a:tabLst>
            </a:pPr>
            <a:r>
              <a:rPr lang="zh-CN" altLang="en-US" sz="2600" b="1" kern="100" dirty="0" smtClean="0">
                <a:solidFill>
                  <a:srgbClr val="0000FF"/>
                </a:solidFill>
                <a:latin typeface="Times New Roman"/>
                <a:ea typeface="黑体"/>
                <a:cs typeface="Times New Roman"/>
              </a:rPr>
              <a:t>　</a:t>
            </a:r>
            <a:r>
              <a:rPr lang="zh-CN" altLang="zh-CN" sz="2600" b="1" kern="100" dirty="0" smtClean="0">
                <a:solidFill>
                  <a:srgbClr val="0000FF"/>
                </a:solidFill>
                <a:latin typeface="Times New Roman"/>
                <a:ea typeface="黑体"/>
                <a:cs typeface="Times New Roman"/>
              </a:rPr>
              <a:t>解</a:t>
            </a:r>
            <a:r>
              <a:rPr lang="zh-CN" altLang="zh-CN" sz="2600" b="1" kern="100" dirty="0">
                <a:solidFill>
                  <a:srgbClr val="0000FF"/>
                </a:solidFill>
                <a:latin typeface="Times New Roman"/>
                <a:ea typeface="黑体"/>
                <a:cs typeface="Times New Roman"/>
              </a:rPr>
              <a:t>析</a:t>
            </a:r>
            <a:r>
              <a:rPr lang="zh-CN" altLang="zh-CN" sz="2600" b="1" kern="100" dirty="0">
                <a:solidFill>
                  <a:srgbClr val="0000FF"/>
                </a:solidFill>
                <a:latin typeface="Times New Roman"/>
                <a:ea typeface="仿宋_GB2312"/>
                <a:cs typeface="Times New Roman"/>
              </a:rPr>
              <a:t>　选项中各原子的最外层电子数分别为</a:t>
            </a:r>
            <a:r>
              <a:rPr lang="en-US" altLang="zh-CN" sz="2600" b="1" kern="100" dirty="0">
                <a:solidFill>
                  <a:srgbClr val="0000FF"/>
                </a:solidFill>
                <a:latin typeface="Times New Roman"/>
                <a:ea typeface="仿宋_GB2312"/>
                <a:cs typeface="Courier New"/>
              </a:rPr>
              <a:t>6</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4</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6</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7</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项正确</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
        <p:nvSpPr>
          <p:cNvPr id="10" name="TextBox 9"/>
          <p:cNvSpPr txBox="1"/>
          <p:nvPr/>
        </p:nvSpPr>
        <p:spPr>
          <a:xfrm>
            <a:off x="11082627" y="1536141"/>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179532852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blinds(horizontal)">
                                      <p:cBhvr>
                                        <p:cTn id="1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376882" y="819504"/>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434701916"/>
              </p:ext>
            </p:extLst>
          </p:nvPr>
        </p:nvGraphicFramePr>
        <p:xfrm>
          <a:off x="381000" y="801340"/>
          <a:ext cx="11201400" cy="2590800"/>
        </p:xfrm>
        <a:graphic>
          <a:graphicData uri="http://schemas.openxmlformats.org/presentationml/2006/ole">
            <mc:AlternateContent xmlns:mc="http://schemas.openxmlformats.org/markup-compatibility/2006">
              <mc:Choice xmlns:v="urn:schemas-microsoft-com:vml" Requires="v">
                <p:oleObj spid="_x0000_s35902" name="Document" r:id="rId3" imgW="11186111" imgH="2590741" progId="Word.Document.8">
                  <p:embed/>
                </p:oleObj>
              </mc:Choice>
              <mc:Fallback>
                <p:oleObj name="Document" r:id="rId3" imgW="11186111" imgH="2590741" progId="Word.Document.8">
                  <p:embed/>
                  <p:pic>
                    <p:nvPicPr>
                      <p:cNvPr id="0" name=""/>
                      <p:cNvPicPr/>
                      <p:nvPr/>
                    </p:nvPicPr>
                    <p:blipFill>
                      <a:blip r:embed="rId4"/>
                      <a:stretch>
                        <a:fillRect/>
                      </a:stretch>
                    </p:blipFill>
                    <p:spPr>
                      <a:xfrm>
                        <a:off x="381000" y="801340"/>
                        <a:ext cx="11201400" cy="259080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982080545"/>
              </p:ext>
            </p:extLst>
          </p:nvPr>
        </p:nvGraphicFramePr>
        <p:xfrm>
          <a:off x="514586" y="3326104"/>
          <a:ext cx="11010900" cy="1993900"/>
        </p:xfrm>
        <a:graphic>
          <a:graphicData uri="http://schemas.openxmlformats.org/presentationml/2006/ole">
            <mc:AlternateContent xmlns:mc="http://schemas.openxmlformats.org/markup-compatibility/2006">
              <mc:Choice xmlns:v="urn:schemas-microsoft-com:vml" Requires="v">
                <p:oleObj spid="_x0000_s35903" name="Document" r:id="rId5" imgW="11008422" imgH="1993459" progId="Word.Document.8">
                  <p:embed/>
                </p:oleObj>
              </mc:Choice>
              <mc:Fallback>
                <p:oleObj name="Document" r:id="rId5" imgW="11008422" imgH="1993459" progId="Word.Document.8">
                  <p:embed/>
                  <p:pic>
                    <p:nvPicPr>
                      <p:cNvPr id="0" name=""/>
                      <p:cNvPicPr/>
                      <p:nvPr/>
                    </p:nvPicPr>
                    <p:blipFill>
                      <a:blip r:embed="rId6"/>
                      <a:stretch>
                        <a:fillRect/>
                      </a:stretch>
                    </p:blipFill>
                    <p:spPr>
                      <a:xfrm>
                        <a:off x="514586" y="3326104"/>
                        <a:ext cx="11010900" cy="1993900"/>
                      </a:xfrm>
                      <a:prstGeom prst="rect">
                        <a:avLst/>
                      </a:prstGeom>
                    </p:spPr>
                  </p:pic>
                </p:oleObj>
              </mc:Fallback>
            </mc:AlternateContent>
          </a:graphicData>
        </a:graphic>
      </p:graphicFrame>
    </p:spTree>
    <p:extLst>
      <p:ext uri="{BB962C8B-B14F-4D97-AF65-F5344CB8AC3E}">
        <p14:creationId xmlns:p14="http://schemas.microsoft.com/office/powerpoint/2010/main" val="147374061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1160981"/>
            <a:ext cx="11654075" cy="3123908"/>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7.</a:t>
            </a:r>
            <a:r>
              <a:rPr lang="zh-CN" altLang="zh-CN" sz="2600" kern="100" dirty="0">
                <a:latin typeface="Times New Roman"/>
                <a:ea typeface="微软雅黑"/>
                <a:cs typeface="Times New Roman"/>
              </a:rPr>
              <a:t>若</a:t>
            </a:r>
            <a:r>
              <a:rPr lang="en-US" altLang="zh-CN" sz="2600" i="1" kern="100" baseline="-25000" dirty="0" err="1">
                <a:latin typeface="Times New Roman"/>
                <a:ea typeface="微软雅黑"/>
                <a:cs typeface="Courier New"/>
              </a:rPr>
              <a:t>a</a:t>
            </a:r>
            <a:r>
              <a:rPr lang="en-US" altLang="zh-CN" sz="2600" kern="100" dirty="0" err="1">
                <a:latin typeface="Times New Roman"/>
                <a:ea typeface="微软雅黑"/>
                <a:cs typeface="Courier New"/>
              </a:rPr>
              <a:t>A</a:t>
            </a:r>
            <a:r>
              <a:rPr lang="en-US" altLang="zh-CN" sz="2600" i="1" kern="100" baseline="30000" dirty="0" err="1">
                <a:latin typeface="Times New Roman"/>
                <a:ea typeface="微软雅黑"/>
                <a:cs typeface="Courier New"/>
              </a:rPr>
              <a:t>n</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与</a:t>
            </a:r>
            <a:r>
              <a:rPr lang="en-US" altLang="zh-CN" sz="2600" i="1" kern="100" baseline="-25000" dirty="0">
                <a:latin typeface="Times New Roman"/>
                <a:ea typeface="微软雅黑"/>
                <a:cs typeface="Courier New"/>
              </a:rPr>
              <a:t>b</a:t>
            </a:r>
            <a:r>
              <a:rPr lang="en-US" altLang="zh-CN" sz="2600" kern="100" dirty="0">
                <a:latin typeface="Times New Roman"/>
                <a:ea typeface="微软雅黑"/>
                <a:cs typeface="Courier New"/>
              </a:rPr>
              <a:t>B</a:t>
            </a:r>
            <a:r>
              <a:rPr lang="en-US" altLang="zh-CN" sz="2600" kern="100" baseline="30000" dirty="0">
                <a:latin typeface="Times New Roman"/>
                <a:ea typeface="微软雅黑"/>
                <a:cs typeface="Courier New"/>
              </a:rPr>
              <a:t>2-</a:t>
            </a:r>
            <a:r>
              <a:rPr lang="zh-CN" altLang="zh-CN" sz="2600" kern="100" dirty="0">
                <a:latin typeface="Times New Roman"/>
                <a:ea typeface="微软雅黑"/>
                <a:cs typeface="Times New Roman"/>
              </a:rPr>
              <a:t>的核外电子层结构相同，则</a:t>
            </a:r>
            <a:r>
              <a:rPr lang="en-US" altLang="zh-CN" sz="2600" i="1" kern="100" dirty="0">
                <a:latin typeface="Times New Roman"/>
                <a:ea typeface="微软雅黑"/>
                <a:cs typeface="Courier New"/>
              </a:rPr>
              <a:t>a</a:t>
            </a:r>
            <a:r>
              <a:rPr lang="zh-CN" altLang="zh-CN" sz="2600" kern="100" dirty="0">
                <a:latin typeface="Times New Roman"/>
                <a:ea typeface="微软雅黑"/>
                <a:cs typeface="Times New Roman"/>
              </a:rPr>
              <a:t>等于</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a:t>
            </a:r>
            <a:r>
              <a:rPr lang="en-US" altLang="zh-CN" sz="2600" kern="100" dirty="0" err="1" smtClean="0">
                <a:latin typeface="Times New Roman"/>
                <a:ea typeface="微软雅黑"/>
                <a:cs typeface="Courier New"/>
              </a:rPr>
              <a:t>A.</a:t>
            </a:r>
            <a:r>
              <a:rPr lang="en-US" altLang="zh-CN" sz="2600" i="1" kern="100" dirty="0" err="1" smtClean="0">
                <a:latin typeface="Times New Roman"/>
                <a:ea typeface="微软雅黑"/>
                <a:cs typeface="Courier New"/>
              </a:rPr>
              <a:t>b</a:t>
            </a:r>
            <a:r>
              <a:rPr lang="zh-CN" altLang="zh-CN" sz="2600" kern="100" dirty="0">
                <a:latin typeface="Times New Roman"/>
                <a:ea typeface="微软雅黑"/>
                <a:cs typeface="Times New Roman"/>
              </a:rPr>
              <a:t>＋</a:t>
            </a:r>
            <a:r>
              <a:rPr lang="en-US" altLang="zh-CN" sz="2600" i="1" kern="100" dirty="0">
                <a:latin typeface="Times New Roman"/>
                <a:ea typeface="微软雅黑"/>
                <a:cs typeface="Courier New"/>
              </a:rPr>
              <a:t>n</a:t>
            </a:r>
            <a:r>
              <a:rPr lang="en-US" altLang="zh-CN" sz="2600" kern="100" dirty="0">
                <a:latin typeface="Times New Roman"/>
                <a:ea typeface="微软雅黑"/>
                <a:cs typeface="Courier New"/>
              </a:rPr>
              <a:t>-2	</a:t>
            </a:r>
            <a:r>
              <a:rPr lang="en-US" altLang="zh-CN" sz="2600" kern="100" dirty="0" err="1">
                <a:latin typeface="Times New Roman"/>
                <a:ea typeface="微软雅黑"/>
                <a:cs typeface="Courier New"/>
              </a:rPr>
              <a:t>B.</a:t>
            </a:r>
            <a:r>
              <a:rPr lang="en-US" altLang="zh-CN" sz="2600" i="1" kern="100" dirty="0" err="1">
                <a:latin typeface="Times New Roman"/>
                <a:ea typeface="微软雅黑"/>
                <a:cs typeface="Courier New"/>
              </a:rPr>
              <a:t>b</a:t>
            </a:r>
            <a:r>
              <a:rPr lang="zh-CN" altLang="zh-CN" sz="2600" kern="100" dirty="0">
                <a:latin typeface="Times New Roman"/>
                <a:ea typeface="微软雅黑"/>
                <a:cs typeface="Times New Roman"/>
              </a:rPr>
              <a:t>＋</a:t>
            </a:r>
            <a:r>
              <a:rPr lang="en-US" altLang="zh-CN" sz="2600" i="1" kern="100" dirty="0">
                <a:latin typeface="Times New Roman"/>
                <a:ea typeface="微软雅黑"/>
                <a:cs typeface="Courier New"/>
              </a:rPr>
              <a:t>n</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2</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C.</a:t>
            </a:r>
            <a:r>
              <a:rPr lang="en-US" altLang="zh-CN" sz="2600" i="1" kern="100" dirty="0" smtClean="0">
                <a:latin typeface="Times New Roman"/>
                <a:ea typeface="微软雅黑"/>
                <a:cs typeface="Courier New"/>
              </a:rPr>
              <a:t>b</a:t>
            </a:r>
            <a:r>
              <a:rPr lang="en-US" altLang="zh-CN" sz="2600" kern="100" dirty="0" smtClean="0">
                <a:latin typeface="Times New Roman"/>
                <a:ea typeface="微软雅黑"/>
                <a:cs typeface="Courier New"/>
              </a:rPr>
              <a:t>-</a:t>
            </a:r>
            <a:r>
              <a:rPr lang="en-US" altLang="zh-CN" sz="2600" i="1" kern="100" dirty="0" smtClean="0">
                <a:latin typeface="Times New Roman"/>
                <a:ea typeface="微软雅黑"/>
                <a:cs typeface="Courier New"/>
              </a:rPr>
              <a:t>n</a:t>
            </a:r>
            <a:r>
              <a:rPr lang="en-US" altLang="zh-CN" sz="2600" kern="100" dirty="0" smtClean="0">
                <a:latin typeface="Times New Roman"/>
                <a:ea typeface="微软雅黑"/>
                <a:cs typeface="Courier New"/>
              </a:rPr>
              <a:t>-2</a:t>
            </a:r>
            <a:r>
              <a:rPr lang="en-US" altLang="zh-CN" sz="2600" kern="100" dirty="0">
                <a:latin typeface="Times New Roman"/>
                <a:ea typeface="微软雅黑"/>
                <a:cs typeface="Courier New"/>
              </a:rPr>
              <a:t>	</a:t>
            </a:r>
            <a:r>
              <a:rPr lang="en-US" altLang="zh-CN" sz="2600" kern="100" dirty="0" err="1">
                <a:latin typeface="Times New Roman"/>
                <a:ea typeface="微软雅黑"/>
                <a:cs typeface="Courier New"/>
              </a:rPr>
              <a:t>D.</a:t>
            </a:r>
            <a:r>
              <a:rPr lang="en-US" altLang="zh-CN" sz="2600" i="1" kern="100" dirty="0" err="1">
                <a:latin typeface="Times New Roman"/>
                <a:ea typeface="微软雅黑"/>
                <a:cs typeface="Courier New"/>
              </a:rPr>
              <a:t>b</a:t>
            </a:r>
            <a:r>
              <a:rPr lang="en-US" altLang="zh-CN" sz="2600" kern="100" dirty="0">
                <a:latin typeface="Times New Roman"/>
                <a:ea typeface="微软雅黑"/>
                <a:cs typeface="Courier New"/>
              </a:rPr>
              <a:t>-</a:t>
            </a:r>
            <a:r>
              <a:rPr lang="en-US" altLang="zh-CN" sz="2600" i="1" kern="100" dirty="0">
                <a:latin typeface="Times New Roman"/>
                <a:ea typeface="微软雅黑"/>
                <a:cs typeface="Courier New"/>
              </a:rPr>
              <a:t>n</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2</a:t>
            </a:r>
            <a:endParaRPr lang="zh-CN" altLang="zh-CN" sz="1050" kern="100" dirty="0">
              <a:latin typeface="宋体"/>
              <a:cs typeface="Courier New"/>
            </a:endParaRPr>
          </a:p>
          <a:p>
            <a:pPr algn="just">
              <a:lnSpc>
                <a:spcPct val="150000"/>
              </a:lnSpc>
              <a:spcAft>
                <a:spcPts val="0"/>
              </a:spcAft>
              <a:tabLst>
                <a:tab pos="3510915" algn="l"/>
              </a:tabLst>
            </a:pPr>
            <a:r>
              <a:rPr lang="zh-CN" altLang="en-US" sz="2600" b="1" kern="100" dirty="0" smtClean="0">
                <a:solidFill>
                  <a:srgbClr val="0000FF"/>
                </a:solidFill>
                <a:latin typeface="Times New Roman"/>
                <a:ea typeface="黑体"/>
                <a:cs typeface="Times New Roman"/>
              </a:rPr>
              <a:t>　</a:t>
            </a:r>
            <a:r>
              <a:rPr lang="zh-CN" altLang="zh-CN" sz="2600" b="1" kern="100" dirty="0" smtClean="0">
                <a:solidFill>
                  <a:srgbClr val="0000FF"/>
                </a:solidFill>
                <a:latin typeface="Times New Roman"/>
                <a:ea typeface="黑体"/>
                <a:cs typeface="Times New Roman"/>
              </a:rPr>
              <a:t>解</a:t>
            </a:r>
            <a:r>
              <a:rPr lang="zh-CN" altLang="zh-CN" sz="2600" b="1" kern="100" dirty="0">
                <a:solidFill>
                  <a:srgbClr val="0000FF"/>
                </a:solidFill>
                <a:latin typeface="Times New Roman"/>
                <a:ea typeface="黑体"/>
                <a:cs typeface="Times New Roman"/>
              </a:rPr>
              <a:t>析</a:t>
            </a:r>
            <a:r>
              <a:rPr lang="zh-CN" altLang="zh-CN" sz="2600" b="1" kern="100" dirty="0">
                <a:solidFill>
                  <a:srgbClr val="0000FF"/>
                </a:solidFill>
                <a:latin typeface="Times New Roman"/>
                <a:ea typeface="仿宋_GB2312"/>
                <a:cs typeface="Times New Roman"/>
              </a:rPr>
              <a:t>　若</a:t>
            </a:r>
            <a:r>
              <a:rPr lang="en-US" altLang="zh-CN" sz="2600" b="1" i="1" kern="100" baseline="-25000" dirty="0" err="1">
                <a:solidFill>
                  <a:srgbClr val="0000FF"/>
                </a:solidFill>
                <a:latin typeface="Times New Roman"/>
                <a:ea typeface="仿宋_GB2312"/>
                <a:cs typeface="Courier New"/>
              </a:rPr>
              <a:t>a</a:t>
            </a:r>
            <a:r>
              <a:rPr lang="en-US" altLang="zh-CN" sz="2600" b="1" kern="100" dirty="0" err="1">
                <a:solidFill>
                  <a:srgbClr val="0000FF"/>
                </a:solidFill>
                <a:latin typeface="Times New Roman"/>
                <a:ea typeface="仿宋_GB2312"/>
                <a:cs typeface="Courier New"/>
              </a:rPr>
              <a:t>A</a:t>
            </a:r>
            <a:r>
              <a:rPr lang="en-US" altLang="zh-CN" sz="2600" b="1" i="1" kern="100" baseline="30000" dirty="0" err="1">
                <a:solidFill>
                  <a:srgbClr val="0000FF"/>
                </a:solidFill>
                <a:latin typeface="Times New Roman"/>
                <a:ea typeface="仿宋_GB2312"/>
                <a:cs typeface="Courier New"/>
              </a:rPr>
              <a:t>n</a:t>
            </a:r>
            <a:r>
              <a:rPr lang="zh-CN" altLang="zh-CN" sz="2600" b="1" kern="100" baseline="30000" dirty="0">
                <a:solidFill>
                  <a:srgbClr val="0000FF"/>
                </a:solidFill>
                <a:latin typeface="Times New Roman"/>
                <a:ea typeface="仿宋_GB2312"/>
                <a:cs typeface="Times New Roman"/>
              </a:rPr>
              <a:t>＋</a:t>
            </a:r>
            <a:r>
              <a:rPr lang="zh-CN" altLang="zh-CN" sz="2600" b="1" kern="100" dirty="0">
                <a:solidFill>
                  <a:srgbClr val="0000FF"/>
                </a:solidFill>
                <a:latin typeface="Times New Roman"/>
                <a:ea typeface="仿宋_GB2312"/>
                <a:cs typeface="Times New Roman"/>
              </a:rPr>
              <a:t>与</a:t>
            </a:r>
            <a:r>
              <a:rPr lang="en-US" altLang="zh-CN" sz="2600" b="1" i="1" kern="100" baseline="-25000" dirty="0">
                <a:solidFill>
                  <a:srgbClr val="0000FF"/>
                </a:solidFill>
                <a:latin typeface="Times New Roman"/>
                <a:ea typeface="仿宋_GB2312"/>
                <a:cs typeface="Courier New"/>
              </a:rPr>
              <a:t>b</a:t>
            </a:r>
            <a:r>
              <a:rPr lang="en-US" altLang="zh-CN" sz="2600" b="1" kern="100" dirty="0">
                <a:solidFill>
                  <a:srgbClr val="0000FF"/>
                </a:solidFill>
                <a:latin typeface="Times New Roman"/>
                <a:ea typeface="仿宋_GB2312"/>
                <a:cs typeface="Courier New"/>
              </a:rPr>
              <a:t>B</a:t>
            </a:r>
            <a:r>
              <a:rPr lang="en-US" altLang="zh-CN" sz="2600" b="1" kern="100" baseline="300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的核外电子层结构相同，则</a:t>
            </a:r>
            <a:r>
              <a:rPr lang="en-US" altLang="zh-CN" sz="2600" b="1" i="1" kern="100" dirty="0">
                <a:solidFill>
                  <a:srgbClr val="0000FF"/>
                </a:solidFill>
                <a:latin typeface="Times New Roman"/>
                <a:ea typeface="仿宋_GB2312"/>
                <a:cs typeface="Courier New"/>
              </a:rPr>
              <a:t>a</a:t>
            </a:r>
            <a:r>
              <a:rPr lang="en-US" altLang="zh-CN" sz="2600" b="1" kern="100" dirty="0">
                <a:solidFill>
                  <a:srgbClr val="0000FF"/>
                </a:solidFill>
                <a:latin typeface="Times New Roman"/>
                <a:ea typeface="仿宋_GB2312"/>
                <a:cs typeface="Courier New"/>
              </a:rPr>
              <a:t>-</a:t>
            </a:r>
            <a:r>
              <a:rPr lang="en-US" altLang="zh-CN" sz="2600" b="1" i="1" kern="100" dirty="0">
                <a:solidFill>
                  <a:srgbClr val="0000FF"/>
                </a:solidFill>
                <a:latin typeface="Times New Roman"/>
                <a:ea typeface="仿宋_GB2312"/>
                <a:cs typeface="Courier New"/>
              </a:rPr>
              <a:t>n</a:t>
            </a:r>
            <a:r>
              <a:rPr lang="zh-CN" altLang="zh-CN" sz="2600" b="1" kern="100" dirty="0">
                <a:solidFill>
                  <a:srgbClr val="0000FF"/>
                </a:solidFill>
                <a:latin typeface="Times New Roman"/>
                <a:ea typeface="仿宋_GB2312"/>
                <a:cs typeface="Times New Roman"/>
              </a:rPr>
              <a:t>＝</a:t>
            </a:r>
            <a:r>
              <a:rPr lang="en-US" altLang="zh-CN" sz="2600" b="1" i="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，所以</a:t>
            </a:r>
            <a:r>
              <a:rPr lang="en-US" altLang="zh-CN" sz="2600" b="1" i="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a:t>
            </a:r>
            <a:r>
              <a:rPr lang="en-US" altLang="zh-CN" sz="2600" b="1" i="1" kern="100" dirty="0">
                <a:solidFill>
                  <a:srgbClr val="0000FF"/>
                </a:solidFill>
                <a:latin typeface="Times New Roman"/>
                <a:ea typeface="仿宋_GB2312"/>
                <a:cs typeface="Courier New"/>
              </a:rPr>
              <a:t>n</a:t>
            </a:r>
            <a:r>
              <a:rPr lang="zh-CN" altLang="zh-CN" sz="2600" b="1" kern="100" dirty="0">
                <a:solidFill>
                  <a:srgbClr val="0000FF"/>
                </a:solidFill>
                <a:latin typeface="Times New Roman"/>
                <a:ea typeface="仿宋_GB2312"/>
                <a:cs typeface="Times New Roman"/>
              </a:rPr>
              <a:t>＋</a:t>
            </a:r>
            <a:r>
              <a:rPr lang="en-US" altLang="zh-CN" sz="2600" b="1" i="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2</a:t>
            </a:r>
            <a:r>
              <a:rPr lang="zh-CN" altLang="zh-CN" sz="2600" b="1" kern="100" dirty="0" smtClean="0">
                <a:solidFill>
                  <a:srgbClr val="0000FF"/>
                </a:solidFill>
                <a:latin typeface="Times New Roman"/>
                <a:ea typeface="仿宋_GB2312"/>
                <a:cs typeface="Times New Roman"/>
              </a:rPr>
              <a:t>，</a:t>
            </a:r>
            <a:r>
              <a:rPr lang="en-US" altLang="zh-CN" sz="2600" b="1" kern="100" dirty="0" smtClean="0">
                <a:solidFill>
                  <a:srgbClr val="0000FF"/>
                </a:solidFill>
                <a:latin typeface="Times New Roman"/>
                <a:ea typeface="仿宋_GB2312"/>
                <a:cs typeface="Times New Roman"/>
              </a:rPr>
              <a:t/>
            </a:r>
            <a:br>
              <a:rPr lang="en-US" altLang="zh-CN" sz="2600" b="1" kern="100" dirty="0" smtClean="0">
                <a:solidFill>
                  <a:srgbClr val="0000FF"/>
                </a:solidFill>
                <a:latin typeface="Times New Roman"/>
                <a:ea typeface="仿宋_GB2312"/>
                <a:cs typeface="Times New Roman"/>
              </a:rPr>
            </a:br>
            <a:r>
              <a:rPr lang="en-US" altLang="zh-CN" sz="2600" b="1" kern="100" dirty="0" smtClean="0">
                <a:solidFill>
                  <a:srgbClr val="0000FF"/>
                </a:solidFill>
                <a:latin typeface="Times New Roman"/>
                <a:ea typeface="仿宋_GB2312"/>
                <a:cs typeface="Times New Roman"/>
              </a:rPr>
              <a:t>　</a:t>
            </a:r>
            <a:r>
              <a:rPr lang="en-US" altLang="zh-CN" sz="2600" b="1" kern="100" dirty="0" smtClean="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正确</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
        <p:nvSpPr>
          <p:cNvPr id="10" name="TextBox 9"/>
          <p:cNvSpPr txBox="1"/>
          <p:nvPr/>
        </p:nvSpPr>
        <p:spPr>
          <a:xfrm>
            <a:off x="7535366" y="1255616"/>
            <a:ext cx="413179" cy="553998"/>
          </a:xfrm>
          <a:prstGeom prst="rect">
            <a:avLst/>
          </a:prstGeom>
          <a:noFill/>
        </p:spPr>
        <p:txBody>
          <a:bodyPr wrap="square" rtlCol="0">
            <a:spAutoFit/>
          </a:bodyPr>
          <a:lstStyle/>
          <a:p>
            <a:r>
              <a:rPr lang="en-US" altLang="zh-CN" sz="3000" b="1" dirty="0">
                <a:solidFill>
                  <a:srgbClr val="C00000"/>
                </a:solidFill>
                <a:latin typeface="Times New Roman" pitchFamily="18" charset="0"/>
                <a:ea typeface="华文细黑" pitchFamily="2" charset="-122"/>
                <a:cs typeface="Times New Roman" pitchFamily="18" charset="0"/>
              </a:rPr>
              <a:t>B</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77158800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blinds(horizontal)">
                                      <p:cBhvr>
                                        <p:cTn id="1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93248" y="5482762"/>
            <a:ext cx="11397613" cy="64733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钛元素有五种同位素核素</a:t>
            </a:r>
            <a:r>
              <a:rPr lang="en-US" altLang="zh-CN" sz="2600" b="1" kern="1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原子</a:t>
            </a:r>
            <a:r>
              <a:rPr lang="en-US" altLang="zh-CN" sz="2600" b="1" kern="1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，质子数相同而中子数不同</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
        <p:nvSpPr>
          <p:cNvPr id="10" name="TextBox 9"/>
          <p:cNvSpPr txBox="1"/>
          <p:nvPr/>
        </p:nvSpPr>
        <p:spPr>
          <a:xfrm>
            <a:off x="6447112" y="1466550"/>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A</a:t>
            </a:r>
            <a:endParaRPr lang="zh-CN" altLang="en-US" sz="3000" b="1" dirty="0">
              <a:solidFill>
                <a:srgbClr val="C00000"/>
              </a:solidFill>
              <a:latin typeface="Times New Roman" pitchFamily="18" charset="0"/>
              <a:ea typeface="华文细黑" pitchFamily="2" charset="-122"/>
              <a:cs typeface="Times New Roman"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4126994595"/>
              </p:ext>
            </p:extLst>
          </p:nvPr>
        </p:nvGraphicFramePr>
        <p:xfrm>
          <a:off x="381000" y="618258"/>
          <a:ext cx="11493500" cy="5092700"/>
        </p:xfrm>
        <a:graphic>
          <a:graphicData uri="http://schemas.openxmlformats.org/presentationml/2006/ole">
            <mc:AlternateContent xmlns:mc="http://schemas.openxmlformats.org/markup-compatibility/2006">
              <mc:Choice xmlns:v="urn:schemas-microsoft-com:vml" Requires="v">
                <p:oleObj spid="_x0000_s36895" name="Document" r:id="rId3" imgW="11484297" imgH="5097955" progId="Word.Document.8">
                  <p:embed/>
                </p:oleObj>
              </mc:Choice>
              <mc:Fallback>
                <p:oleObj name="Document" r:id="rId3" imgW="11484297" imgH="5097955" progId="Word.Document.8">
                  <p:embed/>
                  <p:pic>
                    <p:nvPicPr>
                      <p:cNvPr id="0" name=""/>
                      <p:cNvPicPr/>
                      <p:nvPr/>
                    </p:nvPicPr>
                    <p:blipFill>
                      <a:blip r:embed="rId4"/>
                      <a:stretch>
                        <a:fillRect/>
                      </a:stretch>
                    </p:blipFill>
                    <p:spPr>
                      <a:xfrm>
                        <a:off x="381000" y="618258"/>
                        <a:ext cx="11493500" cy="5092700"/>
                      </a:xfrm>
                      <a:prstGeom prst="rect">
                        <a:avLst/>
                      </a:prstGeom>
                    </p:spPr>
                  </p:pic>
                </p:oleObj>
              </mc:Fallback>
            </mc:AlternateContent>
          </a:graphicData>
        </a:graphic>
      </p:graphicFrame>
    </p:spTree>
    <p:extLst>
      <p:ext uri="{BB962C8B-B14F-4D97-AF65-F5344CB8AC3E}">
        <p14:creationId xmlns:p14="http://schemas.microsoft.com/office/powerpoint/2010/main" val="331014630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16880" y="4059864"/>
            <a:ext cx="11397613" cy="1847661"/>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若为阳离子，所带电荷数＝离子的质子数</a:t>
            </a:r>
            <a:r>
              <a:rPr lang="en-US" altLang="zh-CN" sz="2600" b="1" kern="100" dirty="0">
                <a:solidFill>
                  <a:srgbClr val="0000FF"/>
                </a:solidFill>
                <a:latin typeface="Times New Roman"/>
                <a:ea typeface="仿宋_GB2312"/>
                <a:cs typeface="Courier New"/>
              </a:rPr>
              <a:t>(</a:t>
            </a:r>
            <a:r>
              <a:rPr lang="en-US" altLang="zh-CN" sz="2600" b="1" i="1" kern="100" dirty="0">
                <a:solidFill>
                  <a:srgbClr val="0000FF"/>
                </a:solidFill>
                <a:latin typeface="Times New Roman"/>
                <a:ea typeface="仿宋_GB2312"/>
                <a:cs typeface="Courier New"/>
              </a:rPr>
              <a:t>n</a:t>
            </a:r>
            <a:r>
              <a:rPr lang="en-US" altLang="zh-CN" sz="2600" b="1" kern="1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离子核外电子总数</a:t>
            </a:r>
            <a:r>
              <a:rPr lang="en-US" altLang="zh-CN" sz="2600" b="1" kern="1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8)</a:t>
            </a:r>
            <a:r>
              <a:rPr lang="zh-CN" altLang="zh-CN" sz="2600" b="1" kern="100" dirty="0">
                <a:solidFill>
                  <a:srgbClr val="0000FF"/>
                </a:solidFill>
                <a:latin typeface="Times New Roman"/>
                <a:ea typeface="仿宋_GB2312"/>
                <a:cs typeface="Times New Roman"/>
              </a:rPr>
              <a:t>＝</a:t>
            </a:r>
            <a:r>
              <a:rPr lang="en-US" altLang="zh-CN" sz="2600" b="1" i="1" kern="100" dirty="0">
                <a:solidFill>
                  <a:srgbClr val="0000FF"/>
                </a:solidFill>
                <a:latin typeface="Times New Roman"/>
                <a:ea typeface="仿宋_GB2312"/>
                <a:cs typeface="Courier New"/>
              </a:rPr>
              <a:t>n</a:t>
            </a:r>
            <a:r>
              <a:rPr lang="en-US" altLang="zh-CN" sz="2600" b="1" kern="100" dirty="0">
                <a:solidFill>
                  <a:srgbClr val="0000FF"/>
                </a:solidFill>
                <a:latin typeface="Times New Roman"/>
                <a:ea typeface="仿宋_GB2312"/>
                <a:cs typeface="Courier New"/>
              </a:rPr>
              <a:t>-10</a:t>
            </a:r>
            <a:r>
              <a:rPr lang="zh-CN" altLang="zh-CN" sz="2600" b="1" kern="100" dirty="0">
                <a:solidFill>
                  <a:srgbClr val="0000FF"/>
                </a:solidFill>
                <a:latin typeface="Times New Roman"/>
                <a:ea typeface="仿宋_GB2312"/>
                <a:cs typeface="Times New Roman"/>
              </a:rPr>
              <a:t>；若为阴离子，所带电荷数＝离子核外电子总数</a:t>
            </a:r>
            <a:r>
              <a:rPr lang="en-US" altLang="zh-CN" sz="2600" b="1" kern="1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8)-</a:t>
            </a:r>
            <a:r>
              <a:rPr lang="zh-CN" altLang="zh-CN" sz="2600" b="1" kern="100" dirty="0">
                <a:solidFill>
                  <a:srgbClr val="0000FF"/>
                </a:solidFill>
                <a:latin typeface="Times New Roman"/>
                <a:ea typeface="仿宋_GB2312"/>
                <a:cs typeface="Times New Roman"/>
              </a:rPr>
              <a:t>离子的质子数</a:t>
            </a:r>
            <a:r>
              <a:rPr lang="en-US" altLang="zh-CN" sz="2600" b="1" kern="100" dirty="0">
                <a:solidFill>
                  <a:srgbClr val="0000FF"/>
                </a:solidFill>
                <a:latin typeface="Times New Roman"/>
                <a:ea typeface="仿宋_GB2312"/>
                <a:cs typeface="Courier New"/>
              </a:rPr>
              <a:t>(</a:t>
            </a:r>
            <a:r>
              <a:rPr lang="en-US" altLang="zh-CN" sz="2600" b="1" i="1" kern="100" dirty="0">
                <a:solidFill>
                  <a:srgbClr val="0000FF"/>
                </a:solidFill>
                <a:latin typeface="Times New Roman"/>
                <a:ea typeface="仿宋_GB2312"/>
                <a:cs typeface="Courier New"/>
              </a:rPr>
              <a:t>n</a:t>
            </a:r>
            <a:r>
              <a:rPr lang="en-US" altLang="zh-CN" sz="2600" b="1" kern="100" dirty="0">
                <a:solidFill>
                  <a:srgbClr val="0000FF"/>
                </a:solidFill>
                <a:latin typeface="Times New Roman"/>
                <a:ea typeface="仿宋_GB2312"/>
                <a:cs typeface="Courier New"/>
              </a:rPr>
              <a:t>)</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10-</a:t>
            </a:r>
            <a:r>
              <a:rPr lang="en-US" altLang="zh-CN" sz="2600" b="1" i="1" kern="100" dirty="0">
                <a:solidFill>
                  <a:srgbClr val="0000FF"/>
                </a:solidFill>
                <a:latin typeface="Times New Roman"/>
                <a:ea typeface="仿宋_GB2312"/>
                <a:cs typeface="Courier New"/>
              </a:rPr>
              <a:t>n</a:t>
            </a:r>
            <a:r>
              <a:rPr lang="zh-CN" altLang="zh-CN" sz="2600" b="1" kern="100" dirty="0">
                <a:solidFill>
                  <a:srgbClr val="0000FF"/>
                </a:solidFill>
                <a:latin typeface="Times New Roman"/>
                <a:ea typeface="仿宋_GB2312"/>
                <a:cs typeface="Times New Roman"/>
              </a:rPr>
              <a:t>。</a:t>
            </a:r>
            <a:endParaRPr lang="zh-CN" altLang="zh-CN" sz="1050" kern="100" dirty="0">
              <a:effectLst/>
              <a:latin typeface="宋体"/>
              <a:cs typeface="Courier New"/>
            </a:endParaRPr>
          </a:p>
        </p:txBody>
      </p:sp>
      <p:sp>
        <p:nvSpPr>
          <p:cNvPr id="10" name="TextBox 9"/>
          <p:cNvSpPr txBox="1"/>
          <p:nvPr/>
        </p:nvSpPr>
        <p:spPr>
          <a:xfrm>
            <a:off x="3844956" y="2020701"/>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133761316"/>
              </p:ext>
            </p:extLst>
          </p:nvPr>
        </p:nvGraphicFramePr>
        <p:xfrm>
          <a:off x="334566" y="819504"/>
          <a:ext cx="11493500" cy="3340100"/>
        </p:xfrm>
        <a:graphic>
          <a:graphicData uri="http://schemas.openxmlformats.org/presentationml/2006/ole">
            <mc:AlternateContent xmlns:mc="http://schemas.openxmlformats.org/markup-compatibility/2006">
              <mc:Choice xmlns:v="urn:schemas-microsoft-com:vml" Requires="v">
                <p:oleObj spid="_x0000_s37916" name="Document" r:id="rId3" imgW="11484297" imgH="3341753" progId="Word.Document.8">
                  <p:embed/>
                </p:oleObj>
              </mc:Choice>
              <mc:Fallback>
                <p:oleObj name="Document" r:id="rId3" imgW="11484297" imgH="3341753" progId="Word.Document.8">
                  <p:embed/>
                  <p:pic>
                    <p:nvPicPr>
                      <p:cNvPr id="0" name=""/>
                      <p:cNvPicPr/>
                      <p:nvPr/>
                    </p:nvPicPr>
                    <p:blipFill>
                      <a:blip r:embed="rId4"/>
                      <a:stretch>
                        <a:fillRect/>
                      </a:stretch>
                    </p:blipFill>
                    <p:spPr>
                      <a:xfrm>
                        <a:off x="334566" y="819504"/>
                        <a:ext cx="11493500" cy="3340100"/>
                      </a:xfrm>
                      <a:prstGeom prst="rect">
                        <a:avLst/>
                      </a:prstGeom>
                    </p:spPr>
                  </p:pic>
                </p:oleObj>
              </mc:Fallback>
            </mc:AlternateContent>
          </a:graphicData>
        </a:graphic>
      </p:graphicFrame>
    </p:spTree>
    <p:extLst>
      <p:ext uri="{BB962C8B-B14F-4D97-AF65-F5344CB8AC3E}">
        <p14:creationId xmlns:p14="http://schemas.microsoft.com/office/powerpoint/2010/main" val="109573161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486309"/>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10.(1)</a:t>
            </a:r>
            <a:r>
              <a:rPr lang="zh-CN" altLang="zh-CN" sz="2600" kern="100" dirty="0">
                <a:latin typeface="Times New Roman"/>
                <a:ea typeface="微软雅黑"/>
                <a:cs typeface="Times New Roman"/>
              </a:rPr>
              <a:t>写出表示含有</a:t>
            </a:r>
            <a:r>
              <a:rPr lang="en-US" altLang="zh-CN" sz="2600" kern="100" dirty="0">
                <a:latin typeface="Times New Roman"/>
                <a:ea typeface="微软雅黑"/>
                <a:cs typeface="Courier New"/>
              </a:rPr>
              <a:t>8</a:t>
            </a:r>
            <a:r>
              <a:rPr lang="zh-CN" altLang="zh-CN" sz="2600" kern="100" dirty="0">
                <a:latin typeface="Times New Roman"/>
                <a:ea typeface="微软雅黑"/>
                <a:cs typeface="Times New Roman"/>
              </a:rPr>
              <a:t>个质子、</a:t>
            </a:r>
            <a:r>
              <a:rPr lang="en-US" altLang="zh-CN" sz="2600" kern="100" dirty="0">
                <a:latin typeface="Times New Roman"/>
                <a:ea typeface="微软雅黑"/>
                <a:cs typeface="Courier New"/>
              </a:rPr>
              <a:t>10</a:t>
            </a:r>
            <a:r>
              <a:rPr lang="zh-CN" altLang="zh-CN" sz="2600" kern="100" dirty="0">
                <a:latin typeface="Times New Roman"/>
                <a:ea typeface="微软雅黑"/>
                <a:cs typeface="Times New Roman"/>
              </a:rPr>
              <a:t>个中子的原子的化学符号：</a:t>
            </a:r>
            <a:r>
              <a:rPr lang="en-US" altLang="zh-CN" sz="2600" kern="100" dirty="0">
                <a:latin typeface="Times New Roman"/>
                <a:ea typeface="微软雅黑"/>
                <a:cs typeface="Courier New"/>
              </a:rPr>
              <a:t>____________</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46820256"/>
              </p:ext>
            </p:extLst>
          </p:nvPr>
        </p:nvGraphicFramePr>
        <p:xfrm>
          <a:off x="829621" y="1232939"/>
          <a:ext cx="10706100" cy="1701800"/>
        </p:xfrm>
        <a:graphic>
          <a:graphicData uri="http://schemas.openxmlformats.org/presentationml/2006/ole">
            <mc:AlternateContent xmlns:mc="http://schemas.openxmlformats.org/markup-compatibility/2006">
              <mc:Choice xmlns:v="urn:schemas-microsoft-com:vml" Requires="v">
                <p:oleObj spid="_x0000_s38981" name="Document" r:id="rId3" imgW="10700884" imgH="1701479" progId="Word.Document.8">
                  <p:embed/>
                </p:oleObj>
              </mc:Choice>
              <mc:Fallback>
                <p:oleObj name="Document" r:id="rId3" imgW="10700884" imgH="1701479" progId="Word.Document.8">
                  <p:embed/>
                  <p:pic>
                    <p:nvPicPr>
                      <p:cNvPr id="0" name=""/>
                      <p:cNvPicPr/>
                      <p:nvPr/>
                    </p:nvPicPr>
                    <p:blipFill>
                      <a:blip r:embed="rId4"/>
                      <a:stretch>
                        <a:fillRect/>
                      </a:stretch>
                    </p:blipFill>
                    <p:spPr>
                      <a:xfrm>
                        <a:off x="829621" y="1232939"/>
                        <a:ext cx="10706100" cy="170180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047923321"/>
              </p:ext>
            </p:extLst>
          </p:nvPr>
        </p:nvGraphicFramePr>
        <p:xfrm>
          <a:off x="872722" y="2889734"/>
          <a:ext cx="9144000" cy="609600"/>
        </p:xfrm>
        <a:graphic>
          <a:graphicData uri="http://schemas.openxmlformats.org/presentationml/2006/ole">
            <mc:AlternateContent xmlns:mc="http://schemas.openxmlformats.org/markup-compatibility/2006">
              <mc:Choice xmlns:v="urn:schemas-microsoft-com:vml" Requires="v">
                <p:oleObj spid="_x0000_s38982" name="Document" r:id="rId5" imgW="9143051" imgH="609522" progId="Word.Document.8">
                  <p:embed/>
                </p:oleObj>
              </mc:Choice>
              <mc:Fallback>
                <p:oleObj name="Document" r:id="rId5" imgW="9143051" imgH="609522" progId="Word.Document.8">
                  <p:embed/>
                  <p:pic>
                    <p:nvPicPr>
                      <p:cNvPr id="0" name=""/>
                      <p:cNvPicPr/>
                      <p:nvPr/>
                    </p:nvPicPr>
                    <p:blipFill>
                      <a:blip r:embed="rId6"/>
                      <a:stretch>
                        <a:fillRect/>
                      </a:stretch>
                    </p:blipFill>
                    <p:spPr>
                      <a:xfrm>
                        <a:off x="872722" y="2889734"/>
                        <a:ext cx="9144000" cy="609600"/>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004976654"/>
              </p:ext>
            </p:extLst>
          </p:nvPr>
        </p:nvGraphicFramePr>
        <p:xfrm>
          <a:off x="872722" y="3654819"/>
          <a:ext cx="10909300" cy="2425700"/>
        </p:xfrm>
        <a:graphic>
          <a:graphicData uri="http://schemas.openxmlformats.org/presentationml/2006/ole">
            <mc:AlternateContent xmlns:mc="http://schemas.openxmlformats.org/markup-compatibility/2006">
              <mc:Choice xmlns:v="urn:schemas-microsoft-com:vml" Requires="v">
                <p:oleObj spid="_x0000_s38983" name="Document" r:id="rId7" imgW="10906989" imgH="2425489" progId="Word.Document.8">
                  <p:embed/>
                </p:oleObj>
              </mc:Choice>
              <mc:Fallback>
                <p:oleObj name="Document" r:id="rId7" imgW="10906989" imgH="2425489" progId="Word.Document.8">
                  <p:embed/>
                  <p:pic>
                    <p:nvPicPr>
                      <p:cNvPr id="0" name=""/>
                      <p:cNvPicPr/>
                      <p:nvPr/>
                    </p:nvPicPr>
                    <p:blipFill>
                      <a:blip r:embed="rId8"/>
                      <a:stretch>
                        <a:fillRect/>
                      </a:stretch>
                    </p:blipFill>
                    <p:spPr>
                      <a:xfrm>
                        <a:off x="872722" y="3654819"/>
                        <a:ext cx="10909300" cy="2425700"/>
                      </a:xfrm>
                      <a:prstGeom prst="rect">
                        <a:avLst/>
                      </a:prstGeom>
                    </p:spPr>
                  </p:pic>
                </p:oleObj>
              </mc:Fallback>
            </mc:AlternateContent>
          </a:graphicData>
        </a:graphic>
      </p:graphicFrame>
    </p:spTree>
    <p:extLst>
      <p:ext uri="{BB962C8B-B14F-4D97-AF65-F5344CB8AC3E}">
        <p14:creationId xmlns:p14="http://schemas.microsoft.com/office/powerpoint/2010/main" val="40621721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4035815604"/>
              </p:ext>
            </p:extLst>
          </p:nvPr>
        </p:nvGraphicFramePr>
        <p:xfrm>
          <a:off x="399681" y="709399"/>
          <a:ext cx="11493500" cy="4241800"/>
        </p:xfrm>
        <a:graphic>
          <a:graphicData uri="http://schemas.openxmlformats.org/presentationml/2006/ole">
            <mc:AlternateContent xmlns:mc="http://schemas.openxmlformats.org/markup-compatibility/2006">
              <mc:Choice xmlns:v="urn:schemas-microsoft-com:vml" Requires="v">
                <p:oleObj spid="_x0000_s39984" name="Document" r:id="rId3" imgW="11484297" imgH="4248296" progId="Word.Document.8">
                  <p:embed/>
                </p:oleObj>
              </mc:Choice>
              <mc:Fallback>
                <p:oleObj name="Document" r:id="rId3" imgW="11484297" imgH="4248296" progId="Word.Document.8">
                  <p:embed/>
                  <p:pic>
                    <p:nvPicPr>
                      <p:cNvPr id="0" name=""/>
                      <p:cNvPicPr/>
                      <p:nvPr/>
                    </p:nvPicPr>
                    <p:blipFill>
                      <a:blip r:embed="rId4"/>
                      <a:stretch>
                        <a:fillRect/>
                      </a:stretch>
                    </p:blipFill>
                    <p:spPr>
                      <a:xfrm>
                        <a:off x="399681" y="709399"/>
                        <a:ext cx="11493500" cy="4241800"/>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358193375"/>
              </p:ext>
            </p:extLst>
          </p:nvPr>
        </p:nvGraphicFramePr>
        <p:xfrm>
          <a:off x="469581" y="4824949"/>
          <a:ext cx="8940800" cy="965200"/>
        </p:xfrm>
        <a:graphic>
          <a:graphicData uri="http://schemas.openxmlformats.org/presentationml/2006/ole">
            <mc:AlternateContent xmlns:mc="http://schemas.openxmlformats.org/markup-compatibility/2006">
              <mc:Choice xmlns:v="urn:schemas-microsoft-com:vml" Requires="v">
                <p:oleObj spid="_x0000_s39985" name="Document" r:id="rId5" imgW="8940184" imgH="977828" progId="Word.Document.8">
                  <p:embed/>
                </p:oleObj>
              </mc:Choice>
              <mc:Fallback>
                <p:oleObj name="Document" r:id="rId5" imgW="8940184" imgH="977828" progId="Word.Document.8">
                  <p:embed/>
                  <p:pic>
                    <p:nvPicPr>
                      <p:cNvPr id="0" name=""/>
                      <p:cNvPicPr/>
                      <p:nvPr/>
                    </p:nvPicPr>
                    <p:blipFill>
                      <a:blip r:embed="rId6"/>
                      <a:stretch>
                        <a:fillRect/>
                      </a:stretch>
                    </p:blipFill>
                    <p:spPr>
                      <a:xfrm>
                        <a:off x="469581" y="4824949"/>
                        <a:ext cx="8940800" cy="965200"/>
                      </a:xfrm>
                      <a:prstGeom prst="rect">
                        <a:avLst/>
                      </a:prstGeom>
                    </p:spPr>
                  </p:pic>
                </p:oleObj>
              </mc:Fallback>
            </mc:AlternateContent>
          </a:graphicData>
        </a:graphic>
      </p:graphicFrame>
    </p:spTree>
    <p:extLst>
      <p:ext uri="{BB962C8B-B14F-4D97-AF65-F5344CB8AC3E}">
        <p14:creationId xmlns:p14="http://schemas.microsoft.com/office/powerpoint/2010/main" val="160411619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1617132269"/>
              </p:ext>
            </p:extLst>
          </p:nvPr>
        </p:nvGraphicFramePr>
        <p:xfrm>
          <a:off x="381000" y="1640824"/>
          <a:ext cx="11493500" cy="2959100"/>
        </p:xfrm>
        <a:graphic>
          <a:graphicData uri="http://schemas.openxmlformats.org/presentationml/2006/ole">
            <mc:AlternateContent xmlns:mc="http://schemas.openxmlformats.org/markup-compatibility/2006">
              <mc:Choice xmlns:v="urn:schemas-microsoft-com:vml" Requires="v">
                <p:oleObj spid="_x0000_s40982" name="Document" r:id="rId3" imgW="11484297" imgH="2972007" progId="Word.Document.8">
                  <p:embed/>
                </p:oleObj>
              </mc:Choice>
              <mc:Fallback>
                <p:oleObj name="Document" r:id="rId3" imgW="11484297" imgH="2972007" progId="Word.Document.8">
                  <p:embed/>
                  <p:pic>
                    <p:nvPicPr>
                      <p:cNvPr id="0" name=""/>
                      <p:cNvPicPr/>
                      <p:nvPr/>
                    </p:nvPicPr>
                    <p:blipFill>
                      <a:blip r:embed="rId4"/>
                      <a:stretch>
                        <a:fillRect/>
                      </a:stretch>
                    </p:blipFill>
                    <p:spPr>
                      <a:xfrm>
                        <a:off x="381000" y="1640824"/>
                        <a:ext cx="11493500" cy="2959100"/>
                      </a:xfrm>
                      <a:prstGeom prst="rect">
                        <a:avLst/>
                      </a:prstGeom>
                    </p:spPr>
                  </p:pic>
                </p:oleObj>
              </mc:Fallback>
            </mc:AlternateContent>
          </a:graphicData>
        </a:graphic>
      </p:graphicFrame>
    </p:spTree>
    <p:extLst>
      <p:ext uri="{BB962C8B-B14F-4D97-AF65-F5344CB8AC3E}">
        <p14:creationId xmlns:p14="http://schemas.microsoft.com/office/powerpoint/2010/main" val="21857623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1169152163"/>
              </p:ext>
            </p:extLst>
          </p:nvPr>
        </p:nvGraphicFramePr>
        <p:xfrm>
          <a:off x="377825" y="1226486"/>
          <a:ext cx="11414125" cy="3373438"/>
        </p:xfrm>
        <a:graphic>
          <a:graphicData uri="http://schemas.openxmlformats.org/presentationml/2006/ole">
            <mc:AlternateContent xmlns:mc="http://schemas.openxmlformats.org/markup-compatibility/2006">
              <mc:Choice xmlns:v="urn:schemas-microsoft-com:vml" Requires="v">
                <p:oleObj spid="_x0000_s3185" name="Document" r:id="rId3" imgW="11484297" imgH="3398637" progId="Word.Document.8">
                  <p:embed/>
                </p:oleObj>
              </mc:Choice>
              <mc:Fallback>
                <p:oleObj name="Document" r:id="rId3" imgW="11484297" imgH="3398637" progId="Word.Document.8">
                  <p:embed/>
                  <p:pic>
                    <p:nvPicPr>
                      <p:cNvPr id="0" name=""/>
                      <p:cNvPicPr/>
                      <p:nvPr/>
                    </p:nvPicPr>
                    <p:blipFill>
                      <a:blip r:embed="rId4"/>
                      <a:stretch>
                        <a:fillRect/>
                      </a:stretch>
                    </p:blipFill>
                    <p:spPr>
                      <a:xfrm>
                        <a:off x="377825" y="1226486"/>
                        <a:ext cx="11414125" cy="3373438"/>
                      </a:xfrm>
                      <a:prstGeom prst="rect">
                        <a:avLst/>
                      </a:prstGeom>
                    </p:spPr>
                  </p:pic>
                </p:oleObj>
              </mc:Fallback>
            </mc:AlternateContent>
          </a:graphicData>
        </a:graphic>
      </p:graphicFrame>
      <p:sp>
        <p:nvSpPr>
          <p:cNvPr id="7" name="矩形 6"/>
          <p:cNvSpPr/>
          <p:nvPr/>
        </p:nvSpPr>
        <p:spPr>
          <a:xfrm>
            <a:off x="6827092" y="1182156"/>
            <a:ext cx="1518364"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rPr>
              <a:t>相对质量</a:t>
            </a:r>
            <a:endParaRPr lang="zh-CN" altLang="en-US" dirty="0"/>
          </a:p>
        </p:txBody>
      </p:sp>
      <p:sp>
        <p:nvSpPr>
          <p:cNvPr id="10" name="矩形 9"/>
          <p:cNvSpPr/>
          <p:nvPr/>
        </p:nvSpPr>
        <p:spPr>
          <a:xfrm>
            <a:off x="9429156" y="1179544"/>
            <a:ext cx="851515"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rPr>
              <a:t>整数</a:t>
            </a:r>
            <a:endParaRPr lang="zh-CN" altLang="en-US" dirty="0"/>
          </a:p>
        </p:txBody>
      </p:sp>
      <p:sp>
        <p:nvSpPr>
          <p:cNvPr id="12" name="矩形 11"/>
          <p:cNvSpPr/>
          <p:nvPr/>
        </p:nvSpPr>
        <p:spPr>
          <a:xfrm>
            <a:off x="4505221" y="2844729"/>
            <a:ext cx="1184940"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rPr>
              <a:t>质子数</a:t>
            </a:r>
            <a:endParaRPr lang="zh-CN" altLang="en-US" dirty="0"/>
          </a:p>
        </p:txBody>
      </p:sp>
      <p:sp>
        <p:nvSpPr>
          <p:cNvPr id="14" name="矩形 13"/>
          <p:cNvSpPr/>
          <p:nvPr/>
        </p:nvSpPr>
        <p:spPr>
          <a:xfrm>
            <a:off x="7265336" y="2844729"/>
            <a:ext cx="1184940"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rPr>
              <a:t>质量数</a:t>
            </a:r>
            <a:endParaRPr lang="zh-CN" altLang="en-US" dirty="0"/>
          </a:p>
        </p:txBody>
      </p:sp>
      <p:sp>
        <p:nvSpPr>
          <p:cNvPr id="16" name="矩形 15"/>
          <p:cNvSpPr/>
          <p:nvPr/>
        </p:nvSpPr>
        <p:spPr>
          <a:xfrm>
            <a:off x="4250001" y="3657431"/>
            <a:ext cx="1241045" cy="492443"/>
          </a:xfrm>
          <a:prstGeom prst="rect">
            <a:avLst/>
          </a:prstGeom>
        </p:spPr>
        <p:txBody>
          <a:bodyPr wrap="none">
            <a:spAutoFit/>
          </a:bodyPr>
          <a:lstStyle/>
          <a:p>
            <a:pPr lvl="0"/>
            <a:r>
              <a:rPr lang="en-US" altLang="zh-CN" sz="2600" i="1" dirty="0">
                <a:solidFill>
                  <a:srgbClr val="C00000"/>
                </a:solidFill>
                <a:latin typeface="Times New Roman"/>
                <a:ea typeface="微软雅黑"/>
              </a:rPr>
              <a:t>A</a:t>
            </a:r>
            <a:r>
              <a:rPr lang="zh-CN" altLang="zh-CN" sz="2600" dirty="0">
                <a:solidFill>
                  <a:srgbClr val="C00000"/>
                </a:solidFill>
                <a:latin typeface="Times New Roman"/>
                <a:ea typeface="微软雅黑"/>
                <a:cs typeface="Times New Roman"/>
              </a:rPr>
              <a:t>－</a:t>
            </a:r>
            <a:r>
              <a:rPr lang="en-US" altLang="zh-CN" sz="2600" i="1" dirty="0">
                <a:solidFill>
                  <a:srgbClr val="C00000"/>
                </a:solidFill>
                <a:latin typeface="Times New Roman"/>
                <a:ea typeface="微软雅黑"/>
              </a:rPr>
              <a:t>Z</a:t>
            </a:r>
            <a:r>
              <a:rPr lang="zh-CN" altLang="zh-CN" sz="2600" dirty="0">
                <a:solidFill>
                  <a:srgbClr val="C00000"/>
                </a:solidFill>
                <a:latin typeface="Times New Roman"/>
                <a:ea typeface="微软雅黑"/>
                <a:cs typeface="Times New Roman"/>
              </a:rPr>
              <a:t>　</a:t>
            </a:r>
            <a:endParaRPr lang="zh-CN" altLang="en-US" sz="2600" dirty="0">
              <a:solidFill>
                <a:prstClr val="black"/>
              </a:solidFill>
            </a:endParaRPr>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p:bldP spid="12" grpId="0"/>
      <p:bldP spid="14" grpId="0"/>
      <p:bldP spid="1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1266363"/>
            <a:ext cx="11243394" cy="386257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(4)</a:t>
            </a:r>
            <a:r>
              <a:rPr lang="zh-CN" altLang="zh-CN" sz="2600" kern="100" dirty="0">
                <a:latin typeface="Times New Roman"/>
                <a:ea typeface="微软雅黑"/>
                <a:cs typeface="Times New Roman"/>
              </a:rPr>
              <a:t>相同物质的量的</a:t>
            </a:r>
            <a:r>
              <a:rPr lang="en-US" altLang="zh-CN" sz="2600" kern="100" baseline="30000" dirty="0">
                <a:latin typeface="Times New Roman"/>
                <a:ea typeface="微软雅黑"/>
                <a:cs typeface="Courier New"/>
              </a:rPr>
              <a:t>14</a:t>
            </a:r>
            <a:r>
              <a:rPr lang="en-US" altLang="zh-CN" sz="2600" kern="100" dirty="0">
                <a:latin typeface="Times New Roman"/>
                <a:ea typeface="微软雅黑"/>
                <a:cs typeface="Courier New"/>
              </a:rPr>
              <a:t>CO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与</a:t>
            </a:r>
            <a:r>
              <a:rPr lang="en-US" altLang="zh-CN" sz="2600" kern="100" dirty="0">
                <a:latin typeface="Times New Roman"/>
                <a:ea typeface="微软雅黑"/>
                <a:cs typeface="Courier New"/>
              </a:rPr>
              <a:t>S</a:t>
            </a:r>
            <a:r>
              <a:rPr lang="en-US" altLang="zh-CN" sz="2600" kern="100" baseline="30000" dirty="0">
                <a:latin typeface="Times New Roman"/>
                <a:ea typeface="微软雅黑"/>
                <a:cs typeface="Courier New"/>
              </a:rPr>
              <a:t>18</a:t>
            </a:r>
            <a:r>
              <a:rPr lang="en-US" altLang="zh-CN" sz="2600" kern="100" dirty="0">
                <a:latin typeface="Times New Roman"/>
                <a:ea typeface="微软雅黑"/>
                <a:cs typeface="Courier New"/>
              </a:rPr>
              <a:t>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的质量之比为</a:t>
            </a:r>
            <a:r>
              <a:rPr lang="en-US" altLang="zh-CN" sz="2600" kern="100" dirty="0">
                <a:latin typeface="Times New Roman"/>
                <a:ea typeface="微软雅黑"/>
                <a:cs typeface="Courier New"/>
              </a:rPr>
              <a:t>____________</a:t>
            </a:r>
            <a:r>
              <a:rPr lang="zh-CN" altLang="zh-CN" sz="2600" kern="100" dirty="0">
                <a:latin typeface="Times New Roman"/>
                <a:ea typeface="微软雅黑"/>
                <a:cs typeface="Times New Roman"/>
              </a:rPr>
              <a:t>；所含中子数之比为</a:t>
            </a:r>
            <a:r>
              <a:rPr lang="en-US" altLang="zh-CN" sz="2600" kern="100" dirty="0">
                <a:latin typeface="Times New Roman"/>
                <a:ea typeface="微软雅黑"/>
                <a:cs typeface="Courier New"/>
              </a:rPr>
              <a:t>____________</a:t>
            </a:r>
            <a:r>
              <a:rPr lang="zh-CN" altLang="zh-CN" sz="2600" kern="100" dirty="0">
                <a:latin typeface="Times New Roman"/>
                <a:ea typeface="微软雅黑"/>
                <a:cs typeface="Times New Roman"/>
              </a:rPr>
              <a:t>；所含电子数之比为</a:t>
            </a:r>
            <a:r>
              <a:rPr lang="en-US" altLang="zh-CN" sz="2600" kern="100" dirty="0">
                <a:latin typeface="Times New Roman"/>
                <a:ea typeface="微软雅黑"/>
                <a:cs typeface="Courier New"/>
              </a:rPr>
              <a:t>____________</a:t>
            </a:r>
            <a:r>
              <a:rPr lang="zh-CN" altLang="zh-CN" sz="2600" kern="100" dirty="0" smtClean="0">
                <a:latin typeface="Times New Roman"/>
                <a:ea typeface="微软雅黑"/>
                <a:cs typeface="Times New Roman"/>
              </a:rPr>
              <a:t>。</a:t>
            </a:r>
            <a:endParaRPr lang="en-US" altLang="zh-CN" sz="2600" kern="100" dirty="0" smtClean="0">
              <a:latin typeface="Times New Roman"/>
              <a:ea typeface="微软雅黑"/>
              <a:cs typeface="Times New Roman"/>
            </a:endParaRPr>
          </a:p>
          <a:p>
            <a:pPr algn="just">
              <a:lnSpc>
                <a:spcPct val="150000"/>
              </a:lnSpc>
              <a:spcAft>
                <a:spcPts val="0"/>
              </a:spcAft>
              <a:tabLst>
                <a:tab pos="3510915" algn="l"/>
              </a:tabLst>
            </a:pPr>
            <a:r>
              <a:rPr lang="zh-CN" altLang="zh-CN" sz="2600" kern="100" dirty="0">
                <a:solidFill>
                  <a:srgbClr val="C00000"/>
                </a:solidFill>
                <a:latin typeface="Times New Roman"/>
                <a:ea typeface="黑体"/>
                <a:cs typeface="Times New Roman"/>
              </a:rPr>
              <a:t>答案</a:t>
            </a:r>
            <a:r>
              <a:rPr lang="zh-CN" altLang="zh-CN" sz="2600" kern="100" dirty="0">
                <a:solidFill>
                  <a:srgbClr val="C00000"/>
                </a:solidFill>
                <a:latin typeface="Times New Roman"/>
                <a:ea typeface="微软雅黑"/>
                <a:cs typeface="Times New Roman"/>
              </a:rPr>
              <a:t>　</a:t>
            </a:r>
            <a:r>
              <a:rPr lang="en-US" altLang="zh-CN" sz="2600" kern="100" dirty="0" smtClean="0">
                <a:solidFill>
                  <a:srgbClr val="C00000"/>
                </a:solidFill>
                <a:latin typeface="Times New Roman"/>
                <a:ea typeface="微软雅黑"/>
                <a:cs typeface="Courier New"/>
              </a:rPr>
              <a:t>(</a:t>
            </a:r>
            <a:r>
              <a:rPr lang="en-US" altLang="zh-CN" sz="2600" kern="100" dirty="0">
                <a:solidFill>
                  <a:srgbClr val="C00000"/>
                </a:solidFill>
                <a:latin typeface="Times New Roman"/>
                <a:ea typeface="微软雅黑"/>
                <a:cs typeface="Courier New"/>
              </a:rPr>
              <a:t>4)23</a:t>
            </a:r>
            <a:r>
              <a:rPr lang="en-US" altLang="zh-CN" sz="2600" kern="100" dirty="0">
                <a:solidFill>
                  <a:srgbClr val="C00000"/>
                </a:solidFill>
                <a:latin typeface="宋体"/>
                <a:ea typeface="微软雅黑"/>
                <a:cs typeface="Times New Roman"/>
              </a:rPr>
              <a:t>∶</a:t>
            </a:r>
            <a:r>
              <a:rPr lang="en-US" altLang="zh-CN" sz="2600" kern="100" dirty="0">
                <a:solidFill>
                  <a:srgbClr val="C00000"/>
                </a:solidFill>
                <a:latin typeface="Times New Roman"/>
                <a:ea typeface="微软雅黑"/>
                <a:cs typeface="Courier New"/>
              </a:rPr>
              <a:t>34</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2</a:t>
            </a:r>
            <a:r>
              <a:rPr lang="en-US" altLang="zh-CN" sz="2600" kern="100" dirty="0">
                <a:solidFill>
                  <a:srgbClr val="C00000"/>
                </a:solidFill>
                <a:latin typeface="宋体"/>
                <a:ea typeface="微软雅黑"/>
                <a:cs typeface="Times New Roman"/>
              </a:rPr>
              <a:t>∶</a:t>
            </a:r>
            <a:r>
              <a:rPr lang="en-US" altLang="zh-CN" sz="2600" kern="100" dirty="0">
                <a:solidFill>
                  <a:srgbClr val="C00000"/>
                </a:solidFill>
                <a:latin typeface="Times New Roman"/>
                <a:ea typeface="微软雅黑"/>
                <a:cs typeface="Courier New"/>
              </a:rPr>
              <a:t>3</a:t>
            </a:r>
            <a:r>
              <a:rPr lang="zh-CN" altLang="zh-CN" sz="2600" kern="100" dirty="0">
                <a:solidFill>
                  <a:srgbClr val="C00000"/>
                </a:solidFill>
                <a:latin typeface="Times New Roman"/>
                <a:ea typeface="微软雅黑"/>
                <a:cs typeface="Times New Roman"/>
              </a:rPr>
              <a:t>　</a:t>
            </a:r>
            <a:r>
              <a:rPr lang="en-US" altLang="zh-CN" sz="2600" kern="100" dirty="0">
                <a:solidFill>
                  <a:srgbClr val="C00000"/>
                </a:solidFill>
                <a:latin typeface="Times New Roman"/>
                <a:ea typeface="微软雅黑"/>
                <a:cs typeface="Courier New"/>
              </a:rPr>
              <a:t>11</a:t>
            </a:r>
            <a:r>
              <a:rPr lang="en-US" altLang="zh-CN" sz="2600" kern="100" dirty="0">
                <a:solidFill>
                  <a:srgbClr val="C00000"/>
                </a:solidFill>
                <a:latin typeface="宋体"/>
                <a:ea typeface="微软雅黑"/>
                <a:cs typeface="Times New Roman"/>
              </a:rPr>
              <a:t>∶</a:t>
            </a:r>
            <a:r>
              <a:rPr lang="en-US" altLang="zh-CN" sz="2600" kern="100" dirty="0">
                <a:solidFill>
                  <a:srgbClr val="C00000"/>
                </a:solidFill>
                <a:latin typeface="Times New Roman"/>
                <a:ea typeface="微软雅黑"/>
                <a:cs typeface="Courier New"/>
              </a:rPr>
              <a:t>16</a:t>
            </a:r>
            <a:endParaRPr lang="zh-CN" altLang="zh-CN" sz="1050" kern="100" dirty="0">
              <a:latin typeface="宋体"/>
              <a:cs typeface="Courier New"/>
            </a:endParaRPr>
          </a:p>
          <a:p>
            <a:pPr algn="just">
              <a:lnSpc>
                <a:spcPct val="150000"/>
              </a:lnSpc>
              <a:spcAft>
                <a:spcPts val="0"/>
              </a:spcAft>
              <a:tabLst>
                <a:tab pos="3510915" algn="l"/>
              </a:tabLst>
            </a:pPr>
            <a:r>
              <a:rPr lang="zh-CN" altLang="zh-CN" sz="2800" b="1" kern="100" dirty="0">
                <a:solidFill>
                  <a:srgbClr val="0000FF"/>
                </a:solidFill>
                <a:latin typeface="Times New Roman"/>
                <a:ea typeface="黑体"/>
                <a:cs typeface="Times New Roman"/>
              </a:rPr>
              <a:t>解析</a:t>
            </a:r>
            <a:r>
              <a:rPr lang="zh-CN" altLang="zh-CN" sz="2800" b="1" kern="100" dirty="0">
                <a:solidFill>
                  <a:srgbClr val="0000FF"/>
                </a:solidFill>
                <a:latin typeface="Times New Roman"/>
                <a:ea typeface="仿宋_GB2312"/>
                <a:cs typeface="Times New Roman"/>
              </a:rPr>
              <a:t>　</a:t>
            </a:r>
            <a:r>
              <a:rPr lang="en-US" altLang="zh-CN" sz="2800" b="1" kern="100" dirty="0" smtClean="0">
                <a:solidFill>
                  <a:srgbClr val="0000FF"/>
                </a:solidFill>
                <a:latin typeface="Times New Roman"/>
                <a:ea typeface="仿宋_GB2312"/>
                <a:cs typeface="Courier New"/>
              </a:rPr>
              <a:t>(</a:t>
            </a:r>
            <a:r>
              <a:rPr lang="en-US" altLang="zh-CN" sz="2800" b="1" kern="100" dirty="0">
                <a:solidFill>
                  <a:srgbClr val="0000FF"/>
                </a:solidFill>
                <a:latin typeface="Times New Roman"/>
                <a:ea typeface="仿宋_GB2312"/>
                <a:cs typeface="Courier New"/>
              </a:rPr>
              <a:t>4)</a:t>
            </a:r>
            <a:r>
              <a:rPr lang="zh-CN" altLang="zh-CN" sz="2800" b="1" kern="100" dirty="0">
                <a:solidFill>
                  <a:srgbClr val="0000FF"/>
                </a:solidFill>
                <a:latin typeface="Times New Roman"/>
                <a:ea typeface="仿宋_GB2312"/>
                <a:cs typeface="Times New Roman"/>
              </a:rPr>
              <a:t>相同物质的量的</a:t>
            </a:r>
            <a:r>
              <a:rPr lang="en-US" altLang="zh-CN" sz="2800" b="1" kern="100" baseline="30000" dirty="0">
                <a:solidFill>
                  <a:srgbClr val="0000FF"/>
                </a:solidFill>
                <a:latin typeface="Times New Roman"/>
                <a:ea typeface="仿宋_GB2312"/>
                <a:cs typeface="Courier New"/>
              </a:rPr>
              <a:t>14</a:t>
            </a:r>
            <a:r>
              <a:rPr lang="en-US" altLang="zh-CN" sz="2800" b="1" kern="100" dirty="0">
                <a:solidFill>
                  <a:srgbClr val="0000FF"/>
                </a:solidFill>
                <a:latin typeface="Times New Roman"/>
                <a:ea typeface="仿宋_GB2312"/>
                <a:cs typeface="Courier New"/>
              </a:rPr>
              <a:t>CO</a:t>
            </a:r>
            <a:r>
              <a:rPr lang="en-US" altLang="zh-CN" sz="2800" b="1" kern="100" baseline="-25000" dirty="0">
                <a:solidFill>
                  <a:srgbClr val="0000FF"/>
                </a:solidFill>
                <a:latin typeface="Times New Roman"/>
                <a:ea typeface="仿宋_GB2312"/>
                <a:cs typeface="Courier New"/>
              </a:rPr>
              <a:t>2</a:t>
            </a:r>
            <a:r>
              <a:rPr lang="zh-CN" altLang="zh-CN" sz="2800" b="1" kern="100" dirty="0">
                <a:solidFill>
                  <a:srgbClr val="0000FF"/>
                </a:solidFill>
                <a:latin typeface="Times New Roman"/>
                <a:ea typeface="仿宋_GB2312"/>
                <a:cs typeface="Times New Roman"/>
              </a:rPr>
              <a:t>与</a:t>
            </a:r>
            <a:r>
              <a:rPr lang="en-US" altLang="zh-CN" sz="2800" b="1" kern="100" dirty="0">
                <a:solidFill>
                  <a:srgbClr val="0000FF"/>
                </a:solidFill>
                <a:latin typeface="Times New Roman"/>
                <a:ea typeface="仿宋_GB2312"/>
                <a:cs typeface="Courier New"/>
              </a:rPr>
              <a:t>S</a:t>
            </a:r>
            <a:r>
              <a:rPr lang="en-US" altLang="zh-CN" sz="2800" b="1" kern="100" baseline="30000" dirty="0">
                <a:solidFill>
                  <a:srgbClr val="0000FF"/>
                </a:solidFill>
                <a:latin typeface="Times New Roman"/>
                <a:ea typeface="仿宋_GB2312"/>
                <a:cs typeface="Courier New"/>
              </a:rPr>
              <a:t>18</a:t>
            </a:r>
            <a:r>
              <a:rPr lang="en-US" altLang="zh-CN" sz="2800" b="1" kern="100" dirty="0">
                <a:solidFill>
                  <a:srgbClr val="0000FF"/>
                </a:solidFill>
                <a:latin typeface="Times New Roman"/>
                <a:ea typeface="仿宋_GB2312"/>
                <a:cs typeface="Courier New"/>
              </a:rPr>
              <a:t>O</a:t>
            </a:r>
            <a:r>
              <a:rPr lang="en-US" altLang="zh-CN" sz="2800" b="1" kern="100" baseline="-25000" dirty="0">
                <a:solidFill>
                  <a:srgbClr val="0000FF"/>
                </a:solidFill>
                <a:latin typeface="Times New Roman"/>
                <a:ea typeface="仿宋_GB2312"/>
                <a:cs typeface="Courier New"/>
              </a:rPr>
              <a:t>2</a:t>
            </a:r>
            <a:r>
              <a:rPr lang="zh-CN" altLang="zh-CN" sz="2800" b="1" kern="100" dirty="0">
                <a:solidFill>
                  <a:srgbClr val="0000FF"/>
                </a:solidFill>
                <a:latin typeface="Times New Roman"/>
                <a:ea typeface="仿宋_GB2312"/>
                <a:cs typeface="Times New Roman"/>
              </a:rPr>
              <a:t>的质量之比为</a:t>
            </a:r>
            <a:r>
              <a:rPr lang="en-US" altLang="zh-CN" sz="2800" b="1" kern="100" dirty="0">
                <a:solidFill>
                  <a:srgbClr val="0000FF"/>
                </a:solidFill>
                <a:latin typeface="Times New Roman"/>
                <a:ea typeface="仿宋_GB2312"/>
                <a:cs typeface="Courier New"/>
              </a:rPr>
              <a:t>46</a:t>
            </a:r>
            <a:r>
              <a:rPr lang="en-US" altLang="zh-CN" sz="2800" b="1" kern="100" dirty="0">
                <a:solidFill>
                  <a:srgbClr val="0000FF"/>
                </a:solidFill>
                <a:latin typeface="宋体"/>
                <a:ea typeface="仿宋_GB2312"/>
                <a:cs typeface="Times New Roman"/>
              </a:rPr>
              <a:t>∶</a:t>
            </a:r>
            <a:r>
              <a:rPr lang="en-US" altLang="zh-CN" sz="2800" b="1" kern="100" dirty="0">
                <a:solidFill>
                  <a:srgbClr val="0000FF"/>
                </a:solidFill>
                <a:latin typeface="Times New Roman"/>
                <a:ea typeface="仿宋_GB2312"/>
                <a:cs typeface="Courier New"/>
              </a:rPr>
              <a:t>68</a:t>
            </a:r>
            <a:r>
              <a:rPr lang="zh-CN" altLang="zh-CN" sz="2800" b="1" kern="100" dirty="0">
                <a:solidFill>
                  <a:srgbClr val="0000FF"/>
                </a:solidFill>
                <a:latin typeface="Times New Roman"/>
                <a:ea typeface="仿宋_GB2312"/>
                <a:cs typeface="Times New Roman"/>
              </a:rPr>
              <a:t>＝</a:t>
            </a:r>
            <a:r>
              <a:rPr lang="en-US" altLang="zh-CN" sz="2800" b="1" kern="100" dirty="0">
                <a:solidFill>
                  <a:srgbClr val="0000FF"/>
                </a:solidFill>
                <a:latin typeface="Times New Roman"/>
                <a:ea typeface="仿宋_GB2312"/>
                <a:cs typeface="Courier New"/>
              </a:rPr>
              <a:t>23</a:t>
            </a:r>
            <a:r>
              <a:rPr lang="en-US" altLang="zh-CN" sz="2800" b="1" kern="100" dirty="0">
                <a:solidFill>
                  <a:srgbClr val="0000FF"/>
                </a:solidFill>
                <a:latin typeface="宋体"/>
                <a:ea typeface="仿宋_GB2312"/>
                <a:cs typeface="Times New Roman"/>
              </a:rPr>
              <a:t>∶</a:t>
            </a:r>
            <a:r>
              <a:rPr lang="en-US" altLang="zh-CN" sz="2800" b="1" kern="100" dirty="0">
                <a:solidFill>
                  <a:srgbClr val="0000FF"/>
                </a:solidFill>
                <a:latin typeface="Times New Roman"/>
                <a:ea typeface="仿宋_GB2312"/>
                <a:cs typeface="Courier New"/>
              </a:rPr>
              <a:t>34</a:t>
            </a:r>
            <a:r>
              <a:rPr lang="zh-CN" altLang="zh-CN" sz="2800" b="1" kern="100" dirty="0">
                <a:solidFill>
                  <a:srgbClr val="0000FF"/>
                </a:solidFill>
                <a:latin typeface="Times New Roman"/>
                <a:ea typeface="仿宋_GB2312"/>
                <a:cs typeface="Times New Roman"/>
              </a:rPr>
              <a:t>；所含中子数之比为</a:t>
            </a:r>
            <a:r>
              <a:rPr lang="en-US" altLang="zh-CN" sz="2800" b="1" kern="100" dirty="0">
                <a:solidFill>
                  <a:srgbClr val="0000FF"/>
                </a:solidFill>
                <a:latin typeface="Times New Roman"/>
                <a:ea typeface="仿宋_GB2312"/>
                <a:cs typeface="Courier New"/>
              </a:rPr>
              <a:t>(14-6</a:t>
            </a:r>
            <a:r>
              <a:rPr lang="zh-CN" altLang="zh-CN" sz="2800" b="1" kern="100" dirty="0">
                <a:solidFill>
                  <a:srgbClr val="0000FF"/>
                </a:solidFill>
                <a:latin typeface="Times New Roman"/>
                <a:ea typeface="仿宋_GB2312"/>
                <a:cs typeface="Times New Roman"/>
              </a:rPr>
              <a:t>＋</a:t>
            </a:r>
            <a:r>
              <a:rPr lang="en-US" altLang="zh-CN" sz="2800" b="1" kern="100" dirty="0">
                <a:solidFill>
                  <a:srgbClr val="0000FF"/>
                </a:solidFill>
                <a:latin typeface="Times New Roman"/>
                <a:ea typeface="仿宋_GB2312"/>
                <a:cs typeface="Courier New"/>
              </a:rPr>
              <a:t>8</a:t>
            </a:r>
            <a:r>
              <a:rPr lang="en-US" altLang="zh-CN" sz="2800" kern="100" dirty="0">
                <a:latin typeface="宋体"/>
                <a:ea typeface="微软雅黑"/>
                <a:cs typeface="Times New Roman"/>
              </a:rPr>
              <a:t>×</a:t>
            </a:r>
            <a:r>
              <a:rPr lang="en-US" altLang="zh-CN" sz="2800" b="1" kern="100" dirty="0">
                <a:solidFill>
                  <a:srgbClr val="0000FF"/>
                </a:solidFill>
                <a:latin typeface="Times New Roman"/>
                <a:ea typeface="仿宋_GB2312"/>
                <a:cs typeface="Courier New"/>
              </a:rPr>
              <a:t>2)</a:t>
            </a:r>
            <a:r>
              <a:rPr lang="en-US" altLang="zh-CN" sz="2800" b="1" kern="100" dirty="0">
                <a:solidFill>
                  <a:srgbClr val="0000FF"/>
                </a:solidFill>
                <a:latin typeface="宋体"/>
                <a:ea typeface="仿宋_GB2312"/>
                <a:cs typeface="Times New Roman"/>
              </a:rPr>
              <a:t>∶</a:t>
            </a:r>
            <a:r>
              <a:rPr lang="en-US" altLang="zh-CN" sz="2800" b="1" kern="100" dirty="0">
                <a:solidFill>
                  <a:srgbClr val="0000FF"/>
                </a:solidFill>
                <a:latin typeface="Times New Roman"/>
                <a:ea typeface="仿宋_GB2312"/>
                <a:cs typeface="Courier New"/>
              </a:rPr>
              <a:t>[16</a:t>
            </a:r>
            <a:r>
              <a:rPr lang="zh-CN" altLang="zh-CN" sz="2800" b="1" kern="100" dirty="0">
                <a:solidFill>
                  <a:srgbClr val="0000FF"/>
                </a:solidFill>
                <a:latin typeface="Times New Roman"/>
                <a:ea typeface="仿宋_GB2312"/>
                <a:cs typeface="Times New Roman"/>
              </a:rPr>
              <a:t>＋</a:t>
            </a:r>
            <a:r>
              <a:rPr lang="en-US" altLang="zh-CN" sz="2800" b="1" kern="100" dirty="0">
                <a:solidFill>
                  <a:srgbClr val="0000FF"/>
                </a:solidFill>
                <a:latin typeface="Times New Roman"/>
                <a:ea typeface="仿宋_GB2312"/>
                <a:cs typeface="Courier New"/>
              </a:rPr>
              <a:t>(18-8)</a:t>
            </a:r>
            <a:r>
              <a:rPr lang="en-US" altLang="zh-CN" sz="2800" kern="100" dirty="0">
                <a:latin typeface="宋体"/>
                <a:ea typeface="微软雅黑"/>
                <a:cs typeface="Times New Roman"/>
              </a:rPr>
              <a:t>×</a:t>
            </a:r>
            <a:r>
              <a:rPr lang="en-US" altLang="zh-CN" sz="2800" b="1" kern="100" dirty="0">
                <a:solidFill>
                  <a:srgbClr val="0000FF"/>
                </a:solidFill>
                <a:latin typeface="Times New Roman"/>
                <a:ea typeface="仿宋_GB2312"/>
                <a:cs typeface="Courier New"/>
              </a:rPr>
              <a:t>2]</a:t>
            </a:r>
            <a:r>
              <a:rPr lang="zh-CN" altLang="zh-CN" sz="2800" b="1" kern="100" dirty="0">
                <a:solidFill>
                  <a:srgbClr val="0000FF"/>
                </a:solidFill>
                <a:latin typeface="Times New Roman"/>
                <a:ea typeface="仿宋_GB2312"/>
                <a:cs typeface="Times New Roman"/>
              </a:rPr>
              <a:t>＝</a:t>
            </a:r>
            <a:r>
              <a:rPr lang="en-US" altLang="zh-CN" sz="2800" b="1" kern="100" dirty="0">
                <a:solidFill>
                  <a:srgbClr val="0000FF"/>
                </a:solidFill>
                <a:latin typeface="Times New Roman"/>
                <a:ea typeface="仿宋_GB2312"/>
                <a:cs typeface="Courier New"/>
              </a:rPr>
              <a:t>2</a:t>
            </a:r>
            <a:r>
              <a:rPr lang="en-US" altLang="zh-CN" sz="2800" b="1" kern="100" dirty="0">
                <a:solidFill>
                  <a:srgbClr val="0000FF"/>
                </a:solidFill>
                <a:latin typeface="宋体"/>
                <a:ea typeface="仿宋_GB2312"/>
                <a:cs typeface="Times New Roman"/>
              </a:rPr>
              <a:t>∶</a:t>
            </a:r>
            <a:r>
              <a:rPr lang="en-US" altLang="zh-CN" sz="2800" b="1" kern="100" dirty="0">
                <a:solidFill>
                  <a:srgbClr val="0000FF"/>
                </a:solidFill>
                <a:latin typeface="Times New Roman"/>
                <a:ea typeface="仿宋_GB2312"/>
                <a:cs typeface="Courier New"/>
              </a:rPr>
              <a:t>3</a:t>
            </a:r>
            <a:r>
              <a:rPr lang="zh-CN" altLang="zh-CN" sz="2800" b="1" kern="100" dirty="0">
                <a:solidFill>
                  <a:srgbClr val="0000FF"/>
                </a:solidFill>
                <a:latin typeface="Times New Roman"/>
                <a:ea typeface="仿宋_GB2312"/>
                <a:cs typeface="Times New Roman"/>
              </a:rPr>
              <a:t>；质子数等于核外电子数，则所含电子数之比为</a:t>
            </a:r>
            <a:r>
              <a:rPr lang="en-US" altLang="zh-CN" sz="2800" b="1" kern="100" dirty="0">
                <a:solidFill>
                  <a:srgbClr val="0000FF"/>
                </a:solidFill>
                <a:latin typeface="Times New Roman"/>
                <a:ea typeface="仿宋_GB2312"/>
                <a:cs typeface="Courier New"/>
              </a:rPr>
              <a:t>(6</a:t>
            </a:r>
            <a:r>
              <a:rPr lang="zh-CN" altLang="zh-CN" sz="2800" b="1" kern="100" dirty="0">
                <a:solidFill>
                  <a:srgbClr val="0000FF"/>
                </a:solidFill>
                <a:latin typeface="Times New Roman"/>
                <a:ea typeface="仿宋_GB2312"/>
                <a:cs typeface="Times New Roman"/>
              </a:rPr>
              <a:t>＋</a:t>
            </a:r>
            <a:r>
              <a:rPr lang="en-US" altLang="zh-CN" sz="2800" b="1" kern="100" dirty="0">
                <a:solidFill>
                  <a:srgbClr val="0000FF"/>
                </a:solidFill>
                <a:latin typeface="Times New Roman"/>
                <a:ea typeface="仿宋_GB2312"/>
                <a:cs typeface="Courier New"/>
              </a:rPr>
              <a:t>8</a:t>
            </a:r>
            <a:r>
              <a:rPr lang="en-US" altLang="zh-CN" sz="2800" kern="100" dirty="0">
                <a:latin typeface="宋体"/>
                <a:ea typeface="微软雅黑"/>
                <a:cs typeface="Times New Roman"/>
              </a:rPr>
              <a:t>×</a:t>
            </a:r>
            <a:r>
              <a:rPr lang="en-US" altLang="zh-CN" sz="2800" b="1" kern="100" dirty="0">
                <a:solidFill>
                  <a:srgbClr val="0000FF"/>
                </a:solidFill>
                <a:latin typeface="Times New Roman"/>
                <a:ea typeface="仿宋_GB2312"/>
                <a:cs typeface="Courier New"/>
              </a:rPr>
              <a:t>2)</a:t>
            </a:r>
            <a:r>
              <a:rPr lang="en-US" altLang="zh-CN" sz="2800" b="1" kern="100" dirty="0">
                <a:solidFill>
                  <a:srgbClr val="0000FF"/>
                </a:solidFill>
                <a:latin typeface="宋体"/>
                <a:ea typeface="仿宋_GB2312"/>
                <a:cs typeface="Times New Roman"/>
              </a:rPr>
              <a:t>∶</a:t>
            </a:r>
            <a:r>
              <a:rPr lang="en-US" altLang="zh-CN" sz="2800" b="1" kern="100" dirty="0">
                <a:solidFill>
                  <a:srgbClr val="0000FF"/>
                </a:solidFill>
                <a:latin typeface="Times New Roman"/>
                <a:ea typeface="仿宋_GB2312"/>
                <a:cs typeface="Courier New"/>
              </a:rPr>
              <a:t>(16</a:t>
            </a:r>
            <a:r>
              <a:rPr lang="zh-CN" altLang="zh-CN" sz="2800" b="1" kern="100" dirty="0">
                <a:solidFill>
                  <a:srgbClr val="0000FF"/>
                </a:solidFill>
                <a:latin typeface="Times New Roman"/>
                <a:ea typeface="仿宋_GB2312"/>
                <a:cs typeface="Times New Roman"/>
              </a:rPr>
              <a:t>＋</a:t>
            </a:r>
            <a:r>
              <a:rPr lang="en-US" altLang="zh-CN" sz="2800" b="1" kern="100" dirty="0">
                <a:solidFill>
                  <a:srgbClr val="0000FF"/>
                </a:solidFill>
                <a:latin typeface="Times New Roman"/>
                <a:ea typeface="仿宋_GB2312"/>
                <a:cs typeface="Courier New"/>
              </a:rPr>
              <a:t>8</a:t>
            </a:r>
            <a:r>
              <a:rPr lang="en-US" altLang="zh-CN" sz="2800" kern="100" dirty="0">
                <a:latin typeface="宋体"/>
                <a:ea typeface="微软雅黑"/>
                <a:cs typeface="Times New Roman"/>
              </a:rPr>
              <a:t>×</a:t>
            </a:r>
            <a:r>
              <a:rPr lang="en-US" altLang="zh-CN" sz="2800" b="1" kern="100" dirty="0">
                <a:solidFill>
                  <a:srgbClr val="0000FF"/>
                </a:solidFill>
                <a:latin typeface="Times New Roman"/>
                <a:ea typeface="仿宋_GB2312"/>
                <a:cs typeface="Courier New"/>
              </a:rPr>
              <a:t>2)</a:t>
            </a:r>
            <a:r>
              <a:rPr lang="zh-CN" altLang="zh-CN" sz="2800" b="1" kern="100" dirty="0">
                <a:solidFill>
                  <a:srgbClr val="0000FF"/>
                </a:solidFill>
                <a:latin typeface="Times New Roman"/>
                <a:ea typeface="仿宋_GB2312"/>
                <a:cs typeface="Times New Roman"/>
              </a:rPr>
              <a:t>＝</a:t>
            </a:r>
            <a:r>
              <a:rPr lang="en-US" altLang="zh-CN" sz="2800" b="1" kern="100" dirty="0">
                <a:solidFill>
                  <a:srgbClr val="0000FF"/>
                </a:solidFill>
                <a:latin typeface="Times New Roman"/>
                <a:ea typeface="仿宋_GB2312"/>
                <a:cs typeface="Courier New"/>
              </a:rPr>
              <a:t>11</a:t>
            </a:r>
            <a:r>
              <a:rPr lang="en-US" altLang="zh-CN" sz="2800" b="1" kern="100" dirty="0">
                <a:solidFill>
                  <a:srgbClr val="0000FF"/>
                </a:solidFill>
                <a:latin typeface="宋体"/>
                <a:ea typeface="仿宋_GB2312"/>
                <a:cs typeface="Times New Roman"/>
              </a:rPr>
              <a:t>∶</a:t>
            </a:r>
            <a:r>
              <a:rPr lang="en-US" altLang="zh-CN" sz="2800" b="1" kern="100" dirty="0">
                <a:solidFill>
                  <a:srgbClr val="0000FF"/>
                </a:solidFill>
                <a:latin typeface="Times New Roman"/>
                <a:ea typeface="仿宋_GB2312"/>
                <a:cs typeface="Courier New"/>
              </a:rPr>
              <a:t>16</a:t>
            </a:r>
            <a:r>
              <a:rPr lang="zh-CN" altLang="zh-CN" sz="2800" b="1" kern="100" dirty="0">
                <a:solidFill>
                  <a:srgbClr val="0000FF"/>
                </a:solidFill>
                <a:latin typeface="Times New Roman"/>
                <a:ea typeface="仿宋_GB2312"/>
                <a:cs typeface="Times New Roman"/>
              </a:rPr>
              <a:t>。</a:t>
            </a:r>
            <a:endParaRPr lang="zh-CN" altLang="zh-CN" sz="1100" kern="100" dirty="0">
              <a:effectLst/>
              <a:latin typeface="宋体"/>
              <a:cs typeface="Courier New"/>
            </a:endParaRPr>
          </a:p>
        </p:txBody>
      </p:sp>
    </p:spTree>
    <p:extLst>
      <p:ext uri="{BB962C8B-B14F-4D97-AF65-F5344CB8AC3E}">
        <p14:creationId xmlns:p14="http://schemas.microsoft.com/office/powerpoint/2010/main" val="160411619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1404569"/>
            <a:ext cx="11654075" cy="1323415"/>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11.</a:t>
            </a:r>
            <a:r>
              <a:rPr lang="en-US" altLang="zh-CN" sz="2600" b="1" kern="100" dirty="0">
                <a:latin typeface="Times New Roman"/>
                <a:ea typeface="楷体_GB2312"/>
                <a:cs typeface="Courier New"/>
              </a:rPr>
              <a:t>(2021·</a:t>
            </a:r>
            <a:r>
              <a:rPr lang="zh-CN" altLang="zh-CN" sz="2600" b="1" kern="100" dirty="0">
                <a:latin typeface="Times New Roman"/>
                <a:ea typeface="楷体_GB2312"/>
                <a:cs typeface="Times New Roman"/>
              </a:rPr>
              <a:t>天津高一期末</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核内中子数为</a:t>
            </a:r>
            <a:r>
              <a:rPr lang="en-US" altLang="zh-CN" sz="2600" i="1" kern="100" dirty="0">
                <a:latin typeface="Times New Roman"/>
                <a:ea typeface="微软雅黑"/>
                <a:cs typeface="Courier New"/>
              </a:rPr>
              <a:t>N</a:t>
            </a:r>
            <a:r>
              <a:rPr lang="zh-CN" altLang="zh-CN" sz="2600" kern="100" dirty="0">
                <a:latin typeface="Times New Roman"/>
                <a:ea typeface="微软雅黑"/>
                <a:cs typeface="Times New Roman"/>
              </a:rPr>
              <a:t>的</a:t>
            </a:r>
            <a:r>
              <a:rPr lang="en-US" altLang="zh-CN" sz="2600" kern="100" dirty="0">
                <a:latin typeface="Times New Roman"/>
                <a:ea typeface="微软雅黑"/>
                <a:cs typeface="Courier New"/>
              </a:rPr>
              <a:t>R</a:t>
            </a:r>
            <a:r>
              <a:rPr lang="en-US" altLang="zh-CN" sz="2600" kern="100" baseline="30000" dirty="0">
                <a:latin typeface="Times New Roman"/>
                <a:ea typeface="微软雅黑"/>
                <a:cs typeface="Courier New"/>
              </a:rPr>
              <a:t>2</a:t>
            </a:r>
            <a:r>
              <a:rPr lang="zh-CN" altLang="zh-CN" sz="2600" kern="100" baseline="30000" dirty="0">
                <a:latin typeface="Times New Roman"/>
                <a:ea typeface="微软雅黑"/>
                <a:cs typeface="Times New Roman"/>
              </a:rPr>
              <a:t>＋</a:t>
            </a:r>
            <a:r>
              <a:rPr lang="zh-CN" altLang="zh-CN" sz="2600" kern="100" dirty="0">
                <a:latin typeface="Times New Roman"/>
                <a:ea typeface="微软雅黑"/>
                <a:cs typeface="Times New Roman"/>
              </a:rPr>
              <a:t>，质量数为</a:t>
            </a:r>
            <a:r>
              <a:rPr lang="en-US" altLang="zh-CN" sz="2600" i="1" kern="100" dirty="0">
                <a:latin typeface="Times New Roman"/>
                <a:ea typeface="微软雅黑"/>
                <a:cs typeface="Courier New"/>
              </a:rPr>
              <a:t>A</a:t>
            </a:r>
            <a:r>
              <a:rPr lang="zh-CN" altLang="zh-CN" sz="2600" kern="100" dirty="0">
                <a:latin typeface="Times New Roman"/>
                <a:ea typeface="微软雅黑"/>
                <a:cs typeface="Times New Roman"/>
              </a:rPr>
              <a:t>，则</a:t>
            </a:r>
            <a:r>
              <a:rPr lang="en-US" altLang="zh-CN" sz="2600" i="1" kern="100" dirty="0">
                <a:latin typeface="Times New Roman"/>
                <a:ea typeface="微软雅黑"/>
                <a:cs typeface="Courier New"/>
              </a:rPr>
              <a:t>n</a:t>
            </a:r>
            <a:r>
              <a:rPr lang="en-US" altLang="zh-CN" sz="2600" kern="100" dirty="0">
                <a:latin typeface="Times New Roman"/>
                <a:ea typeface="微软雅黑"/>
                <a:cs typeface="Courier New"/>
              </a:rPr>
              <a:t> g</a:t>
            </a:r>
            <a:r>
              <a:rPr lang="zh-CN" altLang="zh-CN" sz="2600" kern="100" dirty="0">
                <a:latin typeface="Times New Roman"/>
                <a:ea typeface="微软雅黑"/>
                <a:cs typeface="Times New Roman"/>
              </a:rPr>
              <a:t>它的氧化物</a:t>
            </a:r>
            <a:r>
              <a:rPr lang="zh-CN" altLang="zh-CN" sz="2600" kern="100" dirty="0" smtClean="0">
                <a:latin typeface="Times New Roman"/>
                <a:ea typeface="微软雅黑"/>
                <a:cs typeface="Times New Roman"/>
              </a:rPr>
              <a:t>中</a:t>
            </a:r>
            <a:r>
              <a:rPr lang="en-US" altLang="zh-CN" sz="2600" kern="100" dirty="0" smtClean="0">
                <a:latin typeface="Times New Roman"/>
                <a:ea typeface="微软雅黑"/>
                <a:cs typeface="Times New Roman"/>
              </a:rPr>
              <a:t/>
            </a:r>
            <a:br>
              <a:rPr lang="en-US" altLang="zh-CN" sz="2600" kern="100" dirty="0" smtClean="0">
                <a:latin typeface="Times New Roman"/>
                <a:ea typeface="微软雅黑"/>
                <a:cs typeface="Times New Roman"/>
              </a:rPr>
            </a:br>
            <a:r>
              <a:rPr lang="en-US" altLang="zh-CN" sz="2600" kern="100" dirty="0" smtClean="0">
                <a:latin typeface="Times New Roman"/>
                <a:ea typeface="微软雅黑"/>
                <a:cs typeface="Times New Roman"/>
              </a:rPr>
              <a:t>　</a:t>
            </a:r>
            <a:r>
              <a:rPr lang="zh-CN" altLang="zh-CN" sz="2600" kern="100" dirty="0" smtClean="0">
                <a:latin typeface="Times New Roman"/>
                <a:ea typeface="微软雅黑"/>
                <a:cs typeface="Times New Roman"/>
              </a:rPr>
              <a:t>所</a:t>
            </a:r>
            <a:r>
              <a:rPr lang="zh-CN" altLang="zh-CN" sz="2600" kern="100" dirty="0">
                <a:latin typeface="Times New Roman"/>
                <a:ea typeface="微软雅黑"/>
                <a:cs typeface="Times New Roman"/>
              </a:rPr>
              <a:t>含质子的物质的量是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10" name="TextBox 9"/>
          <p:cNvSpPr txBox="1"/>
          <p:nvPr/>
        </p:nvSpPr>
        <p:spPr>
          <a:xfrm>
            <a:off x="4241867" y="2109327"/>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A</a:t>
            </a:r>
            <a:endParaRPr lang="zh-CN" altLang="en-US" sz="3000" b="1" dirty="0">
              <a:solidFill>
                <a:srgbClr val="C00000"/>
              </a:solidFill>
              <a:latin typeface="Times New Roman" pitchFamily="18" charset="0"/>
              <a:ea typeface="华文细黑" pitchFamily="2" charset="-122"/>
              <a:cs typeface="Times New Roman" pitchFamily="18" charset="0"/>
            </a:endParaRPr>
          </a:p>
        </p:txBody>
      </p:sp>
      <p:pic>
        <p:nvPicPr>
          <p:cNvPr id="5" name="Picture 2" descr="素养培优练"/>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23114" y="750139"/>
            <a:ext cx="2307950" cy="51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1139748181"/>
              </p:ext>
            </p:extLst>
          </p:nvPr>
        </p:nvGraphicFramePr>
        <p:xfrm>
          <a:off x="717194" y="2799724"/>
          <a:ext cx="11493500" cy="2286000"/>
        </p:xfrm>
        <a:graphic>
          <a:graphicData uri="http://schemas.openxmlformats.org/presentationml/2006/ole">
            <mc:AlternateContent xmlns:mc="http://schemas.openxmlformats.org/markup-compatibility/2006">
              <mc:Choice xmlns:v="urn:schemas-microsoft-com:vml" Requires="v">
                <p:oleObj spid="_x0000_s42002" name="Document" r:id="rId4" imgW="11484297" imgH="2297320" progId="Word.Document.8">
                  <p:embed/>
                </p:oleObj>
              </mc:Choice>
              <mc:Fallback>
                <p:oleObj name="Document" r:id="rId4" imgW="11484297" imgH="2297320" progId="Word.Document.8">
                  <p:embed/>
                  <p:pic>
                    <p:nvPicPr>
                      <p:cNvPr id="0" name=""/>
                      <p:cNvPicPr/>
                      <p:nvPr/>
                    </p:nvPicPr>
                    <p:blipFill>
                      <a:blip r:embed="rId5"/>
                      <a:stretch>
                        <a:fillRect/>
                      </a:stretch>
                    </p:blipFill>
                    <p:spPr>
                      <a:xfrm>
                        <a:off x="717194" y="2799724"/>
                        <a:ext cx="11493500" cy="2286000"/>
                      </a:xfrm>
                      <a:prstGeom prst="rect">
                        <a:avLst/>
                      </a:prstGeom>
                    </p:spPr>
                  </p:pic>
                </p:oleObj>
              </mc:Fallback>
            </mc:AlternateContent>
          </a:graphicData>
        </a:graphic>
      </p:graphicFrame>
    </p:spTree>
    <p:extLst>
      <p:ext uri="{BB962C8B-B14F-4D97-AF65-F5344CB8AC3E}">
        <p14:creationId xmlns:p14="http://schemas.microsoft.com/office/powerpoint/2010/main" val="40621721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295335236"/>
              </p:ext>
            </p:extLst>
          </p:nvPr>
        </p:nvGraphicFramePr>
        <p:xfrm>
          <a:off x="402146" y="1600200"/>
          <a:ext cx="11493500" cy="2311400"/>
        </p:xfrm>
        <a:graphic>
          <a:graphicData uri="http://schemas.openxmlformats.org/presentationml/2006/ole">
            <mc:AlternateContent xmlns:mc="http://schemas.openxmlformats.org/markup-compatibility/2006">
              <mc:Choice xmlns:v="urn:schemas-microsoft-com:vml" Requires="v">
                <p:oleObj spid="_x0000_s43025" name="Document" r:id="rId3" imgW="11484297" imgH="2319642" progId="Word.Document.8">
                  <p:embed/>
                </p:oleObj>
              </mc:Choice>
              <mc:Fallback>
                <p:oleObj name="Document" r:id="rId3" imgW="11484297" imgH="2319642" progId="Word.Document.8">
                  <p:embed/>
                  <p:pic>
                    <p:nvPicPr>
                      <p:cNvPr id="0" name=""/>
                      <p:cNvPicPr/>
                      <p:nvPr/>
                    </p:nvPicPr>
                    <p:blipFill>
                      <a:blip r:embed="rId4"/>
                      <a:stretch>
                        <a:fillRect/>
                      </a:stretch>
                    </p:blipFill>
                    <p:spPr>
                      <a:xfrm>
                        <a:off x="402146" y="1600200"/>
                        <a:ext cx="11493500" cy="2311400"/>
                      </a:xfrm>
                      <a:prstGeom prst="rect">
                        <a:avLst/>
                      </a:prstGeom>
                    </p:spPr>
                  </p:pic>
                </p:oleObj>
              </mc:Fallback>
            </mc:AlternateContent>
          </a:graphicData>
        </a:graphic>
      </p:graphicFrame>
    </p:spTree>
    <p:extLst>
      <p:ext uri="{BB962C8B-B14F-4D97-AF65-F5344CB8AC3E}">
        <p14:creationId xmlns:p14="http://schemas.microsoft.com/office/powerpoint/2010/main" val="184855948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12.</a:t>
            </a:r>
            <a:r>
              <a:rPr lang="en-US" altLang="zh-CN" sz="2600" b="1" kern="100" dirty="0">
                <a:latin typeface="Times New Roman"/>
                <a:ea typeface="楷体_GB2312"/>
                <a:cs typeface="Courier New"/>
              </a:rPr>
              <a:t>(</a:t>
            </a:r>
            <a:r>
              <a:rPr lang="zh-CN" altLang="zh-CN" sz="2600" b="1" kern="100" dirty="0">
                <a:latin typeface="Times New Roman"/>
                <a:ea typeface="楷体_GB2312"/>
                <a:cs typeface="Times New Roman"/>
              </a:rPr>
              <a:t>双选</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有关核电荷数为</a:t>
            </a: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a:t>
            </a:r>
            <a:r>
              <a:rPr lang="en-US" altLang="zh-CN" sz="2600" kern="100" dirty="0">
                <a:latin typeface="Times New Roman"/>
                <a:ea typeface="微软雅黑"/>
                <a:cs typeface="Courier New"/>
              </a:rPr>
              <a:t>18</a:t>
            </a:r>
            <a:r>
              <a:rPr lang="zh-CN" altLang="zh-CN" sz="2600" kern="100" dirty="0">
                <a:latin typeface="Times New Roman"/>
                <a:ea typeface="微软雅黑"/>
                <a:cs typeface="Times New Roman"/>
              </a:rPr>
              <a:t>的元素的叙述正确的是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9" name="矩形 8"/>
          <p:cNvSpPr/>
          <p:nvPr/>
        </p:nvSpPr>
        <p:spPr>
          <a:xfrm>
            <a:off x="694516" y="1446382"/>
            <a:ext cx="11219977" cy="305318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最外层只有</a:t>
            </a: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个电子的元素一定是金属元素</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最外层只有</a:t>
            </a:r>
            <a:r>
              <a:rPr lang="en-US" altLang="zh-CN" sz="2600" kern="100" dirty="0">
                <a:latin typeface="Times New Roman"/>
                <a:ea typeface="微软雅黑"/>
                <a:cs typeface="Courier New"/>
              </a:rPr>
              <a:t>2</a:t>
            </a:r>
            <a:r>
              <a:rPr lang="zh-CN" altLang="zh-CN" sz="2600" kern="100" dirty="0">
                <a:latin typeface="Times New Roman"/>
                <a:ea typeface="微软雅黑"/>
                <a:cs typeface="Times New Roman"/>
              </a:rPr>
              <a:t>个电子的元素可能是非金属元素</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原子核外各层电子数相等的元素是非金属元素</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最外层电子数是次外层电子数的</a:t>
            </a:r>
            <a:r>
              <a:rPr lang="en-US" altLang="zh-CN" sz="2600" kern="100" dirty="0">
                <a:latin typeface="Times New Roman"/>
                <a:ea typeface="微软雅黑"/>
                <a:cs typeface="Courier New"/>
              </a:rPr>
              <a:t>3</a:t>
            </a:r>
            <a:r>
              <a:rPr lang="zh-CN" altLang="zh-CN" sz="2600" kern="100" dirty="0">
                <a:latin typeface="Times New Roman"/>
                <a:ea typeface="微软雅黑"/>
                <a:cs typeface="Times New Roman"/>
              </a:rPr>
              <a:t>倍的元素是非金属元素</a:t>
            </a:r>
            <a:endParaRPr lang="zh-CN" altLang="zh-CN" sz="1050" kern="100" dirty="0">
              <a:latin typeface="宋体"/>
              <a:cs typeface="Courier New"/>
            </a:endParaRPr>
          </a:p>
          <a:p>
            <a:pPr marL="252000" indent="-457200" algn="just">
              <a:lnSpc>
                <a:spcPct val="150000"/>
              </a:lnSpc>
              <a:spcAft>
                <a:spcPts val="0"/>
              </a:spcAft>
            </a:pP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10" name="TextBox 9"/>
          <p:cNvSpPr txBox="1"/>
          <p:nvPr/>
        </p:nvSpPr>
        <p:spPr>
          <a:xfrm>
            <a:off x="8210441" y="895576"/>
            <a:ext cx="720008"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BD</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40621721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1266363"/>
            <a:ext cx="11243394" cy="304799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b="1" kern="100" dirty="0">
                <a:solidFill>
                  <a:srgbClr val="0000FF"/>
                </a:solidFill>
                <a:latin typeface="Times New Roman"/>
                <a:ea typeface="黑体"/>
                <a:cs typeface="Times New Roman"/>
              </a:rPr>
              <a:t>解析</a:t>
            </a:r>
            <a:r>
              <a:rPr lang="zh-CN" altLang="zh-CN" sz="2600" b="1" kern="100" dirty="0">
                <a:solidFill>
                  <a:srgbClr val="0000FF"/>
                </a:solidFill>
                <a:latin typeface="Times New Roman"/>
                <a:ea typeface="仿宋_GB2312"/>
                <a:cs typeface="Times New Roman"/>
              </a:rPr>
              <a:t>　最外层只有</a:t>
            </a:r>
            <a:r>
              <a:rPr lang="en-US" altLang="zh-CN" sz="2600" b="1" kern="100" dirty="0">
                <a:solidFill>
                  <a:srgbClr val="0000FF"/>
                </a:solidFill>
                <a:latin typeface="Times New Roman"/>
                <a:ea typeface="仿宋_GB2312"/>
                <a:cs typeface="Courier New"/>
              </a:rPr>
              <a:t>1</a:t>
            </a:r>
            <a:r>
              <a:rPr lang="zh-CN" altLang="zh-CN" sz="2600" b="1" kern="100" dirty="0">
                <a:solidFill>
                  <a:srgbClr val="0000FF"/>
                </a:solidFill>
                <a:latin typeface="Times New Roman"/>
                <a:ea typeface="仿宋_GB2312"/>
                <a:cs typeface="Times New Roman"/>
              </a:rPr>
              <a:t>个电子的元素可能为氢元素，氢元素属于非金属元素，</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错误；最外层只有</a:t>
            </a:r>
            <a:r>
              <a:rPr lang="en-US" altLang="zh-CN" sz="2600" b="1" kern="1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个电子的元素可能是非金属元素氦元素，</a:t>
            </a:r>
            <a:r>
              <a:rPr lang="en-US" altLang="zh-CN" sz="2600" b="1" kern="100" dirty="0">
                <a:solidFill>
                  <a:srgbClr val="0000FF"/>
                </a:solidFill>
                <a:latin typeface="Times New Roman"/>
                <a:ea typeface="仿宋_GB2312"/>
                <a:cs typeface="Courier New"/>
              </a:rPr>
              <a:t>B</a:t>
            </a:r>
            <a:r>
              <a:rPr lang="zh-CN" altLang="zh-CN" sz="2600" b="1" kern="100" dirty="0">
                <a:solidFill>
                  <a:srgbClr val="0000FF"/>
                </a:solidFill>
                <a:latin typeface="Times New Roman"/>
                <a:ea typeface="仿宋_GB2312"/>
                <a:cs typeface="Times New Roman"/>
              </a:rPr>
              <a:t>正确；铍元素原子有两个电子层，每层上都是</a:t>
            </a:r>
            <a:r>
              <a:rPr lang="en-US" altLang="zh-CN" sz="2600" b="1" kern="100" dirty="0">
                <a:solidFill>
                  <a:srgbClr val="0000FF"/>
                </a:solidFill>
                <a:latin typeface="Times New Roman"/>
                <a:ea typeface="仿宋_GB2312"/>
                <a:cs typeface="Courier New"/>
              </a:rPr>
              <a:t>2</a:t>
            </a:r>
            <a:r>
              <a:rPr lang="zh-CN" altLang="zh-CN" sz="2600" b="1" kern="100" dirty="0">
                <a:solidFill>
                  <a:srgbClr val="0000FF"/>
                </a:solidFill>
                <a:latin typeface="Times New Roman"/>
                <a:ea typeface="仿宋_GB2312"/>
                <a:cs typeface="Times New Roman"/>
              </a:rPr>
              <a:t>个电子，铍元素是金属元素，</a:t>
            </a:r>
            <a:r>
              <a:rPr lang="en-US" altLang="zh-CN" sz="2600" b="1" kern="100" dirty="0">
                <a:solidFill>
                  <a:srgbClr val="0000FF"/>
                </a:solidFill>
                <a:latin typeface="Times New Roman"/>
                <a:ea typeface="仿宋_GB2312"/>
                <a:cs typeface="Courier New"/>
              </a:rPr>
              <a:t>C</a:t>
            </a:r>
            <a:r>
              <a:rPr lang="zh-CN" altLang="zh-CN" sz="2600" b="1" kern="100" dirty="0">
                <a:solidFill>
                  <a:srgbClr val="0000FF"/>
                </a:solidFill>
                <a:latin typeface="Times New Roman"/>
                <a:ea typeface="仿宋_GB2312"/>
                <a:cs typeface="Times New Roman"/>
              </a:rPr>
              <a:t>错误；短周期元素中，最外层电子数是次外层电子数的</a:t>
            </a:r>
            <a:r>
              <a:rPr lang="en-US" altLang="zh-CN" sz="2600" b="1" kern="100" dirty="0">
                <a:solidFill>
                  <a:srgbClr val="0000FF"/>
                </a:solidFill>
                <a:latin typeface="Times New Roman"/>
                <a:ea typeface="仿宋_GB2312"/>
                <a:cs typeface="Courier New"/>
              </a:rPr>
              <a:t>3</a:t>
            </a:r>
            <a:r>
              <a:rPr lang="zh-CN" altLang="zh-CN" sz="2600" b="1" kern="100" dirty="0">
                <a:solidFill>
                  <a:srgbClr val="0000FF"/>
                </a:solidFill>
                <a:latin typeface="Times New Roman"/>
                <a:ea typeface="仿宋_GB2312"/>
                <a:cs typeface="Times New Roman"/>
              </a:rPr>
              <a:t>倍的元素是氧元素，氧元素属于非金属元素，</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正确</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Tree>
    <p:extLst>
      <p:ext uri="{BB962C8B-B14F-4D97-AF65-F5344CB8AC3E}">
        <p14:creationId xmlns:p14="http://schemas.microsoft.com/office/powerpoint/2010/main" val="184855948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54546" y="729494"/>
            <a:ext cx="11654075" cy="648230"/>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13.</a:t>
            </a:r>
            <a:r>
              <a:rPr lang="en-US" altLang="zh-CN" sz="2600" b="1" kern="100" dirty="0">
                <a:latin typeface="Times New Roman"/>
                <a:ea typeface="楷体_GB2312"/>
                <a:cs typeface="Courier New"/>
              </a:rPr>
              <a:t>(</a:t>
            </a:r>
            <a:r>
              <a:rPr lang="zh-CN" altLang="zh-CN" sz="2600" b="1" kern="100" dirty="0">
                <a:latin typeface="Times New Roman"/>
                <a:ea typeface="楷体_GB2312"/>
                <a:cs typeface="Times New Roman"/>
              </a:rPr>
              <a:t>双选</a:t>
            </a:r>
            <a:r>
              <a:rPr lang="en-US" altLang="zh-CN" sz="2600" b="1" kern="100" dirty="0">
                <a:latin typeface="Times New Roman"/>
                <a:ea typeface="楷体_GB2312"/>
                <a:cs typeface="Courier New"/>
              </a:rPr>
              <a:t>)</a:t>
            </a:r>
            <a:r>
              <a:rPr lang="zh-CN" altLang="zh-CN" sz="2600" kern="100" dirty="0">
                <a:latin typeface="Times New Roman"/>
                <a:ea typeface="微软雅黑"/>
                <a:cs typeface="Times New Roman"/>
              </a:rPr>
              <a:t>两种粒子的质子数和电子数分别相等，它们可能是　</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smtClean="0">
                <a:latin typeface="Times New Roman"/>
                <a:ea typeface="微软雅黑"/>
                <a:cs typeface="Courier New"/>
              </a:rPr>
              <a:t>)</a:t>
            </a:r>
            <a:endParaRPr lang="zh-CN" altLang="zh-CN" sz="1050" kern="100" dirty="0">
              <a:latin typeface="宋体"/>
              <a:cs typeface="Courier New"/>
            </a:endParaRPr>
          </a:p>
        </p:txBody>
      </p:sp>
      <p:sp>
        <p:nvSpPr>
          <p:cNvPr id="10" name="矩形 9"/>
          <p:cNvSpPr/>
          <p:nvPr/>
        </p:nvSpPr>
        <p:spPr>
          <a:xfrm>
            <a:off x="588644" y="1401398"/>
            <a:ext cx="11219977" cy="4924401"/>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A.</a:t>
            </a:r>
            <a:r>
              <a:rPr lang="zh-CN" altLang="zh-CN" sz="2600" kern="100" dirty="0">
                <a:latin typeface="Times New Roman"/>
                <a:ea typeface="微软雅黑"/>
                <a:cs typeface="Times New Roman"/>
              </a:rPr>
              <a:t>一种阳离子和一种阴离子</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B.</a:t>
            </a:r>
            <a:r>
              <a:rPr lang="zh-CN" altLang="zh-CN" sz="2600" kern="100" dirty="0">
                <a:latin typeface="Times New Roman"/>
                <a:ea typeface="微软雅黑"/>
                <a:cs typeface="Times New Roman"/>
              </a:rPr>
              <a:t>一种单质和一种化合物分子</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C.</a:t>
            </a:r>
            <a:r>
              <a:rPr lang="zh-CN" altLang="zh-CN" sz="2600" kern="100" dirty="0">
                <a:latin typeface="Times New Roman"/>
                <a:ea typeface="微软雅黑"/>
                <a:cs typeface="Times New Roman"/>
              </a:rPr>
              <a:t>两种不同的分子</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D.</a:t>
            </a:r>
            <a:r>
              <a:rPr lang="zh-CN" altLang="zh-CN" sz="2600" kern="100" dirty="0">
                <a:latin typeface="Times New Roman"/>
                <a:ea typeface="微软雅黑"/>
                <a:cs typeface="Times New Roman"/>
              </a:rPr>
              <a:t>一种离子和一种分子</a:t>
            </a:r>
            <a:endParaRPr lang="zh-CN" altLang="zh-CN" sz="1050" kern="100" dirty="0">
              <a:latin typeface="宋体"/>
              <a:cs typeface="Courier New"/>
            </a:endParaRPr>
          </a:p>
          <a:p>
            <a:pPr algn="just">
              <a:lnSpc>
                <a:spcPct val="150000"/>
              </a:lnSpc>
              <a:spcAft>
                <a:spcPts val="0"/>
              </a:spcAft>
              <a:tabLst>
                <a:tab pos="3510915" algn="l"/>
              </a:tabLst>
            </a:pPr>
            <a:r>
              <a:rPr lang="zh-CN" altLang="zh-CN" sz="2600" b="1" kern="100" dirty="0" smtClean="0">
                <a:solidFill>
                  <a:srgbClr val="0000FF"/>
                </a:solidFill>
                <a:latin typeface="Times New Roman"/>
                <a:ea typeface="黑体"/>
                <a:cs typeface="Times New Roman"/>
              </a:rPr>
              <a:t>解</a:t>
            </a:r>
            <a:r>
              <a:rPr lang="zh-CN" altLang="zh-CN" sz="2600" b="1" kern="100" dirty="0">
                <a:solidFill>
                  <a:srgbClr val="0000FF"/>
                </a:solidFill>
                <a:latin typeface="Times New Roman"/>
                <a:ea typeface="黑体"/>
                <a:cs typeface="Times New Roman"/>
              </a:rPr>
              <a:t>析</a:t>
            </a:r>
            <a:r>
              <a:rPr lang="zh-CN" altLang="zh-CN" sz="2600" b="1" kern="100" dirty="0">
                <a:solidFill>
                  <a:srgbClr val="0000FF"/>
                </a:solidFill>
                <a:latin typeface="Times New Roman"/>
                <a:ea typeface="仿宋_GB2312"/>
                <a:cs typeface="Times New Roman"/>
              </a:rPr>
              <a:t>　对原子或分子而言，质子数＝核外电子数；对离子而言，质子数和核外电子数一定不相等。一种阳离子和一种阴离子只要质子数相等，电子数一定不相等，一种离子和一种分子只要质子数相等，电子数一定不相等，</a:t>
            </a:r>
            <a:r>
              <a:rPr lang="en-US" altLang="zh-CN" sz="2600" b="1" kern="100" dirty="0">
                <a:solidFill>
                  <a:srgbClr val="0000FF"/>
                </a:solidFill>
                <a:latin typeface="Times New Roman"/>
                <a:ea typeface="仿宋_GB2312"/>
                <a:cs typeface="Courier New"/>
              </a:rPr>
              <a:t>A</a:t>
            </a:r>
            <a:r>
              <a:rPr lang="zh-CN" altLang="zh-CN" sz="2600" b="1" kern="100" dirty="0">
                <a:solidFill>
                  <a:srgbClr val="0000FF"/>
                </a:solidFill>
                <a:latin typeface="Times New Roman"/>
                <a:ea typeface="仿宋_GB2312"/>
                <a:cs typeface="Times New Roman"/>
              </a:rPr>
              <a:t>、</a:t>
            </a:r>
            <a:r>
              <a:rPr lang="en-US" altLang="zh-CN" sz="2600" b="1" kern="100" dirty="0">
                <a:solidFill>
                  <a:srgbClr val="0000FF"/>
                </a:solidFill>
                <a:latin typeface="Times New Roman"/>
                <a:ea typeface="仿宋_GB2312"/>
                <a:cs typeface="Courier New"/>
              </a:rPr>
              <a:t>D</a:t>
            </a:r>
            <a:r>
              <a:rPr lang="zh-CN" altLang="zh-CN" sz="2600" b="1" kern="100" dirty="0">
                <a:solidFill>
                  <a:srgbClr val="0000FF"/>
                </a:solidFill>
                <a:latin typeface="Times New Roman"/>
                <a:ea typeface="仿宋_GB2312"/>
                <a:cs typeface="Times New Roman"/>
              </a:rPr>
              <a:t>项不符合题意</a:t>
            </a:r>
            <a:r>
              <a:rPr lang="zh-CN" altLang="zh-CN" sz="2600" b="1" kern="100" dirty="0" smtClean="0">
                <a:solidFill>
                  <a:srgbClr val="0000FF"/>
                </a:solidFill>
                <a:latin typeface="Times New Roman"/>
                <a:ea typeface="仿宋_GB2312"/>
                <a:cs typeface="Times New Roman"/>
              </a:rPr>
              <a:t>。</a:t>
            </a:r>
            <a:endParaRPr lang="zh-CN" altLang="zh-CN" sz="1050" kern="100" dirty="0">
              <a:latin typeface="宋体"/>
              <a:cs typeface="Courier New"/>
            </a:endParaRPr>
          </a:p>
        </p:txBody>
      </p:sp>
      <p:sp>
        <p:nvSpPr>
          <p:cNvPr id="11" name="TextBox 10"/>
          <p:cNvSpPr txBox="1"/>
          <p:nvPr/>
        </p:nvSpPr>
        <p:spPr>
          <a:xfrm>
            <a:off x="9245556" y="850529"/>
            <a:ext cx="735870"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BC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40621721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4" end="4"/>
                                            </p:txEl>
                                          </p:spTgt>
                                        </p:tgtEl>
                                        <p:attrNameLst>
                                          <p:attrName>style.visibility</p:attrName>
                                        </p:attrNameLst>
                                      </p:cBhvr>
                                      <p:to>
                                        <p:strVal val="visible"/>
                                      </p:to>
                                    </p:set>
                                    <p:animEffect transition="in" filter="blinds(horizontal)">
                                      <p:cBhvr>
                                        <p:cTn id="1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1145882"/>
            <a:ext cx="11654075" cy="372407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微软雅黑"/>
                <a:cs typeface="Courier New"/>
              </a:rPr>
              <a:t>14.</a:t>
            </a:r>
            <a:r>
              <a:rPr lang="zh-CN" altLang="zh-CN" sz="2600" kern="100" dirty="0">
                <a:latin typeface="Times New Roman"/>
                <a:ea typeface="微软雅黑"/>
                <a:cs typeface="Times New Roman"/>
              </a:rPr>
              <a:t>我国某物理研究所取得重大科技成果，研制出由</a:t>
            </a:r>
            <a:r>
              <a:rPr lang="en-US" altLang="zh-CN" sz="2600" kern="100" baseline="30000" dirty="0">
                <a:latin typeface="Times New Roman"/>
                <a:ea typeface="微软雅黑"/>
                <a:cs typeface="Courier New"/>
              </a:rPr>
              <a:t>18</a:t>
            </a:r>
            <a:r>
              <a:rPr lang="en-US" altLang="zh-CN" sz="2600" kern="100" dirty="0">
                <a:latin typeface="Times New Roman"/>
                <a:ea typeface="微软雅黑"/>
                <a:cs typeface="Courier New"/>
              </a:rPr>
              <a:t>O</a:t>
            </a:r>
            <a:r>
              <a:rPr lang="zh-CN" altLang="zh-CN" sz="2600" kern="100" dirty="0">
                <a:latin typeface="Times New Roman"/>
                <a:ea typeface="微软雅黑"/>
                <a:cs typeface="Times New Roman"/>
              </a:rPr>
              <a:t>所构成的单质气体。</a:t>
            </a:r>
            <a:r>
              <a:rPr lang="en-US" altLang="zh-CN" sz="2600" kern="100" baseline="30000" dirty="0" smtClean="0">
                <a:latin typeface="Times New Roman"/>
                <a:ea typeface="微软雅黑"/>
                <a:cs typeface="Courier New"/>
              </a:rPr>
              <a:t>18</a:t>
            </a:r>
            <a:r>
              <a:rPr lang="en-US" altLang="zh-CN" sz="2600" kern="100" dirty="0" smtClean="0">
                <a:latin typeface="Times New Roman"/>
                <a:ea typeface="微软雅黑"/>
                <a:cs typeface="Courier New"/>
              </a:rPr>
              <a:t>O</a:t>
            </a:r>
            <a:br>
              <a:rPr lang="en-US" altLang="zh-CN" sz="2600" kern="100" dirty="0" smtClean="0">
                <a:latin typeface="Times New Roman"/>
                <a:ea typeface="微软雅黑"/>
                <a:cs typeface="Courier New"/>
              </a:rPr>
            </a:br>
            <a:r>
              <a:rPr lang="en-US" altLang="zh-CN" sz="2600" kern="100" dirty="0" smtClean="0">
                <a:latin typeface="Times New Roman"/>
                <a:ea typeface="微软雅黑"/>
                <a:cs typeface="Courier New"/>
              </a:rPr>
              <a:t>　</a:t>
            </a:r>
            <a:r>
              <a:rPr lang="zh-CN" altLang="zh-CN" sz="2600" kern="100" dirty="0" smtClean="0">
                <a:latin typeface="Times New Roman"/>
                <a:ea typeface="微软雅黑"/>
                <a:cs typeface="Times New Roman"/>
              </a:rPr>
              <a:t>是</a:t>
            </a:r>
            <a:r>
              <a:rPr lang="zh-CN" altLang="zh-CN" sz="2600" kern="100" dirty="0">
                <a:latin typeface="Times New Roman"/>
                <a:ea typeface="微软雅黑"/>
                <a:cs typeface="Times New Roman"/>
              </a:rPr>
              <a:t>一种稳定的同位素，称为重氧。下列有关说法不正确的是</a:t>
            </a:r>
            <a:r>
              <a:rPr lang="en-US" altLang="zh-CN" sz="2600" kern="100" dirty="0">
                <a:latin typeface="Times New Roman"/>
                <a:ea typeface="微软雅黑"/>
                <a:cs typeface="Courier New"/>
              </a:rPr>
              <a:t>(</a:t>
            </a:r>
            <a:r>
              <a:rPr lang="zh-CN" altLang="zh-CN" sz="2600" kern="100" dirty="0">
                <a:latin typeface="Times New Roman"/>
                <a:ea typeface="微软雅黑"/>
                <a:cs typeface="Times New Roman"/>
              </a:rPr>
              <a:t>　　</a:t>
            </a:r>
            <a:r>
              <a:rPr lang="en-US" altLang="zh-CN" sz="2600" kern="100" dirty="0">
                <a:latin typeface="Times New Roman"/>
                <a:ea typeface="微软雅黑"/>
                <a:cs typeface="Courier New"/>
              </a:rPr>
              <a:t>)</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A.1.8 </a:t>
            </a:r>
            <a:r>
              <a:rPr lang="en-US" altLang="zh-CN" sz="2600" kern="100" dirty="0">
                <a:latin typeface="Times New Roman"/>
                <a:ea typeface="微软雅黑"/>
                <a:cs typeface="Courier New"/>
              </a:rPr>
              <a:t>g </a:t>
            </a:r>
            <a:r>
              <a:rPr lang="en-US" altLang="zh-CN" sz="2600" kern="100" baseline="30000" dirty="0">
                <a:latin typeface="Times New Roman"/>
                <a:ea typeface="微软雅黑"/>
                <a:cs typeface="Courier New"/>
              </a:rPr>
              <a:t>18</a:t>
            </a:r>
            <a:r>
              <a:rPr lang="en-US" altLang="zh-CN" sz="2600" kern="100" dirty="0">
                <a:latin typeface="Times New Roman"/>
                <a:ea typeface="微软雅黑"/>
                <a:cs typeface="Courier New"/>
              </a:rPr>
              <a:t>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气体的物质的量是</a:t>
            </a:r>
            <a:r>
              <a:rPr lang="en-US" altLang="zh-CN" sz="2600" kern="100" dirty="0">
                <a:latin typeface="Times New Roman"/>
                <a:ea typeface="微软雅黑"/>
                <a:cs typeface="Courier New"/>
              </a:rPr>
              <a:t>0.05 </a:t>
            </a:r>
            <a:r>
              <a:rPr lang="en-US" altLang="zh-CN" sz="2600" kern="100" dirty="0" err="1">
                <a:latin typeface="Times New Roman"/>
                <a:ea typeface="微软雅黑"/>
                <a:cs typeface="Courier New"/>
              </a:rPr>
              <a:t>mol</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B.0.1 </a:t>
            </a:r>
            <a:r>
              <a:rPr lang="en-US" altLang="zh-CN" sz="2600" kern="100" dirty="0" err="1">
                <a:latin typeface="Times New Roman"/>
                <a:ea typeface="微软雅黑"/>
                <a:cs typeface="Courier New"/>
              </a:rPr>
              <a:t>mol</a:t>
            </a:r>
            <a:r>
              <a:rPr lang="en-US" altLang="zh-CN" sz="2600" kern="100" dirty="0">
                <a:latin typeface="Times New Roman"/>
                <a:ea typeface="微软雅黑"/>
                <a:cs typeface="Courier New"/>
              </a:rPr>
              <a:t> H</a:t>
            </a:r>
            <a:r>
              <a:rPr lang="en-US" altLang="zh-CN" sz="2600" kern="100" baseline="-25000" dirty="0">
                <a:latin typeface="Times New Roman"/>
                <a:ea typeface="微软雅黑"/>
                <a:cs typeface="Courier New"/>
              </a:rPr>
              <a:t>2</a:t>
            </a:r>
            <a:r>
              <a:rPr lang="en-US" altLang="zh-CN" sz="2600" kern="100" dirty="0">
                <a:latin typeface="Times New Roman"/>
                <a:ea typeface="微软雅黑"/>
                <a:cs typeface="Courier New"/>
              </a:rPr>
              <a:t> </a:t>
            </a:r>
            <a:r>
              <a:rPr lang="en-US" altLang="zh-CN" sz="2600" kern="100" baseline="30000" dirty="0">
                <a:latin typeface="Times New Roman"/>
                <a:ea typeface="微软雅黑"/>
                <a:cs typeface="Courier New"/>
              </a:rPr>
              <a:t>18</a:t>
            </a:r>
            <a:r>
              <a:rPr lang="en-US" altLang="zh-CN" sz="2600" kern="100" dirty="0">
                <a:latin typeface="Times New Roman"/>
                <a:ea typeface="微软雅黑"/>
                <a:cs typeface="Courier New"/>
              </a:rPr>
              <a:t>O</a:t>
            </a:r>
            <a:r>
              <a:rPr lang="zh-CN" altLang="zh-CN" sz="2600" kern="100" dirty="0">
                <a:latin typeface="Times New Roman"/>
                <a:ea typeface="微软雅黑"/>
                <a:cs typeface="Times New Roman"/>
              </a:rPr>
              <a:t>所含的中子数约为</a:t>
            </a:r>
            <a:r>
              <a:rPr lang="en-US" altLang="zh-CN" sz="2600" kern="100" dirty="0">
                <a:latin typeface="Times New Roman"/>
                <a:ea typeface="微软雅黑"/>
                <a:cs typeface="Courier New"/>
              </a:rPr>
              <a:t>6.02</a:t>
            </a:r>
            <a:r>
              <a:rPr lang="en-US" altLang="zh-CN" sz="2600" kern="100" dirty="0">
                <a:latin typeface="宋体"/>
                <a:ea typeface="微软雅黑"/>
                <a:cs typeface="Times New Roman"/>
              </a:rPr>
              <a:t>×</a:t>
            </a:r>
            <a:r>
              <a:rPr lang="en-US" altLang="zh-CN" sz="2600" kern="100" dirty="0">
                <a:latin typeface="Times New Roman"/>
                <a:ea typeface="微软雅黑"/>
                <a:cs typeface="Courier New"/>
              </a:rPr>
              <a:t>10</a:t>
            </a:r>
            <a:r>
              <a:rPr lang="en-US" altLang="zh-CN" sz="2600" kern="100" baseline="30000" dirty="0">
                <a:latin typeface="Times New Roman"/>
                <a:ea typeface="微软雅黑"/>
                <a:cs typeface="Courier New"/>
              </a:rPr>
              <a:t>23</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C.0.2 </a:t>
            </a:r>
            <a:r>
              <a:rPr lang="en-US" altLang="zh-CN" sz="2600" kern="100" dirty="0">
                <a:latin typeface="Times New Roman"/>
                <a:ea typeface="微软雅黑"/>
                <a:cs typeface="Courier New"/>
              </a:rPr>
              <a:t>mol</a:t>
            </a:r>
            <a:r>
              <a:rPr lang="en-US" altLang="zh-CN" sz="2600" kern="100" baseline="30000" dirty="0">
                <a:latin typeface="Times New Roman"/>
                <a:ea typeface="微软雅黑"/>
                <a:cs typeface="Courier New"/>
              </a:rPr>
              <a:t>18</a:t>
            </a:r>
            <a:r>
              <a:rPr lang="en-US" altLang="zh-CN" sz="2600" kern="100" dirty="0">
                <a:latin typeface="Times New Roman"/>
                <a:ea typeface="微软雅黑"/>
                <a:cs typeface="Courier New"/>
              </a:rPr>
              <a:t>O</a:t>
            </a:r>
            <a:r>
              <a:rPr lang="en-US" altLang="zh-CN" sz="2600" kern="100" baseline="-25000" dirty="0">
                <a:latin typeface="Times New Roman"/>
                <a:ea typeface="微软雅黑"/>
                <a:cs typeface="Courier New"/>
              </a:rPr>
              <a:t>2</a:t>
            </a:r>
            <a:r>
              <a:rPr lang="zh-CN" altLang="zh-CN" sz="2600" kern="100" dirty="0">
                <a:latin typeface="Times New Roman"/>
                <a:ea typeface="微软雅黑"/>
                <a:cs typeface="Times New Roman"/>
              </a:rPr>
              <a:t>气体的体积约为</a:t>
            </a:r>
            <a:r>
              <a:rPr lang="en-US" altLang="zh-CN" sz="2600" kern="100" dirty="0">
                <a:latin typeface="Times New Roman"/>
                <a:ea typeface="微软雅黑"/>
                <a:cs typeface="Courier New"/>
              </a:rPr>
              <a:t>4.48 L</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smtClean="0">
                <a:latin typeface="Times New Roman"/>
                <a:ea typeface="微软雅黑"/>
                <a:cs typeface="Courier New"/>
              </a:rPr>
              <a:t>　D.</a:t>
            </a:r>
            <a:r>
              <a:rPr lang="en-US" altLang="zh-CN" sz="2600" kern="100" baseline="30000" dirty="0" smtClean="0">
                <a:latin typeface="Times New Roman"/>
                <a:ea typeface="微软雅黑"/>
                <a:cs typeface="Courier New"/>
              </a:rPr>
              <a:t>18</a:t>
            </a:r>
            <a:r>
              <a:rPr lang="en-US" altLang="zh-CN" sz="2600" kern="100" dirty="0" smtClean="0">
                <a:latin typeface="Times New Roman"/>
                <a:ea typeface="微软雅黑"/>
                <a:cs typeface="Courier New"/>
              </a:rPr>
              <a:t>O</a:t>
            </a:r>
            <a:r>
              <a:rPr lang="en-US" altLang="zh-CN" sz="2600" kern="100" baseline="-25000" dirty="0" smtClean="0">
                <a:latin typeface="Times New Roman"/>
                <a:ea typeface="微软雅黑"/>
                <a:cs typeface="Courier New"/>
              </a:rPr>
              <a:t>2</a:t>
            </a:r>
            <a:r>
              <a:rPr lang="zh-CN" altLang="zh-CN" sz="2600" kern="100" dirty="0">
                <a:latin typeface="Times New Roman"/>
                <a:ea typeface="微软雅黑"/>
                <a:cs typeface="Times New Roman"/>
              </a:rPr>
              <a:t>气体的摩尔质量为</a:t>
            </a:r>
            <a:r>
              <a:rPr lang="en-US" altLang="zh-CN" sz="2600" kern="100" dirty="0">
                <a:latin typeface="Times New Roman"/>
                <a:ea typeface="微软雅黑"/>
                <a:cs typeface="Courier New"/>
              </a:rPr>
              <a:t>36 </a:t>
            </a:r>
            <a:r>
              <a:rPr lang="en-US" altLang="zh-CN" sz="2600" kern="100" dirty="0" smtClean="0">
                <a:latin typeface="Times New Roman"/>
                <a:ea typeface="微软雅黑"/>
                <a:cs typeface="Courier New"/>
              </a:rPr>
              <a:t>g·mol</a:t>
            </a:r>
            <a:r>
              <a:rPr lang="en-US" altLang="zh-CN" sz="2600" kern="100" baseline="30000" dirty="0" smtClean="0">
                <a:latin typeface="Times New Roman"/>
                <a:ea typeface="微软雅黑"/>
                <a:cs typeface="Courier New"/>
              </a:rPr>
              <a:t>-1</a:t>
            </a:r>
            <a:endParaRPr lang="zh-CN" altLang="zh-CN" sz="1050" kern="100" dirty="0">
              <a:latin typeface="宋体"/>
              <a:cs typeface="Courier New"/>
            </a:endParaRPr>
          </a:p>
        </p:txBody>
      </p:sp>
      <p:sp>
        <p:nvSpPr>
          <p:cNvPr id="10" name="TextBox 9"/>
          <p:cNvSpPr txBox="1"/>
          <p:nvPr/>
        </p:nvSpPr>
        <p:spPr>
          <a:xfrm>
            <a:off x="9515586" y="1840681"/>
            <a:ext cx="413179" cy="553998"/>
          </a:xfrm>
          <a:prstGeom prst="rect">
            <a:avLst/>
          </a:prstGeom>
          <a:noFill/>
        </p:spPr>
        <p:txBody>
          <a:bodyPr wrap="square" rtlCol="0">
            <a:spAutoFit/>
          </a:bodyPr>
          <a:lstStyle/>
          <a:p>
            <a:r>
              <a:rPr lang="en-US" altLang="zh-CN" sz="3000" b="1" dirty="0" smtClean="0">
                <a:solidFill>
                  <a:srgbClr val="C00000"/>
                </a:solidFill>
                <a:latin typeface="Times New Roman" pitchFamily="18" charset="0"/>
                <a:ea typeface="华文细黑" pitchFamily="2" charset="-122"/>
                <a:cs typeface="Times New Roman" pitchFamily="18" charset="0"/>
              </a:rPr>
              <a:t>C</a:t>
            </a:r>
            <a:endParaRPr lang="zh-CN" altLang="en-US" sz="3000" b="1" dirty="0">
              <a:solidFill>
                <a:srgbClr val="C00000"/>
              </a:solidFill>
              <a:latin typeface="Times New Roman" pitchFamily="18" charset="0"/>
              <a:ea typeface="华文细黑" pitchFamily="2" charset="-122"/>
              <a:cs typeface="Times New Roman" pitchFamily="18" charset="0"/>
            </a:endParaRPr>
          </a:p>
        </p:txBody>
      </p:sp>
    </p:spTree>
    <p:extLst>
      <p:ext uri="{BB962C8B-B14F-4D97-AF65-F5344CB8AC3E}">
        <p14:creationId xmlns:p14="http://schemas.microsoft.com/office/powerpoint/2010/main" val="406217214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850273206"/>
              </p:ext>
            </p:extLst>
          </p:nvPr>
        </p:nvGraphicFramePr>
        <p:xfrm>
          <a:off x="379571" y="1748464"/>
          <a:ext cx="11493500" cy="2311400"/>
        </p:xfrm>
        <a:graphic>
          <a:graphicData uri="http://schemas.openxmlformats.org/presentationml/2006/ole">
            <mc:AlternateContent xmlns:mc="http://schemas.openxmlformats.org/markup-compatibility/2006">
              <mc:Choice xmlns:v="urn:schemas-microsoft-com:vml" Requires="v">
                <p:oleObj spid="_x0000_s44045" name="Document" r:id="rId3" imgW="11484297" imgH="2319642" progId="Word.Document.8">
                  <p:embed/>
                </p:oleObj>
              </mc:Choice>
              <mc:Fallback>
                <p:oleObj name="Document" r:id="rId3" imgW="11484297" imgH="2319642" progId="Word.Document.8">
                  <p:embed/>
                  <p:pic>
                    <p:nvPicPr>
                      <p:cNvPr id="0" name=""/>
                      <p:cNvPicPr/>
                      <p:nvPr/>
                    </p:nvPicPr>
                    <p:blipFill>
                      <a:blip r:embed="rId4"/>
                      <a:stretch>
                        <a:fillRect/>
                      </a:stretch>
                    </p:blipFill>
                    <p:spPr>
                      <a:xfrm>
                        <a:off x="379571" y="1748464"/>
                        <a:ext cx="11493500" cy="2311400"/>
                      </a:xfrm>
                      <a:prstGeom prst="rect">
                        <a:avLst/>
                      </a:prstGeom>
                    </p:spPr>
                  </p:pic>
                </p:oleObj>
              </mc:Fallback>
            </mc:AlternateContent>
          </a:graphicData>
        </a:graphic>
      </p:graphicFrame>
    </p:spTree>
    <p:extLst>
      <p:ext uri="{BB962C8B-B14F-4D97-AF65-F5344CB8AC3E}">
        <p14:creationId xmlns:p14="http://schemas.microsoft.com/office/powerpoint/2010/main" val="184855948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546748937"/>
              </p:ext>
            </p:extLst>
          </p:nvPr>
        </p:nvGraphicFramePr>
        <p:xfrm>
          <a:off x="343502" y="414459"/>
          <a:ext cx="11493500" cy="4749800"/>
        </p:xfrm>
        <a:graphic>
          <a:graphicData uri="http://schemas.openxmlformats.org/presentationml/2006/ole">
            <mc:AlternateContent xmlns:mc="http://schemas.openxmlformats.org/markup-compatibility/2006">
              <mc:Choice xmlns:v="urn:schemas-microsoft-com:vml" Requires="v">
                <p:oleObj spid="_x0000_s45070" name="Document" r:id="rId3" imgW="11484297" imgH="4759532" progId="Word.Document.8">
                  <p:embed/>
                </p:oleObj>
              </mc:Choice>
              <mc:Fallback>
                <p:oleObj name="Document" r:id="rId3" imgW="11484297" imgH="4759532" progId="Word.Document.8">
                  <p:embed/>
                  <p:pic>
                    <p:nvPicPr>
                      <p:cNvPr id="0" name=""/>
                      <p:cNvPicPr/>
                      <p:nvPr/>
                    </p:nvPicPr>
                    <p:blipFill>
                      <a:blip r:embed="rId4"/>
                      <a:stretch>
                        <a:fillRect/>
                      </a:stretch>
                    </p:blipFill>
                    <p:spPr>
                      <a:xfrm>
                        <a:off x="343502" y="414459"/>
                        <a:ext cx="11493500" cy="4749800"/>
                      </a:xfrm>
                      <a:prstGeom prst="rect">
                        <a:avLst/>
                      </a:prstGeom>
                    </p:spPr>
                  </p:pic>
                </p:oleObj>
              </mc:Fallback>
            </mc:AlternateContent>
          </a:graphicData>
        </a:graphic>
      </p:graphicFrame>
    </p:spTree>
    <p:extLst>
      <p:ext uri="{BB962C8B-B14F-4D97-AF65-F5344CB8AC3E}">
        <p14:creationId xmlns:p14="http://schemas.microsoft.com/office/powerpoint/2010/main" val="200406429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a:graphicFrameLocks noChangeAspect="1"/>
          </p:cNvGraphicFramePr>
          <p:nvPr>
            <p:extLst>
              <p:ext uri="{D42A27DB-BD31-4B8C-83A1-F6EECF244321}">
                <p14:modId xmlns:p14="http://schemas.microsoft.com/office/powerpoint/2010/main" val="8761106"/>
              </p:ext>
            </p:extLst>
          </p:nvPr>
        </p:nvGraphicFramePr>
        <p:xfrm>
          <a:off x="424576" y="1899624"/>
          <a:ext cx="11493500" cy="2133600"/>
        </p:xfrm>
        <a:graphic>
          <a:graphicData uri="http://schemas.openxmlformats.org/presentationml/2006/ole">
            <mc:AlternateContent xmlns:mc="http://schemas.openxmlformats.org/markup-compatibility/2006">
              <mc:Choice xmlns:v="urn:schemas-microsoft-com:vml" Requires="v">
                <p:oleObj spid="_x0000_s46093" name="Document" r:id="rId3" imgW="11484297" imgH="2150070" progId="Word.Document.8">
                  <p:embed/>
                </p:oleObj>
              </mc:Choice>
              <mc:Fallback>
                <p:oleObj name="Document" r:id="rId3" imgW="11484297" imgH="2150070" progId="Word.Document.8">
                  <p:embed/>
                  <p:pic>
                    <p:nvPicPr>
                      <p:cNvPr id="0" name="对象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576" y="1899624"/>
                        <a:ext cx="114935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3268345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647332"/>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en-US" altLang="zh-CN" sz="2600" kern="100" dirty="0">
                <a:latin typeface="Times New Roman"/>
                <a:ea typeface="黑体"/>
                <a:cs typeface="Courier New"/>
              </a:rPr>
              <a:t>5</a:t>
            </a:r>
            <a:r>
              <a:rPr lang="en-US" altLang="zh-CN" sz="2600" kern="100" dirty="0">
                <a:latin typeface="Times New Roman"/>
                <a:ea typeface="微软雅黑"/>
                <a:cs typeface="Courier New"/>
              </a:rPr>
              <a:t>.</a:t>
            </a:r>
            <a:r>
              <a:rPr lang="zh-CN" altLang="zh-CN" sz="2600" kern="100" dirty="0">
                <a:latin typeface="Times New Roman"/>
                <a:ea typeface="黑体"/>
                <a:cs typeface="Times New Roman"/>
              </a:rPr>
              <a:t>核素和同位</a:t>
            </a:r>
            <a:r>
              <a:rPr lang="zh-CN" altLang="zh-CN" sz="2600" kern="100" dirty="0" smtClean="0">
                <a:latin typeface="Times New Roman"/>
                <a:ea typeface="黑体"/>
                <a:cs typeface="Times New Roman"/>
              </a:rPr>
              <a:t>素</a:t>
            </a:r>
            <a:endParaRPr lang="en-US" altLang="zh-CN" sz="2600" kern="100" dirty="0" smtClean="0">
              <a:latin typeface="Times New Roman"/>
              <a:ea typeface="黑体"/>
              <a:cs typeface="Times New Roman"/>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700911499"/>
              </p:ext>
            </p:extLst>
          </p:nvPr>
        </p:nvGraphicFramePr>
        <p:xfrm>
          <a:off x="649601" y="1564441"/>
          <a:ext cx="11129963" cy="3578225"/>
        </p:xfrm>
        <a:graphic>
          <a:graphicData uri="http://schemas.openxmlformats.org/presentationml/2006/ole">
            <mc:AlternateContent xmlns:mc="http://schemas.openxmlformats.org/markup-compatibility/2006">
              <mc:Choice xmlns:v="urn:schemas-microsoft-com:vml" Requires="v">
                <p:oleObj spid="_x0000_s4202" name="Document" r:id="rId3" imgW="11127841" imgH="3603851" progId="Word.Document.8">
                  <p:embed/>
                </p:oleObj>
              </mc:Choice>
              <mc:Fallback>
                <p:oleObj name="Document" r:id="rId3" imgW="11127841" imgH="3603851" progId="Word.Document.8">
                  <p:embed/>
                  <p:pic>
                    <p:nvPicPr>
                      <p:cNvPr id="0" name=""/>
                      <p:cNvPicPr/>
                      <p:nvPr/>
                    </p:nvPicPr>
                    <p:blipFill>
                      <a:blip r:embed="rId4"/>
                      <a:stretch>
                        <a:fillRect/>
                      </a:stretch>
                    </p:blipFill>
                    <p:spPr>
                      <a:xfrm>
                        <a:off x="649601" y="1564441"/>
                        <a:ext cx="11129963" cy="3578225"/>
                      </a:xfrm>
                      <a:prstGeom prst="rect">
                        <a:avLst/>
                      </a:prstGeom>
                    </p:spPr>
                  </p:pic>
                </p:oleObj>
              </mc:Fallback>
            </mc:AlternateContent>
          </a:graphicData>
        </a:graphic>
      </p:graphicFrame>
      <p:sp>
        <p:nvSpPr>
          <p:cNvPr id="7" name="矩形 6"/>
          <p:cNvSpPr/>
          <p:nvPr/>
        </p:nvSpPr>
        <p:spPr>
          <a:xfrm>
            <a:off x="3844956" y="1539584"/>
            <a:ext cx="1184940"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rPr>
              <a:t>质子数</a:t>
            </a:r>
            <a:endParaRPr lang="zh-CN" altLang="en-US" dirty="0"/>
          </a:p>
        </p:txBody>
      </p:sp>
      <p:sp>
        <p:nvSpPr>
          <p:cNvPr id="10" name="矩形 9"/>
          <p:cNvSpPr/>
          <p:nvPr/>
        </p:nvSpPr>
        <p:spPr>
          <a:xfrm>
            <a:off x="7085316" y="1483758"/>
            <a:ext cx="1184940"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rPr>
              <a:t>中子数</a:t>
            </a:r>
            <a:endParaRPr lang="zh-CN" altLang="en-US" dirty="0"/>
          </a:p>
        </p:txBody>
      </p:sp>
      <p:sp>
        <p:nvSpPr>
          <p:cNvPr id="12" name="矩形 11"/>
          <p:cNvSpPr/>
          <p:nvPr/>
        </p:nvSpPr>
        <p:spPr>
          <a:xfrm>
            <a:off x="2764836" y="3182779"/>
            <a:ext cx="1184940"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rPr>
              <a:t>质子数</a:t>
            </a:r>
            <a:endParaRPr lang="zh-CN" altLang="en-US" dirty="0"/>
          </a:p>
        </p:txBody>
      </p:sp>
      <p:sp>
        <p:nvSpPr>
          <p:cNvPr id="14" name="矩形 13"/>
          <p:cNvSpPr/>
          <p:nvPr/>
        </p:nvSpPr>
        <p:spPr>
          <a:xfrm>
            <a:off x="5810366" y="3182779"/>
            <a:ext cx="1184940" cy="492443"/>
          </a:xfrm>
          <a:prstGeom prst="rect">
            <a:avLst/>
          </a:prstGeom>
        </p:spPr>
        <p:txBody>
          <a:bodyPr wrap="none">
            <a:spAutoFit/>
          </a:bodyPr>
          <a:lstStyle/>
          <a:p>
            <a:r>
              <a:rPr lang="zh-CN" altLang="zh-CN" sz="2600" kern="100" dirty="0">
                <a:solidFill>
                  <a:srgbClr val="C00000"/>
                </a:solidFill>
                <a:latin typeface="Times New Roman"/>
                <a:ea typeface="微软雅黑"/>
                <a:cs typeface="Times New Roman"/>
              </a:rPr>
              <a:t>质量数</a:t>
            </a:r>
            <a:endParaRPr lang="zh-CN" altLang="en-US" dirty="0"/>
          </a:p>
        </p:txBody>
      </p:sp>
      <p:sp>
        <p:nvSpPr>
          <p:cNvPr id="16" name="矩形 15"/>
          <p:cNvSpPr/>
          <p:nvPr/>
        </p:nvSpPr>
        <p:spPr>
          <a:xfrm>
            <a:off x="8375651" y="3082752"/>
            <a:ext cx="1184940" cy="692497"/>
          </a:xfrm>
          <a:prstGeom prst="rect">
            <a:avLst/>
          </a:prstGeom>
        </p:spPr>
        <p:txBody>
          <a:bodyPr wrap="none">
            <a:spAutoFit/>
          </a:bodyPr>
          <a:lstStyle/>
          <a:p>
            <a:pPr lvl="0" algn="just">
              <a:lnSpc>
                <a:spcPct val="150000"/>
              </a:lnSpc>
            </a:pPr>
            <a:r>
              <a:rPr lang="zh-CN" altLang="zh-CN" sz="2600" kern="100" dirty="0">
                <a:solidFill>
                  <a:srgbClr val="C00000"/>
                </a:solidFill>
                <a:latin typeface="Times New Roman"/>
                <a:ea typeface="微软雅黑"/>
                <a:cs typeface="Times New Roman"/>
              </a:rPr>
              <a:t>中子数</a:t>
            </a:r>
            <a:endParaRPr lang="zh-CN" altLang="zh-CN" sz="1050" kern="100" dirty="0">
              <a:solidFill>
                <a:prstClr val="black"/>
              </a:solidFill>
              <a:latin typeface="宋体"/>
              <a:cs typeface="Courier New"/>
            </a:endParaRPr>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P spid="14" grpId="0"/>
      <p:bldP spid="1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2953040432"/>
              </p:ext>
            </p:extLst>
          </p:nvPr>
        </p:nvGraphicFramePr>
        <p:xfrm>
          <a:off x="424576" y="1030604"/>
          <a:ext cx="11493500" cy="4826000"/>
        </p:xfrm>
        <a:graphic>
          <a:graphicData uri="http://schemas.openxmlformats.org/presentationml/2006/ole">
            <mc:AlternateContent xmlns:mc="http://schemas.openxmlformats.org/markup-compatibility/2006">
              <mc:Choice xmlns:v="urn:schemas-microsoft-com:vml" Requires="v">
                <p:oleObj spid="_x0000_s47114" name="Document" r:id="rId3" imgW="11484297" imgH="4831897" progId="Word.Document.8">
                  <p:embed/>
                </p:oleObj>
              </mc:Choice>
              <mc:Fallback>
                <p:oleObj name="Document" r:id="rId3" imgW="11484297" imgH="4831897" progId="Word.Document.8">
                  <p:embed/>
                  <p:pic>
                    <p:nvPicPr>
                      <p:cNvPr id="0" name=""/>
                      <p:cNvPicPr/>
                      <p:nvPr/>
                    </p:nvPicPr>
                    <p:blipFill>
                      <a:blip r:embed="rId4"/>
                      <a:stretch>
                        <a:fillRect/>
                      </a:stretch>
                    </p:blipFill>
                    <p:spPr>
                      <a:xfrm>
                        <a:off x="424576" y="1030604"/>
                        <a:ext cx="11493500" cy="4826000"/>
                      </a:xfrm>
                      <a:prstGeom prst="rect">
                        <a:avLst/>
                      </a:prstGeom>
                    </p:spPr>
                  </p:pic>
                </p:oleObj>
              </mc:Fallback>
            </mc:AlternateContent>
          </a:graphicData>
        </a:graphic>
      </p:graphicFrame>
    </p:spTree>
    <p:extLst>
      <p:ext uri="{BB962C8B-B14F-4D97-AF65-F5344CB8AC3E}">
        <p14:creationId xmlns:p14="http://schemas.microsoft.com/office/powerpoint/2010/main" val="230593768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4">
            <a:hlinkClick r:id="rId2" action="ppaction://hlinksldjump"/>
          </p:cNvPr>
          <p:cNvSpPr txBox="1"/>
          <p:nvPr/>
        </p:nvSpPr>
        <p:spPr>
          <a:xfrm>
            <a:off x="457818" y="3507423"/>
            <a:ext cx="3736975" cy="864019"/>
          </a:xfrm>
          <a:prstGeom prst="rect">
            <a:avLst/>
          </a:prstGeom>
          <a:noFill/>
        </p:spPr>
        <p:txBody>
          <a:bodyPr wrap="square" rtlCol="0">
            <a:spAutoFit/>
          </a:bodyPr>
          <a:lstStyle/>
          <a:p>
            <a:pPr marR="0" lvl="0" indent="0" fontAlgn="auto">
              <a:lnSpc>
                <a:spcPts val="6500"/>
              </a:lnSpc>
              <a:spcBef>
                <a:spcPts val="0"/>
              </a:spcBef>
              <a:spcAft>
                <a:spcPts val="0"/>
              </a:spcAft>
              <a:buClrTx/>
              <a:buSzTx/>
              <a:buFontTx/>
              <a:buNone/>
              <a:defRPr/>
            </a:pPr>
            <a:r>
              <a:rPr lang="en-US" altLang="zh-CN"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Thanks</a:t>
            </a:r>
            <a:r>
              <a:rPr lang="zh-CN" altLang="en-US"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文本框 5">
            <a:hlinkClick r:id="rId2" action="ppaction://hlinksldjump"/>
          </p:cNvPr>
          <p:cNvSpPr txBox="1"/>
          <p:nvPr/>
        </p:nvSpPr>
        <p:spPr>
          <a:xfrm>
            <a:off x="432418" y="2567204"/>
            <a:ext cx="5548630" cy="925894"/>
          </a:xfrm>
          <a:prstGeom prst="rect">
            <a:avLst/>
          </a:prstGeom>
          <a:noFill/>
        </p:spPr>
        <p:txBody>
          <a:bodyPr wrap="square" rtlCol="0">
            <a:spAutoFit/>
          </a:bodyPr>
          <a:lstStyle/>
          <a:p>
            <a:pPr>
              <a:lnSpc>
                <a:spcPts val="6500"/>
              </a:lnSpc>
              <a:defRPr/>
            </a:pPr>
            <a:r>
              <a:rPr lang="zh-CN" altLang="en-US" sz="4800" b="1"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本单元内</a:t>
            </a:r>
            <a:r>
              <a:rPr lang="zh-CN" altLang="en-US"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容结束 </a:t>
            </a:r>
            <a:endParaRPr lang="en-US" altLang="zh-CN"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extLst>
      <p:ext uri="{BB962C8B-B14F-4D97-AF65-F5344CB8AC3E}">
        <p14:creationId xmlns:p14="http://schemas.microsoft.com/office/powerpoint/2010/main" val="36528550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1248394"/>
          </a:xfrm>
          <a:prstGeom prst="rect">
            <a:avLst/>
          </a:prstGeom>
        </p:spPr>
        <p:txBody>
          <a:bodyPr wrap="square" lIns="121898" tIns="60948" rIns="121898" bIns="60948">
            <a:spAutoFit/>
          </a:bodyPr>
          <a:lstStyle/>
          <a:p>
            <a:pPr algn="just">
              <a:lnSpc>
                <a:spcPct val="150000"/>
              </a:lnSpc>
              <a:spcAft>
                <a:spcPts val="0"/>
              </a:spcAft>
              <a:tabLst>
                <a:tab pos="3510915" algn="l"/>
              </a:tabLst>
            </a:pPr>
            <a:r>
              <a:rPr lang="zh-CN" altLang="zh-CN" sz="2600" kern="100" dirty="0">
                <a:latin typeface="Times New Roman"/>
                <a:ea typeface="黑体"/>
                <a:cs typeface="Times New Roman"/>
              </a:rPr>
              <a:t>【微自测】</a:t>
            </a:r>
            <a:endParaRPr lang="zh-CN" altLang="zh-CN" sz="1050" kern="100" dirty="0">
              <a:latin typeface="宋体"/>
              <a:cs typeface="Courier New"/>
            </a:endParaRPr>
          </a:p>
          <a:p>
            <a:pPr algn="just">
              <a:lnSpc>
                <a:spcPct val="150000"/>
              </a:lnSpc>
              <a:spcAft>
                <a:spcPts val="0"/>
              </a:spcAft>
              <a:tabLst>
                <a:tab pos="3510915" algn="l"/>
              </a:tabLst>
            </a:pPr>
            <a:r>
              <a:rPr lang="en-US" altLang="zh-CN" sz="2600" kern="100" dirty="0">
                <a:latin typeface="Times New Roman"/>
                <a:ea typeface="微软雅黑"/>
                <a:cs typeface="Courier New"/>
              </a:rPr>
              <a:t>1.</a:t>
            </a:r>
            <a:r>
              <a:rPr lang="zh-CN" altLang="zh-CN" sz="2600" kern="100" dirty="0">
                <a:latin typeface="Times New Roman"/>
                <a:ea typeface="微软雅黑"/>
                <a:cs typeface="Times New Roman"/>
              </a:rPr>
              <a:t>判断正误，正确的打</a:t>
            </a:r>
            <a:r>
              <a:rPr lang="en-US" altLang="zh-CN" sz="2600" kern="100" dirty="0">
                <a:latin typeface="宋体"/>
                <a:ea typeface="微软雅黑"/>
                <a:cs typeface="Times New Roman"/>
              </a:rPr>
              <a:t>“√”</a:t>
            </a:r>
            <a:r>
              <a:rPr lang="zh-CN" altLang="zh-CN" sz="2600" kern="100" dirty="0">
                <a:latin typeface="Times New Roman"/>
                <a:ea typeface="微软雅黑"/>
                <a:cs typeface="Times New Roman"/>
              </a:rPr>
              <a:t>，错误的打</a:t>
            </a:r>
            <a:r>
              <a:rPr lang="en-US" altLang="zh-CN" sz="2600" kern="100" dirty="0">
                <a:latin typeface="宋体"/>
                <a:ea typeface="微软雅黑"/>
                <a:cs typeface="Times New Roman"/>
              </a:rPr>
              <a:t>“×”</a:t>
            </a:r>
            <a:r>
              <a:rPr lang="zh-CN" altLang="zh-CN" sz="2600" kern="100" dirty="0" smtClean="0">
                <a:latin typeface="Times New Roman"/>
                <a:ea typeface="微软雅黑"/>
                <a:cs typeface="Times New Roman"/>
              </a:rPr>
              <a:t>。</a:t>
            </a:r>
            <a:endParaRPr lang="zh-CN" altLang="zh-CN" sz="1050" kern="100" dirty="0">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075588262"/>
              </p:ext>
            </p:extLst>
          </p:nvPr>
        </p:nvGraphicFramePr>
        <p:xfrm>
          <a:off x="531731" y="2259664"/>
          <a:ext cx="11414125" cy="3375025"/>
        </p:xfrm>
        <a:graphic>
          <a:graphicData uri="http://schemas.openxmlformats.org/presentationml/2006/ole">
            <mc:AlternateContent xmlns:mc="http://schemas.openxmlformats.org/markup-compatibility/2006">
              <mc:Choice xmlns:v="urn:schemas-microsoft-com:vml" Requires="v">
                <p:oleObj spid="_x0000_s5223" name="Document" r:id="rId3" imgW="11484297" imgH="3398997" progId="Word.Document.8">
                  <p:embed/>
                </p:oleObj>
              </mc:Choice>
              <mc:Fallback>
                <p:oleObj name="Document" r:id="rId3" imgW="11484297" imgH="3398997" progId="Word.Document.8">
                  <p:embed/>
                  <p:pic>
                    <p:nvPicPr>
                      <p:cNvPr id="0" name=""/>
                      <p:cNvPicPr/>
                      <p:nvPr/>
                    </p:nvPicPr>
                    <p:blipFill>
                      <a:blip r:embed="rId4"/>
                      <a:stretch>
                        <a:fillRect/>
                      </a:stretch>
                    </p:blipFill>
                    <p:spPr>
                      <a:xfrm>
                        <a:off x="531731" y="2259664"/>
                        <a:ext cx="11414125" cy="3375025"/>
                      </a:xfrm>
                      <a:prstGeom prst="rect">
                        <a:avLst/>
                      </a:prstGeom>
                    </p:spPr>
                  </p:pic>
                </p:oleObj>
              </mc:Fallback>
            </mc:AlternateContent>
          </a:graphicData>
        </a:graphic>
      </p:graphicFrame>
      <p:sp>
        <p:nvSpPr>
          <p:cNvPr id="4" name="矩形 3"/>
          <p:cNvSpPr/>
          <p:nvPr/>
        </p:nvSpPr>
        <p:spPr>
          <a:xfrm>
            <a:off x="3664936" y="3114759"/>
            <a:ext cx="518091" cy="492443"/>
          </a:xfrm>
          <a:prstGeom prst="rect">
            <a:avLst/>
          </a:prstGeom>
        </p:spPr>
        <p:txBody>
          <a:bodyPr wrap="none">
            <a:spAutoFit/>
          </a:bodyPr>
          <a:lstStyle/>
          <a:p>
            <a:r>
              <a:rPr lang="en-US" altLang="zh-CN" sz="2600" b="1" dirty="0">
                <a:solidFill>
                  <a:srgbClr val="C00000"/>
                </a:solidFill>
                <a:latin typeface="宋体" pitchFamily="2" charset="-122"/>
                <a:ea typeface="宋体" pitchFamily="2" charset="-122"/>
                <a:cs typeface="Times New Roman"/>
              </a:rPr>
              <a:t>×</a:t>
            </a:r>
            <a:endParaRPr lang="zh-CN" altLang="en-US" sz="2600" b="1" dirty="0">
              <a:solidFill>
                <a:srgbClr val="C00000"/>
              </a:solidFill>
              <a:latin typeface="宋体" pitchFamily="2" charset="-122"/>
              <a:ea typeface="宋体" pitchFamily="2" charset="-122"/>
            </a:endParaRPr>
          </a:p>
        </p:txBody>
      </p:sp>
      <p:sp>
        <p:nvSpPr>
          <p:cNvPr id="7" name="矩形 6"/>
          <p:cNvSpPr/>
          <p:nvPr/>
        </p:nvSpPr>
        <p:spPr>
          <a:xfrm>
            <a:off x="5622120" y="3972466"/>
            <a:ext cx="518091" cy="492443"/>
          </a:xfrm>
          <a:prstGeom prst="rect">
            <a:avLst/>
          </a:prstGeom>
        </p:spPr>
        <p:txBody>
          <a:bodyPr wrap="none">
            <a:spAutoFit/>
          </a:bodyPr>
          <a:lstStyle/>
          <a:p>
            <a:r>
              <a:rPr lang="en-US" altLang="zh-CN" sz="2600" b="1" dirty="0">
                <a:solidFill>
                  <a:srgbClr val="C00000"/>
                </a:solidFill>
                <a:latin typeface="宋体" pitchFamily="2" charset="-122"/>
                <a:ea typeface="宋体" pitchFamily="2" charset="-122"/>
                <a:cs typeface="Times New Roman"/>
              </a:rPr>
              <a:t>√</a:t>
            </a:r>
            <a:endParaRPr lang="zh-CN" altLang="en-US" sz="2600" b="1" dirty="0">
              <a:solidFill>
                <a:srgbClr val="C00000"/>
              </a:solidFill>
              <a:latin typeface="宋体" pitchFamily="2" charset="-122"/>
              <a:ea typeface="宋体" pitchFamily="2" charset="-122"/>
            </a:endParaRPr>
          </a:p>
        </p:txBody>
      </p:sp>
      <p:sp>
        <p:nvSpPr>
          <p:cNvPr id="9" name="矩形 8"/>
          <p:cNvSpPr/>
          <p:nvPr/>
        </p:nvSpPr>
        <p:spPr>
          <a:xfrm>
            <a:off x="4767025" y="4827561"/>
            <a:ext cx="518091" cy="492443"/>
          </a:xfrm>
          <a:prstGeom prst="rect">
            <a:avLst/>
          </a:prstGeom>
        </p:spPr>
        <p:txBody>
          <a:bodyPr wrap="none">
            <a:spAutoFit/>
          </a:bodyPr>
          <a:lstStyle/>
          <a:p>
            <a:r>
              <a:rPr lang="en-US" altLang="zh-CN" sz="2600" b="1" dirty="0">
                <a:solidFill>
                  <a:srgbClr val="C00000"/>
                </a:solidFill>
                <a:latin typeface="宋体" pitchFamily="2" charset="-122"/>
                <a:ea typeface="宋体" pitchFamily="2" charset="-122"/>
                <a:cs typeface="Times New Roman"/>
              </a:rPr>
              <a:t>×</a:t>
            </a:r>
            <a:endParaRPr lang="zh-CN" altLang="en-US" sz="2600" b="1" dirty="0">
              <a:solidFill>
                <a:srgbClr val="C00000"/>
              </a:solidFill>
              <a:latin typeface="宋体" pitchFamily="2" charset="-122"/>
              <a:ea typeface="宋体" pitchFamily="2" charset="-122"/>
            </a:endParaRPr>
          </a:p>
        </p:txBody>
      </p:sp>
    </p:spTree>
    <p:extLst>
      <p:ext uri="{BB962C8B-B14F-4D97-AF65-F5344CB8AC3E}">
        <p14:creationId xmlns:p14="http://schemas.microsoft.com/office/powerpoint/2010/main" val="257339824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A3A3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977</TotalTime>
  <Words>2580</Words>
  <Application>Microsoft Office PowerPoint</Application>
  <PresentationFormat>自定义</PresentationFormat>
  <Paragraphs>262</Paragraphs>
  <Slides>81</Slides>
  <Notes>6</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81</vt:i4>
      </vt:variant>
    </vt:vector>
  </HeadingPairs>
  <TitlesOfParts>
    <vt:vector size="83" baseType="lpstr">
      <vt:lpstr>Office 主题​​</vt:lpstr>
      <vt:lpstr>Document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zhongyao.kang</dc:creator>
  <cp:lastModifiedBy>user</cp:lastModifiedBy>
  <cp:revision>746</cp:revision>
  <dcterms:created xsi:type="dcterms:W3CDTF">2016-06-07T15:36:00Z</dcterms:created>
  <dcterms:modified xsi:type="dcterms:W3CDTF">2022-05-24T01:12:51Z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