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458" r:id="rId2"/>
    <p:sldId id="646" r:id="rId3"/>
    <p:sldId id="544" r:id="rId4"/>
    <p:sldId id="328" r:id="rId5"/>
    <p:sldId id="547" r:id="rId6"/>
    <p:sldId id="1646" r:id="rId7"/>
    <p:sldId id="1647" r:id="rId8"/>
    <p:sldId id="1648" r:id="rId9"/>
    <p:sldId id="1649" r:id="rId10"/>
    <p:sldId id="352" r:id="rId11"/>
    <p:sldId id="401" r:id="rId12"/>
    <p:sldId id="1123" r:id="rId13"/>
    <p:sldId id="1270" r:id="rId14"/>
    <p:sldId id="1271" r:id="rId15"/>
    <p:sldId id="1272" r:id="rId16"/>
    <p:sldId id="1573" r:id="rId17"/>
    <p:sldId id="1574" r:id="rId18"/>
    <p:sldId id="1653" r:id="rId19"/>
    <p:sldId id="630" r:id="rId20"/>
    <p:sldId id="1580" r:id="rId21"/>
    <p:sldId id="1582" r:id="rId22"/>
    <p:sldId id="1583" r:id="rId23"/>
    <p:sldId id="1584" r:id="rId24"/>
    <p:sldId id="1585" r:id="rId25"/>
    <p:sldId id="1586" r:id="rId26"/>
    <p:sldId id="1587" r:id="rId27"/>
    <p:sldId id="1594" r:id="rId28"/>
    <p:sldId id="1595" r:id="rId29"/>
    <p:sldId id="1596" r:id="rId30"/>
    <p:sldId id="1597" r:id="rId31"/>
    <p:sldId id="1598" r:id="rId32"/>
    <p:sldId id="1599" r:id="rId33"/>
    <p:sldId id="1423" r:id="rId34"/>
    <p:sldId id="770" r:id="rId35"/>
    <p:sldId id="771" r:id="rId36"/>
    <p:sldId id="807" r:id="rId37"/>
    <p:sldId id="773" r:id="rId38"/>
    <p:sldId id="775" r:id="rId39"/>
    <p:sldId id="782" r:id="rId40"/>
    <p:sldId id="783" r:id="rId41"/>
    <p:sldId id="785" r:id="rId42"/>
    <p:sldId id="353" r:id="rId43"/>
    <p:sldId id="599" r:id="rId44"/>
    <p:sldId id="571" r:id="rId45"/>
    <p:sldId id="764" r:id="rId46"/>
    <p:sldId id="572" r:id="rId47"/>
    <p:sldId id="573" r:id="rId48"/>
    <p:sldId id="766" r:id="rId49"/>
    <p:sldId id="638" r:id="rId50"/>
    <p:sldId id="575" r:id="rId51"/>
    <p:sldId id="576" r:id="rId52"/>
    <p:sldId id="769" r:id="rId53"/>
    <p:sldId id="577" r:id="rId54"/>
    <p:sldId id="791" r:id="rId55"/>
    <p:sldId id="1650" r:id="rId56"/>
    <p:sldId id="578" r:id="rId57"/>
    <p:sldId id="744" r:id="rId58"/>
    <p:sldId id="745" r:id="rId59"/>
    <p:sldId id="747" r:id="rId60"/>
    <p:sldId id="748" r:id="rId61"/>
    <p:sldId id="749" r:id="rId62"/>
    <p:sldId id="750" r:id="rId63"/>
    <p:sldId id="1651" r:id="rId64"/>
    <p:sldId id="1652" r:id="rId65"/>
    <p:sldId id="708" r:id="rId66"/>
  </p:sldIdLst>
  <p:sldSz cx="12190413" cy="6859588"/>
  <p:notesSz cx="6858000" cy="9144000"/>
  <p:custDataLst>
    <p:tags r:id="rId68"/>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66" d="100"/>
          <a:sy n="66" d="100"/>
        </p:scale>
        <p:origin x="-2376" y="-1164"/>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7.xml"/><Relationship Id="rId7" Type="http://schemas.openxmlformats.org/officeDocument/2006/relationships/slide" Target="../slides/slide39.xml"/><Relationship Id="rId2"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 Target="../slides/slide34.xml"/><Relationship Id="rId5" Type="http://schemas.openxmlformats.org/officeDocument/2006/relationships/slide" Target="../slides/slide3.xml"/><Relationship Id="rId4" Type="http://schemas.openxmlformats.org/officeDocument/2006/relationships/slide" Target="../slides/slide38.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50.xml"/><Relationship Id="rId13" Type="http://schemas.openxmlformats.org/officeDocument/2006/relationships/slide" Target="../slides/slide58.xml"/><Relationship Id="rId3" Type="http://schemas.openxmlformats.org/officeDocument/2006/relationships/slide" Target="../slides/slide43.xml"/><Relationship Id="rId7" Type="http://schemas.openxmlformats.org/officeDocument/2006/relationships/slide" Target="../slides/slide49.xml"/><Relationship Id="rId12" Type="http://schemas.openxmlformats.org/officeDocument/2006/relationships/slide" Target="../slides/slide61.xml"/><Relationship Id="rId2"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47.xml"/><Relationship Id="rId11" Type="http://schemas.openxmlformats.org/officeDocument/2006/relationships/slide" Target="../slides/slide3.xml"/><Relationship Id="rId5" Type="http://schemas.openxmlformats.org/officeDocument/2006/relationships/slide" Target="../slides/slide46.xml"/><Relationship Id="rId10" Type="http://schemas.openxmlformats.org/officeDocument/2006/relationships/slide" Target="../slides/slide56.xml"/><Relationship Id="rId4" Type="http://schemas.openxmlformats.org/officeDocument/2006/relationships/slide" Target="../slides/slide44.xml"/><Relationship Id="rId9" Type="http://schemas.openxmlformats.org/officeDocument/2006/relationships/slide" Target="../slides/slide53.xml"/><Relationship Id="rId14" Type="http://schemas.openxmlformats.org/officeDocument/2006/relationships/slide" Target="../slides/slide59.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9" name="圆角矩形 18">
            <a:hlinkClick r:id="rId13"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4"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__7.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__10.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4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__15.doc"/><Relationship Id="rId2" Type="http://schemas.openxmlformats.org/officeDocument/2006/relationships/slideLayout" Target="../slideLayouts/slideLayout10.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10.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10.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Microsoft_Word_97_-_2003___18.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11.xml"/><Relationship Id="rId1" Type="http://schemas.openxmlformats.org/officeDocument/2006/relationships/vmlDrawing" Target="../drawings/vmlDrawing19.vml"/><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3___20.doc"/><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32.emf"/><Relationship Id="rId5" Type="http://schemas.openxmlformats.org/officeDocument/2006/relationships/oleObject" Target="../embeddings/Microsoft_Word_97_-_2003___21.doc"/><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__22.doc"/><Relationship Id="rId2" Type="http://schemas.openxmlformats.org/officeDocument/2006/relationships/slideLayout" Target="../slideLayouts/slideLayout11.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3___23.doc"/><Relationship Id="rId2" Type="http://schemas.openxmlformats.org/officeDocument/2006/relationships/slideLayout" Target="../slideLayouts/slideLayout11.xml"/><Relationship Id="rId1" Type="http://schemas.openxmlformats.org/officeDocument/2006/relationships/vmlDrawing" Target="../drawings/vmlDrawing22.v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__24.doc"/><Relationship Id="rId2" Type="http://schemas.openxmlformats.org/officeDocument/2006/relationships/slideLayout" Target="../slideLayouts/slideLayout11.xml"/><Relationship Id="rId1" Type="http://schemas.openxmlformats.org/officeDocument/2006/relationships/vmlDrawing" Target="../drawings/vmlDrawing23.v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3___25.doc"/><Relationship Id="rId2" Type="http://schemas.openxmlformats.org/officeDocument/2006/relationships/slideLayout" Target="../slideLayouts/slideLayout11.xml"/><Relationship Id="rId1" Type="http://schemas.openxmlformats.org/officeDocument/2006/relationships/vmlDrawing" Target="../drawings/vmlDrawing24.vml"/><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3___26.doc"/><Relationship Id="rId2" Type="http://schemas.openxmlformats.org/officeDocument/2006/relationships/slideLayout" Target="../slideLayouts/slideLayout11.xml"/><Relationship Id="rId1" Type="http://schemas.openxmlformats.org/officeDocument/2006/relationships/vmlDrawing" Target="../drawings/vmlDrawing25.vml"/><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Word_97_-_2003___27.doc"/><Relationship Id="rId2" Type="http://schemas.openxmlformats.org/officeDocument/2006/relationships/slideLayout" Target="../slideLayouts/slideLayout11.xml"/><Relationship Id="rId1" Type="http://schemas.openxmlformats.org/officeDocument/2006/relationships/vmlDrawing" Target="../drawings/vmlDrawing26.vml"/><Relationship Id="rId4" Type="http://schemas.openxmlformats.org/officeDocument/2006/relationships/image" Target="../media/image3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Word_97_-_2003___28.doc"/><Relationship Id="rId2" Type="http://schemas.openxmlformats.org/officeDocument/2006/relationships/slideLayout" Target="../slideLayouts/slideLayout11.xml"/><Relationship Id="rId1" Type="http://schemas.openxmlformats.org/officeDocument/2006/relationships/vmlDrawing" Target="../drawings/vmlDrawing27.vml"/><Relationship Id="rId4" Type="http://schemas.openxmlformats.org/officeDocument/2006/relationships/image" Target="../media/image39.emf"/></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3___29.doc"/><Relationship Id="rId2" Type="http://schemas.openxmlformats.org/officeDocument/2006/relationships/slideLayout" Target="../slideLayouts/slideLayout11.xml"/><Relationship Id="rId1" Type="http://schemas.openxmlformats.org/officeDocument/2006/relationships/vmlDrawing" Target="../drawings/vmlDrawing28.vml"/><Relationship Id="rId4" Type="http://schemas.openxmlformats.org/officeDocument/2006/relationships/image" Target="../media/image4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1.xml"/><Relationship Id="rId1" Type="http://schemas.openxmlformats.org/officeDocument/2006/relationships/vmlDrawing" Target="../drawings/vmlDrawing29.vml"/><Relationship Id="rId5" Type="http://schemas.openxmlformats.org/officeDocument/2006/relationships/image" Target="../media/image43.emf"/><Relationship Id="rId4" Type="http://schemas.openxmlformats.org/officeDocument/2006/relationships/oleObject" Target="../embeddings/Microsoft_Word_97_-_2003___30.doc"/></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3___31.doc"/><Relationship Id="rId2" Type="http://schemas.openxmlformats.org/officeDocument/2006/relationships/slideLayout" Target="../slideLayouts/slideLayout11.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3___32.doc"/><Relationship Id="rId2" Type="http://schemas.openxmlformats.org/officeDocument/2006/relationships/slideLayout" Target="../slideLayouts/slideLayout11.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6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__2.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52550"/>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化学反应的计算</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二、化学方程式计算中的常用解题技巧</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一、物质的量应用于化学反应的计算</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324449"/>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一、物质的量应用于化学反应的计算</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1719652"/>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物质的量应用于化学方程式计算的基本步骤</a:t>
            </a:r>
            <a:endParaRPr lang="zh-CN" altLang="zh-CN" sz="1050" kern="100" dirty="0">
              <a:effectLst/>
              <a:latin typeface="宋体"/>
              <a:cs typeface="Courier New"/>
            </a:endParaRPr>
          </a:p>
        </p:txBody>
      </p:sp>
      <p:pic>
        <p:nvPicPr>
          <p:cNvPr id="8" name="Picture 2" descr="核心归纳"/>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6858" y="1139460"/>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XX1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9495" y="2529694"/>
            <a:ext cx="5656052" cy="38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计算过程中的规范化注意事</a:t>
            </a:r>
            <a:r>
              <a:rPr lang="zh-CN" altLang="zh-CN" sz="2600" kern="100" dirty="0" smtClean="0">
                <a:latin typeface="Times New Roman"/>
                <a:ea typeface="黑体"/>
                <a:cs typeface="Times New Roman"/>
              </a:rPr>
              <a:t>项</a:t>
            </a:r>
            <a:endParaRPr lang="zh-CN" altLang="zh-CN" sz="1050" kern="100" dirty="0">
              <a:latin typeface="宋体"/>
              <a:cs typeface="Courier New"/>
            </a:endParaRPr>
          </a:p>
        </p:txBody>
      </p:sp>
      <p:sp>
        <p:nvSpPr>
          <p:cNvPr id="7" name="矩形 6"/>
          <p:cNvSpPr/>
          <p:nvPr/>
        </p:nvSpPr>
        <p:spPr>
          <a:xfrm>
            <a:off x="516880" y="1313657"/>
            <a:ext cx="11397613" cy="424921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书写格式规范化：在根据化学方程式计算的过程中，各物理量、物质名称、公式等尽量用符号表示，且数据的运算要公式化并带单位。</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单位运用对应化：根据化学方程式计算时，要注意两个量的单位要</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上下一致，左右相当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如果两种反应物的量都是已知的，求解某种产物的量时，必须比较每种已知量与对应化学方程式中计量数比值大小，谁大谁过量，先判断哪种物质过量，然后根据不足量的物质进行计算</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对于反应：</a:t>
            </a:r>
            <a:r>
              <a:rPr lang="en-US" altLang="zh-CN" sz="2600" kern="100" dirty="0">
                <a:latin typeface="Times New Roman"/>
                <a:ea typeface="微软雅黑"/>
                <a:cs typeface="Courier New"/>
              </a:rPr>
              <a:t>2A(g)</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2B(g)</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=3C(g)</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D(g)</a:t>
            </a:r>
            <a:r>
              <a:rPr lang="zh-CN" altLang="zh-CN" sz="2600" kern="100" dirty="0">
                <a:latin typeface="Times New Roman"/>
                <a:ea typeface="微软雅黑"/>
                <a:cs typeface="Times New Roman"/>
              </a:rPr>
              <a:t>，化学计量数之比与下列各项不等</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616533"/>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分子数之比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物质的量之比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质量之比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气体体积之比</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同温同压</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计量数之比等于物质的量之比等于分子数之比等于同温同压气体体积之比</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1279671" y="2062535"/>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5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2.8 g</a:t>
            </a:r>
            <a:r>
              <a:rPr lang="zh-CN" altLang="zh-CN" sz="2600" kern="100" dirty="0">
                <a:latin typeface="Times New Roman"/>
                <a:ea typeface="微软雅黑"/>
                <a:cs typeface="Times New Roman"/>
              </a:rPr>
              <a:t>铁与足量的稀硫酸反应生成</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 L</a:t>
            </a:r>
            <a:r>
              <a:rPr lang="zh-CN" altLang="zh-CN" sz="2600" kern="100" dirty="0">
                <a:latin typeface="Times New Roman"/>
                <a:ea typeface="微软雅黑"/>
                <a:cs typeface="Times New Roman"/>
              </a:rPr>
              <a:t>氢气，下列关系正确的</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TextBox 7"/>
          <p:cNvSpPr txBox="1"/>
          <p:nvPr/>
        </p:nvSpPr>
        <p:spPr>
          <a:xfrm>
            <a:off x="911497" y="108953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6211" name="Picture 6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601" y="1927766"/>
            <a:ext cx="6839174" cy="41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0201" y="5139984"/>
            <a:ext cx="11654075" cy="62944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根据化学方程式计算时，计量单位必须满足</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上下一致，左右相当</a:t>
            </a:r>
            <a:r>
              <a:rPr lang="en-US" altLang="zh-CN" sz="2600" kern="100" dirty="0">
                <a:latin typeface="宋体"/>
                <a:ea typeface="微软雅黑"/>
                <a:cs typeface="Times New Roman"/>
              </a:rPr>
              <a:t>”</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pic>
        <p:nvPicPr>
          <p:cNvPr id="4301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201" y="865763"/>
            <a:ext cx="7922466" cy="422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北京石景山高一期末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把</a:t>
            </a:r>
            <a:r>
              <a:rPr lang="en-US" altLang="zh-CN" sz="2600" kern="100" dirty="0">
                <a:latin typeface="Times New Roman"/>
                <a:ea typeface="微软雅黑"/>
                <a:cs typeface="Courier New"/>
              </a:rPr>
              <a:t>5.1 g</a:t>
            </a:r>
            <a:r>
              <a:rPr lang="zh-CN" altLang="zh-CN" sz="2600" kern="100" dirty="0">
                <a:latin typeface="Times New Roman"/>
                <a:ea typeface="微软雅黑"/>
                <a:cs typeface="Times New Roman"/>
              </a:rPr>
              <a:t>镁铝合金的粉末放入过量的盐酸中，得</a:t>
            </a:r>
            <a:r>
              <a:rPr lang="zh-CN" altLang="zh-CN" sz="2600" kern="100" dirty="0" smtClean="0">
                <a:latin typeface="Times New Roman"/>
                <a:ea typeface="微软雅黑"/>
                <a:cs typeface="Times New Roman"/>
              </a:rPr>
              <a:t>到</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5.6 </a:t>
            </a:r>
            <a:r>
              <a:rPr lang="en-US" altLang="zh-CN" sz="2600" kern="100" dirty="0">
                <a:latin typeface="Times New Roman"/>
                <a:ea typeface="微软雅黑"/>
                <a:cs typeface="Courier New"/>
              </a:rPr>
              <a:t>L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标准状况</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该合金中铝和镁的物质的量之比为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r>
              <a:rPr lang="en-US" altLang="zh-CN" sz="2600" kern="100" dirty="0" smtClean="0">
                <a:latin typeface="Times New Roman"/>
                <a:ea typeface="微软雅黑"/>
                <a:cs typeface="Courier New"/>
              </a:rPr>
              <a:t>		B.2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	</a:t>
            </a:r>
            <a:r>
              <a:rPr lang="en-US" altLang="zh-CN" sz="2600" kern="100" dirty="0" smtClean="0">
                <a:latin typeface="Times New Roman"/>
                <a:ea typeface="微软雅黑"/>
                <a:cs typeface="Courier New"/>
              </a:rPr>
              <a:t>		D.2</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3</a:t>
            </a:r>
            <a:endParaRPr lang="zh-CN" altLang="zh-CN" sz="1050" kern="100" dirty="0">
              <a:latin typeface="宋体"/>
              <a:cs typeface="Courier New"/>
            </a:endParaRPr>
          </a:p>
        </p:txBody>
      </p:sp>
      <p:sp>
        <p:nvSpPr>
          <p:cNvPr id="8" name="TextBox 7"/>
          <p:cNvSpPr txBox="1"/>
          <p:nvPr/>
        </p:nvSpPr>
        <p:spPr>
          <a:xfrm>
            <a:off x="8562347" y="14806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04893285"/>
              </p:ext>
            </p:extLst>
          </p:nvPr>
        </p:nvGraphicFramePr>
        <p:xfrm>
          <a:off x="382332" y="999524"/>
          <a:ext cx="10914062" cy="4064000"/>
        </p:xfrm>
        <a:graphic>
          <a:graphicData uri="http://schemas.openxmlformats.org/presentationml/2006/ole">
            <mc:AlternateContent xmlns:mc="http://schemas.openxmlformats.org/markup-compatibility/2006">
              <mc:Choice xmlns:v="urn:schemas-microsoft-com:vml" Requires="v">
                <p:oleObj spid="_x0000_s7247" name="Document" r:id="rId3" imgW="11269920" imgH="4167290" progId="Word.Document.8">
                  <p:embed/>
                </p:oleObj>
              </mc:Choice>
              <mc:Fallback>
                <p:oleObj name="Document" r:id="rId3" imgW="11269920" imgH="4167290" progId="Word.Document.8">
                  <p:embed/>
                  <p:pic>
                    <p:nvPicPr>
                      <p:cNvPr id="0" name=""/>
                      <p:cNvPicPr/>
                      <p:nvPr/>
                    </p:nvPicPr>
                    <p:blipFill>
                      <a:blip r:embed="rId4"/>
                      <a:stretch>
                        <a:fillRect/>
                      </a:stretch>
                    </p:blipFill>
                    <p:spPr>
                      <a:xfrm>
                        <a:off x="382332" y="999524"/>
                        <a:ext cx="10914062" cy="4064000"/>
                      </a:xfrm>
                      <a:prstGeom prst="rect">
                        <a:avLst/>
                      </a:prstGeom>
                    </p:spPr>
                  </p:pic>
                </p:oleObj>
              </mc:Fallback>
            </mc:AlternateContent>
          </a:graphicData>
        </a:graphic>
      </p:graphicFrame>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609841642"/>
              </p:ext>
            </p:extLst>
          </p:nvPr>
        </p:nvGraphicFramePr>
        <p:xfrm>
          <a:off x="377825" y="987425"/>
          <a:ext cx="11422063" cy="5122863"/>
        </p:xfrm>
        <a:graphic>
          <a:graphicData uri="http://schemas.openxmlformats.org/presentationml/2006/ole">
            <mc:AlternateContent xmlns:mc="http://schemas.openxmlformats.org/markup-compatibility/2006">
              <mc:Choice xmlns:v="urn:schemas-microsoft-com:vml" Requires="v">
                <p:oleObj spid="_x0000_s44037" name="Document" r:id="rId3" imgW="11706947" imgH="5260687" progId="Word.Document.8">
                  <p:embed/>
                </p:oleObj>
              </mc:Choice>
              <mc:Fallback>
                <p:oleObj name="Document" r:id="rId3" imgW="11706947" imgH="5260687" progId="Word.Document.8">
                  <p:embed/>
                  <p:pic>
                    <p:nvPicPr>
                      <p:cNvPr id="0" name=""/>
                      <p:cNvPicPr/>
                      <p:nvPr/>
                    </p:nvPicPr>
                    <p:blipFill>
                      <a:blip r:embed="rId4"/>
                      <a:stretch>
                        <a:fillRect/>
                      </a:stretch>
                    </p:blipFill>
                    <p:spPr>
                      <a:xfrm>
                        <a:off x="377825" y="987425"/>
                        <a:ext cx="11422063" cy="5122863"/>
                      </a:xfrm>
                      <a:prstGeom prst="rect">
                        <a:avLst/>
                      </a:prstGeom>
                    </p:spPr>
                  </p:pic>
                </p:oleObj>
              </mc:Fallback>
            </mc:AlternateContent>
          </a:graphicData>
        </a:graphic>
      </p:graphicFrame>
    </p:spTree>
    <p:extLst>
      <p:ext uri="{BB962C8B-B14F-4D97-AF65-F5344CB8AC3E}">
        <p14:creationId xmlns:p14="http://schemas.microsoft.com/office/powerpoint/2010/main" val="156780396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59464"/>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二、化学方程式计算中的常用解题技巧</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183660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守恒</a:t>
            </a:r>
            <a:r>
              <a:rPr lang="zh-CN" altLang="zh-CN" sz="2600" kern="100" dirty="0" smtClean="0">
                <a:latin typeface="Times New Roman"/>
                <a:ea typeface="黑体"/>
                <a:cs typeface="Times New Roman"/>
              </a:rPr>
              <a:t>法</a:t>
            </a:r>
            <a:endParaRPr lang="zh-CN" altLang="zh-CN" sz="1050" kern="100" dirty="0">
              <a:latin typeface="宋体"/>
              <a:cs typeface="Courier New"/>
            </a:endParaRPr>
          </a:p>
        </p:txBody>
      </p:sp>
      <p:sp>
        <p:nvSpPr>
          <p:cNvPr id="10" name="矩形 9"/>
          <p:cNvSpPr/>
          <p:nvPr/>
        </p:nvSpPr>
        <p:spPr>
          <a:xfrm>
            <a:off x="516880" y="2421673"/>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物质在发生</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变化</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或两物质在发生</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相互作用</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的过程中某些物理量的总量保持</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不变</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。在化学变化中的各种各样的守恒，如元素质量守恒。</a:t>
            </a:r>
            <a:endParaRPr lang="zh-CN" altLang="zh-CN" sz="1050" kern="100" dirty="0">
              <a:effectLst/>
              <a:latin typeface="宋体"/>
              <a:cs typeface="Courier New"/>
            </a:endParaRPr>
          </a:p>
        </p:txBody>
      </p:sp>
      <p:pic>
        <p:nvPicPr>
          <p:cNvPr id="9"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1291131"/>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xx1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871" y="3834839"/>
            <a:ext cx="5216172" cy="26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909555"/>
            <a:ext cx="11654075" cy="42304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能熟练应用有关物质的量</a:t>
            </a:r>
            <a:r>
              <a:rPr lang="en-US" altLang="zh-CN" sz="2600" b="1" i="1" kern="100" dirty="0">
                <a:latin typeface="Times New Roman"/>
                <a:ea typeface="仿宋_GB2312"/>
                <a:cs typeface="Courier New"/>
              </a:rPr>
              <a:t>n</a:t>
            </a:r>
            <a:r>
              <a:rPr lang="zh-CN" altLang="zh-CN" sz="2600" b="1" kern="100" dirty="0">
                <a:latin typeface="Times New Roman"/>
                <a:ea typeface="仿宋_GB2312"/>
                <a:cs typeface="Times New Roman"/>
              </a:rPr>
              <a:t>与微粒数</a:t>
            </a:r>
            <a:r>
              <a:rPr lang="en-US" altLang="zh-CN" sz="2600" b="1" i="1" kern="100" dirty="0">
                <a:latin typeface="Times New Roman"/>
                <a:ea typeface="仿宋_GB2312"/>
                <a:cs typeface="Courier New"/>
              </a:rPr>
              <a:t>N</a:t>
            </a:r>
            <a:r>
              <a:rPr lang="zh-CN" altLang="zh-CN" sz="2600" b="1" kern="100" dirty="0">
                <a:latin typeface="Times New Roman"/>
                <a:ea typeface="仿宋_GB2312"/>
                <a:cs typeface="Times New Roman"/>
              </a:rPr>
              <a:t>、物质的质量</a:t>
            </a:r>
            <a:r>
              <a:rPr lang="en-US" altLang="zh-CN" sz="2600" b="1" i="1" kern="100" dirty="0">
                <a:latin typeface="Times New Roman"/>
                <a:ea typeface="仿宋_GB2312"/>
                <a:cs typeface="Courier New"/>
              </a:rPr>
              <a:t>m</a:t>
            </a:r>
            <a:r>
              <a:rPr lang="zh-CN" altLang="zh-CN" sz="2600" b="1" kern="100" dirty="0">
                <a:latin typeface="Times New Roman"/>
                <a:ea typeface="仿宋_GB2312"/>
                <a:cs typeface="Times New Roman"/>
              </a:rPr>
              <a:t>、气体体积</a:t>
            </a:r>
            <a:r>
              <a:rPr lang="en-US" altLang="zh-CN" sz="2600" b="1" i="1" kern="100" dirty="0">
                <a:latin typeface="Times New Roman"/>
                <a:ea typeface="仿宋_GB2312"/>
                <a:cs typeface="Courier New"/>
              </a:rPr>
              <a:t>V</a:t>
            </a:r>
            <a:r>
              <a:rPr lang="zh-CN" altLang="zh-CN" sz="2600" b="1" kern="100" dirty="0">
                <a:latin typeface="Times New Roman"/>
                <a:ea typeface="仿宋_GB2312"/>
                <a:cs typeface="Times New Roman"/>
              </a:rPr>
              <a:t>、溶液物质的量浓度</a:t>
            </a:r>
            <a:r>
              <a:rPr lang="en-US" altLang="zh-CN" sz="2600" b="1" i="1" kern="100" dirty="0">
                <a:latin typeface="Times New Roman"/>
                <a:ea typeface="仿宋_GB2312"/>
                <a:cs typeface="Courier New"/>
              </a:rPr>
              <a:t>c</a:t>
            </a:r>
            <a:r>
              <a:rPr lang="zh-CN" altLang="zh-CN" sz="2600" b="1" kern="100" dirty="0">
                <a:latin typeface="Times New Roman"/>
                <a:ea typeface="仿宋_GB2312"/>
                <a:cs typeface="Times New Roman"/>
              </a:rPr>
              <a:t>间的计算公式，巩固以物质的量为中心的各物理量之间的换</a:t>
            </a:r>
            <a:r>
              <a:rPr lang="zh-CN" altLang="zh-CN" sz="2600" b="1" kern="100" dirty="0" smtClean="0">
                <a:latin typeface="Times New Roman"/>
                <a:ea typeface="仿宋_GB2312"/>
                <a:cs typeface="Times New Roman"/>
              </a:rPr>
              <a:t>算</a:t>
            </a:r>
            <a:r>
              <a:rPr lang="en-US" altLang="zh-CN" sz="2600" b="1" kern="100" dirty="0" smtClean="0">
                <a:latin typeface="Times New Roman"/>
                <a:ea typeface="仿宋_GB2312"/>
                <a:cs typeface="Times New Roman"/>
              </a:rPr>
              <a:t/>
            </a:r>
            <a:br>
              <a:rPr lang="en-US" altLang="zh-CN" sz="2600" b="1" kern="100" dirty="0" smtClean="0">
                <a:latin typeface="Times New Roman"/>
                <a:ea typeface="仿宋_GB2312"/>
                <a:cs typeface="Times New Roman"/>
              </a:rPr>
            </a:br>
            <a:r>
              <a:rPr lang="zh-CN" altLang="zh-CN" sz="2600" b="1" kern="100" dirty="0" smtClean="0">
                <a:latin typeface="Times New Roman"/>
                <a:ea typeface="仿宋_GB2312"/>
                <a:cs typeface="Times New Roman"/>
              </a:rPr>
              <a:t>方</a:t>
            </a:r>
            <a:r>
              <a:rPr lang="zh-CN" altLang="zh-CN" sz="2600" b="1" kern="100" dirty="0">
                <a:latin typeface="Times New Roman"/>
                <a:ea typeface="仿宋_GB2312"/>
                <a:cs typeface="Times New Roman"/>
              </a:rPr>
              <a:t>法。</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能基于物质的量认识化学变化，从定量的角度认识化学反应。能运用物质的量及相关物理量根据化学方程式进行简单计算，体会定量研究对化学科学的重要作用，掌握计算的技巧和方法。</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7026370"/>
              </p:ext>
            </p:extLst>
          </p:nvPr>
        </p:nvGraphicFramePr>
        <p:xfrm>
          <a:off x="377825" y="1412082"/>
          <a:ext cx="11379200" cy="2017712"/>
        </p:xfrm>
        <a:graphic>
          <a:graphicData uri="http://schemas.openxmlformats.org/presentationml/2006/ole">
            <mc:AlternateContent xmlns:mc="http://schemas.openxmlformats.org/markup-compatibility/2006">
              <mc:Choice xmlns:v="urn:schemas-microsoft-com:vml" Requires="v">
                <p:oleObj spid="_x0000_s9291" name="Document" r:id="rId3" imgW="11484297" imgH="2049623" progId="Word.Document.8">
                  <p:embed/>
                </p:oleObj>
              </mc:Choice>
              <mc:Fallback>
                <p:oleObj name="Document" r:id="rId3" imgW="11484297" imgH="2049623" progId="Word.Document.8">
                  <p:embed/>
                  <p:pic>
                    <p:nvPicPr>
                      <p:cNvPr id="0" name=""/>
                      <p:cNvPicPr/>
                      <p:nvPr/>
                    </p:nvPicPr>
                    <p:blipFill>
                      <a:blip r:embed="rId4"/>
                      <a:stretch>
                        <a:fillRect/>
                      </a:stretch>
                    </p:blipFill>
                    <p:spPr>
                      <a:xfrm>
                        <a:off x="377825" y="1412082"/>
                        <a:ext cx="11379200" cy="2017712"/>
                      </a:xfrm>
                      <a:prstGeom prst="rect">
                        <a:avLst/>
                      </a:prstGeom>
                    </p:spPr>
                  </p:pic>
                </p:oleObj>
              </mc:Fallback>
            </mc:AlternateContent>
          </a:graphicData>
        </a:graphic>
      </p:graphicFrame>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差量</a:t>
            </a:r>
            <a:r>
              <a:rPr lang="zh-CN" altLang="zh-CN" sz="2600" kern="100" dirty="0" smtClean="0">
                <a:latin typeface="Times New Roman"/>
                <a:ea typeface="黑体"/>
                <a:cs typeface="Times New Roman"/>
              </a:rPr>
              <a:t>法</a:t>
            </a:r>
            <a:endParaRPr lang="zh-CN" altLang="zh-CN" sz="1050" kern="100" dirty="0">
              <a:latin typeface="宋体"/>
              <a:cs typeface="Courier New"/>
            </a:endParaRPr>
          </a:p>
        </p:txBody>
      </p:sp>
      <p:sp>
        <p:nvSpPr>
          <p:cNvPr id="7" name="矩形 6"/>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根据化学反应前后物质的有关物理量发生的变化，找出</a:t>
            </a:r>
            <a:r>
              <a:rPr lang="zh-CN" altLang="zh-CN" sz="2600" kern="100" dirty="0">
                <a:latin typeface="宋体"/>
                <a:ea typeface="Times New Roman"/>
                <a:cs typeface="Courier New"/>
              </a:rPr>
              <a:t>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理论差量</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，如反应前后的质量差、物质的量差、气体体积差等，该差量与反应物、生成物的有关量成正比。差量法就是借助这种比例关系求解的方法。</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差量可以是物质的量的差，对固体、液体而言，差量可以是质量差、粒子个数差；对气体而言，差量还可以是同温、同压下的体积差</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1752733"/>
              </p:ext>
            </p:extLst>
          </p:nvPr>
        </p:nvGraphicFramePr>
        <p:xfrm>
          <a:off x="377825" y="957263"/>
          <a:ext cx="11379200" cy="4283075"/>
        </p:xfrm>
        <a:graphic>
          <a:graphicData uri="http://schemas.openxmlformats.org/presentationml/2006/ole">
            <mc:AlternateContent xmlns:mc="http://schemas.openxmlformats.org/markup-compatibility/2006">
              <mc:Choice xmlns:v="urn:schemas-microsoft-com:vml" Requires="v">
                <p:oleObj spid="_x0000_s10315" name="Document" r:id="rId3" imgW="11484297" imgH="4052082" progId="Word.Document.8">
                  <p:embed/>
                </p:oleObj>
              </mc:Choice>
              <mc:Fallback>
                <p:oleObj name="Document" r:id="rId3" imgW="11484297" imgH="4052082" progId="Word.Document.8">
                  <p:embed/>
                  <p:pic>
                    <p:nvPicPr>
                      <p:cNvPr id="0" name=""/>
                      <p:cNvPicPr/>
                      <p:nvPr/>
                    </p:nvPicPr>
                    <p:blipFill>
                      <a:blip r:embed="rId4"/>
                      <a:stretch>
                        <a:fillRect/>
                      </a:stretch>
                    </p:blipFill>
                    <p:spPr>
                      <a:xfrm>
                        <a:off x="377825" y="957263"/>
                        <a:ext cx="11379200" cy="4283075"/>
                      </a:xfrm>
                      <a:prstGeom prst="rect">
                        <a:avLst/>
                      </a:prstGeom>
                    </p:spPr>
                  </p:pic>
                </p:oleObj>
              </mc:Fallback>
            </mc:AlternateContent>
          </a:graphicData>
        </a:graphic>
      </p:graphicFrame>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168209317"/>
              </p:ext>
            </p:extLst>
          </p:nvPr>
        </p:nvGraphicFramePr>
        <p:xfrm>
          <a:off x="377825" y="819504"/>
          <a:ext cx="11379200" cy="5065712"/>
        </p:xfrm>
        <a:graphic>
          <a:graphicData uri="http://schemas.openxmlformats.org/presentationml/2006/ole">
            <mc:AlternateContent xmlns:mc="http://schemas.openxmlformats.org/markup-compatibility/2006">
              <mc:Choice xmlns:v="urn:schemas-microsoft-com:vml" Requires="v">
                <p:oleObj spid="_x0000_s11339" name="Document" r:id="rId3" imgW="11484297" imgH="5122077" progId="Word.Document.8">
                  <p:embed/>
                </p:oleObj>
              </mc:Choice>
              <mc:Fallback>
                <p:oleObj name="Document" r:id="rId3" imgW="11484297" imgH="5122077" progId="Word.Document.8">
                  <p:embed/>
                  <p:pic>
                    <p:nvPicPr>
                      <p:cNvPr id="0" name=""/>
                      <p:cNvPicPr/>
                      <p:nvPr/>
                    </p:nvPicPr>
                    <p:blipFill>
                      <a:blip r:embed="rId4"/>
                      <a:stretch>
                        <a:fillRect/>
                      </a:stretch>
                    </p:blipFill>
                    <p:spPr>
                      <a:xfrm>
                        <a:off x="377825" y="819504"/>
                        <a:ext cx="11379200" cy="5065712"/>
                      </a:xfrm>
                      <a:prstGeom prst="rect">
                        <a:avLst/>
                      </a:prstGeom>
                    </p:spPr>
                  </p:pic>
                </p:oleObj>
              </mc:Fallback>
            </mc:AlternateContent>
          </a:graphicData>
        </a:graphic>
      </p:graphicFrame>
    </p:spTree>
    <p:extLst>
      <p:ext uri="{BB962C8B-B14F-4D97-AF65-F5344CB8AC3E}">
        <p14:creationId xmlns:p14="http://schemas.microsoft.com/office/powerpoint/2010/main" val="31980190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74506513"/>
              </p:ext>
            </p:extLst>
          </p:nvPr>
        </p:nvGraphicFramePr>
        <p:xfrm>
          <a:off x="379527" y="1134539"/>
          <a:ext cx="11379200" cy="3513137"/>
        </p:xfrm>
        <a:graphic>
          <a:graphicData uri="http://schemas.openxmlformats.org/presentationml/2006/ole">
            <mc:AlternateContent xmlns:mc="http://schemas.openxmlformats.org/markup-compatibility/2006">
              <mc:Choice xmlns:v="urn:schemas-microsoft-com:vml" Requires="v">
                <p:oleObj spid="_x0000_s12363" name="Document" r:id="rId3" imgW="11484297" imgH="3555608" progId="Word.Document.8">
                  <p:embed/>
                </p:oleObj>
              </mc:Choice>
              <mc:Fallback>
                <p:oleObj name="Document" r:id="rId3" imgW="11484297" imgH="3555608" progId="Word.Document.8">
                  <p:embed/>
                  <p:pic>
                    <p:nvPicPr>
                      <p:cNvPr id="0" name=""/>
                      <p:cNvPicPr/>
                      <p:nvPr/>
                    </p:nvPicPr>
                    <p:blipFill>
                      <a:blip r:embed="rId4"/>
                      <a:stretch>
                        <a:fillRect/>
                      </a:stretch>
                    </p:blipFill>
                    <p:spPr>
                      <a:xfrm>
                        <a:off x="379527" y="1134539"/>
                        <a:ext cx="11379200" cy="3513137"/>
                      </a:xfrm>
                      <a:prstGeom prst="rect">
                        <a:avLst/>
                      </a:prstGeom>
                    </p:spPr>
                  </p:pic>
                </p:oleObj>
              </mc:Fallback>
            </mc:AlternateContent>
          </a:graphicData>
        </a:graphic>
      </p:graphicFrame>
    </p:spTree>
    <p:extLst>
      <p:ext uri="{BB962C8B-B14F-4D97-AF65-F5344CB8AC3E}">
        <p14:creationId xmlns:p14="http://schemas.microsoft.com/office/powerpoint/2010/main" val="17409364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41445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关系式</a:t>
            </a:r>
            <a:r>
              <a:rPr lang="zh-CN" altLang="zh-CN" sz="2600" kern="100" dirty="0" smtClean="0">
                <a:latin typeface="Times New Roman"/>
                <a:ea typeface="黑体"/>
                <a:cs typeface="Times New Roman"/>
              </a:rPr>
              <a:t>法</a:t>
            </a:r>
            <a:endParaRPr lang="zh-CN" altLang="zh-CN" sz="1050" kern="100" dirty="0">
              <a:latin typeface="宋体"/>
              <a:cs typeface="Courier New"/>
            </a:endParaRPr>
          </a:p>
        </p:txBody>
      </p:sp>
      <p:sp>
        <p:nvSpPr>
          <p:cNvPr id="7" name="矩形 6"/>
          <p:cNvSpPr/>
          <p:nvPr/>
        </p:nvSpPr>
        <p:spPr>
          <a:xfrm>
            <a:off x="516880" y="1086363"/>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一般用于解答连续反应类型的计算。关系式是表示物质间关系的一种简化式子，能解决多步反应，计算最简捷。多步反应中建立关系式的方</a:t>
            </a:r>
            <a:r>
              <a:rPr lang="zh-CN" altLang="zh-CN" sz="2600" kern="100">
                <a:latin typeface="Times New Roman"/>
                <a:ea typeface="微软雅黑"/>
                <a:cs typeface="Times New Roman"/>
              </a:rPr>
              <a:t>法</a:t>
            </a:r>
            <a:r>
              <a:rPr lang="zh-CN" altLang="zh-CN" sz="2600" kern="100" smtClean="0">
                <a:latin typeface="Times New Roman"/>
                <a:ea typeface="微软雅黑"/>
                <a:cs typeface="Times New Roman"/>
              </a:rPr>
              <a:t>：</a:t>
            </a:r>
            <a:endParaRPr lang="zh-CN" altLang="zh-CN" sz="1050" kern="100" dirty="0">
              <a:latin typeface="宋体"/>
              <a:cs typeface="Courier New"/>
            </a:endParaRPr>
          </a:p>
        </p:txBody>
      </p:sp>
      <p:pic>
        <p:nvPicPr>
          <p:cNvPr id="13314" name="Picture 2" descr="XX1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0575" y="2355477"/>
            <a:ext cx="6474966" cy="42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5978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73486786"/>
              </p:ext>
            </p:extLst>
          </p:nvPr>
        </p:nvGraphicFramePr>
        <p:xfrm>
          <a:off x="377825" y="476607"/>
          <a:ext cx="11379200" cy="5878512"/>
        </p:xfrm>
        <a:graphic>
          <a:graphicData uri="http://schemas.openxmlformats.org/presentationml/2006/ole">
            <mc:AlternateContent xmlns:mc="http://schemas.openxmlformats.org/markup-compatibility/2006">
              <mc:Choice xmlns:v="urn:schemas-microsoft-com:vml" Requires="v">
                <p:oleObj spid="_x0000_s14409" name="Document" r:id="rId3" imgW="11484297" imgH="5936814" progId="Word.Document.8">
                  <p:embed/>
                </p:oleObj>
              </mc:Choice>
              <mc:Fallback>
                <p:oleObj name="Document" r:id="rId3" imgW="11484297" imgH="5936814" progId="Word.Document.8">
                  <p:embed/>
                  <p:pic>
                    <p:nvPicPr>
                      <p:cNvPr id="0" name=""/>
                      <p:cNvPicPr/>
                      <p:nvPr/>
                    </p:nvPicPr>
                    <p:blipFill>
                      <a:blip r:embed="rId4"/>
                      <a:stretch>
                        <a:fillRect/>
                      </a:stretch>
                    </p:blipFill>
                    <p:spPr>
                      <a:xfrm>
                        <a:off x="377825" y="476607"/>
                        <a:ext cx="11379200" cy="5878512"/>
                      </a:xfrm>
                      <a:prstGeom prst="rect">
                        <a:avLst/>
                      </a:prstGeom>
                    </p:spPr>
                  </p:pic>
                </p:oleObj>
              </mc:Fallback>
            </mc:AlternateContent>
          </a:graphicData>
        </a:graphic>
      </p:graphicFrame>
    </p:spTree>
    <p:extLst>
      <p:ext uri="{BB962C8B-B14F-4D97-AF65-F5344CB8AC3E}">
        <p14:creationId xmlns:p14="http://schemas.microsoft.com/office/powerpoint/2010/main" val="33392508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将一定量的铁放入稀硫酸中，完全反应后，溶液质量增加</a:t>
            </a:r>
            <a:r>
              <a:rPr lang="en-US" altLang="zh-CN" sz="2600" kern="100" dirty="0">
                <a:latin typeface="Times New Roman"/>
                <a:ea typeface="微软雅黑"/>
                <a:cs typeface="Courier New"/>
              </a:rPr>
              <a:t>5.4 g</a:t>
            </a:r>
            <a:r>
              <a:rPr lang="zh-CN" altLang="zh-CN" sz="2600" kern="100" dirty="0">
                <a:latin typeface="Times New Roman"/>
                <a:ea typeface="微软雅黑"/>
                <a:cs typeface="Times New Roman"/>
              </a:rPr>
              <a:t>，计算参加</a:t>
            </a:r>
            <a:r>
              <a:rPr lang="zh-CN" altLang="zh-CN" sz="2600" kern="100" dirty="0" smtClean="0">
                <a:latin typeface="Times New Roman"/>
                <a:ea typeface="微软雅黑"/>
                <a:cs typeface="Times New Roman"/>
              </a:rPr>
              <a:t>反</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应</a:t>
            </a:r>
            <a:r>
              <a:rPr lang="zh-CN" altLang="zh-CN" sz="2600" kern="100" dirty="0">
                <a:latin typeface="Times New Roman"/>
                <a:ea typeface="微软雅黑"/>
                <a:cs typeface="Times New Roman"/>
              </a:rPr>
              <a:t>的铁的物质的量</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A.5.6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B.0.1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C.5.4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D.1 </a:t>
            </a:r>
            <a:r>
              <a:rPr lang="en-US" altLang="zh-CN" sz="2600" kern="100" dirty="0" err="1" smtClean="0">
                <a:latin typeface="Times New Roman"/>
                <a:ea typeface="微软雅黑"/>
                <a:cs typeface="Courier New"/>
              </a:rPr>
              <a:t>mol</a:t>
            </a:r>
            <a:endParaRPr lang="zh-CN" altLang="zh-CN" sz="1050" kern="100" dirty="0">
              <a:latin typeface="宋体"/>
              <a:cs typeface="Courier New"/>
            </a:endParaRPr>
          </a:p>
        </p:txBody>
      </p:sp>
      <p:sp>
        <p:nvSpPr>
          <p:cNvPr id="8" name="TextBox 7"/>
          <p:cNvSpPr txBox="1"/>
          <p:nvPr/>
        </p:nvSpPr>
        <p:spPr>
          <a:xfrm>
            <a:off x="3574926" y="2021837"/>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293815874"/>
              </p:ext>
            </p:extLst>
          </p:nvPr>
        </p:nvGraphicFramePr>
        <p:xfrm>
          <a:off x="377825" y="819504"/>
          <a:ext cx="11379200" cy="3673475"/>
        </p:xfrm>
        <a:graphic>
          <a:graphicData uri="http://schemas.openxmlformats.org/presentationml/2006/ole">
            <mc:AlternateContent xmlns:mc="http://schemas.openxmlformats.org/markup-compatibility/2006">
              <mc:Choice xmlns:v="urn:schemas-microsoft-com:vml" Requires="v">
                <p:oleObj spid="_x0000_s15430" name="Document" r:id="rId3" imgW="11484297" imgH="3716899" progId="Word.Document.8">
                  <p:embed/>
                </p:oleObj>
              </mc:Choice>
              <mc:Fallback>
                <p:oleObj name="Document" r:id="rId3" imgW="11484297" imgH="3716899" progId="Word.Document.8">
                  <p:embed/>
                  <p:pic>
                    <p:nvPicPr>
                      <p:cNvPr id="0" name=""/>
                      <p:cNvPicPr/>
                      <p:nvPr/>
                    </p:nvPicPr>
                    <p:blipFill>
                      <a:blip r:embed="rId4"/>
                      <a:stretch>
                        <a:fillRect/>
                      </a:stretch>
                    </p:blipFill>
                    <p:spPr>
                      <a:xfrm>
                        <a:off x="377825" y="819504"/>
                        <a:ext cx="11379200" cy="3673475"/>
                      </a:xfrm>
                      <a:prstGeom prst="rect">
                        <a:avLst/>
                      </a:prstGeom>
                    </p:spPr>
                  </p:pic>
                </p:oleObj>
              </mc:Fallback>
            </mc:AlternateContent>
          </a:graphicData>
        </a:graphic>
      </p:graphicFrame>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4855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将</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 L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通过灼热的装有铁触媒的硬质玻璃管发生反应</a:t>
            </a:r>
            <a:r>
              <a:rPr lang="en-US" altLang="zh-CN" sz="2600" kern="100" dirty="0">
                <a:latin typeface="Times New Roman"/>
                <a:ea typeface="微软雅黑"/>
                <a:cs typeface="Courier New"/>
              </a:rPr>
              <a:t>2NH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(g)</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=N</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(g)</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(g)</a:t>
            </a:r>
            <a:r>
              <a:rPr lang="zh-CN" altLang="zh-CN" sz="2600" kern="100" dirty="0">
                <a:latin typeface="Times New Roman"/>
                <a:ea typeface="微软雅黑"/>
                <a:cs typeface="Times New Roman"/>
              </a:rPr>
              <a:t>后，气体体积变为</a:t>
            </a:r>
            <a:r>
              <a:rPr lang="en-US" altLang="zh-CN" sz="2600" i="1" kern="100" dirty="0">
                <a:latin typeface="Times New Roman"/>
                <a:ea typeface="微软雅黑"/>
                <a:cs typeface="Courier New"/>
              </a:rPr>
              <a:t>b</a:t>
            </a:r>
            <a:r>
              <a:rPr lang="en-US" altLang="zh-CN" sz="2600" kern="100" dirty="0">
                <a:latin typeface="Times New Roman"/>
                <a:ea typeface="微软雅黑"/>
                <a:cs typeface="Courier New"/>
              </a:rPr>
              <a:t> L(</a:t>
            </a:r>
            <a:r>
              <a:rPr lang="zh-CN" altLang="zh-CN" sz="2600" kern="100" dirty="0">
                <a:latin typeface="Times New Roman"/>
                <a:ea typeface="微软雅黑"/>
                <a:cs typeface="Times New Roman"/>
              </a:rPr>
              <a:t>气体体积均在同温同压下测定</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，该</a:t>
            </a:r>
            <a:r>
              <a:rPr lang="en-US" altLang="zh-CN" sz="2600" i="1" kern="100" dirty="0">
                <a:latin typeface="Times New Roman"/>
                <a:ea typeface="微软雅黑"/>
                <a:cs typeface="Courier New"/>
              </a:rPr>
              <a:t>b</a:t>
            </a:r>
            <a:r>
              <a:rPr lang="en-US" altLang="zh-CN" sz="2600" kern="100" dirty="0">
                <a:latin typeface="Times New Roman"/>
                <a:ea typeface="微软雅黑"/>
                <a:cs typeface="Courier New"/>
              </a:rPr>
              <a:t> L </a:t>
            </a:r>
            <a:r>
              <a:rPr lang="zh-CN" altLang="zh-CN" sz="2600" kern="100" dirty="0">
                <a:latin typeface="Times New Roman"/>
                <a:ea typeface="微软雅黑"/>
                <a:cs typeface="Times New Roman"/>
              </a:rPr>
              <a:t>气体中</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的体积分数是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TextBox 7"/>
          <p:cNvSpPr txBox="1"/>
          <p:nvPr/>
        </p:nvSpPr>
        <p:spPr>
          <a:xfrm>
            <a:off x="3529921" y="208305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05836229"/>
              </p:ext>
            </p:extLst>
          </p:nvPr>
        </p:nvGraphicFramePr>
        <p:xfrm>
          <a:off x="720628" y="2889734"/>
          <a:ext cx="8678863" cy="2379662"/>
        </p:xfrm>
        <a:graphic>
          <a:graphicData uri="http://schemas.openxmlformats.org/presentationml/2006/ole">
            <mc:AlternateContent xmlns:mc="http://schemas.openxmlformats.org/markup-compatibility/2006">
              <mc:Choice xmlns:v="urn:schemas-microsoft-com:vml" Requires="v">
                <p:oleObj spid="_x0000_s16454" name="Document" r:id="rId3" imgW="8818967" imgH="2484173" progId="Word.Document.8">
                  <p:embed/>
                </p:oleObj>
              </mc:Choice>
              <mc:Fallback>
                <p:oleObj name="Document" r:id="rId3" imgW="8818967" imgH="2484173" progId="Word.Document.8">
                  <p:embed/>
                  <p:pic>
                    <p:nvPicPr>
                      <p:cNvPr id="0" name=""/>
                      <p:cNvPicPr/>
                      <p:nvPr/>
                    </p:nvPicPr>
                    <p:blipFill>
                      <a:blip r:embed="rId4"/>
                      <a:stretch>
                        <a:fillRect/>
                      </a:stretch>
                    </p:blipFill>
                    <p:spPr>
                      <a:xfrm>
                        <a:off x="720628" y="2889734"/>
                        <a:ext cx="8678863" cy="2379662"/>
                      </a:xfrm>
                      <a:prstGeom prst="rect">
                        <a:avLst/>
                      </a:prstGeom>
                    </p:spPr>
                  </p:pic>
                </p:oleObj>
              </mc:Fallback>
            </mc:AlternateContent>
          </a:graphicData>
        </a:graphic>
      </p:graphicFrame>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77227009"/>
              </p:ext>
            </p:extLst>
          </p:nvPr>
        </p:nvGraphicFramePr>
        <p:xfrm>
          <a:off x="400627" y="864509"/>
          <a:ext cx="11379200" cy="5153025"/>
        </p:xfrm>
        <a:graphic>
          <a:graphicData uri="http://schemas.openxmlformats.org/presentationml/2006/ole">
            <mc:AlternateContent xmlns:mc="http://schemas.openxmlformats.org/markup-compatibility/2006">
              <mc:Choice xmlns:v="urn:schemas-microsoft-com:vml" Requires="v">
                <p:oleObj spid="_x0000_s17475" name="Document" r:id="rId3" imgW="11484297" imgH="5212083" progId="Word.Document.8">
                  <p:embed/>
                </p:oleObj>
              </mc:Choice>
              <mc:Fallback>
                <p:oleObj name="Document" r:id="rId3" imgW="11484297" imgH="5212083" progId="Word.Document.8">
                  <p:embed/>
                  <p:pic>
                    <p:nvPicPr>
                      <p:cNvPr id="0" name=""/>
                      <p:cNvPicPr/>
                      <p:nvPr/>
                    </p:nvPicPr>
                    <p:blipFill>
                      <a:blip r:embed="rId4"/>
                      <a:stretch>
                        <a:fillRect/>
                      </a:stretch>
                    </p:blipFill>
                    <p:spPr>
                      <a:xfrm>
                        <a:off x="400627" y="864509"/>
                        <a:ext cx="11379200" cy="5153025"/>
                      </a:xfrm>
                      <a:prstGeom prst="rect">
                        <a:avLst/>
                      </a:prstGeom>
                    </p:spPr>
                  </p:pic>
                </p:oleObj>
              </mc:Fallback>
            </mc:AlternateContent>
          </a:graphicData>
        </a:graphic>
      </p:graphicFrame>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85616" y="279451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64296377"/>
              </p:ext>
            </p:extLst>
          </p:nvPr>
        </p:nvGraphicFramePr>
        <p:xfrm>
          <a:off x="377825" y="904302"/>
          <a:ext cx="11379200" cy="3830637"/>
        </p:xfrm>
        <a:graphic>
          <a:graphicData uri="http://schemas.openxmlformats.org/presentationml/2006/ole">
            <mc:AlternateContent xmlns:mc="http://schemas.openxmlformats.org/markup-compatibility/2006">
              <mc:Choice xmlns:v="urn:schemas-microsoft-com:vml" Requires="v">
                <p:oleObj spid="_x0000_s18498" name="Document" r:id="rId3" imgW="11484297" imgH="3878550" progId="Word.Document.8">
                  <p:embed/>
                </p:oleObj>
              </mc:Choice>
              <mc:Fallback>
                <p:oleObj name="Document" r:id="rId3" imgW="11484297" imgH="3878550" progId="Word.Document.8">
                  <p:embed/>
                  <p:pic>
                    <p:nvPicPr>
                      <p:cNvPr id="0" name=""/>
                      <p:cNvPicPr/>
                      <p:nvPr/>
                    </p:nvPicPr>
                    <p:blipFill>
                      <a:blip r:embed="rId4"/>
                      <a:stretch>
                        <a:fillRect/>
                      </a:stretch>
                    </p:blipFill>
                    <p:spPr>
                      <a:xfrm>
                        <a:off x="377825" y="904302"/>
                        <a:ext cx="11379200" cy="3830637"/>
                      </a:xfrm>
                      <a:prstGeom prst="rect">
                        <a:avLst/>
                      </a:prstGeom>
                    </p:spPr>
                  </p:pic>
                </p:oleObj>
              </mc:Fallback>
            </mc:AlternateContent>
          </a:graphicData>
        </a:graphic>
      </p:graphicFrame>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70722816"/>
              </p:ext>
            </p:extLst>
          </p:nvPr>
        </p:nvGraphicFramePr>
        <p:xfrm>
          <a:off x="378279" y="909514"/>
          <a:ext cx="11379200" cy="4791075"/>
        </p:xfrm>
        <a:graphic>
          <a:graphicData uri="http://schemas.openxmlformats.org/presentationml/2006/ole">
            <mc:AlternateContent xmlns:mc="http://schemas.openxmlformats.org/markup-compatibility/2006">
              <mc:Choice xmlns:v="urn:schemas-microsoft-com:vml" Requires="v">
                <p:oleObj spid="_x0000_s19522" name="Document" r:id="rId3" imgW="11484297" imgH="4844498" progId="Word.Document.8">
                  <p:embed/>
                </p:oleObj>
              </mc:Choice>
              <mc:Fallback>
                <p:oleObj name="Document" r:id="rId3" imgW="11484297" imgH="4844498" progId="Word.Document.8">
                  <p:embed/>
                  <p:pic>
                    <p:nvPicPr>
                      <p:cNvPr id="0" name=""/>
                      <p:cNvPicPr/>
                      <p:nvPr/>
                    </p:nvPicPr>
                    <p:blipFill>
                      <a:blip r:embed="rId4"/>
                      <a:stretch>
                        <a:fillRect/>
                      </a:stretch>
                    </p:blipFill>
                    <p:spPr>
                      <a:xfrm>
                        <a:off x="378279" y="909514"/>
                        <a:ext cx="11379200" cy="4791075"/>
                      </a:xfrm>
                      <a:prstGeom prst="rect">
                        <a:avLst/>
                      </a:prstGeom>
                    </p:spPr>
                  </p:pic>
                </p:oleObj>
              </mc:Fallback>
            </mc:AlternateContent>
          </a:graphicData>
        </a:graphic>
      </p:graphicFrame>
    </p:spTree>
    <p:extLst>
      <p:ext uri="{BB962C8B-B14F-4D97-AF65-F5344CB8AC3E}">
        <p14:creationId xmlns:p14="http://schemas.microsoft.com/office/powerpoint/2010/main" val="28738932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两种或多种物质在发生化学反应时</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它们的质量一定相等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它们的物质的量一定相等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它们的质量比等于化学方程式中化学计量数之比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它们的物质的量之比等于化学方程式中化学计量数之比</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发生化学反应时各物质的物质的量之比等于化学方程式中化学计量数之比</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9" name="TextBox 8"/>
          <p:cNvSpPr txBox="1"/>
          <p:nvPr/>
        </p:nvSpPr>
        <p:spPr>
          <a:xfrm>
            <a:off x="5817042" y="88418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对于反应</a:t>
            </a:r>
            <a:r>
              <a:rPr lang="en-US" altLang="zh-CN" sz="2600" i="1" kern="100" dirty="0" err="1">
                <a:latin typeface="Times New Roman"/>
                <a:ea typeface="微软雅黑"/>
                <a:cs typeface="Courier New"/>
              </a:rPr>
              <a:t>a</a:t>
            </a:r>
            <a:r>
              <a:rPr lang="en-US" altLang="zh-CN" sz="2600" kern="100" dirty="0" err="1">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err="1">
                <a:latin typeface="Times New Roman"/>
                <a:ea typeface="微软雅黑"/>
                <a:cs typeface="Courier New"/>
              </a:rPr>
              <a:t>b</a:t>
            </a:r>
            <a:r>
              <a:rPr lang="en-US" altLang="zh-CN" sz="2600" kern="100" dirty="0" err="1">
                <a:latin typeface="Times New Roman"/>
                <a:ea typeface="微软雅黑"/>
                <a:cs typeface="Courier New"/>
              </a:rPr>
              <a:t>B</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a:t>
            </a:r>
            <a:r>
              <a:rPr lang="en-US" altLang="zh-CN" sz="2600" i="1" kern="100" dirty="0" err="1">
                <a:latin typeface="Times New Roman"/>
                <a:ea typeface="微软雅黑"/>
                <a:cs typeface="Courier New"/>
              </a:rPr>
              <a:t>c</a:t>
            </a:r>
            <a:r>
              <a:rPr lang="en-US" altLang="zh-CN" sz="2600" kern="100" dirty="0" err="1">
                <a:latin typeface="Times New Roman"/>
                <a:ea typeface="微软雅黑"/>
                <a:cs typeface="Courier New"/>
              </a:rPr>
              <a:t>C</a:t>
            </a:r>
            <a:r>
              <a:rPr lang="zh-CN" altLang="zh-CN" sz="2600" kern="100" dirty="0">
                <a:latin typeface="Times New Roman"/>
                <a:ea typeface="微软雅黑"/>
                <a:cs typeface="Times New Roman"/>
              </a:rPr>
              <a:t>＋</a:t>
            </a:r>
            <a:r>
              <a:rPr lang="en-US" altLang="zh-CN" sz="2600" i="1" kern="100" dirty="0" err="1">
                <a:latin typeface="Times New Roman"/>
                <a:ea typeface="微软雅黑"/>
                <a:cs typeface="Courier New"/>
              </a:rPr>
              <a:t>d</a:t>
            </a:r>
            <a:r>
              <a:rPr lang="en-US" altLang="zh-CN" sz="2600" kern="100" dirty="0" err="1">
                <a:latin typeface="Times New Roman"/>
                <a:ea typeface="微软雅黑"/>
                <a:cs typeface="Courier New"/>
              </a:rPr>
              <a:t>D</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表示物质的化学式，</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d</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化</a:t>
            </a:r>
            <a:r>
              <a:rPr lang="zh-CN" altLang="zh-CN" sz="2600" kern="100" dirty="0">
                <a:latin typeface="Times New Roman"/>
                <a:ea typeface="微软雅黑"/>
                <a:cs typeface="Times New Roman"/>
              </a:rPr>
              <a:t>学方程式中的化学计量数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，下列说法不正确的是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93248" y="2106086"/>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如果质量为</a:t>
            </a:r>
            <a:r>
              <a:rPr lang="en-US" altLang="zh-CN" sz="2600" i="1" kern="100" dirty="0">
                <a:latin typeface="Times New Roman"/>
                <a:ea typeface="微软雅黑"/>
                <a:cs typeface="Courier New"/>
              </a:rPr>
              <a:t>m</a:t>
            </a:r>
            <a:r>
              <a:rPr lang="en-US" altLang="zh-CN" sz="2600" kern="100" baseline="-25000" dirty="0">
                <a:latin typeface="Times New Roman"/>
                <a:ea typeface="微软雅黑"/>
                <a:cs typeface="Courier New"/>
              </a:rPr>
              <a:t>1</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与质量为</a:t>
            </a:r>
            <a:r>
              <a:rPr lang="en-US" altLang="zh-CN" sz="2600" i="1" kern="100" dirty="0">
                <a:latin typeface="Times New Roman"/>
                <a:ea typeface="微软雅黑"/>
                <a:cs typeface="Courier New"/>
              </a:rPr>
              <a:t>m</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恰好完全反应，则生成的</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的质量</a:t>
            </a:r>
            <a:r>
              <a:rPr lang="zh-CN" altLang="zh-CN" sz="2600" kern="100" dirty="0" smtClean="0">
                <a:latin typeface="Times New Roman"/>
                <a:ea typeface="微软雅黑"/>
                <a:cs typeface="Times New Roman"/>
              </a:rPr>
              <a:t>之</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和</a:t>
            </a:r>
            <a:r>
              <a:rPr lang="zh-CN" altLang="zh-CN" sz="2600" kern="100" dirty="0">
                <a:latin typeface="Times New Roman"/>
                <a:ea typeface="微软雅黑"/>
                <a:cs typeface="Times New Roman"/>
              </a:rPr>
              <a:t>一定等于</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m</a:t>
            </a:r>
            <a:r>
              <a:rPr lang="en-US" altLang="zh-CN" sz="2600" kern="100" baseline="-250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m</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参加反应的</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的原子总数一定等于生成的</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的原子总数</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不一定等于</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d</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的元素种类不一定等于</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的元素种</a:t>
            </a:r>
            <a:r>
              <a:rPr lang="zh-CN" altLang="zh-CN" sz="2600" kern="100" dirty="0" smtClean="0">
                <a:latin typeface="Times New Roman"/>
                <a:ea typeface="微软雅黑"/>
                <a:cs typeface="Times New Roman"/>
              </a:rPr>
              <a:t>类</a:t>
            </a:r>
            <a:endParaRPr lang="zh-CN" altLang="zh-CN" sz="1050" kern="100" dirty="0">
              <a:latin typeface="宋体"/>
              <a:cs typeface="Courier New"/>
            </a:endParaRPr>
          </a:p>
        </p:txBody>
      </p:sp>
      <p:sp>
        <p:nvSpPr>
          <p:cNvPr id="11" name="TextBox 10"/>
          <p:cNvSpPr txBox="1"/>
          <p:nvPr/>
        </p:nvSpPr>
        <p:spPr>
          <a:xfrm>
            <a:off x="8300451" y="149457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1781" y="1822257"/>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根据化学反应前后参加反应的元素种类、原子个数、物质的总质量不变可知</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将足量铁粉放入</a:t>
            </a:r>
            <a:r>
              <a:rPr lang="en-US" altLang="zh-CN" sz="2600" kern="100" dirty="0">
                <a:latin typeface="Times New Roman"/>
                <a:ea typeface="微软雅黑"/>
                <a:cs typeface="Courier New"/>
              </a:rPr>
              <a:t>100 mL 0.1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CuSO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溶液中，充分反应后析出的铜的</a:t>
            </a:r>
            <a:r>
              <a:rPr lang="zh-CN" altLang="zh-CN" sz="2600" kern="100" dirty="0" smtClean="0">
                <a:latin typeface="Times New Roman"/>
                <a:ea typeface="微软雅黑"/>
                <a:cs typeface="Times New Roman"/>
              </a:rPr>
              <a:t>质</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量</a:t>
            </a:r>
            <a:r>
              <a:rPr lang="zh-CN" altLang="zh-CN" sz="2600" kern="100" dirty="0">
                <a:latin typeface="Times New Roman"/>
                <a:ea typeface="微软雅黑"/>
                <a:cs typeface="Times New Roman"/>
              </a:rPr>
              <a:t>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A.32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B.6.4 </a:t>
            </a:r>
            <a:r>
              <a:rPr lang="en-US" altLang="zh-CN" sz="2600" kern="100" dirty="0">
                <a:latin typeface="Times New Roman"/>
                <a:ea typeface="微软雅黑"/>
                <a:cs typeface="Courier New"/>
              </a:rPr>
              <a:t>g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C.0.64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D.3.2 </a:t>
            </a:r>
            <a:r>
              <a:rPr lang="en-US" altLang="zh-CN" sz="2600" kern="100" dirty="0">
                <a:latin typeface="Times New Roman"/>
                <a:ea typeface="微软雅黑"/>
                <a:cs typeface="Courier New"/>
              </a:rPr>
              <a:t>g</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根据反应：</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CuSO</a:t>
            </a:r>
            <a:r>
              <a:rPr lang="en-US" altLang="zh-CN" sz="2600" b="1" kern="100" baseline="-25000" dirty="0">
                <a:solidFill>
                  <a:srgbClr val="0000FF"/>
                </a:solidFill>
                <a:latin typeface="Times New Roman"/>
                <a:ea typeface="仿宋_GB2312"/>
                <a:cs typeface="Courier New"/>
              </a:rPr>
              <a:t>4</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(CuSO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 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0.1 </a:t>
            </a:r>
            <a:r>
              <a:rPr lang="en-US" altLang="zh-CN" sz="2600" b="1" kern="100" dirty="0" smtClean="0">
                <a:solidFill>
                  <a:srgbClr val="0000FF"/>
                </a:solidFill>
                <a:latin typeface="Times New Roman"/>
                <a:ea typeface="仿宋_GB2312"/>
                <a:cs typeface="Courier New"/>
              </a:rPr>
              <a:t>L</a:t>
            </a:r>
            <a:br>
              <a:rPr lang="en-US" altLang="zh-CN" sz="2600" b="1" kern="100" dirty="0" smtClean="0">
                <a:solidFill>
                  <a:srgbClr val="0000FF"/>
                </a:solidFill>
                <a:latin typeface="Times New Roman"/>
                <a:ea typeface="仿宋_GB2312"/>
                <a:cs typeface="Courier New"/>
              </a:rPr>
            </a:br>
            <a:r>
              <a:rPr lang="en-US" altLang="zh-CN" sz="2600" b="1" kern="100" dirty="0" smtClean="0">
                <a:solidFill>
                  <a:srgbClr val="0000FF"/>
                </a:solidFill>
                <a:latin typeface="Times New Roman"/>
                <a:ea typeface="仿宋_GB2312"/>
                <a:cs typeface="Courier New"/>
              </a:rPr>
              <a:t>　</a:t>
            </a:r>
            <a:r>
              <a:rPr lang="zh-CN" altLang="zh-CN" sz="2600" b="1" kern="100" dirty="0" smtClean="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，所以</a:t>
            </a:r>
            <a:r>
              <a:rPr lang="en-US" altLang="zh-CN" sz="2600" b="1" i="1" kern="100" dirty="0">
                <a:solidFill>
                  <a:srgbClr val="0000FF"/>
                </a:solidFill>
                <a:latin typeface="Times New Roman"/>
                <a:ea typeface="仿宋_GB2312"/>
                <a:cs typeface="Courier New"/>
              </a:rPr>
              <a:t>m</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0.01 mol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64 g·mol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0.64 g</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1549701" y="148761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山东肥城高一期中</a:t>
            </a:r>
            <a:r>
              <a:rPr lang="en-US" altLang="zh-CN" sz="2600" b="1" kern="100" dirty="0">
                <a:latin typeface="Times New Roman"/>
                <a:ea typeface="楷体_GB2312"/>
                <a:cs typeface="Courier New"/>
              </a:rPr>
              <a:t>)</a:t>
            </a:r>
            <a:r>
              <a:rPr lang="en-US" altLang="zh-CN" sz="2600" kern="100" dirty="0">
                <a:latin typeface="Times New Roman"/>
                <a:ea typeface="微软雅黑"/>
                <a:cs typeface="Courier New"/>
              </a:rPr>
              <a:t>0.56 g </a:t>
            </a:r>
            <a:r>
              <a:rPr lang="en-US" altLang="zh-CN" sz="2600" kern="100" dirty="0" err="1">
                <a:latin typeface="Times New Roman"/>
                <a:ea typeface="微软雅黑"/>
                <a:cs typeface="Courier New"/>
              </a:rPr>
              <a:t>CaO</a:t>
            </a:r>
            <a:r>
              <a:rPr lang="zh-CN" altLang="zh-CN" sz="2600" kern="100" dirty="0">
                <a:latin typeface="Times New Roman"/>
                <a:ea typeface="微软雅黑"/>
                <a:cs typeface="Times New Roman"/>
              </a:rPr>
              <a:t>正好与</a:t>
            </a:r>
            <a:r>
              <a:rPr lang="en-US" altLang="zh-CN" sz="2600" kern="100" dirty="0">
                <a:latin typeface="Times New Roman"/>
                <a:ea typeface="微软雅黑"/>
                <a:cs typeface="Courier New"/>
              </a:rPr>
              <a:t>20 mL</a:t>
            </a:r>
            <a:r>
              <a:rPr lang="zh-CN" altLang="zh-CN" sz="2600" kern="100" dirty="0">
                <a:latin typeface="Times New Roman"/>
                <a:ea typeface="微软雅黑"/>
                <a:cs typeface="Times New Roman"/>
              </a:rPr>
              <a:t>盐酸反应，这种盐酸的物</a:t>
            </a:r>
            <a:r>
              <a:rPr lang="zh-CN" altLang="zh-CN" sz="2600" kern="100" dirty="0" smtClean="0">
                <a:latin typeface="Times New Roman"/>
                <a:ea typeface="微软雅黑"/>
                <a:cs typeface="Times New Roman"/>
              </a:rPr>
              <a:t>质</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量浓度是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A.0.10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	</a:t>
            </a:r>
            <a:r>
              <a:rPr lang="en-US" altLang="zh-CN" sz="2600" kern="100" dirty="0" smtClean="0">
                <a:latin typeface="Times New Roman"/>
                <a:ea typeface="微软雅黑"/>
                <a:cs typeface="Courier New"/>
              </a:rPr>
              <a:t>		B.0.20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C.0.50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	</a:t>
            </a:r>
            <a:r>
              <a:rPr lang="en-US" altLang="zh-CN" sz="2600" kern="100" dirty="0" smtClean="0">
                <a:latin typeface="Times New Roman"/>
                <a:ea typeface="微软雅黑"/>
                <a:cs typeface="Courier New"/>
              </a:rPr>
              <a:t>		D.1.00 </a:t>
            </a:r>
            <a:r>
              <a:rPr lang="en-US" altLang="zh-CN" sz="2600" kern="100" dirty="0" err="1" smtClean="0">
                <a:latin typeface="Times New Roman"/>
                <a:ea typeface="微软雅黑"/>
                <a:cs typeface="Courier New"/>
              </a:rPr>
              <a:t>mol</a:t>
            </a:r>
            <a:r>
              <a:rPr lang="en-US" altLang="zh-CN" sz="2600" kern="100" dirty="0" smtClean="0">
                <a:latin typeface="Times New Roman"/>
                <a:ea typeface="微软雅黑"/>
                <a:cs typeface="Courier New"/>
              </a:rPr>
              <a:t>/L</a:t>
            </a:r>
            <a:endParaRPr lang="zh-CN" altLang="zh-CN" sz="1050" kern="100" dirty="0">
              <a:latin typeface="宋体"/>
              <a:cs typeface="Courier New"/>
            </a:endParaRPr>
          </a:p>
        </p:txBody>
      </p:sp>
      <p:sp>
        <p:nvSpPr>
          <p:cNvPr id="11" name="TextBox 10"/>
          <p:cNvSpPr txBox="1"/>
          <p:nvPr/>
        </p:nvSpPr>
        <p:spPr>
          <a:xfrm>
            <a:off x="2584816"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63568489"/>
              </p:ext>
            </p:extLst>
          </p:nvPr>
        </p:nvGraphicFramePr>
        <p:xfrm>
          <a:off x="739611" y="3429757"/>
          <a:ext cx="10798175" cy="2700337"/>
        </p:xfrm>
        <a:graphic>
          <a:graphicData uri="http://schemas.openxmlformats.org/presentationml/2006/ole">
            <mc:AlternateContent xmlns:mc="http://schemas.openxmlformats.org/markup-compatibility/2006">
              <mc:Choice xmlns:v="urn:schemas-microsoft-com:vml" Requires="v">
                <p:oleObj spid="_x0000_s20541" name="Document" r:id="rId3" imgW="10970295" imgH="2725390" progId="Word.Document.8">
                  <p:embed/>
                </p:oleObj>
              </mc:Choice>
              <mc:Fallback>
                <p:oleObj name="Document" r:id="rId3" imgW="10970295" imgH="2725390" progId="Word.Document.8">
                  <p:embed/>
                  <p:pic>
                    <p:nvPicPr>
                      <p:cNvPr id="0" name=""/>
                      <p:cNvPicPr/>
                      <p:nvPr/>
                    </p:nvPicPr>
                    <p:blipFill>
                      <a:blip r:embed="rId4"/>
                      <a:stretch>
                        <a:fillRect/>
                      </a:stretch>
                    </p:blipFill>
                    <p:spPr>
                      <a:xfrm>
                        <a:off x="739611" y="3429757"/>
                        <a:ext cx="10798175" cy="2700337"/>
                      </a:xfrm>
                      <a:prstGeom prst="rect">
                        <a:avLst/>
                      </a:prstGeom>
                    </p:spPr>
                  </p:pic>
                </p:oleObj>
              </mc:Fallback>
            </mc:AlternateContent>
          </a:graphicData>
        </a:graphic>
      </p:graphicFrame>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0.65 g</a:t>
            </a:r>
            <a:r>
              <a:rPr lang="zh-CN" altLang="zh-CN" sz="2600" kern="100" dirty="0">
                <a:latin typeface="Times New Roman"/>
                <a:ea typeface="微软雅黑"/>
                <a:cs typeface="Times New Roman"/>
              </a:rPr>
              <a:t>锌加到</a:t>
            </a:r>
            <a:r>
              <a:rPr lang="en-US" altLang="zh-CN" sz="2600" kern="100" dirty="0">
                <a:latin typeface="Times New Roman"/>
                <a:ea typeface="微软雅黑"/>
                <a:cs typeface="Courier New"/>
              </a:rPr>
              <a:t>50 mL 1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盐酸中，计算</a:t>
            </a:r>
            <a:r>
              <a:rPr lang="zh-CN" altLang="zh-CN" sz="2600" kern="100" dirty="0" smtClean="0">
                <a:latin typeface="Times New Roman"/>
                <a:ea typeface="微软雅黑"/>
                <a:cs typeface="Times New Roman"/>
              </a:rPr>
              <a:t>：</a:t>
            </a:r>
            <a:r>
              <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rPr>
              <a:t>	</a:t>
            </a:r>
            <a:endParaRPr lang="zh-CN" altLang="zh-CN" sz="1050" kern="100" dirty="0">
              <a:latin typeface="宋体"/>
              <a:cs typeface="Courier New"/>
            </a:endParaRPr>
          </a:p>
        </p:txBody>
      </p:sp>
      <p:sp>
        <p:nvSpPr>
          <p:cNvPr id="9" name="矩形 8"/>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标准状况下生成</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的体积。</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若反应完成后，溶液体积仍为</a:t>
            </a:r>
            <a:r>
              <a:rPr lang="en-US" altLang="zh-CN" sz="2600" kern="100" dirty="0">
                <a:latin typeface="Times New Roman"/>
                <a:ea typeface="微软雅黑"/>
                <a:cs typeface="Courier New"/>
              </a:rPr>
              <a:t>50 mL</a:t>
            </a:r>
            <a:r>
              <a:rPr lang="zh-CN" altLang="zh-CN" sz="2600" kern="100" dirty="0">
                <a:latin typeface="Times New Roman"/>
                <a:ea typeface="微软雅黑"/>
                <a:cs typeface="Times New Roman"/>
              </a:rPr>
              <a:t>，则溶液中</a:t>
            </a:r>
            <a:r>
              <a:rPr lang="en-US" altLang="zh-CN" sz="2600" kern="100" dirty="0">
                <a:latin typeface="Times New Roman"/>
                <a:ea typeface="微软雅黑"/>
                <a:cs typeface="Courier New"/>
              </a:rPr>
              <a:t>Zn</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的物质的量浓度是多少？</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 (1)224 mL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(2)0.2 mol·L</a:t>
            </a:r>
            <a:r>
              <a:rPr lang="en-US" altLang="zh-CN" sz="2600" kern="100" baseline="300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0.6 </a:t>
            </a:r>
            <a:r>
              <a:rPr lang="en-US" altLang="zh-CN" sz="2600" kern="100" dirty="0" smtClean="0">
                <a:solidFill>
                  <a:srgbClr val="C00000"/>
                </a:solidFill>
                <a:latin typeface="Times New Roman"/>
                <a:ea typeface="微软雅黑"/>
                <a:cs typeface="Courier New"/>
              </a:rPr>
              <a:t>mol·L</a:t>
            </a:r>
            <a:r>
              <a:rPr lang="en-US" altLang="zh-CN" sz="2600" kern="100" baseline="30000" dirty="0" smtClean="0">
                <a:solidFill>
                  <a:srgbClr val="C00000"/>
                </a:solidFill>
                <a:latin typeface="Times New Roman"/>
                <a:ea typeface="微软雅黑"/>
                <a:cs typeface="Courier New"/>
              </a:rPr>
              <a:t>-1</a:t>
            </a:r>
            <a:endParaRPr lang="zh-CN" altLang="zh-CN" sz="1050" kern="100" dirty="0">
              <a:latin typeface="宋体"/>
              <a:cs typeface="Courier New"/>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linds(horizontal)">
                                      <p:cBhvr>
                                        <p:cTn id="1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917594177"/>
              </p:ext>
            </p:extLst>
          </p:nvPr>
        </p:nvGraphicFramePr>
        <p:xfrm>
          <a:off x="377825" y="802457"/>
          <a:ext cx="11379200" cy="4427537"/>
        </p:xfrm>
        <a:graphic>
          <a:graphicData uri="http://schemas.openxmlformats.org/presentationml/2006/ole">
            <mc:AlternateContent xmlns:mc="http://schemas.openxmlformats.org/markup-compatibility/2006">
              <mc:Choice xmlns:v="urn:schemas-microsoft-com:vml" Requires="v">
                <p:oleObj spid="_x0000_s21564" name="Document" r:id="rId3" imgW="11484297" imgH="4473312" progId="Word.Document.8">
                  <p:embed/>
                </p:oleObj>
              </mc:Choice>
              <mc:Fallback>
                <p:oleObj name="Document" r:id="rId3" imgW="11484297" imgH="4473312" progId="Word.Document.8">
                  <p:embed/>
                  <p:pic>
                    <p:nvPicPr>
                      <p:cNvPr id="0" name=""/>
                      <p:cNvPicPr/>
                      <p:nvPr/>
                    </p:nvPicPr>
                    <p:blipFill>
                      <a:blip r:embed="rId4"/>
                      <a:stretch>
                        <a:fillRect/>
                      </a:stretch>
                    </p:blipFill>
                    <p:spPr>
                      <a:xfrm>
                        <a:off x="377825" y="802457"/>
                        <a:ext cx="11379200" cy="4427537"/>
                      </a:xfrm>
                      <a:prstGeom prst="rect">
                        <a:avLst/>
                      </a:prstGeom>
                    </p:spPr>
                  </p:pic>
                </p:oleObj>
              </mc:Fallback>
            </mc:AlternateContent>
          </a:graphicData>
        </a:graphic>
      </p:graphicFrame>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36607127"/>
              </p:ext>
            </p:extLst>
          </p:nvPr>
        </p:nvGraphicFramePr>
        <p:xfrm>
          <a:off x="377825" y="1342542"/>
          <a:ext cx="11379200" cy="2627312"/>
        </p:xfrm>
        <a:graphic>
          <a:graphicData uri="http://schemas.openxmlformats.org/presentationml/2006/ole">
            <mc:AlternateContent xmlns:mc="http://schemas.openxmlformats.org/markup-compatibility/2006">
              <mc:Choice xmlns:v="urn:schemas-microsoft-com:vml" Requires="v">
                <p:oleObj spid="_x0000_s22588" name="Document" r:id="rId3" imgW="11484297" imgH="2663466" progId="Word.Document.8">
                  <p:embed/>
                </p:oleObj>
              </mc:Choice>
              <mc:Fallback>
                <p:oleObj name="Document" r:id="rId3" imgW="11484297" imgH="2663466" progId="Word.Document.8">
                  <p:embed/>
                  <p:pic>
                    <p:nvPicPr>
                      <p:cNvPr id="0" name=""/>
                      <p:cNvPicPr/>
                      <p:nvPr/>
                    </p:nvPicPr>
                    <p:blipFill>
                      <a:blip r:embed="rId4"/>
                      <a:stretch>
                        <a:fillRect/>
                      </a:stretch>
                    </p:blipFill>
                    <p:spPr>
                      <a:xfrm>
                        <a:off x="377825" y="1342542"/>
                        <a:ext cx="11379200" cy="2627312"/>
                      </a:xfrm>
                      <a:prstGeom prst="rect">
                        <a:avLst/>
                      </a:prstGeom>
                    </p:spPr>
                  </p:pic>
                </p:oleObj>
              </mc:Fallback>
            </mc:AlternateContent>
          </a:graphicData>
        </a:graphic>
      </p:graphicFrame>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5586" y="167459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795755624"/>
              </p:ext>
            </p:extLst>
          </p:nvPr>
        </p:nvGraphicFramePr>
        <p:xfrm>
          <a:off x="377825" y="1449574"/>
          <a:ext cx="11407775" cy="4440237"/>
        </p:xfrm>
        <a:graphic>
          <a:graphicData uri="http://schemas.openxmlformats.org/presentationml/2006/ole">
            <mc:AlternateContent xmlns:mc="http://schemas.openxmlformats.org/markup-compatibility/2006">
              <mc:Choice xmlns:v="urn:schemas-microsoft-com:vml" Requires="v">
                <p:oleObj spid="_x0000_s23608" name="Document" r:id="rId4" imgW="11975279" imgH="4626322" progId="Word.Document.8">
                  <p:embed/>
                </p:oleObj>
              </mc:Choice>
              <mc:Fallback>
                <p:oleObj name="Document" r:id="rId4" imgW="11975279" imgH="4626322" progId="Word.Document.8">
                  <p:embed/>
                  <p:pic>
                    <p:nvPicPr>
                      <p:cNvPr id="0" name=""/>
                      <p:cNvPicPr/>
                      <p:nvPr/>
                    </p:nvPicPr>
                    <p:blipFill>
                      <a:blip r:embed="rId5"/>
                      <a:stretch>
                        <a:fillRect/>
                      </a:stretch>
                    </p:blipFill>
                    <p:spPr>
                      <a:xfrm>
                        <a:off x="377825" y="1449574"/>
                        <a:ext cx="11407775" cy="4440237"/>
                      </a:xfrm>
                      <a:prstGeom prst="rect">
                        <a:avLst/>
                      </a:prstGeom>
                    </p:spPr>
                  </p:pic>
                </p:oleObj>
              </mc:Fallback>
            </mc:AlternateContent>
          </a:graphicData>
        </a:graphic>
      </p:graphicFrame>
      <p:sp>
        <p:nvSpPr>
          <p:cNvPr id="7" name="矩形 6"/>
          <p:cNvSpPr/>
          <p:nvPr/>
        </p:nvSpPr>
        <p:spPr>
          <a:xfrm>
            <a:off x="604596" y="5455019"/>
            <a:ext cx="11243394"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 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的质量之比为</a:t>
            </a:r>
            <a:r>
              <a:rPr lang="en-US" altLang="zh-CN" sz="2600" b="1" kern="100" dirty="0">
                <a:solidFill>
                  <a:srgbClr val="0000FF"/>
                </a:solidFill>
                <a:latin typeface="Times New Roman"/>
                <a:ea typeface="仿宋_GB2312"/>
                <a:cs typeface="Courier New"/>
              </a:rPr>
              <a:t>2</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71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73</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陕西西安高一期末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利用太阳能分解制氢气，若光催化分解</a:t>
            </a:r>
            <a:r>
              <a:rPr lang="en-US" altLang="zh-CN" sz="2600" kern="100" dirty="0">
                <a:latin typeface="Times New Roman"/>
                <a:ea typeface="微软雅黑"/>
                <a:cs typeface="Courier New"/>
              </a:rPr>
              <a:t>0.02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 </a:t>
            </a:r>
            <a:r>
              <a:rPr lang="zh-CN" altLang="en-US" sz="2600" kern="100" dirty="0" smtClean="0">
                <a:latin typeface="Times New Roman"/>
                <a:ea typeface="微软雅黑"/>
                <a:cs typeface="Courier New"/>
              </a:rPr>
              <a:t>　</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假设完全反应</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，下列说法正确的是　</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2076473"/>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的质量为</a:t>
            </a:r>
            <a:r>
              <a:rPr lang="en-US" altLang="zh-CN" sz="2600" kern="100" dirty="0">
                <a:latin typeface="Times New Roman"/>
                <a:ea typeface="微软雅黑"/>
                <a:cs typeface="Courier New"/>
              </a:rPr>
              <a:t>0.02 g</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H</a:t>
            </a:r>
            <a:r>
              <a:rPr lang="zh-CN" altLang="zh-CN" sz="2600" kern="100" dirty="0">
                <a:latin typeface="Times New Roman"/>
                <a:ea typeface="微软雅黑"/>
                <a:cs typeface="Times New Roman"/>
              </a:rPr>
              <a:t>原子数为</a:t>
            </a:r>
            <a:r>
              <a:rPr lang="en-US" altLang="zh-CN" sz="2600" kern="100" dirty="0">
                <a:latin typeface="Times New Roman"/>
                <a:ea typeface="微软雅黑"/>
                <a:cs typeface="Courier New"/>
              </a:rPr>
              <a:t>2.408</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r>
              <a:rPr lang="zh-CN" altLang="zh-CN" sz="2600" kern="100" dirty="0">
                <a:latin typeface="Times New Roman"/>
                <a:ea typeface="微软雅黑"/>
                <a:cs typeface="Times New Roman"/>
              </a:rPr>
              <a:t>个</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的体积为</a:t>
            </a:r>
            <a:r>
              <a:rPr lang="en-US" altLang="zh-CN" sz="2600" kern="100" dirty="0">
                <a:latin typeface="Times New Roman"/>
                <a:ea typeface="微软雅黑"/>
                <a:cs typeface="Courier New"/>
              </a:rPr>
              <a:t>0.224 L(</a:t>
            </a:r>
            <a:r>
              <a:rPr lang="zh-CN" altLang="zh-CN" sz="2600" kern="100" dirty="0">
                <a:latin typeface="Times New Roman"/>
                <a:ea typeface="微软雅黑"/>
                <a:cs typeface="Times New Roman"/>
              </a:rPr>
              <a:t>标准状况</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中含有的质子数为</a:t>
            </a:r>
            <a:r>
              <a:rPr lang="en-US" altLang="zh-CN" sz="2600" kern="100" dirty="0" smtClean="0">
                <a:latin typeface="Times New Roman"/>
                <a:ea typeface="微软雅黑"/>
                <a:cs typeface="Courier New"/>
              </a:rPr>
              <a:t>2.408</a:t>
            </a:r>
            <a:r>
              <a:rPr lang="en-US" altLang="zh-CN" sz="2600" kern="100" dirty="0" smtClean="0">
                <a:latin typeface="宋体"/>
                <a:ea typeface="微软雅黑"/>
                <a:cs typeface="Times New Roman"/>
              </a:rPr>
              <a:t>×</a:t>
            </a:r>
            <a:r>
              <a:rPr lang="en-US" altLang="zh-CN" sz="2600" kern="100" dirty="0" smtClean="0">
                <a:latin typeface="Times New Roman"/>
                <a:ea typeface="微软雅黑"/>
                <a:cs typeface="Courier New"/>
              </a:rPr>
              <a:t>10</a:t>
            </a:r>
            <a:r>
              <a:rPr lang="en-US" altLang="zh-CN" sz="2600" kern="100" baseline="30000" dirty="0" smtClean="0">
                <a:latin typeface="Times New Roman"/>
                <a:ea typeface="微软雅黑"/>
                <a:cs typeface="Courier New"/>
              </a:rPr>
              <a:t>22</a:t>
            </a:r>
            <a:endParaRPr lang="zh-CN" altLang="zh-CN" sz="1050" kern="100" dirty="0">
              <a:latin typeface="宋体"/>
              <a:cs typeface="Courier New"/>
            </a:endParaRPr>
          </a:p>
        </p:txBody>
      </p:sp>
      <p:sp>
        <p:nvSpPr>
          <p:cNvPr id="10" name="TextBox 9"/>
          <p:cNvSpPr txBox="1"/>
          <p:nvPr/>
        </p:nvSpPr>
        <p:spPr>
          <a:xfrm>
            <a:off x="7122187" y="149457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682050955"/>
              </p:ext>
            </p:extLst>
          </p:nvPr>
        </p:nvGraphicFramePr>
        <p:xfrm>
          <a:off x="334566" y="1539584"/>
          <a:ext cx="11379200" cy="3992562"/>
        </p:xfrm>
        <a:graphic>
          <a:graphicData uri="http://schemas.openxmlformats.org/presentationml/2006/ole">
            <mc:AlternateContent xmlns:mc="http://schemas.openxmlformats.org/markup-compatibility/2006">
              <mc:Choice xmlns:v="urn:schemas-microsoft-com:vml" Requires="v">
                <p:oleObj spid="_x0000_s24630" name="Document" r:id="rId3" imgW="11484297" imgH="4044882" progId="Word.Document.8">
                  <p:embed/>
                </p:oleObj>
              </mc:Choice>
              <mc:Fallback>
                <p:oleObj name="Document" r:id="rId3" imgW="11484297" imgH="4044882" progId="Word.Document.8">
                  <p:embed/>
                  <p:pic>
                    <p:nvPicPr>
                      <p:cNvPr id="0" name=""/>
                      <p:cNvPicPr/>
                      <p:nvPr/>
                    </p:nvPicPr>
                    <p:blipFill>
                      <a:blip r:embed="rId4"/>
                      <a:stretch>
                        <a:fillRect/>
                      </a:stretch>
                    </p:blipFill>
                    <p:spPr>
                      <a:xfrm>
                        <a:off x="334566" y="1539584"/>
                        <a:ext cx="11379200" cy="3992562"/>
                      </a:xfrm>
                      <a:prstGeom prst="rect">
                        <a:avLst/>
                      </a:prstGeom>
                    </p:spPr>
                  </p:pic>
                </p:oleObj>
              </mc:Fallback>
            </mc:AlternateContent>
          </a:graphicData>
        </a:graphic>
      </p:graphicFrame>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58848" y="158458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99299084"/>
              </p:ext>
            </p:extLst>
          </p:nvPr>
        </p:nvGraphicFramePr>
        <p:xfrm>
          <a:off x="289561" y="504469"/>
          <a:ext cx="11379200" cy="3017837"/>
        </p:xfrm>
        <a:graphic>
          <a:graphicData uri="http://schemas.openxmlformats.org/presentationml/2006/ole">
            <mc:AlternateContent xmlns:mc="http://schemas.openxmlformats.org/markup-compatibility/2006">
              <mc:Choice xmlns:v="urn:schemas-microsoft-com:vml" Requires="v">
                <p:oleObj spid="_x0000_s26729" name="Document" r:id="rId3" imgW="11484297" imgH="3056973" progId="Word.Document.8">
                  <p:embed/>
                </p:oleObj>
              </mc:Choice>
              <mc:Fallback>
                <p:oleObj name="Document" r:id="rId3" imgW="11484297" imgH="3056973" progId="Word.Document.8">
                  <p:embed/>
                  <p:pic>
                    <p:nvPicPr>
                      <p:cNvPr id="0" name=""/>
                      <p:cNvPicPr/>
                      <p:nvPr/>
                    </p:nvPicPr>
                    <p:blipFill>
                      <a:blip r:embed="rId4"/>
                      <a:stretch>
                        <a:fillRect/>
                      </a:stretch>
                    </p:blipFill>
                    <p:spPr>
                      <a:xfrm>
                        <a:off x="289561" y="504469"/>
                        <a:ext cx="11379200" cy="301783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726716960"/>
              </p:ext>
            </p:extLst>
          </p:nvPr>
        </p:nvGraphicFramePr>
        <p:xfrm>
          <a:off x="523397" y="3519804"/>
          <a:ext cx="11379200" cy="2627312"/>
        </p:xfrm>
        <a:graphic>
          <a:graphicData uri="http://schemas.openxmlformats.org/presentationml/2006/ole">
            <mc:AlternateContent xmlns:mc="http://schemas.openxmlformats.org/markup-compatibility/2006">
              <mc:Choice xmlns:v="urn:schemas-microsoft-com:vml" Requires="v">
                <p:oleObj spid="_x0000_s26730" name="Document" r:id="rId5" imgW="11484297" imgH="2663466" progId="Word.Document.8">
                  <p:embed/>
                </p:oleObj>
              </mc:Choice>
              <mc:Fallback>
                <p:oleObj name="Document" r:id="rId5" imgW="11484297" imgH="2663466" progId="Word.Document.8">
                  <p:embed/>
                  <p:pic>
                    <p:nvPicPr>
                      <p:cNvPr id="0"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97" y="3519804"/>
                        <a:ext cx="11379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123908"/>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500 mL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溶液中加入足量铝粉，反应完全后共收集到标准状况下的气体</a:t>
            </a:r>
            <a:r>
              <a:rPr lang="en-US" altLang="zh-CN" sz="2600" kern="100" dirty="0">
                <a:latin typeface="Times New Roman"/>
                <a:ea typeface="微软雅黑"/>
                <a:cs typeface="Courier New"/>
              </a:rPr>
              <a:t>33.6 L</a:t>
            </a:r>
            <a:r>
              <a:rPr lang="zh-CN" altLang="zh-CN" sz="2600" kern="100" dirty="0">
                <a:latin typeface="Times New Roman"/>
                <a:ea typeface="微软雅黑"/>
                <a:cs typeface="Times New Roman"/>
              </a:rPr>
              <a:t>，已知</a:t>
            </a:r>
            <a:r>
              <a:rPr lang="en-US" altLang="zh-CN" sz="2600" kern="100" dirty="0">
                <a:latin typeface="Times New Roman"/>
                <a:ea typeface="微软雅黑"/>
                <a:cs typeface="Courier New"/>
              </a:rPr>
              <a:t>2Al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2NaOH</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=2NaAlO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3H</a:t>
            </a:r>
            <a:r>
              <a:rPr lang="en-US" altLang="zh-CN" sz="2600" kern="100" baseline="-25000" dirty="0">
                <a:latin typeface="Times New Roman"/>
                <a:ea typeface="微软雅黑"/>
                <a:cs typeface="Courier New"/>
              </a:rPr>
              <a:t>2</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溶液的浓度为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A.1.0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B.2.0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C.1.5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D.3.0 mol·L</a:t>
            </a:r>
            <a:r>
              <a:rPr lang="en-US" altLang="zh-CN" sz="2600" kern="100" baseline="30000" dirty="0" smtClean="0">
                <a:latin typeface="Times New Roman"/>
                <a:ea typeface="微软雅黑"/>
                <a:cs typeface="Courier New"/>
              </a:rPr>
              <a:t>-1</a:t>
            </a:r>
            <a:endParaRPr lang="zh-CN" altLang="zh-CN" sz="1050" kern="100" dirty="0">
              <a:latin typeface="宋体"/>
              <a:cs typeface="Courier New"/>
            </a:endParaRPr>
          </a:p>
        </p:txBody>
      </p:sp>
      <p:sp>
        <p:nvSpPr>
          <p:cNvPr id="10" name="TextBox 9"/>
          <p:cNvSpPr txBox="1"/>
          <p:nvPr/>
        </p:nvSpPr>
        <p:spPr>
          <a:xfrm>
            <a:off x="1639711" y="212464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446437151"/>
              </p:ext>
            </p:extLst>
          </p:nvPr>
        </p:nvGraphicFramePr>
        <p:xfrm>
          <a:off x="469581" y="1539584"/>
          <a:ext cx="11379200" cy="3411538"/>
        </p:xfrm>
        <a:graphic>
          <a:graphicData uri="http://schemas.openxmlformats.org/presentationml/2006/ole">
            <mc:AlternateContent xmlns:mc="http://schemas.openxmlformats.org/markup-compatibility/2006">
              <mc:Choice xmlns:v="urn:schemas-microsoft-com:vml" Requires="v">
                <p:oleObj spid="_x0000_s28725" name="Document" r:id="rId3" imgW="11484297" imgH="3458761" progId="Word.Document.8">
                  <p:embed/>
                </p:oleObj>
              </mc:Choice>
              <mc:Fallback>
                <p:oleObj name="Document" r:id="rId3" imgW="11484297" imgH="3458761"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1" y="1539584"/>
                        <a:ext cx="11379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499613"/>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5.30 mL 2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NaOH</a:t>
            </a:r>
            <a:r>
              <a:rPr lang="en-US" altLang="zh-CN" sz="2600" kern="100" dirty="0">
                <a:latin typeface="Times New Roman"/>
                <a:ea typeface="微软雅黑"/>
                <a:cs typeface="Courier New"/>
              </a:rPr>
              <a:t> </a:t>
            </a:r>
            <a:r>
              <a:rPr lang="zh-CN" altLang="zh-CN" sz="2600" kern="100" dirty="0">
                <a:latin typeface="Times New Roman"/>
                <a:ea typeface="微软雅黑"/>
                <a:cs typeface="Times New Roman"/>
              </a:rPr>
              <a:t>溶液中加入</a:t>
            </a:r>
            <a:r>
              <a:rPr lang="en-US" altLang="zh-CN" sz="2600" kern="100" dirty="0">
                <a:latin typeface="Times New Roman"/>
                <a:ea typeface="微软雅黑"/>
                <a:cs typeface="Courier New"/>
              </a:rPr>
              <a:t>20 mL 1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溶液后，再滴加</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smtClean="0">
                <a:latin typeface="Times New Roman"/>
                <a:ea typeface="微软雅黑"/>
                <a:cs typeface="Courier New"/>
              </a:rPr>
              <a:t>4</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　</a:t>
            </a:r>
            <a:r>
              <a:rPr lang="zh-CN" altLang="zh-CN" sz="2600" kern="100" dirty="0" smtClean="0">
                <a:latin typeface="Times New Roman"/>
                <a:ea typeface="微软雅黑"/>
                <a:cs typeface="Times New Roman"/>
              </a:rPr>
              <a:t>滴</a:t>
            </a:r>
            <a:r>
              <a:rPr lang="zh-CN" altLang="zh-CN" sz="2600" kern="100" dirty="0">
                <a:latin typeface="Times New Roman"/>
                <a:ea typeface="微软雅黑"/>
                <a:cs typeface="Times New Roman"/>
              </a:rPr>
              <a:t>紫色石蕊溶液，加入紫色石蕊溶液后溶液应显</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蓝色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红色</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紫色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无</a:t>
            </a:r>
            <a:r>
              <a:rPr lang="zh-CN" altLang="zh-CN" sz="2600" kern="100" dirty="0" smtClean="0">
                <a:latin typeface="Times New Roman"/>
                <a:ea typeface="微软雅黑"/>
                <a:cs typeface="Times New Roman"/>
              </a:rPr>
              <a:t>色</a:t>
            </a:r>
            <a:endParaRPr lang="zh-CN" altLang="zh-CN" sz="1050" kern="100" dirty="0">
              <a:latin typeface="宋体"/>
              <a:cs typeface="Courier New"/>
            </a:endParaRPr>
          </a:p>
        </p:txBody>
      </p:sp>
      <p:sp>
        <p:nvSpPr>
          <p:cNvPr id="10" name="TextBox 9"/>
          <p:cNvSpPr txBox="1"/>
          <p:nvPr/>
        </p:nvSpPr>
        <p:spPr>
          <a:xfrm>
            <a:off x="7842267" y="117470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11593445"/>
              </p:ext>
            </p:extLst>
          </p:nvPr>
        </p:nvGraphicFramePr>
        <p:xfrm>
          <a:off x="701671" y="3068362"/>
          <a:ext cx="11379200" cy="3106737"/>
        </p:xfrm>
        <a:graphic>
          <a:graphicData uri="http://schemas.openxmlformats.org/presentationml/2006/ole">
            <mc:AlternateContent xmlns:mc="http://schemas.openxmlformats.org/markup-compatibility/2006">
              <mc:Choice xmlns:v="urn:schemas-microsoft-com:vml" Requires="v">
                <p:oleObj spid="_x0000_s30771" name="Document" r:id="rId3" imgW="11484297" imgH="3140859" progId="Word.Document.8">
                  <p:embed/>
                </p:oleObj>
              </mc:Choice>
              <mc:Fallback>
                <p:oleObj name="Document" r:id="rId3" imgW="11484297" imgH="3140859"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1" y="3068362"/>
                        <a:ext cx="113792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物质的量在化学反应计算中的应用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物质的量与各物理量之间的关系</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latin typeface="Times New Roman"/>
                <a:ea typeface="微软雅黑"/>
                <a:cs typeface="Courier New"/>
              </a:rPr>
              <a:t>　</a:t>
            </a:r>
            <a:r>
              <a:rPr lang="en-US" altLang="zh-CN" sz="2600" kern="100" dirty="0" smtClean="0">
                <a:latin typeface="Times New Roman"/>
                <a:ea typeface="微软雅黑"/>
                <a:cs typeface="Courier New"/>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换算关系</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1026" name="Picture 2" descr="XX1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4806" y="2799724"/>
            <a:ext cx="6925016" cy="339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4556" y="684489"/>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6.2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盐酸和硫酸各</a:t>
            </a:r>
            <a:r>
              <a:rPr lang="en-US" altLang="zh-CN" sz="2600" kern="100" dirty="0">
                <a:latin typeface="Times New Roman"/>
                <a:ea typeface="微软雅黑"/>
                <a:cs typeface="Courier New"/>
              </a:rPr>
              <a:t>100 mL</a:t>
            </a:r>
            <a:r>
              <a:rPr lang="zh-CN" altLang="zh-CN" sz="2600" kern="100" dirty="0">
                <a:latin typeface="Times New Roman"/>
                <a:ea typeface="微软雅黑"/>
                <a:cs typeface="Times New Roman"/>
              </a:rPr>
              <a:t>，分别加入等质量的铁粉，反应后生成的气</a:t>
            </a:r>
            <a:r>
              <a:rPr lang="zh-CN" altLang="zh-CN" sz="2600" kern="100" dirty="0" smtClean="0">
                <a:latin typeface="Times New Roman"/>
                <a:ea typeface="微软雅黑"/>
                <a:cs typeface="Times New Roman"/>
              </a:rPr>
              <a:t>体</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质</a:t>
            </a:r>
            <a:r>
              <a:rPr lang="zh-CN" altLang="zh-CN" sz="2600" kern="100" dirty="0">
                <a:latin typeface="Times New Roman"/>
                <a:ea typeface="微软雅黑"/>
                <a:cs typeface="Times New Roman"/>
              </a:rPr>
              <a:t>量之比为</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，则向盐酸中加入的铁粉的物质的量为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A.0.05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B.0.075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C.0.15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D.0.2 </a:t>
            </a:r>
            <a:r>
              <a:rPr lang="en-US" altLang="zh-CN" sz="2600" kern="100" dirty="0" err="1" smtClean="0">
                <a:latin typeface="Times New Roman"/>
                <a:ea typeface="微软雅黑"/>
                <a:cs typeface="Courier New"/>
              </a:rPr>
              <a:t>mol</a:t>
            </a:r>
            <a:endParaRPr lang="zh-CN" altLang="zh-CN" sz="1050" kern="100" dirty="0">
              <a:latin typeface="宋体"/>
              <a:cs typeface="Courier New"/>
            </a:endParaRPr>
          </a:p>
        </p:txBody>
      </p:sp>
      <p:sp>
        <p:nvSpPr>
          <p:cNvPr id="9" name="矩形 8"/>
          <p:cNvSpPr/>
          <p:nvPr/>
        </p:nvSpPr>
        <p:spPr>
          <a:xfrm>
            <a:off x="532381" y="3069775"/>
            <a:ext cx="11397613"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HCl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。若酸均不足，即完全反应生成</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的质量之比为</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；若酸均过量，即金属不足，则生成</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的质量之比为</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。现生成</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的质量之比为</a:t>
            </a:r>
            <a:r>
              <a:rPr lang="en-US" altLang="zh-CN" sz="2600" b="1" kern="100" dirty="0">
                <a:solidFill>
                  <a:srgbClr val="0000FF"/>
                </a:solidFill>
                <a:latin typeface="Times New Roman"/>
                <a:ea typeface="仿宋_GB2312"/>
                <a:cs typeface="Courier New"/>
              </a:rPr>
              <a:t>2</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，则说明盐酸不足，硫酸过量。根据盐酸中</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的物质的量可求出生成</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的物质的量为</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反应生</a:t>
            </a:r>
            <a:r>
              <a:rPr lang="zh-CN" altLang="zh-CN" sz="2600" b="1" kern="100" dirty="0" smtClean="0">
                <a:solidFill>
                  <a:srgbClr val="0000FF"/>
                </a:solidFill>
                <a:latin typeface="Times New Roman"/>
                <a:ea typeface="仿宋_GB2312"/>
                <a:cs typeface="Times New Roman"/>
              </a:rPr>
              <a:t>成</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0.15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，则铁粉为</a:t>
            </a:r>
            <a:r>
              <a:rPr lang="en-US" altLang="zh-CN" sz="2600" b="1" kern="100" dirty="0">
                <a:solidFill>
                  <a:srgbClr val="0000FF"/>
                </a:solidFill>
                <a:latin typeface="Times New Roman"/>
                <a:ea typeface="仿宋_GB2312"/>
                <a:cs typeface="Courier New"/>
              </a:rPr>
              <a:t>0.15 </a:t>
            </a:r>
            <a:r>
              <a:rPr lang="en-US" altLang="zh-CN" sz="2600" b="1" kern="100" dirty="0" err="1">
                <a:solidFill>
                  <a:srgbClr val="0000FF"/>
                </a:solidFill>
                <a:latin typeface="Times New Roman"/>
                <a:ea typeface="仿宋_GB2312"/>
                <a:cs typeface="Courier New"/>
              </a:rPr>
              <a:t>mol</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8840511" y="139063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09434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 g</a:t>
            </a:r>
            <a:r>
              <a:rPr lang="zh-CN" altLang="zh-CN" sz="2600" kern="100" dirty="0">
                <a:latin typeface="Times New Roman"/>
                <a:ea typeface="微软雅黑"/>
                <a:cs typeface="Times New Roman"/>
              </a:rPr>
              <a:t>金属溶于足量的盐酸时生成</a:t>
            </a:r>
            <a:r>
              <a:rPr lang="en-US" altLang="zh-CN" sz="2600" i="1" kern="100" dirty="0">
                <a:latin typeface="Times New Roman"/>
                <a:ea typeface="微软雅黑"/>
                <a:cs typeface="Courier New"/>
              </a:rPr>
              <a:t>m</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，若该金属的化合价为＋</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价，则该</a:t>
            </a:r>
            <a:r>
              <a:rPr lang="zh-CN" altLang="zh-CN" sz="2600" kern="100" dirty="0" smtClean="0">
                <a:latin typeface="Times New Roman"/>
                <a:ea typeface="微软雅黑"/>
                <a:cs typeface="Times New Roman"/>
              </a:rPr>
              <a:t>金</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属</a:t>
            </a:r>
            <a:r>
              <a:rPr lang="zh-CN" altLang="zh-CN" sz="2600" kern="100" dirty="0">
                <a:latin typeface="Times New Roman"/>
                <a:ea typeface="微软雅黑"/>
                <a:cs typeface="Times New Roman"/>
              </a:rPr>
              <a:t>的相对原子质量为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3934966" y="185021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56926803"/>
              </p:ext>
            </p:extLst>
          </p:nvPr>
        </p:nvGraphicFramePr>
        <p:xfrm>
          <a:off x="649601" y="2444499"/>
          <a:ext cx="9999663" cy="1930400"/>
        </p:xfrm>
        <a:graphic>
          <a:graphicData uri="http://schemas.openxmlformats.org/presentationml/2006/ole">
            <mc:AlternateContent xmlns:mc="http://schemas.openxmlformats.org/markup-compatibility/2006">
              <mc:Choice xmlns:v="urn:schemas-microsoft-com:vml" Requires="v">
                <p:oleObj spid="_x0000_s32817" name="Document" r:id="rId3" imgW="10160265" imgH="1948456" progId="Word.Document.8">
                  <p:embed/>
                </p:oleObj>
              </mc:Choice>
              <mc:Fallback>
                <p:oleObj name="Document" r:id="rId3" imgW="10160265" imgH="1948456" progId="Word.Document.8">
                  <p:embed/>
                  <p:pic>
                    <p:nvPicPr>
                      <p:cNvPr id="0" name=""/>
                      <p:cNvPicPr/>
                      <p:nvPr/>
                    </p:nvPicPr>
                    <p:blipFill>
                      <a:blip r:embed="rId4"/>
                      <a:stretch>
                        <a:fillRect/>
                      </a:stretch>
                    </p:blipFill>
                    <p:spPr>
                      <a:xfrm>
                        <a:off x="649601" y="2444499"/>
                        <a:ext cx="9999663" cy="1930400"/>
                      </a:xfrm>
                      <a:prstGeom prst="rect">
                        <a:avLst/>
                      </a:prstGeom>
                    </p:spPr>
                  </p:pic>
                </p:oleObj>
              </mc:Fallback>
            </mc:AlternateContent>
          </a:graphicData>
        </a:graphic>
      </p:graphicFrame>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1544170383"/>
              </p:ext>
            </p:extLst>
          </p:nvPr>
        </p:nvGraphicFramePr>
        <p:xfrm>
          <a:off x="431800" y="1790700"/>
          <a:ext cx="11379200" cy="3222625"/>
        </p:xfrm>
        <a:graphic>
          <a:graphicData uri="http://schemas.openxmlformats.org/presentationml/2006/ole">
            <mc:AlternateContent xmlns:mc="http://schemas.openxmlformats.org/markup-compatibility/2006">
              <mc:Choice xmlns:v="urn:schemas-microsoft-com:vml" Requires="v">
                <p:oleObj spid="_x0000_s31793" name="Document" r:id="rId3" imgW="11484297" imgH="3257507" progId="Word.Document.8">
                  <p:embed/>
                </p:oleObj>
              </mc:Choice>
              <mc:Fallback>
                <p:oleObj name="Document" r:id="rId3" imgW="11484297" imgH="3257507" progId="Word.Document.8">
                  <p:embed/>
                  <p:pic>
                    <p:nvPicPr>
                      <p:cNvPr id="0"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790700"/>
                        <a:ext cx="11379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535068074"/>
              </p:ext>
            </p:extLst>
          </p:nvPr>
        </p:nvGraphicFramePr>
        <p:xfrm>
          <a:off x="377825" y="707039"/>
          <a:ext cx="11379200" cy="5153025"/>
        </p:xfrm>
        <a:graphic>
          <a:graphicData uri="http://schemas.openxmlformats.org/presentationml/2006/ole">
            <mc:AlternateContent xmlns:mc="http://schemas.openxmlformats.org/markup-compatibility/2006">
              <mc:Choice xmlns:v="urn:schemas-microsoft-com:vml" Requires="v">
                <p:oleObj spid="_x0000_s33838" name="Document" r:id="rId3" imgW="11484297" imgH="5206683" progId="Word.Document.8">
                  <p:embed/>
                </p:oleObj>
              </mc:Choice>
              <mc:Fallback>
                <p:oleObj name="Document" r:id="rId3" imgW="11484297" imgH="5206683" progId="Word.Document.8">
                  <p:embed/>
                  <p:pic>
                    <p:nvPicPr>
                      <p:cNvPr id="0" name=""/>
                      <p:cNvPicPr/>
                      <p:nvPr/>
                    </p:nvPicPr>
                    <p:blipFill>
                      <a:blip r:embed="rId4"/>
                      <a:stretch>
                        <a:fillRect/>
                      </a:stretch>
                    </p:blipFill>
                    <p:spPr>
                      <a:xfrm>
                        <a:off x="377825" y="707039"/>
                        <a:ext cx="11379200" cy="5153025"/>
                      </a:xfrm>
                      <a:prstGeom prst="rect">
                        <a:avLst/>
                      </a:prstGeom>
                    </p:spPr>
                  </p:pic>
                </p:oleObj>
              </mc:Fallback>
            </mc:AlternateContent>
          </a:graphicData>
        </a:graphic>
      </p:graphicFrame>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8157" y="441304"/>
            <a:ext cx="11577732"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(1)4.16 g</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(2)67.2</a:t>
            </a:r>
            <a:r>
              <a:rPr lang="en-US" altLang="zh-CN" sz="2600" kern="100" dirty="0" smtClean="0">
                <a:solidFill>
                  <a:srgbClr val="C00000"/>
                </a:solidFill>
                <a:latin typeface="Times New Roman"/>
                <a:ea typeface="微软雅黑"/>
                <a:cs typeface="Courier New"/>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44857408"/>
              </p:ext>
            </p:extLst>
          </p:nvPr>
        </p:nvGraphicFramePr>
        <p:xfrm>
          <a:off x="466689" y="1224549"/>
          <a:ext cx="11379200" cy="4484688"/>
        </p:xfrm>
        <a:graphic>
          <a:graphicData uri="http://schemas.openxmlformats.org/presentationml/2006/ole">
            <mc:AlternateContent xmlns:mc="http://schemas.openxmlformats.org/markup-compatibility/2006">
              <mc:Choice xmlns:v="urn:schemas-microsoft-com:vml" Requires="v">
                <p:oleObj spid="_x0000_s34862" name="Document" r:id="rId3" imgW="11484297" imgH="4534516" progId="Word.Document.8">
                  <p:embed/>
                </p:oleObj>
              </mc:Choice>
              <mc:Fallback>
                <p:oleObj name="Document" r:id="rId3" imgW="11484297" imgH="4534516" progId="Word.Document.8">
                  <p:embed/>
                  <p:pic>
                    <p:nvPicPr>
                      <p:cNvPr id="0" name=""/>
                      <p:cNvPicPr/>
                      <p:nvPr/>
                    </p:nvPicPr>
                    <p:blipFill>
                      <a:blip r:embed="rId4"/>
                      <a:stretch>
                        <a:fillRect/>
                      </a:stretch>
                    </p:blipFill>
                    <p:spPr>
                      <a:xfrm>
                        <a:off x="466689" y="1224549"/>
                        <a:ext cx="11379200" cy="4484688"/>
                      </a:xfrm>
                      <a:prstGeom prst="rect">
                        <a:avLst/>
                      </a:prstGeom>
                    </p:spPr>
                  </p:pic>
                </p:oleObj>
              </mc:Fallback>
            </mc:AlternateContent>
          </a:graphicData>
        </a:graphic>
      </p:graphicFrame>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31682716"/>
              </p:ext>
            </p:extLst>
          </p:nvPr>
        </p:nvGraphicFramePr>
        <p:xfrm>
          <a:off x="521651" y="992712"/>
          <a:ext cx="11379200" cy="4732337"/>
        </p:xfrm>
        <a:graphic>
          <a:graphicData uri="http://schemas.openxmlformats.org/presentationml/2006/ole">
            <mc:AlternateContent xmlns:mc="http://schemas.openxmlformats.org/markup-compatibility/2006">
              <mc:Choice xmlns:v="urn:schemas-microsoft-com:vml" Requires="v">
                <p:oleObj spid="_x0000_s35885" name="Document" r:id="rId3" imgW="11484297" imgH="4781133" progId="Word.Document.8">
                  <p:embed/>
                </p:oleObj>
              </mc:Choice>
              <mc:Fallback>
                <p:oleObj name="Document" r:id="rId3" imgW="11484297" imgH="4781133" progId="Word.Document.8">
                  <p:embed/>
                  <p:pic>
                    <p:nvPicPr>
                      <p:cNvPr id="0" name=""/>
                      <p:cNvPicPr/>
                      <p:nvPr/>
                    </p:nvPicPr>
                    <p:blipFill>
                      <a:blip r:embed="rId4"/>
                      <a:stretch>
                        <a:fillRect/>
                      </a:stretch>
                    </p:blipFill>
                    <p:spPr>
                      <a:xfrm>
                        <a:off x="521651" y="992712"/>
                        <a:ext cx="11379200" cy="4732337"/>
                      </a:xfrm>
                      <a:prstGeom prst="rect">
                        <a:avLst/>
                      </a:prstGeom>
                    </p:spPr>
                  </p:pic>
                </p:oleObj>
              </mc:Fallback>
            </mc:AlternateContent>
          </a:graphicData>
        </a:graphic>
      </p:graphicFrame>
    </p:spTree>
    <p:extLst>
      <p:ext uri="{BB962C8B-B14F-4D97-AF65-F5344CB8AC3E}">
        <p14:creationId xmlns:p14="http://schemas.microsoft.com/office/powerpoint/2010/main" val="35829547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9639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9.</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有</a:t>
            </a:r>
            <a:r>
              <a:rPr lang="en-US" altLang="zh-CN" sz="2600" kern="100" dirty="0">
                <a:latin typeface="Times New Roman"/>
                <a:ea typeface="微软雅黑"/>
                <a:cs typeface="Courier New"/>
              </a:rPr>
              <a:t>6.96 g</a:t>
            </a:r>
            <a:r>
              <a:rPr lang="zh-CN" altLang="zh-CN" sz="2600" kern="100" dirty="0">
                <a:latin typeface="Times New Roman"/>
                <a:ea typeface="微软雅黑"/>
                <a:cs typeface="Times New Roman"/>
              </a:rPr>
              <a:t>铁粉和氧化铜的混合物，进行如下实验：</a:t>
            </a:r>
            <a:endParaRPr lang="zh-CN" altLang="zh-CN" sz="1050" kern="100" dirty="0">
              <a:effectLst/>
              <a:latin typeface="宋体"/>
              <a:cs typeface="Courier New"/>
            </a:endParaRPr>
          </a:p>
        </p:txBody>
      </p:sp>
      <p:sp>
        <p:nvSpPr>
          <p:cNvPr id="9" name="矩形 8"/>
          <p:cNvSpPr/>
          <p:nvPr/>
        </p:nvSpPr>
        <p:spPr>
          <a:xfrm>
            <a:off x="516880" y="2090987"/>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根据实验所得数据，关于混合物相关说</a:t>
            </a:r>
            <a:r>
              <a:rPr lang="zh-CN" altLang="zh-CN" sz="2600" kern="100" dirty="0" smtClean="0">
                <a:latin typeface="Times New Roman"/>
                <a:ea typeface="微软雅黑"/>
                <a:cs typeface="Times New Roman"/>
              </a:rPr>
              <a:t>法</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smtClean="0">
                <a:latin typeface="Times New Roman"/>
                <a:ea typeface="微软雅黑"/>
                <a:cs typeface="Times New Roman"/>
              </a:rPr>
              <a:t>正</a:t>
            </a:r>
            <a:r>
              <a:rPr lang="zh-CN" altLang="zh-CN" sz="2600" kern="100" dirty="0">
                <a:latin typeface="Times New Roman"/>
                <a:ea typeface="微软雅黑"/>
                <a:cs typeface="Times New Roman"/>
              </a:rPr>
              <a:t>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生成气体的质量为</a:t>
            </a:r>
            <a:r>
              <a:rPr lang="en-US" altLang="zh-CN" sz="2600" kern="100" dirty="0">
                <a:latin typeface="Times New Roman"/>
                <a:ea typeface="微软雅黑"/>
                <a:cs typeface="Courier New"/>
              </a:rPr>
              <a:t>0.2 g</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原混合物中铁的质量分数无法计算</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实验中反应的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的质量为</a:t>
            </a:r>
            <a:r>
              <a:rPr lang="en-US" altLang="zh-CN" sz="2600" kern="100" dirty="0">
                <a:latin typeface="Times New Roman"/>
                <a:ea typeface="微软雅黑"/>
                <a:cs typeface="Courier New"/>
              </a:rPr>
              <a:t>10.78 g</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原混合物中铜元素的质量不一定为</a:t>
            </a:r>
            <a:r>
              <a:rPr lang="en-US" altLang="zh-CN" sz="2600" kern="100" dirty="0">
                <a:latin typeface="Times New Roman"/>
                <a:ea typeface="微软雅黑"/>
                <a:cs typeface="Courier New"/>
              </a:rPr>
              <a:t>0.64 </a:t>
            </a:r>
            <a:r>
              <a:rPr lang="en-US" altLang="zh-CN" sz="2600" kern="100" dirty="0" smtClean="0">
                <a:latin typeface="Times New Roman"/>
                <a:ea typeface="微软雅黑"/>
                <a:cs typeface="Courier New"/>
              </a:rPr>
              <a:t>g</a:t>
            </a:r>
            <a:endParaRPr lang="zh-CN" altLang="zh-CN" sz="1050" kern="100" dirty="0">
              <a:latin typeface="宋体"/>
              <a:cs typeface="Courier New"/>
            </a:endParaRPr>
          </a:p>
        </p:txBody>
      </p:sp>
      <p:sp>
        <p:nvSpPr>
          <p:cNvPr id="10" name="TextBox 9"/>
          <p:cNvSpPr txBox="1"/>
          <p:nvPr/>
        </p:nvSpPr>
        <p:spPr>
          <a:xfrm>
            <a:off x="2044756" y="2799724"/>
            <a:ext cx="810018"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5" name="Picture 2" descr="素养培优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750139"/>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descr="XX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7461" y="2284922"/>
            <a:ext cx="5987032" cy="217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514"/>
            <a:ext cx="11243394"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由题意分析可知，可燃性气体为氢气，浅绿色溶液为硫酸亚铁溶液，红色固体为金属铜。由生成</a:t>
            </a:r>
            <a:r>
              <a:rPr lang="en-US" altLang="zh-CN" sz="2600" b="1" kern="100" dirty="0">
                <a:solidFill>
                  <a:srgbClr val="0000FF"/>
                </a:solidFill>
                <a:latin typeface="Times New Roman"/>
                <a:ea typeface="仿宋_GB2312"/>
                <a:cs typeface="Courier New"/>
              </a:rPr>
              <a:t>0.64 g</a:t>
            </a:r>
            <a:r>
              <a:rPr lang="zh-CN" altLang="zh-CN" sz="2600" b="1" kern="100" dirty="0">
                <a:solidFill>
                  <a:srgbClr val="0000FF"/>
                </a:solidFill>
                <a:latin typeface="Times New Roman"/>
                <a:ea typeface="仿宋_GB2312"/>
                <a:cs typeface="Times New Roman"/>
              </a:rPr>
              <a:t>红色固体可计算出</a:t>
            </a:r>
            <a:r>
              <a:rPr lang="en-US" altLang="zh-CN" sz="2600" b="1" kern="100" dirty="0" err="1">
                <a:solidFill>
                  <a:srgbClr val="0000FF"/>
                </a:solidFill>
                <a:latin typeface="Times New Roman"/>
                <a:ea typeface="仿宋_GB2312"/>
                <a:cs typeface="Courier New"/>
              </a:rPr>
              <a:t>CuO</a:t>
            </a:r>
            <a:r>
              <a:rPr lang="zh-CN" altLang="zh-CN" sz="2600" b="1" kern="100" dirty="0">
                <a:solidFill>
                  <a:srgbClr val="0000FF"/>
                </a:solidFill>
                <a:latin typeface="Times New Roman"/>
                <a:ea typeface="仿宋_GB2312"/>
                <a:cs typeface="Times New Roman"/>
              </a:rPr>
              <a:t>的质量是</a:t>
            </a:r>
            <a:r>
              <a:rPr lang="en-US" altLang="zh-CN" sz="2600" b="1" kern="100" dirty="0">
                <a:solidFill>
                  <a:srgbClr val="0000FF"/>
                </a:solidFill>
                <a:latin typeface="Times New Roman"/>
                <a:ea typeface="仿宋_GB2312"/>
                <a:cs typeface="Courier New"/>
              </a:rPr>
              <a:t>0.80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的质量是</a:t>
            </a:r>
            <a:r>
              <a:rPr lang="en-US" altLang="zh-CN" sz="2600" b="1" kern="100" dirty="0">
                <a:solidFill>
                  <a:srgbClr val="0000FF"/>
                </a:solidFill>
                <a:latin typeface="Times New Roman"/>
                <a:ea typeface="仿宋_GB2312"/>
                <a:cs typeface="Courier New"/>
              </a:rPr>
              <a:t>6.16 g</a:t>
            </a:r>
            <a:r>
              <a:rPr lang="zh-CN" altLang="zh-CN" sz="2600" b="1" kern="100" dirty="0">
                <a:solidFill>
                  <a:srgbClr val="0000FF"/>
                </a:solidFill>
                <a:latin typeface="Times New Roman"/>
                <a:ea typeface="仿宋_GB2312"/>
                <a:cs typeface="Times New Roman"/>
              </a:rPr>
              <a:t>，其中用于置换出铜的</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的质量是</a:t>
            </a:r>
            <a:r>
              <a:rPr lang="en-US" altLang="zh-CN" sz="2600" b="1" kern="100" dirty="0">
                <a:solidFill>
                  <a:srgbClr val="0000FF"/>
                </a:solidFill>
                <a:latin typeface="Times New Roman"/>
                <a:ea typeface="仿宋_GB2312"/>
                <a:cs typeface="Courier New"/>
              </a:rPr>
              <a:t>0.56 g</a:t>
            </a:r>
            <a:r>
              <a:rPr lang="zh-CN" altLang="zh-CN" sz="2600" b="1" kern="100" dirty="0">
                <a:solidFill>
                  <a:srgbClr val="0000FF"/>
                </a:solidFill>
                <a:latin typeface="Times New Roman"/>
                <a:ea typeface="仿宋_GB2312"/>
                <a:cs typeface="Times New Roman"/>
              </a:rPr>
              <a:t>，用于和稀硫酸反应置换出氢气的</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的质量是</a:t>
            </a:r>
            <a:r>
              <a:rPr lang="en-US" altLang="zh-CN" sz="2600" b="1" kern="100" dirty="0">
                <a:solidFill>
                  <a:srgbClr val="0000FF"/>
                </a:solidFill>
                <a:latin typeface="Times New Roman"/>
                <a:ea typeface="仿宋_GB2312"/>
                <a:cs typeface="Courier New"/>
              </a:rPr>
              <a:t>5.60 g</a:t>
            </a:r>
            <a:r>
              <a:rPr lang="zh-CN" altLang="zh-CN" sz="2600" b="1" kern="100" dirty="0">
                <a:solidFill>
                  <a:srgbClr val="0000FF"/>
                </a:solidFill>
                <a:latin typeface="Times New Roman"/>
                <a:ea typeface="仿宋_GB2312"/>
                <a:cs typeface="Times New Roman"/>
              </a:rPr>
              <a:t>。因此生成的气体的质量为</a:t>
            </a:r>
            <a:r>
              <a:rPr lang="en-US" altLang="zh-CN" sz="2600" b="1" kern="100" dirty="0">
                <a:solidFill>
                  <a:srgbClr val="0000FF"/>
                </a:solidFill>
                <a:latin typeface="Times New Roman"/>
                <a:ea typeface="仿宋_GB2312"/>
                <a:cs typeface="Courier New"/>
              </a:rPr>
              <a:t>0.2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的质量是</a:t>
            </a:r>
            <a:r>
              <a:rPr lang="en-US" altLang="zh-CN" sz="2600" b="1" kern="100" dirty="0">
                <a:solidFill>
                  <a:srgbClr val="0000FF"/>
                </a:solidFill>
                <a:latin typeface="Times New Roman"/>
                <a:ea typeface="仿宋_GB2312"/>
                <a:cs typeface="Courier New"/>
              </a:rPr>
              <a:t>6.16 g</a:t>
            </a:r>
            <a:r>
              <a:rPr lang="zh-CN" altLang="zh-CN" sz="2600" b="1" kern="100" dirty="0">
                <a:solidFill>
                  <a:srgbClr val="0000FF"/>
                </a:solidFill>
                <a:latin typeface="Times New Roman"/>
                <a:ea typeface="仿宋_GB2312"/>
                <a:cs typeface="Times New Roman"/>
              </a:rPr>
              <a:t>，所以可以计算出铁的质量分数，</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错误；最终的溶液是硫酸亚铁溶液，由原子守恒可知：</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，所以反应的硫酸的质量为</a:t>
            </a:r>
            <a:r>
              <a:rPr lang="en-US" altLang="zh-CN" sz="2600" b="1" kern="100" dirty="0">
                <a:solidFill>
                  <a:srgbClr val="0000FF"/>
                </a:solidFill>
                <a:latin typeface="Times New Roman"/>
                <a:ea typeface="仿宋_GB2312"/>
                <a:cs typeface="Courier New"/>
              </a:rPr>
              <a:t>10.78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正确；原混合物中铜元素的质量即铜单质的质量为</a:t>
            </a:r>
            <a:r>
              <a:rPr lang="en-US" altLang="zh-CN" sz="2600" b="1" kern="100" dirty="0">
                <a:solidFill>
                  <a:srgbClr val="0000FF"/>
                </a:solidFill>
                <a:latin typeface="Times New Roman"/>
                <a:ea typeface="仿宋_GB2312"/>
                <a:cs typeface="Courier New"/>
              </a:rPr>
              <a:t>0.64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74"/>
            <a:ext cx="11654075" cy="552456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10.</a:t>
            </a:r>
            <a:r>
              <a:rPr lang="en-US" altLang="zh-CN" sz="2600" b="1" kern="100" dirty="0">
                <a:latin typeface="Times New Roman"/>
                <a:ea typeface="楷体_GB2312"/>
                <a:cs typeface="Courier New"/>
              </a:rPr>
              <a:t>(2019·</a:t>
            </a:r>
            <a:r>
              <a:rPr lang="zh-CN" altLang="zh-CN" sz="2600" b="1" kern="100" dirty="0">
                <a:latin typeface="Times New Roman"/>
                <a:ea typeface="楷体_GB2312"/>
                <a:cs typeface="Times New Roman"/>
              </a:rPr>
              <a:t>太原期末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将</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 g 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Al</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样品溶解在过量的</a:t>
            </a:r>
            <a:r>
              <a:rPr lang="en-US" altLang="zh-CN" sz="2600" kern="100" dirty="0">
                <a:latin typeface="Times New Roman"/>
                <a:ea typeface="微软雅黑"/>
                <a:cs typeface="Courier New"/>
              </a:rPr>
              <a:t>100 mL 0.05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的盐酸中，然后向其中加入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溶液使</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Al</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刚好完全沉淀，消耗</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100 mL</a:t>
            </a:r>
            <a:r>
              <a:rPr lang="zh-CN" altLang="zh-CN" sz="2600" kern="100" dirty="0">
                <a:latin typeface="Times New Roman"/>
                <a:ea typeface="微软雅黑"/>
                <a:cs typeface="Times New Roman"/>
              </a:rPr>
              <a:t>，则</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溶液的浓度为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A.0.1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B.0.2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C.0.05 mol·L</a:t>
            </a:r>
            <a:r>
              <a:rPr lang="en-US" altLang="zh-CN" sz="2600" kern="100" baseline="30000" dirty="0" smtClean="0">
                <a:latin typeface="Times New Roman"/>
                <a:ea typeface="微软雅黑"/>
                <a:cs typeface="Courier New"/>
              </a:rPr>
              <a:t>-1		</a:t>
            </a:r>
            <a:r>
              <a:rPr lang="en-US" altLang="zh-CN" sz="2600" kern="100" dirty="0">
                <a:latin typeface="Times New Roman"/>
                <a:ea typeface="微软雅黑"/>
                <a:cs typeface="Courier New"/>
              </a:rPr>
              <a:t>	D.</a:t>
            </a:r>
            <a:r>
              <a:rPr lang="zh-CN" altLang="zh-CN" sz="2600" kern="100" dirty="0">
                <a:latin typeface="Times New Roman"/>
                <a:ea typeface="微软雅黑"/>
                <a:cs typeface="Times New Roman"/>
              </a:rPr>
              <a:t>无法计算</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HCl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0.05 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0.1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，加入</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溶液使</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Al</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刚好完全沉淀时，溶液中的溶质只有</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，根据氯原子守恒，</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HCl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NaOH</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，所以</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NaOH</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0.005 mol÷0.1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0.05 mol·L</a:t>
            </a:r>
            <a:r>
              <a:rPr lang="en-US" altLang="zh-CN" sz="2600" b="1" kern="100" baseline="30000" dirty="0">
                <a:solidFill>
                  <a:srgbClr val="0000FF"/>
                </a:solidFill>
                <a:latin typeface="Times New Roman"/>
                <a:ea typeface="仿宋_GB2312"/>
                <a:cs typeface="Courier New"/>
              </a:rPr>
              <a:t>-1</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6185216" y="1809614"/>
            <a:ext cx="375617"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4636" y="212464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16494345"/>
              </p:ext>
            </p:extLst>
          </p:nvPr>
        </p:nvGraphicFramePr>
        <p:xfrm>
          <a:off x="377825" y="549474"/>
          <a:ext cx="11379200" cy="3511550"/>
        </p:xfrm>
        <a:graphic>
          <a:graphicData uri="http://schemas.openxmlformats.org/presentationml/2006/ole">
            <mc:AlternateContent xmlns:mc="http://schemas.openxmlformats.org/markup-compatibility/2006">
              <mc:Choice xmlns:v="urn:schemas-microsoft-com:vml" Requires="v">
                <p:oleObj spid="_x0000_s37921" name="Document" r:id="rId3" imgW="11484297" imgH="3553808" progId="Word.Document.8">
                  <p:embed/>
                </p:oleObj>
              </mc:Choice>
              <mc:Fallback>
                <p:oleObj name="Document" r:id="rId3" imgW="11484297" imgH="3553808" progId="Word.Document.8">
                  <p:embed/>
                  <p:pic>
                    <p:nvPicPr>
                      <p:cNvPr id="0" name=""/>
                      <p:cNvPicPr/>
                      <p:nvPr/>
                    </p:nvPicPr>
                    <p:blipFill>
                      <a:blip r:embed="rId4"/>
                      <a:stretch>
                        <a:fillRect/>
                      </a:stretch>
                    </p:blipFill>
                    <p:spPr>
                      <a:xfrm>
                        <a:off x="377825" y="549474"/>
                        <a:ext cx="11379200" cy="351155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991140594"/>
              </p:ext>
            </p:extLst>
          </p:nvPr>
        </p:nvGraphicFramePr>
        <p:xfrm>
          <a:off x="377825" y="1764609"/>
          <a:ext cx="11379200" cy="2251075"/>
        </p:xfrm>
        <a:graphic>
          <a:graphicData uri="http://schemas.openxmlformats.org/presentationml/2006/ole">
            <mc:AlternateContent xmlns:mc="http://schemas.openxmlformats.org/markup-compatibility/2006">
              <mc:Choice xmlns:v="urn:schemas-microsoft-com:vml" Requires="v">
                <p:oleObj spid="_x0000_s3181" name="Document" r:id="rId3" imgW="11484297" imgH="2278599" progId="Word.Document.8">
                  <p:embed/>
                </p:oleObj>
              </mc:Choice>
              <mc:Fallback>
                <p:oleObj name="Document" r:id="rId3" imgW="11484297" imgH="2278599" progId="Word.Document.8">
                  <p:embed/>
                  <p:pic>
                    <p:nvPicPr>
                      <p:cNvPr id="0" name=""/>
                      <p:cNvPicPr/>
                      <p:nvPr/>
                    </p:nvPicPr>
                    <p:blipFill>
                      <a:blip r:embed="rId4"/>
                      <a:stretch>
                        <a:fillRect/>
                      </a:stretch>
                    </p:blipFill>
                    <p:spPr>
                      <a:xfrm>
                        <a:off x="377825" y="1764609"/>
                        <a:ext cx="11379200" cy="2251075"/>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561" y="414459"/>
            <a:ext cx="11243394"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设原溶液中</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CuSO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的物质的量分别为</a:t>
            </a:r>
            <a:r>
              <a:rPr lang="en-US" altLang="zh-CN" sz="2600" b="1" i="1" kern="100" dirty="0">
                <a:solidFill>
                  <a:srgbClr val="0000FF"/>
                </a:solidFill>
                <a:latin typeface="Times New Roman"/>
                <a:ea typeface="仿宋_GB2312"/>
                <a:cs typeface="Courier New"/>
              </a:rPr>
              <a:t>x</a:t>
            </a:r>
            <a:r>
              <a:rPr lang="zh-CN" altLang="zh-CN" sz="2600" b="1" kern="100" dirty="0">
                <a:solidFill>
                  <a:srgbClr val="0000FF"/>
                </a:solidFill>
                <a:latin typeface="Times New Roman"/>
                <a:ea typeface="仿宋_GB2312"/>
                <a:cs typeface="Times New Roman"/>
              </a:rPr>
              <a:t>、</a:t>
            </a:r>
            <a:r>
              <a:rPr lang="en-US" altLang="zh-CN" sz="2600" b="1" i="1" kern="100" dirty="0" smtClean="0">
                <a:solidFill>
                  <a:srgbClr val="0000FF"/>
                </a:solidFill>
                <a:latin typeface="Times New Roman"/>
                <a:ea typeface="仿宋_GB2312"/>
                <a:cs typeface="Courier New"/>
              </a:rPr>
              <a:t>y</a:t>
            </a:r>
            <a:endParaRPr lang="zh-CN" altLang="zh-CN" sz="1050" kern="100" dirty="0">
              <a:latin typeface="宋体"/>
              <a:cs typeface="Courier New"/>
            </a:endParaRPr>
          </a:p>
        </p:txBody>
      </p:sp>
      <p:pic>
        <p:nvPicPr>
          <p:cNvPr id="3" name="图片 2"/>
          <p:cNvPicPr/>
          <p:nvPr/>
        </p:nvPicPr>
        <p:blipFill>
          <a:blip r:embed="rId3">
            <a:clrChange>
              <a:clrFrom>
                <a:srgbClr val="FFFFFF"/>
              </a:clrFrom>
              <a:clrTo>
                <a:srgbClr val="FFFFFF">
                  <a:alpha val="0"/>
                </a:srgbClr>
              </a:clrTo>
            </a:clrChange>
          </a:blip>
          <a:stretch>
            <a:fillRect/>
          </a:stretch>
        </p:blipFill>
        <p:spPr>
          <a:xfrm>
            <a:off x="552551" y="1061791"/>
            <a:ext cx="6217730" cy="3446222"/>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574172127"/>
              </p:ext>
            </p:extLst>
          </p:nvPr>
        </p:nvGraphicFramePr>
        <p:xfrm>
          <a:off x="521651" y="4521479"/>
          <a:ext cx="11379200" cy="1698625"/>
        </p:xfrm>
        <a:graphic>
          <a:graphicData uri="http://schemas.openxmlformats.org/presentationml/2006/ole">
            <mc:AlternateContent xmlns:mc="http://schemas.openxmlformats.org/markup-compatibility/2006">
              <mc:Choice xmlns:v="urn:schemas-microsoft-com:vml" Requires="v">
                <p:oleObj spid="_x0000_s39968" name="Document" r:id="rId4" imgW="11484297" imgH="1725600" progId="Word.Document.8">
                  <p:embed/>
                </p:oleObj>
              </mc:Choice>
              <mc:Fallback>
                <p:oleObj name="Document" r:id="rId4" imgW="11484297" imgH="1725600" progId="Word.Document.8">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51" y="4521479"/>
                        <a:ext cx="11379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江苏邗江高一期中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已知：硫代硫酸钠</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化学式为</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易溶于水，具有强还原性，其相对分子质量是</a:t>
            </a:r>
            <a:r>
              <a:rPr lang="en-US" altLang="zh-CN" sz="2600" kern="100" dirty="0">
                <a:latin typeface="Times New Roman"/>
                <a:ea typeface="微软雅黑"/>
                <a:cs typeface="Courier New"/>
              </a:rPr>
              <a:t>158</a:t>
            </a:r>
            <a:r>
              <a:rPr lang="zh-CN" altLang="zh-CN" sz="2600" kern="100" dirty="0">
                <a:latin typeface="Times New Roman"/>
                <a:ea typeface="微软雅黑"/>
                <a:cs typeface="Times New Roman"/>
              </a:rPr>
              <a:t>。某实验室配制</a:t>
            </a:r>
            <a:r>
              <a:rPr lang="en-US" altLang="zh-CN" sz="2600" kern="100" dirty="0">
                <a:latin typeface="Times New Roman"/>
                <a:ea typeface="微软雅黑"/>
                <a:cs typeface="Courier New"/>
              </a:rPr>
              <a:t>500 mL 0.100 </a:t>
            </a:r>
            <a:r>
              <a:rPr lang="en-US" altLang="zh-CN" sz="2600" kern="100" dirty="0" err="1">
                <a:latin typeface="Times New Roman"/>
                <a:ea typeface="微软雅黑"/>
                <a:cs typeface="Courier New"/>
              </a:rPr>
              <a:t>mol</a:t>
            </a:r>
            <a:r>
              <a:rPr lang="en-US" altLang="zh-CN" sz="2600" kern="100" dirty="0" smtClean="0">
                <a:latin typeface="Times New Roman"/>
                <a:ea typeface="微软雅黑"/>
                <a:cs typeface="Courier New"/>
              </a:rPr>
              <a:t>·</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L</a:t>
            </a:r>
            <a:r>
              <a:rPr lang="en-US" altLang="zh-CN" sz="2600" kern="100" baseline="30000" dirty="0" smtClean="0">
                <a:latin typeface="Times New Roman"/>
                <a:ea typeface="微软雅黑"/>
                <a:cs typeface="Courier New"/>
              </a:rPr>
              <a:t>-1</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S</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溶液，并测定样品中</a:t>
            </a:r>
            <a:r>
              <a:rPr lang="en-US" altLang="zh-CN" sz="2600" kern="100" dirty="0">
                <a:latin typeface="Times New Roman"/>
                <a:ea typeface="微软雅黑"/>
                <a:cs typeface="Courier New"/>
              </a:rPr>
              <a:t>CuSO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·5H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的纯度：</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使用无水硫代硫酸钠进行配制，需要固体的质量是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。配制过程中需要的玻璃仪器有玻璃棒、烧杯、胶头滴管和</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定容时俯视刻度线，则配制得到的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溶液的浓度将</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偏大</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偏小</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或</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不变</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。定容时，如果不小心加水超过了刻度线，则处理的方法是</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5758"/>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smtClean="0">
                <a:solidFill>
                  <a:srgbClr val="C00000"/>
                </a:solidFill>
                <a:latin typeface="Times New Roman"/>
                <a:ea typeface="黑体"/>
                <a:cs typeface="Times New Roman"/>
              </a:rPr>
              <a:t>答案</a:t>
            </a:r>
            <a:r>
              <a:rPr lang="zh-CN" altLang="zh-CN" sz="2600" kern="100" dirty="0" smtClean="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(1)7.9 g</a:t>
            </a:r>
            <a:r>
              <a:rPr lang="zh-CN" altLang="zh-CN" sz="2600" kern="100" dirty="0" smtClean="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500 mL</a:t>
            </a:r>
            <a:r>
              <a:rPr lang="zh-CN" altLang="zh-CN" sz="2600" kern="100" dirty="0" smtClean="0">
                <a:solidFill>
                  <a:srgbClr val="C00000"/>
                </a:solidFill>
                <a:latin typeface="Times New Roman"/>
                <a:ea typeface="微软雅黑"/>
                <a:cs typeface="Times New Roman"/>
              </a:rPr>
              <a:t>容量瓶　</a:t>
            </a:r>
            <a:r>
              <a:rPr lang="en-US" altLang="zh-CN" sz="2600" kern="100" dirty="0" smtClean="0">
                <a:solidFill>
                  <a:srgbClr val="C00000"/>
                </a:solidFill>
                <a:latin typeface="Times New Roman"/>
                <a:ea typeface="微软雅黑"/>
                <a:cs typeface="Courier New"/>
              </a:rPr>
              <a:t>(2)</a:t>
            </a:r>
            <a:r>
              <a:rPr lang="zh-CN" altLang="zh-CN" sz="2600" kern="100" dirty="0" smtClean="0">
                <a:solidFill>
                  <a:srgbClr val="C00000"/>
                </a:solidFill>
                <a:latin typeface="Times New Roman"/>
                <a:ea typeface="微软雅黑"/>
                <a:cs typeface="Times New Roman"/>
              </a:rPr>
              <a:t>偏大　重新配制</a:t>
            </a:r>
            <a:endParaRPr lang="en-US" altLang="zh-CN" sz="2600" kern="1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配制硫代硫酸钠溶液的步骤有溶解、冷却、转移、洗涤、定容、摇匀、装瓶等操作。所以必须用到的玻璃仪器有烧杯、胶头滴管、玻璃棒、</a:t>
            </a:r>
            <a:r>
              <a:rPr lang="en-US" altLang="zh-CN" sz="2600" b="1" kern="100" dirty="0">
                <a:solidFill>
                  <a:srgbClr val="0000FF"/>
                </a:solidFill>
                <a:latin typeface="Times New Roman"/>
                <a:ea typeface="仿宋_GB2312"/>
                <a:cs typeface="Courier New"/>
              </a:rPr>
              <a:t>500 mL</a:t>
            </a:r>
            <a:r>
              <a:rPr lang="zh-CN" altLang="zh-CN" sz="2600" b="1" kern="100" dirty="0">
                <a:solidFill>
                  <a:srgbClr val="0000FF"/>
                </a:solidFill>
                <a:latin typeface="Times New Roman"/>
                <a:ea typeface="仿宋_GB2312"/>
                <a:cs typeface="Times New Roman"/>
              </a:rPr>
              <a:t>的容量瓶。使用无水硫代硫酸钠进行配制，需要固体的质量</a:t>
            </a:r>
            <a:r>
              <a:rPr lang="en-US" altLang="zh-CN" sz="2600" b="1" i="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a:t>
            </a:r>
            <a:r>
              <a:rPr lang="en-US" altLang="zh-CN" sz="2600" b="1" i="1" kern="100" dirty="0" err="1">
                <a:solidFill>
                  <a:srgbClr val="0000FF"/>
                </a:solidFill>
                <a:latin typeface="Times New Roman"/>
                <a:ea typeface="仿宋_GB2312"/>
                <a:cs typeface="Courier New"/>
              </a:rPr>
              <a:t>nM</a:t>
            </a:r>
            <a:r>
              <a:rPr lang="zh-CN" altLang="zh-CN" sz="2600" b="1" kern="100" dirty="0">
                <a:solidFill>
                  <a:srgbClr val="0000FF"/>
                </a:solidFill>
                <a:latin typeface="Times New Roman"/>
                <a:ea typeface="仿宋_GB2312"/>
                <a:cs typeface="Times New Roman"/>
              </a:rPr>
              <a:t>＝</a:t>
            </a:r>
            <a:r>
              <a:rPr lang="en-US" altLang="zh-CN" sz="2600" b="1" i="1" kern="100" dirty="0" err="1">
                <a:solidFill>
                  <a:srgbClr val="0000FF"/>
                </a:solidFill>
                <a:latin typeface="Times New Roman"/>
                <a:ea typeface="仿宋_GB2312"/>
                <a:cs typeface="Courier New"/>
              </a:rPr>
              <a:t>cVM</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0.100 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0.5 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158 g·mol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7.9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定容时俯视刻度线，则所加溶液体积偏小，故浓度偏大。定容时，如果不小心加水超过了刻度线，则应重新配制</a:t>
            </a:r>
            <a:r>
              <a:rPr lang="zh-CN" altLang="zh-CN" sz="2600" b="1" kern="100" dirty="0" smtClean="0">
                <a:solidFill>
                  <a:srgbClr val="0000FF"/>
                </a:solidFill>
                <a:latin typeface="Times New Roman"/>
                <a:ea typeface="仿宋_GB2312"/>
                <a:cs typeface="Times New Roman"/>
              </a:rPr>
              <a:t>。</a:t>
            </a:r>
            <a:endParaRPr lang="en-US" altLang="zh-CN" sz="2600" kern="100" dirty="0" smtClean="0">
              <a:solidFill>
                <a:srgbClr val="C00000"/>
              </a:solidFill>
              <a:latin typeface="Times New Roman"/>
              <a:ea typeface="微软雅黑"/>
              <a:cs typeface="Times New Roman"/>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10064487"/>
              </p:ext>
            </p:extLst>
          </p:nvPr>
        </p:nvGraphicFramePr>
        <p:xfrm>
          <a:off x="377825" y="594479"/>
          <a:ext cx="11379200" cy="5618162"/>
        </p:xfrm>
        <a:graphic>
          <a:graphicData uri="http://schemas.openxmlformats.org/presentationml/2006/ole">
            <mc:AlternateContent xmlns:mc="http://schemas.openxmlformats.org/markup-compatibility/2006">
              <mc:Choice xmlns:v="urn:schemas-microsoft-com:vml" Requires="v">
                <p:oleObj spid="_x0000_s40988" name="Document" r:id="rId3" imgW="11484297" imgH="5677236" progId="Word.Document.8">
                  <p:embed/>
                </p:oleObj>
              </mc:Choice>
              <mc:Fallback>
                <p:oleObj name="Document" r:id="rId3" imgW="11484297" imgH="5677236" progId="Word.Document.8">
                  <p:embed/>
                  <p:pic>
                    <p:nvPicPr>
                      <p:cNvPr id="0" name=""/>
                      <p:cNvPicPr/>
                      <p:nvPr/>
                    </p:nvPicPr>
                    <p:blipFill>
                      <a:blip r:embed="rId4"/>
                      <a:stretch>
                        <a:fillRect/>
                      </a:stretch>
                    </p:blipFill>
                    <p:spPr>
                      <a:xfrm>
                        <a:off x="377825" y="594479"/>
                        <a:ext cx="11379200" cy="5618162"/>
                      </a:xfrm>
                      <a:prstGeom prst="rect">
                        <a:avLst/>
                      </a:prstGeom>
                    </p:spPr>
                  </p:pic>
                </p:oleObj>
              </mc:Fallback>
            </mc:AlternateContent>
          </a:graphicData>
        </a:graphic>
      </p:graphicFrame>
    </p:spTree>
    <p:extLst>
      <p:ext uri="{BB962C8B-B14F-4D97-AF65-F5344CB8AC3E}">
        <p14:creationId xmlns:p14="http://schemas.microsoft.com/office/powerpoint/2010/main" val="16831063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07672359"/>
              </p:ext>
            </p:extLst>
          </p:nvPr>
        </p:nvGraphicFramePr>
        <p:xfrm>
          <a:off x="377825" y="324449"/>
          <a:ext cx="11379200" cy="6081712"/>
        </p:xfrm>
        <a:graphic>
          <a:graphicData uri="http://schemas.openxmlformats.org/presentationml/2006/ole">
            <mc:AlternateContent xmlns:mc="http://schemas.openxmlformats.org/markup-compatibility/2006">
              <mc:Choice xmlns:v="urn:schemas-microsoft-com:vml" Requires="v">
                <p:oleObj spid="_x0000_s42011" name="Document" r:id="rId3" imgW="11484297" imgH="6147788" progId="Word.Document.8">
                  <p:embed/>
                </p:oleObj>
              </mc:Choice>
              <mc:Fallback>
                <p:oleObj name="Document" r:id="rId3" imgW="11484297" imgH="6147788" progId="Word.Document.8">
                  <p:embed/>
                  <p:pic>
                    <p:nvPicPr>
                      <p:cNvPr id="0" name=""/>
                      <p:cNvPicPr/>
                      <p:nvPr/>
                    </p:nvPicPr>
                    <p:blipFill>
                      <a:blip r:embed="rId4"/>
                      <a:stretch>
                        <a:fillRect/>
                      </a:stretch>
                    </p:blipFill>
                    <p:spPr>
                      <a:xfrm>
                        <a:off x="377825" y="324449"/>
                        <a:ext cx="11379200" cy="6081712"/>
                      </a:xfrm>
                      <a:prstGeom prst="rect">
                        <a:avLst/>
                      </a:prstGeom>
                    </p:spPr>
                  </p:pic>
                </p:oleObj>
              </mc:Fallback>
            </mc:AlternateContent>
          </a:graphicData>
        </a:graphic>
      </p:graphicFrame>
    </p:spTree>
    <p:extLst>
      <p:ext uri="{BB962C8B-B14F-4D97-AF65-F5344CB8AC3E}">
        <p14:creationId xmlns:p14="http://schemas.microsoft.com/office/powerpoint/2010/main" val="16831063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本课时内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9551" y="36945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化学反应中的计量关</a:t>
            </a:r>
            <a:r>
              <a:rPr lang="zh-CN" altLang="zh-CN" sz="2600" kern="100" dirty="0" smtClean="0">
                <a:latin typeface="Times New Roman"/>
                <a:ea typeface="黑体"/>
                <a:cs typeface="Times New Roman"/>
              </a:rPr>
              <a:t>系</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737401356"/>
              </p:ext>
            </p:extLst>
          </p:nvPr>
        </p:nvGraphicFramePr>
        <p:xfrm>
          <a:off x="723749" y="1106841"/>
          <a:ext cx="10936215" cy="5338288"/>
        </p:xfrm>
        <a:graphic>
          <a:graphicData uri="http://schemas.openxmlformats.org/drawingml/2006/table">
            <a:tbl>
              <a:tblPr/>
              <a:tblGrid>
                <a:gridCol w="2340260"/>
                <a:gridCol w="8595955"/>
              </a:tblGrid>
              <a:tr h="529253">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化学方程式</a:t>
                      </a:r>
                      <a:endParaRPr lang="zh-CN" sz="23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2Na</a:t>
                      </a:r>
                      <a:r>
                        <a:rPr lang="zh-CN" sz="2300" kern="100">
                          <a:effectLst/>
                          <a:latin typeface="Times New Roman"/>
                          <a:ea typeface="微软雅黑"/>
                          <a:cs typeface="Times New Roman"/>
                        </a:rPr>
                        <a:t>＋</a:t>
                      </a:r>
                      <a:r>
                        <a:rPr lang="en-US" sz="2300" kern="100">
                          <a:effectLst/>
                          <a:latin typeface="Times New Roman"/>
                          <a:ea typeface="微软雅黑"/>
                          <a:cs typeface="Courier New"/>
                        </a:rPr>
                        <a:t>2H</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O</a:t>
                      </a:r>
                      <a:r>
                        <a:rPr lang="en-US" sz="2300" kern="100" spc="-80">
                          <a:effectLst/>
                          <a:latin typeface="Times New Roman"/>
                          <a:ea typeface="微软雅黑"/>
                          <a:cs typeface="Courier New"/>
                        </a:rPr>
                        <a:t>==</a:t>
                      </a:r>
                      <a:r>
                        <a:rPr lang="en-US" sz="2300" kern="100">
                          <a:effectLst/>
                          <a:latin typeface="Times New Roman"/>
                          <a:ea typeface="微软雅黑"/>
                          <a:cs typeface="Courier New"/>
                        </a:rPr>
                        <a:t>=2NaOH</a:t>
                      </a:r>
                      <a:r>
                        <a:rPr lang="zh-CN" sz="2300" kern="100">
                          <a:effectLst/>
                          <a:latin typeface="Times New Roman"/>
                          <a:ea typeface="微软雅黑"/>
                          <a:cs typeface="Times New Roman"/>
                        </a:rPr>
                        <a:t>＋</a:t>
                      </a:r>
                      <a:r>
                        <a:rPr lang="en-US" sz="2300" kern="100">
                          <a:effectLst/>
                          <a:latin typeface="Times New Roman"/>
                          <a:ea typeface="微软雅黑"/>
                          <a:cs typeface="Courier New"/>
                        </a:rPr>
                        <a:t>H</a:t>
                      </a:r>
                      <a:r>
                        <a:rPr lang="en-US" sz="2300" kern="100" baseline="-25000">
                          <a:effectLst/>
                          <a:latin typeface="Times New Roman"/>
                          <a:ea typeface="微软雅黑"/>
                          <a:cs typeface="Courier New"/>
                        </a:rPr>
                        <a:t>2</a:t>
                      </a:r>
                      <a:r>
                        <a:rPr lang="en-US" sz="2300" kern="100">
                          <a:effectLst/>
                          <a:latin typeface="宋体"/>
                          <a:ea typeface="微软雅黑"/>
                          <a:cs typeface="Times New Roman"/>
                        </a:rPr>
                        <a:t>↑</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879">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化学计量数之比</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a:t>
                      </a:r>
                      <a:r>
                        <a:rPr lang="en-US" sz="2300" kern="100">
                          <a:effectLst/>
                          <a:latin typeface="宋体"/>
                          <a:ea typeface="微软雅黑"/>
                          <a:cs typeface="Times New Roman"/>
                        </a:rPr>
                        <a:t>∶</a:t>
                      </a:r>
                      <a:r>
                        <a:rPr lang="en-US" sz="2300" kern="100">
                          <a:effectLst/>
                          <a:latin typeface="Times New Roman"/>
                          <a:ea typeface="微软雅黑"/>
                          <a:cs typeface="Courier New"/>
                        </a:rPr>
                        <a:t>2</a:t>
                      </a:r>
                      <a:r>
                        <a:rPr lang="en-US" sz="2300" kern="100">
                          <a:effectLst/>
                          <a:latin typeface="宋体"/>
                          <a:ea typeface="微软雅黑"/>
                          <a:cs typeface="Times New Roman"/>
                        </a:rPr>
                        <a:t>∶</a:t>
                      </a:r>
                      <a:r>
                        <a:rPr lang="en-US" sz="2300" kern="100">
                          <a:effectLst/>
                          <a:latin typeface="Times New Roman"/>
                          <a:ea typeface="微软雅黑"/>
                          <a:cs typeface="Courier New"/>
                        </a:rPr>
                        <a:t>2</a:t>
                      </a:r>
                      <a:r>
                        <a:rPr lang="en-US" sz="2300" kern="100">
                          <a:effectLst/>
                          <a:latin typeface="宋体"/>
                          <a:ea typeface="微软雅黑"/>
                          <a:cs typeface="Times New Roman"/>
                        </a:rPr>
                        <a:t>∶</a:t>
                      </a:r>
                      <a:r>
                        <a:rPr lang="en-US" sz="2300" kern="100">
                          <a:effectLst/>
                          <a:latin typeface="Times New Roman"/>
                          <a:ea typeface="微软雅黑"/>
                          <a:cs typeface="Courier New"/>
                        </a:rPr>
                        <a:t>1</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053">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扩大</a:t>
                      </a:r>
                      <a:r>
                        <a:rPr lang="en-US" sz="2300" i="1" kern="100">
                          <a:effectLst/>
                          <a:latin typeface="Times New Roman"/>
                          <a:ea typeface="微软雅黑"/>
                          <a:cs typeface="Courier New"/>
                        </a:rPr>
                        <a:t>N</a:t>
                      </a:r>
                      <a:r>
                        <a:rPr lang="en-US" sz="2300" kern="100" baseline="-25000">
                          <a:effectLst/>
                          <a:latin typeface="Times New Roman"/>
                          <a:ea typeface="微软雅黑"/>
                          <a:cs typeface="Courier New"/>
                        </a:rPr>
                        <a:t>A</a:t>
                      </a:r>
                      <a:r>
                        <a:rPr lang="zh-CN" sz="2300" kern="100">
                          <a:effectLst/>
                          <a:latin typeface="Times New Roman"/>
                          <a:ea typeface="微软雅黑"/>
                          <a:cs typeface="Times New Roman"/>
                        </a:rPr>
                        <a:t>倍之后</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kumimoji="0" lang="en-US" sz="2600" i="0" u="none" kern="100" baseline="0" dirty="0" smtClean="0">
                          <a:effectLst/>
                          <a:latin typeface="Times New Roman"/>
                          <a:ea typeface="微软雅黑"/>
                          <a:cs typeface="Times New Roman"/>
                          <a:sym typeface="Times New Roman"/>
                        </a:rPr>
                        <a:t>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a:t>
                      </a:r>
                      <a:endParaRPr lang="zh-CN" sz="23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095">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物质的量之比</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kumimoji="0" lang="en-US" sz="2600" i="0" u="none" kern="100" baseline="0" dirty="0" smtClean="0">
                          <a:effectLst/>
                          <a:latin typeface="Times New Roman"/>
                          <a:ea typeface="微软雅黑"/>
                          <a:cs typeface="Times New Roman"/>
                          <a:sym typeface="Times New Roman"/>
                        </a:rPr>
                        <a:t>_______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_______</a:t>
                      </a:r>
                      <a:r>
                        <a:rPr lang="en-US" sz="2300" kern="100" dirty="0" smtClean="0">
                          <a:effectLst/>
                          <a:latin typeface="宋体"/>
                          <a:ea typeface="微软雅黑"/>
                          <a:cs typeface="Times New Roman"/>
                        </a:rPr>
                        <a:t>∶</a:t>
                      </a:r>
                      <a:r>
                        <a:rPr kumimoji="0" lang="en-US" altLang="zh-CN" sz="2400" i="0" u="none" kern="100" baseline="0" dirty="0" smtClean="0">
                          <a:effectLst/>
                          <a:latin typeface="Times New Roman"/>
                          <a:ea typeface="微软雅黑"/>
                          <a:cs typeface="Times New Roman"/>
                          <a:sym typeface="Times New Roman"/>
                        </a:rPr>
                        <a:t>_______</a:t>
                      </a:r>
                      <a:endParaRPr lang="zh-CN" sz="23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253">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质量之比</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46 g</a:t>
                      </a:r>
                      <a:r>
                        <a:rPr lang="en-US" sz="2300" kern="100">
                          <a:effectLst/>
                          <a:latin typeface="宋体"/>
                          <a:ea typeface="微软雅黑"/>
                          <a:cs typeface="Times New Roman"/>
                        </a:rPr>
                        <a:t>∶</a:t>
                      </a:r>
                      <a:r>
                        <a:rPr lang="en-US" sz="2300" kern="100">
                          <a:effectLst/>
                          <a:latin typeface="Times New Roman"/>
                          <a:ea typeface="微软雅黑"/>
                          <a:cs typeface="Courier New"/>
                        </a:rPr>
                        <a:t>36 g </a:t>
                      </a:r>
                      <a:r>
                        <a:rPr lang="en-US" sz="2300" kern="100">
                          <a:effectLst/>
                          <a:latin typeface="宋体"/>
                          <a:ea typeface="微软雅黑"/>
                          <a:cs typeface="Times New Roman"/>
                        </a:rPr>
                        <a:t>∶</a:t>
                      </a:r>
                      <a:r>
                        <a:rPr lang="en-US" sz="2300" kern="100">
                          <a:effectLst/>
                          <a:latin typeface="Times New Roman"/>
                          <a:ea typeface="微软雅黑"/>
                          <a:cs typeface="Courier New"/>
                        </a:rPr>
                        <a:t>80 g</a:t>
                      </a:r>
                      <a:r>
                        <a:rPr lang="en-US" sz="2300" kern="100">
                          <a:effectLst/>
                          <a:latin typeface="宋体"/>
                          <a:ea typeface="微软雅黑"/>
                          <a:cs typeface="Times New Roman"/>
                        </a:rPr>
                        <a:t>∶</a:t>
                      </a:r>
                      <a:r>
                        <a:rPr lang="en-US" sz="2300" kern="100">
                          <a:effectLst/>
                          <a:latin typeface="Times New Roman"/>
                          <a:ea typeface="微软雅黑"/>
                          <a:cs typeface="Courier New"/>
                        </a:rPr>
                        <a:t>2 g </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55">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结论</a:t>
                      </a:r>
                      <a:endParaRPr lang="zh-CN" sz="23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化学方程式中各物质的化学计量数之比＝各物质</a:t>
                      </a:r>
                      <a:r>
                        <a:rPr lang="zh-CN" sz="2300" kern="100" dirty="0" smtClean="0">
                          <a:effectLst/>
                          <a:latin typeface="Times New Roman"/>
                          <a:ea typeface="微软雅黑"/>
                          <a:cs typeface="Times New Roman"/>
                        </a:rPr>
                        <a:t>的</a:t>
                      </a:r>
                      <a:r>
                        <a:rPr kumimoji="0" lang="en-US" altLang="zh-CN" sz="2600" i="0" u="none" kern="100" baseline="0" dirty="0" smtClean="0">
                          <a:effectLst/>
                          <a:latin typeface="Times New Roman"/>
                          <a:ea typeface="微软雅黑"/>
                          <a:cs typeface="Times New Roman"/>
                          <a:sym typeface="Times New Roman"/>
                        </a:rPr>
                        <a:t>________</a:t>
                      </a:r>
                      <a:r>
                        <a:rPr lang="zh-CN" sz="2300" kern="100" dirty="0" smtClean="0">
                          <a:effectLst/>
                          <a:latin typeface="Times New Roman"/>
                          <a:ea typeface="微软雅黑"/>
                          <a:cs typeface="Times New Roman"/>
                        </a:rPr>
                        <a:t>之</a:t>
                      </a:r>
                      <a:r>
                        <a:rPr lang="zh-CN" sz="2300" kern="100" dirty="0">
                          <a:effectLst/>
                          <a:latin typeface="Times New Roman"/>
                          <a:ea typeface="微软雅黑"/>
                          <a:cs typeface="Times New Roman"/>
                        </a:rPr>
                        <a:t>比＝各物质</a:t>
                      </a:r>
                      <a:r>
                        <a:rPr lang="zh-CN" sz="2300" kern="100" dirty="0" smtClean="0">
                          <a:effectLst/>
                          <a:latin typeface="Times New Roman"/>
                          <a:ea typeface="微软雅黑"/>
                          <a:cs typeface="Times New Roman"/>
                        </a:rPr>
                        <a:t>的</a:t>
                      </a:r>
                      <a:r>
                        <a:rPr kumimoji="0" lang="en-US" altLang="zh-CN" sz="2600" i="0" u="none" kern="100" baseline="0" dirty="0" smtClean="0">
                          <a:effectLst/>
                          <a:latin typeface="Times New Roman"/>
                          <a:ea typeface="微软雅黑"/>
                          <a:cs typeface="Times New Roman"/>
                          <a:sym typeface="Times New Roman"/>
                        </a:rPr>
                        <a:t>__________</a:t>
                      </a:r>
                      <a:r>
                        <a:rPr lang="zh-CN" sz="2300" kern="100" dirty="0" smtClean="0">
                          <a:effectLst/>
                          <a:latin typeface="Times New Roman"/>
                          <a:ea typeface="微软雅黑"/>
                          <a:cs typeface="Times New Roman"/>
                        </a:rPr>
                        <a:t>之</a:t>
                      </a:r>
                      <a:r>
                        <a:rPr lang="zh-CN" sz="2300" kern="100" dirty="0">
                          <a:effectLst/>
                          <a:latin typeface="Times New Roman"/>
                          <a:ea typeface="微软雅黑"/>
                          <a:cs typeface="Times New Roman"/>
                        </a:rPr>
                        <a:t>比＝参加反应的气体物质</a:t>
                      </a:r>
                      <a:r>
                        <a:rPr lang="zh-CN" sz="2300" kern="100" dirty="0" smtClean="0">
                          <a:effectLst/>
                          <a:latin typeface="Times New Roman"/>
                          <a:ea typeface="微软雅黑"/>
                          <a:cs typeface="Times New Roman"/>
                        </a:rPr>
                        <a:t>的</a:t>
                      </a:r>
                      <a:r>
                        <a:rPr kumimoji="0" lang="en-US" altLang="zh-CN" sz="2600" i="0" u="none" kern="100" baseline="0" dirty="0" smtClean="0">
                          <a:effectLst/>
                          <a:latin typeface="Times New Roman"/>
                          <a:ea typeface="微软雅黑"/>
                          <a:cs typeface="Times New Roman"/>
                          <a:sym typeface="Times New Roman"/>
                        </a:rPr>
                        <a:t>______</a:t>
                      </a:r>
                      <a:r>
                        <a:rPr lang="zh-CN" sz="2300" u="none" kern="100" dirty="0" smtClean="0">
                          <a:effectLst/>
                          <a:latin typeface="Times New Roman"/>
                          <a:ea typeface="微软雅黑"/>
                          <a:cs typeface="Times New Roman"/>
                        </a:rPr>
                        <a:t> </a:t>
                      </a:r>
                      <a:r>
                        <a:rPr lang="en-US" sz="2300" kern="100" dirty="0" smtClean="0">
                          <a:effectLst/>
                          <a:latin typeface="Times New Roman"/>
                          <a:ea typeface="微软雅黑"/>
                          <a:cs typeface="Courier New"/>
                        </a:rPr>
                        <a:t>(</a:t>
                      </a:r>
                      <a:r>
                        <a:rPr lang="zh-CN" sz="2300" kern="100" dirty="0">
                          <a:effectLst/>
                          <a:latin typeface="Times New Roman"/>
                          <a:ea typeface="微软雅黑"/>
                          <a:cs typeface="Times New Roman"/>
                        </a:rPr>
                        <a:t>相同状况</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之比。</a:t>
                      </a:r>
                      <a:endParaRPr lang="zh-CN" sz="23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5195106" y="2546956"/>
            <a:ext cx="734496"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a:t>
            </a:r>
            <a:r>
              <a:rPr lang="en-US" altLang="zh-CN" sz="2600" i="1" kern="100" dirty="0">
                <a:solidFill>
                  <a:srgbClr val="C00000"/>
                </a:solidFill>
                <a:latin typeface="Times New Roman"/>
                <a:ea typeface="微软雅黑"/>
                <a:cs typeface="Courier New"/>
                <a:sym typeface="Times New Roman"/>
              </a:rPr>
              <a:t>N</a:t>
            </a:r>
            <a:r>
              <a:rPr lang="en-US" altLang="zh-CN" sz="2600" kern="100" baseline="-25000" dirty="0">
                <a:solidFill>
                  <a:srgbClr val="C00000"/>
                </a:solidFill>
                <a:latin typeface="Times New Roman"/>
                <a:ea typeface="微软雅黑"/>
                <a:cs typeface="Courier New"/>
                <a:sym typeface="Times New Roman"/>
              </a:rPr>
              <a:t>A</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6410241" y="2546956"/>
            <a:ext cx="734496"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a:t>
            </a:r>
            <a:r>
              <a:rPr lang="en-US" altLang="zh-CN" sz="2600" i="1" kern="100" dirty="0">
                <a:solidFill>
                  <a:srgbClr val="C00000"/>
                </a:solidFill>
                <a:latin typeface="Times New Roman"/>
                <a:ea typeface="微软雅黑"/>
                <a:cs typeface="Courier New"/>
                <a:sym typeface="Times New Roman"/>
              </a:rPr>
              <a:t>N</a:t>
            </a:r>
            <a:r>
              <a:rPr lang="en-US" altLang="zh-CN" sz="2600" kern="100" baseline="-25000" dirty="0">
                <a:solidFill>
                  <a:srgbClr val="C00000"/>
                </a:solidFill>
                <a:latin typeface="Times New Roman"/>
                <a:ea typeface="微软雅黑"/>
                <a:cs typeface="Courier New"/>
                <a:sym typeface="Times New Roman"/>
              </a:rPr>
              <a:t>A</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7655965" y="2546956"/>
            <a:ext cx="734496"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a:t>
            </a:r>
            <a:r>
              <a:rPr lang="en-US" altLang="zh-CN" sz="2600" i="1" kern="100" dirty="0">
                <a:solidFill>
                  <a:srgbClr val="C00000"/>
                </a:solidFill>
                <a:latin typeface="Times New Roman"/>
                <a:ea typeface="微软雅黑"/>
                <a:cs typeface="Courier New"/>
                <a:sym typeface="Times New Roman"/>
              </a:rPr>
              <a:t>N</a:t>
            </a:r>
            <a:r>
              <a:rPr lang="en-US" altLang="zh-CN" sz="2600" kern="100" baseline="-25000" dirty="0">
                <a:solidFill>
                  <a:srgbClr val="C00000"/>
                </a:solidFill>
                <a:latin typeface="Times New Roman"/>
                <a:ea typeface="微软雅黑"/>
                <a:cs typeface="Courier New"/>
                <a:sym typeface="Times New Roman"/>
              </a:rPr>
              <a:t>A</a:t>
            </a:r>
            <a:endParaRPr lang="zh-CN" altLang="en-US" sz="2600" dirty="0">
              <a:solidFill>
                <a:srgbClr val="C00000"/>
              </a:solidFill>
              <a:latin typeface="Times New Roman"/>
              <a:ea typeface="微软雅黑"/>
              <a:sym typeface="Times New Roman"/>
            </a:endParaRPr>
          </a:p>
        </p:txBody>
      </p:sp>
      <p:sp>
        <p:nvSpPr>
          <p:cNvPr id="10" name="矩形 9"/>
          <p:cNvSpPr/>
          <p:nvPr/>
        </p:nvSpPr>
        <p:spPr>
          <a:xfrm>
            <a:off x="9020531" y="2501951"/>
            <a:ext cx="567784" cy="492443"/>
          </a:xfrm>
          <a:prstGeom prst="rect">
            <a:avLst/>
          </a:prstGeom>
        </p:spPr>
        <p:txBody>
          <a:bodyPr wrap="none">
            <a:spAutoFit/>
          </a:bodyPr>
          <a:lstStyle/>
          <a:p>
            <a:r>
              <a:rPr lang="en-US" altLang="zh-CN" sz="2600" i="1" kern="100" dirty="0" smtClean="0">
                <a:solidFill>
                  <a:srgbClr val="C00000"/>
                </a:solidFill>
                <a:latin typeface="Times New Roman"/>
                <a:ea typeface="微软雅黑"/>
                <a:cs typeface="Courier New"/>
                <a:sym typeface="Times New Roman"/>
              </a:rPr>
              <a:t>N</a:t>
            </a:r>
            <a:r>
              <a:rPr lang="en-US" altLang="zh-CN" sz="2600" kern="100" baseline="-25000" dirty="0" smtClean="0">
                <a:solidFill>
                  <a:srgbClr val="C00000"/>
                </a:solidFill>
                <a:latin typeface="Times New Roman"/>
                <a:ea typeface="微软雅黑"/>
                <a:cs typeface="Courier New"/>
                <a:sym typeface="Times New Roman"/>
              </a:rPr>
              <a:t>A</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4871069" y="3357046"/>
            <a:ext cx="95410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 </a:t>
            </a:r>
            <a:r>
              <a:rPr lang="en-US" altLang="zh-CN" sz="2600" kern="100" dirty="0" err="1">
                <a:solidFill>
                  <a:srgbClr val="C00000"/>
                </a:solidFill>
                <a:latin typeface="Times New Roman"/>
                <a:ea typeface="微软雅黑"/>
                <a:cs typeface="Courier New"/>
                <a:sym typeface="Times New Roman"/>
              </a:rPr>
              <a:t>mol</a:t>
            </a:r>
            <a:endParaRPr lang="zh-CN" altLang="en-US" sz="2600" dirty="0">
              <a:solidFill>
                <a:srgbClr val="C00000"/>
              </a:solidFill>
              <a:latin typeface="Times New Roman"/>
              <a:ea typeface="微软雅黑"/>
              <a:sym typeface="Times New Roman"/>
            </a:endParaRPr>
          </a:p>
        </p:txBody>
      </p:sp>
      <p:sp>
        <p:nvSpPr>
          <p:cNvPr id="11" name="矩形 10"/>
          <p:cNvSpPr/>
          <p:nvPr/>
        </p:nvSpPr>
        <p:spPr>
          <a:xfrm>
            <a:off x="6266224" y="3357046"/>
            <a:ext cx="95410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 </a:t>
            </a:r>
            <a:r>
              <a:rPr lang="en-US" altLang="zh-CN" sz="2600" kern="100" dirty="0" err="1">
                <a:solidFill>
                  <a:srgbClr val="C00000"/>
                </a:solidFill>
                <a:latin typeface="Times New Roman"/>
                <a:ea typeface="微软雅黑"/>
                <a:cs typeface="Courier New"/>
                <a:sym typeface="Times New Roman"/>
              </a:rPr>
              <a:t>mol</a:t>
            </a:r>
            <a:endParaRPr lang="zh-CN" altLang="en-US" sz="2600" dirty="0">
              <a:solidFill>
                <a:srgbClr val="C00000"/>
              </a:solidFill>
              <a:latin typeface="Times New Roman"/>
              <a:ea typeface="微软雅黑"/>
              <a:sym typeface="Times New Roman"/>
            </a:endParaRPr>
          </a:p>
        </p:txBody>
      </p:sp>
      <p:sp>
        <p:nvSpPr>
          <p:cNvPr id="12" name="矩形 11"/>
          <p:cNvSpPr/>
          <p:nvPr/>
        </p:nvSpPr>
        <p:spPr>
          <a:xfrm>
            <a:off x="7655965" y="3357046"/>
            <a:ext cx="95410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 </a:t>
            </a:r>
            <a:r>
              <a:rPr lang="en-US" altLang="zh-CN" sz="2600" kern="100" dirty="0" err="1">
                <a:solidFill>
                  <a:srgbClr val="C00000"/>
                </a:solidFill>
                <a:latin typeface="Times New Roman"/>
                <a:ea typeface="微软雅黑"/>
                <a:cs typeface="Courier New"/>
                <a:sym typeface="Times New Roman"/>
              </a:rPr>
              <a:t>mol</a:t>
            </a:r>
            <a:endParaRPr lang="zh-CN" altLang="en-US" sz="2600" dirty="0">
              <a:solidFill>
                <a:srgbClr val="C00000"/>
              </a:solidFill>
              <a:latin typeface="Times New Roman"/>
              <a:ea typeface="微软雅黑"/>
              <a:sym typeface="Times New Roman"/>
            </a:endParaRPr>
          </a:p>
        </p:txBody>
      </p:sp>
      <p:sp>
        <p:nvSpPr>
          <p:cNvPr id="13" name="矩形 12"/>
          <p:cNvSpPr/>
          <p:nvPr/>
        </p:nvSpPr>
        <p:spPr>
          <a:xfrm>
            <a:off x="9056696" y="3357046"/>
            <a:ext cx="954107" cy="492443"/>
          </a:xfrm>
          <a:prstGeom prst="rect">
            <a:avLst/>
          </a:prstGeom>
        </p:spPr>
        <p:txBody>
          <a:bodyPr wrap="none">
            <a:spAutoFit/>
          </a:bodyPr>
          <a:lstStyle/>
          <a:p>
            <a:r>
              <a:rPr lang="en-US" altLang="zh-CN" sz="2600" kern="100" dirty="0" smtClean="0">
                <a:solidFill>
                  <a:srgbClr val="C00000"/>
                </a:solidFill>
                <a:latin typeface="Times New Roman"/>
                <a:ea typeface="微软雅黑"/>
                <a:cs typeface="Courier New"/>
                <a:sym typeface="Times New Roman"/>
              </a:rPr>
              <a:t>1 </a:t>
            </a:r>
            <a:r>
              <a:rPr lang="en-US" altLang="zh-CN" sz="2600" kern="100" dirty="0" err="1">
                <a:solidFill>
                  <a:srgbClr val="C00000"/>
                </a:solidFill>
                <a:latin typeface="Times New Roman"/>
                <a:ea typeface="微软雅黑"/>
                <a:cs typeface="Courier New"/>
                <a:sym typeface="Times New Roman"/>
              </a:rPr>
              <a:t>mol</a:t>
            </a:r>
            <a:endParaRPr lang="zh-CN" altLang="en-US" sz="2600" dirty="0">
              <a:solidFill>
                <a:srgbClr val="C00000"/>
              </a:solidFill>
              <a:latin typeface="Times New Roman"/>
              <a:ea typeface="微软雅黑"/>
              <a:sym typeface="Times New Roman"/>
            </a:endParaRPr>
          </a:p>
        </p:txBody>
      </p:sp>
      <p:sp>
        <p:nvSpPr>
          <p:cNvPr id="14" name="矩形 13"/>
          <p:cNvSpPr/>
          <p:nvPr/>
        </p:nvSpPr>
        <p:spPr>
          <a:xfrm>
            <a:off x="9931227" y="4738713"/>
            <a:ext cx="1069524"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sym typeface="Times New Roman"/>
              </a:rPr>
              <a:t>粒子数</a:t>
            </a:r>
            <a:endParaRPr lang="zh-CN" altLang="en-US" sz="2300" dirty="0">
              <a:solidFill>
                <a:srgbClr val="C00000"/>
              </a:solidFill>
              <a:latin typeface="Times New Roman"/>
              <a:ea typeface="微软雅黑"/>
              <a:sym typeface="Times New Roman"/>
            </a:endParaRPr>
          </a:p>
        </p:txBody>
      </p:sp>
      <p:sp>
        <p:nvSpPr>
          <p:cNvPr id="15" name="矩形 14"/>
          <p:cNvSpPr/>
          <p:nvPr/>
        </p:nvSpPr>
        <p:spPr>
          <a:xfrm>
            <a:off x="4640720" y="5323778"/>
            <a:ext cx="1364476"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sym typeface="Times New Roman"/>
              </a:rPr>
              <a:t>物质的量</a:t>
            </a:r>
            <a:endParaRPr lang="zh-CN" altLang="en-US" sz="2300" dirty="0">
              <a:solidFill>
                <a:srgbClr val="C00000"/>
              </a:solidFill>
              <a:latin typeface="Times New Roman"/>
              <a:ea typeface="微软雅黑"/>
              <a:sym typeface="Times New Roman"/>
            </a:endParaRPr>
          </a:p>
        </p:txBody>
      </p:sp>
      <p:sp>
        <p:nvSpPr>
          <p:cNvPr id="16" name="矩形 15"/>
          <p:cNvSpPr/>
          <p:nvPr/>
        </p:nvSpPr>
        <p:spPr>
          <a:xfrm>
            <a:off x="10226180" y="5320004"/>
            <a:ext cx="774571"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sym typeface="Times New Roman"/>
              </a:rPr>
              <a:t>体积</a:t>
            </a:r>
            <a:endParaRPr lang="zh-CN" altLang="en-US" sz="23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P spid="9" grpId="0" autoUpdateAnimBg="0"/>
      <p:bldP spid="10" grpId="0" autoUpdateAnimBg="0"/>
      <p:bldP spid="5"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5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83547638"/>
              </p:ext>
            </p:extLst>
          </p:nvPr>
        </p:nvGraphicFramePr>
        <p:xfrm>
          <a:off x="784616" y="1761862"/>
          <a:ext cx="10682288" cy="3513137"/>
        </p:xfrm>
        <a:graphic>
          <a:graphicData uri="http://schemas.openxmlformats.org/presentationml/2006/ole">
            <mc:AlternateContent xmlns:mc="http://schemas.openxmlformats.org/markup-compatibility/2006">
              <mc:Choice xmlns:v="urn:schemas-microsoft-com:vml" Requires="v">
                <p:oleObj spid="_x0000_s4191" name="Document" r:id="rId3" imgW="10955907" imgH="3615012" progId="Word.Document.8">
                  <p:embed/>
                </p:oleObj>
              </mc:Choice>
              <mc:Fallback>
                <p:oleObj name="Document" r:id="rId3" imgW="10955907" imgH="3615012" progId="Word.Document.8">
                  <p:embed/>
                  <p:pic>
                    <p:nvPicPr>
                      <p:cNvPr id="0" name=""/>
                      <p:cNvPicPr/>
                      <p:nvPr/>
                    </p:nvPicPr>
                    <p:blipFill>
                      <a:blip r:embed="rId4"/>
                      <a:stretch>
                        <a:fillRect/>
                      </a:stretch>
                    </p:blipFill>
                    <p:spPr>
                      <a:xfrm>
                        <a:off x="784616" y="1761862"/>
                        <a:ext cx="10682288" cy="3513137"/>
                      </a:xfrm>
                      <a:prstGeom prst="rect">
                        <a:avLst/>
                      </a:prstGeom>
                    </p:spPr>
                  </p:pic>
                </p:oleObj>
              </mc:Fallback>
            </mc:AlternateContent>
          </a:graphicData>
        </a:graphic>
      </p:graphicFrame>
      <p:sp>
        <p:nvSpPr>
          <p:cNvPr id="5" name="矩形 4"/>
          <p:cNvSpPr/>
          <p:nvPr/>
        </p:nvSpPr>
        <p:spPr>
          <a:xfrm>
            <a:off x="8904038" y="2847341"/>
            <a:ext cx="518091" cy="492443"/>
          </a:xfrm>
          <a:prstGeom prst="rect">
            <a:avLst/>
          </a:prstGeom>
        </p:spPr>
        <p:txBody>
          <a:bodyPr wrap="none">
            <a:spAutoFit/>
          </a:bodyPr>
          <a:lstStyle/>
          <a:p>
            <a:r>
              <a:rPr lang="en-US" altLang="zh-CN" sz="2600" kern="100" dirty="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4808583" y="446490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56210"/>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体积为</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的质量为</a:t>
            </a:r>
            <a:r>
              <a:rPr lang="en-US" altLang="zh-CN" sz="2600" kern="100" dirty="0">
                <a:latin typeface="Times New Roman"/>
                <a:ea typeface="微软雅黑"/>
                <a:cs typeface="Courier New"/>
              </a:rPr>
              <a:t>2 g</a:t>
            </a:r>
            <a:r>
              <a:rPr lang="zh-CN" altLang="zh-CN" sz="2600" kern="100" dirty="0">
                <a:latin typeface="Times New Roman"/>
                <a:ea typeface="微软雅黑"/>
                <a:cs typeface="Times New Roman"/>
              </a:rPr>
              <a:t>，物质的量为</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根据分子的物质的量和分子数可计算阿伏加德罗常数</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物质在发生化学反应时，它们的质量比等于化学方程式中化学计量数之</a:t>
            </a:r>
            <a:r>
              <a:rPr lang="zh-CN" altLang="zh-CN" sz="2600" kern="100" dirty="0" smtClean="0">
                <a:latin typeface="Times New Roman"/>
                <a:ea typeface="微软雅黑"/>
                <a:cs typeface="Times New Roman"/>
              </a:rPr>
              <a:t>比</a:t>
            </a:r>
            <a:endParaRPr lang="en-US" altLang="zh-CN" sz="2600" kern="100" dirty="0" smtClean="0">
              <a:latin typeface="Times New Roman"/>
              <a:ea typeface="微软雅黑"/>
              <a:cs typeface="Times New Roman"/>
            </a:endParaRPr>
          </a:p>
          <a:p>
            <a:pPr algn="r">
              <a:lnSpc>
                <a:spcPct val="150000"/>
              </a:lnSpc>
              <a:spcAft>
                <a:spcPts val="0"/>
              </a:spcAft>
              <a:tabLst>
                <a:tab pos="3510915" algn="l"/>
              </a:tabLst>
            </a:pP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7985416" y="149457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8570481" y="2127261"/>
            <a:ext cx="518091" cy="492443"/>
          </a:xfrm>
          <a:prstGeom prst="rect">
            <a:avLst/>
          </a:prstGeom>
        </p:spPr>
        <p:txBody>
          <a:bodyPr wrap="none">
            <a:spAutoFit/>
          </a:bodyPr>
          <a:lstStyle/>
          <a:p>
            <a:r>
              <a:rPr lang="en-US" altLang="zh-CN" sz="2600" kern="100" dirty="0" smtClean="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11090761" y="3339784"/>
            <a:ext cx="518091" cy="492443"/>
          </a:xfrm>
          <a:prstGeom prst="rect">
            <a:avLst/>
          </a:prstGeom>
        </p:spPr>
        <p:txBody>
          <a:bodyPr wrap="none">
            <a:spAutoFit/>
          </a:bodyPr>
          <a:lstStyle/>
          <a:p>
            <a:r>
              <a:rPr lang="en-US" altLang="zh-CN" sz="2600" kern="100" smtClean="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1885</Words>
  <Application>Microsoft Office PowerPoint</Application>
  <PresentationFormat>自定义</PresentationFormat>
  <Paragraphs>172</Paragraphs>
  <Slides>65</Slides>
  <Notes>6</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65</vt:i4>
      </vt:variant>
    </vt:vector>
  </HeadingPairs>
  <TitlesOfParts>
    <vt:vector size="68" baseType="lpstr">
      <vt:lpstr>Office 主题​​</vt:lpstr>
      <vt:lpstr>Document</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724</cp:revision>
  <dcterms:created xsi:type="dcterms:W3CDTF">2016-06-07T15:36:00Z</dcterms:created>
  <dcterms:modified xsi:type="dcterms:W3CDTF">2022-05-24T01:11:35Z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