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345" r:id="rId4"/>
    <p:sldId id="416" r:id="rId5"/>
    <p:sldId id="418" r:id="rId6"/>
    <p:sldId id="419" r:id="rId7"/>
    <p:sldId id="422" r:id="rId8"/>
    <p:sldId id="428" r:id="rId9"/>
    <p:sldId id="403" r:id="rId10"/>
    <p:sldId id="399" r:id="rId11"/>
    <p:sldId id="387" r:id="rId12"/>
    <p:sldId id="391" r:id="rId13"/>
    <p:sldId id="392" r:id="rId14"/>
    <p:sldId id="393" r:id="rId15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8126" autoAdjust="0"/>
  </p:normalViewPr>
  <p:slideViewPr>
    <p:cSldViewPr>
      <p:cViewPr varScale="1">
        <p:scale>
          <a:sx n="108" d="100"/>
          <a:sy n="108" d="100"/>
        </p:scale>
        <p:origin x="202" y="86"/>
      </p:cViewPr>
      <p:guideLst>
        <p:guide orient="horz" pos="15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Relationship Id="rId2" Type="http://schemas.openxmlformats.org/officeDocument/2006/relationships/image" Target="../media/image15.wmf" /><Relationship Id="rId3" Type="http://schemas.openxmlformats.org/officeDocument/2006/relationships/image" Target="../media/image16.wmf" /><Relationship Id="rId4" Type="http://schemas.openxmlformats.org/officeDocument/2006/relationships/image" Target="../media/image17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0528F-E198-4E65-BA2D-3D432F280ADF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9D648-3B37-4352-BD08-3544E1E8B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59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9E22-594B-4FCA-98E2-4E267A5957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D091-719B-48F7-A79C-FF7BC5A808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B2F4-72DE-40DE-90DB-2BE4C864D0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483519" y="1277541"/>
            <a:ext cx="685800" cy="685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5981613"/>
      </p:ext>
    </p:extLst>
  </p:cSld>
  <p:clrMapOvr>
    <a:masterClrMapping/>
  </p:clrMapOvr>
  <p:transition spd="slow">
    <p:randomBa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6B3B-6A4A-4A55-B505-6FD3B13938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02C4-39B9-4FC4-8C49-749DC19D90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740A-94F4-44C5-A458-685250BD19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ABD5-E063-4C55-92A2-3A4AB22AF4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55E0-09C7-47F2-942D-B73356BAE8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54A4-1E8D-4600-8548-9361034B81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62B1-534B-4A75-A3D8-6E0DC6DB03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A0A2-ECF6-4263-B9F9-F1852F0A2E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1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chemeClr val="bg1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7E7AB5CC-BDFC-4AA0-9CBA-585A120ED0A3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7172" name="图片 1073743875" descr="学科网 zxxk.com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0.png" /><Relationship Id="rId3" Type="http://schemas.microsoft.com/office/2007/relationships/hdphoto" Target="../media/image21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2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8.emf" /><Relationship Id="rId11" Type="http://schemas.openxmlformats.org/officeDocument/2006/relationships/vmlDrawing" Target="../drawings/vmlDrawing1.v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4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15.w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16.wmf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17.w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547664" y="411510"/>
            <a:ext cx="6936174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0000">
                        <a:alpha val="89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专题</a:t>
            </a:r>
            <a:r>
              <a:rPr lang="en-US" altLang="zh-CN" sz="3600" b="1" kern="1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0000">
                        <a:alpha val="89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1  </a:t>
            </a:r>
            <a:r>
              <a:rPr lang="zh-CN" altLang="en-US" sz="3600" b="1" kern="1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0000">
                        <a:alpha val="89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化学反应与能量变化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1511660" y="1799084"/>
            <a:ext cx="6228692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blipFill dpi="0" rotWithShape="0">
                  <a:blip r:embed="rId2"/>
                  <a:tile tx="0" ty="0" sx="100000" sy="100000" flip="none" algn="tl"/>
                </a:blipFill>
                <a:latin typeface="宋体" panose="02010600030101010101" pitchFamily="2" charset="-122"/>
              </a:rPr>
              <a:t>第一单元  化学反应的热效应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0" y="4299942"/>
            <a:ext cx="9144000" cy="13815"/>
          </a:xfrm>
          <a:prstGeom prst="line">
            <a:avLst/>
          </a:prstGeom>
          <a:noFill/>
          <a:ln w="57150">
            <a:pattFill prst="lgCheck">
              <a:fgClr>
                <a:schemeClr val="accent2"/>
              </a:fgClr>
              <a:bgClr>
                <a:srgbClr val="FFFFFF"/>
              </a:bgClr>
            </a:patt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0" y="1314449"/>
            <a:ext cx="9144000" cy="13815"/>
          </a:xfrm>
          <a:prstGeom prst="line">
            <a:avLst/>
          </a:prstGeom>
          <a:noFill/>
          <a:ln w="57150">
            <a:pattFill prst="lgCheck">
              <a:fgClr>
                <a:schemeClr val="accent2"/>
              </a:fgClr>
              <a:bgClr>
                <a:srgbClr val="FFFFFF"/>
              </a:bgClr>
            </a:patt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>
            <a:off x="2627784" y="2914030"/>
            <a:ext cx="4248472" cy="593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第三节  能源的充分利用</a:t>
            </a:r>
          </a:p>
        </p:txBody>
      </p:sp>
      <p:grpSp>
        <p:nvGrpSpPr>
          <p:cNvPr id="8199" name="Group 9"/>
          <p:cNvGrpSpPr/>
          <p:nvPr/>
        </p:nvGrpSpPr>
        <p:grpSpPr>
          <a:xfrm>
            <a:off x="350839" y="195486"/>
            <a:ext cx="1130300" cy="959644"/>
            <a:chOff x="221" y="212"/>
            <a:chExt cx="712" cy="806"/>
          </a:xfrm>
        </p:grpSpPr>
        <p:sp>
          <p:nvSpPr>
            <p:cNvPr id="8200" name="AutoShape 10"/>
            <p:cNvSpPr>
              <a:spLocks noChangeArrowheads="1"/>
            </p:cNvSpPr>
            <p:nvPr/>
          </p:nvSpPr>
          <p:spPr bwMode="auto">
            <a:xfrm rot="1694461">
              <a:off x="221" y="212"/>
              <a:ext cx="712" cy="803"/>
            </a:xfrm>
            <a:prstGeom prst="hexagon">
              <a:avLst>
                <a:gd name="adj" fmla="val 29044"/>
                <a:gd name="vf" fmla="val 115470"/>
              </a:avLst>
            </a:prstGeom>
            <a:solidFill>
              <a:srgbClr val="FFFF00"/>
            </a:solidFill>
            <a:ln w="38100" algn="ctr">
              <a:solidFill>
                <a:srgbClr val="0000CC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1" name="Text Box 11"/>
            <p:cNvSpPr txBox="1">
              <a:spLocks noChangeArrowheads="1"/>
            </p:cNvSpPr>
            <p:nvPr/>
          </p:nvSpPr>
          <p:spPr bwMode="auto">
            <a:xfrm>
              <a:off x="260" y="285"/>
              <a:ext cx="624" cy="362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zh-CN" altLang="en-US" sz="2800" b="1">
                  <a:solidFill>
                    <a:srgbClr val="0000FF"/>
                  </a:solidFill>
                  <a:latin typeface="楷体_GB2312" pitchFamily="49" charset="-122"/>
                  <a:ea typeface="黑体" panose="02010609060101010101" pitchFamily="2" charset="-122"/>
                </a:rPr>
                <a:t>选修</a:t>
              </a:r>
              <a:r>
                <a:rPr kumimoji="0" lang="zh-CN" altLang="en-US" sz="2800" b="1">
                  <a:latin typeface="宋体" panose="02010600030101010101" pitchFamily="2" charset="-122"/>
                  <a:ea typeface="黑体" panose="02010609060101010101" pitchFamily="2" charset="-122"/>
                </a:rPr>
                <a:t>　</a:t>
              </a:r>
            </a:p>
          </p:txBody>
        </p:sp>
        <p:sp>
          <p:nvSpPr>
            <p:cNvPr id="8202" name="Rectangle 12"/>
            <p:cNvSpPr>
              <a:spLocks noChangeArrowheads="1"/>
            </p:cNvSpPr>
            <p:nvPr/>
          </p:nvSpPr>
          <p:spPr bwMode="auto">
            <a:xfrm>
              <a:off x="431" y="527"/>
              <a:ext cx="281" cy="491"/>
            </a:xfrm>
            <a:prstGeom prst="rect">
              <a:avLst/>
            </a:prstGeom>
            <a:noFill/>
            <a:ln w="38100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zh-CN" sz="3200" b="1">
                  <a:solidFill>
                    <a:srgbClr val="FF000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" y="0"/>
            <a:ext cx="1986229" cy="8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F8B08278-C2C3-4B97-8BCA-291AD72968C7}"/>
              </a:ext>
            </a:extLst>
          </p:cNvPr>
          <p:cNvSpPr txBox="1"/>
          <p:nvPr/>
        </p:nvSpPr>
        <p:spPr>
          <a:xfrm>
            <a:off x="267890" y="843558"/>
            <a:ext cx="8374262" cy="2364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02431">
              <a:lnSpc>
                <a:spcPct val="120000"/>
              </a:lnSpc>
            </a:pP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将煤转化为水煤气是通过化学方法将煤转化为洁净燃料的方法之一。煤转化为水煤气的主要化学反应为：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C + 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O = CO + 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</a:p>
          <a:p>
            <a:pPr indent="267891">
              <a:lnSpc>
                <a:spcPct val="120000"/>
              </a:lnSpc>
            </a:pP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C(s)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CO(g)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完全燃烧的热化学方程式为：</a:t>
            </a:r>
          </a:p>
          <a:p>
            <a:pPr indent="267891">
              <a:lnSpc>
                <a:spcPct val="120000"/>
              </a:lnSpc>
            </a:pP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C(s)+O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(g)=CO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        Δ</a:t>
            </a:r>
            <a:r>
              <a:rPr lang="en-US" altLang="zh-CN" sz="1800" b="1" i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=-393.5kJ·mol</a:t>
            </a:r>
            <a:r>
              <a:rPr lang="en-US" altLang="zh-CN" sz="1800" b="1" baseline="30000"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  <a:endParaRPr lang="en-US" altLang="zh-CN" sz="1800" b="1"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267891">
              <a:lnSpc>
                <a:spcPct val="120000"/>
              </a:lnSpc>
            </a:pP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(g)+1/2O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(g)=H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O(g)    Δ</a:t>
            </a:r>
            <a:r>
              <a:rPr lang="en-US" altLang="zh-CN" sz="1800" b="1" i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=-241.8kJ·mol</a:t>
            </a:r>
            <a:r>
              <a:rPr lang="en-US" altLang="zh-CN" sz="1800" b="1" baseline="30000"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 </a:t>
            </a:r>
          </a:p>
          <a:p>
            <a:pPr indent="267891">
              <a:lnSpc>
                <a:spcPct val="120000"/>
              </a:lnSpc>
            </a:pP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CO(g)+1/2O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(g)=CO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    Δ</a:t>
            </a:r>
            <a:r>
              <a:rPr lang="en-US" altLang="zh-CN" sz="1800" b="1" i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=-283.0kJ·mol</a:t>
            </a:r>
            <a:r>
              <a:rPr lang="en-US" altLang="zh-CN" sz="1800" b="1" baseline="30000"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</a:p>
          <a:p>
            <a:pPr indent="267891">
              <a:lnSpc>
                <a:spcPct val="120000"/>
              </a:lnSpc>
            </a:pP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）写出煤转化为水煤气的热化学方程式。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2E97C99-250E-471B-908C-5BBCE474B729}"/>
              </a:ext>
            </a:extLst>
          </p:cNvPr>
          <p:cNvSpPr txBox="1"/>
          <p:nvPr/>
        </p:nvSpPr>
        <p:spPr>
          <a:xfrm>
            <a:off x="755576" y="3363838"/>
            <a:ext cx="6048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C(s) + H</a:t>
            </a:r>
            <a:r>
              <a:rPr lang="en-US" altLang="zh-CN" sz="1800" b="1" baseline="-25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O(g) = CO(g) + H</a:t>
            </a:r>
            <a:r>
              <a:rPr lang="en-US" altLang="zh-CN" sz="1800" b="1" baseline="-25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    Δ</a:t>
            </a:r>
            <a:r>
              <a:rPr lang="en-US" altLang="zh-CN" sz="1800" b="1" i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H 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 131.3kJ·mol</a:t>
            </a:r>
            <a:r>
              <a:rPr lang="en-US" altLang="zh-CN" sz="1800" b="1" baseline="30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68ED64-FBE1-D527-16E4-C9A466DAD658}"/>
              </a:ext>
            </a:extLst>
          </p:cNvPr>
          <p:cNvSpPr txBox="1"/>
          <p:nvPr/>
        </p:nvSpPr>
        <p:spPr>
          <a:xfrm>
            <a:off x="755576" y="3858602"/>
            <a:ext cx="468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1800" b="1" i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反应物的燃烧热</a:t>
            </a:r>
            <a:r>
              <a:rPr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生成物的燃烧热</a:t>
            </a:r>
            <a:endParaRPr lang="zh-CN" altLang="en-US" sz="1800">
              <a:solidFill>
                <a:srgbClr val="0000FF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42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E0DF72-B401-417F-985B-D9B759EFE29E}"/>
              </a:ext>
            </a:extLst>
          </p:cNvPr>
          <p:cNvSpPr txBox="1"/>
          <p:nvPr/>
        </p:nvSpPr>
        <p:spPr>
          <a:xfrm>
            <a:off x="201060" y="51470"/>
            <a:ext cx="8666872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338138">
              <a:lnSpc>
                <a:spcPct val="120000"/>
              </a:lnSpc>
            </a:pP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）有人提出了以下观点，你认为他们的观点是否正确？</a:t>
            </a:r>
          </a:p>
          <a:p>
            <a:pPr indent="338138">
              <a:lnSpc>
                <a:spcPct val="120000"/>
              </a:lnSpc>
            </a:pP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甲同学：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1molCO(g)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1molH</a:t>
            </a:r>
            <a:r>
              <a:rPr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燃烧放出的热量总和比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1molC(s)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燃烧放出的热量多。因此煤炭燃烧时加少量水可以使煤炭放出更过的热。</a:t>
            </a:r>
          </a:p>
          <a:p>
            <a:pPr indent="338138">
              <a:lnSpc>
                <a:spcPct val="120000"/>
              </a:lnSpc>
            </a:pP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乙同学：将煤转化为水煤气再燃烧放出的热量与直接燃烧放出的热量一样，而将煤转化为水煤气会增加消耗，因此得不偿失。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8C985A-C3A9-45B0-950D-77F68888A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546" b="2795"/>
          <a:stretch>
            <a:fillRect/>
          </a:stretch>
        </p:blipFill>
        <p:spPr>
          <a:xfrm>
            <a:off x="1739950" y="1782713"/>
            <a:ext cx="5932901" cy="1529829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DE71BC7-4EBE-48F0-94AF-8FA1F9D46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44" y="3421762"/>
            <a:ext cx="8800136" cy="145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    虽然将煤转化为水煤气再燃烧与直接燃烧煤所获得的能量是一样的，而且将煤转化为水煤气会增加消耗。但将煤转化为水煤气至少有两个优点：</a:t>
            </a:r>
          </a:p>
          <a:p>
            <a:pPr indent="457200"/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一是：将固体煤转化为气体，极大地提高了燃烧效率；</a:t>
            </a:r>
          </a:p>
          <a:p>
            <a:pPr indent="457200"/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二是：通过转化除去了硫，避免了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SO</a:t>
            </a:r>
            <a:r>
              <a:rPr lang="en-US" altLang="zh-CN" sz="1800" b="1" baseline="-25000">
                <a:solidFill>
                  <a:srgbClr val="FF0000"/>
                </a:solidFill>
                <a:latin typeface="+mj-lt"/>
                <a:ea typeface="黑体" pitchFamily="49" charset="-122"/>
              </a:rPr>
              <a:t>2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气体的产生；</a:t>
            </a:r>
            <a:endParaRPr lang="en-US" altLang="zh-CN" sz="1800" b="1">
              <a:solidFill>
                <a:srgbClr val="FF0000"/>
              </a:solidFill>
              <a:latin typeface="+mj-lt"/>
              <a:ea typeface="黑体" pitchFamily="49" charset="-122"/>
            </a:endParaRPr>
          </a:p>
          <a:p>
            <a:pPr indent="457200"/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三是：</a:t>
            </a:r>
            <a:r>
              <a:rPr lang="zh-CN" altLang="en-US" sz="1800" b="1">
                <a:solidFill>
                  <a:srgbClr val="FF0000"/>
                </a:solidFill>
                <a:ea typeface="黑体" pitchFamily="49" charset="-122"/>
              </a:rPr>
              <a:t>将固体煤转化为气体，有利于管道运输。</a:t>
            </a:r>
            <a:endParaRPr lang="zh-CN" altLang="en-US" sz="1800" b="1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310323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87FF4EC-FFCA-4A8A-91E6-58EAD3B79D40}"/>
              </a:ext>
            </a:extLst>
          </p:cNvPr>
          <p:cNvSpPr txBox="1"/>
          <p:nvPr/>
        </p:nvSpPr>
        <p:spPr>
          <a:xfrm>
            <a:off x="107504" y="483518"/>
            <a:ext cx="8856984" cy="13988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1</a:t>
            </a:r>
            <a:r>
              <a:rPr lang="zh-CN" altLang="en-US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、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已知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2H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(g)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(g)</a:t>
            </a:r>
            <a:r>
              <a:rPr lang="en-US" altLang="zh-CN" sz="1800" b="1" kern="100" spc="-60">
                <a:latin typeface="+mj-lt"/>
                <a:ea typeface="黑体" pitchFamily="49" charset="-122"/>
                <a:cs typeface="Courier New" panose="02070309020205020404" pitchFamily="49" charset="0"/>
              </a:rPr>
              <a:t>==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=2H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O(l)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1800" b="1" i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571.6 kJ·mol</a:t>
            </a:r>
            <a:r>
              <a:rPr lang="zh-CN" altLang="zh-CN" sz="1800" b="1" kern="100" baseline="30000">
                <a:latin typeface="+mj-lt"/>
                <a:ea typeface="黑体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1800" b="1" kern="100" baseline="30000">
                <a:latin typeface="+mj-lt"/>
                <a:ea typeface="黑体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。</a:t>
            </a:r>
            <a:endParaRPr lang="zh-CN" altLang="zh-CN" sz="1800" b="1" kern="100">
              <a:latin typeface="+mj-lt"/>
              <a:ea typeface="黑体" pitchFamily="49" charset="-122"/>
              <a:cs typeface="Courier New" panose="02070309020205020404" pitchFamily="49" charset="0"/>
            </a:endParaRPr>
          </a:p>
          <a:p>
            <a:pPr indent="402431" algn="just">
              <a:lnSpc>
                <a:spcPct val="120000"/>
              </a:lnSpc>
            </a:pP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若燃烧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1 mol 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生成液态水时的反应热为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1800" b="1" i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, 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生成气态水时的反应热为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1800" b="1" i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1800" b="1" i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1800" b="1" i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的大小关系是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____________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；</a:t>
            </a:r>
            <a:endParaRPr lang="en-US" altLang="zh-CN" sz="1800" b="1" kern="100"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402431" algn="just">
              <a:lnSpc>
                <a:spcPct val="120000"/>
              </a:lnSpc>
            </a:pP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1800" b="1" i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1800" b="1" kern="100" baseline="-25000">
                <a:latin typeface="+mj-lt"/>
                <a:ea typeface="黑体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表示的意义是</a:t>
            </a:r>
            <a:r>
              <a:rPr lang="en-US" altLang="zh-CN" sz="1800" b="1" kern="100">
                <a:latin typeface="+mj-lt"/>
                <a:ea typeface="黑体" pitchFamily="49" charset="-122"/>
                <a:cs typeface="Courier New" panose="02070309020205020404" pitchFamily="49" charset="0"/>
              </a:rPr>
              <a:t>_______________________________________________________</a:t>
            </a:r>
            <a:r>
              <a:rPr lang="zh-CN" altLang="zh-CN" sz="1800" b="1" kern="100">
                <a:latin typeface="+mj-lt"/>
                <a:ea typeface="黑体" pitchFamily="49" charset="-122"/>
                <a:cs typeface="Times New Roman" panose="02020603050405020304" pitchFamily="18" charset="0"/>
              </a:rPr>
              <a:t>。</a:t>
            </a:r>
            <a:endParaRPr lang="zh-CN" altLang="zh-CN" sz="1800" b="1" kern="100">
              <a:latin typeface="+mj-lt"/>
              <a:ea typeface="黑体" pitchFamily="49" charset="-122"/>
              <a:cs typeface="Courier New" panose="020703090202050204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7FA04E-BBE0-4555-B7BF-1E5C91DDD808}"/>
              </a:ext>
            </a:extLst>
          </p:cNvPr>
          <p:cNvSpPr txBox="1"/>
          <p:nvPr/>
        </p:nvSpPr>
        <p:spPr>
          <a:xfrm>
            <a:off x="2555776" y="1469806"/>
            <a:ext cx="619268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800" b="1" kern="1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1molH</a:t>
            </a:r>
            <a:r>
              <a:rPr lang="en-US" altLang="zh-CN" sz="1800" b="1" kern="100" baseline="-250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1800" b="1" kern="1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完全燃烧生成稳定的液态水，放出</a:t>
            </a:r>
            <a:r>
              <a:rPr lang="en-US" altLang="zh-CN" sz="1800" b="1" kern="1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285.8kJ</a:t>
            </a:r>
            <a:r>
              <a:rPr lang="zh-CN" altLang="zh-CN" sz="1800" b="1" kern="1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的热量</a:t>
            </a:r>
            <a:endParaRPr lang="zh-CN" altLang="zh-CN" sz="1800" b="1" kern="100">
              <a:latin typeface="+mj-lt"/>
              <a:ea typeface="黑体" pitchFamily="49" charset="-122"/>
              <a:cs typeface="Courier New" panose="02070309020205020404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227711" cy="4476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699792" y="1095975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kern="1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1800" b="1" i="1" kern="1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1800" b="1" kern="100" baseline="-250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1800" b="1" kern="1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&lt;Δ</a:t>
            </a:r>
            <a:r>
              <a:rPr lang="en-US" altLang="zh-CN" sz="1800" b="1" i="1" kern="1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1800" b="1" kern="100" baseline="-25000">
                <a:solidFill>
                  <a:srgbClr val="FF0000"/>
                </a:solidFill>
                <a:latin typeface="+mj-lt"/>
                <a:ea typeface="黑体" pitchFamily="49" charset="-122"/>
                <a:cs typeface="Courier New" panose="02070309020205020404" pitchFamily="49" charset="0"/>
              </a:rPr>
              <a:t>2</a:t>
            </a:r>
            <a:endParaRPr lang="zh-CN" altLang="en-US" sz="3200">
              <a:latin typeface="+mj-lt"/>
              <a:ea typeface="黑体" pitchFamily="49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5C113D4D-C677-4C7E-B646-9DB77BEEF0DF}"/>
              </a:ext>
            </a:extLst>
          </p:cNvPr>
          <p:cNvSpPr txBox="1"/>
          <p:nvPr/>
        </p:nvSpPr>
        <p:spPr>
          <a:xfrm>
            <a:off x="107504" y="1927828"/>
            <a:ext cx="7743379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b="1" kern="100">
                <a:latin typeface="+mj-lt"/>
                <a:ea typeface="黑体" pitchFamily="49" charset="-122"/>
              </a:rPr>
              <a:t>2</a:t>
            </a:r>
            <a:r>
              <a:rPr lang="zh-CN" altLang="en-US" sz="1800" b="1" kern="100">
                <a:latin typeface="+mj-lt"/>
                <a:ea typeface="黑体" pitchFamily="49" charset="-122"/>
              </a:rPr>
              <a:t>、</a:t>
            </a:r>
            <a:r>
              <a:rPr lang="zh-CN" altLang="zh-CN" sz="1800" b="1" kern="100">
                <a:latin typeface="+mj-lt"/>
                <a:ea typeface="黑体" pitchFamily="49" charset="-122"/>
              </a:rPr>
              <a:t>根据表中标准燃烧热的数据，计算</a:t>
            </a:r>
            <a:r>
              <a:rPr lang="en-US" altLang="zh-CN" sz="1800" b="1" kern="100">
                <a:latin typeface="+mj-lt"/>
                <a:ea typeface="黑体" pitchFamily="49" charset="-122"/>
              </a:rPr>
              <a:t>CO(g)+2H</a:t>
            </a:r>
            <a:r>
              <a:rPr lang="en-US" altLang="zh-CN" sz="1800" b="1" kern="100" baseline="-25000">
                <a:latin typeface="+mj-lt"/>
                <a:ea typeface="黑体" pitchFamily="49" charset="-122"/>
              </a:rPr>
              <a:t>2</a:t>
            </a:r>
            <a:r>
              <a:rPr lang="en-US" altLang="zh-CN" sz="1800" b="1" kern="100">
                <a:latin typeface="+mj-lt"/>
                <a:ea typeface="黑体" pitchFamily="49" charset="-122"/>
              </a:rPr>
              <a:t>(g)=CH</a:t>
            </a:r>
            <a:r>
              <a:rPr lang="en-US" altLang="zh-CN" sz="1800" b="1" kern="100" baseline="-25000">
                <a:latin typeface="+mj-lt"/>
                <a:ea typeface="黑体" pitchFamily="49" charset="-122"/>
              </a:rPr>
              <a:t>3</a:t>
            </a:r>
            <a:r>
              <a:rPr lang="en-US" altLang="zh-CN" sz="1800" b="1" kern="100">
                <a:latin typeface="+mj-lt"/>
                <a:ea typeface="黑体" pitchFamily="49" charset="-122"/>
              </a:rPr>
              <a:t>OH(l)</a:t>
            </a:r>
            <a:r>
              <a:rPr lang="zh-CN" altLang="zh-CN" sz="1800" b="1" kern="100">
                <a:latin typeface="+mj-lt"/>
                <a:ea typeface="黑体" pitchFamily="49" charset="-122"/>
              </a:rPr>
              <a:t>的反应热。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E256A0E-A337-4B2E-8D57-733681AE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01015"/>
              </p:ext>
            </p:extLst>
          </p:nvPr>
        </p:nvGraphicFramePr>
        <p:xfrm>
          <a:off x="1855108" y="2412576"/>
          <a:ext cx="4425672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729">
                  <a:extLst>
                    <a:ext uri="{9D8B030D-6E8A-4147-A177-3AD203B41FA5}">
                      <a16:colId xmlns:a16="http://schemas.microsoft.com/office/drawing/2014/main" val="3236184361"/>
                    </a:ext>
                  </a:extLst>
                </a:gridCol>
                <a:gridCol w="1445239">
                  <a:extLst>
                    <a:ext uri="{9D8B030D-6E8A-4147-A177-3AD203B41FA5}">
                      <a16:colId xmlns:a16="http://schemas.microsoft.com/office/drawing/2014/main" val="4033834058"/>
                    </a:ext>
                  </a:extLst>
                </a:gridCol>
                <a:gridCol w="1675704">
                  <a:extLst>
                    <a:ext uri="{9D8B030D-6E8A-4147-A177-3AD203B41FA5}">
                      <a16:colId xmlns:a16="http://schemas.microsoft.com/office/drawing/2014/main" val="3044126712"/>
                    </a:ext>
                  </a:extLst>
                </a:gridCol>
              </a:tblGrid>
              <a:tr h="36049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名称</a:t>
                      </a: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化学式</a:t>
                      </a: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600" b="1" i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/kJ·mol</a:t>
                      </a:r>
                      <a:r>
                        <a:rPr lang="en-US" sz="1600" b="1" kern="100" baseline="300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sz="1600" b="1" kern="100">
                        <a:effectLst/>
                        <a:latin typeface="+mj-lt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20865012"/>
                  </a:ext>
                </a:extLst>
              </a:tr>
              <a:tr h="36049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氢气</a:t>
                      </a: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kern="100" baseline="-250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zh-CN" sz="1600" b="1" kern="100">
                        <a:effectLst/>
                        <a:latin typeface="+mj-lt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-285.8</a:t>
                      </a:r>
                      <a:endParaRPr lang="zh-CN" sz="1600" b="1" kern="100">
                        <a:effectLst/>
                        <a:latin typeface="+mj-lt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9409360"/>
                  </a:ext>
                </a:extLst>
              </a:tr>
              <a:tr h="36049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一氧化碳</a:t>
                      </a: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CO(g)</a:t>
                      </a:r>
                      <a:endParaRPr lang="zh-CN" sz="1600" b="1" kern="100">
                        <a:effectLst/>
                        <a:latin typeface="+mj-lt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-283.0</a:t>
                      </a:r>
                      <a:endParaRPr lang="zh-CN" sz="1600" b="1" kern="100">
                        <a:effectLst/>
                        <a:latin typeface="+mj-lt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48857834"/>
                  </a:ext>
                </a:extLst>
              </a:tr>
              <a:tr h="36049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甲醇</a:t>
                      </a: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600" b="1" kern="100" baseline="-250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OH(l)</a:t>
                      </a:r>
                      <a:endParaRPr lang="zh-CN" sz="1600" b="1" kern="100">
                        <a:effectLst/>
                        <a:latin typeface="+mj-lt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+mj-lt"/>
                          <a:ea typeface="黑体" pitchFamily="49" charset="-122"/>
                          <a:cs typeface="Times New Roman" panose="02020603050405020304" pitchFamily="18" charset="0"/>
                        </a:rPr>
                        <a:t>-726.5</a:t>
                      </a:r>
                      <a:endParaRPr lang="zh-CN" sz="1600" b="1" kern="100">
                        <a:effectLst/>
                        <a:latin typeface="+mj-lt"/>
                        <a:ea typeface="黑体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0692301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55576" y="393990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1800" b="1" i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H 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反应物的燃烧热 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生成物的燃烧热</a:t>
            </a:r>
            <a:endParaRPr lang="en-US" altLang="zh-CN" sz="1800" b="1">
              <a:solidFill>
                <a:srgbClr val="FF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 (</a:t>
            </a:r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283.0kJ/mol) + 2×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285.8kJ/mol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726.5kJ/mol)</a:t>
            </a:r>
          </a:p>
          <a:p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      = </a:t>
            </a:r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128.1kJ/mol</a:t>
            </a:r>
            <a:endParaRPr lang="zh-CN" altLang="en-US" sz="1800">
              <a:solidFill>
                <a:srgbClr val="FF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29149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96651-4B89-4C34-AC00-D8002E10E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42843"/>
            <a:ext cx="8928992" cy="183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lnSpc>
                <a:spcPct val="130000"/>
              </a:lnSpc>
            </a:pP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、在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101 kPa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时，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baseline="-30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1.00 mol O</a:t>
            </a:r>
            <a:r>
              <a:rPr kumimoji="0" lang="en-US" altLang="zh-CN" sz="1800" b="1" baseline="-30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中完全燃烧生成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2.00 mol H</a:t>
            </a:r>
            <a:r>
              <a:rPr kumimoji="0" lang="en-US" altLang="zh-CN" sz="1800" b="1" baseline="-30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O(l)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放出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571.6 kJ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的热量。</a:t>
            </a:r>
            <a:endParaRPr kumimoji="0" lang="zh-CN" altLang="en-US" sz="1800" b="1">
              <a:latin typeface="+mj-lt"/>
              <a:ea typeface="黑体" pitchFamily="49" charset="-122"/>
            </a:endParaRPr>
          </a:p>
          <a:p>
            <a:pPr defTabSz="685800">
              <a:lnSpc>
                <a:spcPct val="130000"/>
              </a:lnSpc>
            </a:pP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(1)H</a:t>
            </a:r>
            <a:r>
              <a:rPr kumimoji="0" lang="en-US" altLang="zh-CN" sz="1800" b="1" baseline="-30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的标准燃烧热为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__________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，表示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baseline="-30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标准燃烧热的热化学方程式为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__________________________________________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。</a:t>
            </a:r>
          </a:p>
          <a:p>
            <a:pPr defTabSz="685800">
              <a:lnSpc>
                <a:spcPct val="130000"/>
              </a:lnSpc>
            </a:pP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(2)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若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1 g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水蒸气转化为液态水放热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2.444 kJ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，则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4 g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氢气完全燃烧生成气态水时，放出的热量为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_______________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1800" b="1">
                <a:latin typeface="+mj-lt"/>
                <a:ea typeface="黑体" pitchFamily="49" charset="-122"/>
              </a:rPr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C101D0-27AD-4550-8C5C-3E398AD8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0" y="2140018"/>
            <a:ext cx="8985596" cy="266429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099800" y="11836400"/>
            <a:ext cx="3429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811221881"/>
      </p:ext>
    </p:extLst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503" y="627534"/>
            <a:ext cx="2227712" cy="56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3535" y="1621125"/>
            <a:ext cx="782689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0" lang="en-US" altLang="zh-CN" b="1" ker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0" lang="zh-CN" altLang="en-US" b="1" ker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．了解燃烧热和热值的概念。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0" lang="en-US" altLang="zh-CN" b="1" ker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0" lang="zh-CN" altLang="en-US" b="1" ker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．学会用燃烧热计算反应热。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0" lang="en-US" altLang="zh-CN" b="1" ker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kumimoji="0" lang="zh-CN" altLang="en-US" b="1" ker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．了解能源的分类及解决能源危机的方法。</a:t>
            </a:r>
          </a:p>
        </p:txBody>
      </p:sp>
    </p:spTree>
    <p:extLst>
      <p:ext uri="{BB962C8B-B14F-4D97-AF65-F5344CB8AC3E}">
        <p14:creationId xmlns:p14="http://schemas.microsoft.com/office/powerpoint/2010/main" val="367606284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" y="94655"/>
            <a:ext cx="9144001" cy="438150"/>
            <a:chOff x="1" y="243522"/>
            <a:chExt cx="12191999" cy="584201"/>
          </a:xfrm>
        </p:grpSpPr>
        <p:sp>
          <p:nvSpPr>
            <p:cNvPr id="3" name="矩形 94"/>
            <p:cNvSpPr/>
            <p:nvPr/>
          </p:nvSpPr>
          <p:spPr>
            <a:xfrm>
              <a:off x="1" y="243522"/>
              <a:ext cx="1995685" cy="584201"/>
            </a:xfrm>
            <a:custGeom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163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6263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4427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2527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0690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28790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66954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05117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995686" y="817563"/>
              <a:ext cx="1019631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97"/>
          <p:cNvSpPr txBox="1"/>
          <p:nvPr/>
        </p:nvSpPr>
        <p:spPr>
          <a:xfrm>
            <a:off x="179512" y="87511"/>
            <a:ext cx="13172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63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63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27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527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690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790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954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A110BD-4734-4DB4-87DC-E91FE081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05" y="1762770"/>
            <a:ext cx="5782269" cy="2016224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72117C29-59CD-4597-A264-7C0493F62818}"/>
              </a:ext>
            </a:extLst>
          </p:cNvPr>
          <p:cNvSpPr txBox="1"/>
          <p:nvPr/>
        </p:nvSpPr>
        <p:spPr>
          <a:xfrm>
            <a:off x="195784" y="627534"/>
            <a:ext cx="493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能源：</a:t>
            </a:r>
            <a:r>
              <a:rPr lang="zh-CN" altLang="en-US" sz="20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指能提供能量的自然资源。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03598"/>
            <a:ext cx="86233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79512" y="601400"/>
            <a:ext cx="8789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CN" sz="1800" b="1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、根据不同的分类方法，能源可分为多种类型。如：</a:t>
            </a:r>
            <a:endParaRPr lang="en-US" altLang="zh-CN" sz="1800" b="1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①一次能源与二次能源：</a:t>
            </a:r>
            <a:r>
              <a:rPr lang="zh-CN" altLang="en-US" sz="1800" b="1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一次能源是指直接取自自然界，没有加工转换的各种能量和资源；二次能源是指由一次能源经过加工转换后得到的能源。</a:t>
            </a:r>
            <a:endParaRPr lang="en-US" altLang="zh-CN" sz="1800" b="1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②常规能源与新能源：</a:t>
            </a:r>
            <a:r>
              <a:rPr lang="zh-CN" altLang="en-US" sz="1800" b="1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根据使用时间先后！</a:t>
            </a:r>
            <a:endParaRPr lang="en-US" altLang="zh-CN" sz="1800" b="1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③可再生能源与不可再生能源：</a:t>
            </a:r>
            <a:r>
              <a:rPr lang="zh-CN" altLang="en-US" sz="1800" b="1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根据能否再生！</a:t>
            </a:r>
            <a:endParaRPr lang="en-US" altLang="zh-CN" sz="1800" b="1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sz="1800" b="1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请按不同的分类方法对上述能源进行分类！</a:t>
            </a:r>
            <a:endParaRPr lang="zh-CN" altLang="en-US" sz="18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740977" cy="6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15117"/>
              </p:ext>
            </p:extLst>
          </p:nvPr>
        </p:nvGraphicFramePr>
        <p:xfrm>
          <a:off x="395536" y="2421711"/>
          <a:ext cx="8371209" cy="2508146"/>
        </p:xfrm>
        <a:graphic>
          <a:graphicData uri="http://schemas.openxmlformats.org/drawingml/2006/table">
            <a:tbl>
              <a:tblPr/>
              <a:tblGrid>
                <a:gridCol w="109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898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altLang="en-US" sz="1800" b="1" kern="10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分</a:t>
                      </a:r>
                      <a:r>
                        <a:rPr lang="zh-CN" sz="1800" b="1" kern="10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类依据</a:t>
                      </a:r>
                      <a:endParaRPr lang="zh-CN" sz="1800" b="1" kern="100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1800" b="1" kern="10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种类</a:t>
                      </a:r>
                      <a:endParaRPr lang="zh-CN" sz="1800" b="1" kern="100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1800" b="1" kern="100"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举例</a:t>
                      </a:r>
                      <a:endParaRPr lang="zh-CN" sz="1800" b="1" kern="100"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 rowSpan="2"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1800" b="1" kern="10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转换</a:t>
                      </a: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1800" b="1" kern="10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过程</a:t>
                      </a: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 rowSpan="2"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1800" b="1" kern="10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使用</a:t>
                      </a: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1800" b="1" kern="10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历史</a:t>
                      </a: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 rowSpan="2"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1800" b="1" kern="10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性质</a:t>
                      </a: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zh-CN" sz="1800" b="1" kern="100">
                        <a:latin typeface="黑体" pitchFamily="49" charset="-122"/>
                        <a:ea typeface="黑体" pitchFamily="49" charset="-122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813304" y="2697609"/>
            <a:ext cx="1217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一次能源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8153" y="2697609"/>
            <a:ext cx="5080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太阳能、风能、化石燃料、地热能、潮汐能等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3304" y="3129657"/>
            <a:ext cx="1217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二次能源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38153" y="3129657"/>
            <a:ext cx="5126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电能、氢能、石油加工产品、煤的加工产品等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6038" y="348969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常规能源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8353" y="3489697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化石燃料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2255" y="3849737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新能源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71267" y="3849737"/>
            <a:ext cx="44926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太阳能、风能、核能、氢能、生物质能等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40977" y="4209350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可再生能源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50891" y="4219069"/>
            <a:ext cx="45005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太阳能、风能、氢能、生物质能等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24759" y="4569426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不可再生能源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46265" y="4578682"/>
            <a:ext cx="26225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tabLst>
                <a:tab pos="2250440"/>
              </a:tabLst>
              <a:defRPr/>
            </a:pPr>
            <a:r>
              <a:rPr lang="zh-CN" altLang="en-US" sz="1800" b="1" kern="10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化石燃料、核能</a:t>
            </a:r>
            <a:endParaRPr lang="zh-CN" altLang="en-US" sz="1800" b="1" kern="100">
              <a:solidFill>
                <a:prstClr val="black"/>
              </a:solidFill>
              <a:latin typeface="黑体" pitchFamily="49" charset="-122"/>
              <a:ea typeface="黑体" pitchFamily="49" charset="-122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3855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TextBox 20"/>
          <p:cNvSpPr txBox="1"/>
          <p:nvPr/>
        </p:nvSpPr>
        <p:spPr>
          <a:xfrm>
            <a:off x="251520" y="62753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1800" b="1">
                <a:latin typeface="+mj-lt"/>
                <a:ea typeface="黑体" pitchFamily="49" charset="-122"/>
              </a:rPr>
              <a:t>我国目前使用的主要能源是化石能源，但是化石燃料的蕴藏量有限，而且不可再生，最终将会枯竭。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24187" y="3498562"/>
            <a:ext cx="151254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>
                <a:latin typeface="+mj-lt"/>
                <a:ea typeface="黑体" pitchFamily="49" charset="-122"/>
              </a:rPr>
              <a:t>石油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40</a:t>
            </a:r>
            <a:r>
              <a:rPr lang="zh-CN" altLang="en-US" sz="1800" b="1">
                <a:latin typeface="+mj-lt"/>
                <a:ea typeface="黑体" pitchFamily="49" charset="-122"/>
              </a:rPr>
              <a:t>年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309033" y="3498562"/>
            <a:ext cx="172819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>
                <a:latin typeface="+mj-lt"/>
                <a:ea typeface="黑体" pitchFamily="49" charset="-122"/>
              </a:rPr>
              <a:t>天然气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50</a:t>
            </a:r>
            <a:r>
              <a:rPr lang="zh-CN" altLang="en-US" sz="1800" b="1">
                <a:latin typeface="+mj-lt"/>
                <a:ea typeface="黑体" pitchFamily="49" charset="-122"/>
              </a:rPr>
              <a:t>年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123521" y="3498562"/>
            <a:ext cx="1440159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b="1">
                <a:latin typeface="+mj-lt"/>
                <a:ea typeface="黑体" pitchFamily="49" charset="-122"/>
              </a:rPr>
              <a:t>煤碳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240</a:t>
            </a:r>
            <a:r>
              <a:rPr lang="zh-CN" altLang="en-US" sz="1800" b="1">
                <a:latin typeface="+mj-lt"/>
                <a:ea typeface="黑体" pitchFamily="49" charset="-122"/>
              </a:rPr>
              <a:t>年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2993" y="1408590"/>
            <a:ext cx="2094928" cy="2017964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圆角矩形 12"/>
          <p:cNvSpPr/>
          <p:nvPr/>
        </p:nvSpPr>
        <p:spPr>
          <a:xfrm>
            <a:off x="3125665" y="1408589"/>
            <a:ext cx="2094928" cy="2017964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圆角矩形 13"/>
          <p:cNvSpPr/>
          <p:nvPr/>
        </p:nvSpPr>
        <p:spPr>
          <a:xfrm>
            <a:off x="5796136" y="1408589"/>
            <a:ext cx="2094928" cy="2017964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" y="0"/>
            <a:ext cx="1973353" cy="4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2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48565" y="477708"/>
            <a:ext cx="1854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、太阳能</a:t>
            </a:r>
            <a:endParaRPr lang="zh-CN" altLang="en-US" sz="180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637387"/>
            <a:ext cx="6483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缺点</a:t>
            </a:r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</a:p>
          <a:p>
            <a:r>
              <a:rPr lang="zh-CN" altLang="en-US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有不稳定因素、受各种因素（季节、地点、气候等）的影响</a:t>
            </a:r>
            <a:endParaRPr lang="zh-CN" altLang="en-US" sz="1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236296" y="1311007"/>
            <a:ext cx="1829817" cy="1260743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圆角矩形 13"/>
          <p:cNvSpPr/>
          <p:nvPr/>
        </p:nvSpPr>
        <p:spPr>
          <a:xfrm>
            <a:off x="7236296" y="14863"/>
            <a:ext cx="1829817" cy="1260743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5496" y="1140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zh-CN" altLang="en-US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开发</a:t>
            </a:r>
            <a:r>
              <a:rPr lang="zh-CN" altLang="en-US" sz="2000" b="1" kern="1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新能源。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919048"/>
            <a:ext cx="5976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1800" b="1" ker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1800" b="1" ker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优点</a:t>
            </a:r>
            <a:r>
              <a:rPr lang="en-US" altLang="zh-CN" sz="1800" b="1" ker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1800" b="1" ker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1800" b="1" ker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资源丰富总量最大；</a:t>
            </a:r>
            <a:r>
              <a:rPr lang="en-US" altLang="zh-CN" sz="1800" b="1" ker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1800" b="1" ker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分布最广无需运输；</a:t>
            </a:r>
            <a:r>
              <a:rPr lang="en-US" altLang="zh-CN" sz="1800" b="1" ker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en-US" sz="1800" b="1" ker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最洁净。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659041" y="2719210"/>
            <a:ext cx="2447925" cy="160786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" name="矩形 17"/>
          <p:cNvSpPr/>
          <p:nvPr/>
        </p:nvSpPr>
        <p:spPr>
          <a:xfrm>
            <a:off x="248565" y="2355726"/>
            <a:ext cx="2175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defRPr/>
            </a:pPr>
            <a:r>
              <a:rPr kumimoji="0" lang="en-US" altLang="zh-CN" sz="1800" b="1">
                <a:solidFill>
                  <a:srgbClr val="0000FF"/>
                </a:solidFill>
                <a:latin typeface="Times New Roman"/>
                <a:ea typeface="黑体" pitchFamily="49" charset="-122"/>
              </a:rPr>
              <a:t>2</a:t>
            </a:r>
            <a:r>
              <a:rPr kumimoji="0" lang="zh-CN" altLang="en-US" sz="1800" b="1">
                <a:solidFill>
                  <a:srgbClr val="0000FF"/>
                </a:solidFill>
                <a:latin typeface="Times New Roman"/>
                <a:ea typeface="黑体" pitchFamily="49" charset="-122"/>
              </a:rPr>
              <a:t>、氢能</a:t>
            </a:r>
          </a:p>
        </p:txBody>
      </p:sp>
      <p:sp>
        <p:nvSpPr>
          <p:cNvPr id="19" name="矩形 18"/>
          <p:cNvSpPr/>
          <p:nvPr/>
        </p:nvSpPr>
        <p:spPr>
          <a:xfrm>
            <a:off x="395536" y="2785297"/>
            <a:ext cx="6192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优点</a:t>
            </a:r>
            <a:r>
              <a:rPr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en-US" altLang="zh-CN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资源丰富；</a:t>
            </a:r>
            <a:r>
              <a:rPr lang="en-US" altLang="zh-CN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热值高；</a:t>
            </a:r>
            <a:r>
              <a:rPr lang="en-US" altLang="zh-CN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en-US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燃烧产物不会污染环境</a:t>
            </a:r>
            <a:r>
              <a:rPr lang="en-US" altLang="zh-CN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……</a:t>
            </a:r>
          </a:p>
        </p:txBody>
      </p:sp>
      <p:sp>
        <p:nvSpPr>
          <p:cNvPr id="20" name="矩形 19"/>
          <p:cNvSpPr/>
          <p:nvPr/>
        </p:nvSpPr>
        <p:spPr>
          <a:xfrm>
            <a:off x="1305257" y="343929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氢能被人们称为理想的“绿色能源”</a:t>
            </a:r>
          </a:p>
        </p:txBody>
      </p:sp>
      <p:sp>
        <p:nvSpPr>
          <p:cNvPr id="21" name="矩形 20"/>
          <p:cNvSpPr/>
          <p:nvPr/>
        </p:nvSpPr>
        <p:spPr>
          <a:xfrm>
            <a:off x="395536" y="3871338"/>
            <a:ext cx="5637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【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缺点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</a:rPr>
              <a:t>】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</a:rPr>
              <a:t>①生产氢气能耗较高；②氢气储存运输困难。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07504" y="4327075"/>
            <a:ext cx="5637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zh-CN" altLang="en-US" sz="2000" b="1" kern="10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节约不可再生能源，提高能源的利用率</a:t>
            </a:r>
            <a:endParaRPr lang="zh-CN" altLang="en-US" sz="2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108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8" grpId="0"/>
      <p:bldP spid="19" grpId="0"/>
      <p:bldP spid="20" grpId="0"/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" y="94655"/>
            <a:ext cx="9144001" cy="438150"/>
            <a:chOff x="1" y="243522"/>
            <a:chExt cx="12191999" cy="584201"/>
          </a:xfrm>
        </p:grpSpPr>
        <p:sp>
          <p:nvSpPr>
            <p:cNvPr id="3" name="矩形 94"/>
            <p:cNvSpPr/>
            <p:nvPr/>
          </p:nvSpPr>
          <p:spPr>
            <a:xfrm>
              <a:off x="1" y="243522"/>
              <a:ext cx="2927647" cy="584201"/>
            </a:xfrm>
            <a:custGeom>
              <a:gdLst>
                <a:gd name="connsiteX0" fmla="*/ 0 w 2803525"/>
                <a:gd name="connsiteY0" fmla="*/ 0 h 692785"/>
                <a:gd name="connsiteX1" fmla="*/ 2803525 w 2803525"/>
                <a:gd name="connsiteY1" fmla="*/ 0 h 692785"/>
                <a:gd name="connsiteX2" fmla="*/ 2803525 w 2803525"/>
                <a:gd name="connsiteY2" fmla="*/ 692785 h 692785"/>
                <a:gd name="connsiteX3" fmla="*/ 0 w 2803525"/>
                <a:gd name="connsiteY3" fmla="*/ 692785 h 692785"/>
                <a:gd name="connsiteX4" fmla="*/ 0 w 2803525"/>
                <a:gd name="connsiteY4" fmla="*/ 0 h 692785"/>
                <a:gd name="connsiteX0-1" fmla="*/ 0 w 2803525"/>
                <a:gd name="connsiteY0-2" fmla="*/ 0 h 692785"/>
                <a:gd name="connsiteX1-3" fmla="*/ 2173605 w 2803525"/>
                <a:gd name="connsiteY1-4" fmla="*/ 10160 h 692785"/>
                <a:gd name="connsiteX2-5" fmla="*/ 2803525 w 2803525"/>
                <a:gd name="connsiteY2-6" fmla="*/ 692785 h 692785"/>
                <a:gd name="connsiteX3-7" fmla="*/ 0 w 2803525"/>
                <a:gd name="connsiteY3-8" fmla="*/ 692785 h 692785"/>
                <a:gd name="connsiteX4-9" fmla="*/ 0 w 2803525"/>
                <a:gd name="connsiteY4-10" fmla="*/ 0 h 692785"/>
                <a:gd name="connsiteX0-11" fmla="*/ 0 w 2803525"/>
                <a:gd name="connsiteY0-12" fmla="*/ 0 h 692785"/>
                <a:gd name="connsiteX1-13" fmla="*/ 2329251 w 2803525"/>
                <a:gd name="connsiteY1-14" fmla="*/ 10161 h 692785"/>
                <a:gd name="connsiteX2-15" fmla="*/ 2803525 w 2803525"/>
                <a:gd name="connsiteY2-16" fmla="*/ 692785 h 692785"/>
                <a:gd name="connsiteX3-17" fmla="*/ 0 w 2803525"/>
                <a:gd name="connsiteY3-18" fmla="*/ 692785 h 692785"/>
                <a:gd name="connsiteX4-19" fmla="*/ 0 w 2803525"/>
                <a:gd name="connsiteY4-20" fmla="*/ 0 h 69278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03525" h="692785">
                  <a:moveTo>
                    <a:pt x="0" y="0"/>
                  </a:moveTo>
                  <a:lnTo>
                    <a:pt x="2329251" y="10161"/>
                  </a:lnTo>
                  <a:lnTo>
                    <a:pt x="2803525" y="692785"/>
                  </a:lnTo>
                  <a:lnTo>
                    <a:pt x="0" y="692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163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6263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4427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2527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0690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28790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669540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051175" algn="l" defTabSz="762635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735626" y="817563"/>
              <a:ext cx="9456374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97"/>
          <p:cNvSpPr txBox="1"/>
          <p:nvPr/>
        </p:nvSpPr>
        <p:spPr>
          <a:xfrm>
            <a:off x="35496" y="87511"/>
            <a:ext cx="1965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63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63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27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527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690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790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9540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algn="l" defTabSz="76263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标准燃烧热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24569C1-3F0C-43C6-BA92-A9B09D42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31590"/>
            <a:ext cx="8352928" cy="5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、标准燃烧热：</a:t>
            </a:r>
            <a:r>
              <a:rPr lang="zh-CN" altLang="en-US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en-US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物质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完全燃烧</a:t>
            </a:r>
            <a:r>
              <a:rPr lang="zh-CN" altLang="en-US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的反应热叫做该物质的标准燃烧热。</a:t>
            </a: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29B0AB71-7074-4AF3-BB94-D15EEFC84C7B}"/>
              </a:ext>
            </a:extLst>
          </p:cNvPr>
          <p:cNvSpPr txBox="1"/>
          <p:nvPr/>
        </p:nvSpPr>
        <p:spPr>
          <a:xfrm>
            <a:off x="323528" y="3323768"/>
            <a:ext cx="642112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、热值：</a:t>
            </a:r>
            <a:r>
              <a:rPr lang="en-US" altLang="zh-CN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1g</a:t>
            </a:r>
            <a:r>
              <a:rPr lang="zh-CN" altLang="en-US" sz="1800" b="1">
                <a:solidFill>
                  <a:srgbClr val="00206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物质完全燃烧所放出的热量叫做该物质的热值。</a:t>
            </a: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B63B0925-13C1-4B4C-8900-82F423640CE9}"/>
              </a:ext>
            </a:extLst>
          </p:cNvPr>
          <p:cNvSpPr txBox="1"/>
          <p:nvPr/>
        </p:nvSpPr>
        <p:spPr>
          <a:xfrm>
            <a:off x="2105472" y="178936"/>
            <a:ext cx="703852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latin typeface="+mj-lt"/>
                <a:ea typeface="黑体" pitchFamily="49" charset="-122"/>
              </a:rPr>
              <a:t>阅读教材</a:t>
            </a:r>
            <a:r>
              <a:rPr lang="en-US" altLang="zh-CN" sz="1800" b="1">
                <a:latin typeface="+mj-lt"/>
                <a:ea typeface="黑体" pitchFamily="49" charset="-122"/>
              </a:rPr>
              <a:t>P9</a:t>
            </a:r>
            <a:r>
              <a:rPr lang="zh-CN" altLang="en-US" sz="1800" b="1">
                <a:latin typeface="+mj-lt"/>
                <a:ea typeface="黑体" pitchFamily="49" charset="-122"/>
              </a:rPr>
              <a:t>，了解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燃烧热、热值的定义，认识物质完全燃烧的含义</a:t>
            </a:r>
            <a:r>
              <a:rPr lang="zh-CN" altLang="en-US" sz="1800" b="1">
                <a:latin typeface="+mj-lt"/>
                <a:ea typeface="黑体" pitchFamily="49" charset="-122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" y="627534"/>
            <a:ext cx="3024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标准燃烧热与热值</a:t>
            </a:r>
          </a:p>
        </p:txBody>
      </p:sp>
      <p:sp>
        <p:nvSpPr>
          <p:cNvPr id="18" name="矩形 17"/>
          <p:cNvSpPr/>
          <p:nvPr/>
        </p:nvSpPr>
        <p:spPr>
          <a:xfrm>
            <a:off x="480592" y="1813224"/>
            <a:ext cx="809801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① 燃烧的条件是在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101kPa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；</a:t>
            </a:r>
            <a:endParaRPr lang="en-US" altLang="zh-CN" sz="1800" b="1">
              <a:solidFill>
                <a:srgbClr val="00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30000"/>
              </a:spcBef>
            </a:pP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② 可燃物以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作为标准，</a:t>
            </a:r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物质完全燃烧放出的热量</a:t>
            </a:r>
            <a:r>
              <a:rPr kumimoji="0" lang="zh-CN" altLang="en-US" sz="1800" b="1">
                <a:latin typeface="黑体" pitchFamily="49" charset="-122"/>
                <a:ea typeface="黑体" pitchFamily="49" charset="-122"/>
              </a:rPr>
              <a:t>＝可燃物的物质的量</a:t>
            </a:r>
            <a:r>
              <a:rPr kumimoji="0" lang="en-US" altLang="zh-CN" sz="1800" b="1">
                <a:latin typeface="黑体" pitchFamily="49" charset="-122"/>
                <a:ea typeface="黑体" pitchFamily="49" charset="-122"/>
              </a:rPr>
              <a:t>×</a:t>
            </a:r>
            <a:r>
              <a:rPr kumimoji="0" lang="zh-CN" altLang="en-US" sz="1800" b="1">
                <a:latin typeface="黑体" pitchFamily="49" charset="-122"/>
                <a:ea typeface="黑体" pitchFamily="49" charset="-122"/>
              </a:rPr>
              <a:t>标准燃烧热。</a:t>
            </a:r>
          </a:p>
          <a:p>
            <a:pPr>
              <a:spcBef>
                <a:spcPct val="30000"/>
              </a:spcBef>
            </a:pP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③生成的产物是稳定的物质：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N→N</a:t>
            </a:r>
            <a:r>
              <a:rPr lang="en-US" altLang="zh-CN" sz="1800" b="1" baseline="-2500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(g)</a:t>
            </a:r>
            <a:r>
              <a:rPr lang="zh-CN" altLang="en-US" sz="1800" b="1">
                <a:solidFill>
                  <a:srgbClr val="00206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H→H</a:t>
            </a:r>
            <a:r>
              <a:rPr lang="en-US" altLang="zh-CN" sz="1800" b="1" baseline="-2500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O(l)</a:t>
            </a:r>
            <a:r>
              <a:rPr lang="zh-CN" altLang="en-US" sz="1800" b="1">
                <a:solidFill>
                  <a:srgbClr val="00206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C→CO</a:t>
            </a:r>
            <a:r>
              <a:rPr lang="en-US" altLang="zh-CN" sz="1800" b="1" baseline="-2500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(g)</a:t>
            </a:r>
            <a:r>
              <a:rPr lang="zh-CN" altLang="en-US" sz="1800" b="1">
                <a:solidFill>
                  <a:srgbClr val="00206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S→SO</a:t>
            </a:r>
            <a:r>
              <a:rPr lang="en-US" altLang="zh-CN" sz="1800" b="1" baseline="-2500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2060"/>
                </a:solidFill>
                <a:cs typeface="Times New Roman" panose="02020603050405020304" pitchFamily="18" charset="0"/>
              </a:rPr>
              <a:t>(g) </a:t>
            </a:r>
            <a:r>
              <a:rPr lang="zh-CN" altLang="en-US" sz="1800" b="1">
                <a:solidFill>
                  <a:srgbClr val="002060"/>
                </a:solidFill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82499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016"/>
              </p:ext>
            </p:extLst>
          </p:nvPr>
        </p:nvGraphicFramePr>
        <p:xfrm>
          <a:off x="1043608" y="1175731"/>
          <a:ext cx="6263628" cy="60568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4025900" imgH="393700" progId="">
                  <p:embed/>
                </p:oleObj>
              </mc:Choice>
              <mc:Fallback>
                <p:oleObj r:id="rId2" imgW="4025900" imgH="3937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608" y="1175731"/>
                        <a:ext cx="6263628" cy="60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699204"/>
              </p:ext>
            </p:extLst>
          </p:nvPr>
        </p:nvGraphicFramePr>
        <p:xfrm>
          <a:off x="1043608" y="1781412"/>
          <a:ext cx="5909739" cy="5881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3924300" imgH="393700" progId="">
                  <p:embed/>
                </p:oleObj>
              </mc:Choice>
              <mc:Fallback>
                <p:oleObj r:id="rId4" imgW="3924300" imgH="3937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781412"/>
                        <a:ext cx="5909739" cy="588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716908"/>
              </p:ext>
            </p:extLst>
          </p:nvPr>
        </p:nvGraphicFramePr>
        <p:xfrm>
          <a:off x="1043608" y="2370400"/>
          <a:ext cx="6204537" cy="60568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6" imgW="4000500" imgH="393700" progId="">
                  <p:embed/>
                </p:oleObj>
              </mc:Choice>
              <mc:Fallback>
                <p:oleObj r:id="rId6" imgW="4000500" imgH="3937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2370400"/>
                        <a:ext cx="6204537" cy="60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3403"/>
              </p:ext>
            </p:extLst>
          </p:nvPr>
        </p:nvGraphicFramePr>
        <p:xfrm>
          <a:off x="1043608" y="2976081"/>
          <a:ext cx="6624736" cy="38775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8" imgW="4178300" imgH="241300" progId="">
                  <p:embed/>
                </p:oleObj>
              </mc:Choice>
              <mc:Fallback>
                <p:oleObj r:id="rId8" imgW="4178300" imgH="2413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3608" y="2976081"/>
                        <a:ext cx="6624736" cy="387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44016" y="627534"/>
            <a:ext cx="896448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25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宋体" pitchFamily="2" charset="-122"/>
              </a:rPr>
              <a:t>℃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宋体" pitchFamily="2" charset="-122"/>
              </a:rPr>
              <a:t>、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宋体" pitchFamily="2" charset="-122"/>
              </a:rPr>
              <a:t>101KPa  1g</a:t>
            </a:r>
            <a:r>
              <a:rPr lang="zh-CN" altLang="zh-CN" sz="1800" b="1">
                <a:latin typeface="+mj-lt"/>
                <a:ea typeface="黑体" pitchFamily="49" charset="-122"/>
                <a:cs typeface="宋体" pitchFamily="2" charset="-122"/>
              </a:rPr>
              <a:t>甲醇液体完全燃烧生成气态</a:t>
            </a:r>
            <a:r>
              <a:rPr lang="zh-CN" altLang="en-US" sz="1800" b="1">
                <a:latin typeface="+mj-lt"/>
                <a:ea typeface="黑体" pitchFamily="49" charset="-122"/>
                <a:cs typeface="宋体" pitchFamily="2" charset="-122"/>
              </a:rPr>
              <a:t>二氧化碳</a:t>
            </a:r>
            <a:r>
              <a:rPr lang="zh-CN" altLang="zh-CN" sz="1800" b="1">
                <a:latin typeface="+mj-lt"/>
                <a:ea typeface="黑体" pitchFamily="49" charset="-122"/>
                <a:cs typeface="宋体" pitchFamily="2" charset="-122"/>
              </a:rPr>
              <a:t>和液态水，放出热量</a:t>
            </a:r>
            <a:r>
              <a:rPr lang="en-US" altLang="zh-CN" sz="1800" b="1">
                <a:latin typeface="+mj-lt"/>
                <a:ea typeface="黑体" pitchFamily="49" charset="-122"/>
                <a:cs typeface="宋体" pitchFamily="2" charset="-122"/>
              </a:rPr>
              <a:t>22.68kJ</a:t>
            </a:r>
            <a:r>
              <a:rPr lang="zh-CN" altLang="zh-CN" sz="1800" b="1">
                <a:latin typeface="+mj-lt"/>
                <a:ea typeface="黑体" pitchFamily="49" charset="-122"/>
                <a:cs typeface="宋体" pitchFamily="2" charset="-122"/>
              </a:rPr>
              <a:t>，则表示甲醇标准燃烧热的热化学方程式正确的是</a:t>
            </a:r>
            <a:r>
              <a:rPr lang="en-US" altLang="zh-CN" sz="1800" b="1">
                <a:latin typeface="+mj-lt"/>
                <a:ea typeface="黑体" pitchFamily="49" charset="-122"/>
                <a:cs typeface="宋体" pitchFamily="2" charset="-122"/>
              </a:rPr>
              <a:t>(         )</a:t>
            </a:r>
            <a:endParaRPr lang="zh-CN" altLang="zh-CN" sz="1800" b="1">
              <a:latin typeface="+mj-lt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11560" y="1293905"/>
            <a:ext cx="583814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  <a:cs typeface="宋体" pitchFamily="2" charset="-122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11560" y="1890798"/>
            <a:ext cx="57099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  <a:cs typeface="宋体" pitchFamily="2" charset="-122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11560" y="2488574"/>
            <a:ext cx="583814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  <a:cs typeface="宋体" pitchFamily="2" charset="-122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11560" y="2985293"/>
            <a:ext cx="583814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  <a:cs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90854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C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4B9C8EB-D17E-4A94-C286-4D4C82F8B5FE}"/>
              </a:ext>
            </a:extLst>
          </p:cNvPr>
          <p:cNvSpPr/>
          <p:nvPr/>
        </p:nvSpPr>
        <p:spPr>
          <a:xfrm>
            <a:off x="341214" y="4176251"/>
            <a:ext cx="8479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30000"/>
              </a:spcBef>
              <a:buFont typeface="Wingdings" pitchFamily="2" charset="2"/>
              <a:buChar char="u"/>
            </a:pPr>
            <a:r>
              <a:rPr lang="zh-CN" altLang="en-US" sz="1800" b="1">
                <a:solidFill>
                  <a:srgbClr val="FF0000"/>
                </a:solidFill>
                <a:ea typeface="黑体" pitchFamily="49" charset="-122"/>
                <a:cs typeface="Times New Roman" panose="02020603050405020304" pitchFamily="18" charset="0"/>
              </a:rPr>
              <a:t>总结：</a:t>
            </a:r>
            <a:r>
              <a:rPr lang="zh-CN" altLang="en-US" sz="1800" b="1">
                <a:solidFill>
                  <a:srgbClr val="0000FF"/>
                </a:solidFill>
                <a:ea typeface="黑体" pitchFamily="49" charset="-122"/>
                <a:cs typeface="Times New Roman" panose="02020603050405020304" pitchFamily="18" charset="0"/>
              </a:rPr>
              <a:t>书写表示标准燃烧热的热化学方程式时，应以燃烧</a:t>
            </a:r>
            <a:r>
              <a:rPr lang="en-US" altLang="zh-CN" sz="1800" b="1">
                <a:solidFill>
                  <a:srgbClr val="0000FF"/>
                </a:solidFill>
                <a:ea typeface="黑体" pitchFamily="49" charset="-122"/>
                <a:cs typeface="Times New Roman" panose="02020603050405020304" pitchFamily="18" charset="0"/>
              </a:rPr>
              <a:t>1mol</a:t>
            </a:r>
            <a:r>
              <a:rPr lang="zh-CN" altLang="en-US" sz="1800" b="1">
                <a:solidFill>
                  <a:srgbClr val="0000FF"/>
                </a:solidFill>
                <a:ea typeface="黑体" pitchFamily="49" charset="-122"/>
                <a:cs typeface="Times New Roman" panose="02020603050405020304" pitchFamily="18" charset="0"/>
              </a:rPr>
              <a:t>纯物质为标准来配平其余物质的化学计量数。</a:t>
            </a:r>
            <a:endParaRPr lang="en-US" altLang="zh-CN" sz="1800" b="1">
              <a:solidFill>
                <a:srgbClr val="0000FF"/>
              </a:solidFill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8029AE4-C4BF-030D-B00A-266034A5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94" y="3435846"/>
            <a:ext cx="842493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、已知丙烯的标准燃烧热为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2058 kJ·mol</a:t>
            </a:r>
            <a:r>
              <a:rPr kumimoji="0" lang="en-US" altLang="zh-CN" sz="18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，请写出丙烯燃烧的热化学方程式。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44ACE20-9CE0-FD98-EEBC-999491E88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34" y="3805178"/>
            <a:ext cx="729019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CH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CH=CH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(g) +9/2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1800" b="1" baseline="-30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(g)= 3CO</a:t>
            </a:r>
            <a:r>
              <a:rPr lang="en-US" altLang="zh-CN" sz="1800" b="1" baseline="-30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 + 3H</a:t>
            </a:r>
            <a:r>
              <a:rPr lang="en-US" altLang="zh-CN" sz="1800" b="1" baseline="-30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O(l)     ΔH=-2058 kJ·mol</a:t>
            </a:r>
            <a:r>
              <a:rPr lang="en-US" altLang="zh-CN" sz="1800" b="1" baseline="30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C4932C54-3E76-12A7-30F0-6538BD79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835696" cy="6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8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74784" y="169163"/>
            <a:ext cx="7581592" cy="204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已知热化学方程式：</a:t>
            </a:r>
            <a:endParaRPr lang="en-US" altLang="zh-CN" sz="1800" b="1">
              <a:solidFill>
                <a:srgbClr val="00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205200">
              <a:lnSpc>
                <a:spcPct val="120000"/>
              </a:lnSpc>
            </a:pP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(g)+1/2O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(g)=H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O(g)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；  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sym typeface="Symbol" panose="05050102010706020507" pitchFamily="18" charset="2"/>
              </a:rPr>
              <a:t></a:t>
            </a:r>
            <a:r>
              <a:rPr lang="en-US" altLang="zh-CN" sz="1800" b="1" i="1">
                <a:solidFill>
                  <a:srgbClr val="000000"/>
                </a:solidFill>
                <a:latin typeface="+mj-lt"/>
                <a:ea typeface="黑体" pitchFamily="49" charset="-122"/>
                <a:sym typeface="+mn-ea"/>
              </a:rPr>
              <a:t>H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 -241.8 kJ/mol</a:t>
            </a:r>
            <a:endParaRPr lang="en-US" altLang="zh-CN" sz="1800" b="1">
              <a:solidFill>
                <a:srgbClr val="00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205200">
              <a:lnSpc>
                <a:spcPct val="120000"/>
              </a:lnSpc>
            </a:pP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(g)+O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(g)=2H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O(g)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；  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sym typeface="Symbol" panose="05050102010706020507" pitchFamily="18" charset="2"/>
              </a:rPr>
              <a:t></a:t>
            </a:r>
            <a:r>
              <a:rPr lang="en-US" altLang="zh-CN" sz="1800" b="1" i="1">
                <a:solidFill>
                  <a:srgbClr val="000000"/>
                </a:solidFill>
                <a:latin typeface="+mj-lt"/>
                <a:ea typeface="黑体" pitchFamily="49" charset="-122"/>
                <a:sym typeface="+mn-ea"/>
              </a:rPr>
              <a:t>H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 -483.6 kJ/mol</a:t>
            </a:r>
            <a:endParaRPr lang="en-US" altLang="zh-CN" sz="1800" b="1">
              <a:solidFill>
                <a:srgbClr val="00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205200">
              <a:lnSpc>
                <a:spcPct val="120000"/>
              </a:lnSpc>
            </a:pP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(g)+1/2O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(g)=H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O(l)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； 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sym typeface="Symbol" panose="05050102010706020507" pitchFamily="18" charset="2"/>
              </a:rPr>
              <a:t></a:t>
            </a:r>
            <a:r>
              <a:rPr lang="en-US" altLang="zh-CN" sz="1800" b="1" i="1">
                <a:solidFill>
                  <a:srgbClr val="000000"/>
                </a:solidFill>
                <a:latin typeface="+mj-lt"/>
                <a:ea typeface="黑体" pitchFamily="49" charset="-122"/>
                <a:sym typeface="+mn-ea"/>
              </a:rPr>
              <a:t>H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 -285.8 kJ/mol</a:t>
            </a:r>
            <a:endParaRPr lang="en-US" altLang="zh-CN" sz="1800" b="1">
              <a:solidFill>
                <a:srgbClr val="00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205200">
              <a:lnSpc>
                <a:spcPct val="120000"/>
              </a:lnSpc>
            </a:pP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(g)+O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(g)=2H</a:t>
            </a:r>
            <a:r>
              <a:rPr lang="en-US" altLang="zh-CN" sz="1800" b="1" baseline="-25000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O(l)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；  </a:t>
            </a:r>
            <a:r>
              <a:rPr lang="zh-CN" altLang="en-US" sz="1800" b="1">
                <a:solidFill>
                  <a:srgbClr val="000000"/>
                </a:solidFill>
                <a:latin typeface="+mj-lt"/>
                <a:ea typeface="黑体" pitchFamily="49" charset="-122"/>
                <a:sym typeface="Symbol" panose="05050102010706020507" pitchFamily="18" charset="2"/>
              </a:rPr>
              <a:t></a:t>
            </a:r>
            <a:r>
              <a:rPr lang="en-US" altLang="zh-CN" sz="1800" b="1" i="1">
                <a:solidFill>
                  <a:srgbClr val="000000"/>
                </a:solidFill>
                <a:latin typeface="+mj-lt"/>
                <a:ea typeface="黑体" pitchFamily="49" charset="-122"/>
                <a:sym typeface="+mn-ea"/>
              </a:rPr>
              <a:t>H</a:t>
            </a:r>
            <a:r>
              <a:rPr lang="en-US" altLang="zh-CN" sz="1800" b="1">
                <a:solidFill>
                  <a:srgbClr val="00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 -571.6 kJ/mol</a:t>
            </a:r>
            <a:endParaRPr lang="en-US" altLang="zh-CN" sz="1800" b="1">
              <a:solidFill>
                <a:srgbClr val="000000"/>
              </a:solidFill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205200">
              <a:lnSpc>
                <a:spcPct val="120000"/>
              </a:lnSpc>
            </a:pPr>
            <a:r>
              <a:rPr lang="zh-CN" altLang="en-US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则氢气的标准燃烧热为：</a:t>
            </a:r>
            <a:r>
              <a:rPr lang="zh-CN" altLang="en-US" sz="1800" b="1" u="sng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1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3296229" y="1809090"/>
            <a:ext cx="20882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800" b="1">
                <a:solidFill>
                  <a:srgbClr val="FF0000"/>
                </a:solidFill>
                <a:latin typeface="+mj-lt"/>
              </a:rPr>
              <a:t>-285.8 kJ/mol</a:t>
            </a:r>
            <a:endParaRPr kumimoji="1" lang="en-US" altLang="zh-CN" sz="1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6AFA157-AB41-8C8A-06A2-B73D1C42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84" y="2283718"/>
            <a:ext cx="7200800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已知：</a:t>
            </a:r>
          </a:p>
          <a:p>
            <a:pPr marL="0" marR="0" lvl="0" indent="205200" algn="l" defTabSz="914400" rtl="0" eaLnBrk="0" fontAlgn="ctr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①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2H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(g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+ O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= 2H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l)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     △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=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a kJ·mol</a:t>
            </a:r>
            <a:r>
              <a:rPr kumimoji="0" lang="en-US" altLang="zh-CN" sz="18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  <a:endParaRPr kumimoji="0" lang="en-US" altLang="zh-CN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marL="0" marR="0" lvl="0" indent="205200" algn="l" defTabSz="914400" rtl="0" eaLnBrk="0" fontAlgn="ctr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② 2CO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+ O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g) = 2CO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)    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 △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 =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bkJ·mol</a:t>
            </a:r>
            <a:r>
              <a:rPr kumimoji="0" lang="en-US" altLang="zh-CN" sz="18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  <a:endParaRPr kumimoji="0" lang="en-US" altLang="zh-CN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黑体" pitchFamily="49" charset="-122"/>
              <a:cs typeface="Times New Roman" panose="02020603050405020304" pitchFamily="18" charset="0"/>
            </a:endParaRPr>
          </a:p>
          <a:p>
            <a:pPr indent="205200" eaLnBrk="0" fontAlgn="ctr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③ CO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+ 2H</a:t>
            </a:r>
            <a:r>
              <a:rPr kumimoji="0" lang="en-US" altLang="zh-CN" sz="18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) 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⇌</a:t>
            </a:r>
            <a:r>
              <a:rPr kumimoji="0" lang="zh-CN" altLang="en-US" sz="18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1800" b="1" baseline="-30000">
                <a:latin typeface="+mj-lt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OH(g)     </a:t>
            </a:r>
            <a:r>
              <a:rPr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 △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baseline="-25000">
                <a:latin typeface="+mj-lt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1800" b="1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c kJ·mol</a:t>
            </a:r>
            <a:r>
              <a:rPr lang="en-US" altLang="zh-CN" sz="1800" b="1" baseline="30000"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</a:p>
          <a:p>
            <a:pPr indent="205200" eaLnBrk="0" fontAlgn="ctr" hangingPunct="0">
              <a:lnSpc>
                <a:spcPct val="120000"/>
              </a:lnSpc>
            </a:pP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则甲醇蒸气的标准燃烧热：</a:t>
            </a:r>
            <a:r>
              <a:rPr kumimoji="0" lang="zh-CN" altLang="en-US" sz="1800" b="1" u="sng">
                <a:latin typeface="+mj-lt"/>
                <a:ea typeface="黑体" pitchFamily="49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kumimoji="0" lang="zh-CN" altLang="en-US" sz="1800" b="1">
                <a:latin typeface="+mj-lt"/>
                <a:ea typeface="黑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41F5C8-4D5D-AB6E-FB26-26DA50026DBA}"/>
              </a:ext>
            </a:extLst>
          </p:cNvPr>
          <p:cNvSpPr txBox="1"/>
          <p:nvPr/>
        </p:nvSpPr>
        <p:spPr>
          <a:xfrm>
            <a:off x="683568" y="4155926"/>
            <a:ext cx="681519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ctr" hangingPunct="0">
              <a:lnSpc>
                <a:spcPct val="120000"/>
              </a:lnSpc>
            </a:pPr>
            <a:r>
              <a:rPr kumimoji="0" lang="zh-CN" altLang="en-US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解析：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△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H </a:t>
            </a:r>
            <a:r>
              <a:rPr kumimoji="0"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△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i="0" u="none" strike="noStrike" cap="none" normalizeH="0" baseline="-2500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黑体" pitchFamily="49" charset="-122"/>
                <a:cs typeface="Times New Roman" panose="02020603050405020304" pitchFamily="18" charset="0"/>
              </a:rPr>
              <a:t>+ 1/2</a:t>
            </a:r>
            <a:r>
              <a:rPr kumimoji="0" lang="zh-CN" altLang="en-US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△</a:t>
            </a:r>
            <a:r>
              <a:rPr kumimoji="0"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baseline="-25000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1" baseline="-25000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1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-</a:t>
            </a:r>
            <a:r>
              <a:rPr kumimoji="0"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1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a + 1/2b - c</a:t>
            </a:r>
            <a:r>
              <a:rPr lang="en-US" altLang="zh-CN" sz="1800" b="1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)kJ·mol</a:t>
            </a:r>
            <a:r>
              <a:rPr lang="en-US" altLang="zh-CN" sz="1800" b="1" baseline="30000">
                <a:solidFill>
                  <a:srgbClr val="0000FF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BF737E-A638-5CA0-7792-7A11A38B5BD8}"/>
              </a:ext>
            </a:extLst>
          </p:cNvPr>
          <p:cNvSpPr txBox="1"/>
          <p:nvPr/>
        </p:nvSpPr>
        <p:spPr>
          <a:xfrm>
            <a:off x="3419872" y="3610772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1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a + 1/2b - c</a:t>
            </a:r>
            <a:r>
              <a:rPr lang="en-US" altLang="zh-CN" sz="1800" b="1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)kJ·mol</a:t>
            </a:r>
            <a:r>
              <a:rPr lang="en-US" altLang="zh-CN" sz="1800" b="1" baseline="30000">
                <a:solidFill>
                  <a:srgbClr val="FF0000"/>
                </a:solidFill>
                <a:latin typeface="+mj-lt"/>
                <a:ea typeface="黑体" pitchFamily="49" charset="-122"/>
                <a:cs typeface="Times New Roman" panose="02020603050405020304" pitchFamily="18" charset="0"/>
              </a:rPr>
              <a:t>-1</a:t>
            </a:r>
            <a:endParaRPr lang="zh-CN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17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  <p:bldP spid="5" grpId="0"/>
      <p:bldP spid="7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默认设计模板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100</Paragraphs>
  <Slides>13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7">
      <vt:lpstr>Arial</vt:lpstr>
      <vt:lpstr>Times New Roman</vt:lpstr>
      <vt:lpstr>宋体</vt:lpstr>
      <vt:lpstr>Calibri</vt:lpstr>
      <vt:lpstr>华文中宋</vt:lpstr>
      <vt:lpstr>隶书</vt:lpstr>
      <vt:lpstr>楷体_GB2312</vt:lpstr>
      <vt:lpstr>黑体</vt:lpstr>
      <vt:lpstr>Tahoma</vt:lpstr>
      <vt:lpstr>Wingdings</vt:lpstr>
      <vt:lpstr>微软雅黑</vt:lpstr>
      <vt:lpstr>Courier New</vt:lpstr>
      <vt:lpstr>Symbol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2022-11-26T17:13:09.294</cp:lastPrinted>
  <dcterms:created xsi:type="dcterms:W3CDTF">2022-11-26T17:13:09Z</dcterms:created>
  <dcterms:modified xsi:type="dcterms:W3CDTF">2022-11-26T09:13:10Z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